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comments/comment19.xml" ContentType="application/vnd.openxmlformats-officedocument.presentationml.comments+xml"/>
  <Override PartName="/ppt/comments/comment37.xml" ContentType="application/vnd.openxmlformats-officedocument.presentationml.comments+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s/comment15.xml" ContentType="application/vnd.openxmlformats-officedocument.presentationml.comments+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comments/comment16.xml" ContentType="application/vnd.openxmlformats-officedocument.presentationml.comment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42.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10.xml" ContentType="application/vnd.openxmlformats-officedocument.presentationml.comments+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omments/comment28.xml" ContentType="application/vnd.openxmlformats-officedocument.presentationml.comments+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comments/comment17.xml" ContentType="application/vnd.openxmlformats-officedocument.presentationml.comment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comments/comment20.xml" ContentType="application/vnd.openxmlformats-officedocument.presentationml.comments+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comments/comment18.xml" ContentType="application/vnd.openxmlformats-officedocument.presentationml.comments+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comments/comment14.xml" ContentType="application/vnd.openxmlformats-officedocument.presentationml.comments+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44.xml" ContentType="application/vnd.openxmlformats-officedocument.presentationml.notesSlide+xml"/>
  <Override PartName="/ppt/slides/slide20.xml" ContentType="application/vnd.openxmlformats-officedocument.presentationml.slide+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899" r:id="rId1"/>
  </p:sldMasterIdLst>
  <p:notesMasterIdLst>
    <p:notesMasterId r:id="rId50"/>
  </p:notesMasterIdLst>
  <p:handoutMasterIdLst>
    <p:handoutMasterId r:id="rId51"/>
  </p:handoutMasterIdLst>
  <p:sldIdLst>
    <p:sldId id="809" r:id="rId2"/>
    <p:sldId id="657" r:id="rId3"/>
    <p:sldId id="810" r:id="rId4"/>
    <p:sldId id="811" r:id="rId5"/>
    <p:sldId id="812" r:id="rId6"/>
    <p:sldId id="820" r:id="rId7"/>
    <p:sldId id="828" r:id="rId8"/>
    <p:sldId id="814" r:id="rId9"/>
    <p:sldId id="356" r:id="rId10"/>
    <p:sldId id="823" r:id="rId11"/>
    <p:sldId id="822" r:id="rId12"/>
    <p:sldId id="716" r:id="rId13"/>
    <p:sldId id="824" r:id="rId14"/>
    <p:sldId id="718" r:id="rId15"/>
    <p:sldId id="474" r:id="rId16"/>
    <p:sldId id="363" r:id="rId17"/>
    <p:sldId id="365" r:id="rId18"/>
    <p:sldId id="771" r:id="rId19"/>
    <p:sldId id="825" r:id="rId20"/>
    <p:sldId id="728" r:id="rId21"/>
    <p:sldId id="366" r:id="rId22"/>
    <p:sldId id="813" r:id="rId23"/>
    <p:sldId id="781" r:id="rId24"/>
    <p:sldId id="816" r:id="rId25"/>
    <p:sldId id="785" r:id="rId26"/>
    <p:sldId id="786" r:id="rId27"/>
    <p:sldId id="819" r:id="rId28"/>
    <p:sldId id="817" r:id="rId29"/>
    <p:sldId id="787" r:id="rId30"/>
    <p:sldId id="788" r:id="rId31"/>
    <p:sldId id="789" r:id="rId32"/>
    <p:sldId id="790" r:id="rId33"/>
    <p:sldId id="791" r:id="rId34"/>
    <p:sldId id="792" r:id="rId35"/>
    <p:sldId id="818" r:id="rId36"/>
    <p:sldId id="793" r:id="rId37"/>
    <p:sldId id="794" r:id="rId38"/>
    <p:sldId id="795" r:id="rId39"/>
    <p:sldId id="826" r:id="rId40"/>
    <p:sldId id="827" r:id="rId41"/>
    <p:sldId id="797" r:id="rId42"/>
    <p:sldId id="798" r:id="rId43"/>
    <p:sldId id="801" r:id="rId44"/>
    <p:sldId id="802" r:id="rId45"/>
    <p:sldId id="803" r:id="rId46"/>
    <p:sldId id="804" r:id="rId47"/>
    <p:sldId id="806" r:id="rId48"/>
    <p:sldId id="815" r:id="rId49"/>
  </p:sldIdLst>
  <p:sldSz cx="9144000" cy="6858000" type="screen4x3"/>
  <p:notesSz cx="6985000" cy="92710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mn-cs"/>
      </a:defRPr>
    </a:lvl1pPr>
    <a:lvl2pPr marL="457200" algn="l" rtl="0" fontAlgn="base">
      <a:spcBef>
        <a:spcPct val="0"/>
      </a:spcBef>
      <a:spcAft>
        <a:spcPct val="0"/>
      </a:spcAft>
      <a:defRPr sz="1400" kern="1200">
        <a:solidFill>
          <a:schemeClr val="tx1"/>
        </a:solidFill>
        <a:latin typeface="Tahoma" pitchFamily="34" charset="0"/>
        <a:ea typeface="+mn-ea"/>
        <a:cs typeface="+mn-cs"/>
      </a:defRPr>
    </a:lvl2pPr>
    <a:lvl3pPr marL="914400" algn="l" rtl="0" fontAlgn="base">
      <a:spcBef>
        <a:spcPct val="0"/>
      </a:spcBef>
      <a:spcAft>
        <a:spcPct val="0"/>
      </a:spcAft>
      <a:defRPr sz="1400" kern="1200">
        <a:solidFill>
          <a:schemeClr val="tx1"/>
        </a:solidFill>
        <a:latin typeface="Tahoma" pitchFamily="34" charset="0"/>
        <a:ea typeface="+mn-ea"/>
        <a:cs typeface="+mn-cs"/>
      </a:defRPr>
    </a:lvl3pPr>
    <a:lvl4pPr marL="1371600" algn="l" rtl="0" fontAlgn="base">
      <a:spcBef>
        <a:spcPct val="0"/>
      </a:spcBef>
      <a:spcAft>
        <a:spcPct val="0"/>
      </a:spcAft>
      <a:defRPr sz="1400" kern="1200">
        <a:solidFill>
          <a:schemeClr val="tx1"/>
        </a:solidFill>
        <a:latin typeface="Tahoma" pitchFamily="34" charset="0"/>
        <a:ea typeface="+mn-ea"/>
        <a:cs typeface="+mn-cs"/>
      </a:defRPr>
    </a:lvl4pPr>
    <a:lvl5pPr marL="1828800" algn="l" rtl="0" fontAlgn="base">
      <a:spcBef>
        <a:spcPct val="0"/>
      </a:spcBef>
      <a:spcAft>
        <a:spcPct val="0"/>
      </a:spcAft>
      <a:defRPr sz="1400" kern="1200">
        <a:solidFill>
          <a:schemeClr val="tx1"/>
        </a:solidFill>
        <a:latin typeface="Tahoma" pitchFamily="34" charset="0"/>
        <a:ea typeface="+mn-ea"/>
        <a:cs typeface="+mn-cs"/>
      </a:defRPr>
    </a:lvl5pPr>
    <a:lvl6pPr marL="2286000" algn="l" defTabSz="914400" rtl="0" eaLnBrk="1" latinLnBrk="0" hangingPunct="1">
      <a:defRPr sz="1400" kern="1200">
        <a:solidFill>
          <a:schemeClr val="tx1"/>
        </a:solidFill>
        <a:latin typeface="Tahoma" pitchFamily="34" charset="0"/>
        <a:ea typeface="+mn-ea"/>
        <a:cs typeface="+mn-cs"/>
      </a:defRPr>
    </a:lvl6pPr>
    <a:lvl7pPr marL="2743200" algn="l" defTabSz="914400" rtl="0" eaLnBrk="1" latinLnBrk="0" hangingPunct="1">
      <a:defRPr sz="1400" kern="1200">
        <a:solidFill>
          <a:schemeClr val="tx1"/>
        </a:solidFill>
        <a:latin typeface="Tahoma" pitchFamily="34" charset="0"/>
        <a:ea typeface="+mn-ea"/>
        <a:cs typeface="+mn-cs"/>
      </a:defRPr>
    </a:lvl7pPr>
    <a:lvl8pPr marL="3200400" algn="l" defTabSz="914400" rtl="0" eaLnBrk="1" latinLnBrk="0" hangingPunct="1">
      <a:defRPr sz="1400" kern="1200">
        <a:solidFill>
          <a:schemeClr val="tx1"/>
        </a:solidFill>
        <a:latin typeface="Tahoma" pitchFamily="34" charset="0"/>
        <a:ea typeface="+mn-ea"/>
        <a:cs typeface="+mn-cs"/>
      </a:defRPr>
    </a:lvl8pPr>
    <a:lvl9pPr marL="3657600" algn="l" defTabSz="914400" rtl="0" eaLnBrk="1" latinLnBrk="0" hangingPunct="1">
      <a:defRPr sz="14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52" clrIdx="0"/>
  <p:cmAuthor id="1" name="Administrator" initials="A" lastIdx="2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CC"/>
    <a:srgbClr val="33CC33"/>
    <a:srgbClr val="0069B8"/>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showOutlineIcons="0">
    <p:restoredLeft sz="19274" autoAdjust="0"/>
    <p:restoredTop sz="71250" autoAdjust="0"/>
  </p:normalViewPr>
  <p:slideViewPr>
    <p:cSldViewPr snapToGrid="0">
      <p:cViewPr>
        <p:scale>
          <a:sx n="80" d="100"/>
          <a:sy n="80" d="100"/>
        </p:scale>
        <p:origin x="630"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1440"/>
    </p:cViewPr>
  </p:notesTextViewPr>
  <p:sorterViewPr>
    <p:cViewPr>
      <p:scale>
        <a:sx n="66" d="100"/>
        <a:sy n="66" d="100"/>
      </p:scale>
      <p:origin x="0" y="0"/>
    </p:cViewPr>
  </p:sorterViewPr>
  <p:notesViewPr>
    <p:cSldViewPr snapToGrid="0">
      <p:cViewPr>
        <p:scale>
          <a:sx n="100" d="100"/>
          <a:sy n="100" d="100"/>
        </p:scale>
        <p:origin x="-48"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9T11:02:43.676" idx="1">
    <p:pos x="5472" y="423"/>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1" dt="2015-05-21T15:35:09.608" idx="26">
    <p:pos x="5424" y="384"/>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3-09T11:18:49.311" idx="45">
    <p:pos x="5472" y="115"/>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3-09T11:18:49.311" idx="10">
    <p:pos x="5472" y="115"/>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3-09T11:19:06.855" idx="48">
    <p:pos x="5472" y="115"/>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3-09T11:19:06.855" idx="12">
    <p:pos x="5472" y="115"/>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1" dt="2015-05-19T14:11:40.343" idx="13">
    <p:pos x="2117" y="441"/>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1" dt="2015-05-19T14:11:50.960" idx="14">
    <p:pos x="2820" y="441"/>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1" dt="2015-05-19T14:16:50.149" idx="15">
    <p:pos x="1421" y="441"/>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3-09T11:19:34.008" idx="16">
    <p:pos x="5472" y="115"/>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1" dt="2015-05-21T15:35:39.737" idx="27">
    <p:pos x="5472" y="115"/>
    <p:text>H2S</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3-09T11:15:46.329" idx="2">
    <p:pos x="5472" y="115"/>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3-09T11:19:40.945" idx="17">
    <p:pos x="5472" y="11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3-09T11:19:48.003" idx="18">
    <p:pos x="5472" y="115"/>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3-09T11:19:54.793" idx="19">
    <p:pos x="5471" y="1649"/>
    <p:text>H1</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3-09T11:21:37.832" idx="20">
    <p:pos x="5472" y="115"/>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3-09T11:21:44.578" idx="21">
    <p:pos x="5471" y="1649"/>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3-09T11:21:55.085" idx="22">
    <p:pos x="5472" y="115"/>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3-09T11:22:01.290" idx="23">
    <p:pos x="5472" y="115"/>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3-09T11:22:10.090" idx="24">
    <p:pos x="5472" y="115"/>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3-09T11:22:17.571" idx="25">
    <p:pos x="5471" y="1649"/>
    <p:text>H1</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3-09T11:22:25.331" idx="26">
    <p:pos x="5472" y="115"/>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1" dt="2015-05-21T15:34:02.975" idx="25">
    <p:pos x="5471" y="1649"/>
    <p:text>H2</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3-09T11:22:32.940" idx="27">
    <p:pos x="5472" y="115"/>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3-09T11:22:38.833" idx="28">
    <p:pos x="5472" y="115"/>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3-09T11:22:45.740" idx="29">
    <p:pos x="5472" y="115"/>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3-09T11:22:54.401" idx="30">
    <p:pos x="5472" y="115"/>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15-05-19T14:14:44.543" idx="16">
    <p:pos x="4039" y="449"/>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3-09T11:23:10.632" idx="32">
    <p:pos x="5471" y="1649"/>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3-09T11:23:20.155" idx="33">
    <p:pos x="5472" y="115"/>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1" dt="2015-05-21T15:40:06.557" idx="28">
    <p:pos x="5472" y="115"/>
    <p:text>H1</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3-09T11:23:40.366" idx="35">
    <p:pos x="5464" y="115"/>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1" dt="2015-05-21T15:40:16.277" idx="17">
    <p:pos x="3912" y="44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3-09T11:17:50.023" idx="4">
    <p:pos x="5424" y="384"/>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1" dt="2015-05-19T14:15:14.289" idx="18">
    <p:pos x="3912" y="449"/>
    <p:text>H2S</p:text>
  </p:cm>
</p:cmLst>
</file>

<file path=ppt/comments/comment41.xml><?xml version="1.0" encoding="utf-8"?>
<p:cmLst xmlns:a="http://schemas.openxmlformats.org/drawingml/2006/main" xmlns:r="http://schemas.openxmlformats.org/officeDocument/2006/relationships" xmlns:p="http://schemas.openxmlformats.org/presentationml/2006/main">
  <p:cm authorId="1" dt="2015-05-19T14:15:21.777" idx="19">
    <p:pos x="4152" y="449"/>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1" dt="2015-05-21T15:40:29.861" idx="20">
    <p:pos x="2543" y="449"/>
    <p:text>H1</p:text>
  </p:cm>
</p:cmLst>
</file>

<file path=ppt/comments/comment43.xml><?xml version="1.0" encoding="utf-8"?>
<p:cmLst xmlns:a="http://schemas.openxmlformats.org/drawingml/2006/main" xmlns:r="http://schemas.openxmlformats.org/officeDocument/2006/relationships" xmlns:p="http://schemas.openxmlformats.org/presentationml/2006/main">
  <p:cm authorId="1" dt="2015-05-21T15:40:42.678" idx="21">
    <p:pos x="1795" y="449"/>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1" dt="2015-05-21T15:40:50.686" idx="22">
    <p:pos x="3643" y="441"/>
    <p:text>H1</p:text>
  </p:cm>
</p:cmLst>
</file>

<file path=ppt/comments/comment45.xml><?xml version="1.0" encoding="utf-8"?>
<p:cmLst xmlns:a="http://schemas.openxmlformats.org/drawingml/2006/main" xmlns:r="http://schemas.openxmlformats.org/officeDocument/2006/relationships" xmlns:p="http://schemas.openxmlformats.org/presentationml/2006/main">
  <p:cm authorId="1" dt="2015-05-21T15:41:41.537" idx="23">
    <p:pos x="2618" y="449"/>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1" dt="2015-05-19T14:15:59.251" idx="24">
    <p:pos x="2648" y="449"/>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3-09T11:24:38.840" idx="43">
    <p:pos x="5472" y="115"/>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3-10T13:21:50.378" idx="44">
    <p:pos x="5472" y="115"/>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3-09T11:18:06.558" idx="5">
    <p:pos x="5471" y="164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5-03-31T09:10:20.644" idx="8">
    <p:pos x="1159" y="448"/>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1" dt="2015-03-31T09:10:20.644" idx="12">
    <p:pos x="1159" y="448"/>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3-09T11:18:26.870" idx="7">
    <p:pos x="5471" y="164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09T11:18:35.102" idx="8">
    <p:pos x="5472" y="115"/>
    <p:text>H2</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l">
              <a:defRPr sz="1200">
                <a:latin typeface="Arial" charset="0"/>
              </a:defRPr>
            </a:lvl1pPr>
          </a:lstStyle>
          <a:p>
            <a:pPr>
              <a:defRPr/>
            </a:pPr>
            <a:endParaRPr lang="en-US" dirty="0"/>
          </a:p>
        </p:txBody>
      </p:sp>
      <p:sp>
        <p:nvSpPr>
          <p:cNvPr id="486403" name="Rectangle 3"/>
          <p:cNvSpPr>
            <a:spLocks noGrp="1" noChangeArrowheads="1"/>
          </p:cNvSpPr>
          <p:nvPr>
            <p:ph type="dt" sz="quarter" idx="1"/>
          </p:nvPr>
        </p:nvSpPr>
        <p:spPr bwMode="auto">
          <a:xfrm>
            <a:off x="3956693" y="0"/>
            <a:ext cx="3026729" cy="463234"/>
          </a:xfrm>
          <a:prstGeom prst="rect">
            <a:avLst/>
          </a:prstGeom>
          <a:noFill/>
          <a:ln w="9525">
            <a:noFill/>
            <a:miter lim="800000"/>
            <a:headEnd/>
            <a:tailEnd/>
          </a:ln>
          <a:effectLst/>
        </p:spPr>
        <p:txBody>
          <a:bodyPr vert="horz" wrap="square" lIns="91010" tIns="45505" rIns="91010" bIns="45505" numCol="1" anchor="t" anchorCtr="0" compatLnSpc="1">
            <a:prstTxWarp prst="textNoShape">
              <a:avLst/>
            </a:prstTxWarp>
          </a:bodyPr>
          <a:lstStyle>
            <a:lvl1pPr algn="r">
              <a:defRPr sz="1200">
                <a:latin typeface="Arial" charset="0"/>
              </a:defRPr>
            </a:lvl1pPr>
          </a:lstStyle>
          <a:p>
            <a:pPr>
              <a:defRPr/>
            </a:pPr>
            <a:endParaRPr lang="en-US" dirty="0"/>
          </a:p>
        </p:txBody>
      </p:sp>
      <p:sp>
        <p:nvSpPr>
          <p:cNvPr id="486404" name="Rectangle 4"/>
          <p:cNvSpPr>
            <a:spLocks noGrp="1" noChangeArrowheads="1"/>
          </p:cNvSpPr>
          <p:nvPr>
            <p:ph type="ftr" sz="quarter" idx="2"/>
          </p:nvPr>
        </p:nvSpPr>
        <p:spPr bwMode="auto">
          <a:xfrm>
            <a:off x="0"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l">
              <a:defRPr sz="1200">
                <a:latin typeface="Arial" charset="0"/>
              </a:defRPr>
            </a:lvl1pPr>
          </a:lstStyle>
          <a:p>
            <a:pPr>
              <a:defRPr/>
            </a:pPr>
            <a:endParaRPr lang="en-US" dirty="0"/>
          </a:p>
        </p:txBody>
      </p:sp>
      <p:sp>
        <p:nvSpPr>
          <p:cNvPr id="486405" name="Rectangle 5"/>
          <p:cNvSpPr>
            <a:spLocks noGrp="1" noChangeArrowheads="1"/>
          </p:cNvSpPr>
          <p:nvPr>
            <p:ph type="sldNum" sz="quarter" idx="3"/>
          </p:nvPr>
        </p:nvSpPr>
        <p:spPr bwMode="auto">
          <a:xfrm>
            <a:off x="3956693" y="8806185"/>
            <a:ext cx="3026729" cy="463234"/>
          </a:xfrm>
          <a:prstGeom prst="rect">
            <a:avLst/>
          </a:prstGeom>
          <a:noFill/>
          <a:ln w="9525">
            <a:noFill/>
            <a:miter lim="800000"/>
            <a:headEnd/>
            <a:tailEnd/>
          </a:ln>
          <a:effectLst/>
        </p:spPr>
        <p:txBody>
          <a:bodyPr vert="horz" wrap="square" lIns="91010" tIns="45505" rIns="91010" bIns="45505" numCol="1" anchor="b" anchorCtr="0" compatLnSpc="1">
            <a:prstTxWarp prst="textNoShape">
              <a:avLst/>
            </a:prstTxWarp>
          </a:bodyPr>
          <a:lstStyle>
            <a:lvl1pPr algn="r">
              <a:defRPr sz="1200">
                <a:latin typeface="Arial" charset="0"/>
              </a:defRPr>
            </a:lvl1pPr>
          </a:lstStyle>
          <a:p>
            <a:pPr>
              <a:defRPr/>
            </a:pPr>
            <a:fld id="{279A7AA9-5F0B-4DB7-AECB-DE7D7EB39773}"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l" defTabSz="929063">
              <a:defRPr sz="1200">
                <a:latin typeface="Arial" charset="0"/>
              </a:defRPr>
            </a:lvl1pPr>
          </a:lstStyle>
          <a:p>
            <a:pPr>
              <a:defRPr/>
            </a:pPr>
            <a:endParaRPr lang="en-US" dirty="0"/>
          </a:p>
        </p:txBody>
      </p:sp>
      <p:sp>
        <p:nvSpPr>
          <p:cNvPr id="9219" name="Rectangle 3"/>
          <p:cNvSpPr>
            <a:spLocks noGrp="1" noChangeArrowheads="1"/>
          </p:cNvSpPr>
          <p:nvPr>
            <p:ph type="dt" idx="1"/>
          </p:nvPr>
        </p:nvSpPr>
        <p:spPr bwMode="auto">
          <a:xfrm>
            <a:off x="3956693" y="0"/>
            <a:ext cx="3026729" cy="463234"/>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lvl1pPr algn="r" defTabSz="929063">
              <a:defRPr sz="1200">
                <a:latin typeface="Arial" charset="0"/>
              </a:defRPr>
            </a:lvl1pPr>
          </a:lstStyle>
          <a:p>
            <a:pPr>
              <a:defRPr/>
            </a:pPr>
            <a:endParaRPr lang="en-US" dirty="0"/>
          </a:p>
        </p:txBody>
      </p:sp>
      <p:sp>
        <p:nvSpPr>
          <p:cNvPr id="27652" name="Rectangle 4"/>
          <p:cNvSpPr>
            <a:spLocks noGrp="1" noRot="1" noChangeAspec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97869" y="4403093"/>
            <a:ext cx="5589263" cy="4172266"/>
          </a:xfrm>
          <a:prstGeom prst="rect">
            <a:avLst/>
          </a:prstGeom>
          <a:noFill/>
          <a:ln w="9525">
            <a:noFill/>
            <a:miter lim="800000"/>
            <a:headEnd/>
            <a:tailEnd/>
          </a:ln>
          <a:effectLst/>
        </p:spPr>
        <p:txBody>
          <a:bodyPr vert="horz" wrap="square" lIns="92885" tIns="46443" rIns="92885" bIns="4644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l" defTabSz="929063">
              <a:defRPr sz="1200">
                <a:latin typeface="Arial" charset="0"/>
              </a:defRPr>
            </a:lvl1pPr>
          </a:lstStyle>
          <a:p>
            <a:pPr>
              <a:defRPr/>
            </a:pPr>
            <a:endParaRPr lang="en-US" dirty="0"/>
          </a:p>
        </p:txBody>
      </p:sp>
      <p:sp>
        <p:nvSpPr>
          <p:cNvPr id="9223" name="Rectangle 7"/>
          <p:cNvSpPr>
            <a:spLocks noGrp="1" noChangeArrowheads="1"/>
          </p:cNvSpPr>
          <p:nvPr>
            <p:ph type="sldNum" sz="quarter" idx="5"/>
          </p:nvPr>
        </p:nvSpPr>
        <p:spPr bwMode="auto">
          <a:xfrm>
            <a:off x="3956693" y="8806185"/>
            <a:ext cx="3026729" cy="463234"/>
          </a:xfrm>
          <a:prstGeom prst="rect">
            <a:avLst/>
          </a:prstGeom>
          <a:noFill/>
          <a:ln w="9525">
            <a:noFill/>
            <a:miter lim="800000"/>
            <a:headEnd/>
            <a:tailEnd/>
          </a:ln>
          <a:effectLst/>
        </p:spPr>
        <p:txBody>
          <a:bodyPr vert="horz" wrap="square" lIns="92885" tIns="46443" rIns="92885" bIns="46443" numCol="1" anchor="b" anchorCtr="0" compatLnSpc="1">
            <a:prstTxWarp prst="textNoShape">
              <a:avLst/>
            </a:prstTxWarp>
          </a:bodyPr>
          <a:lstStyle>
            <a:lvl1pPr algn="r" defTabSz="929063">
              <a:defRPr sz="1200">
                <a:latin typeface="Arial" charset="0"/>
              </a:defRPr>
            </a:lvl1pPr>
          </a:lstStyle>
          <a:p>
            <a:pPr>
              <a:defRPr/>
            </a:pPr>
            <a:fld id="{E27EE7A4-1E24-4D42-A470-E08612AB9D18}"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1D44DE5A-52CE-4E0B-A3B4-D1A70C6E41F9}" type="slidenum">
              <a:rPr lang="en-US" smtClean="0"/>
              <a:pPr/>
              <a:t>1</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dirty="0" smtClean="0"/>
              <a:t>With</a:t>
            </a:r>
            <a:r>
              <a:rPr lang="en-US" baseline="0" dirty="0" smtClean="0"/>
              <a:t> the March 2015 release of EAM, the naming convention for the software has changed from the previous v12.x nomenclature to align with the EE naming convention. In general, EAM is now called “EAM 2015.”   </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CEAC92D1-5FE5-4428-A6C4-1608B5BCD6FA}" type="slidenum">
              <a:rPr lang="en-US" sz="1200">
                <a:latin typeface="Arial" charset="0"/>
                <a:cs typeface="Arial" charset="0"/>
              </a:rPr>
              <a:pPr algn="r" defTabSz="927371"/>
              <a:t>10</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2873" tIns="46436" rIns="92873" bIns="46436"/>
          <a:lstStyle/>
          <a:p>
            <a:r>
              <a:rPr lang="en-US" dirty="0" smtClean="0"/>
              <a:t>EAM 2015 is now available to run in the same instance of the </a:t>
            </a:r>
            <a:r>
              <a:rPr lang="en-US" dirty="0" err="1" smtClean="0"/>
              <a:t>AppShell</a:t>
            </a:r>
            <a:r>
              <a:rPr lang="en-US" dirty="0" smtClean="0"/>
              <a:t> and in the same workspaces as EE. It is visible in the EE menu when properly licensed. </a:t>
            </a:r>
          </a:p>
          <a:p>
            <a:endParaRPr lang="en-US" dirty="0" smtClean="0"/>
          </a:p>
          <a:p>
            <a:pPr>
              <a:buFont typeface="Arial" pitchFamily="34" charset="0"/>
              <a:buNone/>
            </a:pPr>
            <a:r>
              <a:rPr lang="en-US" b="1" dirty="0" smtClean="0"/>
              <a:t>Login and Password Changes</a:t>
            </a:r>
            <a:r>
              <a:rPr lang="en-US" dirty="0" smtClean="0"/>
              <a:t>. EAM 2015’s login process has been altered to comply with Enterprise Edition 2015 rules. When running in the same </a:t>
            </a:r>
            <a:r>
              <a:rPr lang="en-US" dirty="0" err="1" smtClean="0"/>
              <a:t>AppShell</a:t>
            </a:r>
            <a:r>
              <a:rPr lang="en-US" dirty="0" smtClean="0"/>
              <a:t> with Enterprise Edition 2015, EAM uses the EE password policies. Additionally, if LDAP integration is enabled in EE, EAM relies on EE to validate the login ID and password. EAM retains the rest of its security mechanisms, including EAM Role and User/Role functionality. </a:t>
            </a:r>
          </a:p>
          <a:p>
            <a:endParaRPr lang="en-US" dirty="0" smtClean="0"/>
          </a:p>
          <a:p>
            <a:r>
              <a:rPr lang="en-US" dirty="0" smtClean="0"/>
              <a:t>ERP login ID and password maintenance have been moved from the system registry to a new action on the System Control browse. Users with permission to access this action can enter the ID that EAM uses to access EE APIs. The password for this ID also can be entered and changed. It is protected from view so that it remains secure and, when changed, must be entered twice to ensure that the user entered the value accurately. </a:t>
            </a:r>
          </a:p>
          <a:p>
            <a:endParaRPr lang="en-US" dirty="0" smtClean="0"/>
          </a:p>
          <a:p>
            <a:r>
              <a:rPr lang="en-US" dirty="0" smtClean="0"/>
              <a:t>When a password is changed in a merged 2015 </a:t>
            </a:r>
            <a:r>
              <a:rPr lang="en-US" dirty="0" err="1" smtClean="0"/>
              <a:t>AppShell</a:t>
            </a:r>
            <a:r>
              <a:rPr lang="en-US" dirty="0" smtClean="0"/>
              <a:t>, EAM does not check to see if the new password matches the old or previous passwords. When a password is reset in EE by an administrator and the next login forces a password change, EAM does not check to see if the new password matches the old or previous passwords. EAM’s Change Password User browse action is disabled in a merged 2105 environment.</a:t>
            </a:r>
          </a:p>
          <a:p>
            <a:endParaRPr lang="en-US" dirty="0" smtClean="0"/>
          </a:p>
          <a:p>
            <a:pPr>
              <a:buFont typeface="Arial" pitchFamily="34" charset="0"/>
              <a:buNone/>
            </a:pPr>
            <a:r>
              <a:rPr lang="en-US" b="1" dirty="0" smtClean="0"/>
              <a:t>Prior Version E-mail Hyperlinks Inactive. </a:t>
            </a:r>
            <a:r>
              <a:rPr lang="en-US" dirty="0" smtClean="0"/>
              <a:t>As a result of EAM’s move into the core </a:t>
            </a:r>
            <a:r>
              <a:rPr lang="en-US" dirty="0" err="1" smtClean="0"/>
              <a:t>AppShell</a:t>
            </a:r>
            <a:r>
              <a:rPr lang="en-US" dirty="0" smtClean="0"/>
              <a:t>, some of EAM’s menu IDs changed. This change caused the hyperlinks in EAM e-mails to break. When upgrading to EAM 2015, the links in all e-mails prior to the upgrade no longer work. </a:t>
            </a:r>
          </a:p>
          <a:p>
            <a:endParaRPr lang="en-US" dirty="0" smtClean="0"/>
          </a:p>
          <a:p>
            <a:pPr>
              <a:buFont typeface="Arial" pitchFamily="34" charset="0"/>
              <a:buNone/>
            </a:pPr>
            <a:r>
              <a:rPr lang="en-US" b="1" dirty="0" smtClean="0"/>
              <a:t>User Maintenance</a:t>
            </a:r>
            <a:r>
              <a:rPr lang="en-US" dirty="0" smtClean="0"/>
              <a:t>. When EAM is integrated with EE in an environment that has QAD 2015 EE or higher, the addition or deletion of system users within EAM is no longer allowed. These actions must be completed in EE and downloaded into EAM.</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DB7E4E4-0F57-41BC-A0BE-2DD043B43886}" type="slidenum">
              <a:rPr lang="en-US" smtClean="0"/>
              <a:pPr/>
              <a:t>11</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4DB7E4E4-0F57-41BC-A0BE-2DD043B43886}" type="slidenum">
              <a:rPr lang="en-US" smtClean="0"/>
              <a:pPr/>
              <a:t>12</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r>
              <a:rPr lang="en-US" dirty="0" smtClean="0"/>
              <a:t>The Favorites pane is a user</a:t>
            </a:r>
            <a:r>
              <a:rPr lang="en-US" baseline="0" dirty="0" smtClean="0"/>
              <a:t>-specific </a:t>
            </a:r>
            <a:r>
              <a:rPr lang="en-US" dirty="0" smtClean="0"/>
              <a:t>menu that you can create using menu options or drag-and-drop techniques. You can add, remove, and organize your Favorites list with its right-click menu.</a:t>
            </a:r>
          </a:p>
          <a:p>
            <a:pPr eaLnBrk="1" hangingPunct="1"/>
            <a:endParaRPr lang="en-US" dirty="0" smtClean="0"/>
          </a:p>
          <a:p>
            <a:pPr eaLnBrk="1" hangingPunct="1"/>
            <a:r>
              <a:rPr lang="en-US" dirty="0" smtClean="0"/>
              <a:t>You can even create your own folder within Favorites to organize your common or related tasks. Favorites</a:t>
            </a:r>
            <a:r>
              <a:rPr lang="en-US" baseline="0" dirty="0" smtClean="0"/>
              <a:t> can be set to Auto-Start, which is a great feature for limited users who use only one module such as Service Requests.</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BBABB13-8285-4272-AB0D-C4B0A78C7E04}" type="slidenum">
              <a:rPr lang="en-US" smtClean="0"/>
              <a:pPr/>
              <a:t>13</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BBABB13-8285-4272-AB0D-C4B0A78C7E04}" type="slidenum">
              <a:rPr lang="en-US" smtClean="0"/>
              <a:pPr/>
              <a:t>14</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r>
              <a:rPr lang="en-US" dirty="0" smtClean="0"/>
              <a:t>When reviewing data inside a browse, it can be helpful to group the records based on information</a:t>
            </a:r>
            <a:r>
              <a:rPr lang="en-US" baseline="0" dirty="0" smtClean="0"/>
              <a:t> </a:t>
            </a:r>
            <a:r>
              <a:rPr lang="en-US" dirty="0" smtClean="0"/>
              <a:t>in the record. Simply turn on the Group By option and then drag and drop the column header for the field that you want to group by.</a:t>
            </a:r>
          </a:p>
          <a:p>
            <a:pPr eaLnBrk="1" hangingPunct="1"/>
            <a:endParaRPr lang="en-US" dirty="0" smtClean="0"/>
          </a:p>
          <a:p>
            <a:pPr eaLnBrk="1" hangingPunct="1"/>
            <a:r>
              <a:rPr lang="en-US" dirty="0" smtClean="0"/>
              <a:t>You can group by single or multiple columns. Simply move the column headers around to implement the order you want.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67F26D97-37F8-419C-B4E0-04C32DBEEB19}" type="slidenum">
              <a:rPr lang="en-US" smtClean="0"/>
              <a:pPr/>
              <a:t>15</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EAM 2015 filter capabilities are powerful. In some cases, the use of these filters can allow a browse screen to become a report.</a:t>
            </a:r>
            <a:br>
              <a:rPr lang="en-US" dirty="0" smtClean="0"/>
            </a:br>
            <a:endParaRPr lang="en-US" dirty="0" smtClean="0"/>
          </a:p>
          <a:p>
            <a:pPr eaLnBrk="1" hangingPunct="1"/>
            <a:r>
              <a:rPr lang="en-US" dirty="0" smtClean="0"/>
              <a:t>Use a filter to specify the information displayed on a specific browse. Each module has a number of fields that can establish the criteria for filtering a browse list.  Advanced filtering allows you to use</a:t>
            </a:r>
            <a:r>
              <a:rPr lang="en-US" baseline="0" dirty="0" smtClean="0"/>
              <a:t> </a:t>
            </a:r>
            <a:r>
              <a:rPr lang="en-US" dirty="0" smtClean="0"/>
              <a:t>And</a:t>
            </a:r>
            <a:r>
              <a:rPr lang="en-US" baseline="0" dirty="0" smtClean="0"/>
              <a:t> </a:t>
            </a:r>
            <a:r>
              <a:rPr lang="en-US" dirty="0" err="1" smtClean="0"/>
              <a:t>and</a:t>
            </a:r>
            <a:r>
              <a:rPr lang="en-US" dirty="0" smtClean="0"/>
              <a:t> Or functions in order to have complex filters,</a:t>
            </a:r>
            <a:r>
              <a:rPr lang="en-US" baseline="0" dirty="0" smtClean="0"/>
              <a:t> as well as using parentheses ‘(‘and’)’.</a:t>
            </a:r>
            <a:endParaRPr lang="en-US" dirty="0" smtClean="0"/>
          </a:p>
          <a:p>
            <a:pPr eaLnBrk="1" hangingPunct="1"/>
            <a:endParaRPr lang="en-US" dirty="0" smtClean="0"/>
          </a:p>
          <a:p>
            <a:pPr eaLnBrk="1" hangingPunct="1"/>
            <a:r>
              <a:rPr lang="en-US" dirty="0" smtClean="0"/>
              <a:t>Filters are automatically saved within the browse and are available for selection in other areas such as reports.</a:t>
            </a:r>
          </a:p>
          <a:p>
            <a:endParaRPr lang="en-US" sz="1200" kern="1200" baseline="0" dirty="0" smtClean="0">
              <a:solidFill>
                <a:schemeClr val="tx1"/>
              </a:solidFill>
              <a:latin typeface="Arial" charset="0"/>
              <a:ea typeface="+mn-ea"/>
              <a:cs typeface="+mn-cs"/>
            </a:endParaRPr>
          </a:p>
          <a:p>
            <a:r>
              <a:rPr lang="en-US" sz="1200" kern="1200" baseline="0" dirty="0" smtClean="0">
                <a:solidFill>
                  <a:schemeClr val="tx1"/>
                </a:solidFill>
                <a:latin typeface="Arial" charset="0"/>
                <a:ea typeface="+mn-ea"/>
                <a:cs typeface="+mn-cs"/>
              </a:rPr>
              <a:t>The Fields list displays all possible fields in the database entry associated with the current module. Click one to move it to the Filter Criteria list. Specify the value in the list; for example, to filter records by this month, enter:</a:t>
            </a:r>
          </a:p>
          <a:p>
            <a:r>
              <a:rPr lang="en-US" sz="1200" kern="1200" baseline="0" dirty="0" smtClean="0">
                <a:solidFill>
                  <a:schemeClr val="tx1"/>
                </a:solidFill>
                <a:latin typeface="Arial" charset="0"/>
                <a:ea typeface="+mn-ea"/>
                <a:cs typeface="+mn-cs"/>
              </a:rPr>
              <a:t>this month OR</a:t>
            </a:r>
          </a:p>
          <a:p>
            <a:r>
              <a:rPr lang="en-US" sz="1200" kern="1200" baseline="0" dirty="0" smtClean="0">
                <a:solidFill>
                  <a:schemeClr val="tx1"/>
                </a:solidFill>
                <a:latin typeface="Arial" charset="0"/>
                <a:ea typeface="+mn-ea"/>
                <a:cs typeface="+mn-cs"/>
              </a:rPr>
              <a:t>past 30 days</a:t>
            </a:r>
          </a:p>
          <a:p>
            <a:r>
              <a:rPr lang="en-US" sz="1200" kern="1200" baseline="0" dirty="0" smtClean="0">
                <a:solidFill>
                  <a:schemeClr val="tx1"/>
                </a:solidFill>
                <a:latin typeface="Arial" charset="0"/>
                <a:ea typeface="+mn-ea"/>
                <a:cs typeface="+mn-cs"/>
              </a:rPr>
              <a:t>The system can process plain language commands such as past year (versus 365 days) or your name (as opposed to user ID). When adding multiple filter criteria, select AND to indicate that the filter records must meet all criteria. Select OR to indicate that the filter records meet any one of the filter criteria.</a:t>
            </a:r>
          </a:p>
          <a:p>
            <a:r>
              <a:rPr lang="en-US" sz="1200" kern="1200" baseline="0" dirty="0" smtClean="0">
                <a:solidFill>
                  <a:schemeClr val="tx1"/>
                </a:solidFill>
                <a:latin typeface="Arial" charset="0"/>
                <a:ea typeface="+mn-ea"/>
                <a:cs typeface="+mn-cs"/>
              </a:rPr>
              <a:t>Another filtering mechanism is parentheses. Enclose parts of the filter criteria in parentheses to indicate that this is the first, and most important, filter criteria. The system follows mathematical progression when filtering records (criteria in parentheses first, then AND, then OR from left to right).</a:t>
            </a:r>
          </a:p>
          <a:p>
            <a:r>
              <a:rPr lang="en-US" sz="1200" kern="1200" baseline="0" dirty="0" smtClean="0">
                <a:solidFill>
                  <a:schemeClr val="tx1"/>
                </a:solidFill>
                <a:latin typeface="Arial" charset="0"/>
                <a:ea typeface="+mn-ea"/>
                <a:cs typeface="+mn-cs"/>
              </a:rPr>
              <a:t>Use the Up and Down buttons to change the filter priority. Click Delete to move the criteria from the filter list. Fields removed from Filter Criteria remain in the database.</a:t>
            </a:r>
          </a:p>
          <a:p>
            <a:r>
              <a:rPr lang="en-US" sz="1200" kern="1200" baseline="0" dirty="0" smtClean="0">
                <a:solidFill>
                  <a:schemeClr val="tx1"/>
                </a:solidFill>
                <a:latin typeface="Arial" charset="0"/>
                <a:ea typeface="+mn-ea"/>
                <a:cs typeface="+mn-cs"/>
              </a:rPr>
              <a:t>For example, a planner filters by all equipment associated with a specific user ID, with a status 1 or 2, and by cost center. </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0FF1A92-682E-46B9-A4DF-9D0DDCE3F70C}" type="slidenum">
              <a:rPr lang="en-US" smtClean="0"/>
              <a:pPr/>
              <a:t>16</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r>
              <a:rPr lang="en-US" dirty="0" smtClean="0"/>
              <a:t>Most EAM recordkeeping occurs in the tab view. Your system administrator may remove fields, so what you see in training or at the start of an implementation is not necessarily what you see on your production desktop. Also, required fields (mandatory fields) are configurable by site, so the training environment may have more, less, or different fields to those in your production environment. </a:t>
            </a:r>
          </a:p>
          <a:p>
            <a:r>
              <a:rPr lang="en-US" dirty="0" smtClean="0"/>
              <a:t>QAD recommends</a:t>
            </a:r>
            <a:r>
              <a:rPr lang="en-US" baseline="0" dirty="0" smtClean="0"/>
              <a:t> that you do not remove fields until all users have reviewed and confirmed that the fields are not in use. </a:t>
            </a:r>
            <a:r>
              <a:rPr lang="en-US" dirty="0" smtClean="0"/>
              <a:t>QAD</a:t>
            </a:r>
            <a:r>
              <a:rPr lang="en-US" baseline="0" dirty="0" smtClean="0"/>
              <a:t> wants to ensure that users are aware of all available fields to</a:t>
            </a:r>
            <a:r>
              <a:rPr lang="en-US" dirty="0" smtClean="0"/>
              <a:t> </a:t>
            </a:r>
            <a:r>
              <a:rPr lang="en-US" baseline="0" dirty="0" smtClean="0"/>
              <a:t>avoid a situation where users are not happy with the software because they think that EAM does not have the fields they need.</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77F9AAA6-272F-44AA-BD71-D709010C044C}" type="slidenum">
              <a:rPr lang="en-US" smtClean="0"/>
              <a:pPr/>
              <a:t>17</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r>
              <a:rPr lang="en-US" dirty="0" smtClean="0"/>
              <a:t>In EAM, you can find initial information on the first displayed tab page when you open a record. However, additional information is contained in the other tab pages, as well as within the various submenus associated with the record.  </a:t>
            </a:r>
          </a:p>
          <a:p>
            <a:r>
              <a:rPr lang="en-US" dirty="0" smtClean="0"/>
              <a:t>The labels on the tab pages and the submenus vary, depending on the type of record you are viewing. Many of the foundational records in EAM have tabbed pages and submenus. The submenus provide access to related information, such as work order or service request information, associated with the selected equipment record.</a:t>
            </a:r>
          </a:p>
          <a:p>
            <a:endParaRPr lang="en-US" dirty="0" smtClean="0"/>
          </a:p>
          <a:p>
            <a:r>
              <a:rPr lang="en-US" dirty="0" smtClean="0"/>
              <a:t>A helpful way of</a:t>
            </a:r>
            <a:r>
              <a:rPr lang="en-US" baseline="0" dirty="0" smtClean="0"/>
              <a:t> remembering where to find information in a tab page versus a submenu is to focus on the relationship to the base record. If there is a many-to-one relationship, then the submenu is the place to look. For example, compare equipment records to work orders – a single piece of equipment is likely to have multiple work orders over the course of its life.</a:t>
            </a: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53652FC-054F-43A0-AF58-1DEC169C0D8B}" type="slidenum">
              <a:rPr lang="en-US" smtClean="0"/>
              <a:pPr/>
              <a:t>18</a:t>
            </a:fld>
            <a:endParaRPr lang="en-US"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dirty="0" smtClean="0"/>
              <a:t>User-defined fields are “spare” fields found on all foundational records in EAM. </a:t>
            </a:r>
          </a:p>
          <a:p>
            <a:r>
              <a:rPr lang="en-US" dirty="0" smtClean="0"/>
              <a:t>User-defined fields include the following types: </a:t>
            </a:r>
          </a:p>
          <a:p>
            <a:pPr lvl="1">
              <a:buFontTx/>
              <a:buChar char="•"/>
            </a:pPr>
            <a:r>
              <a:rPr lang="en-US" dirty="0" smtClean="0"/>
              <a:t> Character with lookup tables</a:t>
            </a:r>
          </a:p>
          <a:p>
            <a:pPr lvl="1">
              <a:buFontTx/>
              <a:buChar char="•"/>
            </a:pPr>
            <a:r>
              <a:rPr lang="en-US" dirty="0" smtClean="0"/>
              <a:t> Character free-form entry</a:t>
            </a:r>
          </a:p>
          <a:p>
            <a:pPr lvl="1">
              <a:buFontTx/>
              <a:buChar char="•"/>
            </a:pPr>
            <a:r>
              <a:rPr lang="en-US" dirty="0" smtClean="0"/>
              <a:t> Decimal fields </a:t>
            </a:r>
          </a:p>
          <a:p>
            <a:pPr lvl="1">
              <a:buFontTx/>
              <a:buChar char="•"/>
            </a:pPr>
            <a:r>
              <a:rPr lang="en-US" dirty="0" smtClean="0"/>
              <a:t> Integer fields </a:t>
            </a:r>
          </a:p>
          <a:p>
            <a:pPr lvl="1">
              <a:buFontTx/>
              <a:buChar char="•"/>
            </a:pPr>
            <a:r>
              <a:rPr lang="en-US" dirty="0" smtClean="0"/>
              <a:t> Date field</a:t>
            </a:r>
          </a:p>
          <a:p>
            <a:pPr lvl="1">
              <a:buFontTx/>
              <a:buChar char="•"/>
            </a:pPr>
            <a:r>
              <a:rPr lang="en-US" dirty="0" smtClean="0"/>
              <a:t> Logical field (yes/no)</a:t>
            </a:r>
          </a:p>
          <a:p>
            <a:r>
              <a:rPr lang="en-US" dirty="0" smtClean="0"/>
              <a:t>User-defined fields can be relabeled. Some record types, such as the “Character with Lookup”, can link to validation tables.  </a:t>
            </a:r>
          </a:p>
          <a:p>
            <a:r>
              <a:rPr lang="en-US" dirty="0" smtClean="0"/>
              <a:t>These fields can also be made mandatory and hidden/visible, as with other standard fields on a record. If no user-defined fields are used in a module, all fields can be removed, but note that the removal of a tab restricts the ability to re-add the tab later.</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253652FC-054F-43A0-AF58-1DEC169C0D8B}" type="slidenum">
              <a:rPr lang="en-US" smtClean="0"/>
              <a:pPr/>
              <a:t>19</a:t>
            </a:fld>
            <a:endParaRPr lang="en-US" dirty="0"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6B74A01F-DEAE-42A2-9FA0-59AA77CD599D}" type="slidenum">
              <a:rPr lang="en-US" smtClean="0"/>
              <a:pPr/>
              <a:t>2</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r>
              <a:rPr lang="en-US" dirty="0" smtClean="0"/>
              <a:t>With this</a:t>
            </a:r>
            <a:r>
              <a:rPr lang="en-US" baseline="0" dirty="0" smtClean="0"/>
              <a:t> class, you start to move into digestible bites of the software.</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909918A9-7351-4064-B768-781C13C192F9}" type="slidenum">
              <a:rPr lang="en-US" smtClean="0"/>
              <a:pPr/>
              <a:t>20</a:t>
            </a:fld>
            <a:endParaRPr lang="en-US" dirty="0"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r>
              <a:rPr lang="en-US" dirty="0" smtClean="0"/>
              <a:t>Many fields display a small magnifying glass icon. This indicates that a validated table is associated with the field. Click the icon or use the Alt+L keyboard shortcut to display the lookup. The lookup lists available valid values; select one from the list by double-clicking.</a:t>
            </a:r>
          </a:p>
          <a:p>
            <a:r>
              <a:rPr lang="en-US" dirty="0" smtClean="0"/>
              <a:t>Date fields have an associated calendar. Click the drop-down icon next to the field or use the Alt+L keyboard shortcut to display a calendar where you can select the required date.</a:t>
            </a:r>
          </a:p>
          <a:p>
            <a:r>
              <a:rPr lang="en-US" dirty="0" smtClean="0"/>
              <a:t>When a lookup is activated, the view is the default view from the browse. You can add columns as needed to find the required record to select.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BD6D5749-20E0-4581-B338-39E49B1F16B4}" type="slidenum">
              <a:rPr lang="en-US" smtClean="0"/>
              <a:pPr/>
              <a:t>21</a:t>
            </a:fld>
            <a:endParaRPr lang="en-US" dirty="0"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dirty="0" smtClean="0"/>
              <a:t>You can print</a:t>
            </a:r>
            <a:r>
              <a:rPr lang="en-US" baseline="0" dirty="0" smtClean="0"/>
              <a:t> </a:t>
            </a:r>
            <a:r>
              <a:rPr lang="en-US" dirty="0" smtClean="0"/>
              <a:t>and export the records in a filtered browse, including any added columns. If you want to print a single record, create a filter for it and print from that view.  </a:t>
            </a:r>
          </a:p>
          <a:p>
            <a:r>
              <a:rPr lang="en-US" dirty="0" smtClean="0"/>
              <a:t>Note: This is NOT the same as printing a document such as a work order or a purchase order. This functionality can be used to replace many of the list-type reports that businesses often require.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22</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Now that you have seen an overview of the EAM business space and the general system features, let’s explore the key functionality in EAM, specifically around the four major modules of the software.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endParaRPr lang="en-US" dirty="0" smtClean="0"/>
          </a:p>
        </p:txBody>
      </p:sp>
      <p:sp>
        <p:nvSpPr>
          <p:cNvPr id="45060" name="Slide Number Placeholder 3"/>
          <p:cNvSpPr>
            <a:spLocks noGrp="1"/>
          </p:cNvSpPr>
          <p:nvPr>
            <p:ph type="sldNum" sz="quarter" idx="5"/>
          </p:nvPr>
        </p:nvSpPr>
        <p:spPr>
          <a:noFill/>
        </p:spPr>
        <p:txBody>
          <a:bodyPr/>
          <a:lstStyle/>
          <a:p>
            <a:pPr defTabSz="927483"/>
            <a:fld id="{C9B5550D-17E8-4E08-A7FD-7BB28E77141A}" type="slidenum">
              <a:rPr lang="en-US" smtClean="0"/>
              <a:pPr defTabSz="927483"/>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24</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0C2D851A-6453-462B-9AD6-75643261EBCF}" type="slidenum">
              <a:rPr lang="en-US" smtClean="0"/>
              <a:pPr/>
              <a:t>25</a:t>
            </a:fld>
            <a:endParaRPr lang="en-US" dirty="0"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r>
              <a:rPr lang="en-US" dirty="0" smtClean="0"/>
              <a:t>When configuring EAM, it is important to understand that different settings are available at different levels throughout EAM.  </a:t>
            </a:r>
          </a:p>
          <a:p>
            <a:pPr eaLnBrk="1" hangingPunct="1"/>
            <a:endParaRPr lang="en-US" dirty="0" smtClean="0"/>
          </a:p>
          <a:p>
            <a:pPr eaLnBrk="1" hangingPunct="1"/>
            <a:r>
              <a:rPr lang="en-US" dirty="0" smtClean="0"/>
              <a:t>Database-level settings control high-level configurations that affect every domain, entity, and site in</a:t>
            </a:r>
            <a:r>
              <a:rPr lang="en-US" baseline="0" dirty="0" smtClean="0"/>
              <a:t> </a:t>
            </a:r>
            <a:r>
              <a:rPr lang="en-US" dirty="0" smtClean="0"/>
              <a:t>that database.  </a:t>
            </a:r>
          </a:p>
          <a:p>
            <a:pPr eaLnBrk="1" hangingPunct="1"/>
            <a:endParaRPr lang="en-US" dirty="0" smtClean="0"/>
          </a:p>
          <a:p>
            <a:pPr eaLnBrk="1" hangingPunct="1"/>
            <a:r>
              <a:rPr lang="en-US" dirty="0" smtClean="0"/>
              <a:t>Domain-level settings control functionality for all the sites within that domain.  </a:t>
            </a:r>
          </a:p>
          <a:p>
            <a:pPr eaLnBrk="1" hangingPunct="1"/>
            <a:endParaRPr lang="en-US" dirty="0" smtClean="0"/>
          </a:p>
          <a:p>
            <a:pPr eaLnBrk="1" hangingPunct="1"/>
            <a:r>
              <a:rPr lang="en-US" dirty="0" smtClean="0"/>
              <a:t>And finally, site-level settings affect functions only within a specific site.  </a:t>
            </a:r>
          </a:p>
          <a:p>
            <a:pPr eaLnBrk="1" hangingPunct="1"/>
            <a:endParaRPr lang="en-US" dirty="0" smtClean="0"/>
          </a:p>
          <a:p>
            <a:pPr eaLnBrk="1" hangingPunct="1"/>
            <a:r>
              <a:rPr lang="en-US" dirty="0" smtClean="0"/>
              <a:t>Throughout this portion of the guide, at the top of each slide, this diagram is used to help you to understand at which level each configuration is set.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26</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Certain aspects of EAM are applicable to the entire database, regardless of domain or entity/site. </a:t>
            </a:r>
            <a:r>
              <a:rPr lang="en-US" baseline="0" dirty="0" smtClean="0"/>
              <a:t>These include such things as registry settings, job controller options, password restrictions, and SMTP settings for corporate e-mail connection.</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r>
              <a:rPr lang="en-US" dirty="0" smtClean="0"/>
              <a:t>The Screen Editor is a powerful tool. For this training, it is sufficient to know that</a:t>
            </a:r>
            <a:r>
              <a:rPr lang="en-US" baseline="0" dirty="0" smtClean="0"/>
              <a:t> you can modify </a:t>
            </a:r>
            <a:r>
              <a:rPr lang="en-US" dirty="0" smtClean="0"/>
              <a:t>field visibility using the Screen Editor; however it is NOT recommended that you modify screens until you have sufficiently vetted your business processes and are confident that you know which fields you need. Often, users are unaware of other available fields</a:t>
            </a:r>
            <a:r>
              <a:rPr lang="en-US" baseline="0" dirty="0" smtClean="0"/>
              <a:t> that have been</a:t>
            </a:r>
            <a:r>
              <a:rPr lang="en-US" dirty="0" smtClean="0"/>
              <a:t> hidden and they begin to consider the software incomplete and inadequate.  </a:t>
            </a:r>
          </a:p>
          <a:p>
            <a:r>
              <a:rPr lang="en-US" dirty="0" smtClean="0"/>
              <a:t>Keep in mind that modified screens also present a challenge to Support, and for that reason, access to this screen is usually tightly secured to only the system administrator and designee at a company.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28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50059307-69AB-4C72-A95D-FD9697A5D01D}" type="slidenum">
              <a:rPr lang="en-US" smtClean="0"/>
              <a:pPr/>
              <a:t>29</a:t>
            </a:fld>
            <a:endParaRPr lang="en-US" dirty="0"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lnSpc>
                <a:spcPct val="90000"/>
              </a:lnSpc>
            </a:pPr>
            <a:r>
              <a:rPr lang="en-US" dirty="0" smtClean="0"/>
              <a:t>EAM configuration must match the QAD ERP setup to allow vital information and transactions to flow properly. The most basic consideration in this setup is the overall hierarchy of information. Below the actual database level, the primary hierarchy consists of: </a:t>
            </a:r>
          </a:p>
          <a:p>
            <a:pPr eaLnBrk="1" hangingPunct="1">
              <a:lnSpc>
                <a:spcPct val="90000"/>
              </a:lnSpc>
            </a:pPr>
            <a:r>
              <a:rPr lang="en-US" dirty="0" smtClean="0"/>
              <a:t>Domain</a:t>
            </a:r>
          </a:p>
          <a:p>
            <a:pPr eaLnBrk="1" hangingPunct="1">
              <a:lnSpc>
                <a:spcPct val="90000"/>
              </a:lnSpc>
            </a:pPr>
            <a:r>
              <a:rPr lang="en-US" dirty="0" smtClean="0"/>
              <a:t>Entity</a:t>
            </a:r>
          </a:p>
          <a:p>
            <a:pPr eaLnBrk="1" hangingPunct="1">
              <a:lnSpc>
                <a:spcPct val="90000"/>
              </a:lnSpc>
            </a:pPr>
            <a:r>
              <a:rPr lang="en-US" dirty="0" smtClean="0"/>
              <a:t>Site appears as a more contained silo in EAM than in ERP. The ERP focuses more on the entity level, and EAM allows further division below that.</a:t>
            </a:r>
          </a:p>
          <a:p>
            <a:pPr eaLnBrk="1" hangingPunct="1">
              <a:lnSpc>
                <a:spcPct val="90000"/>
              </a:lnSpc>
            </a:pPr>
            <a:r>
              <a:rPr lang="en-US" dirty="0" smtClean="0"/>
              <a:t>Not only must the Domain </a:t>
            </a:r>
            <a:r>
              <a:rPr lang="en-US" dirty="0" smtClean="0">
                <a:sym typeface="Wingdings" pitchFamily="2" charset="2"/>
              </a:rPr>
              <a:t> Entity  Site setup and combinations match, but also certain settings associated with the levels must match the ERP configuration. This is one of the reasons why it is critical for the EAM group to be involved with final ERP decisions regarding chart of accounts and basic ERP configuration in a new enterprise-bundled product implementation, and to be kept apprised of any changes on the ERP side for the duration of use. </a:t>
            </a:r>
            <a:r>
              <a:rPr lang="en-US" dirty="0" smtClean="0"/>
              <a:t>These include base currency, mail server data, password restrictions and daybook codes.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3</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r>
              <a:rPr lang="en-US" dirty="0" smtClean="0"/>
              <a:t>This section explores the key functionality in EAM, specifically around the four major modules of the software.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p:spPr>
        <p:txBody>
          <a:bodyPr/>
          <a:lstStyle/>
          <a:p>
            <a:pPr eaLnBrk="1" hangingPunct="1">
              <a:lnSpc>
                <a:spcPct val="90000"/>
              </a:lnSpc>
            </a:pPr>
            <a:r>
              <a:rPr lang="en-US" dirty="0" smtClean="0"/>
              <a:t>EAM includes domain-level maintenance settings such as work order and PM scheduling, authorization settings, and reopen capabilities. There are also domain-level inventory settings such as inventory costing method, ABC settings, and other optional settings. Additionally, EAM includes domain-level settings for the purchasing area such as buyer and receipt limits. The domain’s base currency is recorded here. These are covered in detail in the following pages.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noFill/>
          <a:ln/>
        </p:spPr>
        <p:txBody>
          <a:bodyPr/>
          <a:lstStyle/>
          <a:p>
            <a:r>
              <a:rPr lang="en-US" dirty="0" smtClean="0"/>
              <a:t>Under </a:t>
            </a:r>
            <a:r>
              <a:rPr lang="en-US" dirty="0" err="1" smtClean="0"/>
              <a:t>General|Business</a:t>
            </a:r>
            <a:r>
              <a:rPr lang="en-US" dirty="0" smtClean="0"/>
              <a:t> </a:t>
            </a:r>
            <a:r>
              <a:rPr lang="en-US" dirty="0" err="1" smtClean="0"/>
              <a:t>Units|Domains</a:t>
            </a:r>
            <a:r>
              <a:rPr lang="en-US" dirty="0" smtClean="0"/>
              <a:t>, you can see the domains and their settings. The domain description is found on the Detail tab. When integrating with the core QAD product, this information should match the ERP system’s domain information. Also on the Detail tab is the language setting, Bill-To, Ship-To, and Clause Type codes required for integration. This information tells EAM where to look for the data that will be downloaded into EAM. Typically, the fields are ‘company’ for Bill</a:t>
            </a:r>
            <a:r>
              <a:rPr lang="en-US" baseline="0" dirty="0" smtClean="0"/>
              <a:t> </a:t>
            </a:r>
            <a:r>
              <a:rPr lang="en-US" dirty="0" smtClean="0"/>
              <a:t>To and Ship</a:t>
            </a:r>
            <a:r>
              <a:rPr lang="en-US" baseline="0" dirty="0" smtClean="0"/>
              <a:t> </a:t>
            </a:r>
            <a:r>
              <a:rPr lang="en-US" dirty="0" smtClean="0"/>
              <a:t>To and ‘*’ for the Clause Type fields. For QAD Enterprise Edition integrations, a daybook code is required. Record a daybook code that has been defined in the core QAD application.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ln/>
        </p:spPr>
        <p:txBody>
          <a:bodyPr/>
          <a:lstStyle/>
          <a:p>
            <a:r>
              <a:rPr lang="en-US" dirty="0" smtClean="0"/>
              <a:t>Domain-level settings for the maintenance functions are found on the Maint tab. The Equipment section handles the building of the equipment Bill of Materials (BOM) and the data source. The CIM Load settings of Reading or Usage are read when you use a batch load routine to upload Equipment Driving Unit of Measure (DUOM) readings. Use the setting that defines how the source data is captured. </a:t>
            </a:r>
          </a:p>
          <a:p>
            <a:r>
              <a:rPr lang="en-US" dirty="0" smtClean="0"/>
              <a:t>In the Maintenance module, the setting that controls whether work order and/or service request authorizations are required is configured at the domain level. You can also determine the days of the week on which the system can automatically schedule maintenance when work orders are created.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noFill/>
          <a:ln/>
        </p:spPr>
        <p:txBody>
          <a:bodyPr/>
          <a:lstStyle/>
          <a:p>
            <a:r>
              <a:rPr lang="en-US" dirty="0" smtClean="0"/>
              <a:t>Inventory settings, such as costing method, are configured on the Inventory tab. Companies can decide whether they</a:t>
            </a:r>
            <a:r>
              <a:rPr lang="en-US" baseline="0" dirty="0" smtClean="0"/>
              <a:t> </a:t>
            </a:r>
            <a:r>
              <a:rPr lang="en-US" dirty="0" smtClean="0"/>
              <a:t>want to integrate their maintenance planning with their inventory controls and purchasing controls by using inventory reserves. These settings allow a company to put inventory on reserve and to determine whether any reserved inventory should be considered when reordering stock. The ABC fields are available for use in inventory cycle counting.</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r>
              <a:rPr lang="en-US" dirty="0" smtClean="0"/>
              <a:t>Purchasing settings are defined on the PO/Reqs tab. Purchasing limits (for buyers and receivers) are generally defined at the corporate level within the company’s “Spending Limits of Authority” or other financial controls. For this reason, purchasing settings are configured at the domain level in EAM and are enforced consistently across all entities/sites. The base currency of the domain is set here, and you must select the Create PO When? field for any new domain, regardless of whether the company is using Purchasing.</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35</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a:lnSpc>
                <a:spcPct val="80000"/>
              </a:lnSpc>
            </a:pPr>
            <a:r>
              <a:rPr lang="en-US" dirty="0" smtClean="0"/>
              <a:t>Below the domain-level settings, EAM also provides many configurable site-level settings to help each site to  manage its reliability program according to its own localized requirements. The </a:t>
            </a:r>
            <a:r>
              <a:rPr lang="en-US" sz="1200" i="1" kern="1200" dirty="0" smtClean="0">
                <a:solidFill>
                  <a:schemeClr val="tx1"/>
                </a:solidFill>
                <a:latin typeface="Arial" charset="0"/>
                <a:ea typeface="+mn-ea"/>
                <a:cs typeface="+mn-cs"/>
              </a:rPr>
              <a:t>QAD Enterprise Asset Management User Guide </a:t>
            </a:r>
            <a:r>
              <a:rPr lang="en-US" dirty="0" smtClean="0"/>
              <a:t>provides more detail on each of these settings, but some of the more important settings controlled at the site level are:  </a:t>
            </a:r>
          </a:p>
          <a:p>
            <a:pPr>
              <a:lnSpc>
                <a:spcPct val="80000"/>
              </a:lnSpc>
            </a:pPr>
            <a:r>
              <a:rPr lang="en-US" dirty="0" smtClean="0"/>
              <a:t>Purchasing Approval Methods: Because</a:t>
            </a:r>
            <a:r>
              <a:rPr lang="en-US" baseline="0" dirty="0" smtClean="0"/>
              <a:t> </a:t>
            </a:r>
            <a:r>
              <a:rPr lang="en-US" dirty="0" smtClean="0"/>
              <a:t>most corporations define high-level financial controls for purchasing, but leave the more detailed control to each facility, you can define Purchasing Approval Methods at the site level.  </a:t>
            </a:r>
          </a:p>
          <a:p>
            <a:pPr>
              <a:lnSpc>
                <a:spcPct val="80000"/>
              </a:lnSpc>
            </a:pPr>
            <a:r>
              <a:rPr lang="en-US" dirty="0" smtClean="0"/>
              <a:t>Each site within a domain typically has a different shipping address, and may even receive invoices directly for approval, rather than having them sent to a centralized location.  </a:t>
            </a:r>
          </a:p>
          <a:p>
            <a:pPr>
              <a:lnSpc>
                <a:spcPct val="80000"/>
              </a:lnSpc>
            </a:pPr>
            <a:r>
              <a:rPr lang="en-US" dirty="0" smtClean="0"/>
              <a:t>EAM provides various inventory controls that primarily drive site-level reporting. For example, at one facility, the management may not want to include physical inventory adjustments as part of inventory usage, but at another facility, inventory loss may be of such concern that management wants to include the adjustments in reports of inventory usage.  </a:t>
            </a:r>
          </a:p>
          <a:p>
            <a:pPr>
              <a:lnSpc>
                <a:spcPct val="80000"/>
              </a:lnSpc>
            </a:pPr>
            <a:r>
              <a:rPr lang="en-US" dirty="0" smtClean="0"/>
              <a:t>As with purchasing, most corporations define high-level controls for the approval of capital and expense projects, but at the site level, those controls may be further broken down at the discretion of site-level management.  </a:t>
            </a:r>
          </a:p>
          <a:p>
            <a:pPr>
              <a:lnSpc>
                <a:spcPct val="80000"/>
              </a:lnSpc>
            </a:pPr>
            <a:r>
              <a:rPr lang="en-US" dirty="0" smtClean="0"/>
              <a:t>EAM allows each site to maintain a sub-set of the overall chart of </a:t>
            </a:r>
            <a:r>
              <a:rPr lang="en-US" dirty="0" smtClean="0"/>
              <a:t>accounts, </a:t>
            </a:r>
            <a:r>
              <a:rPr lang="en-US" dirty="0" smtClean="0"/>
              <a:t>as </a:t>
            </a:r>
            <a:r>
              <a:rPr lang="en-US" dirty="0" smtClean="0"/>
              <a:t>needed, </a:t>
            </a:r>
            <a:r>
              <a:rPr lang="en-US" dirty="0" smtClean="0"/>
              <a:t>to further control and report financials. </a:t>
            </a:r>
            <a:r>
              <a:rPr lang="en-US" dirty="0" smtClean="0"/>
              <a:t>You can define default </a:t>
            </a:r>
            <a:r>
              <a:rPr lang="en-US" dirty="0" smtClean="0"/>
              <a:t>accounting information </a:t>
            </a:r>
            <a:r>
              <a:rPr lang="en-US" dirty="0" smtClean="0"/>
              <a:t>for </a:t>
            </a:r>
            <a:r>
              <a:rPr lang="en-US" dirty="0" smtClean="0"/>
              <a:t>each transaction type and </a:t>
            </a:r>
            <a:r>
              <a:rPr lang="en-US" dirty="0" smtClean="0"/>
              <a:t>exception </a:t>
            </a:r>
            <a:r>
              <a:rPr lang="en-US" dirty="0" smtClean="0"/>
              <a:t>handled.</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819E5120-A5DF-432B-A973-16C21C06AC06}" type="slidenum">
              <a:rPr lang="en-US" smtClean="0"/>
              <a:pPr/>
              <a:t>37</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r>
              <a:rPr lang="en-US" dirty="0" smtClean="0"/>
              <a:t>To access EAM, a </a:t>
            </a:r>
            <a:r>
              <a:rPr lang="en-US" dirty="0" smtClean="0"/>
              <a:t>user must first have access to QAD and then </a:t>
            </a:r>
            <a:r>
              <a:rPr lang="en-US" dirty="0" smtClean="0"/>
              <a:t>the user can be assigned specific</a:t>
            </a:r>
            <a:r>
              <a:rPr lang="en-US" baseline="0" dirty="0" smtClean="0"/>
              <a:t> </a:t>
            </a:r>
            <a:r>
              <a:rPr lang="en-US" baseline="0" dirty="0" smtClean="0"/>
              <a:t>EAM </a:t>
            </a:r>
            <a:r>
              <a:rPr lang="en-US" baseline="0" dirty="0" smtClean="0"/>
              <a:t>access. </a:t>
            </a:r>
            <a:r>
              <a:rPr lang="en-US" baseline="0" dirty="0" smtClean="0"/>
              <a:t/>
            </a:r>
            <a:br>
              <a:rPr lang="en-US" baseline="0" dirty="0" smtClean="0"/>
            </a:br>
            <a:r>
              <a:rPr lang="en-US" baseline="0" dirty="0" smtClean="0"/>
              <a:t/>
            </a:r>
            <a:br>
              <a:rPr lang="en-US" baseline="0" dirty="0" smtClean="0"/>
            </a:br>
            <a:r>
              <a:rPr lang="en-US" dirty="0" smtClean="0"/>
              <a:t>In EAM, the security is role based, meaning that a single user can be assigned multiple </a:t>
            </a:r>
            <a:r>
              <a:rPr lang="en-US" dirty="0" smtClean="0"/>
              <a:t>roles, </a:t>
            </a:r>
            <a:r>
              <a:rPr lang="en-US" dirty="0" smtClean="0"/>
              <a:t>as </a:t>
            </a:r>
            <a:r>
              <a:rPr lang="en-US" dirty="0" smtClean="0"/>
              <a:t>needed, </a:t>
            </a:r>
            <a:r>
              <a:rPr lang="en-US" dirty="0" smtClean="0"/>
              <a:t>to </a:t>
            </a:r>
            <a:r>
              <a:rPr lang="en-US" dirty="0" smtClean="0"/>
              <a:t>fulfill his </a:t>
            </a:r>
            <a:r>
              <a:rPr lang="en-US" dirty="0" smtClean="0"/>
              <a:t>or her </a:t>
            </a:r>
            <a:r>
              <a:rPr lang="en-US" dirty="0" smtClean="0"/>
              <a:t>job, </a:t>
            </a:r>
            <a:r>
              <a:rPr lang="en-US" dirty="0" smtClean="0"/>
              <a:t>without the need for multiple logins.  </a:t>
            </a:r>
          </a:p>
          <a:p>
            <a:pPr eaLnBrk="1" hangingPunct="1"/>
            <a:r>
              <a:rPr lang="en-US" dirty="0" smtClean="0"/>
              <a:t>Security is also site specific, so you may have access to certain EAM functions in one site and not have that same access in </a:t>
            </a:r>
            <a:r>
              <a:rPr lang="en-US" dirty="0" smtClean="0"/>
              <a:t>other sites.</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noFill/>
          <a:ln/>
        </p:spPr>
        <p:txBody>
          <a:bodyPr/>
          <a:lstStyle/>
          <a:p>
            <a:pPr eaLnBrk="1" hangingPunct="1"/>
            <a:r>
              <a:rPr lang="en-US" dirty="0" smtClean="0"/>
              <a:t>The definition of </a:t>
            </a:r>
            <a:r>
              <a:rPr lang="en-US" dirty="0" smtClean="0"/>
              <a:t>security roles in EAM is </a:t>
            </a:r>
            <a:r>
              <a:rPr lang="en-US" dirty="0" smtClean="0"/>
              <a:t>a visual process. </a:t>
            </a:r>
            <a:r>
              <a:rPr lang="en-US" dirty="0" smtClean="0"/>
              <a:t>Controls are available at the overall access level (Full, None, or Partial) to quickly define access at the high</a:t>
            </a:r>
            <a:r>
              <a:rPr lang="en-US" baseline="0" dirty="0" smtClean="0"/>
              <a:t> </a:t>
            </a:r>
            <a:r>
              <a:rPr lang="en-US" dirty="0" smtClean="0"/>
              <a:t>level. Menus, submenus, actions, and toolbar functions can be secured by role with an </a:t>
            </a:r>
            <a:r>
              <a:rPr lang="en-US" dirty="0" smtClean="0"/>
              <a:t>easy-to-use visual layout </a:t>
            </a:r>
            <a:r>
              <a:rPr lang="en-US" dirty="0" smtClean="0"/>
              <a:t>for evaluating the definition.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CEAC92D1-5FE5-4428-A6C4-1608B5BCD6FA}" type="slidenum">
              <a:rPr lang="en-US" sz="1200">
                <a:latin typeface="Arial" charset="0"/>
                <a:cs typeface="Arial" charset="0"/>
              </a:rPr>
              <a:pPr algn="r" defTabSz="927371"/>
              <a:t>39</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2873" tIns="46436" rIns="92873" bIns="46436"/>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CEAC92D1-5FE5-4428-A6C4-1608B5BCD6FA}" type="slidenum">
              <a:rPr lang="en-US" sz="1200">
                <a:latin typeface="Arial" charset="0"/>
                <a:cs typeface="Arial" charset="0"/>
              </a:rPr>
              <a:pPr algn="r" defTabSz="927371"/>
              <a:t>4</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2873" tIns="46436" rIns="92873" bIns="46436"/>
          <a:lstStyle/>
          <a:p>
            <a:r>
              <a:rPr lang="en-US" dirty="0" smtClean="0"/>
              <a:t>Each of the four main modules</a:t>
            </a:r>
            <a:r>
              <a:rPr lang="en-US" baseline="0" dirty="0" smtClean="0"/>
              <a:t> is explored in-depth throughout this guide, but this is important to kick things off. </a:t>
            </a: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CEAC92D1-5FE5-4428-A6C4-1608B5BCD6FA}" type="slidenum">
              <a:rPr lang="en-US" sz="1200">
                <a:latin typeface="Arial" charset="0"/>
                <a:cs typeface="Arial" charset="0"/>
              </a:rPr>
              <a:pPr algn="r" defTabSz="927371"/>
              <a:t>40</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2873" tIns="46436" rIns="92873" bIns="46436"/>
          <a:lstStyle/>
          <a:p>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70558AD0-740F-48D8-B9F2-3BF4D9EC4769}" type="slidenum">
              <a:rPr lang="en-US" smtClean="0"/>
              <a:pPr/>
              <a:t>41</a:t>
            </a:fld>
            <a:endParaRPr lang="en-US" dirty="0"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n-US" dirty="0" smtClean="0"/>
              <a:t>The user ID provides controls that are important to an individual’s use of EAM.  </a:t>
            </a:r>
          </a:p>
          <a:p>
            <a:pPr eaLnBrk="1" hangingPunct="1"/>
            <a:r>
              <a:rPr lang="en-US" dirty="0" smtClean="0"/>
              <a:t>At the user level, the following additional controls apply: </a:t>
            </a:r>
          </a:p>
          <a:p>
            <a:pPr eaLnBrk="1" hangingPunct="1">
              <a:buFont typeface="Arial" pitchFamily="34" charset="0"/>
              <a:buChar char="•"/>
            </a:pPr>
            <a:r>
              <a:rPr lang="en-US" dirty="0" smtClean="0"/>
              <a:t> PO approval limit </a:t>
            </a:r>
          </a:p>
          <a:p>
            <a:pPr eaLnBrk="1" hangingPunct="1">
              <a:buFont typeface="Arial" pitchFamily="34" charset="0"/>
              <a:buChar char="•"/>
            </a:pPr>
            <a:r>
              <a:rPr lang="en-US" dirty="0" smtClean="0"/>
              <a:t> Requisition approval limits (capital, expense, and project) </a:t>
            </a:r>
          </a:p>
          <a:p>
            <a:pPr eaLnBrk="1" hangingPunct="1">
              <a:buFont typeface="Arial" pitchFamily="34" charset="0"/>
              <a:buChar char="•"/>
            </a:pPr>
            <a:r>
              <a:rPr lang="en-US" dirty="0" smtClean="0"/>
              <a:t> Over-spend limits (for when budgets are used) </a:t>
            </a:r>
          </a:p>
          <a:p>
            <a:pPr eaLnBrk="1" hangingPunct="1">
              <a:buFont typeface="Arial" pitchFamily="34" charset="0"/>
              <a:buChar char="•"/>
            </a:pPr>
            <a:r>
              <a:rPr lang="en-US" dirty="0" smtClean="0"/>
              <a:t> Project approval limits </a:t>
            </a:r>
          </a:p>
          <a:p>
            <a:pPr eaLnBrk="1" hangingPunct="1">
              <a:buFont typeface="Arial" pitchFamily="34" charset="0"/>
              <a:buChar char="•"/>
            </a:pPr>
            <a:r>
              <a:rPr lang="en-US" dirty="0" smtClean="0"/>
              <a:t> Accounts/cost centers that the user is authorized</a:t>
            </a:r>
            <a:r>
              <a:rPr lang="en-US" baseline="0" dirty="0" smtClean="0"/>
              <a:t> to </a:t>
            </a:r>
            <a:r>
              <a:rPr lang="en-US" dirty="0" smtClean="0"/>
              <a:t>use in purchasing </a:t>
            </a:r>
          </a:p>
          <a:p>
            <a:pPr eaLnBrk="1" hangingPunct="1">
              <a:buFont typeface="Arial" pitchFamily="34" charset="0"/>
              <a:buChar char="•"/>
            </a:pPr>
            <a:r>
              <a:rPr lang="en-US" dirty="0" smtClean="0"/>
              <a:t> User-based approval routing, if applicable</a:t>
            </a:r>
          </a:p>
          <a:p>
            <a:pPr eaLnBrk="1" hangingPunct="1">
              <a:buFont typeface="Arial" pitchFamily="34" charset="0"/>
              <a:buChar char="•"/>
            </a:pPr>
            <a:r>
              <a:rPr lang="en-US" dirty="0" smtClean="0"/>
              <a:t> Internet mail settings </a:t>
            </a:r>
          </a:p>
          <a:p>
            <a:pPr eaLnBrk="1" hangingPunct="1">
              <a:buFont typeface="Arial" pitchFamily="34" charset="0"/>
              <a:buChar char="•"/>
            </a:pPr>
            <a:r>
              <a:rPr lang="en-US" dirty="0" smtClean="0"/>
              <a:t> Print controls for including a title page on reports </a:t>
            </a:r>
          </a:p>
          <a:p>
            <a:pPr eaLnBrk="1" hangingPunct="1">
              <a:buFont typeface="Arial" pitchFamily="34" charset="0"/>
              <a:buChar char="•"/>
            </a:pPr>
            <a:r>
              <a:rPr lang="en-US" dirty="0" smtClean="0"/>
              <a:t> EAM mail notification options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3BD29069-677F-4617-9B30-EF82AD9EC3E7}" type="slidenum">
              <a:rPr lang="en-US" smtClean="0"/>
              <a:pPr/>
              <a:t>42</a:t>
            </a:fld>
            <a:endParaRPr lang="en-US" dirty="0"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dirty="0" smtClean="0"/>
              <a:t>It is important to ensure that the mandatory fields support the business process. For example,</a:t>
            </a:r>
            <a:r>
              <a:rPr lang="en-US" baseline="0" dirty="0" smtClean="0"/>
              <a:t> if a sub-account is needed on every GL transaction, then </a:t>
            </a:r>
            <a:r>
              <a:rPr lang="en-US" baseline="0" dirty="0" smtClean="0"/>
              <a:t>Sub Account </a:t>
            </a:r>
            <a:r>
              <a:rPr lang="en-US" baseline="0" dirty="0" smtClean="0"/>
              <a:t>should be a mandatory field. On the other hand, if </a:t>
            </a:r>
            <a:r>
              <a:rPr lang="en-US" dirty="0" smtClean="0"/>
              <a:t>a field</a:t>
            </a:r>
            <a:r>
              <a:rPr lang="en-US" baseline="0" dirty="0" smtClean="0"/>
              <a:t> </a:t>
            </a:r>
            <a:r>
              <a:rPr lang="en-US" baseline="0" dirty="0" smtClean="0"/>
              <a:t>is not required or not used, making it mandatory will confuse the user and add an unnecessary additional step. </a:t>
            </a:r>
          </a:p>
          <a:p>
            <a:pPr eaLnBrk="1" hangingPunct="1"/>
            <a:endParaRPr lang="en-US" baseline="0" dirty="0" smtClean="0"/>
          </a:p>
          <a:p>
            <a:pPr eaLnBrk="1" hangingPunct="1"/>
            <a:r>
              <a:rPr lang="en-US" baseline="0" dirty="0" smtClean="0"/>
              <a:t>Conditional mandatory fields, like Job, allow a field to be mandatory only when the project is entered. </a:t>
            </a: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The Sequences defined in this screen drive the numbering of certain sequential records in EAM. </a:t>
            </a:r>
            <a:r>
              <a:rPr lang="en-US" dirty="0" smtClean="0"/>
              <a:t>When</a:t>
            </a:r>
            <a:r>
              <a:rPr lang="en-US" dirty="0" smtClean="0"/>
              <a:t> </a:t>
            </a:r>
            <a:r>
              <a:rPr lang="en-US" dirty="0" smtClean="0"/>
              <a:t>a sequential record is created, EAM automatically increments the number on this screen to show you what the next sequential number will be.  </a:t>
            </a:r>
          </a:p>
          <a:p>
            <a:r>
              <a:rPr lang="en-US" dirty="0" smtClean="0"/>
              <a:t>Some records must be unique across all sites and, therefore, are defined </a:t>
            </a:r>
            <a:r>
              <a:rPr lang="en-US" dirty="0" smtClean="0"/>
              <a:t>at</a:t>
            </a:r>
            <a:r>
              <a:rPr lang="en-US" dirty="0" smtClean="0"/>
              <a:t> </a:t>
            </a:r>
            <a:r>
              <a:rPr lang="en-US" dirty="0" smtClean="0"/>
              <a:t>the database level. In general, </a:t>
            </a:r>
            <a:r>
              <a:rPr lang="en-US" dirty="0" smtClean="0"/>
              <a:t>database-level records are </a:t>
            </a:r>
            <a:r>
              <a:rPr lang="en-US" dirty="0" smtClean="0"/>
              <a:t>records that may be shared across sites or that must always be unique upon being passed to ERP (such as the </a:t>
            </a:r>
            <a:r>
              <a:rPr lang="en-US" dirty="0" smtClean="0"/>
              <a:t>receiver </a:t>
            </a:r>
            <a:r>
              <a:rPr lang="en-US" dirty="0" smtClean="0"/>
              <a:t>number).</a:t>
            </a:r>
          </a:p>
          <a:p>
            <a:r>
              <a:rPr lang="en-US" dirty="0" smtClean="0"/>
              <a:t>Other sequences are used on site-specific records. These records are combined in the EAM database with a site number to make them unique. Also of note is that the PO number, which is passed to ERP as a record identifier, can be combined with a site-specific prefix in order to ensure that, within the ERP system, the EAM PO number does not “step” on the same number from another source.  </a:t>
            </a:r>
          </a:p>
          <a:p>
            <a:r>
              <a:rPr lang="en-US" dirty="0" smtClean="0"/>
              <a:t>In implementation, the sequences defined on this page require thorough consideration.  </a:t>
            </a:r>
          </a:p>
          <a:p>
            <a:r>
              <a:rPr lang="en-US" dirty="0" smtClean="0"/>
              <a:t>IMPORTANT NOTE: After first loading master data like instruction lists and PM templates, be sure to update the sequence numbers. Also, if you select New for any of these types of records, but do not save the record, the sequence number is not reused.</a:t>
            </a:r>
          </a:p>
        </p:txBody>
      </p:sp>
      <p:sp>
        <p:nvSpPr>
          <p:cNvPr id="64516" name="Slide Number Placeholder 3"/>
          <p:cNvSpPr>
            <a:spLocks noGrp="1"/>
          </p:cNvSpPr>
          <p:nvPr>
            <p:ph type="sldNum" sz="quarter" idx="5"/>
          </p:nvPr>
        </p:nvSpPr>
        <p:spPr>
          <a:noFill/>
        </p:spPr>
        <p:txBody>
          <a:bodyPr/>
          <a:lstStyle/>
          <a:p>
            <a:fld id="{A0B893A3-6016-4C29-99B6-47A57676810D}" type="slidenum">
              <a:rPr lang="en-US" smtClean="0"/>
              <a:pPr/>
              <a:t>43</a:t>
            </a:fld>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7080E15D-E56D-46C2-9223-B4B46E6F5388}" type="slidenum">
              <a:rPr lang="en-US" smtClean="0"/>
              <a:pPr/>
              <a:t>44</a:t>
            </a:fld>
            <a:endParaRPr lang="en-US" dirty="0"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In addition to the GL calendar, ERP and EAM share the following data for which the ERP system is the system of record: </a:t>
            </a:r>
          </a:p>
          <a:p>
            <a:pPr eaLnBrk="1" hangingPunct="1"/>
            <a:r>
              <a:rPr lang="en-US" dirty="0" smtClean="0"/>
              <a:t>Cost centers/accounts/sub-accounts </a:t>
            </a:r>
          </a:p>
          <a:p>
            <a:pPr eaLnBrk="1" hangingPunct="1"/>
            <a:r>
              <a:rPr lang="en-US" dirty="0" smtClean="0"/>
              <a:t>Bill-to/ship-to records </a:t>
            </a:r>
          </a:p>
          <a:p>
            <a:pPr eaLnBrk="1" hangingPunct="1"/>
            <a:r>
              <a:rPr lang="en-US" dirty="0" smtClean="0"/>
              <a:t>Budgets </a:t>
            </a:r>
          </a:p>
          <a:p>
            <a:pPr eaLnBrk="1" hangingPunct="1"/>
            <a:r>
              <a:rPr lang="en-US" dirty="0" smtClean="0"/>
              <a:t>Currency (with currency conversion factors) </a:t>
            </a:r>
          </a:p>
          <a:p>
            <a:pPr eaLnBrk="1" hangingPunct="1"/>
            <a:r>
              <a:rPr lang="en-US" dirty="0" smtClean="0"/>
              <a:t>Languages</a:t>
            </a:r>
          </a:p>
          <a:p>
            <a:pPr eaLnBrk="1" hangingPunct="1"/>
            <a:r>
              <a:rPr lang="en-US" dirty="0" smtClean="0"/>
              <a:t>Project numbers </a:t>
            </a:r>
          </a:p>
          <a:p>
            <a:pPr eaLnBrk="1" hangingPunct="1"/>
            <a:r>
              <a:rPr lang="en-US" dirty="0" smtClean="0"/>
              <a:t>Standard clauses </a:t>
            </a:r>
          </a:p>
          <a:p>
            <a:pPr eaLnBrk="1" hangingPunct="1"/>
            <a:r>
              <a:rPr lang="en-US" dirty="0" smtClean="0"/>
              <a:t>Terms </a:t>
            </a:r>
          </a:p>
          <a:p>
            <a:pPr eaLnBrk="1" hangingPunct="1"/>
            <a:r>
              <a:rPr lang="en-US" dirty="0" smtClean="0"/>
              <a:t>Vendors (Suppliers) </a:t>
            </a:r>
          </a:p>
          <a:p>
            <a:pPr eaLnBrk="1" hangingPunct="1"/>
            <a:r>
              <a:rPr lang="en-US" dirty="0" smtClean="0"/>
              <a:t>Note that new records must first be downloaded manually to EAM, but thereafter, EAM’s background processes manage updates to the existing records with the Job Control programs.</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C020C437-F198-4470-BC44-2B31FCC6A4D6}" type="slidenum">
              <a:rPr lang="en-US" smtClean="0"/>
              <a:pPr/>
              <a:t>45</a:t>
            </a:fld>
            <a:endParaRPr lang="en-US" dirty="0"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EAM provides a level of financial control beyond that in ERP by allowing </a:t>
            </a:r>
            <a:r>
              <a:rPr lang="en-US" dirty="0" smtClean="0"/>
              <a:t>you to restrict </a:t>
            </a:r>
            <a:r>
              <a:rPr lang="en-US" dirty="0" smtClean="0"/>
              <a:t>which cost centers </a:t>
            </a:r>
            <a:r>
              <a:rPr lang="en-US" dirty="0" smtClean="0"/>
              <a:t>and </a:t>
            </a:r>
            <a:r>
              <a:rPr lang="en-US" dirty="0" smtClean="0"/>
              <a:t>accounts </a:t>
            </a:r>
            <a:r>
              <a:rPr lang="en-US" dirty="0" smtClean="0"/>
              <a:t>users are </a:t>
            </a:r>
            <a:r>
              <a:rPr lang="en-US" dirty="0" smtClean="0"/>
              <a:t>allowed to perform transactions </a:t>
            </a:r>
            <a:r>
              <a:rPr lang="en-US" dirty="0" smtClean="0"/>
              <a:t>against, </a:t>
            </a:r>
            <a:r>
              <a:rPr lang="en-US" dirty="0" smtClean="0"/>
              <a:t>such as in purchasing. Cost center restrictions are the most common. Account restrictions can </a:t>
            </a:r>
            <a:r>
              <a:rPr lang="en-US" dirty="0" smtClean="0"/>
              <a:t>become </a:t>
            </a:r>
            <a:r>
              <a:rPr lang="en-US" dirty="0" smtClean="0"/>
              <a:t>cumbersome to maintain.  </a:t>
            </a:r>
          </a:p>
          <a:p>
            <a:pPr eaLnBrk="1" hangingPunct="1"/>
            <a:endParaRPr lang="en-US" dirty="0" smtClean="0"/>
          </a:p>
          <a:p>
            <a:pPr eaLnBrk="1" hangingPunct="1"/>
            <a:r>
              <a:rPr lang="en-US" dirty="0" smtClean="0"/>
              <a:t>Cost</a:t>
            </a:r>
            <a:r>
              <a:rPr lang="en-US" baseline="0" dirty="0" smtClean="0"/>
              <a:t> center</a:t>
            </a:r>
            <a:r>
              <a:rPr lang="en-US" dirty="0" smtClean="0"/>
              <a:t> and account groups are NOT the same as cost</a:t>
            </a:r>
            <a:r>
              <a:rPr lang="en-US" baseline="0" dirty="0" smtClean="0"/>
              <a:t> center </a:t>
            </a:r>
            <a:r>
              <a:rPr lang="en-US" dirty="0" smtClean="0"/>
              <a:t>and account </a:t>
            </a:r>
            <a:r>
              <a:rPr lang="en-US" u="sng" dirty="0" smtClean="0"/>
              <a:t>approval</a:t>
            </a:r>
            <a:r>
              <a:rPr lang="en-US" dirty="0" smtClean="0"/>
              <a:t> groups. The cost</a:t>
            </a:r>
            <a:r>
              <a:rPr lang="en-US" baseline="0" dirty="0" smtClean="0"/>
              <a:t> center</a:t>
            </a:r>
            <a:r>
              <a:rPr lang="en-US" dirty="0" smtClean="0"/>
              <a:t> and account groups only control which cost centers and/or accounts a user may use for requisitions.  </a:t>
            </a:r>
          </a:p>
          <a:p>
            <a:pPr eaLnBrk="1" hangingPunct="1"/>
            <a:r>
              <a:rPr lang="en-US" dirty="0" smtClean="0"/>
              <a:t>The GL calendar in ERP is critical </a:t>
            </a:r>
            <a:r>
              <a:rPr lang="en-US" dirty="0" smtClean="0"/>
              <a:t>for defining </a:t>
            </a:r>
            <a:r>
              <a:rPr lang="en-US" dirty="0" smtClean="0"/>
              <a:t>and controlling financial periods, and for this reason, EAM’s GL calendar should be synchronized with </a:t>
            </a:r>
            <a:r>
              <a:rPr lang="en-US" dirty="0" smtClean="0"/>
              <a:t>the ERP GL calendar. </a:t>
            </a:r>
            <a:r>
              <a:rPr lang="en-US" dirty="0" smtClean="0"/>
              <a:t>Note that closing a period in ERP does not automatically close a period in EAM. EAM closure is a separate and manual activity. </a:t>
            </a:r>
          </a:p>
          <a:p>
            <a:pPr eaLnBrk="1" hangingPunct="1"/>
            <a:endParaRPr lang="en-US" dirty="0" smtClean="0"/>
          </a:p>
          <a:p>
            <a:pPr eaLnBrk="1" hangingPunct="1"/>
            <a:r>
              <a:rPr lang="en-US" dirty="0" smtClean="0"/>
              <a:t>Note: You </a:t>
            </a:r>
            <a:r>
              <a:rPr lang="en-US" b="1" dirty="0" smtClean="0"/>
              <a:t>cannot</a:t>
            </a:r>
            <a:r>
              <a:rPr lang="en-US" dirty="0" smtClean="0"/>
              <a:t> re-open GL periods </a:t>
            </a:r>
            <a:r>
              <a:rPr lang="en-US" dirty="0" smtClean="0"/>
              <a:t>in </a:t>
            </a:r>
            <a:r>
              <a:rPr lang="en-US" dirty="0" smtClean="0"/>
              <a:t>EAM.</a:t>
            </a:r>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C5782B04-26B9-4E73-858A-1C28497113A4}" type="slidenum">
              <a:rPr lang="en-US" smtClean="0"/>
              <a:pPr/>
              <a:t>46</a:t>
            </a:fld>
            <a:endParaRPr lang="en-US" dirty="0"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r>
              <a:rPr lang="en-US" dirty="0" smtClean="0"/>
              <a:t>Master data is primarily the means by which a company intends to organize and report upon data. </a:t>
            </a:r>
            <a:r>
              <a:rPr lang="en-US" smtClean="0"/>
              <a:t>Aside </a:t>
            </a:r>
            <a:r>
              <a:rPr lang="en-US" dirty="0" smtClean="0"/>
              <a:t>from the synchronized codes previously discussed, EAM provides </a:t>
            </a:r>
            <a:r>
              <a:rPr lang="en-US" smtClean="0"/>
              <a:t>many master code </a:t>
            </a:r>
            <a:r>
              <a:rPr lang="en-US" dirty="0" smtClean="0"/>
              <a:t>tables to assist with slicing and dicing your data.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53608F6-ACDB-40A9-A9BE-43AC4C7F6CFD}" type="slidenum">
              <a:rPr lang="en-US" smtClean="0"/>
              <a:pPr/>
              <a:t>47</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r>
              <a:rPr lang="en-US" dirty="0" smtClean="0"/>
              <a:t>Let’s review what we have discussed….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5</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noProof="0" dirty="0" smtClean="0"/>
              <a:t>EAM 2015 runs in</a:t>
            </a:r>
            <a:r>
              <a:rPr lang="en-US" baseline="0" noProof="0" dirty="0" smtClean="0"/>
              <a:t> the </a:t>
            </a:r>
            <a:r>
              <a:rPr lang="en-US" noProof="0" dirty="0" smtClean="0"/>
              <a:t>QAD AppShell when run against QAD 2015 EE.</a:t>
            </a:r>
            <a:r>
              <a:rPr lang="en-US" baseline="0" noProof="0" dirty="0" smtClean="0"/>
              <a:t> There is one icon and one login when EAM runs against 2015 EE. When you log in to QAD, you also log in to EAM. In this environment, EAM appears as an EE Main Menu option. Be sure to select the proper “Log on to” environment. Note that, when EAM is run against an earlier version of EE, or any version of SE, EAM still has a separate login.</a:t>
            </a:r>
            <a:endParaRPr lang="en-US" noProof="0" dirty="0" smtClean="0"/>
          </a:p>
        </p:txBody>
      </p:sp>
      <p:sp>
        <p:nvSpPr>
          <p:cNvPr id="4" name="Slide Number Placeholder 3"/>
          <p:cNvSpPr>
            <a:spLocks noGrp="1"/>
          </p:cNvSpPr>
          <p:nvPr>
            <p:ph type="sldNum" sz="quarter" idx="10"/>
          </p:nvPr>
        </p:nvSpPr>
        <p:spPr/>
        <p:txBody>
          <a:bodyPr/>
          <a:lstStyle/>
          <a:p>
            <a:pPr>
              <a:defRPr/>
            </a:pPr>
            <a:fld id="{E27EE7A4-1E24-4D42-A470-E08612AB9D18}"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noProof="0" dirty="0" smtClean="0"/>
              <a:t>When you log into EAM 2015 when it is under the EE 2015 AppShell, and the user ID has permissions</a:t>
            </a:r>
            <a:r>
              <a:rPr lang="en-US" baseline="0" noProof="0" dirty="0" smtClean="0"/>
              <a:t> for </a:t>
            </a:r>
            <a:r>
              <a:rPr lang="en-US" noProof="0" dirty="0" smtClean="0"/>
              <a:t>EAM, the</a:t>
            </a:r>
            <a:r>
              <a:rPr lang="en-US" baseline="0" noProof="0" dirty="0" smtClean="0"/>
              <a:t> EAM menu structure appears in the EE menu structure as “Enterprise Asset Management,” as seen on the left. When using EAM 2015 against earlier versions of EE or against any SE version, EAM remains stand-alone, and the menu structure appears as it does on the right side of the slide.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noProof="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noProof="0" dirty="0" smtClean="0"/>
              <a:t>From this point forward, the navigation and menu structure for EAM remain the same, regardless of whether EAM is in the EE </a:t>
            </a:r>
            <a:r>
              <a:rPr lang="en-US" baseline="0" noProof="0" dirty="0" err="1" smtClean="0"/>
              <a:t>AppShell</a:t>
            </a:r>
            <a:r>
              <a:rPr lang="en-US" baseline="0" noProof="0" dirty="0" smtClean="0"/>
              <a:t>. </a:t>
            </a:r>
            <a:endParaRPr lang="en-US" noProof="0" dirty="0" smtClean="0"/>
          </a:p>
        </p:txBody>
      </p:sp>
      <p:sp>
        <p:nvSpPr>
          <p:cNvPr id="4" name="Slide Number Placeholder 3"/>
          <p:cNvSpPr>
            <a:spLocks noGrp="1"/>
          </p:cNvSpPr>
          <p:nvPr>
            <p:ph type="sldNum" sz="quarter" idx="10"/>
          </p:nvPr>
        </p:nvSpPr>
        <p:spPr/>
        <p:txBody>
          <a:bodyPr/>
          <a:lstStyle/>
          <a:p>
            <a:pPr>
              <a:defRPr/>
            </a:pPr>
            <a:fld id="{E27EE7A4-1E24-4D42-A470-E08612AB9D18}"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956694" y="8806185"/>
            <a:ext cx="3026728" cy="463235"/>
          </a:xfrm>
          <a:prstGeom prst="rect">
            <a:avLst/>
          </a:prstGeom>
          <a:noFill/>
          <a:ln w="9525">
            <a:noFill/>
            <a:miter lim="800000"/>
            <a:headEnd/>
            <a:tailEnd/>
          </a:ln>
        </p:spPr>
        <p:txBody>
          <a:bodyPr lIns="92873" tIns="46436" rIns="92873" bIns="46436" anchor="b"/>
          <a:lstStyle/>
          <a:p>
            <a:pPr algn="r" defTabSz="927371"/>
            <a:fld id="{8DAE4732-F5AC-4085-AF8D-14FF8A492D91}" type="slidenum">
              <a:rPr lang="en-US" sz="1200">
                <a:latin typeface="Arial" charset="0"/>
                <a:cs typeface="Arial" charset="0"/>
              </a:rPr>
              <a:pPr algn="r" defTabSz="927371"/>
              <a:t>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2873" tIns="46436" rIns="92873" bIns="46436"/>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0E86F2C-3A69-4760-9E60-B5359AC2C03A}" type="slidenum">
              <a:rPr lang="en-US" smtClean="0"/>
              <a:pPr/>
              <a:t>9</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noProof="0" dirty="0" smtClean="0"/>
              <a:t>Each of the topics in the slide is covered</a:t>
            </a:r>
            <a:r>
              <a:rPr lang="en-US" baseline="0" noProof="0" dirty="0" smtClean="0"/>
              <a:t> in more detail in the following pages.</a:t>
            </a:r>
            <a:endParaRPr lang="en-US" noProof="0" dirty="0" smtClean="0"/>
          </a:p>
          <a:p>
            <a:r>
              <a:rPr lang="en-US" noProof="0" dirty="0" smtClean="0"/>
              <a:t>EAM 2015 is now under QAD’s </a:t>
            </a:r>
            <a:r>
              <a:rPr lang="en-US" noProof="0" dirty="0" err="1" smtClean="0"/>
              <a:t>AppShell</a:t>
            </a:r>
            <a:r>
              <a:rPr lang="en-US" noProof="0" dirty="0" smtClean="0"/>
              <a:t>.</a:t>
            </a:r>
            <a:r>
              <a:rPr lang="en-US" baseline="0" noProof="0" dirty="0" smtClean="0"/>
              <a:t>  </a:t>
            </a:r>
            <a:endParaRPr lang="en-US" noProof="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cstate="print"/>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4900" r:id="rId1"/>
    <p:sldLayoutId id="2147484901" r:id="rId2"/>
    <p:sldLayoutId id="2147484902" r:id="rId3"/>
    <p:sldLayoutId id="2147484903" r:id="rId4"/>
    <p:sldLayoutId id="2147484904" r:id="rId5"/>
    <p:sldLayoutId id="2147484905" r:id="rId6"/>
    <p:sldLayoutId id="2147484906" r:id="rId7"/>
    <p:sldLayoutId id="2147484907" r:id="rId8"/>
    <p:sldLayoutId id="2147484908"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omments" Target="../comments/comment10.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comments" Target="../comments/commen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comments" Target="../comments/commen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comments" Target="../comments/commen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comments" Target="../comments/commen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6.xml"/><Relationship Id="rId5" Type="http://schemas.openxmlformats.org/officeDocument/2006/relationships/comments" Target="../comments/comment15.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comments" Target="../comments/commen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comments" Target="../comments/comment1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comments" Target="../comments/commen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comments" Target="../comments/comment19.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23.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comments" Target="../comments/comment26.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comments" Target="../comments/comment30.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comments" Target="../comments/comment32.xml"/></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comments" Target="../comments/comment33.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comments" Target="../comments/comment38.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comments" Target="../comments/comment41.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comments" Target="../comments/comment43.xml"/><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4.xml"/><Relationship Id="rId1" Type="http://schemas.openxmlformats.org/officeDocument/2006/relationships/slideLayout" Target="../slideLayouts/slideLayout4.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comments" Target="../comments/comment48.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comments" Target="../comments/comment6.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comments" Target="../comments/comment7.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comments" Target="../comments/commen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r>
              <a:rPr lang="en-US" dirty="0" smtClean="0"/>
              <a:t>General Navigation and Configuration</a:t>
            </a:r>
          </a:p>
        </p:txBody>
      </p:sp>
      <p:sp>
        <p:nvSpPr>
          <p:cNvPr id="4099" name="Rectangle 5"/>
          <p:cNvSpPr>
            <a:spLocks noGrp="1" noChangeArrowheads="1"/>
          </p:cNvSpPr>
          <p:nvPr>
            <p:ph type="body" sz="quarter" idx="10"/>
          </p:nvPr>
        </p:nvSpPr>
        <p:spPr/>
        <p:txBody>
          <a:bodyPr/>
          <a:lstStyle/>
          <a:p>
            <a:r>
              <a:rPr lang="en-US" dirty="0" smtClean="0"/>
              <a:t>EAM 2015</a:t>
            </a:r>
          </a:p>
        </p:txBody>
      </p:sp>
      <p:sp>
        <p:nvSpPr>
          <p:cNvPr id="7" name="Text Placeholder 6"/>
          <p:cNvSpPr>
            <a:spLocks noGrp="1"/>
          </p:cNvSpPr>
          <p:nvPr>
            <p:ph type="body" sz="quarter" idx="11"/>
          </p:nvPr>
        </p:nvSpPr>
        <p:spPr/>
        <p:txBody>
          <a:bodyPr/>
          <a:lstStyle/>
          <a:p>
            <a:r>
              <a:rPr lang="en-US" dirty="0" smtClean="0"/>
              <a:t>EAM 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10</a:t>
            </a:fld>
            <a:endParaRPr lang="en-US" dirty="0"/>
          </a:p>
        </p:txBody>
      </p:sp>
      <p:sp>
        <p:nvSpPr>
          <p:cNvPr id="13315" name="Rectangle 3"/>
          <p:cNvSpPr>
            <a:spLocks noGrp="1" noChangeArrowheads="1"/>
          </p:cNvSpPr>
          <p:nvPr>
            <p:ph idx="1"/>
          </p:nvPr>
        </p:nvSpPr>
        <p:spPr/>
        <p:txBody>
          <a:bodyPr tIns="45720" bIns="45720">
            <a:normAutofit/>
          </a:bodyPr>
          <a:lstStyle/>
          <a:p>
            <a:r>
              <a:rPr lang="en-US" sz="2400" dirty="0" smtClean="0"/>
              <a:t>One icon</a:t>
            </a:r>
            <a:endParaRPr lang="en-US" sz="2000" dirty="0" smtClean="0"/>
          </a:p>
          <a:p>
            <a:r>
              <a:rPr lang="en-US" sz="2400" dirty="0" smtClean="0"/>
              <a:t>One login</a:t>
            </a:r>
          </a:p>
          <a:p>
            <a:r>
              <a:rPr lang="en-US" sz="2400" dirty="0" smtClean="0"/>
              <a:t>EAM remains a separate module in the menu structure</a:t>
            </a:r>
          </a:p>
          <a:p>
            <a:pPr lvl="1"/>
            <a:r>
              <a:rPr lang="en-US" sz="2000" dirty="0" smtClean="0"/>
              <a:t>EAM screens are identified by “(EAM)” at the end of the screen name. </a:t>
            </a:r>
          </a:p>
          <a:p>
            <a:pPr lvl="1"/>
            <a:endParaRPr lang="en-US" sz="2000" dirty="0" smtClean="0"/>
          </a:p>
          <a:p>
            <a:pPr lvl="1"/>
            <a:endParaRPr lang="en-US" sz="2000" dirty="0" smtClean="0"/>
          </a:p>
          <a:p>
            <a:endParaRPr lang="en-US" sz="2400" dirty="0" smtClean="0"/>
          </a:p>
          <a:p>
            <a:pPr>
              <a:buNone/>
            </a:pPr>
            <a:endParaRPr lang="en-US" sz="2400" dirty="0" smtClean="0"/>
          </a:p>
          <a:p>
            <a:endParaRPr lang="en-US" sz="2400" dirty="0" smtClean="0"/>
          </a:p>
          <a:p>
            <a:endParaRPr lang="en-US" sz="2600" dirty="0" smtClean="0"/>
          </a:p>
        </p:txBody>
      </p:sp>
      <p:sp>
        <p:nvSpPr>
          <p:cNvPr id="645123" name="Rectangle 2"/>
          <p:cNvSpPr>
            <a:spLocks noGrp="1" noChangeArrowheads="1"/>
          </p:cNvSpPr>
          <p:nvPr>
            <p:ph type="title"/>
          </p:nvPr>
        </p:nvSpPr>
        <p:spPr/>
        <p:txBody>
          <a:bodyPr anchor="ctr">
            <a:normAutofit/>
          </a:bodyPr>
          <a:lstStyle/>
          <a:p>
            <a:r>
              <a:rPr lang="en-US" dirty="0" smtClean="0"/>
              <a:t>EAM is Under the QAD EE </a:t>
            </a:r>
            <a:r>
              <a:rPr lang="en-US" dirty="0" err="1" smtClean="0"/>
              <a:t>AppShell</a:t>
            </a:r>
            <a:endParaRPr lang="en-US" dirty="0" smtClean="0"/>
          </a:p>
        </p:txBody>
      </p:sp>
      <p:sp>
        <p:nvSpPr>
          <p:cNvPr id="7" name="Text Placeholder 6"/>
          <p:cNvSpPr>
            <a:spLocks noGrp="1"/>
          </p:cNvSpPr>
          <p:nvPr>
            <p:ph type="body" sz="quarter" idx="11"/>
          </p:nvPr>
        </p:nvSpPr>
        <p:spPr/>
        <p:txBody>
          <a:bodyPr/>
          <a:lstStyle/>
          <a:p>
            <a:r>
              <a:rPr lang="en-US" dirty="0" smtClean="0"/>
              <a:t>EAM Overview</a:t>
            </a:r>
            <a:endParaRPr lang="en-US" dirty="0"/>
          </a:p>
        </p:txBody>
      </p:sp>
      <p:pic>
        <p:nvPicPr>
          <p:cNvPr id="3075" name="Picture 3"/>
          <p:cNvPicPr>
            <a:picLocks noChangeAspect="1" noChangeArrowheads="1"/>
          </p:cNvPicPr>
          <p:nvPr/>
        </p:nvPicPr>
        <p:blipFill>
          <a:blip r:embed="rId3" cstate="print"/>
          <a:srcRect/>
          <a:stretch>
            <a:fillRect/>
          </a:stretch>
        </p:blipFill>
        <p:spPr bwMode="auto">
          <a:xfrm>
            <a:off x="5646098" y="4279261"/>
            <a:ext cx="2524125" cy="1838325"/>
          </a:xfrm>
          <a:prstGeom prst="rect">
            <a:avLst/>
          </a:prstGeom>
          <a:noFill/>
          <a:ln w="9525">
            <a:noFill/>
            <a:miter lim="800000"/>
            <a:headEnd/>
            <a:tailEnd/>
          </a:ln>
        </p:spPr>
      </p:pic>
      <p:pic>
        <p:nvPicPr>
          <p:cNvPr id="3076" name="Picture 4"/>
          <p:cNvPicPr>
            <a:picLocks noChangeAspect="1" noChangeArrowheads="1"/>
          </p:cNvPicPr>
          <p:nvPr/>
        </p:nvPicPr>
        <p:blipFill>
          <a:blip r:embed="rId4" cstate="print"/>
          <a:srcRect/>
          <a:stretch>
            <a:fillRect/>
          </a:stretch>
        </p:blipFill>
        <p:spPr bwMode="auto">
          <a:xfrm>
            <a:off x="1757263" y="3693227"/>
            <a:ext cx="2494104" cy="2737261"/>
          </a:xfrm>
          <a:prstGeom prst="rect">
            <a:avLst/>
          </a:prstGeom>
          <a:noFill/>
          <a:ln w="9525">
            <a:noFill/>
            <a:miter lim="800000"/>
            <a:headEnd/>
            <a:tailEnd/>
          </a:ln>
        </p:spPr>
      </p:pic>
      <p:sp>
        <p:nvSpPr>
          <p:cNvPr id="9" name="Right Arrow 8"/>
          <p:cNvSpPr/>
          <p:nvPr/>
        </p:nvSpPr>
        <p:spPr>
          <a:xfrm>
            <a:off x="4738254" y="4857007"/>
            <a:ext cx="665018" cy="380011"/>
          </a:xfrm>
          <a:prstGeom prst="right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11</a:t>
            </a:fld>
            <a:endParaRPr lang="en-US" dirty="0"/>
          </a:p>
        </p:txBody>
      </p:sp>
      <p:sp>
        <p:nvSpPr>
          <p:cNvPr id="13315" name="Rectangle 3"/>
          <p:cNvSpPr>
            <a:spLocks noGrp="1" noChangeArrowheads="1"/>
          </p:cNvSpPr>
          <p:nvPr>
            <p:ph idx="1"/>
          </p:nvPr>
        </p:nvSpPr>
        <p:spPr/>
        <p:txBody>
          <a:bodyPr/>
          <a:lstStyle/>
          <a:p>
            <a:pPr lvl="2"/>
            <a:endParaRPr lang="en-US" dirty="0" smtClean="0"/>
          </a:p>
          <a:p>
            <a:pPr lvl="2"/>
            <a:endParaRPr lang="en-US" dirty="0" smtClean="0"/>
          </a:p>
        </p:txBody>
      </p:sp>
      <p:sp>
        <p:nvSpPr>
          <p:cNvPr id="13314" name="Rectangle 2"/>
          <p:cNvSpPr>
            <a:spLocks noGrp="1" noChangeArrowheads="1"/>
          </p:cNvSpPr>
          <p:nvPr>
            <p:ph type="title"/>
          </p:nvPr>
        </p:nvSpPr>
        <p:spPr/>
        <p:txBody>
          <a:bodyPr/>
          <a:lstStyle/>
          <a:p>
            <a:r>
              <a:rPr lang="en-US" dirty="0" smtClean="0"/>
              <a:t>EAM Interface</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pic>
        <p:nvPicPr>
          <p:cNvPr id="6146" name="Picture 2" descr="C:\Users\xsr\AppData\Local\Temp\SNAGHTML12dc132.PNG"/>
          <p:cNvPicPr>
            <a:picLocks noChangeAspect="1" noChangeArrowheads="1"/>
          </p:cNvPicPr>
          <p:nvPr/>
        </p:nvPicPr>
        <p:blipFill>
          <a:blip r:embed="rId3" cstate="print"/>
          <a:srcRect/>
          <a:stretch>
            <a:fillRect/>
          </a:stretch>
        </p:blipFill>
        <p:spPr bwMode="auto">
          <a:xfrm>
            <a:off x="0" y="1200871"/>
            <a:ext cx="9144000" cy="4472609"/>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12</a:t>
            </a:fld>
            <a:endParaRPr lang="en-US" dirty="0"/>
          </a:p>
        </p:txBody>
      </p:sp>
      <p:sp>
        <p:nvSpPr>
          <p:cNvPr id="13315" name="Rectangle 3"/>
          <p:cNvSpPr>
            <a:spLocks noGrp="1" noChangeArrowheads="1"/>
          </p:cNvSpPr>
          <p:nvPr>
            <p:ph idx="1"/>
          </p:nvPr>
        </p:nvSpPr>
        <p:spPr/>
        <p:txBody>
          <a:bodyPr/>
          <a:lstStyle/>
          <a:p>
            <a:pPr lvl="2"/>
            <a:endParaRPr lang="en-US" dirty="0" smtClean="0"/>
          </a:p>
          <a:p>
            <a:pPr lvl="2"/>
            <a:endParaRPr lang="en-US" dirty="0" smtClean="0"/>
          </a:p>
        </p:txBody>
      </p:sp>
      <p:sp>
        <p:nvSpPr>
          <p:cNvPr id="13314" name="Rectangle 2"/>
          <p:cNvSpPr>
            <a:spLocks noGrp="1" noChangeArrowheads="1"/>
          </p:cNvSpPr>
          <p:nvPr>
            <p:ph type="title"/>
          </p:nvPr>
        </p:nvSpPr>
        <p:spPr/>
        <p:txBody>
          <a:bodyPr/>
          <a:lstStyle/>
          <a:p>
            <a:r>
              <a:rPr lang="en-US" dirty="0" smtClean="0"/>
              <a:t>Favorites</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6" name="TextBox 9"/>
          <p:cNvSpPr txBox="1">
            <a:spLocks noChangeArrowheads="1"/>
          </p:cNvSpPr>
          <p:nvPr/>
        </p:nvSpPr>
        <p:spPr bwMode="auto">
          <a:xfrm>
            <a:off x="1283381" y="1200150"/>
            <a:ext cx="3265487" cy="2000548"/>
          </a:xfrm>
          <a:prstGeom prst="rect">
            <a:avLst/>
          </a:prstGeom>
          <a:noFill/>
          <a:ln w="9525">
            <a:noFill/>
            <a:miter lim="800000"/>
            <a:headEnd/>
            <a:tailEnd/>
          </a:ln>
        </p:spPr>
        <p:txBody>
          <a:bodyPr>
            <a:spAutoFit/>
          </a:bodyPr>
          <a:lstStyle/>
          <a:p>
            <a:pPr>
              <a:defRPr/>
            </a:pPr>
            <a:r>
              <a:rPr lang="en-US" sz="2400" dirty="0" smtClean="0">
                <a:latin typeface="+mj-lt"/>
              </a:rPr>
              <a:t>Add </a:t>
            </a:r>
            <a:r>
              <a:rPr lang="en-US" sz="2400" dirty="0">
                <a:latin typeface="+mj-lt"/>
              </a:rPr>
              <a:t>to Favorites by either:</a:t>
            </a:r>
          </a:p>
          <a:p>
            <a:pPr>
              <a:defRPr/>
            </a:pPr>
            <a:endParaRPr lang="en-US" sz="2000" dirty="0">
              <a:latin typeface="+mj-lt"/>
            </a:endParaRPr>
          </a:p>
          <a:p>
            <a:pPr marL="228600" indent="-228600">
              <a:buFontTx/>
              <a:buAutoNum type="arabicPeriod"/>
              <a:defRPr/>
            </a:pPr>
            <a:r>
              <a:rPr lang="en-US" sz="2000" dirty="0">
                <a:latin typeface="+mj-lt"/>
              </a:rPr>
              <a:t>Drag &amp; </a:t>
            </a:r>
            <a:r>
              <a:rPr lang="en-US" sz="2000" dirty="0" smtClean="0">
                <a:latin typeface="+mj-lt"/>
              </a:rPr>
              <a:t>drop</a:t>
            </a:r>
            <a:r>
              <a:rPr lang="en-US" sz="2000" dirty="0">
                <a:latin typeface="+mj-lt"/>
              </a:rPr>
              <a:t>, OR</a:t>
            </a:r>
          </a:p>
          <a:p>
            <a:pPr marL="228600" indent="-228600">
              <a:buFontTx/>
              <a:buAutoNum type="arabicPeriod"/>
              <a:defRPr/>
            </a:pPr>
            <a:r>
              <a:rPr lang="en-US" sz="2000" dirty="0" smtClean="0">
                <a:latin typeface="+mj-lt"/>
              </a:rPr>
              <a:t>Right-click</a:t>
            </a:r>
            <a:endParaRPr lang="en-US" sz="2000" dirty="0">
              <a:latin typeface="+mj-lt"/>
            </a:endParaRPr>
          </a:p>
          <a:p>
            <a:pPr marL="228600" indent="-228600" algn="ctr">
              <a:buFontTx/>
              <a:buAutoNum type="arabicPeriod"/>
              <a:defRPr/>
            </a:pPr>
            <a:endParaRPr lang="en-US" sz="1600" dirty="0">
              <a:latin typeface="+mj-lt"/>
            </a:endParaRPr>
          </a:p>
        </p:txBody>
      </p:sp>
      <p:sp>
        <p:nvSpPr>
          <p:cNvPr id="13319" name="TextBox 9"/>
          <p:cNvSpPr txBox="1">
            <a:spLocks noChangeArrowheads="1"/>
          </p:cNvSpPr>
          <p:nvPr/>
        </p:nvSpPr>
        <p:spPr bwMode="auto">
          <a:xfrm>
            <a:off x="1405461" y="3751263"/>
            <a:ext cx="2626212" cy="1200329"/>
          </a:xfrm>
          <a:prstGeom prst="rect">
            <a:avLst/>
          </a:prstGeom>
          <a:noFill/>
          <a:ln w="9525">
            <a:noFill/>
            <a:miter lim="800000"/>
            <a:headEnd/>
            <a:tailEnd/>
          </a:ln>
        </p:spPr>
        <p:txBody>
          <a:bodyPr wrap="square">
            <a:spAutoFit/>
          </a:bodyPr>
          <a:lstStyle/>
          <a:p>
            <a:r>
              <a:rPr lang="en-US" sz="2400" dirty="0" smtClean="0">
                <a:latin typeface="+mj-lt"/>
              </a:rPr>
              <a:t>Use right-click </a:t>
            </a:r>
            <a:r>
              <a:rPr lang="en-US" sz="2400" dirty="0">
                <a:latin typeface="+mj-lt"/>
              </a:rPr>
              <a:t>to </a:t>
            </a:r>
            <a:r>
              <a:rPr lang="en-US" sz="2400" dirty="0" smtClean="0">
                <a:latin typeface="+mj-lt"/>
              </a:rPr>
              <a:t>remove </a:t>
            </a:r>
            <a:r>
              <a:rPr lang="en-US" sz="2400" dirty="0">
                <a:latin typeface="+mj-lt"/>
              </a:rPr>
              <a:t>from Favorites</a:t>
            </a:r>
          </a:p>
        </p:txBody>
      </p:sp>
      <p:pic>
        <p:nvPicPr>
          <p:cNvPr id="78850" name="Picture 2" descr="C:\Users\xsr\AppData\Local\Temp\SNAGHTML12fc363.PNG"/>
          <p:cNvPicPr>
            <a:picLocks noChangeAspect="1" noChangeArrowheads="1"/>
          </p:cNvPicPr>
          <p:nvPr/>
        </p:nvPicPr>
        <p:blipFill>
          <a:blip r:embed="rId3" cstate="print"/>
          <a:srcRect/>
          <a:stretch>
            <a:fillRect/>
          </a:stretch>
        </p:blipFill>
        <p:spPr bwMode="auto">
          <a:xfrm>
            <a:off x="5060084" y="353269"/>
            <a:ext cx="3324225" cy="5581651"/>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D295FD85-0E9A-9A4B-AEA4-CF6493BFD0E6}" type="slidenum">
              <a:rPr lang="en-US" smtClean="0"/>
              <a:pPr/>
              <a:t>13</a:t>
            </a:fld>
            <a:endParaRPr lang="en-US" dirty="0"/>
          </a:p>
        </p:txBody>
      </p:sp>
      <p:sp>
        <p:nvSpPr>
          <p:cNvPr id="15362" name="Rectangle 2"/>
          <p:cNvSpPr>
            <a:spLocks noGrp="1" noChangeArrowheads="1"/>
          </p:cNvSpPr>
          <p:nvPr>
            <p:ph type="title"/>
          </p:nvPr>
        </p:nvSpPr>
        <p:spPr/>
        <p:txBody>
          <a:bodyPr/>
          <a:lstStyle/>
          <a:p>
            <a:r>
              <a:rPr lang="en-US" dirty="0" smtClean="0"/>
              <a:t>Browse</a:t>
            </a:r>
          </a:p>
        </p:txBody>
      </p:sp>
      <p:sp>
        <p:nvSpPr>
          <p:cNvPr id="11" name="Text Placeholder 10"/>
          <p:cNvSpPr>
            <a:spLocks noGrp="1"/>
          </p:cNvSpPr>
          <p:nvPr>
            <p:ph type="body" sz="quarter" idx="13"/>
          </p:nvPr>
        </p:nvSpPr>
        <p:spPr/>
        <p:txBody>
          <a:bodyPr/>
          <a:lstStyle/>
          <a:p>
            <a:r>
              <a:rPr lang="en-US" dirty="0" smtClean="0"/>
              <a:t>EAM Overview</a:t>
            </a:r>
            <a:endParaRPr lang="en-US" dirty="0"/>
          </a:p>
        </p:txBody>
      </p:sp>
      <p:pic>
        <p:nvPicPr>
          <p:cNvPr id="108546" name="Picture 2" descr="C:\Users\xsr\AppData\Local\Temp\SNAGHTML140de63.PNG"/>
          <p:cNvPicPr>
            <a:picLocks noChangeAspect="1" noChangeArrowheads="1"/>
          </p:cNvPicPr>
          <p:nvPr/>
        </p:nvPicPr>
        <p:blipFill>
          <a:blip r:embed="rId3" cstate="print"/>
          <a:srcRect/>
          <a:stretch>
            <a:fillRect/>
          </a:stretch>
        </p:blipFill>
        <p:spPr bwMode="auto">
          <a:xfrm>
            <a:off x="178130" y="1674879"/>
            <a:ext cx="8965870" cy="3740269"/>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D295FD85-0E9A-9A4B-AEA4-CF6493BFD0E6}" type="slidenum">
              <a:rPr lang="en-US" smtClean="0"/>
              <a:pPr/>
              <a:t>14</a:t>
            </a:fld>
            <a:endParaRPr lang="en-US" dirty="0"/>
          </a:p>
        </p:txBody>
      </p:sp>
      <p:sp>
        <p:nvSpPr>
          <p:cNvPr id="15362" name="Rectangle 2"/>
          <p:cNvSpPr>
            <a:spLocks noGrp="1" noChangeArrowheads="1"/>
          </p:cNvSpPr>
          <p:nvPr>
            <p:ph type="title"/>
          </p:nvPr>
        </p:nvSpPr>
        <p:spPr/>
        <p:txBody>
          <a:bodyPr/>
          <a:lstStyle/>
          <a:p>
            <a:r>
              <a:rPr lang="en-US" dirty="0" smtClean="0"/>
              <a:t>Group a Browse</a:t>
            </a:r>
          </a:p>
        </p:txBody>
      </p:sp>
      <p:sp>
        <p:nvSpPr>
          <p:cNvPr id="11" name="Text Placeholder 10"/>
          <p:cNvSpPr>
            <a:spLocks noGrp="1"/>
          </p:cNvSpPr>
          <p:nvPr>
            <p:ph type="body" sz="quarter" idx="13"/>
          </p:nvPr>
        </p:nvSpPr>
        <p:spPr/>
        <p:txBody>
          <a:bodyPr/>
          <a:lstStyle/>
          <a:p>
            <a:r>
              <a:rPr lang="en-US" dirty="0" smtClean="0"/>
              <a:t>EAM Overview</a:t>
            </a:r>
            <a:endParaRPr lang="en-US" dirty="0"/>
          </a:p>
        </p:txBody>
      </p:sp>
      <p:pic>
        <p:nvPicPr>
          <p:cNvPr id="74754" name="Picture 2" descr="C:\Users\xsr\AppData\Local\Temp\SNAGHTML143dcec.PNG"/>
          <p:cNvPicPr>
            <a:picLocks noChangeAspect="1" noChangeArrowheads="1"/>
          </p:cNvPicPr>
          <p:nvPr/>
        </p:nvPicPr>
        <p:blipFill>
          <a:blip r:embed="rId3" cstate="print"/>
          <a:srcRect/>
          <a:stretch>
            <a:fillRect/>
          </a:stretch>
        </p:blipFill>
        <p:spPr bwMode="auto">
          <a:xfrm>
            <a:off x="416832" y="2205408"/>
            <a:ext cx="9648825" cy="2743201"/>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2"/>
          </p:nvPr>
        </p:nvSpPr>
        <p:spPr/>
        <p:txBody>
          <a:bodyPr/>
          <a:lstStyle/>
          <a:p>
            <a:fld id="{D295FD85-0E9A-9A4B-AEA4-CF6493BFD0E6}" type="slidenum">
              <a:rPr lang="en-US" smtClean="0"/>
              <a:pPr/>
              <a:t>15</a:t>
            </a:fld>
            <a:endParaRPr lang="en-US" dirty="0"/>
          </a:p>
        </p:txBody>
      </p:sp>
      <p:sp>
        <p:nvSpPr>
          <p:cNvPr id="16387" name="Rectangle 2"/>
          <p:cNvSpPr>
            <a:spLocks noGrp="1" noChangeArrowheads="1"/>
          </p:cNvSpPr>
          <p:nvPr>
            <p:ph type="title"/>
          </p:nvPr>
        </p:nvSpPr>
        <p:spPr/>
        <p:txBody>
          <a:bodyPr/>
          <a:lstStyle/>
          <a:p>
            <a:r>
              <a:rPr lang="en-US" dirty="0" smtClean="0"/>
              <a:t>Custom Filters</a:t>
            </a:r>
          </a:p>
        </p:txBody>
      </p:sp>
      <p:sp>
        <p:nvSpPr>
          <p:cNvPr id="19" name="Text Placeholder 18"/>
          <p:cNvSpPr>
            <a:spLocks noGrp="1"/>
          </p:cNvSpPr>
          <p:nvPr>
            <p:ph type="body" sz="quarter" idx="13"/>
          </p:nvPr>
        </p:nvSpPr>
        <p:spPr/>
        <p:txBody>
          <a:bodyPr/>
          <a:lstStyle/>
          <a:p>
            <a:r>
              <a:rPr lang="en-US" dirty="0" smtClean="0"/>
              <a:t>EAM Overview</a:t>
            </a:r>
            <a:endParaRPr lang="en-US" dirty="0"/>
          </a:p>
        </p:txBody>
      </p:sp>
      <p:pic>
        <p:nvPicPr>
          <p:cNvPr id="72705" name="Picture 1"/>
          <p:cNvPicPr>
            <a:picLocks noChangeAspect="1" noChangeArrowheads="1"/>
          </p:cNvPicPr>
          <p:nvPr/>
        </p:nvPicPr>
        <p:blipFill>
          <a:blip r:embed="rId3" cstate="print"/>
          <a:srcRect/>
          <a:stretch>
            <a:fillRect/>
          </a:stretch>
        </p:blipFill>
        <p:spPr bwMode="auto">
          <a:xfrm>
            <a:off x="365475" y="1296082"/>
            <a:ext cx="5705475" cy="1914525"/>
          </a:xfrm>
          <a:prstGeom prst="rect">
            <a:avLst/>
          </a:prstGeom>
          <a:noFill/>
          <a:ln w="9525">
            <a:noFill/>
            <a:miter lim="800000"/>
            <a:headEnd/>
            <a:tailEnd/>
          </a:ln>
        </p:spPr>
      </p:pic>
      <p:pic>
        <p:nvPicPr>
          <p:cNvPr id="72707" name="Picture 3" descr="C:\Users\xsr\AppData\Local\Temp\SNAGHTML152e18e.PNG"/>
          <p:cNvPicPr>
            <a:picLocks noChangeAspect="1" noChangeArrowheads="1"/>
          </p:cNvPicPr>
          <p:nvPr/>
        </p:nvPicPr>
        <p:blipFill>
          <a:blip r:embed="rId4" cstate="print"/>
          <a:srcRect/>
          <a:stretch>
            <a:fillRect/>
          </a:stretch>
        </p:blipFill>
        <p:spPr bwMode="auto">
          <a:xfrm>
            <a:off x="3005859" y="2732485"/>
            <a:ext cx="5948136" cy="363149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16</a:t>
            </a:fld>
            <a:endParaRPr lang="en-US" dirty="0"/>
          </a:p>
        </p:txBody>
      </p:sp>
      <p:sp>
        <p:nvSpPr>
          <p:cNvPr id="17410" name="Rectangle 2"/>
          <p:cNvSpPr>
            <a:spLocks noGrp="1" noChangeArrowheads="1"/>
          </p:cNvSpPr>
          <p:nvPr>
            <p:ph type="title"/>
          </p:nvPr>
        </p:nvSpPr>
        <p:spPr/>
        <p:txBody>
          <a:bodyPr/>
          <a:lstStyle/>
          <a:p>
            <a:r>
              <a:rPr lang="en-US" dirty="0" smtClean="0"/>
              <a:t>QAD EAM Tab View</a:t>
            </a:r>
          </a:p>
        </p:txBody>
      </p:sp>
      <p:sp>
        <p:nvSpPr>
          <p:cNvPr id="9" name="Text Placeholder 8"/>
          <p:cNvSpPr>
            <a:spLocks noGrp="1"/>
          </p:cNvSpPr>
          <p:nvPr>
            <p:ph type="body" sz="quarter" idx="13"/>
          </p:nvPr>
        </p:nvSpPr>
        <p:spPr/>
        <p:txBody>
          <a:bodyPr/>
          <a:lstStyle/>
          <a:p>
            <a:r>
              <a:rPr lang="en-US" dirty="0" smtClean="0"/>
              <a:t>EAM Overview</a:t>
            </a:r>
            <a:endParaRPr lang="en-US" dirty="0"/>
          </a:p>
        </p:txBody>
      </p:sp>
      <p:pic>
        <p:nvPicPr>
          <p:cNvPr id="70658" name="Picture 2" descr="C:\Users\xsr\AppData\Local\Temp\SNAGHTML158db76.PNG"/>
          <p:cNvPicPr>
            <a:picLocks noChangeAspect="1" noChangeArrowheads="1"/>
          </p:cNvPicPr>
          <p:nvPr/>
        </p:nvPicPr>
        <p:blipFill>
          <a:blip r:embed="rId3" cstate="print"/>
          <a:srcRect/>
          <a:stretch>
            <a:fillRect/>
          </a:stretch>
        </p:blipFill>
        <p:spPr bwMode="auto">
          <a:xfrm>
            <a:off x="464335" y="1121172"/>
            <a:ext cx="8192778" cy="5198768"/>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lide Number Placeholder 13"/>
          <p:cNvSpPr>
            <a:spLocks noGrp="1"/>
          </p:cNvSpPr>
          <p:nvPr>
            <p:ph type="sldNum" sz="quarter" idx="12"/>
          </p:nvPr>
        </p:nvSpPr>
        <p:spPr/>
        <p:txBody>
          <a:bodyPr/>
          <a:lstStyle/>
          <a:p>
            <a:fld id="{D295FD85-0E9A-9A4B-AEA4-CF6493BFD0E6}" type="slidenum">
              <a:rPr lang="en-US" smtClean="0"/>
              <a:pPr/>
              <a:t>17</a:t>
            </a:fld>
            <a:endParaRPr lang="en-US" dirty="0"/>
          </a:p>
        </p:txBody>
      </p:sp>
      <p:sp>
        <p:nvSpPr>
          <p:cNvPr id="18434" name="Rectangle 2"/>
          <p:cNvSpPr>
            <a:spLocks noGrp="1" noChangeArrowheads="1"/>
          </p:cNvSpPr>
          <p:nvPr>
            <p:ph type="title"/>
          </p:nvPr>
        </p:nvSpPr>
        <p:spPr/>
        <p:txBody>
          <a:bodyPr/>
          <a:lstStyle/>
          <a:p>
            <a:r>
              <a:rPr lang="en-US" dirty="0" smtClean="0"/>
              <a:t>Records</a:t>
            </a:r>
          </a:p>
        </p:txBody>
      </p:sp>
      <p:sp>
        <p:nvSpPr>
          <p:cNvPr id="15" name="Text Placeholder 14"/>
          <p:cNvSpPr>
            <a:spLocks noGrp="1"/>
          </p:cNvSpPr>
          <p:nvPr>
            <p:ph type="body" sz="quarter" idx="13"/>
          </p:nvPr>
        </p:nvSpPr>
        <p:spPr/>
        <p:txBody>
          <a:bodyPr/>
          <a:lstStyle/>
          <a:p>
            <a:r>
              <a:rPr lang="en-US" dirty="0" smtClean="0"/>
              <a:t>EAM Overview</a:t>
            </a:r>
            <a:endParaRPr lang="en-US" dirty="0"/>
          </a:p>
        </p:txBody>
      </p:sp>
      <p:pic>
        <p:nvPicPr>
          <p:cNvPr id="68610" name="Picture 2" descr="C:\Users\xsr\AppData\Local\Temp\SNAGHTML15d51dd.PNG"/>
          <p:cNvPicPr>
            <a:picLocks noChangeAspect="1" noChangeArrowheads="1"/>
          </p:cNvPicPr>
          <p:nvPr/>
        </p:nvPicPr>
        <p:blipFill>
          <a:blip r:embed="rId3" cstate="print"/>
          <a:srcRect/>
          <a:stretch>
            <a:fillRect/>
          </a:stretch>
        </p:blipFill>
        <p:spPr bwMode="auto">
          <a:xfrm>
            <a:off x="249382" y="944372"/>
            <a:ext cx="8752114" cy="5553697"/>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18</a:t>
            </a:fld>
            <a:endParaRPr lang="en-US" dirty="0"/>
          </a:p>
        </p:txBody>
      </p:sp>
      <p:sp>
        <p:nvSpPr>
          <p:cNvPr id="19458" name="Rectangle 2"/>
          <p:cNvSpPr>
            <a:spLocks noGrp="1" noChangeArrowheads="1"/>
          </p:cNvSpPr>
          <p:nvPr>
            <p:ph type="title"/>
          </p:nvPr>
        </p:nvSpPr>
        <p:spPr/>
        <p:txBody>
          <a:bodyPr/>
          <a:lstStyle/>
          <a:p>
            <a:r>
              <a:rPr lang="en-US" dirty="0" smtClean="0"/>
              <a:t>Records – User-Defined Fields</a:t>
            </a:r>
          </a:p>
        </p:txBody>
      </p:sp>
      <p:sp>
        <p:nvSpPr>
          <p:cNvPr id="5" name="Text Placeholder 4"/>
          <p:cNvSpPr>
            <a:spLocks noGrp="1"/>
          </p:cNvSpPr>
          <p:nvPr>
            <p:ph type="body" sz="quarter" idx="13"/>
          </p:nvPr>
        </p:nvSpPr>
        <p:spPr/>
        <p:txBody>
          <a:bodyPr/>
          <a:lstStyle/>
          <a:p>
            <a:r>
              <a:rPr lang="en-US" dirty="0" smtClean="0"/>
              <a:t>EAM Overview</a:t>
            </a:r>
            <a:endParaRPr lang="en-US" dirty="0"/>
          </a:p>
        </p:txBody>
      </p:sp>
      <p:pic>
        <p:nvPicPr>
          <p:cNvPr id="66561" name="Picture 1"/>
          <p:cNvPicPr>
            <a:picLocks noChangeAspect="1" noChangeArrowheads="1"/>
          </p:cNvPicPr>
          <p:nvPr/>
        </p:nvPicPr>
        <p:blipFill>
          <a:blip r:embed="rId3" cstate="print"/>
          <a:srcRect/>
          <a:stretch>
            <a:fillRect/>
          </a:stretch>
        </p:blipFill>
        <p:spPr bwMode="auto">
          <a:xfrm>
            <a:off x="902524" y="1555616"/>
            <a:ext cx="7208405" cy="440728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19</a:t>
            </a:fld>
            <a:endParaRPr lang="en-US" dirty="0"/>
          </a:p>
        </p:txBody>
      </p:sp>
      <p:sp>
        <p:nvSpPr>
          <p:cNvPr id="19458" name="Rectangle 2"/>
          <p:cNvSpPr>
            <a:spLocks noGrp="1" noChangeArrowheads="1"/>
          </p:cNvSpPr>
          <p:nvPr>
            <p:ph type="title"/>
          </p:nvPr>
        </p:nvSpPr>
        <p:spPr/>
        <p:txBody>
          <a:bodyPr/>
          <a:lstStyle/>
          <a:p>
            <a:r>
              <a:rPr lang="en-US" dirty="0" smtClean="0"/>
              <a:t>Records – User-Defined Fields</a:t>
            </a:r>
          </a:p>
        </p:txBody>
      </p:sp>
      <p:sp>
        <p:nvSpPr>
          <p:cNvPr id="5" name="Text Placeholder 4"/>
          <p:cNvSpPr>
            <a:spLocks noGrp="1"/>
          </p:cNvSpPr>
          <p:nvPr>
            <p:ph type="body" sz="quarter" idx="13"/>
          </p:nvPr>
        </p:nvSpPr>
        <p:spPr/>
        <p:txBody>
          <a:bodyPr/>
          <a:lstStyle/>
          <a:p>
            <a:r>
              <a:rPr lang="en-US" dirty="0" smtClean="0"/>
              <a:t>EAM Overview</a:t>
            </a:r>
            <a:endParaRPr lang="en-US" dirty="0"/>
          </a:p>
        </p:txBody>
      </p:sp>
      <p:pic>
        <p:nvPicPr>
          <p:cNvPr id="111618" name="Picture 2"/>
          <p:cNvPicPr>
            <a:picLocks noChangeAspect="1" noChangeArrowheads="1"/>
          </p:cNvPicPr>
          <p:nvPr/>
        </p:nvPicPr>
        <p:blipFill>
          <a:blip r:embed="rId3" cstate="print"/>
          <a:srcRect/>
          <a:stretch>
            <a:fillRect/>
          </a:stretch>
        </p:blipFill>
        <p:spPr bwMode="auto">
          <a:xfrm>
            <a:off x="117878" y="2248705"/>
            <a:ext cx="9026122" cy="3190194"/>
          </a:xfrm>
          <a:prstGeom prst="rect">
            <a:avLst/>
          </a:prstGeom>
          <a:noFill/>
          <a:ln w="9525">
            <a:noFill/>
            <a:miter lim="800000"/>
            <a:headEnd/>
            <a:tailEnd/>
          </a:ln>
        </p:spPr>
      </p:pic>
      <p:sp>
        <p:nvSpPr>
          <p:cNvPr id="7" name="TextBox 6"/>
          <p:cNvSpPr txBox="1"/>
          <p:nvPr/>
        </p:nvSpPr>
        <p:spPr>
          <a:xfrm>
            <a:off x="997527" y="1425039"/>
            <a:ext cx="5058890" cy="523220"/>
          </a:xfrm>
          <a:prstGeom prst="rect">
            <a:avLst/>
          </a:prstGeom>
          <a:noFill/>
        </p:spPr>
        <p:txBody>
          <a:bodyPr wrap="square" rtlCol="0">
            <a:spAutoFit/>
          </a:bodyPr>
          <a:lstStyle/>
          <a:p>
            <a:r>
              <a:rPr lang="en-US" dirty="0" smtClean="0"/>
              <a:t>Change the label on a UDF (User Defined Field) by navigating to “User Defined Fields (EAM)”</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2</a:t>
            </a:fld>
            <a:endParaRPr lang="en-US" dirty="0"/>
          </a:p>
        </p:txBody>
      </p:sp>
      <p:sp>
        <p:nvSpPr>
          <p:cNvPr id="6147" name="Rectangle 3"/>
          <p:cNvSpPr>
            <a:spLocks noGrp="1" noChangeArrowheads="1"/>
          </p:cNvSpPr>
          <p:nvPr>
            <p:ph idx="1"/>
          </p:nvPr>
        </p:nvSpPr>
        <p:spPr/>
        <p:txBody>
          <a:bodyPr/>
          <a:lstStyle/>
          <a:p>
            <a:r>
              <a:rPr lang="en-US" dirty="0" smtClean="0"/>
              <a:t>EAM modules </a:t>
            </a:r>
          </a:p>
          <a:p>
            <a:r>
              <a:rPr lang="en-US" dirty="0" smtClean="0"/>
              <a:t>Access the system (QAD Demo Center)</a:t>
            </a:r>
          </a:p>
          <a:p>
            <a:r>
              <a:rPr lang="en-US" dirty="0" smtClean="0"/>
              <a:t>General navigation training</a:t>
            </a:r>
          </a:p>
          <a:p>
            <a:pPr lvl="1"/>
            <a:r>
              <a:rPr lang="en-US" dirty="0" smtClean="0"/>
              <a:t>Login </a:t>
            </a:r>
          </a:p>
          <a:p>
            <a:pPr lvl="1"/>
            <a:r>
              <a:rPr lang="en-US" dirty="0" smtClean="0"/>
              <a:t>.NET UI look and feel</a:t>
            </a:r>
          </a:p>
          <a:p>
            <a:pPr lvl="1"/>
            <a:r>
              <a:rPr lang="en-US" dirty="0" smtClean="0"/>
              <a:t>Browses</a:t>
            </a:r>
          </a:p>
          <a:p>
            <a:pPr lvl="1"/>
            <a:r>
              <a:rPr lang="en-US" dirty="0" smtClean="0"/>
              <a:t>Filters</a:t>
            </a:r>
          </a:p>
          <a:p>
            <a:pPr lvl="1"/>
            <a:r>
              <a:rPr lang="en-US" dirty="0" smtClean="0"/>
              <a:t>Exporting</a:t>
            </a:r>
          </a:p>
          <a:p>
            <a:pPr lvl="1"/>
            <a:r>
              <a:rPr lang="en-US" dirty="0" smtClean="0"/>
              <a:t>External Links</a:t>
            </a:r>
          </a:p>
          <a:p>
            <a:r>
              <a:rPr lang="en-US" dirty="0" smtClean="0"/>
              <a:t>EAM configuration</a:t>
            </a:r>
          </a:p>
          <a:p>
            <a:pPr lvl="1"/>
            <a:endParaRPr lang="en-US" dirty="0" smtClean="0"/>
          </a:p>
        </p:txBody>
      </p:sp>
      <p:sp>
        <p:nvSpPr>
          <p:cNvPr id="6146" name="Rectangle 2"/>
          <p:cNvSpPr>
            <a:spLocks noGrp="1" noChangeArrowheads="1"/>
          </p:cNvSpPr>
          <p:nvPr>
            <p:ph type="title"/>
          </p:nvPr>
        </p:nvSpPr>
        <p:spPr/>
        <p:txBody>
          <a:bodyPr/>
          <a:lstStyle/>
          <a:p>
            <a:r>
              <a:rPr lang="en-US" dirty="0" smtClean="0"/>
              <a:t>Overview</a:t>
            </a:r>
          </a:p>
        </p:txBody>
      </p:sp>
      <p:sp>
        <p:nvSpPr>
          <p:cNvPr id="5" name="Text Placeholder 4"/>
          <p:cNvSpPr>
            <a:spLocks noGrp="1"/>
          </p:cNvSpPr>
          <p:nvPr>
            <p:ph type="body" sz="quarter" idx="11"/>
          </p:nvPr>
        </p:nvSpPr>
        <p:spPr/>
        <p:txBody>
          <a:bodyPr/>
          <a:lstStyle/>
          <a:p>
            <a:r>
              <a:rPr lang="en-US" dirty="0" smtClean="0"/>
              <a:t>EAM Overview </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20</a:t>
            </a:fld>
            <a:endParaRPr lang="en-US" dirty="0"/>
          </a:p>
        </p:txBody>
      </p:sp>
      <p:sp>
        <p:nvSpPr>
          <p:cNvPr id="20482" name="Rectangle 2"/>
          <p:cNvSpPr>
            <a:spLocks noGrp="1" noChangeArrowheads="1"/>
          </p:cNvSpPr>
          <p:nvPr>
            <p:ph type="title"/>
          </p:nvPr>
        </p:nvSpPr>
        <p:spPr/>
        <p:txBody>
          <a:bodyPr/>
          <a:lstStyle/>
          <a:p>
            <a:r>
              <a:rPr lang="en-US" dirty="0" smtClean="0"/>
              <a:t>Lookups</a:t>
            </a:r>
          </a:p>
        </p:txBody>
      </p:sp>
      <p:sp>
        <p:nvSpPr>
          <p:cNvPr id="6" name="Text Placeholder 5"/>
          <p:cNvSpPr>
            <a:spLocks noGrp="1"/>
          </p:cNvSpPr>
          <p:nvPr>
            <p:ph type="body" sz="quarter" idx="13"/>
          </p:nvPr>
        </p:nvSpPr>
        <p:spPr/>
        <p:txBody>
          <a:bodyPr/>
          <a:lstStyle/>
          <a:p>
            <a:r>
              <a:rPr lang="en-US" dirty="0" smtClean="0"/>
              <a:t>EAM Overview</a:t>
            </a:r>
            <a:endParaRPr lang="en-US" dirty="0"/>
          </a:p>
        </p:txBody>
      </p:sp>
      <p:pic>
        <p:nvPicPr>
          <p:cNvPr id="20485" name="Picture 2"/>
          <p:cNvPicPr>
            <a:picLocks noChangeAspect="1" noChangeArrowheads="1"/>
          </p:cNvPicPr>
          <p:nvPr/>
        </p:nvPicPr>
        <p:blipFill>
          <a:blip r:embed="rId3" cstate="print"/>
          <a:srcRect/>
          <a:stretch>
            <a:fillRect/>
          </a:stretch>
        </p:blipFill>
        <p:spPr bwMode="auto">
          <a:xfrm>
            <a:off x="1130300" y="1429478"/>
            <a:ext cx="6875463" cy="4362450"/>
          </a:xfrm>
          <a:prstGeom prst="rect">
            <a:avLst/>
          </a:prstGeom>
          <a:noFill/>
          <a:ln w="9525" algn="ctr">
            <a:noFill/>
            <a:miter lim="800000"/>
            <a:headEnd/>
            <a:tailEnd/>
          </a:ln>
        </p:spPr>
      </p:pic>
      <p:sp>
        <p:nvSpPr>
          <p:cNvPr id="20486" name="Oval 8"/>
          <p:cNvSpPr>
            <a:spLocks noChangeArrowheads="1"/>
          </p:cNvSpPr>
          <p:nvPr/>
        </p:nvSpPr>
        <p:spPr bwMode="auto">
          <a:xfrm>
            <a:off x="3524250" y="2129565"/>
            <a:ext cx="311150" cy="304800"/>
          </a:xfrm>
          <a:prstGeom prst="ellipse">
            <a:avLst/>
          </a:prstGeom>
          <a:noFill/>
          <a:ln w="25400" algn="ctr">
            <a:solidFill>
              <a:srgbClr val="FF0000"/>
            </a:solidFill>
            <a:round/>
            <a:headEnd/>
            <a:tailEnd/>
          </a:ln>
        </p:spPr>
        <p:txBody>
          <a:bodyPr wrap="none" tIns="91440" bIns="91440" anchor="ctr"/>
          <a:lstStyle/>
          <a:p>
            <a:pPr algn="ctr"/>
            <a:endParaRPr lang="en-US"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21</a:t>
            </a:fld>
            <a:endParaRPr lang="en-US" dirty="0"/>
          </a:p>
        </p:txBody>
      </p:sp>
      <p:sp>
        <p:nvSpPr>
          <p:cNvPr id="21506" name="Rectangle 2"/>
          <p:cNvSpPr>
            <a:spLocks noGrp="1" noChangeArrowheads="1"/>
          </p:cNvSpPr>
          <p:nvPr>
            <p:ph type="title"/>
          </p:nvPr>
        </p:nvSpPr>
        <p:spPr/>
        <p:txBody>
          <a:bodyPr/>
          <a:lstStyle/>
          <a:p>
            <a:r>
              <a:rPr lang="en-US" dirty="0" smtClean="0"/>
              <a:t>Printing and Exporting</a:t>
            </a:r>
          </a:p>
        </p:txBody>
      </p:sp>
      <p:sp>
        <p:nvSpPr>
          <p:cNvPr id="8" name="Text Placeholder 7"/>
          <p:cNvSpPr>
            <a:spLocks noGrp="1"/>
          </p:cNvSpPr>
          <p:nvPr>
            <p:ph type="body" sz="quarter" idx="13"/>
          </p:nvPr>
        </p:nvSpPr>
        <p:spPr/>
        <p:txBody>
          <a:bodyPr/>
          <a:lstStyle/>
          <a:p>
            <a:r>
              <a:rPr lang="en-US" dirty="0" smtClean="0"/>
              <a:t>EAM Overview</a:t>
            </a:r>
            <a:endParaRPr lang="en-US" dirty="0"/>
          </a:p>
        </p:txBody>
      </p:sp>
      <p:pic>
        <p:nvPicPr>
          <p:cNvPr id="62465" name="Picture 1"/>
          <p:cNvPicPr>
            <a:picLocks noChangeAspect="1" noChangeArrowheads="1"/>
          </p:cNvPicPr>
          <p:nvPr/>
        </p:nvPicPr>
        <p:blipFill>
          <a:blip r:embed="rId3" cstate="print"/>
          <a:srcRect/>
          <a:stretch>
            <a:fillRect/>
          </a:stretch>
        </p:blipFill>
        <p:spPr bwMode="auto">
          <a:xfrm>
            <a:off x="1679121" y="2018806"/>
            <a:ext cx="4184281" cy="16011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22</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EAM Configuration</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23</a:t>
            </a:fld>
            <a:endParaRPr lang="en-US" dirty="0"/>
          </a:p>
        </p:txBody>
      </p:sp>
      <p:sp>
        <p:nvSpPr>
          <p:cNvPr id="12291" name="Rectangle 3"/>
          <p:cNvSpPr>
            <a:spLocks noGrp="1" noChangeArrowheads="1"/>
          </p:cNvSpPr>
          <p:nvPr>
            <p:ph idx="1"/>
          </p:nvPr>
        </p:nvSpPr>
        <p:spPr/>
        <p:txBody>
          <a:bodyPr>
            <a:normAutofit fontScale="85000" lnSpcReduction="20000"/>
          </a:bodyPr>
          <a:lstStyle/>
          <a:p>
            <a:r>
              <a:rPr lang="en-US" dirty="0" smtClean="0"/>
              <a:t>Domains, entities, and sites</a:t>
            </a:r>
          </a:p>
          <a:p>
            <a:r>
              <a:rPr lang="en-US" dirty="0" smtClean="0"/>
              <a:t>Basic security </a:t>
            </a:r>
          </a:p>
          <a:p>
            <a:r>
              <a:rPr lang="en-US" dirty="0" smtClean="0"/>
              <a:t>Employee and user setup </a:t>
            </a:r>
          </a:p>
          <a:p>
            <a:r>
              <a:rPr lang="en-US" dirty="0" smtClean="0"/>
              <a:t>Basic system and site-control settings </a:t>
            </a:r>
          </a:p>
          <a:p>
            <a:r>
              <a:rPr lang="en-US" dirty="0" smtClean="0"/>
              <a:t>Sequences </a:t>
            </a:r>
          </a:p>
          <a:p>
            <a:r>
              <a:rPr lang="en-US" dirty="0" smtClean="0"/>
              <a:t>Other controls</a:t>
            </a:r>
          </a:p>
          <a:p>
            <a:r>
              <a:rPr lang="en-US" dirty="0" smtClean="0"/>
              <a:t>ERP and EAM shared data </a:t>
            </a:r>
          </a:p>
          <a:p>
            <a:r>
              <a:rPr lang="en-US" dirty="0" smtClean="0"/>
              <a:t>Mandatory fields</a:t>
            </a:r>
          </a:p>
          <a:p>
            <a:r>
              <a:rPr lang="en-US" dirty="0" smtClean="0"/>
              <a:t>Master codes</a:t>
            </a:r>
          </a:p>
          <a:p>
            <a:r>
              <a:rPr lang="en-US" dirty="0" smtClean="0"/>
              <a:t>EAM mail</a:t>
            </a:r>
          </a:p>
          <a:p>
            <a:r>
              <a:rPr lang="en-US" dirty="0" smtClean="0"/>
              <a:t>ERP and EAM integration points</a:t>
            </a:r>
          </a:p>
          <a:p>
            <a:r>
              <a:rPr lang="en-US" dirty="0" smtClean="0"/>
              <a:t>Mail groups</a:t>
            </a:r>
          </a:p>
          <a:p>
            <a:r>
              <a:rPr lang="en-US" dirty="0" smtClean="0"/>
              <a:t>Owner groups</a:t>
            </a:r>
          </a:p>
          <a:p>
            <a:endParaRPr lang="en-US" dirty="0" smtClean="0"/>
          </a:p>
        </p:txBody>
      </p:sp>
      <p:sp>
        <p:nvSpPr>
          <p:cNvPr id="12290" name="Rectangle 2"/>
          <p:cNvSpPr>
            <a:spLocks noGrp="1" noChangeArrowheads="1"/>
          </p:cNvSpPr>
          <p:nvPr>
            <p:ph type="title"/>
          </p:nvPr>
        </p:nvSpPr>
        <p:spPr/>
        <p:txBody>
          <a:bodyPr/>
          <a:lstStyle/>
          <a:p>
            <a:r>
              <a:rPr lang="en-US" dirty="0" smtClean="0"/>
              <a:t>Configuration Overview</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24</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normAutofit fontScale="90000"/>
          </a:bodyPr>
          <a:lstStyle/>
          <a:p>
            <a:r>
              <a:rPr lang="en-US" dirty="0" smtClean="0"/>
              <a:t>Configuration: System Controls (Database)</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25</a:t>
            </a:fld>
            <a:endParaRPr lang="en-US" dirty="0"/>
          </a:p>
        </p:txBody>
      </p:sp>
      <p:sp>
        <p:nvSpPr>
          <p:cNvPr id="15362" name="Rectangle 2"/>
          <p:cNvSpPr>
            <a:spLocks noGrp="1" noChangeArrowheads="1"/>
          </p:cNvSpPr>
          <p:nvPr>
            <p:ph type="title"/>
          </p:nvPr>
        </p:nvSpPr>
        <p:spPr/>
        <p:txBody>
          <a:bodyPr/>
          <a:lstStyle/>
          <a:p>
            <a:r>
              <a:rPr lang="en-US" dirty="0" smtClean="0"/>
              <a:t>System Control Levels</a:t>
            </a:r>
          </a:p>
        </p:txBody>
      </p:sp>
      <p:sp>
        <p:nvSpPr>
          <p:cNvPr id="10" name="Text Placeholder 9"/>
          <p:cNvSpPr>
            <a:spLocks noGrp="1"/>
          </p:cNvSpPr>
          <p:nvPr>
            <p:ph type="body" sz="quarter" idx="13"/>
          </p:nvPr>
        </p:nvSpPr>
        <p:spPr/>
        <p:txBody>
          <a:bodyPr/>
          <a:lstStyle/>
          <a:p>
            <a:r>
              <a:rPr lang="en-US" dirty="0" smtClean="0"/>
              <a:t>EAM Overview</a:t>
            </a:r>
            <a:endParaRPr lang="en-US" dirty="0"/>
          </a:p>
        </p:txBody>
      </p:sp>
      <p:sp>
        <p:nvSpPr>
          <p:cNvPr id="4" name="Rounded Rectangle 3"/>
          <p:cNvSpPr/>
          <p:nvPr/>
        </p:nvSpPr>
        <p:spPr bwMode="auto">
          <a:xfrm>
            <a:off x="1825625" y="1997075"/>
            <a:ext cx="5486400"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Database</a:t>
            </a:r>
          </a:p>
        </p:txBody>
      </p:sp>
      <p:sp>
        <p:nvSpPr>
          <p:cNvPr id="5" name="Rounded Rectangle 4"/>
          <p:cNvSpPr/>
          <p:nvPr/>
        </p:nvSpPr>
        <p:spPr bwMode="auto">
          <a:xfrm>
            <a:off x="1830388" y="2489200"/>
            <a:ext cx="2706687"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Domain</a:t>
            </a:r>
          </a:p>
        </p:txBody>
      </p:sp>
      <p:sp>
        <p:nvSpPr>
          <p:cNvPr id="6" name="Rounded Rectangle 5"/>
          <p:cNvSpPr/>
          <p:nvPr/>
        </p:nvSpPr>
        <p:spPr bwMode="auto">
          <a:xfrm>
            <a:off x="4608513" y="2482850"/>
            <a:ext cx="2708275"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Domain</a:t>
            </a:r>
          </a:p>
        </p:txBody>
      </p:sp>
      <p:sp>
        <p:nvSpPr>
          <p:cNvPr id="7" name="Rounded Rectangle 6"/>
          <p:cNvSpPr/>
          <p:nvPr/>
        </p:nvSpPr>
        <p:spPr bwMode="auto">
          <a:xfrm>
            <a:off x="4587875" y="2982913"/>
            <a:ext cx="1268413"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Site</a:t>
            </a:r>
          </a:p>
        </p:txBody>
      </p:sp>
      <p:sp>
        <p:nvSpPr>
          <p:cNvPr id="8" name="Rounded Rectangle 7"/>
          <p:cNvSpPr/>
          <p:nvPr/>
        </p:nvSpPr>
        <p:spPr bwMode="auto">
          <a:xfrm>
            <a:off x="6037263" y="2986088"/>
            <a:ext cx="1268412" cy="4254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2400" b="1" dirty="0">
                <a:latin typeface="+mj-lt"/>
              </a:rPr>
              <a:t>Site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26</a:t>
            </a:fld>
            <a:endParaRPr lang="en-US" dirty="0"/>
          </a:p>
        </p:txBody>
      </p:sp>
      <p:sp>
        <p:nvSpPr>
          <p:cNvPr id="16387" name="Rectangle 3"/>
          <p:cNvSpPr>
            <a:spLocks noGrp="1" noChangeArrowheads="1"/>
          </p:cNvSpPr>
          <p:nvPr>
            <p:ph idx="1"/>
          </p:nvPr>
        </p:nvSpPr>
        <p:spPr>
          <a:xfrm>
            <a:off x="457200" y="1316182"/>
            <a:ext cx="8229600" cy="2161309"/>
          </a:xfrm>
        </p:spPr>
        <p:txBody>
          <a:bodyPr>
            <a:normAutofit/>
          </a:bodyPr>
          <a:lstStyle/>
          <a:p>
            <a:r>
              <a:rPr lang="en-US" dirty="0" smtClean="0"/>
              <a:t>EAM-wide settings (System Control)</a:t>
            </a:r>
          </a:p>
          <a:p>
            <a:r>
              <a:rPr lang="en-US" dirty="0" smtClean="0"/>
              <a:t>Examples:</a:t>
            </a:r>
          </a:p>
          <a:p>
            <a:pPr lvl="1"/>
            <a:r>
              <a:rPr lang="en-US" dirty="0" smtClean="0"/>
              <a:t>Job controller options</a:t>
            </a:r>
          </a:p>
          <a:p>
            <a:pPr lvl="1"/>
            <a:r>
              <a:rPr lang="en-US" dirty="0" smtClean="0"/>
              <a:t>SMTP setting for external e-mail connection</a:t>
            </a:r>
          </a:p>
          <a:p>
            <a:endParaRPr lang="en-US" dirty="0" smtClean="0"/>
          </a:p>
        </p:txBody>
      </p:sp>
      <p:sp>
        <p:nvSpPr>
          <p:cNvPr id="16386" name="Rectangle 2"/>
          <p:cNvSpPr>
            <a:spLocks noGrp="1" noChangeArrowheads="1"/>
          </p:cNvSpPr>
          <p:nvPr>
            <p:ph type="title"/>
          </p:nvPr>
        </p:nvSpPr>
        <p:spPr/>
        <p:txBody>
          <a:bodyPr/>
          <a:lstStyle/>
          <a:p>
            <a:r>
              <a:rPr lang="en-US" dirty="0" smtClean="0"/>
              <a:t>Database-Level Settings </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grpSp>
        <p:nvGrpSpPr>
          <p:cNvPr id="2" name="Group 8"/>
          <p:cNvGrpSpPr>
            <a:grpSpLocks/>
          </p:cNvGrpSpPr>
          <p:nvPr/>
        </p:nvGrpSpPr>
        <p:grpSpPr bwMode="auto">
          <a:xfrm>
            <a:off x="6985000" y="20638"/>
            <a:ext cx="2041525" cy="531812"/>
            <a:chOff x="6879276" y="42524"/>
            <a:chExt cx="2084033" cy="549365"/>
          </a:xfrm>
        </p:grpSpPr>
        <p:sp>
          <p:nvSpPr>
            <p:cNvPr id="16390" name="Rounded Rectangle 3"/>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Database</a:t>
              </a:r>
            </a:p>
          </p:txBody>
        </p:sp>
        <p:sp>
          <p:nvSpPr>
            <p:cNvPr id="5" name="Rounded Rectangle 4"/>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mj-lt"/>
                </a:rPr>
                <a:t>Domain</a:t>
              </a:r>
            </a:p>
          </p:txBody>
        </p:sp>
        <p:sp>
          <p:nvSpPr>
            <p:cNvPr id="7" name="Rounded Rectangle 6"/>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mj-lt"/>
                </a:rPr>
                <a:t>Site</a:t>
              </a:r>
            </a:p>
          </p:txBody>
        </p:sp>
      </p:grpSp>
      <p:pic>
        <p:nvPicPr>
          <p:cNvPr id="52225" name="Picture 1"/>
          <p:cNvPicPr>
            <a:picLocks noChangeAspect="1" noChangeArrowheads="1"/>
          </p:cNvPicPr>
          <p:nvPr/>
        </p:nvPicPr>
        <p:blipFill>
          <a:blip r:embed="rId3" cstate="print"/>
          <a:srcRect/>
          <a:stretch>
            <a:fillRect/>
          </a:stretch>
        </p:blipFill>
        <p:spPr bwMode="auto">
          <a:xfrm>
            <a:off x="2090058" y="3436393"/>
            <a:ext cx="4919122" cy="288127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27</a:t>
            </a:fld>
            <a:endParaRPr lang="en-US" dirty="0"/>
          </a:p>
        </p:txBody>
      </p:sp>
      <p:sp>
        <p:nvSpPr>
          <p:cNvPr id="30723" name="Rectangle 5"/>
          <p:cNvSpPr>
            <a:spLocks noGrp="1" noChangeArrowheads="1"/>
          </p:cNvSpPr>
          <p:nvPr>
            <p:ph idx="1"/>
          </p:nvPr>
        </p:nvSpPr>
        <p:spPr/>
        <p:txBody>
          <a:bodyPr>
            <a:normAutofit/>
          </a:bodyPr>
          <a:lstStyle/>
          <a:p>
            <a:r>
              <a:rPr lang="en-US" sz="2400" dirty="0" smtClean="0"/>
              <a:t>EAM screens are configurable  </a:t>
            </a:r>
          </a:p>
          <a:p>
            <a:r>
              <a:rPr lang="en-US" sz="2400" dirty="0" smtClean="0"/>
              <a:t>Allows system administrator to hide fields</a:t>
            </a:r>
          </a:p>
          <a:p>
            <a:r>
              <a:rPr lang="en-US" sz="2400" dirty="0" smtClean="0"/>
              <a:t>Accessible under </a:t>
            </a:r>
            <a:br>
              <a:rPr lang="en-US" sz="2400" dirty="0" smtClean="0"/>
            </a:br>
            <a:r>
              <a:rPr lang="en-US" sz="2400" dirty="0" smtClean="0"/>
              <a:t>System Administrator </a:t>
            </a:r>
            <a:br>
              <a:rPr lang="en-US" sz="2400" dirty="0" smtClean="0"/>
            </a:br>
            <a:r>
              <a:rPr lang="en-US" sz="2400" dirty="0" smtClean="0"/>
              <a:t>in .NET UI</a:t>
            </a:r>
          </a:p>
          <a:p>
            <a:pPr lvl="1"/>
            <a:r>
              <a:rPr lang="en-US" sz="2000" dirty="0" smtClean="0"/>
              <a:t>Select desired screen </a:t>
            </a:r>
            <a:br>
              <a:rPr lang="en-US" sz="2000" dirty="0" smtClean="0"/>
            </a:br>
            <a:r>
              <a:rPr lang="en-US" sz="2000" dirty="0" smtClean="0"/>
              <a:t>to modify</a:t>
            </a:r>
          </a:p>
          <a:p>
            <a:pPr lvl="1"/>
            <a:r>
              <a:rPr lang="en-US" sz="2000" dirty="0" smtClean="0"/>
              <a:t>Screen changes are </a:t>
            </a:r>
            <a:br>
              <a:rPr lang="en-US" sz="2000" dirty="0" smtClean="0"/>
            </a:br>
            <a:r>
              <a:rPr lang="en-US" sz="2000" dirty="0" smtClean="0"/>
              <a:t>database wide</a:t>
            </a:r>
          </a:p>
        </p:txBody>
      </p:sp>
      <p:sp>
        <p:nvSpPr>
          <p:cNvPr id="30722" name="Rectangle 4"/>
          <p:cNvSpPr>
            <a:spLocks noGrp="1" noChangeArrowheads="1"/>
          </p:cNvSpPr>
          <p:nvPr>
            <p:ph type="title"/>
          </p:nvPr>
        </p:nvSpPr>
        <p:spPr/>
        <p:txBody>
          <a:bodyPr/>
          <a:lstStyle/>
          <a:p>
            <a:r>
              <a:rPr lang="en-US" dirty="0" smtClean="0"/>
              <a:t>Screen Editor</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4" name="Picture 3" descr="wed5.png"/>
          <p:cNvPicPr>
            <a:picLocks noChangeAspect="1"/>
          </p:cNvPicPr>
          <p:nvPr/>
        </p:nvPicPr>
        <p:blipFill>
          <a:blip r:embed="rId3" cstate="print"/>
          <a:stretch>
            <a:fillRect/>
          </a:stretch>
        </p:blipFill>
        <p:spPr>
          <a:xfrm>
            <a:off x="4219575" y="2659613"/>
            <a:ext cx="4832350" cy="2968625"/>
          </a:xfrm>
          <a:prstGeom prst="rect">
            <a:avLst/>
          </a:prstGeom>
          <a:effectLst>
            <a:outerShdw blurRad="25400" dist="25400" dir="2400000" algn="ctr" rotWithShape="0">
              <a:srgbClr val="000000">
                <a:alpha val="97000"/>
              </a:srgbClr>
            </a:outerShdw>
          </a:effectLst>
        </p:spPr>
      </p:pic>
      <p:grpSp>
        <p:nvGrpSpPr>
          <p:cNvPr id="2" name="Group 4"/>
          <p:cNvGrpSpPr>
            <a:grpSpLocks/>
          </p:cNvGrpSpPr>
          <p:nvPr/>
        </p:nvGrpSpPr>
        <p:grpSpPr bwMode="auto">
          <a:xfrm>
            <a:off x="6985000" y="20638"/>
            <a:ext cx="2041525" cy="531812"/>
            <a:chOff x="6879276" y="42524"/>
            <a:chExt cx="2084033" cy="549365"/>
          </a:xfrm>
        </p:grpSpPr>
        <p:sp>
          <p:nvSpPr>
            <p:cNvPr id="30727" name="Rounded Rectangle 5"/>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28</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normAutofit/>
          </a:bodyPr>
          <a:lstStyle/>
          <a:p>
            <a:r>
              <a:rPr lang="en-US" dirty="0" smtClean="0"/>
              <a:t>Configuration: Domain</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29</a:t>
            </a:fld>
            <a:endParaRPr lang="en-US" dirty="0"/>
          </a:p>
        </p:txBody>
      </p:sp>
      <p:sp>
        <p:nvSpPr>
          <p:cNvPr id="17411" name="Rectangle 3"/>
          <p:cNvSpPr>
            <a:spLocks noGrp="1" noChangeArrowheads="1"/>
          </p:cNvSpPr>
          <p:nvPr>
            <p:ph idx="1"/>
          </p:nvPr>
        </p:nvSpPr>
        <p:spPr>
          <a:xfrm>
            <a:off x="457200" y="1316183"/>
            <a:ext cx="8229600" cy="4946072"/>
          </a:xfrm>
        </p:spPr>
        <p:txBody>
          <a:bodyPr>
            <a:normAutofit/>
          </a:bodyPr>
          <a:lstStyle/>
          <a:p>
            <a:r>
              <a:rPr lang="en-US" dirty="0" smtClean="0"/>
              <a:t>Hierarchy:  Domain &gt; Entities &gt; Sites </a:t>
            </a:r>
          </a:p>
          <a:p>
            <a:r>
              <a:rPr lang="en-US" dirty="0" smtClean="0"/>
              <a:t>Domain: </a:t>
            </a:r>
          </a:p>
          <a:p>
            <a:pPr lvl="1"/>
            <a:r>
              <a:rPr lang="en-US" dirty="0" smtClean="0"/>
              <a:t>Must match ERP</a:t>
            </a:r>
          </a:p>
          <a:p>
            <a:pPr lvl="1"/>
            <a:r>
              <a:rPr lang="en-US" dirty="0" smtClean="0"/>
              <a:t>Must be unique</a:t>
            </a:r>
          </a:p>
          <a:p>
            <a:pPr lvl="1"/>
            <a:r>
              <a:rPr lang="en-US" dirty="0" smtClean="0"/>
              <a:t>A domain may have many sites, but the following must be the same for all: </a:t>
            </a:r>
          </a:p>
          <a:p>
            <a:pPr lvl="2"/>
            <a:r>
              <a:rPr lang="en-US" dirty="0" smtClean="0"/>
              <a:t>Base currency 	</a:t>
            </a:r>
          </a:p>
          <a:p>
            <a:pPr lvl="2"/>
            <a:r>
              <a:rPr lang="en-US" dirty="0" smtClean="0"/>
              <a:t>Daybook code</a:t>
            </a:r>
          </a:p>
          <a:p>
            <a:pPr lvl="2"/>
            <a:r>
              <a:rPr lang="en-US" dirty="0" smtClean="0"/>
              <a:t>Domain-level settings for Maintenance, Inventory, and Purchasing</a:t>
            </a:r>
          </a:p>
          <a:p>
            <a:pPr lvl="1"/>
            <a:r>
              <a:rPr lang="en-US" dirty="0" smtClean="0"/>
              <a:t>Setup:  </a:t>
            </a:r>
            <a:r>
              <a:rPr lang="en-US" dirty="0" err="1" smtClean="0"/>
              <a:t>General|Business</a:t>
            </a:r>
            <a:r>
              <a:rPr lang="en-US" dirty="0" smtClean="0"/>
              <a:t> </a:t>
            </a:r>
            <a:r>
              <a:rPr lang="en-US" dirty="0" err="1" smtClean="0"/>
              <a:t>Units|Domain</a:t>
            </a:r>
            <a:endParaRPr lang="en-US" dirty="0" smtClean="0"/>
          </a:p>
        </p:txBody>
      </p:sp>
      <p:sp>
        <p:nvSpPr>
          <p:cNvPr id="17410" name="Rectangle 2"/>
          <p:cNvSpPr>
            <a:spLocks noGrp="1" noChangeArrowheads="1"/>
          </p:cNvSpPr>
          <p:nvPr>
            <p:ph type="title"/>
          </p:nvPr>
        </p:nvSpPr>
        <p:spPr/>
        <p:txBody>
          <a:bodyPr/>
          <a:lstStyle/>
          <a:p>
            <a:r>
              <a:rPr lang="en-US" dirty="0" smtClean="0"/>
              <a:t>Domains, Entities, and Sites</a:t>
            </a:r>
          </a:p>
        </p:txBody>
      </p:sp>
      <p:sp>
        <p:nvSpPr>
          <p:cNvPr id="9" name="Text Placeholder 8"/>
          <p:cNvSpPr>
            <a:spLocks noGrp="1"/>
          </p:cNvSpPr>
          <p:nvPr>
            <p:ph type="body" sz="quarter" idx="11"/>
          </p:nvPr>
        </p:nvSpPr>
        <p:spPr/>
        <p:txBody>
          <a:bodyPr/>
          <a:lstStyle/>
          <a:p>
            <a:r>
              <a:rPr lang="en-US" dirty="0" smtClean="0"/>
              <a:t>EAM Overview</a:t>
            </a:r>
            <a:endParaRPr lang="en-US" dirty="0"/>
          </a:p>
        </p:txBody>
      </p:sp>
      <p:grpSp>
        <p:nvGrpSpPr>
          <p:cNvPr id="2"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7415"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7" name="Rounded Rectangle 6"/>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3</a:t>
            </a:fld>
            <a:endParaRPr lang="en-US" dirty="0"/>
          </a:p>
        </p:txBody>
      </p:sp>
      <p:sp>
        <p:nvSpPr>
          <p:cNvPr id="5" name="Text Placeholder 4"/>
          <p:cNvSpPr>
            <a:spLocks noGrp="1"/>
          </p:cNvSpPr>
          <p:nvPr>
            <p:ph type="body" sz="quarter" idx="10"/>
          </p:nvPr>
        </p:nvSpPr>
        <p:spPr/>
        <p:txBody>
          <a:bodyPr/>
          <a:lstStyle/>
          <a:p>
            <a:r>
              <a:rPr lang="en-US" dirty="0" smtClean="0"/>
              <a:t>EAM Overview</a:t>
            </a:r>
            <a:endParaRPr lang="en-US" dirty="0"/>
          </a:p>
        </p:txBody>
      </p:sp>
      <p:sp>
        <p:nvSpPr>
          <p:cNvPr id="657410" name="Rectangle 2"/>
          <p:cNvSpPr>
            <a:spLocks noGrp="1" noChangeArrowheads="1"/>
          </p:cNvSpPr>
          <p:nvPr>
            <p:ph type="title"/>
          </p:nvPr>
        </p:nvSpPr>
        <p:spPr/>
        <p:txBody>
          <a:bodyPr anchor="ctr"/>
          <a:lstStyle/>
          <a:p>
            <a:r>
              <a:rPr lang="en-US" dirty="0" smtClean="0"/>
              <a:t>QAD EAM Modules</a:t>
            </a:r>
          </a:p>
        </p:txBody>
      </p:sp>
      <p:sp>
        <p:nvSpPr>
          <p:cNvPr id="7" name="Text Placeholder 6"/>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10"/>
          <p:cNvSpPr>
            <a:spLocks noGrp="1"/>
          </p:cNvSpPr>
          <p:nvPr>
            <p:ph type="sldNum" sz="quarter" idx="12"/>
          </p:nvPr>
        </p:nvSpPr>
        <p:spPr/>
        <p:txBody>
          <a:bodyPr/>
          <a:lstStyle/>
          <a:p>
            <a:fld id="{D295FD85-0E9A-9A4B-AEA4-CF6493BFD0E6}" type="slidenum">
              <a:rPr lang="en-US" smtClean="0"/>
              <a:pPr/>
              <a:t>30</a:t>
            </a:fld>
            <a:endParaRPr lang="en-US" dirty="0"/>
          </a:p>
        </p:txBody>
      </p:sp>
      <p:sp>
        <p:nvSpPr>
          <p:cNvPr id="18434" name="Rectangle 2"/>
          <p:cNvSpPr>
            <a:spLocks noGrp="1" noChangeArrowheads="1"/>
          </p:cNvSpPr>
          <p:nvPr>
            <p:ph type="title"/>
          </p:nvPr>
        </p:nvSpPr>
        <p:spPr/>
        <p:txBody>
          <a:bodyPr/>
          <a:lstStyle/>
          <a:p>
            <a:r>
              <a:rPr lang="en-US" dirty="0" smtClean="0"/>
              <a:t>Domain Settings</a:t>
            </a:r>
          </a:p>
        </p:txBody>
      </p:sp>
      <p:sp>
        <p:nvSpPr>
          <p:cNvPr id="12" name="Text Placeholder 11"/>
          <p:cNvSpPr>
            <a:spLocks noGrp="1"/>
          </p:cNvSpPr>
          <p:nvPr>
            <p:ph type="body" sz="quarter" idx="11"/>
          </p:nvPr>
        </p:nvSpPr>
        <p:spPr/>
        <p:txBody>
          <a:bodyPr/>
          <a:lstStyle/>
          <a:p>
            <a:r>
              <a:rPr lang="en-US" dirty="0" smtClean="0"/>
              <a:t>EAM Overview</a:t>
            </a:r>
            <a:endParaRPr lang="en-US" dirty="0"/>
          </a:p>
        </p:txBody>
      </p:sp>
      <p:grpSp>
        <p:nvGrpSpPr>
          <p:cNvPr id="2" name="Group 4"/>
          <p:cNvGrpSpPr>
            <a:grpSpLocks/>
          </p:cNvGrpSpPr>
          <p:nvPr/>
        </p:nvGrpSpPr>
        <p:grpSpPr bwMode="auto">
          <a:xfrm>
            <a:off x="6985000" y="20638"/>
            <a:ext cx="2041525" cy="531811"/>
            <a:chOff x="6879276" y="42524"/>
            <a:chExt cx="2084033" cy="549364"/>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8440"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8"/>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pic>
        <p:nvPicPr>
          <p:cNvPr id="44033" name="Picture 1"/>
          <p:cNvPicPr>
            <a:picLocks noGrp="1" noChangeAspect="1" noChangeArrowheads="1"/>
          </p:cNvPicPr>
          <p:nvPr>
            <p:ph idx="1"/>
          </p:nvPr>
        </p:nvPicPr>
        <p:blipFill>
          <a:blip r:embed="rId3" cstate="print"/>
          <a:srcRect/>
          <a:stretch>
            <a:fillRect/>
          </a:stretch>
        </p:blipFill>
        <p:spPr bwMode="auto">
          <a:xfrm>
            <a:off x="777833" y="1586292"/>
            <a:ext cx="7614898" cy="399511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1"/>
          <p:cNvSpPr>
            <a:spLocks noGrp="1"/>
          </p:cNvSpPr>
          <p:nvPr>
            <p:ph type="sldNum" sz="quarter" idx="12"/>
          </p:nvPr>
        </p:nvSpPr>
        <p:spPr/>
        <p:txBody>
          <a:bodyPr/>
          <a:lstStyle/>
          <a:p>
            <a:fld id="{D295FD85-0E9A-9A4B-AEA4-CF6493BFD0E6}" type="slidenum">
              <a:rPr lang="en-US" smtClean="0"/>
              <a:pPr/>
              <a:t>31</a:t>
            </a:fld>
            <a:endParaRPr lang="en-US" dirty="0"/>
          </a:p>
        </p:txBody>
      </p:sp>
      <p:sp>
        <p:nvSpPr>
          <p:cNvPr id="19459" name="Rectangle 7"/>
          <p:cNvSpPr>
            <a:spLocks noGrp="1" noChangeArrowheads="1"/>
          </p:cNvSpPr>
          <p:nvPr>
            <p:ph idx="1"/>
          </p:nvPr>
        </p:nvSpPr>
        <p:spPr/>
        <p:txBody>
          <a:bodyPr/>
          <a:lstStyle/>
          <a:p>
            <a:r>
              <a:rPr lang="en-US" dirty="0" smtClean="0"/>
              <a:t>Note that the following are set at the domain level: </a:t>
            </a:r>
          </a:p>
          <a:p>
            <a:pPr lvl="1"/>
            <a:r>
              <a:rPr lang="en-US" dirty="0" smtClean="0"/>
              <a:t>Language</a:t>
            </a:r>
          </a:p>
          <a:p>
            <a:pPr lvl="1"/>
            <a:r>
              <a:rPr lang="en-US" dirty="0" smtClean="0"/>
              <a:t>Bill-To, Ship-To, </a:t>
            </a:r>
            <a:br>
              <a:rPr lang="en-US" dirty="0" smtClean="0"/>
            </a:br>
            <a:r>
              <a:rPr lang="en-US" dirty="0" smtClean="0"/>
              <a:t>and Clause </a:t>
            </a:r>
            <a:br>
              <a:rPr lang="en-US" dirty="0" smtClean="0"/>
            </a:br>
            <a:r>
              <a:rPr lang="en-US" dirty="0" smtClean="0"/>
              <a:t>Type codes</a:t>
            </a:r>
          </a:p>
          <a:p>
            <a:pPr lvl="1"/>
            <a:r>
              <a:rPr lang="en-US" dirty="0" smtClean="0"/>
              <a:t>Daybook </a:t>
            </a:r>
            <a:br>
              <a:rPr lang="en-US" dirty="0" smtClean="0"/>
            </a:br>
            <a:r>
              <a:rPr lang="en-US" dirty="0" smtClean="0"/>
              <a:t>code</a:t>
            </a:r>
          </a:p>
        </p:txBody>
      </p:sp>
      <p:sp>
        <p:nvSpPr>
          <p:cNvPr id="19458" name="Rectangle 2"/>
          <p:cNvSpPr>
            <a:spLocks noGrp="1" noChangeArrowheads="1"/>
          </p:cNvSpPr>
          <p:nvPr>
            <p:ph type="title"/>
          </p:nvPr>
        </p:nvSpPr>
        <p:spPr/>
        <p:txBody>
          <a:bodyPr/>
          <a:lstStyle/>
          <a:p>
            <a:r>
              <a:rPr lang="en-US" dirty="0" smtClean="0"/>
              <a:t>Domain Settings – Detail Tab</a:t>
            </a:r>
          </a:p>
        </p:txBody>
      </p:sp>
      <p:sp>
        <p:nvSpPr>
          <p:cNvPr id="13" name="Text Placeholder 12"/>
          <p:cNvSpPr>
            <a:spLocks noGrp="1"/>
          </p:cNvSpPr>
          <p:nvPr>
            <p:ph type="body" sz="quarter" idx="11"/>
          </p:nvPr>
        </p:nvSpPr>
        <p:spPr/>
        <p:txBody>
          <a:bodyPr/>
          <a:lstStyle/>
          <a:p>
            <a:r>
              <a:rPr lang="en-US" dirty="0" smtClean="0"/>
              <a:t>EAM Overview</a:t>
            </a:r>
            <a:endParaRPr lang="en-US" dirty="0"/>
          </a:p>
        </p:txBody>
      </p:sp>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19464"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0488"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32</a:t>
            </a:fld>
            <a:endParaRPr lang="en-US" dirty="0"/>
          </a:p>
        </p:txBody>
      </p:sp>
      <p:sp>
        <p:nvSpPr>
          <p:cNvPr id="41" name="Content Placeholder 40"/>
          <p:cNvSpPr>
            <a:spLocks noGrp="1"/>
          </p:cNvSpPr>
          <p:nvPr>
            <p:ph idx="1"/>
          </p:nvPr>
        </p:nvSpPr>
        <p:spPr/>
        <p:txBody>
          <a:bodyPr/>
          <a:lstStyle/>
          <a:p>
            <a:pPr lvl="0">
              <a:defRPr/>
            </a:pPr>
            <a:r>
              <a:rPr lang="en-US" sz="2400" dirty="0" smtClean="0"/>
              <a:t>Domain-level settings for Maintenance control </a:t>
            </a:r>
          </a:p>
          <a:p>
            <a:pPr lvl="1">
              <a:defRPr/>
            </a:pPr>
            <a:r>
              <a:rPr lang="en-US" sz="2000" dirty="0" smtClean="0"/>
              <a:t>Behavior of automated BOM build </a:t>
            </a:r>
          </a:p>
          <a:p>
            <a:pPr lvl="1">
              <a:defRPr/>
            </a:pPr>
            <a:r>
              <a:rPr lang="en-US" sz="2000" dirty="0" smtClean="0"/>
              <a:t>Work order/</a:t>
            </a:r>
            <a:br>
              <a:rPr lang="en-US" sz="2000" dirty="0" smtClean="0"/>
            </a:br>
            <a:r>
              <a:rPr lang="en-US" sz="2000" dirty="0" smtClean="0"/>
              <a:t>service request </a:t>
            </a:r>
            <a:br>
              <a:rPr lang="en-US" sz="2000" dirty="0" smtClean="0"/>
            </a:br>
            <a:r>
              <a:rPr lang="en-US" sz="2000" dirty="0" smtClean="0"/>
              <a:t>authorization </a:t>
            </a:r>
          </a:p>
          <a:p>
            <a:pPr lvl="1">
              <a:defRPr/>
            </a:pPr>
            <a:r>
              <a:rPr lang="en-US" sz="2000" dirty="0" smtClean="0"/>
              <a:t>Labor scheduling</a:t>
            </a:r>
          </a:p>
          <a:p>
            <a:pPr lvl="1">
              <a:defRPr/>
            </a:pPr>
            <a:r>
              <a:rPr lang="en-US" sz="2000" dirty="0" smtClean="0"/>
              <a:t>Ability to reopen </a:t>
            </a:r>
            <a:br>
              <a:rPr lang="en-US" sz="2000" dirty="0" smtClean="0"/>
            </a:br>
            <a:r>
              <a:rPr lang="en-US" sz="2000" dirty="0" smtClean="0"/>
              <a:t>closed records </a:t>
            </a:r>
          </a:p>
        </p:txBody>
      </p:sp>
      <p:sp>
        <p:nvSpPr>
          <p:cNvPr id="42" name="Title 41"/>
          <p:cNvSpPr>
            <a:spLocks noGrp="1"/>
          </p:cNvSpPr>
          <p:nvPr>
            <p:ph type="title"/>
          </p:nvPr>
        </p:nvSpPr>
        <p:spPr/>
        <p:txBody>
          <a:bodyPr>
            <a:normAutofit/>
          </a:bodyPr>
          <a:lstStyle/>
          <a:p>
            <a:pPr lvl="0"/>
            <a:r>
              <a:rPr lang="en-US" dirty="0" smtClean="0"/>
              <a:t>Domain Settings – Maint Tab</a:t>
            </a:r>
            <a:endParaRPr lang="en-US" dirty="0"/>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39937" name="Picture 1"/>
          <p:cNvPicPr>
            <a:picLocks noChangeAspect="1" noChangeArrowheads="1"/>
          </p:cNvPicPr>
          <p:nvPr/>
        </p:nvPicPr>
        <p:blipFill>
          <a:blip r:embed="rId3" cstate="print"/>
          <a:srcRect/>
          <a:stretch>
            <a:fillRect/>
          </a:stretch>
        </p:blipFill>
        <p:spPr bwMode="auto">
          <a:xfrm>
            <a:off x="3716246" y="2622963"/>
            <a:ext cx="5427754" cy="36353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1512"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33</a:t>
            </a:fld>
            <a:endParaRPr lang="en-US" dirty="0"/>
          </a:p>
        </p:txBody>
      </p:sp>
      <p:sp>
        <p:nvSpPr>
          <p:cNvPr id="16" name="Content Placeholder 15"/>
          <p:cNvSpPr>
            <a:spLocks noGrp="1"/>
          </p:cNvSpPr>
          <p:nvPr>
            <p:ph idx="1"/>
          </p:nvPr>
        </p:nvSpPr>
        <p:spPr/>
        <p:txBody>
          <a:bodyPr>
            <a:normAutofit/>
          </a:bodyPr>
          <a:lstStyle/>
          <a:p>
            <a:pPr lvl="0">
              <a:defRPr/>
            </a:pPr>
            <a:r>
              <a:rPr lang="en-US" sz="2400" dirty="0" smtClean="0"/>
              <a:t>Inventory costing method </a:t>
            </a:r>
          </a:p>
          <a:p>
            <a:pPr lvl="0">
              <a:defRPr/>
            </a:pPr>
            <a:r>
              <a:rPr lang="en-US" sz="2400" dirty="0" smtClean="0"/>
              <a:t>Stock replenishment controls </a:t>
            </a:r>
          </a:p>
          <a:p>
            <a:pPr lvl="0">
              <a:defRPr/>
            </a:pPr>
            <a:r>
              <a:rPr lang="en-US" sz="2400" dirty="0" smtClean="0"/>
              <a:t>Accounting </a:t>
            </a:r>
            <a:br>
              <a:rPr lang="en-US" sz="2400" dirty="0" smtClean="0"/>
            </a:br>
            <a:r>
              <a:rPr lang="en-US" sz="2400" dirty="0" smtClean="0"/>
              <a:t>behaviors </a:t>
            </a:r>
          </a:p>
          <a:p>
            <a:pPr lvl="0">
              <a:defRPr/>
            </a:pPr>
            <a:r>
              <a:rPr lang="en-US" sz="2400" dirty="0" smtClean="0"/>
              <a:t>Part description </a:t>
            </a:r>
            <a:br>
              <a:rPr lang="en-US" sz="2400" dirty="0" smtClean="0"/>
            </a:br>
            <a:r>
              <a:rPr lang="en-US" sz="2400" dirty="0" smtClean="0"/>
              <a:t>protection  </a:t>
            </a:r>
          </a:p>
        </p:txBody>
      </p:sp>
      <p:sp>
        <p:nvSpPr>
          <p:cNvPr id="17" name="Title 16"/>
          <p:cNvSpPr>
            <a:spLocks noGrp="1"/>
          </p:cNvSpPr>
          <p:nvPr>
            <p:ph type="title"/>
          </p:nvPr>
        </p:nvSpPr>
        <p:spPr/>
        <p:txBody>
          <a:bodyPr>
            <a:normAutofit/>
          </a:bodyPr>
          <a:lstStyle/>
          <a:p>
            <a:pPr lvl="0"/>
            <a:r>
              <a:rPr lang="en-US" dirty="0" smtClean="0"/>
              <a:t>Domain Settings – Inventory</a:t>
            </a:r>
            <a:endParaRPr lang="en-US" dirty="0"/>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37889" name="Picture 1"/>
          <p:cNvPicPr>
            <a:picLocks noChangeAspect="1" noChangeArrowheads="1"/>
          </p:cNvPicPr>
          <p:nvPr/>
        </p:nvPicPr>
        <p:blipFill>
          <a:blip r:embed="rId3" cstate="print"/>
          <a:srcRect/>
          <a:stretch>
            <a:fillRect/>
          </a:stretch>
        </p:blipFill>
        <p:spPr bwMode="auto">
          <a:xfrm>
            <a:off x="3271254" y="2725638"/>
            <a:ext cx="5848996" cy="33664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22536"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8" name="Rounded Rectangle 7"/>
            <p:cNvSpPr/>
            <p:nvPr/>
          </p:nvSpPr>
          <p:spPr bwMode="auto">
            <a:xfrm>
              <a:off x="8473902" y="445939"/>
              <a:ext cx="478064" cy="145950"/>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Site</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34</a:t>
            </a:fld>
            <a:endParaRPr lang="en-US" dirty="0"/>
          </a:p>
        </p:txBody>
      </p:sp>
      <p:sp>
        <p:nvSpPr>
          <p:cNvPr id="13" name="Content Placeholder 12"/>
          <p:cNvSpPr>
            <a:spLocks noGrp="1"/>
          </p:cNvSpPr>
          <p:nvPr>
            <p:ph idx="1"/>
          </p:nvPr>
        </p:nvSpPr>
        <p:spPr/>
        <p:txBody>
          <a:bodyPr/>
          <a:lstStyle/>
          <a:p>
            <a:pPr lvl="0">
              <a:defRPr/>
            </a:pPr>
            <a:r>
              <a:rPr lang="en-US" dirty="0" smtClean="0"/>
              <a:t>Base currency </a:t>
            </a:r>
          </a:p>
          <a:p>
            <a:pPr lvl="0">
              <a:defRPr/>
            </a:pPr>
            <a:r>
              <a:rPr lang="en-US" dirty="0" smtClean="0"/>
              <a:t>Buyer/receiving limits </a:t>
            </a:r>
          </a:p>
          <a:p>
            <a:pPr lvl="0">
              <a:defRPr/>
            </a:pPr>
            <a:r>
              <a:rPr lang="en-US" dirty="0" smtClean="0"/>
              <a:t>Ability to reopen closed PO/Req </a:t>
            </a:r>
          </a:p>
          <a:p>
            <a:pPr lvl="0">
              <a:defRPr/>
            </a:pPr>
            <a:r>
              <a:rPr lang="en-US" dirty="0" smtClean="0"/>
              <a:t>When to send PO to ERP</a:t>
            </a:r>
          </a:p>
          <a:p>
            <a:pPr lvl="0">
              <a:buNone/>
              <a:defRPr/>
            </a:pPr>
            <a:endParaRPr lang="en-US" sz="2400" dirty="0" smtClean="0"/>
          </a:p>
        </p:txBody>
      </p:sp>
      <p:sp>
        <p:nvSpPr>
          <p:cNvPr id="14" name="Title 13"/>
          <p:cNvSpPr>
            <a:spLocks noGrp="1"/>
          </p:cNvSpPr>
          <p:nvPr>
            <p:ph type="title"/>
          </p:nvPr>
        </p:nvSpPr>
        <p:spPr/>
        <p:txBody>
          <a:bodyPr>
            <a:normAutofit/>
          </a:bodyPr>
          <a:lstStyle/>
          <a:p>
            <a:pPr lvl="0"/>
            <a:r>
              <a:rPr lang="en-US" dirty="0" smtClean="0"/>
              <a:t>Domain Settings – Purchasing</a:t>
            </a:r>
            <a:endParaRPr lang="en-US" dirty="0"/>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35841" name="Picture 1"/>
          <p:cNvPicPr>
            <a:picLocks noChangeAspect="1" noChangeArrowheads="1"/>
          </p:cNvPicPr>
          <p:nvPr/>
        </p:nvPicPr>
        <p:blipFill>
          <a:blip r:embed="rId3" cstate="print"/>
          <a:srcRect/>
          <a:stretch>
            <a:fillRect/>
          </a:stretch>
        </p:blipFill>
        <p:spPr bwMode="auto">
          <a:xfrm>
            <a:off x="4154270" y="3409335"/>
            <a:ext cx="4669105" cy="283708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35</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normAutofit/>
          </a:bodyPr>
          <a:lstStyle/>
          <a:p>
            <a:r>
              <a:rPr lang="en-US" dirty="0" smtClean="0"/>
              <a:t>Configuration: Sites</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36</a:t>
            </a:fld>
            <a:endParaRPr lang="en-US" dirty="0"/>
          </a:p>
        </p:txBody>
      </p:sp>
      <p:sp>
        <p:nvSpPr>
          <p:cNvPr id="23555" name="Rectangle 4"/>
          <p:cNvSpPr>
            <a:spLocks noGrp="1" noChangeArrowheads="1"/>
          </p:cNvSpPr>
          <p:nvPr>
            <p:ph idx="1"/>
          </p:nvPr>
        </p:nvSpPr>
        <p:spPr/>
        <p:txBody>
          <a:bodyPr/>
          <a:lstStyle/>
          <a:p>
            <a:r>
              <a:rPr lang="en-US" dirty="0" smtClean="0"/>
              <a:t>Maintenance, Inventory, and Purchasing functions/requirements can be defined at a site level</a:t>
            </a:r>
          </a:p>
          <a:p>
            <a:pPr lvl="1"/>
            <a:r>
              <a:rPr lang="en-US" dirty="0" smtClean="0"/>
              <a:t>Purchasing approval methods</a:t>
            </a:r>
          </a:p>
          <a:p>
            <a:pPr lvl="1"/>
            <a:r>
              <a:rPr lang="en-US" dirty="0" smtClean="0"/>
              <a:t>Bill To &amp; Ship To defaults</a:t>
            </a:r>
          </a:p>
          <a:p>
            <a:pPr lvl="1"/>
            <a:r>
              <a:rPr lang="en-US" dirty="0" smtClean="0"/>
              <a:t>Work order requirements</a:t>
            </a:r>
          </a:p>
          <a:p>
            <a:pPr lvl="1"/>
            <a:r>
              <a:rPr lang="en-US" dirty="0" smtClean="0"/>
              <a:t>Inventory controls</a:t>
            </a:r>
          </a:p>
          <a:p>
            <a:r>
              <a:rPr lang="en-US" dirty="0" smtClean="0"/>
              <a:t>Each site can have a set of default cost centers, accounts, and sub-accounts for financial reporting</a:t>
            </a:r>
          </a:p>
          <a:p>
            <a:pPr lvl="1"/>
            <a:r>
              <a:rPr lang="en-US" dirty="0" smtClean="0"/>
              <a:t>Use a subset, not the full chart</a:t>
            </a:r>
          </a:p>
        </p:txBody>
      </p:sp>
      <p:sp>
        <p:nvSpPr>
          <p:cNvPr id="23554" name="Rectangle 2"/>
          <p:cNvSpPr>
            <a:spLocks noGrp="1" noChangeArrowheads="1"/>
          </p:cNvSpPr>
          <p:nvPr>
            <p:ph type="title"/>
          </p:nvPr>
        </p:nvSpPr>
        <p:spPr/>
        <p:txBody>
          <a:bodyPr/>
          <a:lstStyle/>
          <a:p>
            <a:r>
              <a:rPr lang="en-US" dirty="0" smtClean="0"/>
              <a:t>Site-Level Settings</a:t>
            </a:r>
          </a:p>
        </p:txBody>
      </p:sp>
      <p:sp>
        <p:nvSpPr>
          <p:cNvPr id="9" name="Text Placeholder 8"/>
          <p:cNvSpPr>
            <a:spLocks noGrp="1"/>
          </p:cNvSpPr>
          <p:nvPr>
            <p:ph type="body" sz="quarter" idx="11"/>
          </p:nvPr>
        </p:nvSpPr>
        <p:spPr/>
        <p:txBody>
          <a:bodyPr/>
          <a:lstStyle/>
          <a:p>
            <a:r>
              <a:rPr lang="en-US" dirty="0" smtClean="0"/>
              <a:t>EAM Overview</a:t>
            </a:r>
            <a:endParaRPr lang="en-US" dirty="0"/>
          </a:p>
        </p:txBody>
      </p:sp>
      <p:grpSp>
        <p:nvGrpSpPr>
          <p:cNvPr id="2"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6" name="Rounded Rectangle 5"/>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3560"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37</a:t>
            </a:fld>
            <a:endParaRPr lang="en-US" dirty="0"/>
          </a:p>
        </p:txBody>
      </p:sp>
      <p:sp>
        <p:nvSpPr>
          <p:cNvPr id="24579" name="Rectangle 3"/>
          <p:cNvSpPr>
            <a:spLocks noGrp="1" noChangeArrowheads="1"/>
          </p:cNvSpPr>
          <p:nvPr>
            <p:ph idx="1"/>
          </p:nvPr>
        </p:nvSpPr>
        <p:spPr/>
        <p:txBody>
          <a:bodyPr>
            <a:normAutofit fontScale="92500" lnSpcReduction="10000"/>
          </a:bodyPr>
          <a:lstStyle/>
          <a:p>
            <a:r>
              <a:rPr lang="en-US" dirty="0" smtClean="0"/>
              <a:t>EAM’s security is Roles based </a:t>
            </a:r>
          </a:p>
          <a:p>
            <a:pPr lvl="1"/>
            <a:r>
              <a:rPr lang="en-US" dirty="0" smtClean="0"/>
              <a:t>Allows simplified security definition</a:t>
            </a:r>
          </a:p>
          <a:p>
            <a:pPr lvl="1"/>
            <a:r>
              <a:rPr lang="en-US" dirty="0" smtClean="0"/>
              <a:t>Security in previous versions was cumbersome </a:t>
            </a:r>
          </a:p>
          <a:p>
            <a:r>
              <a:rPr lang="en-US" dirty="0" smtClean="0"/>
              <a:t>User may have:</a:t>
            </a:r>
          </a:p>
          <a:p>
            <a:pPr lvl="1"/>
            <a:r>
              <a:rPr lang="en-US" dirty="0" smtClean="0"/>
              <a:t>Multiple roles in one site </a:t>
            </a:r>
          </a:p>
          <a:p>
            <a:pPr lvl="1"/>
            <a:r>
              <a:rPr lang="en-US" dirty="0" smtClean="0"/>
              <a:t>Different roles in different sites </a:t>
            </a:r>
          </a:p>
          <a:p>
            <a:r>
              <a:rPr lang="en-US" dirty="0" smtClean="0"/>
              <a:t>What can be secured:  </a:t>
            </a:r>
          </a:p>
          <a:p>
            <a:pPr lvl="1"/>
            <a:r>
              <a:rPr lang="en-US" dirty="0" smtClean="0"/>
              <a:t>EAM menus</a:t>
            </a:r>
          </a:p>
          <a:p>
            <a:pPr lvl="1"/>
            <a:r>
              <a:rPr lang="en-US" dirty="0" smtClean="0"/>
              <a:t>Toolbar icons </a:t>
            </a:r>
          </a:p>
          <a:p>
            <a:pPr lvl="1"/>
            <a:r>
              <a:rPr lang="en-US" dirty="0" smtClean="0"/>
              <a:t>Submenus </a:t>
            </a:r>
          </a:p>
          <a:p>
            <a:pPr lvl="1"/>
            <a:r>
              <a:rPr lang="en-US" dirty="0" smtClean="0"/>
              <a:t>Actions</a:t>
            </a:r>
          </a:p>
          <a:p>
            <a:pPr lvl="1"/>
            <a:r>
              <a:rPr lang="en-US" dirty="0" smtClean="0"/>
              <a:t>Edit/View/Print/Export</a:t>
            </a:r>
          </a:p>
        </p:txBody>
      </p:sp>
      <p:sp>
        <p:nvSpPr>
          <p:cNvPr id="24578" name="Rectangle 2"/>
          <p:cNvSpPr>
            <a:spLocks noGrp="1" noChangeArrowheads="1"/>
          </p:cNvSpPr>
          <p:nvPr>
            <p:ph type="title"/>
          </p:nvPr>
        </p:nvSpPr>
        <p:spPr/>
        <p:txBody>
          <a:bodyPr/>
          <a:lstStyle/>
          <a:p>
            <a:r>
              <a:rPr lang="en-US" dirty="0" smtClean="0"/>
              <a:t>Basic EAM Security</a:t>
            </a:r>
          </a:p>
        </p:txBody>
      </p:sp>
      <p:sp>
        <p:nvSpPr>
          <p:cNvPr id="9" name="Text Placeholder 8"/>
          <p:cNvSpPr>
            <a:spLocks noGrp="1"/>
          </p:cNvSpPr>
          <p:nvPr>
            <p:ph type="body" sz="quarter" idx="11"/>
          </p:nvPr>
        </p:nvSpPr>
        <p:spPr/>
        <p:txBody>
          <a:bodyPr/>
          <a:lstStyle/>
          <a:p>
            <a:r>
              <a:rPr lang="en-US" dirty="0" smtClean="0"/>
              <a:t>EAM Overview</a:t>
            </a:r>
            <a:endParaRPr lang="en-US" dirty="0"/>
          </a:p>
        </p:txBody>
      </p:sp>
      <p:grpSp>
        <p:nvGrpSpPr>
          <p:cNvPr id="2"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6" name="Rounded Rectangle 5"/>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4584"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38</a:t>
            </a:fld>
            <a:endParaRPr lang="en-US" dirty="0"/>
          </a:p>
        </p:txBody>
      </p:sp>
      <p:sp>
        <p:nvSpPr>
          <p:cNvPr id="25602" name="Rectangle 2"/>
          <p:cNvSpPr>
            <a:spLocks noGrp="1" noChangeArrowheads="1"/>
          </p:cNvSpPr>
          <p:nvPr>
            <p:ph type="title"/>
          </p:nvPr>
        </p:nvSpPr>
        <p:spPr/>
        <p:txBody>
          <a:bodyPr/>
          <a:lstStyle/>
          <a:p>
            <a:r>
              <a:rPr lang="en-US" dirty="0" smtClean="0"/>
              <a:t>Basic EAM Security – Roles </a:t>
            </a:r>
          </a:p>
        </p:txBody>
      </p:sp>
      <p:sp>
        <p:nvSpPr>
          <p:cNvPr id="9" name="Text Placeholder 8"/>
          <p:cNvSpPr>
            <a:spLocks noGrp="1"/>
          </p:cNvSpPr>
          <p:nvPr>
            <p:ph type="body" sz="quarter" idx="13"/>
          </p:nvPr>
        </p:nvSpPr>
        <p:spPr/>
        <p:txBody>
          <a:bodyPr/>
          <a:lstStyle/>
          <a:p>
            <a:r>
              <a:rPr lang="en-US" dirty="0" smtClean="0"/>
              <a:t>EAM Overview</a:t>
            </a:r>
            <a:endParaRPr lang="en-US" dirty="0"/>
          </a:p>
        </p:txBody>
      </p:sp>
      <p:pic>
        <p:nvPicPr>
          <p:cNvPr id="5" name="Picture 4" descr="wed1.png"/>
          <p:cNvPicPr>
            <a:picLocks noChangeAspect="1"/>
          </p:cNvPicPr>
          <p:nvPr/>
        </p:nvPicPr>
        <p:blipFill>
          <a:blip r:embed="rId3" cstate="print"/>
          <a:stretch>
            <a:fillRect/>
          </a:stretch>
        </p:blipFill>
        <p:spPr>
          <a:xfrm>
            <a:off x="1778001" y="1384172"/>
            <a:ext cx="5218544" cy="4920209"/>
          </a:xfrm>
          <a:prstGeom prst="rect">
            <a:avLst/>
          </a:prstGeom>
          <a:effectLst>
            <a:outerShdw blurRad="25400" dist="25400" dir="3000000" algn="ctr" rotWithShape="0">
              <a:srgbClr val="000000">
                <a:alpha val="97000"/>
              </a:srgbClr>
            </a:outerShdw>
          </a:effectLst>
        </p:spPr>
      </p:pic>
      <p:grpSp>
        <p:nvGrpSpPr>
          <p:cNvPr id="2" name="Group 3"/>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5608"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39</a:t>
            </a:fld>
            <a:endParaRPr lang="en-US" dirty="0"/>
          </a:p>
        </p:txBody>
      </p:sp>
      <p:sp>
        <p:nvSpPr>
          <p:cNvPr id="13315" name="Rectangle 3"/>
          <p:cNvSpPr>
            <a:spLocks noGrp="1" noChangeArrowheads="1"/>
          </p:cNvSpPr>
          <p:nvPr>
            <p:ph idx="1"/>
          </p:nvPr>
        </p:nvSpPr>
        <p:spPr>
          <a:xfrm>
            <a:off x="457200" y="1316182"/>
            <a:ext cx="8229600" cy="4942113"/>
          </a:xfrm>
        </p:spPr>
        <p:txBody>
          <a:bodyPr tIns="45720" bIns="45720">
            <a:normAutofit fontScale="92500"/>
          </a:bodyPr>
          <a:lstStyle/>
          <a:p>
            <a:pPr marL="457200" indent="-457200">
              <a:buFont typeface="+mj-lt"/>
              <a:buAutoNum type="arabicPeriod"/>
            </a:pPr>
            <a:r>
              <a:rPr lang="en-US" sz="2400" dirty="0" smtClean="0"/>
              <a:t>Create user in QAD EE</a:t>
            </a:r>
          </a:p>
          <a:p>
            <a:pPr marL="457200" indent="-457200">
              <a:buFont typeface="+mj-lt"/>
              <a:buAutoNum type="arabicPeriod"/>
            </a:pPr>
            <a:r>
              <a:rPr lang="en-US" sz="2400" dirty="0" smtClean="0"/>
              <a:t>Set password</a:t>
            </a:r>
          </a:p>
          <a:p>
            <a:pPr marL="457200" indent="-457200">
              <a:buFont typeface="+mj-lt"/>
              <a:buAutoNum type="arabicPeriod"/>
            </a:pPr>
            <a:r>
              <a:rPr lang="en-US" sz="2400" dirty="0" smtClean="0"/>
              <a:t>Associate EE user to domain &amp; entity</a:t>
            </a:r>
          </a:p>
          <a:p>
            <a:pPr marL="457200" indent="-457200">
              <a:buFont typeface="+mj-lt"/>
              <a:buAutoNum type="arabicPeriod"/>
            </a:pPr>
            <a:r>
              <a:rPr lang="en-US" sz="2400" dirty="0" smtClean="0"/>
              <a:t>Associate EE user to EE role by domain &amp; entity</a:t>
            </a:r>
          </a:p>
          <a:p>
            <a:pPr marL="457200" indent="-457200">
              <a:buFont typeface="+mj-lt"/>
              <a:buAutoNum type="arabicPeriod"/>
            </a:pPr>
            <a:r>
              <a:rPr lang="en-US" sz="2400" dirty="0" smtClean="0"/>
              <a:t>Download user to EAM via job controller</a:t>
            </a:r>
          </a:p>
          <a:p>
            <a:pPr marL="457200" indent="-457200">
              <a:buFont typeface="+mj-lt"/>
              <a:buAutoNum type="arabicPeriod"/>
            </a:pPr>
            <a:r>
              <a:rPr lang="en-US" sz="2400" dirty="0" smtClean="0"/>
              <a:t>Create EAM employee </a:t>
            </a:r>
          </a:p>
          <a:p>
            <a:pPr marL="457200" indent="-457200">
              <a:buFont typeface="+mj-lt"/>
              <a:buAutoNum type="arabicPeriod"/>
            </a:pPr>
            <a:r>
              <a:rPr lang="en-US" sz="2400" dirty="0" smtClean="0"/>
              <a:t>Associate EAM employee with downloaded user</a:t>
            </a:r>
          </a:p>
          <a:p>
            <a:pPr marL="457200" indent="-457200">
              <a:buFont typeface="+mj-lt"/>
              <a:buAutoNum type="arabicPeriod"/>
            </a:pPr>
            <a:r>
              <a:rPr lang="en-US" sz="2400" dirty="0" smtClean="0"/>
              <a:t>Assign EAM user sites</a:t>
            </a:r>
          </a:p>
          <a:p>
            <a:pPr marL="457200" indent="-457200">
              <a:buFont typeface="+mj-lt"/>
              <a:buAutoNum type="arabicPeriod"/>
            </a:pPr>
            <a:r>
              <a:rPr lang="en-US" sz="2400" dirty="0" smtClean="0"/>
              <a:t>Assign EAM user roles</a:t>
            </a:r>
          </a:p>
          <a:p>
            <a:pPr marL="457200" indent="-457200">
              <a:buNone/>
            </a:pPr>
            <a:endParaRPr lang="en-US" sz="2400" dirty="0" smtClean="0"/>
          </a:p>
          <a:p>
            <a:pPr marL="171450" indent="6350">
              <a:buNone/>
            </a:pPr>
            <a:r>
              <a:rPr lang="en-US" sz="2400" dirty="0" smtClean="0"/>
              <a:t>Note:  Users, Roles and Employees can be </a:t>
            </a:r>
            <a:r>
              <a:rPr lang="en-US" sz="2400" dirty="0" err="1" smtClean="0"/>
              <a:t>dataloaded</a:t>
            </a:r>
            <a:r>
              <a:rPr lang="en-US" sz="2400" dirty="0" smtClean="0"/>
              <a:t> using CIM loads and the EAM </a:t>
            </a:r>
            <a:r>
              <a:rPr lang="en-US" sz="2400" dirty="0" err="1" smtClean="0"/>
              <a:t>dataload</a:t>
            </a:r>
            <a:r>
              <a:rPr lang="en-US" sz="2400" dirty="0" smtClean="0"/>
              <a:t> utility.</a:t>
            </a:r>
          </a:p>
          <a:p>
            <a:endParaRPr lang="en-US" sz="1600" dirty="0" smtClean="0"/>
          </a:p>
          <a:p>
            <a:pPr lvl="1">
              <a:buNone/>
            </a:pPr>
            <a:endParaRPr lang="en-US" sz="2000" dirty="0" smtClean="0"/>
          </a:p>
          <a:p>
            <a:endParaRPr lang="en-US" sz="2600" dirty="0" smtClean="0"/>
          </a:p>
        </p:txBody>
      </p:sp>
      <p:sp>
        <p:nvSpPr>
          <p:cNvPr id="645123" name="Rectangle 2"/>
          <p:cNvSpPr>
            <a:spLocks noGrp="1" noChangeArrowheads="1"/>
          </p:cNvSpPr>
          <p:nvPr>
            <p:ph type="title"/>
          </p:nvPr>
        </p:nvSpPr>
        <p:spPr/>
        <p:txBody>
          <a:bodyPr anchor="ctr">
            <a:normAutofit/>
          </a:bodyPr>
          <a:lstStyle/>
          <a:p>
            <a:r>
              <a:rPr lang="en-US" dirty="0" smtClean="0"/>
              <a:t>Setting Up Users in EAM 2015</a:t>
            </a:r>
          </a:p>
        </p:txBody>
      </p:sp>
      <p:sp>
        <p:nvSpPr>
          <p:cNvPr id="7" name="Text Placeholder 6"/>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4</a:t>
            </a:fld>
            <a:endParaRPr lang="en-US" dirty="0"/>
          </a:p>
        </p:txBody>
      </p:sp>
      <p:sp>
        <p:nvSpPr>
          <p:cNvPr id="13315" name="Rectangle 3"/>
          <p:cNvSpPr>
            <a:spLocks noGrp="1" noChangeArrowheads="1"/>
          </p:cNvSpPr>
          <p:nvPr>
            <p:ph idx="1"/>
          </p:nvPr>
        </p:nvSpPr>
        <p:spPr/>
        <p:txBody>
          <a:bodyPr tIns="45720" bIns="45720">
            <a:normAutofit lnSpcReduction="10000"/>
          </a:bodyPr>
          <a:lstStyle/>
          <a:p>
            <a:r>
              <a:rPr lang="en-US" sz="2600" dirty="0" smtClean="0">
                <a:solidFill>
                  <a:schemeClr val="tx1"/>
                </a:solidFill>
              </a:rPr>
              <a:t>Maintenance  </a:t>
            </a:r>
          </a:p>
          <a:p>
            <a:pPr lvl="1"/>
            <a:r>
              <a:rPr lang="en-US" sz="2200" dirty="0" smtClean="0">
                <a:solidFill>
                  <a:schemeClr val="tx1"/>
                </a:solidFill>
              </a:rPr>
              <a:t>Equipment efficiency </a:t>
            </a:r>
          </a:p>
          <a:p>
            <a:pPr lvl="1"/>
            <a:r>
              <a:rPr lang="en-US" sz="2200" dirty="0" smtClean="0">
                <a:solidFill>
                  <a:schemeClr val="tx1"/>
                </a:solidFill>
              </a:rPr>
              <a:t>Plant reliability </a:t>
            </a:r>
          </a:p>
          <a:p>
            <a:r>
              <a:rPr lang="en-US" sz="2600" dirty="0" smtClean="0">
                <a:solidFill>
                  <a:schemeClr val="tx1"/>
                </a:solidFill>
              </a:rPr>
              <a:t>Inventory</a:t>
            </a:r>
          </a:p>
          <a:p>
            <a:pPr lvl="1"/>
            <a:r>
              <a:rPr lang="en-US" sz="2200" dirty="0" smtClean="0">
                <a:solidFill>
                  <a:schemeClr val="tx1"/>
                </a:solidFill>
              </a:rPr>
              <a:t>Right size MRO/indirect inventory </a:t>
            </a:r>
          </a:p>
          <a:p>
            <a:pPr lvl="1"/>
            <a:r>
              <a:rPr lang="en-US" sz="2200" dirty="0" smtClean="0">
                <a:solidFill>
                  <a:schemeClr val="tx1"/>
                </a:solidFill>
              </a:rPr>
              <a:t>The right parts when you need them </a:t>
            </a:r>
          </a:p>
          <a:p>
            <a:r>
              <a:rPr lang="en-US" sz="2600" dirty="0" smtClean="0">
                <a:solidFill>
                  <a:schemeClr val="tx1"/>
                </a:solidFill>
              </a:rPr>
              <a:t>Purchasing</a:t>
            </a:r>
          </a:p>
          <a:p>
            <a:pPr lvl="1"/>
            <a:r>
              <a:rPr lang="en-US" sz="2200" dirty="0" smtClean="0">
                <a:solidFill>
                  <a:schemeClr val="tx1"/>
                </a:solidFill>
              </a:rPr>
              <a:t>Control MRO/indirect spend </a:t>
            </a:r>
          </a:p>
          <a:p>
            <a:pPr lvl="1"/>
            <a:r>
              <a:rPr lang="en-US" sz="2200" dirty="0" smtClean="0">
                <a:solidFill>
                  <a:schemeClr val="tx1"/>
                </a:solidFill>
              </a:rPr>
              <a:t>Comply with corporate financial manual approvals</a:t>
            </a:r>
          </a:p>
          <a:p>
            <a:r>
              <a:rPr lang="en-US" sz="2600" dirty="0" smtClean="0">
                <a:solidFill>
                  <a:schemeClr val="tx1"/>
                </a:solidFill>
              </a:rPr>
              <a:t>Project Controls</a:t>
            </a:r>
          </a:p>
          <a:p>
            <a:pPr lvl="1"/>
            <a:r>
              <a:rPr lang="en-US" sz="2200" dirty="0" smtClean="0">
                <a:solidFill>
                  <a:schemeClr val="tx1"/>
                </a:solidFill>
              </a:rPr>
              <a:t>Manage project spend </a:t>
            </a:r>
          </a:p>
          <a:p>
            <a:pPr lvl="1"/>
            <a:r>
              <a:rPr lang="en-US" sz="2200" dirty="0" smtClean="0">
                <a:solidFill>
                  <a:schemeClr val="tx1"/>
                </a:solidFill>
              </a:rPr>
              <a:t>Track true acquisition cost of assets</a:t>
            </a:r>
          </a:p>
          <a:p>
            <a:endParaRPr lang="en-US" sz="2600" dirty="0" smtClean="0"/>
          </a:p>
        </p:txBody>
      </p:sp>
      <p:sp>
        <p:nvSpPr>
          <p:cNvPr id="645123" name="Rectangle 2"/>
          <p:cNvSpPr>
            <a:spLocks noGrp="1" noChangeArrowheads="1"/>
          </p:cNvSpPr>
          <p:nvPr>
            <p:ph type="title"/>
          </p:nvPr>
        </p:nvSpPr>
        <p:spPr/>
        <p:txBody>
          <a:bodyPr anchor="ctr"/>
          <a:lstStyle/>
          <a:p>
            <a:r>
              <a:rPr lang="en-US" dirty="0" smtClean="0"/>
              <a:t>QAD EAM Overview – Four Main Modules</a:t>
            </a:r>
          </a:p>
        </p:txBody>
      </p:sp>
      <p:sp>
        <p:nvSpPr>
          <p:cNvPr id="7" name="Text Placeholder 6"/>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3315">
                                            <p:txEl>
                                              <p:pRg st="6" end="6"/>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3315">
                                            <p:txEl>
                                              <p:pRg st="7" end="7"/>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3315">
                                            <p:txEl>
                                              <p:pRg st="8" end="8"/>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40</a:t>
            </a:fld>
            <a:endParaRPr lang="en-US" dirty="0"/>
          </a:p>
        </p:txBody>
      </p:sp>
      <p:sp>
        <p:nvSpPr>
          <p:cNvPr id="13315" name="Rectangle 3"/>
          <p:cNvSpPr>
            <a:spLocks noGrp="1" noChangeArrowheads="1"/>
          </p:cNvSpPr>
          <p:nvPr>
            <p:ph idx="1"/>
          </p:nvPr>
        </p:nvSpPr>
        <p:spPr>
          <a:xfrm>
            <a:off x="457200" y="1316183"/>
            <a:ext cx="8229600" cy="4241470"/>
          </a:xfrm>
        </p:spPr>
        <p:txBody>
          <a:bodyPr tIns="45720" bIns="45720">
            <a:normAutofit/>
          </a:bodyPr>
          <a:lstStyle/>
          <a:p>
            <a:endParaRPr lang="en-US" sz="1600" dirty="0" smtClean="0"/>
          </a:p>
          <a:p>
            <a:pPr lvl="1">
              <a:buNone/>
            </a:pPr>
            <a:endParaRPr lang="en-US" sz="2000" dirty="0" smtClean="0"/>
          </a:p>
          <a:p>
            <a:endParaRPr lang="en-US" sz="2600" dirty="0" smtClean="0"/>
          </a:p>
        </p:txBody>
      </p:sp>
      <p:sp>
        <p:nvSpPr>
          <p:cNvPr id="645123" name="Rectangle 2"/>
          <p:cNvSpPr>
            <a:spLocks noGrp="1" noChangeArrowheads="1"/>
          </p:cNvSpPr>
          <p:nvPr>
            <p:ph type="title"/>
          </p:nvPr>
        </p:nvSpPr>
        <p:spPr/>
        <p:txBody>
          <a:bodyPr anchor="ctr">
            <a:normAutofit/>
          </a:bodyPr>
          <a:lstStyle/>
          <a:p>
            <a:r>
              <a:rPr lang="en-US" dirty="0" smtClean="0"/>
              <a:t>Setting Up Users in EAM 2015</a:t>
            </a:r>
          </a:p>
        </p:txBody>
      </p:sp>
      <p:sp>
        <p:nvSpPr>
          <p:cNvPr id="7" name="Text Placeholder 6"/>
          <p:cNvSpPr>
            <a:spLocks noGrp="1"/>
          </p:cNvSpPr>
          <p:nvPr>
            <p:ph type="body" sz="quarter" idx="11"/>
          </p:nvPr>
        </p:nvSpPr>
        <p:spPr/>
        <p:txBody>
          <a:bodyPr/>
          <a:lstStyle/>
          <a:p>
            <a:r>
              <a:rPr lang="en-US" dirty="0" smtClean="0"/>
              <a:t>EAM Overview</a:t>
            </a:r>
            <a:endParaRPr lang="en-US" dirty="0"/>
          </a:p>
        </p:txBody>
      </p:sp>
      <p:graphicFrame>
        <p:nvGraphicFramePr>
          <p:cNvPr id="8" name="Table 7"/>
          <p:cNvGraphicFramePr>
            <a:graphicFrameLocks noGrp="1"/>
          </p:cNvGraphicFramePr>
          <p:nvPr/>
        </p:nvGraphicFramePr>
        <p:xfrm>
          <a:off x="391887" y="1575130"/>
          <a:ext cx="8407728" cy="4124960"/>
        </p:xfrm>
        <a:graphic>
          <a:graphicData uri="http://schemas.openxmlformats.org/drawingml/2006/table">
            <a:tbl>
              <a:tblPr firstRow="1" bandRow="1">
                <a:tableStyleId>{5C22544A-7EE6-4342-B048-85BDC9FD1C3A}</a:tableStyleId>
              </a:tblPr>
              <a:tblGrid>
                <a:gridCol w="807521"/>
                <a:gridCol w="3123210"/>
                <a:gridCol w="4476997"/>
              </a:tblGrid>
              <a:tr h="370840">
                <a:tc>
                  <a:txBody>
                    <a:bodyPr/>
                    <a:lstStyle/>
                    <a:p>
                      <a:endParaRPr lang="en-US" dirty="0"/>
                    </a:p>
                  </a:txBody>
                  <a:tcPr/>
                </a:tc>
                <a:tc>
                  <a:txBody>
                    <a:bodyPr/>
                    <a:lstStyle/>
                    <a:p>
                      <a:r>
                        <a:rPr lang="en-US" dirty="0" smtClean="0"/>
                        <a:t>Step</a:t>
                      </a:r>
                      <a:endParaRPr lang="en-US" dirty="0"/>
                    </a:p>
                  </a:txBody>
                  <a:tcPr/>
                </a:tc>
                <a:tc>
                  <a:txBody>
                    <a:bodyPr/>
                    <a:lstStyle/>
                    <a:p>
                      <a:r>
                        <a:rPr lang="en-US" dirty="0" smtClean="0"/>
                        <a:t>Screen</a:t>
                      </a:r>
                      <a:endParaRPr lang="en-US" dirty="0"/>
                    </a:p>
                  </a:txBody>
                  <a:tcPr/>
                </a:tc>
              </a:tr>
              <a:tr h="370840">
                <a:tc>
                  <a:txBody>
                    <a:bodyPr/>
                    <a:lstStyle/>
                    <a:p>
                      <a:r>
                        <a:rPr lang="en-US" sz="1600" dirty="0" smtClean="0"/>
                        <a:t>EE</a:t>
                      </a:r>
                    </a:p>
                  </a:txBody>
                  <a:tcPr/>
                </a:tc>
                <a:tc>
                  <a:txBody>
                    <a:bodyPr/>
                    <a:lstStyle/>
                    <a:p>
                      <a:r>
                        <a:rPr lang="en-US" sz="1600" dirty="0" smtClean="0"/>
                        <a:t>Set up a new user</a:t>
                      </a:r>
                      <a:endParaRPr lang="en-US" sz="1600" dirty="0"/>
                    </a:p>
                  </a:txBody>
                  <a:tcPr/>
                </a:tc>
                <a:tc>
                  <a:txBody>
                    <a:bodyPr/>
                    <a:lstStyle/>
                    <a:p>
                      <a:r>
                        <a:rPr lang="en-US" sz="1600" b="0" kern="1200" dirty="0" smtClean="0">
                          <a:solidFill>
                            <a:schemeClr val="dk1"/>
                          </a:solidFill>
                          <a:latin typeface="+mn-lt"/>
                          <a:ea typeface="+mn-ea"/>
                          <a:cs typeface="+mn-cs"/>
                        </a:rPr>
                        <a:t>User Maintenance (36.3.1)</a:t>
                      </a:r>
                      <a:endParaRPr lang="en-US" sz="1600" b="0" dirty="0"/>
                    </a:p>
                  </a:txBody>
                  <a:tcPr/>
                </a:tc>
              </a:tr>
              <a:tr h="370840">
                <a:tc>
                  <a:txBody>
                    <a:bodyPr/>
                    <a:lstStyle/>
                    <a:p>
                      <a:r>
                        <a:rPr lang="en-US" sz="1600" dirty="0" smtClean="0"/>
                        <a:t>EE</a:t>
                      </a:r>
                    </a:p>
                    <a:p>
                      <a:endParaRPr lang="en-US" sz="1600" dirty="0"/>
                    </a:p>
                  </a:txBody>
                  <a:tcPr/>
                </a:tc>
                <a:tc>
                  <a:txBody>
                    <a:bodyPr/>
                    <a:lstStyle/>
                    <a:p>
                      <a:r>
                        <a:rPr lang="en-US" sz="1600" dirty="0" smtClean="0"/>
                        <a:t>Initial</a:t>
                      </a:r>
                      <a:r>
                        <a:rPr lang="en-US" sz="1600" baseline="0" dirty="0" smtClean="0"/>
                        <a:t> password setup</a:t>
                      </a:r>
                      <a:endParaRPr lang="en-US" sz="1600" dirty="0"/>
                    </a:p>
                  </a:txBody>
                  <a:tcPr/>
                </a:tc>
                <a:tc>
                  <a:txBody>
                    <a:bodyPr/>
                    <a:lstStyle/>
                    <a:p>
                      <a:r>
                        <a:rPr lang="en-US" sz="1600" b="0" kern="1200" dirty="0" smtClean="0">
                          <a:solidFill>
                            <a:schemeClr val="dk1"/>
                          </a:solidFill>
                          <a:latin typeface="+mn-lt"/>
                          <a:ea typeface="+mn-ea"/>
                          <a:cs typeface="+mn-cs"/>
                        </a:rPr>
                        <a:t>User Maintenance (36.3.1)</a:t>
                      </a:r>
                      <a:endParaRPr lang="en-US" sz="1600" b="0" dirty="0"/>
                    </a:p>
                  </a:txBody>
                  <a:tcPr/>
                </a:tc>
              </a:tr>
              <a:tr h="370840">
                <a:tc>
                  <a:txBody>
                    <a:bodyPr/>
                    <a:lstStyle/>
                    <a:p>
                      <a:r>
                        <a:rPr lang="en-US" sz="1600" dirty="0" smtClean="0"/>
                        <a:t>EE</a:t>
                      </a:r>
                      <a:endParaRPr lang="en-US" sz="1600" dirty="0"/>
                    </a:p>
                  </a:txBody>
                  <a:tcPr/>
                </a:tc>
                <a:tc>
                  <a:txBody>
                    <a:bodyPr/>
                    <a:lstStyle/>
                    <a:p>
                      <a:r>
                        <a:rPr lang="en-US" sz="1600" dirty="0" smtClean="0"/>
                        <a:t>Add domain/entity access</a:t>
                      </a:r>
                      <a:endParaRPr lang="en-US" sz="1600" dirty="0"/>
                    </a:p>
                  </a:txBody>
                  <a:tcPr/>
                </a:tc>
                <a:tc>
                  <a:txBody>
                    <a:bodyPr/>
                    <a:lstStyle/>
                    <a:p>
                      <a:r>
                        <a:rPr lang="en-US" sz="1600" b="0" kern="1200" dirty="0" smtClean="0">
                          <a:solidFill>
                            <a:schemeClr val="dk1"/>
                          </a:solidFill>
                          <a:latin typeface="+mn-lt"/>
                          <a:ea typeface="+mn-ea"/>
                          <a:cs typeface="+mn-cs"/>
                        </a:rPr>
                        <a:t>User Domain/Entity Access Maintain (36.3.4) </a:t>
                      </a:r>
                      <a:endParaRPr lang="en-US" sz="1600" b="0" dirty="0"/>
                    </a:p>
                  </a:txBody>
                  <a:tcPr/>
                </a:tc>
              </a:tr>
              <a:tr h="370840">
                <a:tc>
                  <a:txBody>
                    <a:bodyPr/>
                    <a:lstStyle/>
                    <a:p>
                      <a:r>
                        <a:rPr lang="en-US" sz="1600" dirty="0" smtClean="0"/>
                        <a:t>EE</a:t>
                      </a:r>
                      <a:endParaRPr lang="en-US" sz="1600" dirty="0"/>
                    </a:p>
                  </a:txBody>
                  <a:tcPr/>
                </a:tc>
                <a:tc>
                  <a:txBody>
                    <a:bodyPr/>
                    <a:lstStyle/>
                    <a:p>
                      <a:r>
                        <a:rPr lang="en-US" sz="1600" dirty="0" smtClean="0"/>
                        <a:t>Add role to user</a:t>
                      </a:r>
                      <a:endParaRPr lang="en-US" sz="1600" dirty="0"/>
                    </a:p>
                  </a:txBody>
                  <a:tcPr/>
                </a:tc>
                <a:tc>
                  <a:txBody>
                    <a:bodyPr/>
                    <a:lstStyle/>
                    <a:p>
                      <a:r>
                        <a:rPr lang="en-US" sz="1600" b="0" kern="1200" dirty="0" smtClean="0">
                          <a:solidFill>
                            <a:schemeClr val="dk1"/>
                          </a:solidFill>
                          <a:latin typeface="+mn-lt"/>
                          <a:ea typeface="+mn-ea"/>
                          <a:cs typeface="+mn-cs"/>
                        </a:rPr>
                        <a:t>Role Membership Maintain (36.3.6.6) </a:t>
                      </a:r>
                      <a:endParaRPr lang="en-US" sz="1600" b="0" dirty="0"/>
                    </a:p>
                  </a:txBody>
                  <a:tcPr/>
                </a:tc>
              </a:tr>
              <a:tr h="370840">
                <a:tc>
                  <a:txBody>
                    <a:bodyPr/>
                    <a:lstStyle/>
                    <a:p>
                      <a:r>
                        <a:rPr lang="en-US" sz="1600" dirty="0" smtClean="0"/>
                        <a:t>EAM</a:t>
                      </a:r>
                      <a:endParaRPr lang="en-US" sz="1600" dirty="0"/>
                    </a:p>
                  </a:txBody>
                  <a:tcPr/>
                </a:tc>
                <a:tc>
                  <a:txBody>
                    <a:bodyPr/>
                    <a:lstStyle/>
                    <a:p>
                      <a:r>
                        <a:rPr lang="en-US" sz="1600" dirty="0" smtClean="0"/>
                        <a:t>Run Job</a:t>
                      </a:r>
                      <a:r>
                        <a:rPr lang="en-US" sz="1600" baseline="0" dirty="0" smtClean="0"/>
                        <a:t> Program</a:t>
                      </a:r>
                      <a:endParaRPr lang="en-US" sz="1600" dirty="0"/>
                    </a:p>
                  </a:txBody>
                  <a:tcPr/>
                </a:tc>
                <a:tc>
                  <a:txBody>
                    <a:bodyPr/>
                    <a:lstStyle/>
                    <a:p>
                      <a:r>
                        <a:rPr lang="en-US" sz="1600" dirty="0" smtClean="0"/>
                        <a:t>Job</a:t>
                      </a:r>
                      <a:r>
                        <a:rPr lang="en-US" sz="1600" baseline="0" dirty="0" smtClean="0"/>
                        <a:t> Controller</a:t>
                      </a:r>
                      <a:endParaRPr lang="en-US" sz="1600" dirty="0"/>
                    </a:p>
                  </a:txBody>
                  <a:tcPr/>
                </a:tc>
              </a:tr>
              <a:tr h="370840">
                <a:tc>
                  <a:txBody>
                    <a:bodyPr/>
                    <a:lstStyle/>
                    <a:p>
                      <a:r>
                        <a:rPr lang="en-US" sz="1600" dirty="0" smtClean="0"/>
                        <a:t>EAM</a:t>
                      </a:r>
                      <a:endParaRPr lang="en-US" sz="1600" dirty="0"/>
                    </a:p>
                  </a:txBody>
                  <a:tcPr/>
                </a:tc>
                <a:tc>
                  <a:txBody>
                    <a:bodyPr/>
                    <a:lstStyle/>
                    <a:p>
                      <a:r>
                        <a:rPr lang="en-US" sz="1600" dirty="0" smtClean="0"/>
                        <a:t>Set up employee</a:t>
                      </a:r>
                      <a:endParaRPr lang="en-US" sz="1600" dirty="0"/>
                    </a:p>
                  </a:txBody>
                  <a:tcPr/>
                </a:tc>
                <a:tc>
                  <a:txBody>
                    <a:bodyPr/>
                    <a:lstStyle/>
                    <a:p>
                      <a:r>
                        <a:rPr lang="en-US" sz="1600" dirty="0" smtClean="0"/>
                        <a:t>Employees</a:t>
                      </a:r>
                      <a:endParaRPr lang="en-US" sz="1600" dirty="0"/>
                    </a:p>
                  </a:txBody>
                  <a:tcPr/>
                </a:tc>
              </a:tr>
              <a:tr h="370840">
                <a:tc>
                  <a:txBody>
                    <a:bodyPr/>
                    <a:lstStyle/>
                    <a:p>
                      <a:r>
                        <a:rPr lang="en-US" sz="1600" dirty="0" smtClean="0"/>
                        <a:t>EAM</a:t>
                      </a:r>
                      <a:endParaRPr lang="en-US" sz="1600" dirty="0"/>
                    </a:p>
                  </a:txBody>
                  <a:tcPr/>
                </a:tc>
                <a:tc>
                  <a:txBody>
                    <a:bodyPr/>
                    <a:lstStyle/>
                    <a:p>
                      <a:r>
                        <a:rPr lang="en-US" sz="1600" dirty="0" smtClean="0"/>
                        <a:t>Link employee to new user</a:t>
                      </a:r>
                      <a:endParaRPr lang="en-US" sz="1600" dirty="0"/>
                    </a:p>
                  </a:txBody>
                  <a:tcPr/>
                </a:tc>
                <a:tc>
                  <a:txBody>
                    <a:bodyPr/>
                    <a:lstStyle/>
                    <a:p>
                      <a:r>
                        <a:rPr lang="en-US" sz="1600" dirty="0" smtClean="0"/>
                        <a:t>Users</a:t>
                      </a:r>
                      <a:endParaRPr lang="en-US" sz="1600" dirty="0"/>
                    </a:p>
                  </a:txBody>
                  <a:tcPr/>
                </a:tc>
              </a:tr>
              <a:tr h="370840">
                <a:tc>
                  <a:txBody>
                    <a:bodyPr/>
                    <a:lstStyle/>
                    <a:p>
                      <a:r>
                        <a:rPr lang="en-US" sz="1600" dirty="0" smtClean="0"/>
                        <a:t>EAM</a:t>
                      </a:r>
                      <a:endParaRPr lang="en-US" sz="1600" dirty="0"/>
                    </a:p>
                  </a:txBody>
                  <a:tcPr/>
                </a:tc>
                <a:tc>
                  <a:txBody>
                    <a:bodyPr/>
                    <a:lstStyle/>
                    <a:p>
                      <a:r>
                        <a:rPr lang="en-US" sz="1600" dirty="0" smtClean="0"/>
                        <a:t>Complete user setup</a:t>
                      </a:r>
                      <a:endParaRPr lang="en-US" sz="1600" dirty="0"/>
                    </a:p>
                  </a:txBody>
                  <a:tcPr/>
                </a:tc>
                <a:tc>
                  <a:txBody>
                    <a:bodyPr/>
                    <a:lstStyle/>
                    <a:p>
                      <a:r>
                        <a:rPr lang="en-US" sz="1600" dirty="0" smtClean="0"/>
                        <a:t>Users</a:t>
                      </a:r>
                    </a:p>
                  </a:txBody>
                  <a:tcPr/>
                </a:tc>
              </a:tr>
              <a:tr h="370840">
                <a:tc>
                  <a:txBody>
                    <a:bodyPr/>
                    <a:lstStyle/>
                    <a:p>
                      <a:r>
                        <a:rPr lang="en-US" sz="1600" dirty="0" smtClean="0"/>
                        <a:t>EAM</a:t>
                      </a:r>
                      <a:endParaRPr lang="en-US" sz="1600" dirty="0"/>
                    </a:p>
                  </a:txBody>
                  <a:tcPr/>
                </a:tc>
                <a:tc>
                  <a:txBody>
                    <a:bodyPr/>
                    <a:lstStyle/>
                    <a:p>
                      <a:r>
                        <a:rPr lang="en-US" sz="1600" dirty="0" smtClean="0"/>
                        <a:t>Associate user</a:t>
                      </a:r>
                      <a:r>
                        <a:rPr lang="en-US" sz="1600" baseline="0" dirty="0" smtClean="0"/>
                        <a:t> to role</a:t>
                      </a:r>
                      <a:endParaRPr lang="en-US" sz="1600" dirty="0"/>
                    </a:p>
                  </a:txBody>
                  <a:tcPr/>
                </a:tc>
                <a:tc>
                  <a:txBody>
                    <a:bodyPr/>
                    <a:lstStyle/>
                    <a:p>
                      <a:r>
                        <a:rPr lang="en-US" sz="1600" dirty="0" smtClean="0"/>
                        <a:t>User/Roles</a:t>
                      </a:r>
                    </a:p>
                  </a:txBody>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41</a:t>
            </a:fld>
            <a:endParaRPr lang="en-US" dirty="0"/>
          </a:p>
        </p:txBody>
      </p:sp>
      <p:sp>
        <p:nvSpPr>
          <p:cNvPr id="27651" name="Rectangle 3"/>
          <p:cNvSpPr>
            <a:spLocks noGrp="1" noChangeArrowheads="1"/>
          </p:cNvSpPr>
          <p:nvPr>
            <p:ph idx="1"/>
          </p:nvPr>
        </p:nvSpPr>
        <p:spPr/>
        <p:txBody>
          <a:bodyPr/>
          <a:lstStyle/>
          <a:p>
            <a:r>
              <a:rPr lang="en-US" dirty="0" smtClean="0"/>
              <a:t>User record</a:t>
            </a:r>
          </a:p>
          <a:p>
            <a:pPr lvl="1"/>
            <a:r>
              <a:rPr lang="en-US" dirty="0" smtClean="0"/>
              <a:t>Requires a unique e-mail address</a:t>
            </a:r>
          </a:p>
          <a:p>
            <a:pPr lvl="1"/>
            <a:r>
              <a:rPr lang="en-US" dirty="0" smtClean="0"/>
              <a:t>Provides controls </a:t>
            </a:r>
          </a:p>
          <a:p>
            <a:pPr lvl="2"/>
            <a:r>
              <a:rPr lang="en-US" dirty="0" smtClean="0"/>
              <a:t>Spending limits</a:t>
            </a:r>
          </a:p>
          <a:p>
            <a:pPr lvl="2"/>
            <a:r>
              <a:rPr lang="en-US" dirty="0" smtClean="0"/>
              <a:t>Account and/or </a:t>
            </a:r>
            <a:br>
              <a:rPr lang="en-US" dirty="0" smtClean="0"/>
            </a:br>
            <a:r>
              <a:rPr lang="en-US" dirty="0" smtClean="0"/>
              <a:t>cost center </a:t>
            </a:r>
            <a:br>
              <a:rPr lang="en-US" dirty="0" smtClean="0"/>
            </a:br>
            <a:r>
              <a:rPr lang="en-US" dirty="0" smtClean="0"/>
              <a:t>groups are used </a:t>
            </a:r>
            <a:br>
              <a:rPr lang="en-US" dirty="0" smtClean="0"/>
            </a:br>
            <a:r>
              <a:rPr lang="en-US" dirty="0" smtClean="0"/>
              <a:t>in requisitioning</a:t>
            </a:r>
          </a:p>
          <a:p>
            <a:pPr lvl="2"/>
            <a:r>
              <a:rPr lang="en-US" dirty="0" smtClean="0"/>
              <a:t>Approval </a:t>
            </a:r>
            <a:br>
              <a:rPr lang="en-US" dirty="0" smtClean="0"/>
            </a:br>
            <a:r>
              <a:rPr lang="en-US" dirty="0" smtClean="0"/>
              <a:t>groups</a:t>
            </a:r>
          </a:p>
          <a:p>
            <a:pPr lvl="3"/>
            <a:r>
              <a:rPr lang="en-US" dirty="0" smtClean="0"/>
              <a:t>User-based routing</a:t>
            </a:r>
          </a:p>
        </p:txBody>
      </p:sp>
      <p:sp>
        <p:nvSpPr>
          <p:cNvPr id="27650" name="Rectangle 2"/>
          <p:cNvSpPr>
            <a:spLocks noGrp="1" noChangeArrowheads="1"/>
          </p:cNvSpPr>
          <p:nvPr>
            <p:ph type="title"/>
          </p:nvPr>
        </p:nvSpPr>
        <p:spPr/>
        <p:txBody>
          <a:bodyPr/>
          <a:lstStyle/>
          <a:p>
            <a:r>
              <a:rPr lang="en-US" dirty="0" smtClean="0"/>
              <a:t>Completing User Setup in EAM</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27653" name="Picture 4" descr="wed4.png"/>
          <p:cNvPicPr>
            <a:picLocks noChangeAspect="1"/>
          </p:cNvPicPr>
          <p:nvPr/>
        </p:nvPicPr>
        <p:blipFill>
          <a:blip r:embed="rId3" cstate="print"/>
          <a:stretch>
            <a:fillRect/>
          </a:stretch>
        </p:blipFill>
        <p:spPr bwMode="auto">
          <a:xfrm>
            <a:off x="4441375" y="2503342"/>
            <a:ext cx="4572000" cy="3375588"/>
          </a:xfrm>
          <a:prstGeom prst="rect">
            <a:avLst/>
          </a:prstGeom>
          <a:noFill/>
          <a:ln>
            <a:noFill/>
          </a:ln>
        </p:spPr>
      </p:pic>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7657"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42</a:t>
            </a:fld>
            <a:endParaRPr lang="en-US" dirty="0"/>
          </a:p>
        </p:txBody>
      </p:sp>
      <p:sp>
        <p:nvSpPr>
          <p:cNvPr id="28675" name="Rectangle 3"/>
          <p:cNvSpPr>
            <a:spLocks noGrp="1" noChangeArrowheads="1"/>
          </p:cNvSpPr>
          <p:nvPr>
            <p:ph idx="1"/>
          </p:nvPr>
        </p:nvSpPr>
        <p:spPr/>
        <p:txBody>
          <a:bodyPr>
            <a:normAutofit/>
          </a:bodyPr>
          <a:lstStyle/>
          <a:p>
            <a:r>
              <a:rPr lang="en-US" dirty="0" smtClean="0"/>
              <a:t>EAM allows fields to be marked as mandatory on certain screens </a:t>
            </a:r>
          </a:p>
          <a:p>
            <a:r>
              <a:rPr lang="en-US" dirty="0" smtClean="0"/>
              <a:t>You cannot save a record without filling in that field </a:t>
            </a:r>
          </a:p>
          <a:p>
            <a:r>
              <a:rPr lang="en-US" dirty="0" smtClean="0"/>
              <a:t>Some conditional mandatory field examples: </a:t>
            </a:r>
          </a:p>
          <a:p>
            <a:pPr lvl="1"/>
            <a:r>
              <a:rPr lang="en-US" dirty="0" smtClean="0"/>
              <a:t>Work Order &gt; Close</a:t>
            </a:r>
          </a:p>
          <a:p>
            <a:pPr lvl="1"/>
            <a:r>
              <a:rPr lang="en-US" dirty="0" smtClean="0"/>
              <a:t>Job(Project)</a:t>
            </a:r>
          </a:p>
          <a:p>
            <a:r>
              <a:rPr lang="en-US" dirty="0" smtClean="0"/>
              <a:t>Visibly differentiated on the screen when conditional on Save</a:t>
            </a:r>
          </a:p>
        </p:txBody>
      </p:sp>
      <p:sp>
        <p:nvSpPr>
          <p:cNvPr id="28674" name="Rectangle 2"/>
          <p:cNvSpPr>
            <a:spLocks noGrp="1" noChangeArrowheads="1"/>
          </p:cNvSpPr>
          <p:nvPr>
            <p:ph type="title"/>
          </p:nvPr>
        </p:nvSpPr>
        <p:spPr/>
        <p:txBody>
          <a:bodyPr/>
          <a:lstStyle/>
          <a:p>
            <a:r>
              <a:rPr lang="en-US" dirty="0" smtClean="0"/>
              <a:t>Mandatory Fields</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5" name="Picture 4" descr="wed6.png"/>
          <p:cNvPicPr>
            <a:picLocks noChangeAspect="1"/>
          </p:cNvPicPr>
          <p:nvPr/>
        </p:nvPicPr>
        <p:blipFill>
          <a:blip r:embed="rId3" cstate="print"/>
          <a:stretch>
            <a:fillRect/>
          </a:stretch>
        </p:blipFill>
        <p:spPr>
          <a:xfrm>
            <a:off x="5200864" y="3979770"/>
            <a:ext cx="3400000" cy="800000"/>
          </a:xfrm>
          <a:prstGeom prst="rect">
            <a:avLst/>
          </a:prstGeom>
          <a:noFill/>
          <a:ln>
            <a:noFill/>
          </a:ln>
        </p:spPr>
      </p:pic>
      <p:grpSp>
        <p:nvGrpSpPr>
          <p:cNvPr id="2" name="Group 5"/>
          <p:cNvGrpSpPr>
            <a:grpSpLocks/>
          </p:cNvGrpSpPr>
          <p:nvPr/>
        </p:nvGrpSpPr>
        <p:grpSpPr bwMode="auto">
          <a:xfrm>
            <a:off x="6985000" y="20638"/>
            <a:ext cx="2041525" cy="531812"/>
            <a:chOff x="6879276" y="42524"/>
            <a:chExt cx="2084033" cy="549365"/>
          </a:xfrm>
        </p:grpSpPr>
        <p:sp>
          <p:nvSpPr>
            <p:cNvPr id="7" name="Rounded Rectangle 6"/>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8" name="Rounded Rectangle 7"/>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28681" name="Rounded Rectangle 8"/>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67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9"/>
          <p:cNvSpPr>
            <a:spLocks noGrp="1"/>
          </p:cNvSpPr>
          <p:nvPr>
            <p:ph type="sldNum" sz="quarter" idx="12"/>
          </p:nvPr>
        </p:nvSpPr>
        <p:spPr/>
        <p:txBody>
          <a:bodyPr/>
          <a:lstStyle/>
          <a:p>
            <a:fld id="{D295FD85-0E9A-9A4B-AEA4-CF6493BFD0E6}" type="slidenum">
              <a:rPr lang="en-US" smtClean="0"/>
              <a:pPr/>
              <a:t>43</a:t>
            </a:fld>
            <a:endParaRPr lang="en-US" dirty="0"/>
          </a:p>
        </p:txBody>
      </p:sp>
      <p:sp>
        <p:nvSpPr>
          <p:cNvPr id="31748" name="Rectangle 5"/>
          <p:cNvSpPr>
            <a:spLocks noGrp="1" noChangeArrowheads="1"/>
          </p:cNvSpPr>
          <p:nvPr>
            <p:ph idx="1"/>
          </p:nvPr>
        </p:nvSpPr>
        <p:spPr>
          <a:xfrm>
            <a:off x="457200" y="1316181"/>
            <a:ext cx="8229600" cy="2050474"/>
          </a:xfrm>
        </p:spPr>
        <p:txBody>
          <a:bodyPr>
            <a:normAutofit/>
          </a:bodyPr>
          <a:lstStyle/>
          <a:p>
            <a:r>
              <a:rPr lang="en-US" sz="2000" dirty="0" smtClean="0"/>
              <a:t>The sequence fields are broken into two major groups: system and site</a:t>
            </a:r>
            <a:endParaRPr lang="en-US" sz="1600" dirty="0" smtClean="0"/>
          </a:p>
          <a:p>
            <a:pPr lvl="1"/>
            <a:r>
              <a:rPr lang="en-US" sz="1600" dirty="0" smtClean="0"/>
              <a:t>System-wide sequences that need to be set include Transit Numbers, PM Templates, and Master Lists.</a:t>
            </a:r>
          </a:p>
          <a:p>
            <a:pPr lvl="1"/>
            <a:r>
              <a:rPr lang="en-US" sz="1600" dirty="0" smtClean="0"/>
              <a:t>Sequence settings set by site include WO and stores </a:t>
            </a:r>
            <a:r>
              <a:rPr lang="en-US" sz="1600" dirty="0" err="1" smtClean="0"/>
              <a:t>req</a:t>
            </a:r>
            <a:r>
              <a:rPr lang="en-US" sz="1600" dirty="0" smtClean="0"/>
              <a:t> numbers, PO numbers, and requisition numbers.</a:t>
            </a:r>
          </a:p>
        </p:txBody>
      </p:sp>
      <p:sp>
        <p:nvSpPr>
          <p:cNvPr id="31746" name="Rectangle 4"/>
          <p:cNvSpPr>
            <a:spLocks noGrp="1" noChangeArrowheads="1"/>
          </p:cNvSpPr>
          <p:nvPr>
            <p:ph type="title"/>
          </p:nvPr>
        </p:nvSpPr>
        <p:spPr/>
        <p:txBody>
          <a:bodyPr/>
          <a:lstStyle/>
          <a:p>
            <a:r>
              <a:rPr lang="en-US" dirty="0" smtClean="0"/>
              <a:t>Sequences  </a:t>
            </a:r>
          </a:p>
        </p:txBody>
      </p:sp>
      <p:sp>
        <p:nvSpPr>
          <p:cNvPr id="11" name="Text Placeholder 10"/>
          <p:cNvSpPr>
            <a:spLocks noGrp="1"/>
          </p:cNvSpPr>
          <p:nvPr>
            <p:ph type="body" sz="quarter" idx="11"/>
          </p:nvPr>
        </p:nvSpPr>
        <p:spPr/>
        <p:txBody>
          <a:bodyPr/>
          <a:lstStyle/>
          <a:p>
            <a:r>
              <a:rPr lang="en-US" dirty="0" smtClean="0"/>
              <a:t>EAM Overview</a:t>
            </a:r>
            <a:endParaRPr lang="en-US" dirty="0"/>
          </a:p>
        </p:txBody>
      </p:sp>
      <p:grpSp>
        <p:nvGrpSpPr>
          <p:cNvPr id="2" name="Group 4"/>
          <p:cNvGrpSpPr>
            <a:grpSpLocks/>
          </p:cNvGrpSpPr>
          <p:nvPr/>
        </p:nvGrpSpPr>
        <p:grpSpPr bwMode="auto">
          <a:xfrm>
            <a:off x="6985000" y="20638"/>
            <a:ext cx="2041525" cy="531812"/>
            <a:chOff x="6879276" y="42524"/>
            <a:chExt cx="2084033" cy="549365"/>
          </a:xfrm>
        </p:grpSpPr>
        <p:sp>
          <p:nvSpPr>
            <p:cNvPr id="31751" name="Rounded Rectangle 5"/>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7" name="Rounded Rectangle 6"/>
            <p:cNvSpPr/>
            <p:nvPr/>
          </p:nvSpPr>
          <p:spPr bwMode="auto">
            <a:xfrm>
              <a:off x="7835403" y="244231"/>
              <a:ext cx="1127906" cy="18530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Domain</a:t>
              </a:r>
            </a:p>
          </p:txBody>
        </p:sp>
        <p:sp>
          <p:nvSpPr>
            <p:cNvPr id="31753"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pic>
        <p:nvPicPr>
          <p:cNvPr id="1026" name="Picture 2"/>
          <p:cNvPicPr>
            <a:picLocks noChangeAspect="1" noChangeArrowheads="1"/>
          </p:cNvPicPr>
          <p:nvPr/>
        </p:nvPicPr>
        <p:blipFill>
          <a:blip r:embed="rId3" cstate="print"/>
          <a:srcRect/>
          <a:stretch>
            <a:fillRect/>
          </a:stretch>
        </p:blipFill>
        <p:spPr bwMode="auto">
          <a:xfrm>
            <a:off x="338138" y="3368838"/>
            <a:ext cx="8466137" cy="122872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252247" y="4735405"/>
            <a:ext cx="8734104" cy="134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74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748">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44</a:t>
            </a:fld>
            <a:endParaRPr lang="en-US" dirty="0"/>
          </a:p>
        </p:txBody>
      </p:sp>
      <p:sp>
        <p:nvSpPr>
          <p:cNvPr id="32771" name="Rectangle 3"/>
          <p:cNvSpPr>
            <a:spLocks noGrp="1" noChangeArrowheads="1"/>
          </p:cNvSpPr>
          <p:nvPr>
            <p:ph sz="half" idx="1"/>
          </p:nvPr>
        </p:nvSpPr>
        <p:spPr>
          <a:xfrm>
            <a:off x="457199" y="1417638"/>
            <a:ext cx="5708074" cy="4898495"/>
          </a:xfrm>
        </p:spPr>
        <p:txBody>
          <a:bodyPr>
            <a:normAutofit/>
          </a:bodyPr>
          <a:lstStyle/>
          <a:p>
            <a:r>
              <a:rPr lang="en-US" dirty="0" smtClean="0"/>
              <a:t>ERP is the system of record</a:t>
            </a:r>
          </a:p>
          <a:p>
            <a:pPr lvl="1"/>
            <a:r>
              <a:rPr lang="en-US" dirty="0" smtClean="0"/>
              <a:t>Bill-to, currency, accounts, cost centers, sub-accounts, GL calendars, projects, ship-to, standard clauses, terms, and vendors.</a:t>
            </a:r>
          </a:p>
          <a:p>
            <a:r>
              <a:rPr lang="en-US" dirty="0" smtClean="0"/>
              <a:t>Allows for a subset of data</a:t>
            </a:r>
          </a:p>
          <a:p>
            <a:r>
              <a:rPr lang="en-US" dirty="0" smtClean="0"/>
              <a:t>Manually downloaded</a:t>
            </a:r>
          </a:p>
          <a:p>
            <a:r>
              <a:rPr lang="en-US" dirty="0" smtClean="0"/>
              <a:t>Routines can pick up changes </a:t>
            </a:r>
            <a:r>
              <a:rPr lang="en-US" sz="2400" dirty="0" smtClean="0"/>
              <a:t>(via various job control programs)</a:t>
            </a:r>
          </a:p>
        </p:txBody>
      </p:sp>
      <p:sp>
        <p:nvSpPr>
          <p:cNvPr id="32770" name="Rectangle 2"/>
          <p:cNvSpPr>
            <a:spLocks noGrp="1" noChangeArrowheads="1"/>
          </p:cNvSpPr>
          <p:nvPr>
            <p:ph type="title"/>
          </p:nvPr>
        </p:nvSpPr>
        <p:spPr/>
        <p:txBody>
          <a:bodyPr/>
          <a:lstStyle/>
          <a:p>
            <a:r>
              <a:rPr lang="en-US" dirty="0" smtClean="0"/>
              <a:t>ERP and EAM Shared Data</a:t>
            </a:r>
          </a:p>
        </p:txBody>
      </p:sp>
      <p:sp>
        <p:nvSpPr>
          <p:cNvPr id="12" name="Text Placeholder 11"/>
          <p:cNvSpPr>
            <a:spLocks noGrp="1"/>
          </p:cNvSpPr>
          <p:nvPr>
            <p:ph type="body" sz="quarter" idx="13"/>
          </p:nvPr>
        </p:nvSpPr>
        <p:spPr/>
        <p:txBody>
          <a:bodyPr/>
          <a:lstStyle/>
          <a:p>
            <a:r>
              <a:rPr lang="en-US" dirty="0" smtClean="0"/>
              <a:t>EAM Overview</a:t>
            </a:r>
            <a:endParaRPr lang="en-US" dirty="0"/>
          </a:p>
        </p:txBody>
      </p:sp>
      <p:grpSp>
        <p:nvGrpSpPr>
          <p:cNvPr id="2" name="Group 4"/>
          <p:cNvGrpSpPr>
            <a:grpSpLocks/>
          </p:cNvGrpSpPr>
          <p:nvPr/>
        </p:nvGrpSpPr>
        <p:grpSpPr bwMode="auto">
          <a:xfrm>
            <a:off x="6985000" y="20638"/>
            <a:ext cx="2041525" cy="531812"/>
            <a:chOff x="6879276" y="42524"/>
            <a:chExt cx="2084033" cy="549365"/>
          </a:xfrm>
        </p:grpSpPr>
        <p:sp>
          <p:nvSpPr>
            <p:cNvPr id="6" name="Rounded Rectangle 5"/>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32776" name="Rounded Rectangle 6"/>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2777" name="Rounded Rectangle 7"/>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pic>
        <p:nvPicPr>
          <p:cNvPr id="2050" name="Picture 2"/>
          <p:cNvPicPr>
            <a:picLocks noChangeAspect="1" noChangeArrowheads="1"/>
          </p:cNvPicPr>
          <p:nvPr/>
        </p:nvPicPr>
        <p:blipFill>
          <a:blip r:embed="rId3" cstate="print"/>
          <a:srcRect/>
          <a:stretch>
            <a:fillRect/>
          </a:stretch>
        </p:blipFill>
        <p:spPr bwMode="auto">
          <a:xfrm>
            <a:off x="6371748" y="1535579"/>
            <a:ext cx="2480826" cy="321321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45</a:t>
            </a:fld>
            <a:endParaRPr lang="en-US" dirty="0"/>
          </a:p>
        </p:txBody>
      </p:sp>
      <p:sp>
        <p:nvSpPr>
          <p:cNvPr id="33795" name="Rectangle 3"/>
          <p:cNvSpPr>
            <a:spLocks noGrp="1" noChangeArrowheads="1"/>
          </p:cNvSpPr>
          <p:nvPr>
            <p:ph idx="1"/>
          </p:nvPr>
        </p:nvSpPr>
        <p:spPr/>
        <p:txBody>
          <a:bodyPr>
            <a:normAutofit fontScale="92500"/>
          </a:bodyPr>
          <a:lstStyle/>
          <a:p>
            <a:r>
              <a:rPr lang="en-US" dirty="0" smtClean="0"/>
              <a:t>Cost center and account groups (site specific)</a:t>
            </a:r>
          </a:p>
          <a:p>
            <a:pPr lvl="1"/>
            <a:r>
              <a:rPr lang="en-US" dirty="0" smtClean="0"/>
              <a:t>Defines those against which a user is allowed to requisition</a:t>
            </a:r>
          </a:p>
          <a:p>
            <a:pPr lvl="1"/>
            <a:r>
              <a:rPr lang="en-US" dirty="0" smtClean="0"/>
              <a:t>Not to be confused with routing/authorization approval </a:t>
            </a:r>
          </a:p>
          <a:p>
            <a:r>
              <a:rPr lang="en-US" dirty="0" smtClean="0"/>
              <a:t>Accounting calendar (domain specific) </a:t>
            </a:r>
          </a:p>
          <a:p>
            <a:pPr lvl="1"/>
            <a:r>
              <a:rPr lang="en-US" dirty="0" smtClean="0"/>
              <a:t>Synchronized with the ERP accounting calendar </a:t>
            </a:r>
          </a:p>
          <a:p>
            <a:pPr lvl="1"/>
            <a:r>
              <a:rPr lang="en-US" dirty="0" smtClean="0"/>
              <a:t>Used for financial reporting periods </a:t>
            </a:r>
          </a:p>
          <a:p>
            <a:pPr lvl="1"/>
            <a:r>
              <a:rPr lang="en-US" dirty="0" smtClean="0"/>
              <a:t>System control settings can prevent EAM users from posting transactions in a previous period </a:t>
            </a:r>
          </a:p>
          <a:p>
            <a:pPr lvl="1"/>
            <a:r>
              <a:rPr lang="en-US" dirty="0" smtClean="0"/>
              <a:t>Closed periods do not allow any additional transactions and do not allow a reopen option</a:t>
            </a:r>
          </a:p>
        </p:txBody>
      </p:sp>
      <p:sp>
        <p:nvSpPr>
          <p:cNvPr id="33794" name="Rectangle 2"/>
          <p:cNvSpPr>
            <a:spLocks noGrp="1" noChangeArrowheads="1"/>
          </p:cNvSpPr>
          <p:nvPr>
            <p:ph type="title"/>
          </p:nvPr>
        </p:nvSpPr>
        <p:spPr/>
        <p:txBody>
          <a:bodyPr/>
          <a:lstStyle/>
          <a:p>
            <a:r>
              <a:rPr lang="en-US" dirty="0" smtClean="0"/>
              <a:t>Financial Controls</a:t>
            </a:r>
          </a:p>
        </p:txBody>
      </p:sp>
      <p:sp>
        <p:nvSpPr>
          <p:cNvPr id="9" name="Text Placeholder 8"/>
          <p:cNvSpPr>
            <a:spLocks noGrp="1"/>
          </p:cNvSpPr>
          <p:nvPr>
            <p:ph type="body" sz="quarter" idx="11"/>
          </p:nvPr>
        </p:nvSpPr>
        <p:spPr/>
        <p:txBody>
          <a:bodyPr/>
          <a:lstStyle/>
          <a:p>
            <a:r>
              <a:rPr lang="en-US" dirty="0" smtClean="0"/>
              <a:t>EAM Overview</a:t>
            </a:r>
            <a:endParaRPr lang="en-US" dirty="0"/>
          </a:p>
        </p:txBody>
      </p:sp>
      <p:grpSp>
        <p:nvGrpSpPr>
          <p:cNvPr id="2" name="Group 3"/>
          <p:cNvGrpSpPr>
            <a:grpSpLocks/>
          </p:cNvGrpSpPr>
          <p:nvPr/>
        </p:nvGrpSpPr>
        <p:grpSpPr bwMode="auto">
          <a:xfrm>
            <a:off x="6985000" y="20638"/>
            <a:ext cx="2041525" cy="531812"/>
            <a:chOff x="6879276" y="42524"/>
            <a:chExt cx="2084033" cy="549365"/>
          </a:xfrm>
        </p:grpSpPr>
        <p:sp>
          <p:nvSpPr>
            <p:cNvPr id="5" name="Rounded Rectangle 4"/>
            <p:cNvSpPr/>
            <p:nvPr/>
          </p:nvSpPr>
          <p:spPr bwMode="auto">
            <a:xfrm>
              <a:off x="6879276" y="42524"/>
              <a:ext cx="2084033" cy="180389"/>
            </a:xfrm>
            <a:prstGeom prst="roundRect">
              <a:avLst/>
            </a:prstGeom>
            <a:solidFill>
              <a:schemeClr val="accent6">
                <a:lumMod val="60000"/>
                <a:lumOff val="4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sz="1100" dirty="0">
                  <a:latin typeface="Tahoma" pitchFamily="34" charset="0"/>
                </a:rPr>
                <a:t>Database</a:t>
              </a:r>
            </a:p>
          </p:txBody>
        </p:sp>
        <p:sp>
          <p:nvSpPr>
            <p:cNvPr id="33799"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3800"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3795">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795">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795">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379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46</a:t>
            </a:fld>
            <a:endParaRPr lang="en-US" dirty="0"/>
          </a:p>
        </p:txBody>
      </p:sp>
      <p:sp>
        <p:nvSpPr>
          <p:cNvPr id="34819" name="Rectangle 3"/>
          <p:cNvSpPr>
            <a:spLocks noGrp="1" noChangeArrowheads="1"/>
          </p:cNvSpPr>
          <p:nvPr>
            <p:ph idx="1"/>
          </p:nvPr>
        </p:nvSpPr>
        <p:spPr/>
        <p:txBody>
          <a:bodyPr>
            <a:normAutofit lnSpcReduction="10000"/>
          </a:bodyPr>
          <a:lstStyle/>
          <a:p>
            <a:r>
              <a:rPr lang="en-US" dirty="0" smtClean="0"/>
              <a:t>Master codes are maintained in associated modules</a:t>
            </a:r>
          </a:p>
          <a:p>
            <a:r>
              <a:rPr lang="en-US" dirty="0" smtClean="0"/>
              <a:t>Different levels: database, domain, site </a:t>
            </a:r>
          </a:p>
          <a:p>
            <a:r>
              <a:rPr lang="en-US" dirty="0" smtClean="0"/>
              <a:t>Chart of accounts from ERP </a:t>
            </a:r>
          </a:p>
          <a:p>
            <a:pPr lvl="1"/>
            <a:r>
              <a:rPr lang="en-US" dirty="0" smtClean="0"/>
              <a:t>Account</a:t>
            </a:r>
          </a:p>
          <a:p>
            <a:pPr lvl="1"/>
            <a:r>
              <a:rPr lang="en-US" dirty="0" smtClean="0"/>
              <a:t>Sub-account</a:t>
            </a:r>
          </a:p>
          <a:p>
            <a:pPr lvl="1"/>
            <a:r>
              <a:rPr lang="en-US" dirty="0" smtClean="0"/>
              <a:t>Cost center </a:t>
            </a:r>
          </a:p>
          <a:p>
            <a:r>
              <a:rPr lang="en-US" dirty="0" smtClean="0"/>
              <a:t>UOM conversions </a:t>
            </a:r>
          </a:p>
          <a:p>
            <a:r>
              <a:rPr lang="en-US" dirty="0" smtClean="0"/>
              <a:t>Currency conversions </a:t>
            </a:r>
          </a:p>
          <a:p>
            <a:pPr lvl="1"/>
            <a:r>
              <a:rPr lang="en-US" dirty="0" smtClean="0"/>
              <a:t>Pulled from ERP </a:t>
            </a:r>
          </a:p>
          <a:p>
            <a:pPr lvl="1"/>
            <a:r>
              <a:rPr lang="en-US" dirty="0" smtClean="0"/>
              <a:t>Allows ERP to drive updates to conversion factors</a:t>
            </a:r>
          </a:p>
        </p:txBody>
      </p:sp>
      <p:sp>
        <p:nvSpPr>
          <p:cNvPr id="34818" name="Rectangle 2"/>
          <p:cNvSpPr>
            <a:spLocks noGrp="1" noChangeArrowheads="1"/>
          </p:cNvSpPr>
          <p:nvPr>
            <p:ph type="title"/>
          </p:nvPr>
        </p:nvSpPr>
        <p:spPr/>
        <p:txBody>
          <a:bodyPr/>
          <a:lstStyle/>
          <a:p>
            <a:r>
              <a:rPr lang="en-US" dirty="0" smtClean="0"/>
              <a:t>Basic Master Data </a:t>
            </a:r>
          </a:p>
        </p:txBody>
      </p:sp>
      <p:sp>
        <p:nvSpPr>
          <p:cNvPr id="9" name="Text Placeholder 8"/>
          <p:cNvSpPr>
            <a:spLocks noGrp="1"/>
          </p:cNvSpPr>
          <p:nvPr>
            <p:ph type="body" sz="quarter" idx="11"/>
          </p:nvPr>
        </p:nvSpPr>
        <p:spPr/>
        <p:txBody>
          <a:bodyPr/>
          <a:lstStyle/>
          <a:p>
            <a:r>
              <a:rPr lang="en-US" dirty="0" smtClean="0"/>
              <a:t>EAM Overview</a:t>
            </a:r>
            <a:endParaRPr lang="en-US" dirty="0"/>
          </a:p>
        </p:txBody>
      </p:sp>
      <p:grpSp>
        <p:nvGrpSpPr>
          <p:cNvPr id="2" name="Group 3"/>
          <p:cNvGrpSpPr>
            <a:grpSpLocks/>
          </p:cNvGrpSpPr>
          <p:nvPr/>
        </p:nvGrpSpPr>
        <p:grpSpPr bwMode="auto">
          <a:xfrm>
            <a:off x="6985000" y="20638"/>
            <a:ext cx="2041525" cy="531812"/>
            <a:chOff x="6879276" y="42524"/>
            <a:chExt cx="2084033" cy="549365"/>
          </a:xfrm>
        </p:grpSpPr>
        <p:sp>
          <p:nvSpPr>
            <p:cNvPr id="34822" name="Rounded Rectangle 4"/>
            <p:cNvSpPr>
              <a:spLocks noChangeArrowheads="1"/>
            </p:cNvSpPr>
            <p:nvPr/>
          </p:nvSpPr>
          <p:spPr bwMode="auto">
            <a:xfrm>
              <a:off x="6879276" y="42524"/>
              <a:ext cx="2083983" cy="180752"/>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Database</a:t>
              </a:r>
            </a:p>
          </p:txBody>
        </p:sp>
        <p:sp>
          <p:nvSpPr>
            <p:cNvPr id="34823" name="Rounded Rectangle 5"/>
            <p:cNvSpPr>
              <a:spLocks noChangeArrowheads="1"/>
            </p:cNvSpPr>
            <p:nvPr/>
          </p:nvSpPr>
          <p:spPr bwMode="auto">
            <a:xfrm>
              <a:off x="7836209" y="244540"/>
              <a:ext cx="1127100" cy="184311"/>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Domain</a:t>
              </a:r>
            </a:p>
          </p:txBody>
        </p:sp>
        <p:sp>
          <p:nvSpPr>
            <p:cNvPr id="34824" name="Rounded Rectangle 6"/>
            <p:cNvSpPr>
              <a:spLocks noChangeArrowheads="1"/>
            </p:cNvSpPr>
            <p:nvPr/>
          </p:nvSpPr>
          <p:spPr bwMode="auto">
            <a:xfrm>
              <a:off x="8474162" y="446554"/>
              <a:ext cx="478537" cy="145335"/>
            </a:xfrm>
            <a:prstGeom prst="roundRect">
              <a:avLst>
                <a:gd name="adj" fmla="val 16667"/>
              </a:avLst>
            </a:prstGeom>
            <a:solidFill>
              <a:srgbClr val="FFFF00"/>
            </a:solidFill>
            <a:ln w="9525" algn="ctr">
              <a:solidFill>
                <a:schemeClr val="tx1"/>
              </a:solidFill>
              <a:round/>
              <a:headEnd/>
              <a:tailEnd/>
            </a:ln>
          </p:spPr>
          <p:txBody>
            <a:bodyPr wrap="none" tIns="91440" bIns="91440" anchor="ctr"/>
            <a:lstStyle/>
            <a:p>
              <a:pPr algn="ctr"/>
              <a:r>
                <a:rPr lang="en-US" sz="1100" dirty="0"/>
                <a:t>Site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8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48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81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819">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819">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481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819">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81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47</a:t>
            </a:fld>
            <a:endParaRPr lang="en-US" dirty="0"/>
          </a:p>
        </p:txBody>
      </p:sp>
      <p:sp>
        <p:nvSpPr>
          <p:cNvPr id="36867" name="Rectangle 3"/>
          <p:cNvSpPr>
            <a:spLocks noGrp="1" noChangeArrowheads="1"/>
          </p:cNvSpPr>
          <p:nvPr>
            <p:ph idx="1"/>
          </p:nvPr>
        </p:nvSpPr>
        <p:spPr/>
        <p:txBody>
          <a:bodyPr>
            <a:normAutofit lnSpcReduction="10000"/>
          </a:bodyPr>
          <a:lstStyle/>
          <a:p>
            <a:r>
              <a:rPr lang="en-US" dirty="0" smtClean="0"/>
              <a:t>Basic </a:t>
            </a:r>
          </a:p>
          <a:p>
            <a:pPr lvl="1"/>
            <a:r>
              <a:rPr lang="en-US" dirty="0" smtClean="0"/>
              <a:t>Database settings</a:t>
            </a:r>
          </a:p>
          <a:p>
            <a:pPr lvl="1"/>
            <a:r>
              <a:rPr lang="en-US" dirty="0" smtClean="0"/>
              <a:t>Domain-level settings </a:t>
            </a:r>
          </a:p>
          <a:p>
            <a:pPr lvl="1"/>
            <a:r>
              <a:rPr lang="en-US" dirty="0" smtClean="0"/>
              <a:t>Site-level settings </a:t>
            </a:r>
          </a:p>
          <a:p>
            <a:pPr lvl="1"/>
            <a:r>
              <a:rPr lang="en-US" dirty="0" smtClean="0"/>
              <a:t>Security </a:t>
            </a:r>
          </a:p>
          <a:p>
            <a:pPr lvl="1"/>
            <a:r>
              <a:rPr lang="en-US" dirty="0" smtClean="0"/>
              <a:t>Master data</a:t>
            </a:r>
          </a:p>
          <a:p>
            <a:r>
              <a:rPr lang="en-US" dirty="0" smtClean="0"/>
              <a:t>General system configuration</a:t>
            </a:r>
          </a:p>
          <a:p>
            <a:pPr lvl="1"/>
            <a:r>
              <a:rPr lang="en-US" dirty="0" smtClean="0"/>
              <a:t>Employees and users </a:t>
            </a:r>
          </a:p>
          <a:p>
            <a:pPr lvl="1"/>
            <a:r>
              <a:rPr lang="en-US" dirty="0" smtClean="0"/>
              <a:t>Sequences</a:t>
            </a:r>
          </a:p>
          <a:p>
            <a:pPr lvl="1"/>
            <a:r>
              <a:rPr lang="en-US" dirty="0" smtClean="0"/>
              <a:t>Screen editor </a:t>
            </a:r>
          </a:p>
          <a:p>
            <a:pPr lvl="1"/>
            <a:r>
              <a:rPr lang="en-US" dirty="0" smtClean="0"/>
              <a:t>Master data</a:t>
            </a:r>
          </a:p>
          <a:p>
            <a:pPr lvl="1"/>
            <a:r>
              <a:rPr lang="en-US" dirty="0" smtClean="0"/>
              <a:t>EAM mail</a:t>
            </a:r>
          </a:p>
        </p:txBody>
      </p:sp>
      <p:sp>
        <p:nvSpPr>
          <p:cNvPr id="36866" name="Rectangle 2"/>
          <p:cNvSpPr>
            <a:spLocks noGrp="1" noChangeArrowheads="1"/>
          </p:cNvSpPr>
          <p:nvPr>
            <p:ph type="title"/>
          </p:nvPr>
        </p:nvSpPr>
        <p:spPr/>
        <p:txBody>
          <a:bodyPr/>
          <a:lstStyle/>
          <a:p>
            <a:r>
              <a:rPr lang="en-US" dirty="0" smtClean="0"/>
              <a:t>Configuration – Review</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86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86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686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86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686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6867">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686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686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686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867">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86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48</a:t>
            </a:fld>
            <a:endParaRPr lang="en-US" dirty="0"/>
          </a:p>
        </p:txBody>
      </p:sp>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dirty="0" smtClean="0"/>
              <a:t>© 2015 QAD Inc</a:t>
            </a:r>
            <a:endParaRPr lang="en-GB" sz="2000" dirty="0"/>
          </a:p>
        </p:txBody>
      </p:sp>
      <p:sp>
        <p:nvSpPr>
          <p:cNvPr id="4" name="Rectangle 2"/>
          <p:cNvSpPr>
            <a:spLocks noGrp="1" noChangeArrowheads="1"/>
          </p:cNvSpPr>
          <p:nvPr>
            <p:ph type="title"/>
          </p:nvPr>
        </p:nvSpPr>
        <p:spPr>
          <a:xfrm>
            <a:off x="457200" y="274932"/>
            <a:ext cx="8229600" cy="708730"/>
          </a:xfrm>
        </p:spPr>
        <p:txBody>
          <a:bodyPr/>
          <a:lstStyle/>
          <a:p>
            <a:r>
              <a:rPr lang="en-US" dirty="0" smtClean="0"/>
              <a:t>End of Section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5</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Accessing the System</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6</a:t>
            </a:fld>
            <a:endParaRPr lang="en-US" dirty="0"/>
          </a:p>
        </p:txBody>
      </p:sp>
      <p:sp>
        <p:nvSpPr>
          <p:cNvPr id="5" name="Title 4"/>
          <p:cNvSpPr>
            <a:spLocks noGrp="1"/>
          </p:cNvSpPr>
          <p:nvPr>
            <p:ph type="title"/>
          </p:nvPr>
        </p:nvSpPr>
        <p:spPr/>
        <p:txBody>
          <a:bodyPr/>
          <a:lstStyle/>
          <a:p>
            <a:r>
              <a:rPr lang="en-US" dirty="0" smtClean="0"/>
              <a:t>Log In</a:t>
            </a:r>
            <a:endParaRPr lang="en-US" dirty="0"/>
          </a:p>
        </p:txBody>
      </p:sp>
      <p:sp>
        <p:nvSpPr>
          <p:cNvPr id="6" name="Text Placeholder 5"/>
          <p:cNvSpPr>
            <a:spLocks noGrp="1"/>
          </p:cNvSpPr>
          <p:nvPr>
            <p:ph type="body" sz="quarter" idx="13"/>
          </p:nvPr>
        </p:nvSpPr>
        <p:spPr/>
        <p:txBody>
          <a:bodyPr/>
          <a:lstStyle/>
          <a:p>
            <a:r>
              <a:rPr lang="en-US" dirty="0" smtClean="0"/>
              <a:t>EAM Overview</a:t>
            </a:r>
            <a:endParaRPr lang="en-US" dirty="0"/>
          </a:p>
        </p:txBody>
      </p:sp>
      <p:sp>
        <p:nvSpPr>
          <p:cNvPr id="7" name="TextBox 12"/>
          <p:cNvSpPr txBox="1">
            <a:spLocks noChangeArrowheads="1"/>
          </p:cNvSpPr>
          <p:nvPr/>
        </p:nvSpPr>
        <p:spPr bwMode="auto">
          <a:xfrm>
            <a:off x="1352798" y="1864921"/>
            <a:ext cx="5226132" cy="523220"/>
          </a:xfrm>
          <a:prstGeom prst="rect">
            <a:avLst/>
          </a:prstGeom>
          <a:noFill/>
          <a:ln w="9525">
            <a:noFill/>
            <a:miter lim="800000"/>
            <a:headEnd/>
            <a:tailEnd/>
          </a:ln>
        </p:spPr>
        <p:txBody>
          <a:bodyPr wrap="square">
            <a:spAutoFit/>
          </a:bodyPr>
          <a:lstStyle/>
          <a:p>
            <a:pPr algn="ctr"/>
            <a:r>
              <a:rPr lang="en-US" sz="2800" b="1" dirty="0" smtClean="0">
                <a:latin typeface="+mj-lt"/>
              </a:rPr>
              <a:t>Log in to QAD to access EAM </a:t>
            </a:r>
            <a:endParaRPr lang="en-US" sz="2800" b="1" dirty="0">
              <a:latin typeface="+mj-lt"/>
            </a:endParaRPr>
          </a:p>
        </p:txBody>
      </p:sp>
      <p:pic>
        <p:nvPicPr>
          <p:cNvPr id="1026" name="Picture 2"/>
          <p:cNvPicPr>
            <a:picLocks noChangeAspect="1" noChangeArrowheads="1"/>
          </p:cNvPicPr>
          <p:nvPr/>
        </p:nvPicPr>
        <p:blipFill>
          <a:blip r:embed="rId3" cstate="print"/>
          <a:srcRect/>
          <a:stretch>
            <a:fillRect/>
          </a:stretch>
        </p:blipFill>
        <p:spPr bwMode="auto">
          <a:xfrm>
            <a:off x="748393" y="3216605"/>
            <a:ext cx="1638300" cy="260985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392880" y="3109232"/>
            <a:ext cx="4419600" cy="2990850"/>
          </a:xfrm>
          <a:prstGeom prst="rect">
            <a:avLst/>
          </a:prstGeom>
          <a:noFill/>
          <a:ln w="9525">
            <a:noFill/>
            <a:miter lim="800000"/>
            <a:headEnd/>
            <a:tailEnd/>
          </a:ln>
        </p:spPr>
      </p:pic>
      <p:sp>
        <p:nvSpPr>
          <p:cNvPr id="8" name="Rounded Rectangle 7"/>
          <p:cNvSpPr/>
          <p:nvPr/>
        </p:nvSpPr>
        <p:spPr>
          <a:xfrm>
            <a:off x="5474525" y="5201392"/>
            <a:ext cx="2386940" cy="34438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7</a:t>
            </a:fld>
            <a:endParaRPr lang="en-US" dirty="0"/>
          </a:p>
        </p:txBody>
      </p:sp>
      <p:sp>
        <p:nvSpPr>
          <p:cNvPr id="5" name="Title 4"/>
          <p:cNvSpPr>
            <a:spLocks noGrp="1"/>
          </p:cNvSpPr>
          <p:nvPr>
            <p:ph type="title"/>
          </p:nvPr>
        </p:nvSpPr>
        <p:spPr/>
        <p:txBody>
          <a:bodyPr/>
          <a:lstStyle/>
          <a:p>
            <a:r>
              <a:rPr lang="en-US" dirty="0" smtClean="0"/>
              <a:t>Main Menu</a:t>
            </a:r>
            <a:endParaRPr lang="en-US" dirty="0"/>
          </a:p>
        </p:txBody>
      </p:sp>
      <p:sp>
        <p:nvSpPr>
          <p:cNvPr id="6" name="Text Placeholder 5"/>
          <p:cNvSpPr>
            <a:spLocks noGrp="1"/>
          </p:cNvSpPr>
          <p:nvPr>
            <p:ph type="body" sz="quarter" idx="13"/>
          </p:nvPr>
        </p:nvSpPr>
        <p:spPr/>
        <p:txBody>
          <a:bodyPr/>
          <a:lstStyle/>
          <a:p>
            <a:r>
              <a:rPr lang="en-US" dirty="0" smtClean="0"/>
              <a:t>EAM Overview</a:t>
            </a:r>
            <a:endParaRPr lang="en-US" dirty="0"/>
          </a:p>
        </p:txBody>
      </p:sp>
      <p:sp>
        <p:nvSpPr>
          <p:cNvPr id="7" name="TextBox 12"/>
          <p:cNvSpPr txBox="1">
            <a:spLocks noChangeArrowheads="1"/>
          </p:cNvSpPr>
          <p:nvPr/>
        </p:nvSpPr>
        <p:spPr bwMode="auto">
          <a:xfrm>
            <a:off x="865898" y="1722422"/>
            <a:ext cx="2542308" cy="584775"/>
          </a:xfrm>
          <a:prstGeom prst="rect">
            <a:avLst/>
          </a:prstGeom>
          <a:noFill/>
          <a:ln w="9525">
            <a:noFill/>
            <a:miter lim="800000"/>
            <a:headEnd/>
            <a:tailEnd/>
          </a:ln>
        </p:spPr>
        <p:txBody>
          <a:bodyPr wrap="square">
            <a:spAutoFit/>
          </a:bodyPr>
          <a:lstStyle/>
          <a:p>
            <a:pPr algn="ctr"/>
            <a:r>
              <a:rPr lang="en-US" sz="1600" b="1" dirty="0" smtClean="0">
                <a:latin typeface="+mj-lt"/>
              </a:rPr>
              <a:t>When logged in under EE 2015:</a:t>
            </a:r>
            <a:endParaRPr lang="en-US" sz="1600" b="1" dirty="0">
              <a:latin typeface="+mj-lt"/>
            </a:endParaRPr>
          </a:p>
        </p:txBody>
      </p:sp>
      <p:pic>
        <p:nvPicPr>
          <p:cNvPr id="9" name="Picture 8" descr="EE Main Menu.PNG"/>
          <p:cNvPicPr>
            <a:picLocks noChangeAspect="1"/>
          </p:cNvPicPr>
          <p:nvPr/>
        </p:nvPicPr>
        <p:blipFill>
          <a:blip r:embed="rId3" cstate="print"/>
          <a:stretch>
            <a:fillRect/>
          </a:stretch>
        </p:blipFill>
        <p:spPr>
          <a:xfrm>
            <a:off x="727531" y="2524066"/>
            <a:ext cx="2915057" cy="3496163"/>
          </a:xfrm>
          <a:prstGeom prst="rect">
            <a:avLst/>
          </a:prstGeom>
        </p:spPr>
      </p:pic>
      <p:pic>
        <p:nvPicPr>
          <p:cNvPr id="10" name="Picture 9" descr="EAM Main Menu.PNG"/>
          <p:cNvPicPr>
            <a:picLocks noChangeAspect="1"/>
          </p:cNvPicPr>
          <p:nvPr/>
        </p:nvPicPr>
        <p:blipFill>
          <a:blip r:embed="rId4" cstate="print"/>
          <a:srcRect l="-1426" t="-1361" r="-192" b="12103"/>
          <a:stretch>
            <a:fillRect/>
          </a:stretch>
        </p:blipFill>
        <p:spPr>
          <a:xfrm>
            <a:off x="5237018" y="2446311"/>
            <a:ext cx="2933205" cy="3503221"/>
          </a:xfrm>
          <a:prstGeom prst="rect">
            <a:avLst/>
          </a:prstGeom>
        </p:spPr>
      </p:pic>
      <p:sp>
        <p:nvSpPr>
          <p:cNvPr id="11" name="TextBox 12"/>
          <p:cNvSpPr txBox="1">
            <a:spLocks noChangeArrowheads="1"/>
          </p:cNvSpPr>
          <p:nvPr/>
        </p:nvSpPr>
        <p:spPr bwMode="auto">
          <a:xfrm>
            <a:off x="4913417" y="1613570"/>
            <a:ext cx="3575462" cy="830997"/>
          </a:xfrm>
          <a:prstGeom prst="rect">
            <a:avLst/>
          </a:prstGeom>
          <a:noFill/>
          <a:ln w="9525">
            <a:noFill/>
            <a:miter lim="800000"/>
            <a:headEnd/>
            <a:tailEnd/>
          </a:ln>
        </p:spPr>
        <p:txBody>
          <a:bodyPr wrap="square">
            <a:spAutoFit/>
          </a:bodyPr>
          <a:lstStyle/>
          <a:p>
            <a:pPr algn="ctr"/>
            <a:r>
              <a:rPr lang="en-US" sz="1600" b="1" dirty="0" smtClean="0">
                <a:latin typeface="+mj-lt"/>
              </a:rPr>
              <a:t>Stand-alone EAM Menu when used against SE or earlier EE versions:</a:t>
            </a:r>
            <a:endParaRPr lang="en-US" sz="1600" b="1" dirty="0">
              <a:latin typeface="+mj-lt"/>
            </a:endParaRPr>
          </a:p>
        </p:txBody>
      </p:sp>
      <p:sp>
        <p:nvSpPr>
          <p:cNvPr id="12" name="Rounded Rectangle 11"/>
          <p:cNvSpPr/>
          <p:nvPr/>
        </p:nvSpPr>
        <p:spPr>
          <a:xfrm>
            <a:off x="736270" y="3669475"/>
            <a:ext cx="2386940" cy="34438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8</a:t>
            </a:fld>
            <a:endParaRPr lang="en-US" dirty="0"/>
          </a:p>
        </p:txBody>
      </p:sp>
      <p:sp>
        <p:nvSpPr>
          <p:cNvPr id="7" name="Text Placeholder 6"/>
          <p:cNvSpPr>
            <a:spLocks noGrp="1"/>
          </p:cNvSpPr>
          <p:nvPr>
            <p:ph type="body" sz="quarter" idx="10"/>
          </p:nvPr>
        </p:nvSpPr>
        <p:spPr/>
        <p:txBody>
          <a:bodyPr/>
          <a:lstStyle/>
          <a:p>
            <a:endParaRPr lang="en-US"/>
          </a:p>
        </p:txBody>
      </p:sp>
      <p:sp>
        <p:nvSpPr>
          <p:cNvPr id="657410" name="Rectangle 2"/>
          <p:cNvSpPr>
            <a:spLocks noGrp="1" noChangeArrowheads="1"/>
          </p:cNvSpPr>
          <p:nvPr>
            <p:ph type="title"/>
          </p:nvPr>
        </p:nvSpPr>
        <p:spPr/>
        <p:txBody>
          <a:bodyPr anchor="ctr"/>
          <a:lstStyle/>
          <a:p>
            <a:r>
              <a:rPr lang="en-US" dirty="0" smtClean="0"/>
              <a:t>General Navigation</a:t>
            </a:r>
          </a:p>
        </p:txBody>
      </p:sp>
      <p:sp>
        <p:nvSpPr>
          <p:cNvPr id="8" name="Text Placeholder 7"/>
          <p:cNvSpPr>
            <a:spLocks noGrp="1"/>
          </p:cNvSpPr>
          <p:nvPr>
            <p:ph type="body" sz="quarter" idx="11"/>
          </p:nvPr>
        </p:nvSpPr>
        <p:spPr/>
        <p:txBody>
          <a:bodyPr/>
          <a:lstStyle/>
          <a:p>
            <a:r>
              <a:rPr lang="en-US" dirty="0" smtClean="0"/>
              <a:t>EAM Overview</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9</a:t>
            </a:fld>
            <a:endParaRPr lang="en-US" dirty="0"/>
          </a:p>
        </p:txBody>
      </p:sp>
      <p:sp>
        <p:nvSpPr>
          <p:cNvPr id="16" name="Content Placeholder 15"/>
          <p:cNvSpPr>
            <a:spLocks noGrp="1"/>
          </p:cNvSpPr>
          <p:nvPr>
            <p:ph idx="1"/>
          </p:nvPr>
        </p:nvSpPr>
        <p:spPr>
          <a:xfrm>
            <a:off x="457200" y="1316182"/>
            <a:ext cx="8229600" cy="5179621"/>
          </a:xfrm>
        </p:spPr>
        <p:txBody>
          <a:bodyPr>
            <a:normAutofit lnSpcReduction="10000"/>
          </a:bodyPr>
          <a:lstStyle/>
          <a:p>
            <a:r>
              <a:rPr lang="en-US" dirty="0" smtClean="0"/>
              <a:t>Enterprise Asset Management Folder in QAD </a:t>
            </a:r>
            <a:r>
              <a:rPr lang="en-US" dirty="0" err="1" smtClean="0"/>
              <a:t>AppShell</a:t>
            </a:r>
            <a:endParaRPr lang="en-US" dirty="0" smtClean="0"/>
          </a:p>
          <a:p>
            <a:r>
              <a:rPr lang="en-US" dirty="0" smtClean="0"/>
              <a:t>Expandable menus</a:t>
            </a:r>
          </a:p>
          <a:p>
            <a:r>
              <a:rPr lang="en-US" dirty="0" smtClean="0"/>
              <a:t>Inbox</a:t>
            </a:r>
          </a:p>
          <a:p>
            <a:r>
              <a:rPr lang="en-US" dirty="0" smtClean="0"/>
              <a:t>Menu search</a:t>
            </a:r>
          </a:p>
          <a:p>
            <a:r>
              <a:rPr lang="en-US" dirty="0" smtClean="0"/>
              <a:t>Favorites</a:t>
            </a:r>
          </a:p>
          <a:p>
            <a:r>
              <a:rPr lang="en-US" dirty="0" smtClean="0"/>
              <a:t>Browses</a:t>
            </a:r>
          </a:p>
          <a:p>
            <a:r>
              <a:rPr lang="en-US" dirty="0" smtClean="0"/>
              <a:t>Filters</a:t>
            </a:r>
          </a:p>
          <a:p>
            <a:r>
              <a:rPr lang="en-US" dirty="0" smtClean="0"/>
              <a:t>Tab pages</a:t>
            </a:r>
          </a:p>
          <a:p>
            <a:r>
              <a:rPr lang="en-US" dirty="0" smtClean="0"/>
              <a:t>Lookups </a:t>
            </a:r>
          </a:p>
          <a:p>
            <a:r>
              <a:rPr lang="en-US" dirty="0" smtClean="0"/>
              <a:t>Printing and exporting</a:t>
            </a:r>
          </a:p>
        </p:txBody>
      </p:sp>
      <p:sp>
        <p:nvSpPr>
          <p:cNvPr id="10242" name="Rectangle 2"/>
          <p:cNvSpPr>
            <a:spLocks noGrp="1" noChangeArrowheads="1"/>
          </p:cNvSpPr>
          <p:nvPr>
            <p:ph type="title"/>
          </p:nvPr>
        </p:nvSpPr>
        <p:spPr/>
        <p:txBody>
          <a:bodyPr/>
          <a:lstStyle/>
          <a:p>
            <a:r>
              <a:rPr lang="en-US" dirty="0" smtClean="0"/>
              <a:t>Standard .NET UI Features</a:t>
            </a:r>
          </a:p>
        </p:txBody>
      </p:sp>
      <p:sp>
        <p:nvSpPr>
          <p:cNvPr id="6" name="Text Placeholder 5"/>
          <p:cNvSpPr>
            <a:spLocks noGrp="1"/>
          </p:cNvSpPr>
          <p:nvPr>
            <p:ph type="body" sz="quarter" idx="11"/>
          </p:nvPr>
        </p:nvSpPr>
        <p:spPr/>
        <p:txBody>
          <a:bodyPr/>
          <a:lstStyle/>
          <a:p>
            <a:r>
              <a:rPr lang="en-US" dirty="0" smtClean="0"/>
              <a:t>EAM Overview</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4304228" y="2584492"/>
            <a:ext cx="4626016" cy="336504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27110</TotalTime>
  <Words>4741</Words>
  <Application>Microsoft Office PowerPoint</Application>
  <PresentationFormat>On-screen Show (4:3)</PresentationFormat>
  <Paragraphs>589</Paragraphs>
  <Slides>48</Slides>
  <Notes>48</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1_QAD 2010 Template</vt:lpstr>
      <vt:lpstr>General Navigation and Configuration</vt:lpstr>
      <vt:lpstr>Overview</vt:lpstr>
      <vt:lpstr>QAD EAM Modules</vt:lpstr>
      <vt:lpstr>QAD EAM Overview – Four Main Modules</vt:lpstr>
      <vt:lpstr>Accessing the System</vt:lpstr>
      <vt:lpstr>Log In</vt:lpstr>
      <vt:lpstr>Main Menu</vt:lpstr>
      <vt:lpstr>General Navigation</vt:lpstr>
      <vt:lpstr>Standard .NET UI Features</vt:lpstr>
      <vt:lpstr>EAM is Under the QAD EE AppShell</vt:lpstr>
      <vt:lpstr>EAM Interface</vt:lpstr>
      <vt:lpstr>Favorites</vt:lpstr>
      <vt:lpstr>Browse</vt:lpstr>
      <vt:lpstr>Group a Browse</vt:lpstr>
      <vt:lpstr>Custom Filters</vt:lpstr>
      <vt:lpstr>QAD EAM Tab View</vt:lpstr>
      <vt:lpstr>Records</vt:lpstr>
      <vt:lpstr>Records – User-Defined Fields</vt:lpstr>
      <vt:lpstr>Records – User-Defined Fields</vt:lpstr>
      <vt:lpstr>Lookups</vt:lpstr>
      <vt:lpstr>Printing and Exporting</vt:lpstr>
      <vt:lpstr>EAM Configuration</vt:lpstr>
      <vt:lpstr>Configuration Overview</vt:lpstr>
      <vt:lpstr>Configuration: System Controls (Database)</vt:lpstr>
      <vt:lpstr>System Control Levels</vt:lpstr>
      <vt:lpstr>Database-Level Settings </vt:lpstr>
      <vt:lpstr>Screen Editor</vt:lpstr>
      <vt:lpstr>Configuration: Domain</vt:lpstr>
      <vt:lpstr>Domains, Entities, and Sites</vt:lpstr>
      <vt:lpstr>Domain Settings</vt:lpstr>
      <vt:lpstr>Domain Settings – Detail Tab</vt:lpstr>
      <vt:lpstr>Domain Settings – Maint Tab</vt:lpstr>
      <vt:lpstr>Domain Settings – Inventory</vt:lpstr>
      <vt:lpstr>Domain Settings – Purchasing</vt:lpstr>
      <vt:lpstr>Configuration: Sites</vt:lpstr>
      <vt:lpstr>Site-Level Settings</vt:lpstr>
      <vt:lpstr>Basic EAM Security</vt:lpstr>
      <vt:lpstr>Basic EAM Security – Roles </vt:lpstr>
      <vt:lpstr>Setting Up Users in EAM 2015</vt:lpstr>
      <vt:lpstr>Setting Up Users in EAM 2015</vt:lpstr>
      <vt:lpstr>Completing User Setup in EAM</vt:lpstr>
      <vt:lpstr>Mandatory Fields</vt:lpstr>
      <vt:lpstr>Sequences  </vt:lpstr>
      <vt:lpstr>ERP and EAM Shared Data</vt:lpstr>
      <vt:lpstr>Financial Controls</vt:lpstr>
      <vt:lpstr>Basic Master Data </vt:lpstr>
      <vt:lpstr>Configuration – Review</vt:lpstr>
      <vt:lpstr>End of Section</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b3s</cp:lastModifiedBy>
  <cp:revision>2018</cp:revision>
  <dcterms:created xsi:type="dcterms:W3CDTF">2006-09-26T21:40:50Z</dcterms:created>
  <dcterms:modified xsi:type="dcterms:W3CDTF">2015-08-03T19:49:43Z</dcterms:modified>
</cp:coreProperties>
</file>