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comments/comment77.xml" ContentType="application/vnd.openxmlformats-officedocument.presentationml.comments+xml"/>
  <Override PartName="/ppt/slides/slide36.xml" ContentType="application/vnd.openxmlformats-officedocument.presentationml.slide+xml"/>
  <Override PartName="/ppt/slides/slide83.xml" ContentType="application/vnd.openxmlformats-officedocument.presentationml.slide+xml"/>
  <Override PartName="/ppt/comments/comment19.xml" ContentType="application/vnd.openxmlformats-officedocument.presentationml.comments+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comments/comment55.xml" ContentType="application/vnd.openxmlformats-officedocument.presentationml.comments+xml"/>
  <Override PartName="/ppt/comments/comment66.xml" ContentType="application/vnd.openxmlformats-officedocument.presentationml.comments+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comments/comment44.xml" ContentType="application/vnd.openxmlformats-officedocument.presentationml.comments+xml"/>
  <Override PartName="/ppt/notesSlides/notesSlide74.xml" ContentType="application/vnd.openxmlformats-officedocument.presentationml.notesSlide+xml"/>
  <Override PartName="/ppt/comments/comment91.xml" ContentType="application/vnd.openxmlformats-officedocument.presentationml.comments+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comments/comment33.xml" ContentType="application/vnd.openxmlformats-officedocument.presentationml.comments+xml"/>
  <Override PartName="/ppt/notesSlides/notesSlide63.xml" ContentType="application/vnd.openxmlformats-officedocument.presentationml.notesSlide+xml"/>
  <Override PartName="/ppt/comments/comment80.xml" ContentType="application/vnd.openxmlformats-officedocument.presentationml.comments+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comments/comment49.xml" ContentType="application/vnd.openxmlformats-officedocument.presentationml.comments+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comments/comment96.xml" ContentType="application/vnd.openxmlformats-officedocument.presentationml.comments+xml"/>
  <Override PartName="/ppt/slides/slide55.xml" ContentType="application/vnd.openxmlformats-officedocument.presentationml.slide+xml"/>
  <Override PartName="/ppt/theme/theme2.xml" ContentType="application/vnd.openxmlformats-officedocument.theme+xml"/>
  <Override PartName="/ppt/comments/comment9.xml" ContentType="application/vnd.openxmlformats-officedocument.presentationml.comments+xml"/>
  <Override PartName="/ppt/comments/comment27.xml" ContentType="application/vnd.openxmlformats-officedocument.presentationml.comments+xml"/>
  <Override PartName="/ppt/comments/comment38.xml" ContentType="application/vnd.openxmlformats-officedocument.presentationml.comments+xml"/>
  <Override PartName="/ppt/notesSlides/notesSlide57.xml" ContentType="application/vnd.openxmlformats-officedocument.presentationml.notesSlide+xml"/>
  <Override PartName="/ppt/comments/comment74.xml" ContentType="application/vnd.openxmlformats-officedocument.presentationml.comments+xml"/>
  <Override PartName="/ppt/comments/comment85.xml" ContentType="application/vnd.openxmlformats-officedocument.presentationml.comments+xml"/>
  <Override PartName="/ppt/notesSlides/notesSlide102.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comments/comment16.xml" ContentType="application/vnd.openxmlformats-officedocument.presentationml.comments+xml"/>
  <Default Extension="emf" ContentType="image/x-emf"/>
  <Override PartName="/ppt/notesSlides/notesSlide46.xml" ContentType="application/vnd.openxmlformats-officedocument.presentationml.notesSlide+xml"/>
  <Override PartName="/ppt/comments/comment63.xml" ContentType="application/vnd.openxmlformats-officedocument.presentationml.comments+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comments/comment52.xml" ContentType="application/vnd.openxmlformats-officedocument.presentationml.comments+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comments/comment30.xml" ContentType="application/vnd.openxmlformats-officedocument.presentationml.comments+xml"/>
  <Override PartName="/ppt/comments/comment41.xml" ContentType="application/vnd.openxmlformats-officedocument.presentationml.comments+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comments/comment1.xml" ContentType="application/vnd.openxmlformats-officedocument.presentationml.comments+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comments/comment79.xml" ContentType="application/vnd.openxmlformats-officedocument.presentationml.comments+xml"/>
  <Override PartName="/ppt/slides/slide38.xml" ContentType="application/vnd.openxmlformats-officedocument.presentationml.slide+xml"/>
  <Override PartName="/ppt/slides/slide85.xml" ContentType="application/vnd.openxmlformats-officedocument.presentationml.slide+xml"/>
  <Override PartName="/ppt/comments/comment57.xml" ContentType="application/vnd.openxmlformats-officedocument.presentationml.comments+xml"/>
  <Override PartName="/ppt/comments/comment68.xml" ContentType="application/vnd.openxmlformats-officedocument.presentationml.comments+xml"/>
  <Override PartName="/ppt/notesSlides/notesSlide87.xml" ContentType="application/vnd.openxmlformats-officedocument.presentationml.notesSlide+xml"/>
  <Override PartName="/ppt/diagrams/colors1.xml" ContentType="application/vnd.openxmlformats-officedocument.drawingml.diagramColors+xml"/>
  <Override PartName="/ppt/notesSlides/notesSlide98.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comments/comment46.xml" ContentType="application/vnd.openxmlformats-officedocument.presentationml.comments+xml"/>
  <Override PartName="/ppt/notesSlides/notesSlide76.xml" ContentType="application/vnd.openxmlformats-officedocument.presentationml.notesSlide+xml"/>
  <Override PartName="/ppt/comments/comment93.xml" ContentType="application/vnd.openxmlformats-officedocument.presentationml.comment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Default Extension="wmf" ContentType="image/x-wmf"/>
  <Override PartName="/ppt/notesSlides/notesSlide18.xml" ContentType="application/vnd.openxmlformats-officedocument.presentationml.notesSlide+xml"/>
  <Override PartName="/ppt/comments/comment35.xml" ContentType="application/vnd.openxmlformats-officedocument.presentationml.comments+xml"/>
  <Override PartName="/ppt/notesSlides/notesSlide65.xml" ContentType="application/vnd.openxmlformats-officedocument.presentationml.notesSlide+xml"/>
  <Override PartName="/ppt/comments/comment82.xml" ContentType="application/vnd.openxmlformats-officedocument.presentationml.comments+xml"/>
  <Override PartName="/ppt/slides/slide41.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comments/comment60.xml" ContentType="application/vnd.openxmlformats-officedocument.presentationml.comments+xml"/>
  <Override PartName="/ppt/comments/comment71.xml" ContentType="application/vnd.openxmlformats-officedocument.presentationml.comments+xml"/>
  <Override PartName="/ppt/notesSlides/notesSlide90.xml" ContentType="application/vnd.openxmlformats-officedocument.presentationml.notesSlide+xml"/>
  <Override PartName="/ppt/slides/slide30.xml" ContentType="application/vnd.openxmlformats-officedocument.presentationml.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comments/comment98.xml" ContentType="application/vnd.openxmlformats-officedocument.presentationml.comments+xml"/>
  <Override PartName="/ppt/comments/comment100.xml" ContentType="application/vnd.openxmlformats-officedocument.presentationml.comments+xml"/>
  <Override PartName="/ppt/slides/slide57.xml" ContentType="application/vnd.openxmlformats-officedocument.presentationml.slide+xml"/>
  <Override PartName="/ppt/notesSlides/notesSlide1.xml" ContentType="application/vnd.openxmlformats-officedocument.presentationml.notesSlide+xml"/>
  <Override PartName="/ppt/comments/comment29.xml" ContentType="application/vnd.openxmlformats-officedocument.presentationml.comments+xml"/>
  <Override PartName="/ppt/notesSlides/notesSlide59.xml" ContentType="application/vnd.openxmlformats-officedocument.presentationml.notesSlide+xml"/>
  <Override PartName="/ppt/comments/comment76.xml" ContentType="application/vnd.openxmlformats-officedocument.presentationml.comments+xml"/>
  <Override PartName="/ppt/comments/comment87.xml" ContentType="application/vnd.openxmlformats-officedocument.presentationml.comment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comments/comment18.xml" ContentType="application/vnd.openxmlformats-officedocument.presentationml.comments+xml"/>
  <Override PartName="/ppt/notesSlides/notesSlide19.xml" ContentType="application/vnd.openxmlformats-officedocument.presentationml.notesSlide+xml"/>
  <Override PartName="/ppt/comments/comment36.xml" ContentType="application/vnd.openxmlformats-officedocument.presentationml.comments+xml"/>
  <Override PartName="/ppt/comments/comment47.xml" ContentType="application/vnd.openxmlformats-officedocument.presentationml.comments+xml"/>
  <Override PartName="/ppt/notesSlides/notesSlide48.xml" ContentType="application/vnd.openxmlformats-officedocument.presentationml.notesSlide+xml"/>
  <Override PartName="/ppt/comments/comment65.xml" ContentType="application/vnd.openxmlformats-officedocument.presentationml.comments+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comments/comment83.xml" ContentType="application/vnd.openxmlformats-officedocument.presentationml.comments+xml"/>
  <Override PartName="/ppt/comments/comment94.xml" ContentType="application/vnd.openxmlformats-officedocument.presentationml.comments+xml"/>
  <Override PartName="/ppt/notesSlides/notesSlide95.xml" ContentType="application/vnd.openxmlformats-officedocument.presentationml.notesSlide+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comments/comment7.xml" ContentType="application/vnd.openxmlformats-officedocument.presentationml.comments+xml"/>
  <Override PartName="/ppt/comments/comment25.xml" ContentType="application/vnd.openxmlformats-officedocument.presentationml.comments+xml"/>
  <Override PartName="/ppt/notesSlides/notesSlide37.xml" ContentType="application/vnd.openxmlformats-officedocument.presentationml.notesSlide+xml"/>
  <Override PartName="/ppt/comments/comment54.xml" ContentType="application/vnd.openxmlformats-officedocument.presentationml.comments+xml"/>
  <Override PartName="/ppt/notesSlides/notesSlide55.xml" ContentType="application/vnd.openxmlformats-officedocument.presentationml.notesSlide+xml"/>
  <Override PartName="/ppt/comments/comment72.xml" ContentType="application/vnd.openxmlformats-officedocument.presentationml.comments+xml"/>
  <Override PartName="/ppt/notesSlides/notesSlide84.xml" ContentType="application/vnd.openxmlformats-officedocument.presentationml.notesSlide+xml"/>
  <Override PartName="/ppt/diagrams/quickStyle1.xml" ContentType="application/vnd.openxmlformats-officedocument.drawingml.diagramStyle+xml"/>
  <Override PartName="/ppt/notesSlides/notesSlide100.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comments/comment14.xml" ContentType="application/vnd.openxmlformats-officedocument.presentationml.comments+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comments/comment32.xml" ContentType="application/vnd.openxmlformats-officedocument.presentationml.comments+xml"/>
  <Override PartName="/ppt/comments/comment43.xml" ContentType="application/vnd.openxmlformats-officedocument.presentationml.comments+xml"/>
  <Override PartName="/ppt/notesSlides/notesSlide44.xml" ContentType="application/vnd.openxmlformats-officedocument.presentationml.notesSlide+xml"/>
  <Override PartName="/ppt/comments/comment61.xml" ContentType="application/vnd.openxmlformats-officedocument.presentationml.comments+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comments/comment90.xml" ContentType="application/vnd.openxmlformats-officedocument.presentationml.comments+xml"/>
  <Override PartName="/ppt/notesSlides/notesSlide91.xml" ContentType="application/vnd.openxmlformats-officedocument.presentationml.notesSlide+xml"/>
  <Override PartName="/ppt/slides/slide20.xml" ContentType="application/vnd.openxmlformats-officedocument.presentationml.slide+xml"/>
  <Override PartName="/ppt/comments/comment3.xml" ContentType="application/vnd.openxmlformats-officedocument.presentationml.comments+xml"/>
  <Override PartName="/ppt/comments/comment21.xml" ContentType="application/vnd.openxmlformats-officedocument.presentationml.comments+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comments/comment50.xml" ContentType="application/vnd.openxmlformats-officedocument.presentationml.comments+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comments/comment99.xml" ContentType="application/vnd.openxmlformats-officedocument.presentationml.comments+xml"/>
  <Override PartName="/ppt/comments/comment101.xml" ContentType="application/vnd.openxmlformats-officedocument.presentationml.comments+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comments/comment59.xml" ContentType="application/vnd.openxmlformats-officedocument.presentationml.comments+xml"/>
  <Override PartName="/ppt/comments/comment88.xml" ContentType="application/vnd.openxmlformats-officedocument.presentationml.comments+xml"/>
  <Override PartName="/ppt/notesSlides/notesSlide89.xml" ContentType="application/vnd.openxmlformats-officedocument.presentationml.notesSlide+xml"/>
  <Override PartName="/ppt/diagrams/data1.xml" ContentType="application/vnd.openxmlformats-officedocument.drawingml.diagramData+xml"/>
  <Override PartName="/ppt/slides/slide29.xml" ContentType="application/vnd.openxmlformats-officedocument.presentationml.slide+xml"/>
  <Override PartName="/ppt/slides/slide76.xml" ContentType="application/vnd.openxmlformats-officedocument.presentationml.slide+xml"/>
  <Override PartName="/ppt/comments/comment48.xml" ContentType="application/vnd.openxmlformats-officedocument.presentationml.comments+xml"/>
  <Override PartName="/ppt/notesSlides/notesSlide78.xml" ContentType="application/vnd.openxmlformats-officedocument.presentationml.notesSlide+xml"/>
  <Override PartName="/ppt/comments/comment95.xml" ContentType="application/vnd.openxmlformats-officedocument.presentationml.comment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comments/comment37.xml" ContentType="application/vnd.openxmlformats-officedocument.presentationml.comments+xml"/>
  <Override PartName="/ppt/notesSlides/notesSlide67.xml" ContentType="application/vnd.openxmlformats-officedocument.presentationml.notesSlide+xml"/>
  <Override PartName="/ppt/comments/comment84.xml" ContentType="application/vnd.openxmlformats-officedocument.presentationml.comment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comments/comment73.xml" ContentType="application/vnd.openxmlformats-officedocument.presentationml.comments+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comments/comment15.xml" ContentType="application/vnd.openxmlformats-officedocument.presentationml.comments+xml"/>
  <Override PartName="/ppt/notesSlides/notesSlide34.xml" ContentType="application/vnd.openxmlformats-officedocument.presentationml.notesSlide+xml"/>
  <Override PartName="/ppt/comments/comment51.xml" ContentType="application/vnd.openxmlformats-officedocument.presentationml.comments+xml"/>
  <Override PartName="/ppt/comments/comment62.xml" ContentType="application/vnd.openxmlformats-officedocument.presentationml.comments+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comments/comment40.xml" ContentType="application/vnd.openxmlformats-officedocument.presentationml.comments+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comments/comment102.xml" ContentType="application/vnd.openxmlformats-officedocument.presentationml.comment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comments/comment78.xml" ContentType="application/vnd.openxmlformats-officedocument.presentationml.comments+xml"/>
  <Override PartName="/ppt/comments/comment89.xml" ContentType="application/vnd.openxmlformats-officedocument.presentationml.comments+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comments/comment67.xml" ContentType="application/vnd.openxmlformats-officedocument.presentationml.comments+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comments/comment56.xml" ContentType="application/vnd.openxmlformats-officedocument.presentationml.comments+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omments/comment34.xml" ContentType="application/vnd.openxmlformats-officedocument.presentationml.comments+xml"/>
  <Override PartName="/ppt/comments/comment45.xml" ContentType="application/vnd.openxmlformats-officedocument.presentationml.comments+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comments/comment81.xml" ContentType="application/vnd.openxmlformats-officedocument.presentationml.comments+xml"/>
  <Override PartName="/ppt/comments/comment92.xml" ContentType="application/vnd.openxmlformats-officedocument.presentationml.comments+xml"/>
  <Override PartName="/ppt/slides/slide51.xml" ContentType="application/vnd.openxmlformats-officedocument.presentationml.slide+xml"/>
  <Override PartName="/ppt/tags/tag1.xml" ContentType="application/vnd.openxmlformats-officedocument.presentationml.tags+xml"/>
  <Override PartName="/ppt/comments/comment5.xml" ContentType="application/vnd.openxmlformats-officedocument.presentationml.comments+xml"/>
  <Override PartName="/ppt/comments/comment23.xml" ContentType="application/vnd.openxmlformats-officedocument.presentationml.comments+xml"/>
  <Override PartName="/ppt/notesSlides/notesSlide53.xml" ContentType="application/vnd.openxmlformats-officedocument.presentationml.notesSlide+xml"/>
  <Override PartName="/ppt/comments/comment70.xml" ContentType="application/vnd.openxmlformats-officedocument.presentationml.comments+xml"/>
  <Override PartName="/ppt/slides/slide40.xml" ContentType="application/vnd.openxmlformats-officedocument.presentationml.slide+xml"/>
  <Override PartName="/ppt/comments/comment12.xml" ContentType="application/vnd.openxmlformats-officedocument.presentationml.comments+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comments/comment97.xml" ContentType="application/vnd.openxmlformats-officedocument.presentationml.comment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comments/comment39.xml" ContentType="application/vnd.openxmlformats-officedocument.presentationml.comments+xml"/>
  <Override PartName="/ppt/notesSlides/notesSlide69.xml" ContentType="application/vnd.openxmlformats-officedocument.presentationml.notesSlide+xml"/>
  <Override PartName="/ppt/comments/comment86.xml" ContentType="application/vnd.openxmlformats-officedocument.presentationml.comment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comments/comment28.xml" ContentType="application/vnd.openxmlformats-officedocument.presentationml.comments+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comments/comment75.xml" ContentType="application/vnd.openxmlformats-officedocument.presentationml.comments+xml"/>
  <Override PartName="/ppt/notesSlides/notesSlide94.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comments/comment17.xml" ContentType="application/vnd.openxmlformats-officedocument.presentationml.comments+xml"/>
  <Override PartName="/ppt/notesSlides/notesSlide36.xml" ContentType="application/vnd.openxmlformats-officedocument.presentationml.notesSlide+xml"/>
  <Override PartName="/ppt/comments/comment53.xml" ContentType="application/vnd.openxmlformats-officedocument.presentationml.comments+xml"/>
  <Override PartName="/ppt/comments/comment64.xml" ContentType="application/vnd.openxmlformats-officedocument.presentationml.comments+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comments/comment42.xml" ContentType="application/vnd.openxmlformats-officedocument.presentationml.comments+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s/comment31.xml" ContentType="application/vnd.openxmlformats-officedocument.presentationml.comments+xml"/>
  <Override PartName="/ppt/notesSlides/notesSlide61.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comments/comment20.xml" ContentType="application/vnd.openxmlformats-officedocument.presentationml.comments+xml"/>
  <Override PartName="/ppt/notesSlides/notesSlide50.xml" ContentType="application/vnd.openxmlformats-officedocument.presentationml.notesSlide+xml"/>
  <Override PartName="/ppt/slides/slide97.xml" ContentType="application/vnd.openxmlformats-officedocument.presentationml.slide+xml"/>
  <Override PartName="/ppt/notesSlides/notesSlide5.xml" ContentType="application/vnd.openxmlformats-officedocument.presentationml.notesSlide+xml"/>
  <Override PartName="/ppt/comments/comment69.xml" ContentType="application/vnd.openxmlformats-officedocument.presentationml.comments+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comments/comment58.xml" ContentType="application/vnd.openxmlformats-officedocument.presentationml.comments+xml"/>
  <Override PartName="/ppt/notesSlides/notesSlide88.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900" r:id="rId1"/>
  </p:sldMasterIdLst>
  <p:notesMasterIdLst>
    <p:notesMasterId r:id="rId104"/>
  </p:notesMasterIdLst>
  <p:handoutMasterIdLst>
    <p:handoutMasterId r:id="rId105"/>
  </p:handoutMasterIdLst>
  <p:sldIdLst>
    <p:sldId id="903" r:id="rId2"/>
    <p:sldId id="719" r:id="rId3"/>
    <p:sldId id="1061" r:id="rId4"/>
    <p:sldId id="1049" r:id="rId5"/>
    <p:sldId id="1050" r:id="rId6"/>
    <p:sldId id="1051" r:id="rId7"/>
    <p:sldId id="1062" r:id="rId8"/>
    <p:sldId id="1063" r:id="rId9"/>
    <p:sldId id="1052" r:id="rId10"/>
    <p:sldId id="1064" r:id="rId11"/>
    <p:sldId id="1065" r:id="rId12"/>
    <p:sldId id="1066" r:id="rId13"/>
    <p:sldId id="1067" r:id="rId14"/>
    <p:sldId id="909" r:id="rId15"/>
    <p:sldId id="991" r:id="rId16"/>
    <p:sldId id="1054" r:id="rId17"/>
    <p:sldId id="911" r:id="rId18"/>
    <p:sldId id="1055" r:id="rId19"/>
    <p:sldId id="915" r:id="rId20"/>
    <p:sldId id="913" r:id="rId21"/>
    <p:sldId id="916" r:id="rId22"/>
    <p:sldId id="483" r:id="rId23"/>
    <p:sldId id="484" r:id="rId24"/>
    <p:sldId id="1081" r:id="rId25"/>
    <p:sldId id="1082" r:id="rId26"/>
    <p:sldId id="917" r:id="rId27"/>
    <p:sldId id="995" r:id="rId28"/>
    <p:sldId id="996" r:id="rId29"/>
    <p:sldId id="997" r:id="rId30"/>
    <p:sldId id="998" r:id="rId31"/>
    <p:sldId id="999" r:id="rId32"/>
    <p:sldId id="1000" r:id="rId33"/>
    <p:sldId id="1068" r:id="rId34"/>
    <p:sldId id="1069" r:id="rId35"/>
    <p:sldId id="1070" r:id="rId36"/>
    <p:sldId id="975" r:id="rId37"/>
    <p:sldId id="875" r:id="rId38"/>
    <p:sldId id="977" r:id="rId39"/>
    <p:sldId id="1004" r:id="rId40"/>
    <p:sldId id="1076" r:id="rId41"/>
    <p:sldId id="1077" r:id="rId42"/>
    <p:sldId id="1078" r:id="rId43"/>
    <p:sldId id="1079" r:id="rId44"/>
    <p:sldId id="1080" r:id="rId45"/>
    <p:sldId id="1003" r:id="rId46"/>
    <p:sldId id="1005" r:id="rId47"/>
    <p:sldId id="978" r:id="rId48"/>
    <p:sldId id="979" r:id="rId49"/>
    <p:sldId id="1071" r:id="rId50"/>
    <p:sldId id="1007" r:id="rId51"/>
    <p:sldId id="984" r:id="rId52"/>
    <p:sldId id="985" r:id="rId53"/>
    <p:sldId id="980" r:id="rId54"/>
    <p:sldId id="1072" r:id="rId55"/>
    <p:sldId id="1009" r:id="rId56"/>
    <p:sldId id="1073" r:id="rId57"/>
    <p:sldId id="1011" r:id="rId58"/>
    <p:sldId id="1012" r:id="rId59"/>
    <p:sldId id="1074" r:id="rId60"/>
    <p:sldId id="982" r:id="rId61"/>
    <p:sldId id="976" r:id="rId62"/>
    <p:sldId id="1014" r:id="rId63"/>
    <p:sldId id="1016" r:id="rId64"/>
    <p:sldId id="1017" r:id="rId65"/>
    <p:sldId id="1019" r:id="rId66"/>
    <p:sldId id="1020" r:id="rId67"/>
    <p:sldId id="1021" r:id="rId68"/>
    <p:sldId id="1075" r:id="rId69"/>
    <p:sldId id="501" r:id="rId70"/>
    <p:sldId id="1034" r:id="rId71"/>
    <p:sldId id="1035" r:id="rId72"/>
    <p:sldId id="1056" r:id="rId73"/>
    <p:sldId id="1023" r:id="rId74"/>
    <p:sldId id="927" r:id="rId75"/>
    <p:sldId id="1031" r:id="rId76"/>
    <p:sldId id="939" r:id="rId77"/>
    <p:sldId id="940" r:id="rId78"/>
    <p:sldId id="941" r:id="rId79"/>
    <p:sldId id="944" r:id="rId80"/>
    <p:sldId id="945" r:id="rId81"/>
    <p:sldId id="948" r:id="rId82"/>
    <p:sldId id="949" r:id="rId83"/>
    <p:sldId id="950" r:id="rId84"/>
    <p:sldId id="951" r:id="rId85"/>
    <p:sldId id="952" r:id="rId86"/>
    <p:sldId id="1059" r:id="rId87"/>
    <p:sldId id="1025" r:id="rId88"/>
    <p:sldId id="1026" r:id="rId89"/>
    <p:sldId id="1028" r:id="rId90"/>
    <p:sldId id="1029" r:id="rId91"/>
    <p:sldId id="1030" r:id="rId92"/>
    <p:sldId id="1032" r:id="rId93"/>
    <p:sldId id="1033" r:id="rId94"/>
    <p:sldId id="1060" r:id="rId95"/>
    <p:sldId id="1038" r:id="rId96"/>
    <p:sldId id="1039" r:id="rId97"/>
    <p:sldId id="1045" r:id="rId98"/>
    <p:sldId id="1046" r:id="rId99"/>
    <p:sldId id="1047" r:id="rId100"/>
    <p:sldId id="1057" r:id="rId101"/>
    <p:sldId id="1058" r:id="rId102"/>
    <p:sldId id="1053" r:id="rId103"/>
  </p:sldIdLst>
  <p:sldSz cx="9144000" cy="6858000" type="screen4x3"/>
  <p:notesSz cx="6985000" cy="9271000"/>
  <p:defaultTextStyle>
    <a:defPPr>
      <a:defRPr lang="en-US"/>
    </a:defPPr>
    <a:lvl1pPr algn="l" rtl="0" fontAlgn="base">
      <a:spcBef>
        <a:spcPct val="0"/>
      </a:spcBef>
      <a:spcAft>
        <a:spcPct val="0"/>
      </a:spcAft>
      <a:defRPr sz="1400" kern="1200">
        <a:solidFill>
          <a:schemeClr val="tx1"/>
        </a:solidFill>
        <a:latin typeface="Tahoma" charset="0"/>
        <a:ea typeface="+mn-ea"/>
        <a:cs typeface="+mn-cs"/>
      </a:defRPr>
    </a:lvl1pPr>
    <a:lvl2pPr marL="457200" algn="l" rtl="0" fontAlgn="base">
      <a:spcBef>
        <a:spcPct val="0"/>
      </a:spcBef>
      <a:spcAft>
        <a:spcPct val="0"/>
      </a:spcAft>
      <a:defRPr sz="1400" kern="1200">
        <a:solidFill>
          <a:schemeClr val="tx1"/>
        </a:solidFill>
        <a:latin typeface="Tahoma" charset="0"/>
        <a:ea typeface="+mn-ea"/>
        <a:cs typeface="+mn-cs"/>
      </a:defRPr>
    </a:lvl2pPr>
    <a:lvl3pPr marL="914400" algn="l" rtl="0" fontAlgn="base">
      <a:spcBef>
        <a:spcPct val="0"/>
      </a:spcBef>
      <a:spcAft>
        <a:spcPct val="0"/>
      </a:spcAft>
      <a:defRPr sz="1400" kern="1200">
        <a:solidFill>
          <a:schemeClr val="tx1"/>
        </a:solidFill>
        <a:latin typeface="Tahoma" charset="0"/>
        <a:ea typeface="+mn-ea"/>
        <a:cs typeface="+mn-cs"/>
      </a:defRPr>
    </a:lvl3pPr>
    <a:lvl4pPr marL="1371600" algn="l" rtl="0" fontAlgn="base">
      <a:spcBef>
        <a:spcPct val="0"/>
      </a:spcBef>
      <a:spcAft>
        <a:spcPct val="0"/>
      </a:spcAft>
      <a:defRPr sz="1400" kern="1200">
        <a:solidFill>
          <a:schemeClr val="tx1"/>
        </a:solidFill>
        <a:latin typeface="Tahoma" charset="0"/>
        <a:ea typeface="+mn-ea"/>
        <a:cs typeface="+mn-cs"/>
      </a:defRPr>
    </a:lvl4pPr>
    <a:lvl5pPr marL="1828800" algn="l" rtl="0" fontAlgn="base">
      <a:spcBef>
        <a:spcPct val="0"/>
      </a:spcBef>
      <a:spcAft>
        <a:spcPct val="0"/>
      </a:spcAft>
      <a:defRPr sz="1400" kern="1200">
        <a:solidFill>
          <a:schemeClr val="tx1"/>
        </a:solidFill>
        <a:latin typeface="Tahoma" charset="0"/>
        <a:ea typeface="+mn-ea"/>
        <a:cs typeface="+mn-cs"/>
      </a:defRPr>
    </a:lvl5pPr>
    <a:lvl6pPr marL="2286000" algn="l" defTabSz="914400" rtl="0" eaLnBrk="1" latinLnBrk="0" hangingPunct="1">
      <a:defRPr sz="1400" kern="1200">
        <a:solidFill>
          <a:schemeClr val="tx1"/>
        </a:solidFill>
        <a:latin typeface="Tahoma" charset="0"/>
        <a:ea typeface="+mn-ea"/>
        <a:cs typeface="+mn-cs"/>
      </a:defRPr>
    </a:lvl6pPr>
    <a:lvl7pPr marL="2743200" algn="l" defTabSz="914400" rtl="0" eaLnBrk="1" latinLnBrk="0" hangingPunct="1">
      <a:defRPr sz="1400" kern="1200">
        <a:solidFill>
          <a:schemeClr val="tx1"/>
        </a:solidFill>
        <a:latin typeface="Tahoma" charset="0"/>
        <a:ea typeface="+mn-ea"/>
        <a:cs typeface="+mn-cs"/>
      </a:defRPr>
    </a:lvl7pPr>
    <a:lvl8pPr marL="3200400" algn="l" defTabSz="914400" rtl="0" eaLnBrk="1" latinLnBrk="0" hangingPunct="1">
      <a:defRPr sz="1400" kern="1200">
        <a:solidFill>
          <a:schemeClr val="tx1"/>
        </a:solidFill>
        <a:latin typeface="Tahoma" charset="0"/>
        <a:ea typeface="+mn-ea"/>
        <a:cs typeface="+mn-cs"/>
      </a:defRPr>
    </a:lvl8pPr>
    <a:lvl9pPr marL="3657600" algn="l" defTabSz="914400" rtl="0" eaLnBrk="1" latinLnBrk="0" hangingPunct="1">
      <a:defRPr sz="1400" kern="1200">
        <a:solidFill>
          <a:schemeClr val="tx1"/>
        </a:solidFill>
        <a:latin typeface="Tahoma"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97" clrIdx="0"/>
  <p:cmAuthor id="1" name="Administrator" initials="A" lastIdx="47"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FFCC"/>
    <a:srgbClr val="33CC33"/>
    <a:srgbClr val="0069B8"/>
    <a:srgbClr val="FFFF66"/>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0388" autoAdjust="0"/>
    <p:restoredTop sz="51875" autoAdjust="0"/>
  </p:normalViewPr>
  <p:slideViewPr>
    <p:cSldViewPr snapToGrid="0">
      <p:cViewPr varScale="1">
        <p:scale>
          <a:sx n="34" d="100"/>
          <a:sy n="34" d="100"/>
        </p:scale>
        <p:origin x="-53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936"/>
    </p:cViewPr>
  </p:sorterViewPr>
  <p:notesViewPr>
    <p:cSldViewPr snapToGrid="0">
      <p:cViewPr>
        <p:scale>
          <a:sx n="128" d="100"/>
          <a:sy n="128" d="100"/>
        </p:scale>
        <p:origin x="-420" y="66"/>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presProps" Target="pres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commentAuthors" Target="commentAuthor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3-09T11:13:51.966" idx="1">
    <p:pos x="5472" y="383"/>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1" dt="2015-05-21T08:56:24.097" idx="43">
    <p:pos x="3389" y="451"/>
    <p:text>H2S</p:text>
  </p:cm>
</p:cmLst>
</file>

<file path=ppt/comments/comment100.xml><?xml version="1.0" encoding="utf-8"?>
<p:cmLst xmlns:a="http://schemas.openxmlformats.org/drawingml/2006/main" xmlns:r="http://schemas.openxmlformats.org/officeDocument/2006/relationships" xmlns:p="http://schemas.openxmlformats.org/presentationml/2006/main">
  <p:cm authorId="0" dt="2015-03-10T10:28:02.442" idx="84">
    <p:pos x="10" y="10"/>
    <p:text>H1</p:text>
  </p:cm>
  <p:cm authorId="1" dt="2015-05-20T15:51:07.815" idx="38">
    <p:pos x="1296" y="451"/>
    <p:text>H2</p:text>
  </p:cm>
</p:cmLst>
</file>

<file path=ppt/comments/comment101.xml><?xml version="1.0" encoding="utf-8"?>
<p:cmLst xmlns:a="http://schemas.openxmlformats.org/drawingml/2006/main" xmlns:r="http://schemas.openxmlformats.org/officeDocument/2006/relationships" xmlns:p="http://schemas.openxmlformats.org/presentationml/2006/main">
  <p:cm authorId="0" dt="2015-03-10T10:28:10.911" idx="85">
    <p:pos x="5472" y="115"/>
    <p:text>H2S</p:text>
  </p:cm>
</p:cmLst>
</file>

<file path=ppt/comments/comment102.xml><?xml version="1.0" encoding="utf-8"?>
<p:cmLst xmlns:a="http://schemas.openxmlformats.org/drawingml/2006/main" xmlns:r="http://schemas.openxmlformats.org/officeDocument/2006/relationships" xmlns:p="http://schemas.openxmlformats.org/presentationml/2006/main">
  <p:cm authorId="0" dt="2015-03-10T13:30:20.961" idx="86">
    <p:pos x="5472" y="115"/>
    <p:text>H2S</p:text>
  </p:cm>
</p:cmLst>
</file>

<file path=ppt/comments/comment11.xml><?xml version="1.0" encoding="utf-8"?>
<p:cmLst xmlns:a="http://schemas.openxmlformats.org/drawingml/2006/main" xmlns:r="http://schemas.openxmlformats.org/officeDocument/2006/relationships" xmlns:p="http://schemas.openxmlformats.org/presentationml/2006/main">
  <p:cm authorId="1" dt="2015-03-31T09:36:41.180" idx="5">
    <p:pos x="3396" y="456"/>
    <p:text>H2S</p:text>
  </p:cm>
</p:cmLst>
</file>

<file path=ppt/comments/comment12.xml><?xml version="1.0" encoding="utf-8"?>
<p:cmLst xmlns:a="http://schemas.openxmlformats.org/drawingml/2006/main" xmlns:r="http://schemas.openxmlformats.org/officeDocument/2006/relationships" xmlns:p="http://schemas.openxmlformats.org/presentationml/2006/main">
  <p:cm authorId="1" dt="2015-03-31T09:36:50.652" idx="6">
    <p:pos x="3396" y="456"/>
    <p:text>H2S</p:text>
  </p:cm>
</p:cmLst>
</file>

<file path=ppt/comments/comment13.xml><?xml version="1.0" encoding="utf-8"?>
<p:cmLst xmlns:a="http://schemas.openxmlformats.org/drawingml/2006/main" xmlns:r="http://schemas.openxmlformats.org/officeDocument/2006/relationships" xmlns:p="http://schemas.openxmlformats.org/presentationml/2006/main">
  <p:cm authorId="1" dt="2015-03-31T09:37:45.673" idx="7">
    <p:pos x="3396" y="456"/>
    <p:text>H2S</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5-03-10T10:01:17.885" idx="14">
    <p:pos x="5472" y="115"/>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5-03-10T10:01:28.234" idx="15">
    <p:pos x="5472" y="115"/>
    <p:text>H2S</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5-03-10T10:01:35.748" idx="16">
    <p:pos x="5471" y="1649"/>
    <p:text>H1</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5-03-10T10:01:43.188" idx="17">
    <p:pos x="5472" y="115"/>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5-03-10T10:01:55.250" idx="18">
    <p:pos x="5471" y="1649"/>
    <p:text>H1</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5-03-10T10:02:06.178" idx="19">
    <p:pos x="5472" y="115"/>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5-03-10T09:58:21.993" idx="2">
    <p:pos x="5472" y="115"/>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5-03-10T10:02:13.362" idx="20">
    <p:pos x="5472" y="115"/>
    <p:text>H2S</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5-03-10T10:02:22.628" idx="21">
    <p:pos x="5472" y="115"/>
    <p:text>H2S</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5-03-10T10:02:35.378" idx="22">
    <p:pos x="5472" y="115"/>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5-03-10T10:02:43.988" idx="23">
    <p:pos x="5472" y="115"/>
    <p:text>H2S</p:text>
  </p:cm>
</p:cmLst>
</file>

<file path=ppt/comments/comment24.xml><?xml version="1.0" encoding="utf-8"?>
<p:cmLst xmlns:a="http://schemas.openxmlformats.org/drawingml/2006/main" xmlns:r="http://schemas.openxmlformats.org/officeDocument/2006/relationships" xmlns:p="http://schemas.openxmlformats.org/presentationml/2006/main">
  <p:cm authorId="1" dt="2015-05-21T16:20:18.205" idx="44">
    <p:pos x="5472" y="115"/>
    <p:text>H2</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5-03-09T11:21:37.832" idx="97">
    <p:pos x="5472" y="115"/>
    <p:text>H2S</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5-03-10T10:02:51.504" idx="24">
    <p:pos x="5472" y="115"/>
    <p:text>H2</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5-03-10T10:03:01.410" idx="25">
    <p:pos x="5472" y="377"/>
    <p:text>H2</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5-03-10T10:03:07.773" idx="26">
    <p:pos x="5472" y="377"/>
    <p:text>H2</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5-03-10T10:03:16.094" idx="27">
    <p:pos x="5472" y="377"/>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1" dt="2015-05-21T08:55:22.636" idx="41">
    <p:pos x="2698" y="451"/>
    <p:text>H1</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5-03-10T10:03:21.449" idx="28">
    <p:pos x="5472" y="377"/>
    <p:text>H2</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5-03-10T10:03:26.423" idx="29">
    <p:pos x="5472" y="377"/>
    <p:text>H2</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5-03-10T10:03:33.169" idx="30">
    <p:pos x="5472" y="377"/>
    <p:text>H2</p:text>
  </p:cm>
</p:cmLst>
</file>

<file path=ppt/comments/comment33.xml><?xml version="1.0" encoding="utf-8"?>
<p:cmLst xmlns:a="http://schemas.openxmlformats.org/drawingml/2006/main" xmlns:r="http://schemas.openxmlformats.org/officeDocument/2006/relationships" xmlns:p="http://schemas.openxmlformats.org/presentationml/2006/main">
  <p:cm authorId="1" dt="2015-03-31T09:40:44.158" idx="25">
    <p:pos x="4084" y="456"/>
    <p:text>H2</p:text>
  </p:cm>
</p:cmLst>
</file>

<file path=ppt/comments/comment34.xml><?xml version="1.0" encoding="utf-8"?>
<p:cmLst xmlns:a="http://schemas.openxmlformats.org/drawingml/2006/main" xmlns:r="http://schemas.openxmlformats.org/officeDocument/2006/relationships" xmlns:p="http://schemas.openxmlformats.org/presentationml/2006/main">
  <p:cm authorId="1" dt="2015-03-31T09:40:50.295" idx="26">
    <p:pos x="4866" y="456"/>
    <p:text>H2S</p:text>
  </p:cm>
</p:cmLst>
</file>

<file path=ppt/comments/comment35.xml><?xml version="1.0" encoding="utf-8"?>
<p:cmLst xmlns:a="http://schemas.openxmlformats.org/drawingml/2006/main" xmlns:r="http://schemas.openxmlformats.org/officeDocument/2006/relationships" xmlns:p="http://schemas.openxmlformats.org/presentationml/2006/main">
  <p:cm authorId="1" dt="2015-03-31T09:41:10.807" idx="27">
    <p:pos x="3275" y="456"/>
    <p:text>H2</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5-03-10T10:04:03.988" idx="34">
    <p:pos x="5472" y="115"/>
    <p:text>H2</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15-03-10T10:04:16.004" idx="35">
    <p:pos x="5472" y="115"/>
    <p:text>H2</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15-03-10T10:06:48.352" idx="36">
    <p:pos x="5472" y="115"/>
    <p:text>H2S</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15-03-10T10:07:58.523" idx="37">
    <p:pos x="5472" y="383"/>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5-03-10T09:59:30.213" idx="4">
    <p:pos x="5471" y="1649"/>
    <p:text>H1</p:text>
  </p:cm>
</p:cmLst>
</file>

<file path=ppt/comments/comment40.xml><?xml version="1.0" encoding="utf-8"?>
<p:cmLst xmlns:a="http://schemas.openxmlformats.org/drawingml/2006/main" xmlns:r="http://schemas.openxmlformats.org/officeDocument/2006/relationships" xmlns:p="http://schemas.openxmlformats.org/presentationml/2006/main">
  <p:cm authorId="1" dt="2015-05-20T14:56:59.215" idx="33">
    <p:pos x="5002" y="461"/>
    <p:text>H2</p:text>
  </p:cm>
</p:cmLst>
</file>

<file path=ppt/comments/comment41.xml><?xml version="1.0" encoding="utf-8"?>
<p:cmLst xmlns:a="http://schemas.openxmlformats.org/drawingml/2006/main" xmlns:r="http://schemas.openxmlformats.org/officeDocument/2006/relationships" xmlns:p="http://schemas.openxmlformats.org/presentationml/2006/main">
  <p:cm authorId="1" dt="2015-05-20T14:58:00.919" idx="34">
    <p:pos x="5002" y="461"/>
    <p:text>H2S</p:text>
  </p:cm>
</p:cmLst>
</file>

<file path=ppt/comments/comment42.xml><?xml version="1.0" encoding="utf-8"?>
<p:cmLst xmlns:a="http://schemas.openxmlformats.org/drawingml/2006/main" xmlns:r="http://schemas.openxmlformats.org/officeDocument/2006/relationships" xmlns:p="http://schemas.openxmlformats.org/presentationml/2006/main">
  <p:cm authorId="1" dt="2015-05-20T14:58:28.119" idx="35">
    <p:pos x="5002" y="461"/>
    <p:text>H2S</p:text>
  </p:cm>
</p:cmLst>
</file>

<file path=ppt/comments/comment43.xml><?xml version="1.0" encoding="utf-8"?>
<p:cmLst xmlns:a="http://schemas.openxmlformats.org/drawingml/2006/main" xmlns:r="http://schemas.openxmlformats.org/officeDocument/2006/relationships" xmlns:p="http://schemas.openxmlformats.org/presentationml/2006/main">
  <p:cm authorId="1" dt="2015-05-20T14:59:38.999" idx="36">
    <p:pos x="5002" y="461"/>
    <p:text>H2S</p:text>
  </p:cm>
</p:cmLst>
</file>

<file path=ppt/comments/comment44.xml><?xml version="1.0" encoding="utf-8"?>
<p:cmLst xmlns:a="http://schemas.openxmlformats.org/drawingml/2006/main" xmlns:r="http://schemas.openxmlformats.org/officeDocument/2006/relationships" xmlns:p="http://schemas.openxmlformats.org/presentationml/2006/main">
  <p:cm authorId="1" dt="2015-05-20T15:00:26.207" idx="37">
    <p:pos x="5002" y="461"/>
    <p:text>H2S</p:text>
  </p:cm>
</p:cmLst>
</file>

<file path=ppt/comments/comment45.xml><?xml version="1.0" encoding="utf-8"?>
<p:cmLst xmlns:a="http://schemas.openxmlformats.org/drawingml/2006/main" xmlns:r="http://schemas.openxmlformats.org/officeDocument/2006/relationships" xmlns:p="http://schemas.openxmlformats.org/presentationml/2006/main">
  <p:cm authorId="0" dt="2015-03-10T10:08:09.831" idx="38">
    <p:pos x="5472" y="383"/>
    <p:text>H2</p:text>
  </p:cm>
</p:cmLst>
</file>

<file path=ppt/comments/comment46.xml><?xml version="1.0" encoding="utf-8"?>
<p:cmLst xmlns:a="http://schemas.openxmlformats.org/drawingml/2006/main" xmlns:r="http://schemas.openxmlformats.org/officeDocument/2006/relationships" xmlns:p="http://schemas.openxmlformats.org/presentationml/2006/main">
  <p:cm authorId="0" dt="2015-03-10T10:08:18.762" idx="39">
    <p:pos x="5472" y="377"/>
    <p:text>H2</p:text>
  </p:cm>
</p:cmLst>
</file>

<file path=ppt/comments/comment47.xml><?xml version="1.0" encoding="utf-8"?>
<p:cmLst xmlns:a="http://schemas.openxmlformats.org/drawingml/2006/main" xmlns:r="http://schemas.openxmlformats.org/officeDocument/2006/relationships" xmlns:p="http://schemas.openxmlformats.org/presentationml/2006/main">
  <p:cm authorId="0" dt="2015-03-10T13:41:59.473" idx="87">
    <p:pos x="5472" y="115"/>
    <p:text>H2S</p:text>
  </p:cm>
</p:cmLst>
</file>

<file path=ppt/comments/comment48.xml><?xml version="1.0" encoding="utf-8"?>
<p:cmLst xmlns:a="http://schemas.openxmlformats.org/drawingml/2006/main" xmlns:r="http://schemas.openxmlformats.org/officeDocument/2006/relationships" xmlns:p="http://schemas.openxmlformats.org/presentationml/2006/main">
  <p:cm authorId="0" dt="2015-03-10T13:42:06.061" idx="88">
    <p:pos x="5472" y="292"/>
    <p:text>H2</p:text>
  </p:cm>
</p:cmLst>
</file>

<file path=ppt/comments/comment49.xml><?xml version="1.0" encoding="utf-8"?>
<p:cmLst xmlns:a="http://schemas.openxmlformats.org/drawingml/2006/main" xmlns:r="http://schemas.openxmlformats.org/officeDocument/2006/relationships" xmlns:p="http://schemas.openxmlformats.org/presentationml/2006/main">
  <p:cm authorId="1" dt="2015-03-31T09:43:10.470" idx="28">
    <p:pos x="3637" y="456"/>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5-03-10T09:59:55.628" idx="5">
    <p:pos x="5424" y="384"/>
    <p:text>H2S</p:text>
  </p:cm>
</p:cmLst>
</file>

<file path=ppt/comments/comment50.xml><?xml version="1.0" encoding="utf-8"?>
<p:cmLst xmlns:a="http://schemas.openxmlformats.org/drawingml/2006/main" xmlns:r="http://schemas.openxmlformats.org/officeDocument/2006/relationships" xmlns:p="http://schemas.openxmlformats.org/presentationml/2006/main">
  <p:cm authorId="1" dt="2015-05-21T16:21:53.769" idx="45">
    <p:pos x="5397" y="329"/>
    <p:text>H2S</p:text>
  </p:cm>
</p:cmLst>
</file>

<file path=ppt/comments/comment51.xml><?xml version="1.0" encoding="utf-8"?>
<p:cmLst xmlns:a="http://schemas.openxmlformats.org/drawingml/2006/main" xmlns:r="http://schemas.openxmlformats.org/officeDocument/2006/relationships" xmlns:p="http://schemas.openxmlformats.org/presentationml/2006/main">
  <p:cm authorId="0" dt="2015-03-10T13:42:29.606" idx="91">
    <p:pos x="5472" y="115"/>
    <p:text>H2</p:text>
  </p:cm>
</p:cmLst>
</file>

<file path=ppt/comments/comment52.xml><?xml version="1.0" encoding="utf-8"?>
<p:cmLst xmlns:a="http://schemas.openxmlformats.org/drawingml/2006/main" xmlns:r="http://schemas.openxmlformats.org/officeDocument/2006/relationships" xmlns:p="http://schemas.openxmlformats.org/presentationml/2006/main">
  <p:cm authorId="0" dt="2015-03-10T13:42:35.975" idx="92">
    <p:pos x="5472" y="115"/>
    <p:text>H2</p:text>
  </p:cm>
</p:cmLst>
</file>

<file path=ppt/comments/comment53.xml><?xml version="1.0" encoding="utf-8"?>
<p:cmLst xmlns:a="http://schemas.openxmlformats.org/drawingml/2006/main" xmlns:r="http://schemas.openxmlformats.org/officeDocument/2006/relationships" xmlns:p="http://schemas.openxmlformats.org/presentationml/2006/main">
  <p:cm authorId="0" dt="2015-03-10T10:09:40.069" idx="40">
    <p:pos x="5472" y="115"/>
    <p:text>H2S</p:text>
  </p:cm>
</p:cmLst>
</file>

<file path=ppt/comments/comment54.xml><?xml version="1.0" encoding="utf-8"?>
<p:cmLst xmlns:a="http://schemas.openxmlformats.org/drawingml/2006/main" xmlns:r="http://schemas.openxmlformats.org/officeDocument/2006/relationships" xmlns:p="http://schemas.openxmlformats.org/presentationml/2006/main">
  <p:cm authorId="1" dt="2015-03-31T09:43:29.789" idx="29">
    <p:pos x="3000" y="456"/>
    <p:text>H2</p:text>
  </p:cm>
</p:cmLst>
</file>

<file path=ppt/comments/comment55.xml><?xml version="1.0" encoding="utf-8"?>
<p:cmLst xmlns:a="http://schemas.openxmlformats.org/drawingml/2006/main" xmlns:r="http://schemas.openxmlformats.org/officeDocument/2006/relationships" xmlns:p="http://schemas.openxmlformats.org/presentationml/2006/main">
  <p:cm authorId="0" dt="2015-03-10T10:09:52.175" idx="42">
    <p:pos x="5472" y="377"/>
    <p:text>H2</p:text>
  </p:cm>
</p:cmLst>
</file>

<file path=ppt/comments/comment56.xml><?xml version="1.0" encoding="utf-8"?>
<p:cmLst xmlns:a="http://schemas.openxmlformats.org/drawingml/2006/main" xmlns:r="http://schemas.openxmlformats.org/officeDocument/2006/relationships" xmlns:p="http://schemas.openxmlformats.org/presentationml/2006/main">
  <p:cm authorId="1" dt="2015-03-31T09:43:42.711" idx="30">
    <p:pos x="4814" y="456"/>
    <p:text>H2</p:text>
  </p:cm>
</p:cmLst>
</file>

<file path=ppt/comments/comment57.xml><?xml version="1.0" encoding="utf-8"?>
<p:cmLst xmlns:a="http://schemas.openxmlformats.org/drawingml/2006/main" xmlns:r="http://schemas.openxmlformats.org/officeDocument/2006/relationships" xmlns:p="http://schemas.openxmlformats.org/presentationml/2006/main">
  <p:cm authorId="0" dt="2015-03-10T13:44:32.089" idx="93">
    <p:pos x="5330" y="313"/>
    <p:text>H2</p:text>
  </p:cm>
</p:cmLst>
</file>

<file path=ppt/comments/comment58.xml><?xml version="1.0" encoding="utf-8"?>
<p:cmLst xmlns:a="http://schemas.openxmlformats.org/drawingml/2006/main" xmlns:r="http://schemas.openxmlformats.org/officeDocument/2006/relationships" xmlns:p="http://schemas.openxmlformats.org/presentationml/2006/main">
  <p:cm authorId="0" dt="2015-03-10T13:44:54.869" idx="94">
    <p:pos x="5472" y="277"/>
    <p:text>H2</p:text>
  </p:cm>
</p:cmLst>
</file>

<file path=ppt/comments/comment59.xml><?xml version="1.0" encoding="utf-8"?>
<p:cmLst xmlns:a="http://schemas.openxmlformats.org/drawingml/2006/main" xmlns:r="http://schemas.openxmlformats.org/officeDocument/2006/relationships" xmlns:p="http://schemas.openxmlformats.org/presentationml/2006/main">
  <p:cm authorId="1" dt="2015-03-31T09:43:58.092" idx="31">
    <p:pos x="4170" y="456"/>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5-03-10T10:00:02.485" idx="6">
    <p:pos x="5472" y="115"/>
    <p:text>H2S</p:text>
  </p:cm>
</p:cmLst>
</file>

<file path=ppt/comments/comment60.xml><?xml version="1.0" encoding="utf-8"?>
<p:cmLst xmlns:a="http://schemas.openxmlformats.org/drawingml/2006/main" xmlns:r="http://schemas.openxmlformats.org/officeDocument/2006/relationships" xmlns:p="http://schemas.openxmlformats.org/presentationml/2006/main">
  <p:cm authorId="0" dt="2015-03-10T10:10:08.349" idx="44">
    <p:pos x="5472" y="115"/>
    <p:text>H2S</p:text>
  </p:cm>
</p:cmLst>
</file>

<file path=ppt/comments/comment61.xml><?xml version="1.0" encoding="utf-8"?>
<p:cmLst xmlns:a="http://schemas.openxmlformats.org/drawingml/2006/main" xmlns:r="http://schemas.openxmlformats.org/officeDocument/2006/relationships" xmlns:p="http://schemas.openxmlformats.org/presentationml/2006/main">
  <p:cm authorId="0" dt="2015-03-10T10:10:14.619" idx="45">
    <p:pos x="5472" y="115"/>
    <p:text>H2</p:text>
  </p:cm>
</p:cmLst>
</file>

<file path=ppt/comments/comment62.xml><?xml version="1.0" encoding="utf-8"?>
<p:cmLst xmlns:a="http://schemas.openxmlformats.org/drawingml/2006/main" xmlns:r="http://schemas.openxmlformats.org/officeDocument/2006/relationships" xmlns:p="http://schemas.openxmlformats.org/presentationml/2006/main">
  <p:cm authorId="0" dt="2015-03-10T10:10:40.959" idx="46">
    <p:pos x="5472" y="377"/>
    <p:text>H2</p:text>
  </p:cm>
</p:cmLst>
</file>

<file path=ppt/comments/comment63.xml><?xml version="1.0" encoding="utf-8"?>
<p:cmLst xmlns:a="http://schemas.openxmlformats.org/drawingml/2006/main" xmlns:r="http://schemas.openxmlformats.org/officeDocument/2006/relationships" xmlns:p="http://schemas.openxmlformats.org/presentationml/2006/main">
  <p:cm authorId="0" dt="2015-03-10T10:10:47.237" idx="47">
    <p:pos x="5472" y="377"/>
    <p:text>H2</p:text>
  </p:cm>
</p:cmLst>
</file>

<file path=ppt/comments/comment64.xml><?xml version="1.0" encoding="utf-8"?>
<p:cmLst xmlns:a="http://schemas.openxmlformats.org/drawingml/2006/main" xmlns:r="http://schemas.openxmlformats.org/officeDocument/2006/relationships" xmlns:p="http://schemas.openxmlformats.org/presentationml/2006/main">
  <p:cm authorId="0" dt="2015-03-10T10:10:53.946" idx="48">
    <p:pos x="5472" y="377"/>
    <p:text>H2</p:text>
  </p:cm>
</p:cmLst>
</file>

<file path=ppt/comments/comment65.xml><?xml version="1.0" encoding="utf-8"?>
<p:cmLst xmlns:a="http://schemas.openxmlformats.org/drawingml/2006/main" xmlns:r="http://schemas.openxmlformats.org/officeDocument/2006/relationships" xmlns:p="http://schemas.openxmlformats.org/presentationml/2006/main">
  <p:cm authorId="0" dt="2015-03-10T10:10:59.551" idx="49">
    <p:pos x="5472" y="377"/>
    <p:text>H2</p:text>
  </p:cm>
</p:cmLst>
</file>

<file path=ppt/comments/comment66.xml><?xml version="1.0" encoding="utf-8"?>
<p:cmLst xmlns:a="http://schemas.openxmlformats.org/drawingml/2006/main" xmlns:r="http://schemas.openxmlformats.org/officeDocument/2006/relationships" xmlns:p="http://schemas.openxmlformats.org/presentationml/2006/main">
  <p:cm authorId="0" dt="2015-03-10T10:11:08.971" idx="50">
    <p:pos x="5472" y="377"/>
    <p:text>H2</p:text>
  </p:cm>
</p:cmLst>
</file>

<file path=ppt/comments/comment67.xml><?xml version="1.0" encoding="utf-8"?>
<p:cmLst xmlns:a="http://schemas.openxmlformats.org/drawingml/2006/main" xmlns:r="http://schemas.openxmlformats.org/officeDocument/2006/relationships" xmlns:p="http://schemas.openxmlformats.org/presentationml/2006/main">
  <p:cm authorId="0" dt="2015-03-10T10:11:15.966" idx="51">
    <p:pos x="5472" y="377"/>
    <p:text>H2</p:text>
  </p:cm>
</p:cmLst>
</file>

<file path=ppt/comments/comment68.xml><?xml version="1.0" encoding="utf-8"?>
<p:cmLst xmlns:a="http://schemas.openxmlformats.org/drawingml/2006/main" xmlns:r="http://schemas.openxmlformats.org/officeDocument/2006/relationships" xmlns:p="http://schemas.openxmlformats.org/presentationml/2006/main">
  <p:cm authorId="1" dt="2015-05-21T16:23:00.571" idx="32">
    <p:pos x="2665" y="456"/>
    <p:text>H2S</p:text>
  </p:cm>
</p:cmLst>
</file>

<file path=ppt/comments/comment69.xml><?xml version="1.0" encoding="utf-8"?>
<p:cmLst xmlns:a="http://schemas.openxmlformats.org/drawingml/2006/main" xmlns:r="http://schemas.openxmlformats.org/officeDocument/2006/relationships" xmlns:p="http://schemas.openxmlformats.org/presentationml/2006/main">
  <p:cm authorId="0" dt="2015-03-10T10:18:32.990" idx="53">
    <p:pos x="5472" y="115"/>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1" dt="2015-05-21T16:19:22.744" idx="2">
    <p:pos x="1573" y="456"/>
    <p:text>H2S</p:text>
  </p:cm>
</p:cmLst>
</file>

<file path=ppt/comments/comment70.xml><?xml version="1.0" encoding="utf-8"?>
<p:cmLst xmlns:a="http://schemas.openxmlformats.org/drawingml/2006/main" xmlns:r="http://schemas.openxmlformats.org/officeDocument/2006/relationships" xmlns:p="http://schemas.openxmlformats.org/presentationml/2006/main">
  <p:cm authorId="0" dt="2015-03-10T10:18:47.129" idx="54">
    <p:pos x="5472" y="383"/>
    <p:text>H2</p:text>
  </p:cm>
</p:cmLst>
</file>

<file path=ppt/comments/comment71.xml><?xml version="1.0" encoding="utf-8"?>
<p:cmLst xmlns:a="http://schemas.openxmlformats.org/drawingml/2006/main" xmlns:r="http://schemas.openxmlformats.org/officeDocument/2006/relationships" xmlns:p="http://schemas.openxmlformats.org/presentationml/2006/main">
  <p:cm authorId="0" dt="2015-03-10T10:18:53.944" idx="55">
    <p:pos x="5472" y="383"/>
    <p:text>H2</p:text>
  </p:cm>
</p:cmLst>
</file>

<file path=ppt/comments/comment72.xml><?xml version="1.0" encoding="utf-8"?>
<p:cmLst xmlns:a="http://schemas.openxmlformats.org/drawingml/2006/main" xmlns:r="http://schemas.openxmlformats.org/officeDocument/2006/relationships" xmlns:p="http://schemas.openxmlformats.org/presentationml/2006/main">
  <p:cm authorId="0" dt="2015-03-10T10:19:04.276" idx="56">
    <p:pos x="5471" y="1649"/>
    <p:text>H1</p:text>
  </p:cm>
</p:cmLst>
</file>

<file path=ppt/comments/comment73.xml><?xml version="1.0" encoding="utf-8"?>
<p:cmLst xmlns:a="http://schemas.openxmlformats.org/drawingml/2006/main" xmlns:r="http://schemas.openxmlformats.org/officeDocument/2006/relationships" xmlns:p="http://schemas.openxmlformats.org/presentationml/2006/main">
  <p:cm authorId="0" dt="2015-03-10T10:22:52.649" idx="57">
    <p:pos x="5472" y="115"/>
    <p:text>H2</p:text>
  </p:cm>
</p:cmLst>
</file>

<file path=ppt/comments/comment74.xml><?xml version="1.0" encoding="utf-8"?>
<p:cmLst xmlns:a="http://schemas.openxmlformats.org/drawingml/2006/main" xmlns:r="http://schemas.openxmlformats.org/officeDocument/2006/relationships" xmlns:p="http://schemas.openxmlformats.org/presentationml/2006/main">
  <p:cm authorId="0" dt="2015-03-10T10:23:02.333" idx="58">
    <p:pos x="5472" y="115"/>
    <p:text>H2</p:text>
  </p:cm>
</p:cmLst>
</file>

<file path=ppt/comments/comment75.xml><?xml version="1.0" encoding="utf-8"?>
<p:cmLst xmlns:a="http://schemas.openxmlformats.org/drawingml/2006/main" xmlns:r="http://schemas.openxmlformats.org/officeDocument/2006/relationships" xmlns:p="http://schemas.openxmlformats.org/presentationml/2006/main">
  <p:cm authorId="0" dt="2015-03-10T10:23:08.642" idx="59">
    <p:pos x="5472" y="383"/>
    <p:text>H2</p:text>
  </p:cm>
</p:cmLst>
</file>

<file path=ppt/comments/comment76.xml><?xml version="1.0" encoding="utf-8"?>
<p:cmLst xmlns:a="http://schemas.openxmlformats.org/drawingml/2006/main" xmlns:r="http://schemas.openxmlformats.org/officeDocument/2006/relationships" xmlns:p="http://schemas.openxmlformats.org/presentationml/2006/main">
  <p:cm authorId="0" dt="2015-03-10T10:23:17.793" idx="60">
    <p:pos x="5472" y="115"/>
    <p:text>H2</p:text>
  </p:cm>
</p:cmLst>
</file>

<file path=ppt/comments/comment77.xml><?xml version="1.0" encoding="utf-8"?>
<p:cmLst xmlns:a="http://schemas.openxmlformats.org/drawingml/2006/main" xmlns:r="http://schemas.openxmlformats.org/officeDocument/2006/relationships" xmlns:p="http://schemas.openxmlformats.org/presentationml/2006/main">
  <p:cm authorId="0" dt="2015-03-10T10:23:24.225" idx="61">
    <p:pos x="5472" y="115"/>
    <p:text>H2S</p:text>
  </p:cm>
</p:cmLst>
</file>

<file path=ppt/comments/comment78.xml><?xml version="1.0" encoding="utf-8"?>
<p:cmLst xmlns:a="http://schemas.openxmlformats.org/drawingml/2006/main" xmlns:r="http://schemas.openxmlformats.org/officeDocument/2006/relationships" xmlns:p="http://schemas.openxmlformats.org/presentationml/2006/main">
  <p:cm authorId="0" dt="2015-03-10T10:23:32.886" idx="62">
    <p:pos x="5472" y="115"/>
    <p:text>H2S</p:text>
  </p:cm>
</p:cmLst>
</file>

<file path=ppt/comments/comment79.xml><?xml version="1.0" encoding="utf-8"?>
<p:cmLst xmlns:a="http://schemas.openxmlformats.org/drawingml/2006/main" xmlns:r="http://schemas.openxmlformats.org/officeDocument/2006/relationships" xmlns:p="http://schemas.openxmlformats.org/presentationml/2006/main">
  <p:cm authorId="0" dt="2015-03-10T10:23:44.414" idx="63">
    <p:pos x="5472" y="115"/>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1" dt="2015-05-21T08:55:58.257" idx="42">
    <p:pos x="3091" y="451"/>
    <p:text>H1</p:text>
  </p:cm>
</p:cmLst>
</file>

<file path=ppt/comments/comment80.xml><?xml version="1.0" encoding="utf-8"?>
<p:cmLst xmlns:a="http://schemas.openxmlformats.org/drawingml/2006/main" xmlns:r="http://schemas.openxmlformats.org/officeDocument/2006/relationships" xmlns:p="http://schemas.openxmlformats.org/presentationml/2006/main">
  <p:cm authorId="0" dt="2015-03-10T10:24:05.647" idx="64">
    <p:pos x="5472" y="115"/>
    <p:text>H2S</p:text>
  </p:cm>
</p:cmLst>
</file>

<file path=ppt/comments/comment81.xml><?xml version="1.0" encoding="utf-8"?>
<p:cmLst xmlns:a="http://schemas.openxmlformats.org/drawingml/2006/main" xmlns:r="http://schemas.openxmlformats.org/officeDocument/2006/relationships" xmlns:p="http://schemas.openxmlformats.org/presentationml/2006/main">
  <p:cm authorId="0" dt="2015-03-10T10:24:17.257" idx="65">
    <p:pos x="5463" y="123"/>
    <p:text>H2</p:text>
  </p:cm>
</p:cmLst>
</file>

<file path=ppt/comments/comment82.xml><?xml version="1.0" encoding="utf-8"?>
<p:cmLst xmlns:a="http://schemas.openxmlformats.org/drawingml/2006/main" xmlns:r="http://schemas.openxmlformats.org/officeDocument/2006/relationships" xmlns:p="http://schemas.openxmlformats.org/presentationml/2006/main">
  <p:cm authorId="1" dt="2015-05-21T16:28:27.569" idx="46">
    <p:pos x="5472" y="115"/>
    <p:text>H2</p:text>
  </p:cm>
</p:cmLst>
</file>

<file path=ppt/comments/comment83.xml><?xml version="1.0" encoding="utf-8"?>
<p:cmLst xmlns:a="http://schemas.openxmlformats.org/drawingml/2006/main" xmlns:r="http://schemas.openxmlformats.org/officeDocument/2006/relationships" xmlns:p="http://schemas.openxmlformats.org/presentationml/2006/main">
  <p:cm authorId="0" dt="2015-03-10T10:24:55.736" idx="67">
    <p:pos x="5472" y="115"/>
    <p:text>H2</p:text>
  </p:cm>
</p:cmLst>
</file>

<file path=ppt/comments/comment84.xml><?xml version="1.0" encoding="utf-8"?>
<p:cmLst xmlns:a="http://schemas.openxmlformats.org/drawingml/2006/main" xmlns:r="http://schemas.openxmlformats.org/officeDocument/2006/relationships" xmlns:p="http://schemas.openxmlformats.org/presentationml/2006/main">
  <p:cm authorId="0" dt="2015-03-10T10:25:02.243" idx="68">
    <p:pos x="5472" y="115"/>
    <p:text>H2S</p:text>
  </p:cm>
</p:cmLst>
</file>

<file path=ppt/comments/comment85.xml><?xml version="1.0" encoding="utf-8"?>
<p:cmLst xmlns:a="http://schemas.openxmlformats.org/drawingml/2006/main" xmlns:r="http://schemas.openxmlformats.org/officeDocument/2006/relationships" xmlns:p="http://schemas.openxmlformats.org/presentationml/2006/main">
  <p:cm authorId="0" dt="2015-03-10T10:25:09.837" idx="69">
    <p:pos x="5472" y="115"/>
    <p:text>H2</p:text>
  </p:cm>
</p:cmLst>
</file>

<file path=ppt/comments/comment86.xml><?xml version="1.0" encoding="utf-8"?>
<p:cmLst xmlns:a="http://schemas.openxmlformats.org/drawingml/2006/main" xmlns:r="http://schemas.openxmlformats.org/officeDocument/2006/relationships" xmlns:p="http://schemas.openxmlformats.org/presentationml/2006/main">
  <p:cm authorId="0" dt="2015-03-10T10:25:16.888" idx="70">
    <p:pos x="5471" y="1649"/>
    <p:text>H1</p:text>
  </p:cm>
</p:cmLst>
</file>

<file path=ppt/comments/comment87.xml><?xml version="1.0" encoding="utf-8"?>
<p:cmLst xmlns:a="http://schemas.openxmlformats.org/drawingml/2006/main" xmlns:r="http://schemas.openxmlformats.org/officeDocument/2006/relationships" xmlns:p="http://schemas.openxmlformats.org/presentationml/2006/main">
  <p:cm authorId="0" dt="2015-03-10T10:25:28.293" idx="71">
    <p:pos x="5472" y="383"/>
    <p:text>H2</p:text>
  </p:cm>
</p:cmLst>
</file>

<file path=ppt/comments/comment88.xml><?xml version="1.0" encoding="utf-8"?>
<p:cmLst xmlns:a="http://schemas.openxmlformats.org/drawingml/2006/main" xmlns:r="http://schemas.openxmlformats.org/officeDocument/2006/relationships" xmlns:p="http://schemas.openxmlformats.org/presentationml/2006/main">
  <p:cm authorId="0" dt="2015-03-10T10:25:34.585" idx="72">
    <p:pos x="5472" y="383"/>
    <p:text>H2S</p:text>
  </p:cm>
</p:cmLst>
</file>

<file path=ppt/comments/comment89.xml><?xml version="1.0" encoding="utf-8"?>
<p:cmLst xmlns:a="http://schemas.openxmlformats.org/drawingml/2006/main" xmlns:r="http://schemas.openxmlformats.org/officeDocument/2006/relationships" xmlns:p="http://schemas.openxmlformats.org/presentationml/2006/main">
  <p:cm authorId="0" dt="2015-03-10T10:25:45.390" idx="73">
    <p:pos x="5472" y="383"/>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5-03-10T10:00:35.784" idx="9">
    <p:pos x="5471" y="1649"/>
    <p:text>H1</p:text>
  </p:cm>
</p:cmLst>
</file>

<file path=ppt/comments/comment90.xml><?xml version="1.0" encoding="utf-8"?>
<p:cmLst xmlns:a="http://schemas.openxmlformats.org/drawingml/2006/main" xmlns:r="http://schemas.openxmlformats.org/officeDocument/2006/relationships" xmlns:p="http://schemas.openxmlformats.org/presentationml/2006/main">
  <p:cm authorId="0" dt="2015-03-10T10:25:58.179" idx="74">
    <p:pos x="5472" y="383"/>
    <p:text>H2</p:text>
  </p:cm>
</p:cmLst>
</file>

<file path=ppt/comments/comment91.xml><?xml version="1.0" encoding="utf-8"?>
<p:cmLst xmlns:a="http://schemas.openxmlformats.org/drawingml/2006/main" xmlns:r="http://schemas.openxmlformats.org/officeDocument/2006/relationships" xmlns:p="http://schemas.openxmlformats.org/presentationml/2006/main">
  <p:cm authorId="0" dt="2015-03-10T10:26:07.614" idx="75">
    <p:pos x="5472" y="383"/>
    <p:text>H2</p:text>
  </p:cm>
</p:cmLst>
</file>

<file path=ppt/comments/comment92.xml><?xml version="1.0" encoding="utf-8"?>
<p:cmLst xmlns:a="http://schemas.openxmlformats.org/drawingml/2006/main" xmlns:r="http://schemas.openxmlformats.org/officeDocument/2006/relationships" xmlns:p="http://schemas.openxmlformats.org/presentationml/2006/main">
  <p:cm authorId="0" dt="2015-03-10T10:26:14.439" idx="76">
    <p:pos x="5472" y="383"/>
    <p:text>H2</p:text>
  </p:cm>
</p:cmLst>
</file>

<file path=ppt/comments/comment93.xml><?xml version="1.0" encoding="utf-8"?>
<p:cmLst xmlns:a="http://schemas.openxmlformats.org/drawingml/2006/main" xmlns:r="http://schemas.openxmlformats.org/officeDocument/2006/relationships" xmlns:p="http://schemas.openxmlformats.org/presentationml/2006/main">
  <p:cm authorId="0" dt="2015-03-10T10:26:35.053" idx="77">
    <p:pos x="5472" y="403"/>
    <p:text>H2</p:text>
  </p:cm>
</p:cmLst>
</file>

<file path=ppt/comments/comment94.xml><?xml version="1.0" encoding="utf-8"?>
<p:cmLst xmlns:a="http://schemas.openxmlformats.org/drawingml/2006/main" xmlns:r="http://schemas.openxmlformats.org/officeDocument/2006/relationships" xmlns:p="http://schemas.openxmlformats.org/presentationml/2006/main">
  <p:cm authorId="0" dt="2015-03-10T10:27:09.858" idx="78">
    <p:pos x="5471" y="1649"/>
    <p:text>H1</p:text>
  </p:cm>
</p:cmLst>
</file>

<file path=ppt/comments/comment95.xml><?xml version="1.0" encoding="utf-8"?>
<p:cmLst xmlns:a="http://schemas.openxmlformats.org/drawingml/2006/main" xmlns:r="http://schemas.openxmlformats.org/officeDocument/2006/relationships" xmlns:p="http://schemas.openxmlformats.org/presentationml/2006/main">
  <p:cm authorId="1" dt="2015-05-21T16:29:34.222" idx="47">
    <p:pos x="5472" y="383"/>
    <p:text>H2S</p:text>
  </p:cm>
</p:cmLst>
</file>

<file path=ppt/comments/comment96.xml><?xml version="1.0" encoding="utf-8"?>
<p:cmLst xmlns:a="http://schemas.openxmlformats.org/drawingml/2006/main" xmlns:r="http://schemas.openxmlformats.org/officeDocument/2006/relationships" xmlns:p="http://schemas.openxmlformats.org/presentationml/2006/main">
  <p:cm authorId="0" dt="2015-03-10T10:27:30.140" idx="80">
    <p:pos x="5472" y="337"/>
    <p:text>H2</p:text>
  </p:cm>
</p:cmLst>
</file>

<file path=ppt/comments/comment97.xml><?xml version="1.0" encoding="utf-8"?>
<p:cmLst xmlns:a="http://schemas.openxmlformats.org/drawingml/2006/main" xmlns:r="http://schemas.openxmlformats.org/officeDocument/2006/relationships" xmlns:p="http://schemas.openxmlformats.org/presentationml/2006/main">
  <p:cm authorId="0" dt="2015-03-10T10:27:39.573" idx="81">
    <p:pos x="5472" y="436"/>
    <p:text>H2</p:text>
  </p:cm>
</p:cmLst>
</file>

<file path=ppt/comments/comment98.xml><?xml version="1.0" encoding="utf-8"?>
<p:cmLst xmlns:a="http://schemas.openxmlformats.org/drawingml/2006/main" xmlns:r="http://schemas.openxmlformats.org/officeDocument/2006/relationships" xmlns:p="http://schemas.openxmlformats.org/presentationml/2006/main">
  <p:cm authorId="0" dt="2015-03-10T10:27:46.705" idx="82">
    <p:pos x="5472" y="281"/>
    <p:text>H2S</p:text>
  </p:cm>
</p:cmLst>
</file>

<file path=ppt/comments/comment99.xml><?xml version="1.0" encoding="utf-8"?>
<p:cmLst xmlns:a="http://schemas.openxmlformats.org/drawingml/2006/main" xmlns:r="http://schemas.openxmlformats.org/officeDocument/2006/relationships" xmlns:p="http://schemas.openxmlformats.org/presentationml/2006/main">
  <p:cm authorId="0" dt="2015-03-10T10:27:52.567" idx="83">
    <p:pos x="5472" y="315"/>
    <p:text>H2S</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7DF42A-7E4B-4ABF-A228-EFE4DE62D6B6}" type="doc">
      <dgm:prSet loTypeId="urn:microsoft.com/office/officeart/2005/8/layout/cycle8" loCatId="cycle" qsTypeId="urn:microsoft.com/office/officeart/2005/8/quickstyle/simple1" qsCatId="simple" csTypeId="urn:microsoft.com/office/officeart/2005/8/colors/accent1_2" csCatId="accent1" phldr="1"/>
      <dgm:spPr/>
      <dgm:t>
        <a:bodyPr/>
        <a:lstStyle/>
        <a:p>
          <a:endParaRPr lang="en-US"/>
        </a:p>
      </dgm:t>
    </dgm:pt>
    <dgm:pt modelId="{A9E38197-6922-4C81-A640-F02C8FA81198}">
      <dgm:prSet phldrT="[Text]" custT="1"/>
      <dgm:spPr>
        <a:solidFill>
          <a:schemeClr val="accent1">
            <a:lumMod val="60000"/>
            <a:lumOff val="40000"/>
          </a:schemeClr>
        </a:solidFill>
      </dgm:spPr>
      <dgm:t>
        <a:bodyPr/>
        <a:lstStyle/>
        <a:p>
          <a:r>
            <a:rPr lang="en-US" sz="2400" dirty="0" smtClean="0"/>
            <a:t>Inventory</a:t>
          </a:r>
          <a:endParaRPr lang="en-US" sz="2400" dirty="0"/>
        </a:p>
      </dgm:t>
    </dgm:pt>
    <dgm:pt modelId="{1C45BFCA-E0DA-45E3-88C1-D230452D995B}" type="parTrans" cxnId="{A7516F3F-2735-43BC-912F-81950755D86A}">
      <dgm:prSet/>
      <dgm:spPr/>
      <dgm:t>
        <a:bodyPr/>
        <a:lstStyle/>
        <a:p>
          <a:endParaRPr lang="en-US"/>
        </a:p>
      </dgm:t>
    </dgm:pt>
    <dgm:pt modelId="{7E469218-C1BD-4E0E-8439-F4755853139F}" type="sibTrans" cxnId="{A7516F3F-2735-43BC-912F-81950755D86A}">
      <dgm:prSet/>
      <dgm:spPr/>
      <dgm:t>
        <a:bodyPr/>
        <a:lstStyle/>
        <a:p>
          <a:endParaRPr lang="en-US"/>
        </a:p>
      </dgm:t>
    </dgm:pt>
    <dgm:pt modelId="{70FB9A25-DF89-4497-BE21-70C686951949}">
      <dgm:prSet phldrT="[Text]" custT="1"/>
      <dgm:spPr/>
      <dgm:t>
        <a:bodyPr/>
        <a:lstStyle/>
        <a:p>
          <a:r>
            <a:rPr lang="en-US" sz="2400" dirty="0" smtClean="0"/>
            <a:t>Equipment</a:t>
          </a:r>
          <a:endParaRPr lang="en-US" sz="2400" dirty="0"/>
        </a:p>
      </dgm:t>
    </dgm:pt>
    <dgm:pt modelId="{B5782687-9730-400A-B952-275204E71613}" type="parTrans" cxnId="{A0F16CDA-F137-4532-B5DC-9547047BC7C8}">
      <dgm:prSet/>
      <dgm:spPr/>
      <dgm:t>
        <a:bodyPr/>
        <a:lstStyle/>
        <a:p>
          <a:endParaRPr lang="en-US"/>
        </a:p>
      </dgm:t>
    </dgm:pt>
    <dgm:pt modelId="{4E5EE0A9-556C-427B-A1DD-485EE83D9EE9}" type="sibTrans" cxnId="{A0F16CDA-F137-4532-B5DC-9547047BC7C8}">
      <dgm:prSet/>
      <dgm:spPr/>
      <dgm:t>
        <a:bodyPr/>
        <a:lstStyle/>
        <a:p>
          <a:endParaRPr lang="en-US"/>
        </a:p>
      </dgm:t>
    </dgm:pt>
    <dgm:pt modelId="{4E67CB2E-64D8-45E1-8C5C-84D53202815C}">
      <dgm:prSet phldrT="[Text]" custT="1"/>
      <dgm:spPr/>
      <dgm:t>
        <a:bodyPr/>
        <a:lstStyle/>
        <a:p>
          <a:r>
            <a:rPr lang="en-US" sz="2400" dirty="0" smtClean="0"/>
            <a:t>Rebuild</a:t>
          </a:r>
          <a:endParaRPr lang="en-US" sz="2400" dirty="0"/>
        </a:p>
      </dgm:t>
    </dgm:pt>
    <dgm:pt modelId="{4FD25506-6921-44C2-8083-65EC5260672B}" type="parTrans" cxnId="{9E6C3D3E-5B01-4C6A-A261-8CB8AB42F093}">
      <dgm:prSet/>
      <dgm:spPr/>
      <dgm:t>
        <a:bodyPr/>
        <a:lstStyle/>
        <a:p>
          <a:endParaRPr lang="en-US"/>
        </a:p>
      </dgm:t>
    </dgm:pt>
    <dgm:pt modelId="{9573EDC8-CD08-42E3-B114-BB89516E1200}" type="sibTrans" cxnId="{9E6C3D3E-5B01-4C6A-A261-8CB8AB42F093}">
      <dgm:prSet/>
      <dgm:spPr/>
      <dgm:t>
        <a:bodyPr/>
        <a:lstStyle/>
        <a:p>
          <a:endParaRPr lang="en-US"/>
        </a:p>
      </dgm:t>
    </dgm:pt>
    <dgm:pt modelId="{C87E143E-EA7B-45E1-9B9D-E61526A7222B}">
      <dgm:prSet phldrT="[Text]"/>
      <dgm:spPr>
        <a:solidFill>
          <a:schemeClr val="accent1">
            <a:lumMod val="60000"/>
            <a:lumOff val="40000"/>
          </a:schemeClr>
        </a:solidFill>
      </dgm:spPr>
      <dgm:t>
        <a:bodyPr/>
        <a:lstStyle/>
        <a:p>
          <a:r>
            <a:rPr lang="en-US" sz="1400" dirty="0" smtClean="0"/>
            <a:t>MOTOR (qty 3)</a:t>
          </a:r>
          <a:endParaRPr lang="en-US" sz="1400" dirty="0"/>
        </a:p>
      </dgm:t>
    </dgm:pt>
    <dgm:pt modelId="{B8B8BF41-8ADC-4BAB-8362-575E63B2FFB4}" type="parTrans" cxnId="{648DEB60-2329-4E01-9665-19F0930131BD}">
      <dgm:prSet/>
      <dgm:spPr/>
      <dgm:t>
        <a:bodyPr/>
        <a:lstStyle/>
        <a:p>
          <a:endParaRPr lang="en-US"/>
        </a:p>
      </dgm:t>
    </dgm:pt>
    <dgm:pt modelId="{567602F6-972A-4801-A965-53B9F804E5EE}" type="sibTrans" cxnId="{648DEB60-2329-4E01-9665-19F0930131BD}">
      <dgm:prSet/>
      <dgm:spPr/>
      <dgm:t>
        <a:bodyPr/>
        <a:lstStyle/>
        <a:p>
          <a:endParaRPr lang="en-US"/>
        </a:p>
      </dgm:t>
    </dgm:pt>
    <dgm:pt modelId="{EDAC889E-1866-4DC5-AECF-85BA145950DA}">
      <dgm:prSet phldrT="[Text]"/>
      <dgm:spPr>
        <a:solidFill>
          <a:schemeClr val="accent1">
            <a:lumMod val="60000"/>
            <a:lumOff val="40000"/>
          </a:schemeClr>
        </a:solidFill>
      </dgm:spPr>
      <dgm:t>
        <a:bodyPr/>
        <a:lstStyle/>
        <a:p>
          <a:r>
            <a:rPr lang="en-US" sz="1400" dirty="0" smtClean="0"/>
            <a:t>Serial 1</a:t>
          </a:r>
          <a:endParaRPr lang="en-US" sz="1400" dirty="0"/>
        </a:p>
      </dgm:t>
    </dgm:pt>
    <dgm:pt modelId="{C2232166-DB28-4B04-83AA-D1B346A1704C}" type="parTrans" cxnId="{F0A2A87F-3C5D-44E7-BF4D-6FEBBEC9AB01}">
      <dgm:prSet/>
      <dgm:spPr/>
      <dgm:t>
        <a:bodyPr/>
        <a:lstStyle/>
        <a:p>
          <a:endParaRPr lang="en-US"/>
        </a:p>
      </dgm:t>
    </dgm:pt>
    <dgm:pt modelId="{96F7CC07-6037-4172-B44A-16B76E4BB360}" type="sibTrans" cxnId="{F0A2A87F-3C5D-44E7-BF4D-6FEBBEC9AB01}">
      <dgm:prSet/>
      <dgm:spPr/>
      <dgm:t>
        <a:bodyPr/>
        <a:lstStyle/>
        <a:p>
          <a:endParaRPr lang="en-US"/>
        </a:p>
      </dgm:t>
    </dgm:pt>
    <dgm:pt modelId="{23AF4F4E-62AA-420E-A94A-708D1A343B77}">
      <dgm:prSet phldrT="[Text]"/>
      <dgm:spPr>
        <a:solidFill>
          <a:schemeClr val="accent1">
            <a:lumMod val="60000"/>
            <a:lumOff val="40000"/>
          </a:schemeClr>
        </a:solidFill>
      </dgm:spPr>
      <dgm:t>
        <a:bodyPr/>
        <a:lstStyle/>
        <a:p>
          <a:r>
            <a:rPr lang="en-US" sz="1400" dirty="0" smtClean="0"/>
            <a:t>Serial 3</a:t>
          </a:r>
          <a:endParaRPr lang="en-US" sz="1400" dirty="0"/>
        </a:p>
      </dgm:t>
    </dgm:pt>
    <dgm:pt modelId="{4C3BA6F7-47FF-4D72-910B-008D2B3C9C00}" type="parTrans" cxnId="{4DA7A213-B817-4A89-82CB-028448750309}">
      <dgm:prSet/>
      <dgm:spPr/>
      <dgm:t>
        <a:bodyPr/>
        <a:lstStyle/>
        <a:p>
          <a:endParaRPr lang="en-US"/>
        </a:p>
      </dgm:t>
    </dgm:pt>
    <dgm:pt modelId="{ECD0B38F-6409-4FC3-B3D7-3D95B602CF3E}" type="sibTrans" cxnId="{4DA7A213-B817-4A89-82CB-028448750309}">
      <dgm:prSet/>
      <dgm:spPr/>
      <dgm:t>
        <a:bodyPr/>
        <a:lstStyle/>
        <a:p>
          <a:endParaRPr lang="en-US"/>
        </a:p>
      </dgm:t>
    </dgm:pt>
    <dgm:pt modelId="{ABD929E3-210A-4B43-9A68-823A6B12478A}">
      <dgm:prSet phldrT="[Text]"/>
      <dgm:spPr>
        <a:solidFill>
          <a:schemeClr val="accent1">
            <a:lumMod val="60000"/>
            <a:lumOff val="40000"/>
          </a:schemeClr>
        </a:solidFill>
      </dgm:spPr>
      <dgm:t>
        <a:bodyPr/>
        <a:lstStyle/>
        <a:p>
          <a:r>
            <a:rPr lang="en-US" sz="1400" dirty="0" smtClean="0"/>
            <a:t>Serial 2</a:t>
          </a:r>
          <a:endParaRPr lang="en-US" sz="1400" dirty="0"/>
        </a:p>
      </dgm:t>
    </dgm:pt>
    <dgm:pt modelId="{5BD3B827-1501-4FC6-97DA-1AA270F4759E}" type="parTrans" cxnId="{4A8989D0-3D30-4D6B-9150-6ED92C526F05}">
      <dgm:prSet/>
      <dgm:spPr/>
      <dgm:t>
        <a:bodyPr/>
        <a:lstStyle/>
        <a:p>
          <a:endParaRPr lang="en-US"/>
        </a:p>
      </dgm:t>
    </dgm:pt>
    <dgm:pt modelId="{3603C10F-FD86-4E66-976A-1FB31DB3BF17}" type="sibTrans" cxnId="{4A8989D0-3D30-4D6B-9150-6ED92C526F05}">
      <dgm:prSet/>
      <dgm:spPr/>
      <dgm:t>
        <a:bodyPr/>
        <a:lstStyle/>
        <a:p>
          <a:endParaRPr lang="en-US"/>
        </a:p>
      </dgm:t>
    </dgm:pt>
    <dgm:pt modelId="{D603F429-BE4F-4F04-BE0F-0A01DB4358F3}" type="pres">
      <dgm:prSet presAssocID="{037DF42A-7E4B-4ABF-A228-EFE4DE62D6B6}" presName="compositeShape" presStyleCnt="0">
        <dgm:presLayoutVars>
          <dgm:chMax val="7"/>
          <dgm:dir/>
          <dgm:resizeHandles val="exact"/>
        </dgm:presLayoutVars>
      </dgm:prSet>
      <dgm:spPr/>
      <dgm:t>
        <a:bodyPr/>
        <a:lstStyle/>
        <a:p>
          <a:endParaRPr lang="en-US"/>
        </a:p>
      </dgm:t>
    </dgm:pt>
    <dgm:pt modelId="{217F8EB1-60E3-4F5E-8822-E0F56A5453A8}" type="pres">
      <dgm:prSet presAssocID="{037DF42A-7E4B-4ABF-A228-EFE4DE62D6B6}" presName="wedge1" presStyleLbl="node1" presStyleIdx="0" presStyleCnt="3"/>
      <dgm:spPr/>
      <dgm:t>
        <a:bodyPr/>
        <a:lstStyle/>
        <a:p>
          <a:endParaRPr lang="en-US"/>
        </a:p>
      </dgm:t>
    </dgm:pt>
    <dgm:pt modelId="{E578A101-4BCE-4E64-9167-FDEDD1FAB849}" type="pres">
      <dgm:prSet presAssocID="{037DF42A-7E4B-4ABF-A228-EFE4DE62D6B6}" presName="dummy1a" presStyleCnt="0"/>
      <dgm:spPr/>
    </dgm:pt>
    <dgm:pt modelId="{3568800E-FA85-40C3-BFB9-70F69251F3EB}" type="pres">
      <dgm:prSet presAssocID="{037DF42A-7E4B-4ABF-A228-EFE4DE62D6B6}" presName="dummy1b" presStyleCnt="0"/>
      <dgm:spPr/>
    </dgm:pt>
    <dgm:pt modelId="{4F2594A1-8D96-41C7-BE34-8C121BE68918}" type="pres">
      <dgm:prSet presAssocID="{037DF42A-7E4B-4ABF-A228-EFE4DE62D6B6}" presName="wedge1Tx" presStyleLbl="node1" presStyleIdx="0" presStyleCnt="3">
        <dgm:presLayoutVars>
          <dgm:chMax val="0"/>
          <dgm:chPref val="0"/>
          <dgm:bulletEnabled val="1"/>
        </dgm:presLayoutVars>
      </dgm:prSet>
      <dgm:spPr/>
      <dgm:t>
        <a:bodyPr/>
        <a:lstStyle/>
        <a:p>
          <a:endParaRPr lang="en-US"/>
        </a:p>
      </dgm:t>
    </dgm:pt>
    <dgm:pt modelId="{5C630E82-0787-43F0-B685-8D3969C019A3}" type="pres">
      <dgm:prSet presAssocID="{037DF42A-7E4B-4ABF-A228-EFE4DE62D6B6}" presName="wedge2" presStyleLbl="node1" presStyleIdx="1" presStyleCnt="3"/>
      <dgm:spPr/>
      <dgm:t>
        <a:bodyPr/>
        <a:lstStyle/>
        <a:p>
          <a:endParaRPr lang="en-US"/>
        </a:p>
      </dgm:t>
    </dgm:pt>
    <dgm:pt modelId="{350BDDC1-59FF-452B-97DD-48A08FA7B524}" type="pres">
      <dgm:prSet presAssocID="{037DF42A-7E4B-4ABF-A228-EFE4DE62D6B6}" presName="dummy2a" presStyleCnt="0"/>
      <dgm:spPr/>
    </dgm:pt>
    <dgm:pt modelId="{D4E3A9F6-4007-4D4B-B300-0CEB50AB26A9}" type="pres">
      <dgm:prSet presAssocID="{037DF42A-7E4B-4ABF-A228-EFE4DE62D6B6}" presName="dummy2b" presStyleCnt="0"/>
      <dgm:spPr/>
    </dgm:pt>
    <dgm:pt modelId="{312935FD-F503-43CA-9982-A3B2C2C01895}" type="pres">
      <dgm:prSet presAssocID="{037DF42A-7E4B-4ABF-A228-EFE4DE62D6B6}" presName="wedge2Tx" presStyleLbl="node1" presStyleIdx="1" presStyleCnt="3">
        <dgm:presLayoutVars>
          <dgm:chMax val="0"/>
          <dgm:chPref val="0"/>
          <dgm:bulletEnabled val="1"/>
        </dgm:presLayoutVars>
      </dgm:prSet>
      <dgm:spPr/>
      <dgm:t>
        <a:bodyPr/>
        <a:lstStyle/>
        <a:p>
          <a:endParaRPr lang="en-US"/>
        </a:p>
      </dgm:t>
    </dgm:pt>
    <dgm:pt modelId="{4F70EC2F-39EF-4FEA-A83D-8F824EE6F6ED}" type="pres">
      <dgm:prSet presAssocID="{037DF42A-7E4B-4ABF-A228-EFE4DE62D6B6}" presName="wedge3" presStyleLbl="node1" presStyleIdx="2" presStyleCnt="3"/>
      <dgm:spPr/>
      <dgm:t>
        <a:bodyPr/>
        <a:lstStyle/>
        <a:p>
          <a:endParaRPr lang="en-US"/>
        </a:p>
      </dgm:t>
    </dgm:pt>
    <dgm:pt modelId="{87C454BE-F438-4E1C-A04B-FEBD88F3E51A}" type="pres">
      <dgm:prSet presAssocID="{037DF42A-7E4B-4ABF-A228-EFE4DE62D6B6}" presName="dummy3a" presStyleCnt="0"/>
      <dgm:spPr/>
    </dgm:pt>
    <dgm:pt modelId="{6A19C2A2-12AE-417C-83E3-F1F88EE82E5E}" type="pres">
      <dgm:prSet presAssocID="{037DF42A-7E4B-4ABF-A228-EFE4DE62D6B6}" presName="dummy3b" presStyleCnt="0"/>
      <dgm:spPr/>
    </dgm:pt>
    <dgm:pt modelId="{44C9F4DC-CD1A-4C08-9BBD-37819C76B158}" type="pres">
      <dgm:prSet presAssocID="{037DF42A-7E4B-4ABF-A228-EFE4DE62D6B6}" presName="wedge3Tx" presStyleLbl="node1" presStyleIdx="2" presStyleCnt="3">
        <dgm:presLayoutVars>
          <dgm:chMax val="0"/>
          <dgm:chPref val="0"/>
          <dgm:bulletEnabled val="1"/>
        </dgm:presLayoutVars>
      </dgm:prSet>
      <dgm:spPr/>
      <dgm:t>
        <a:bodyPr/>
        <a:lstStyle/>
        <a:p>
          <a:endParaRPr lang="en-US"/>
        </a:p>
      </dgm:t>
    </dgm:pt>
    <dgm:pt modelId="{27BFD10D-19A9-469D-A7F8-1C4F04749FED}" type="pres">
      <dgm:prSet presAssocID="{7E469218-C1BD-4E0E-8439-F4755853139F}" presName="arrowWedge1" presStyleLbl="fgSibTrans2D1" presStyleIdx="0" presStyleCnt="3"/>
      <dgm:spPr/>
    </dgm:pt>
    <dgm:pt modelId="{9211A29F-B95D-4637-819A-5193291116F3}" type="pres">
      <dgm:prSet presAssocID="{4E5EE0A9-556C-427B-A1DD-485EE83D9EE9}" presName="arrowWedge2" presStyleLbl="fgSibTrans2D1" presStyleIdx="1" presStyleCnt="3"/>
      <dgm:spPr/>
    </dgm:pt>
    <dgm:pt modelId="{DCE3F862-E441-4EBD-8B53-7A47FFC538C7}" type="pres">
      <dgm:prSet presAssocID="{9573EDC8-CD08-42E3-B114-BB89516E1200}" presName="arrowWedge3" presStyleLbl="fgSibTrans2D1" presStyleIdx="2" presStyleCnt="3"/>
      <dgm:spPr/>
    </dgm:pt>
  </dgm:ptLst>
  <dgm:cxnLst>
    <dgm:cxn modelId="{E1C6EC1D-A6EA-4A20-A386-9B0649A3489E}" type="presOf" srcId="{C87E143E-EA7B-45E1-9B9D-E61526A7222B}" destId="{217F8EB1-60E3-4F5E-8822-E0F56A5453A8}" srcOrd="0" destOrd="1" presId="urn:microsoft.com/office/officeart/2005/8/layout/cycle8"/>
    <dgm:cxn modelId="{A14FA0E2-6C93-4438-88A8-6940FAE75A46}" type="presOf" srcId="{23AF4F4E-62AA-420E-A94A-708D1A343B77}" destId="{4F2594A1-8D96-41C7-BE34-8C121BE68918}" srcOrd="1" destOrd="4" presId="urn:microsoft.com/office/officeart/2005/8/layout/cycle8"/>
    <dgm:cxn modelId="{ADE9AE22-51DF-40DB-A7DF-D920F7EDDD46}" type="presOf" srcId="{EDAC889E-1866-4DC5-AECF-85BA145950DA}" destId="{4F2594A1-8D96-41C7-BE34-8C121BE68918}" srcOrd="1" destOrd="2" presId="urn:microsoft.com/office/officeart/2005/8/layout/cycle8"/>
    <dgm:cxn modelId="{4DA7A213-B817-4A89-82CB-028448750309}" srcId="{C87E143E-EA7B-45E1-9B9D-E61526A7222B}" destId="{23AF4F4E-62AA-420E-A94A-708D1A343B77}" srcOrd="2" destOrd="0" parTransId="{4C3BA6F7-47FF-4D72-910B-008D2B3C9C00}" sibTransId="{ECD0B38F-6409-4FC3-B3D7-3D95B602CF3E}"/>
    <dgm:cxn modelId="{A7516F3F-2735-43BC-912F-81950755D86A}" srcId="{037DF42A-7E4B-4ABF-A228-EFE4DE62D6B6}" destId="{A9E38197-6922-4C81-A640-F02C8FA81198}" srcOrd="0" destOrd="0" parTransId="{1C45BFCA-E0DA-45E3-88C1-D230452D995B}" sibTransId="{7E469218-C1BD-4E0E-8439-F4755853139F}"/>
    <dgm:cxn modelId="{28421B5C-DA3C-499F-A03A-39C8BD437ECA}" type="presOf" srcId="{037DF42A-7E4B-4ABF-A228-EFE4DE62D6B6}" destId="{D603F429-BE4F-4F04-BE0F-0A01DB4358F3}" srcOrd="0" destOrd="0" presId="urn:microsoft.com/office/officeart/2005/8/layout/cycle8"/>
    <dgm:cxn modelId="{9E6C3D3E-5B01-4C6A-A261-8CB8AB42F093}" srcId="{037DF42A-7E4B-4ABF-A228-EFE4DE62D6B6}" destId="{4E67CB2E-64D8-45E1-8C5C-84D53202815C}" srcOrd="2" destOrd="0" parTransId="{4FD25506-6921-44C2-8083-65EC5260672B}" sibTransId="{9573EDC8-CD08-42E3-B114-BB89516E1200}"/>
    <dgm:cxn modelId="{C58956B8-E266-434B-9ED1-10CD2614F7CC}" type="presOf" srcId="{EDAC889E-1866-4DC5-AECF-85BA145950DA}" destId="{217F8EB1-60E3-4F5E-8822-E0F56A5453A8}" srcOrd="0" destOrd="2" presId="urn:microsoft.com/office/officeart/2005/8/layout/cycle8"/>
    <dgm:cxn modelId="{14BC68C4-D4E7-497B-8F60-D515395DF3E3}" type="presOf" srcId="{A9E38197-6922-4C81-A640-F02C8FA81198}" destId="{4F2594A1-8D96-41C7-BE34-8C121BE68918}" srcOrd="1" destOrd="0" presId="urn:microsoft.com/office/officeart/2005/8/layout/cycle8"/>
    <dgm:cxn modelId="{4A8989D0-3D30-4D6B-9150-6ED92C526F05}" srcId="{C87E143E-EA7B-45E1-9B9D-E61526A7222B}" destId="{ABD929E3-210A-4B43-9A68-823A6B12478A}" srcOrd="1" destOrd="0" parTransId="{5BD3B827-1501-4FC6-97DA-1AA270F4759E}" sibTransId="{3603C10F-FD86-4E66-976A-1FB31DB3BF17}"/>
    <dgm:cxn modelId="{1B937AEB-8163-4D0A-8C29-125C573493AC}" type="presOf" srcId="{4E67CB2E-64D8-45E1-8C5C-84D53202815C}" destId="{44C9F4DC-CD1A-4C08-9BBD-37819C76B158}" srcOrd="1" destOrd="0" presId="urn:microsoft.com/office/officeart/2005/8/layout/cycle8"/>
    <dgm:cxn modelId="{4104D700-34F3-41DB-80BC-34A2C031181A}" type="presOf" srcId="{70FB9A25-DF89-4497-BE21-70C686951949}" destId="{312935FD-F503-43CA-9982-A3B2C2C01895}" srcOrd="1" destOrd="0" presId="urn:microsoft.com/office/officeart/2005/8/layout/cycle8"/>
    <dgm:cxn modelId="{648DEB60-2329-4E01-9665-19F0930131BD}" srcId="{A9E38197-6922-4C81-A640-F02C8FA81198}" destId="{C87E143E-EA7B-45E1-9B9D-E61526A7222B}" srcOrd="0" destOrd="0" parTransId="{B8B8BF41-8ADC-4BAB-8362-575E63B2FFB4}" sibTransId="{567602F6-972A-4801-A965-53B9F804E5EE}"/>
    <dgm:cxn modelId="{C3B55C94-FCE0-445E-A4A7-56A87C05552E}" type="presOf" srcId="{C87E143E-EA7B-45E1-9B9D-E61526A7222B}" destId="{4F2594A1-8D96-41C7-BE34-8C121BE68918}" srcOrd="1" destOrd="1" presId="urn:microsoft.com/office/officeart/2005/8/layout/cycle8"/>
    <dgm:cxn modelId="{613A60A0-1B95-4449-8A81-004E6E9330E1}" type="presOf" srcId="{23AF4F4E-62AA-420E-A94A-708D1A343B77}" destId="{217F8EB1-60E3-4F5E-8822-E0F56A5453A8}" srcOrd="0" destOrd="4" presId="urn:microsoft.com/office/officeart/2005/8/layout/cycle8"/>
    <dgm:cxn modelId="{4F392C54-A8CC-4500-A696-5CEE0AD8F075}" type="presOf" srcId="{4E67CB2E-64D8-45E1-8C5C-84D53202815C}" destId="{4F70EC2F-39EF-4FEA-A83D-8F824EE6F6ED}" srcOrd="0" destOrd="0" presId="urn:microsoft.com/office/officeart/2005/8/layout/cycle8"/>
    <dgm:cxn modelId="{9C3E0FA0-A145-435F-8D8E-50086D409FA1}" type="presOf" srcId="{A9E38197-6922-4C81-A640-F02C8FA81198}" destId="{217F8EB1-60E3-4F5E-8822-E0F56A5453A8}" srcOrd="0" destOrd="0" presId="urn:microsoft.com/office/officeart/2005/8/layout/cycle8"/>
    <dgm:cxn modelId="{58F62C6F-6811-40C8-A109-E4EF3348F9C7}" type="presOf" srcId="{ABD929E3-210A-4B43-9A68-823A6B12478A}" destId="{4F2594A1-8D96-41C7-BE34-8C121BE68918}" srcOrd="1" destOrd="3" presId="urn:microsoft.com/office/officeart/2005/8/layout/cycle8"/>
    <dgm:cxn modelId="{E9DF19F0-2BEA-4374-804C-AC57ACED28C2}" type="presOf" srcId="{70FB9A25-DF89-4497-BE21-70C686951949}" destId="{5C630E82-0787-43F0-B685-8D3969C019A3}" srcOrd="0" destOrd="0" presId="urn:microsoft.com/office/officeart/2005/8/layout/cycle8"/>
    <dgm:cxn modelId="{F0A2A87F-3C5D-44E7-BF4D-6FEBBEC9AB01}" srcId="{C87E143E-EA7B-45E1-9B9D-E61526A7222B}" destId="{EDAC889E-1866-4DC5-AECF-85BA145950DA}" srcOrd="0" destOrd="0" parTransId="{C2232166-DB28-4B04-83AA-D1B346A1704C}" sibTransId="{96F7CC07-6037-4172-B44A-16B76E4BB360}"/>
    <dgm:cxn modelId="{A0F16CDA-F137-4532-B5DC-9547047BC7C8}" srcId="{037DF42A-7E4B-4ABF-A228-EFE4DE62D6B6}" destId="{70FB9A25-DF89-4497-BE21-70C686951949}" srcOrd="1" destOrd="0" parTransId="{B5782687-9730-400A-B952-275204E71613}" sibTransId="{4E5EE0A9-556C-427B-A1DD-485EE83D9EE9}"/>
    <dgm:cxn modelId="{23421C8E-E2CB-49E0-9FC0-FE1527582CF8}" type="presOf" srcId="{ABD929E3-210A-4B43-9A68-823A6B12478A}" destId="{217F8EB1-60E3-4F5E-8822-E0F56A5453A8}" srcOrd="0" destOrd="3" presId="urn:microsoft.com/office/officeart/2005/8/layout/cycle8"/>
    <dgm:cxn modelId="{1215DFDF-FCF6-4D8F-B1EA-4F30748DEB4C}" type="presParOf" srcId="{D603F429-BE4F-4F04-BE0F-0A01DB4358F3}" destId="{217F8EB1-60E3-4F5E-8822-E0F56A5453A8}" srcOrd="0" destOrd="0" presId="urn:microsoft.com/office/officeart/2005/8/layout/cycle8"/>
    <dgm:cxn modelId="{9DEAC27D-CBE8-40D9-9845-200FD31F2A27}" type="presParOf" srcId="{D603F429-BE4F-4F04-BE0F-0A01DB4358F3}" destId="{E578A101-4BCE-4E64-9167-FDEDD1FAB849}" srcOrd="1" destOrd="0" presId="urn:microsoft.com/office/officeart/2005/8/layout/cycle8"/>
    <dgm:cxn modelId="{F06E6470-8E73-4B79-9E3B-C51672E0F28F}" type="presParOf" srcId="{D603F429-BE4F-4F04-BE0F-0A01DB4358F3}" destId="{3568800E-FA85-40C3-BFB9-70F69251F3EB}" srcOrd="2" destOrd="0" presId="urn:microsoft.com/office/officeart/2005/8/layout/cycle8"/>
    <dgm:cxn modelId="{AE499539-7AB3-4E2E-8C66-7EB36F56FCDC}" type="presParOf" srcId="{D603F429-BE4F-4F04-BE0F-0A01DB4358F3}" destId="{4F2594A1-8D96-41C7-BE34-8C121BE68918}" srcOrd="3" destOrd="0" presId="urn:microsoft.com/office/officeart/2005/8/layout/cycle8"/>
    <dgm:cxn modelId="{35906BB9-58E6-41AB-B83A-9C0D1537CC25}" type="presParOf" srcId="{D603F429-BE4F-4F04-BE0F-0A01DB4358F3}" destId="{5C630E82-0787-43F0-B685-8D3969C019A3}" srcOrd="4" destOrd="0" presId="urn:microsoft.com/office/officeart/2005/8/layout/cycle8"/>
    <dgm:cxn modelId="{794224CE-A480-44C0-AF46-B8C6C42AC3C0}" type="presParOf" srcId="{D603F429-BE4F-4F04-BE0F-0A01DB4358F3}" destId="{350BDDC1-59FF-452B-97DD-48A08FA7B524}" srcOrd="5" destOrd="0" presId="urn:microsoft.com/office/officeart/2005/8/layout/cycle8"/>
    <dgm:cxn modelId="{04AD793F-E686-4037-9937-265C89AE3BBC}" type="presParOf" srcId="{D603F429-BE4F-4F04-BE0F-0A01DB4358F3}" destId="{D4E3A9F6-4007-4D4B-B300-0CEB50AB26A9}" srcOrd="6" destOrd="0" presId="urn:microsoft.com/office/officeart/2005/8/layout/cycle8"/>
    <dgm:cxn modelId="{1A5982CB-2225-4F01-8327-FEFDC6974994}" type="presParOf" srcId="{D603F429-BE4F-4F04-BE0F-0A01DB4358F3}" destId="{312935FD-F503-43CA-9982-A3B2C2C01895}" srcOrd="7" destOrd="0" presId="urn:microsoft.com/office/officeart/2005/8/layout/cycle8"/>
    <dgm:cxn modelId="{F68F1DC1-5202-46E4-B3EA-925048D446A2}" type="presParOf" srcId="{D603F429-BE4F-4F04-BE0F-0A01DB4358F3}" destId="{4F70EC2F-39EF-4FEA-A83D-8F824EE6F6ED}" srcOrd="8" destOrd="0" presId="urn:microsoft.com/office/officeart/2005/8/layout/cycle8"/>
    <dgm:cxn modelId="{668A655F-8853-43E5-9960-915D8881F43B}" type="presParOf" srcId="{D603F429-BE4F-4F04-BE0F-0A01DB4358F3}" destId="{87C454BE-F438-4E1C-A04B-FEBD88F3E51A}" srcOrd="9" destOrd="0" presId="urn:microsoft.com/office/officeart/2005/8/layout/cycle8"/>
    <dgm:cxn modelId="{201E199D-5224-423B-8FC3-3462B86D76A2}" type="presParOf" srcId="{D603F429-BE4F-4F04-BE0F-0A01DB4358F3}" destId="{6A19C2A2-12AE-417C-83E3-F1F88EE82E5E}" srcOrd="10" destOrd="0" presId="urn:microsoft.com/office/officeart/2005/8/layout/cycle8"/>
    <dgm:cxn modelId="{D013950A-A3B9-43DB-ADD3-FF1A10DF6583}" type="presParOf" srcId="{D603F429-BE4F-4F04-BE0F-0A01DB4358F3}" destId="{44C9F4DC-CD1A-4C08-9BBD-37819C76B158}" srcOrd="11" destOrd="0" presId="urn:microsoft.com/office/officeart/2005/8/layout/cycle8"/>
    <dgm:cxn modelId="{8D173B94-4C2D-4DF3-8FE0-2D2AD9A53B71}" type="presParOf" srcId="{D603F429-BE4F-4F04-BE0F-0A01DB4358F3}" destId="{27BFD10D-19A9-469D-A7F8-1C4F04749FED}" srcOrd="12" destOrd="0" presId="urn:microsoft.com/office/officeart/2005/8/layout/cycle8"/>
    <dgm:cxn modelId="{416AFECC-6B37-4C8C-8A3D-4A854D6CE70E}" type="presParOf" srcId="{D603F429-BE4F-4F04-BE0F-0A01DB4358F3}" destId="{9211A29F-B95D-4637-819A-5193291116F3}" srcOrd="13" destOrd="0" presId="urn:microsoft.com/office/officeart/2005/8/layout/cycle8"/>
    <dgm:cxn modelId="{D113CF9B-061D-4CC9-8855-BFC34D03AED8}" type="presParOf" srcId="{D603F429-BE4F-4F04-BE0F-0A01DB4358F3}" destId="{DCE3F862-E441-4EBD-8B53-7A47FFC538C7}" srcOrd="14" destOrd="0" presId="urn:microsoft.com/office/officeart/2005/8/layout/cycle8"/>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17F8EB1-60E3-4F5E-8822-E0F56A5453A8}">
      <dsp:nvSpPr>
        <dsp:cNvPr id="0" name=""/>
        <dsp:cNvSpPr/>
      </dsp:nvSpPr>
      <dsp:spPr>
        <a:xfrm>
          <a:off x="2189878" y="332841"/>
          <a:ext cx="4301337" cy="4301337"/>
        </a:xfrm>
        <a:prstGeom prst="pie">
          <a:avLst>
            <a:gd name="adj1" fmla="val 16200000"/>
            <a:gd name="adj2" fmla="val 1800000"/>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t" anchorCtr="0">
          <a:noAutofit/>
        </a:bodyPr>
        <a:lstStyle/>
        <a:p>
          <a:pPr lvl="0" algn="l" defTabSz="1066800">
            <a:lnSpc>
              <a:spcPct val="90000"/>
            </a:lnSpc>
            <a:spcBef>
              <a:spcPct val="0"/>
            </a:spcBef>
            <a:spcAft>
              <a:spcPct val="35000"/>
            </a:spcAft>
          </a:pPr>
          <a:r>
            <a:rPr lang="en-US" sz="2400" kern="1200" dirty="0" smtClean="0"/>
            <a:t>Inventory</a:t>
          </a:r>
          <a:endParaRPr lang="en-US" sz="2400" kern="1200" dirty="0"/>
        </a:p>
        <a:p>
          <a:pPr marL="114300" lvl="1" indent="-114300" algn="l" defTabSz="622300">
            <a:lnSpc>
              <a:spcPct val="90000"/>
            </a:lnSpc>
            <a:spcBef>
              <a:spcPct val="0"/>
            </a:spcBef>
            <a:spcAft>
              <a:spcPct val="15000"/>
            </a:spcAft>
            <a:buChar char="••"/>
          </a:pPr>
          <a:r>
            <a:rPr lang="en-US" sz="1400" kern="1200" dirty="0" smtClean="0"/>
            <a:t>MOTOR (qty 3)</a:t>
          </a:r>
          <a:endParaRPr lang="en-US" sz="1400" kern="1200" dirty="0"/>
        </a:p>
        <a:p>
          <a:pPr marL="228600" lvl="2" indent="-114300" algn="l" defTabSz="622300">
            <a:lnSpc>
              <a:spcPct val="90000"/>
            </a:lnSpc>
            <a:spcBef>
              <a:spcPct val="0"/>
            </a:spcBef>
            <a:spcAft>
              <a:spcPct val="15000"/>
            </a:spcAft>
            <a:buChar char="••"/>
          </a:pPr>
          <a:r>
            <a:rPr lang="en-US" sz="1400" kern="1200" dirty="0" smtClean="0"/>
            <a:t>Serial 1</a:t>
          </a:r>
          <a:endParaRPr lang="en-US" sz="1400" kern="1200" dirty="0"/>
        </a:p>
        <a:p>
          <a:pPr marL="228600" lvl="2" indent="-114300" algn="l" defTabSz="622300">
            <a:lnSpc>
              <a:spcPct val="90000"/>
            </a:lnSpc>
            <a:spcBef>
              <a:spcPct val="0"/>
            </a:spcBef>
            <a:spcAft>
              <a:spcPct val="15000"/>
            </a:spcAft>
            <a:buChar char="••"/>
          </a:pPr>
          <a:r>
            <a:rPr lang="en-US" sz="1400" kern="1200" dirty="0" smtClean="0"/>
            <a:t>Serial 2</a:t>
          </a:r>
          <a:endParaRPr lang="en-US" sz="1400" kern="1200" dirty="0"/>
        </a:p>
        <a:p>
          <a:pPr marL="228600" lvl="2" indent="-114300" algn="l" defTabSz="622300">
            <a:lnSpc>
              <a:spcPct val="90000"/>
            </a:lnSpc>
            <a:spcBef>
              <a:spcPct val="0"/>
            </a:spcBef>
            <a:spcAft>
              <a:spcPct val="15000"/>
            </a:spcAft>
            <a:buChar char="••"/>
          </a:pPr>
          <a:r>
            <a:rPr lang="en-US" sz="1400" kern="1200" dirty="0" smtClean="0"/>
            <a:t>Serial 3</a:t>
          </a:r>
          <a:endParaRPr lang="en-US" sz="1400" kern="1200" dirty="0"/>
        </a:p>
      </dsp:txBody>
      <dsp:txXfrm>
        <a:off x="4456785" y="1244315"/>
        <a:ext cx="1536192" cy="1280160"/>
      </dsp:txXfrm>
    </dsp:sp>
    <dsp:sp modelId="{5C630E82-0787-43F0-B685-8D3969C019A3}">
      <dsp:nvSpPr>
        <dsp:cNvPr id="0" name=""/>
        <dsp:cNvSpPr/>
      </dsp:nvSpPr>
      <dsp:spPr>
        <a:xfrm>
          <a:off x="2101291" y="486460"/>
          <a:ext cx="4301337" cy="4301337"/>
        </a:xfrm>
        <a:prstGeom prst="pie">
          <a:avLst>
            <a:gd name="adj1" fmla="val 1800000"/>
            <a:gd name="adj2" fmla="val 90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smtClean="0"/>
            <a:t>Equipment</a:t>
          </a:r>
          <a:endParaRPr lang="en-US" sz="2400" kern="1200" dirty="0"/>
        </a:p>
      </dsp:txBody>
      <dsp:txXfrm>
        <a:off x="3125419" y="3277209"/>
        <a:ext cx="2304288" cy="1126540"/>
      </dsp:txXfrm>
    </dsp:sp>
    <dsp:sp modelId="{4F70EC2F-39EF-4FEA-A83D-8F824EE6F6ED}">
      <dsp:nvSpPr>
        <dsp:cNvPr id="0" name=""/>
        <dsp:cNvSpPr/>
      </dsp:nvSpPr>
      <dsp:spPr>
        <a:xfrm>
          <a:off x="2012704" y="332841"/>
          <a:ext cx="4301337" cy="4301337"/>
        </a:xfrm>
        <a:prstGeom prst="pie">
          <a:avLst>
            <a:gd name="adj1" fmla="val 90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smtClean="0"/>
            <a:t>Rebuild</a:t>
          </a:r>
          <a:endParaRPr lang="en-US" sz="2400" kern="1200" dirty="0"/>
        </a:p>
      </dsp:txBody>
      <dsp:txXfrm>
        <a:off x="2510942" y="1244315"/>
        <a:ext cx="1536192" cy="1280160"/>
      </dsp:txXfrm>
    </dsp:sp>
    <dsp:sp modelId="{27BFD10D-19A9-469D-A7F8-1C4F04749FED}">
      <dsp:nvSpPr>
        <dsp:cNvPr id="0" name=""/>
        <dsp:cNvSpPr/>
      </dsp:nvSpPr>
      <dsp:spPr>
        <a:xfrm>
          <a:off x="1923960" y="66568"/>
          <a:ext cx="4833884" cy="4833884"/>
        </a:xfrm>
        <a:prstGeom prst="circularArrow">
          <a:avLst>
            <a:gd name="adj1" fmla="val 5085"/>
            <a:gd name="adj2" fmla="val 327528"/>
            <a:gd name="adj3" fmla="val 1472472"/>
            <a:gd name="adj4" fmla="val 16199432"/>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211A29F-B95D-4637-819A-5193291116F3}">
      <dsp:nvSpPr>
        <dsp:cNvPr id="0" name=""/>
        <dsp:cNvSpPr/>
      </dsp:nvSpPr>
      <dsp:spPr>
        <a:xfrm>
          <a:off x="1835017" y="219915"/>
          <a:ext cx="4833884" cy="4833884"/>
        </a:xfrm>
        <a:prstGeom prst="circularArrow">
          <a:avLst>
            <a:gd name="adj1" fmla="val 5085"/>
            <a:gd name="adj2" fmla="val 327528"/>
            <a:gd name="adj3" fmla="val 8671970"/>
            <a:gd name="adj4" fmla="val 1800502"/>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CE3F862-E441-4EBD-8B53-7A47FFC538C7}">
      <dsp:nvSpPr>
        <dsp:cNvPr id="0" name=""/>
        <dsp:cNvSpPr/>
      </dsp:nvSpPr>
      <dsp:spPr>
        <a:xfrm>
          <a:off x="1746075" y="66568"/>
          <a:ext cx="4833884" cy="4833884"/>
        </a:xfrm>
        <a:prstGeom prst="circularArrow">
          <a:avLst>
            <a:gd name="adj1" fmla="val 5085"/>
            <a:gd name="adj2" fmla="val 327528"/>
            <a:gd name="adj3" fmla="val 15873039"/>
            <a:gd name="adj4" fmla="val 90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6402" name="Rectangle 2"/>
          <p:cNvSpPr>
            <a:spLocks noGrp="1" noChangeArrowheads="1"/>
          </p:cNvSpPr>
          <p:nvPr>
            <p:ph type="hdr" sz="quarter"/>
          </p:nvPr>
        </p:nvSpPr>
        <p:spPr bwMode="auto">
          <a:xfrm>
            <a:off x="0" y="0"/>
            <a:ext cx="3026729" cy="463234"/>
          </a:xfrm>
          <a:prstGeom prst="rect">
            <a:avLst/>
          </a:prstGeom>
          <a:noFill/>
          <a:ln w="9525">
            <a:noFill/>
            <a:miter lim="800000"/>
            <a:headEnd/>
            <a:tailEnd/>
          </a:ln>
          <a:effectLst/>
        </p:spPr>
        <p:txBody>
          <a:bodyPr vert="horz" wrap="square" lIns="91010" tIns="45505" rIns="91010" bIns="45505" numCol="1" anchor="t" anchorCtr="0" compatLnSpc="1">
            <a:prstTxWarp prst="textNoShape">
              <a:avLst/>
            </a:prstTxWarp>
          </a:bodyPr>
          <a:lstStyle>
            <a:lvl1pPr algn="l">
              <a:defRPr sz="1200">
                <a:latin typeface="Arial" charset="0"/>
              </a:defRPr>
            </a:lvl1pPr>
          </a:lstStyle>
          <a:p>
            <a:pPr>
              <a:defRPr/>
            </a:pPr>
            <a:endParaRPr lang="en-US" dirty="0"/>
          </a:p>
        </p:txBody>
      </p:sp>
      <p:sp>
        <p:nvSpPr>
          <p:cNvPr id="486403" name="Rectangle 3"/>
          <p:cNvSpPr>
            <a:spLocks noGrp="1" noChangeArrowheads="1"/>
          </p:cNvSpPr>
          <p:nvPr>
            <p:ph type="dt" sz="quarter" idx="1"/>
          </p:nvPr>
        </p:nvSpPr>
        <p:spPr bwMode="auto">
          <a:xfrm>
            <a:off x="3956693" y="0"/>
            <a:ext cx="3026729" cy="463234"/>
          </a:xfrm>
          <a:prstGeom prst="rect">
            <a:avLst/>
          </a:prstGeom>
          <a:noFill/>
          <a:ln w="9525">
            <a:noFill/>
            <a:miter lim="800000"/>
            <a:headEnd/>
            <a:tailEnd/>
          </a:ln>
          <a:effectLst/>
        </p:spPr>
        <p:txBody>
          <a:bodyPr vert="horz" wrap="square" lIns="91010" tIns="45505" rIns="91010" bIns="45505" numCol="1" anchor="t" anchorCtr="0" compatLnSpc="1">
            <a:prstTxWarp prst="textNoShape">
              <a:avLst/>
            </a:prstTxWarp>
          </a:bodyPr>
          <a:lstStyle>
            <a:lvl1pPr algn="r">
              <a:defRPr sz="1200">
                <a:latin typeface="Arial" charset="0"/>
              </a:defRPr>
            </a:lvl1pPr>
          </a:lstStyle>
          <a:p>
            <a:pPr>
              <a:defRPr/>
            </a:pPr>
            <a:endParaRPr lang="en-US" dirty="0"/>
          </a:p>
        </p:txBody>
      </p:sp>
      <p:sp>
        <p:nvSpPr>
          <p:cNvPr id="486404" name="Rectangle 4"/>
          <p:cNvSpPr>
            <a:spLocks noGrp="1" noChangeArrowheads="1"/>
          </p:cNvSpPr>
          <p:nvPr>
            <p:ph type="ftr" sz="quarter" idx="2"/>
          </p:nvPr>
        </p:nvSpPr>
        <p:spPr bwMode="auto">
          <a:xfrm>
            <a:off x="0" y="8806185"/>
            <a:ext cx="3026729" cy="463234"/>
          </a:xfrm>
          <a:prstGeom prst="rect">
            <a:avLst/>
          </a:prstGeom>
          <a:noFill/>
          <a:ln w="9525">
            <a:noFill/>
            <a:miter lim="800000"/>
            <a:headEnd/>
            <a:tailEnd/>
          </a:ln>
          <a:effectLst/>
        </p:spPr>
        <p:txBody>
          <a:bodyPr vert="horz" wrap="square" lIns="91010" tIns="45505" rIns="91010" bIns="45505" numCol="1" anchor="b" anchorCtr="0" compatLnSpc="1">
            <a:prstTxWarp prst="textNoShape">
              <a:avLst/>
            </a:prstTxWarp>
          </a:bodyPr>
          <a:lstStyle>
            <a:lvl1pPr algn="l">
              <a:defRPr sz="1200">
                <a:latin typeface="Arial" charset="0"/>
              </a:defRPr>
            </a:lvl1pPr>
          </a:lstStyle>
          <a:p>
            <a:pPr>
              <a:defRPr/>
            </a:pPr>
            <a:endParaRPr lang="en-US" dirty="0"/>
          </a:p>
        </p:txBody>
      </p:sp>
      <p:sp>
        <p:nvSpPr>
          <p:cNvPr id="486405" name="Rectangle 5"/>
          <p:cNvSpPr>
            <a:spLocks noGrp="1" noChangeArrowheads="1"/>
          </p:cNvSpPr>
          <p:nvPr>
            <p:ph type="sldNum" sz="quarter" idx="3"/>
          </p:nvPr>
        </p:nvSpPr>
        <p:spPr bwMode="auto">
          <a:xfrm>
            <a:off x="3956693" y="8806185"/>
            <a:ext cx="3026729" cy="463234"/>
          </a:xfrm>
          <a:prstGeom prst="rect">
            <a:avLst/>
          </a:prstGeom>
          <a:noFill/>
          <a:ln w="9525">
            <a:noFill/>
            <a:miter lim="800000"/>
            <a:headEnd/>
            <a:tailEnd/>
          </a:ln>
          <a:effectLst/>
        </p:spPr>
        <p:txBody>
          <a:bodyPr vert="horz" wrap="square" lIns="91010" tIns="45505" rIns="91010" bIns="45505" numCol="1" anchor="b" anchorCtr="0" compatLnSpc="1">
            <a:prstTxWarp prst="textNoShape">
              <a:avLst/>
            </a:prstTxWarp>
          </a:bodyPr>
          <a:lstStyle>
            <a:lvl1pPr algn="r">
              <a:defRPr sz="1200">
                <a:latin typeface="Arial" charset="0"/>
              </a:defRPr>
            </a:lvl1pPr>
          </a:lstStyle>
          <a:p>
            <a:pPr>
              <a:defRPr/>
            </a:pPr>
            <a:fld id="{D8CCC991-A967-4F8B-ACFD-B1348B153E40}"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26729" cy="463234"/>
          </a:xfrm>
          <a:prstGeom prst="rect">
            <a:avLst/>
          </a:prstGeom>
          <a:noFill/>
          <a:ln w="9525">
            <a:noFill/>
            <a:miter lim="800000"/>
            <a:headEnd/>
            <a:tailEnd/>
          </a:ln>
          <a:effectLst/>
        </p:spPr>
        <p:txBody>
          <a:bodyPr vert="horz" wrap="square" lIns="92885" tIns="46443" rIns="92885" bIns="46443" numCol="1" anchor="t" anchorCtr="0" compatLnSpc="1">
            <a:prstTxWarp prst="textNoShape">
              <a:avLst/>
            </a:prstTxWarp>
          </a:bodyPr>
          <a:lstStyle>
            <a:lvl1pPr algn="l" defTabSz="929063">
              <a:defRPr sz="1200">
                <a:latin typeface="Arial" charset="0"/>
              </a:defRPr>
            </a:lvl1pPr>
          </a:lstStyle>
          <a:p>
            <a:pPr>
              <a:defRPr/>
            </a:pPr>
            <a:endParaRPr lang="en-US" dirty="0"/>
          </a:p>
        </p:txBody>
      </p:sp>
      <p:sp>
        <p:nvSpPr>
          <p:cNvPr id="9219" name="Rectangle 3"/>
          <p:cNvSpPr>
            <a:spLocks noGrp="1" noChangeArrowheads="1"/>
          </p:cNvSpPr>
          <p:nvPr>
            <p:ph type="dt" idx="1"/>
          </p:nvPr>
        </p:nvSpPr>
        <p:spPr bwMode="auto">
          <a:xfrm>
            <a:off x="3956693" y="0"/>
            <a:ext cx="3026729" cy="463234"/>
          </a:xfrm>
          <a:prstGeom prst="rect">
            <a:avLst/>
          </a:prstGeom>
          <a:noFill/>
          <a:ln w="9525">
            <a:noFill/>
            <a:miter lim="800000"/>
            <a:headEnd/>
            <a:tailEnd/>
          </a:ln>
          <a:effectLst/>
        </p:spPr>
        <p:txBody>
          <a:bodyPr vert="horz" wrap="square" lIns="92885" tIns="46443" rIns="92885" bIns="46443" numCol="1" anchor="t" anchorCtr="0" compatLnSpc="1">
            <a:prstTxWarp prst="textNoShape">
              <a:avLst/>
            </a:prstTxWarp>
          </a:bodyPr>
          <a:lstStyle>
            <a:lvl1pPr algn="r" defTabSz="929063">
              <a:defRPr sz="1200">
                <a:latin typeface="Arial" charset="0"/>
              </a:defRPr>
            </a:lvl1pPr>
          </a:lstStyle>
          <a:p>
            <a:pPr>
              <a:defRPr/>
            </a:pPr>
            <a:endParaRPr lang="en-US" dirty="0"/>
          </a:p>
        </p:txBody>
      </p:sp>
      <p:sp>
        <p:nvSpPr>
          <p:cNvPr id="112644" name="Rectangle 4"/>
          <p:cNvSpPr>
            <a:spLocks noGrp="1" noRot="1" noChangeAspect="1" noChangeArrowheads="1" noTextEdit="1"/>
          </p:cNvSpPr>
          <p:nvPr>
            <p:ph type="sldImg" idx="2"/>
          </p:nvPr>
        </p:nvSpPr>
        <p:spPr bwMode="auto">
          <a:xfrm>
            <a:off x="1174750" y="695325"/>
            <a:ext cx="4635500" cy="3476625"/>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97869" y="4403093"/>
            <a:ext cx="5589263" cy="4172266"/>
          </a:xfrm>
          <a:prstGeom prst="rect">
            <a:avLst/>
          </a:prstGeom>
          <a:noFill/>
          <a:ln w="9525">
            <a:noFill/>
            <a:miter lim="800000"/>
            <a:headEnd/>
            <a:tailEnd/>
          </a:ln>
          <a:effectLst/>
        </p:spPr>
        <p:txBody>
          <a:bodyPr vert="horz" wrap="square" lIns="92885" tIns="46443" rIns="92885" bIns="4644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806185"/>
            <a:ext cx="3026729" cy="463234"/>
          </a:xfrm>
          <a:prstGeom prst="rect">
            <a:avLst/>
          </a:prstGeom>
          <a:noFill/>
          <a:ln w="9525">
            <a:noFill/>
            <a:miter lim="800000"/>
            <a:headEnd/>
            <a:tailEnd/>
          </a:ln>
          <a:effectLst/>
        </p:spPr>
        <p:txBody>
          <a:bodyPr vert="horz" wrap="square" lIns="92885" tIns="46443" rIns="92885" bIns="46443" numCol="1" anchor="b" anchorCtr="0" compatLnSpc="1">
            <a:prstTxWarp prst="textNoShape">
              <a:avLst/>
            </a:prstTxWarp>
          </a:bodyPr>
          <a:lstStyle>
            <a:lvl1pPr algn="l" defTabSz="929063">
              <a:defRPr sz="1200">
                <a:latin typeface="Arial" charset="0"/>
              </a:defRPr>
            </a:lvl1pPr>
          </a:lstStyle>
          <a:p>
            <a:pPr>
              <a:defRPr/>
            </a:pPr>
            <a:endParaRPr lang="en-US" dirty="0"/>
          </a:p>
        </p:txBody>
      </p:sp>
      <p:sp>
        <p:nvSpPr>
          <p:cNvPr id="9223" name="Rectangle 7"/>
          <p:cNvSpPr>
            <a:spLocks noGrp="1" noChangeArrowheads="1"/>
          </p:cNvSpPr>
          <p:nvPr>
            <p:ph type="sldNum" sz="quarter" idx="5"/>
          </p:nvPr>
        </p:nvSpPr>
        <p:spPr bwMode="auto">
          <a:xfrm>
            <a:off x="3956693" y="8806185"/>
            <a:ext cx="3026729" cy="463234"/>
          </a:xfrm>
          <a:prstGeom prst="rect">
            <a:avLst/>
          </a:prstGeom>
          <a:noFill/>
          <a:ln w="9525">
            <a:noFill/>
            <a:miter lim="800000"/>
            <a:headEnd/>
            <a:tailEnd/>
          </a:ln>
          <a:effectLst/>
        </p:spPr>
        <p:txBody>
          <a:bodyPr vert="horz" wrap="square" lIns="92885" tIns="46443" rIns="92885" bIns="46443" numCol="1" anchor="b" anchorCtr="0" compatLnSpc="1">
            <a:prstTxWarp prst="textNoShape">
              <a:avLst/>
            </a:prstTxWarp>
          </a:bodyPr>
          <a:lstStyle>
            <a:lvl1pPr algn="r" defTabSz="929063">
              <a:defRPr sz="1200">
                <a:latin typeface="Arial" charset="0"/>
              </a:defRPr>
            </a:lvl1pPr>
          </a:lstStyle>
          <a:p>
            <a:pPr>
              <a:defRPr/>
            </a:pPr>
            <a:fld id="{22467464-5C0B-443C-85B3-14F9DED90B0D}"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pPr defTabSz="925903"/>
            <a:fld id="{82B4B4CC-5BCA-4C64-A631-01F3B388E8BA}" type="slidenum">
              <a:rPr lang="en-US" smtClean="0"/>
              <a:pPr defTabSz="925903"/>
              <a:t>1</a:t>
            </a:fld>
            <a:endParaRPr lang="en-US" dirty="0" smtClean="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22467464-5C0B-443C-85B3-14F9DED90B0D}" type="slidenum">
              <a:rPr lang="en-US" smtClean="0"/>
              <a:pPr>
                <a:defRPr/>
              </a:pPr>
              <a:t>10</a:t>
            </a:fld>
            <a:endParaRPr 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83397CAC-96E6-478D-894B-F36685FC92DF}" type="slidenum">
              <a:rPr lang="en-US" smtClean="0"/>
              <a:pPr/>
              <a:t>100</a:t>
            </a:fld>
            <a:endParaRPr lang="en-US" dirty="0" smtClean="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pPr eaLnBrk="1" hangingPunct="1"/>
            <a:r>
              <a:rPr lang="en-US" dirty="0" smtClean="0"/>
              <a:t>For further</a:t>
            </a:r>
            <a:r>
              <a:rPr lang="en-US" baseline="0" dirty="0" smtClean="0"/>
              <a:t> information on how to carry out these actions in EAM, view the </a:t>
            </a:r>
            <a:r>
              <a:rPr lang="en-US" i="1" baseline="0" dirty="0" smtClean="0"/>
              <a:t>QAD Enterprise Asset Management User Guide </a:t>
            </a:r>
            <a:r>
              <a:rPr lang="en-US" baseline="0" dirty="0" smtClean="0"/>
              <a:t>available on </a:t>
            </a:r>
            <a:r>
              <a:rPr lang="en-US" baseline="0" dirty="0" smtClean="0"/>
              <a:t>http://documentlibrary.qad.com</a:t>
            </a:r>
            <a:r>
              <a:rPr lang="en-US" baseline="0" dirty="0" smtClean="0"/>
              <a:t>.</a:t>
            </a:r>
            <a:endParaRPr lang="en-US" dirty="0"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83397CAC-96E6-478D-894B-F36685FC92DF}" type="slidenum">
              <a:rPr lang="en-US" smtClean="0"/>
              <a:pPr/>
              <a:t>101</a:t>
            </a:fld>
            <a:endParaRPr lang="en-US" dirty="0" smtClean="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22467464-5C0B-443C-85B3-14F9DED90B0D}" type="slidenum">
              <a:rPr lang="en-US" smtClean="0"/>
              <a:pPr>
                <a:defRPr/>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22467464-5C0B-443C-85B3-14F9DED90B0D}" type="slidenum">
              <a:rPr lang="en-US" smtClean="0"/>
              <a:pPr>
                <a:defRPr/>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22467464-5C0B-443C-85B3-14F9DED90B0D}" type="slidenum">
              <a:rPr lang="en-US" smtClean="0"/>
              <a:pPr>
                <a:defRPr/>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pPr defTabSz="925903"/>
            <a:fld id="{E43C2A1C-8311-4C9C-99AC-D03EAA87EA8C}" type="slidenum">
              <a:rPr lang="en-US" smtClean="0"/>
              <a:pPr defTabSz="925903"/>
              <a:t>14</a:t>
            </a:fld>
            <a:endParaRPr lang="en-US"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Along with increasing plant reliability, tracking cost of ownership, and controlling inventory access, EAM’s Inventory module helps to address the following needs:</a:t>
            </a:r>
          </a:p>
          <a:p>
            <a:endParaRPr lang="en-US" sz="1200" kern="1200" dirty="0" smtClean="0">
              <a:solidFill>
                <a:schemeClr val="tx1"/>
              </a:solidFill>
              <a:latin typeface="Arial" charset="0"/>
              <a:ea typeface="+mn-ea"/>
              <a:cs typeface="+mn-cs"/>
            </a:endParaRPr>
          </a:p>
          <a:p>
            <a:pPr>
              <a:buFont typeface="Arial" pitchFamily="34" charset="0"/>
              <a:buChar char="•"/>
            </a:pPr>
            <a:r>
              <a:rPr lang="en-US" sz="1200" kern="1200" dirty="0" smtClean="0">
                <a:solidFill>
                  <a:schemeClr val="tx1"/>
                </a:solidFill>
                <a:latin typeface="Arial" charset="0"/>
                <a:ea typeface="+mn-ea"/>
                <a:cs typeface="+mn-cs"/>
              </a:rPr>
              <a:t>  Ensuring that critical spares are on hand, while keeping inventory low.</a:t>
            </a:r>
          </a:p>
          <a:p>
            <a:pPr>
              <a:buFont typeface="Arial" pitchFamily="34" charset="0"/>
              <a:buChar char="•"/>
            </a:pPr>
            <a:r>
              <a:rPr lang="en-US" sz="1200" kern="1200" dirty="0" smtClean="0">
                <a:solidFill>
                  <a:schemeClr val="tx1"/>
                </a:solidFill>
                <a:latin typeface="Arial" charset="0"/>
                <a:ea typeface="+mn-ea"/>
                <a:cs typeface="+mn-cs"/>
              </a:rPr>
              <a:t>  Ensuring that spares are visible across facilities to prevent the needless duplication of expensive or rarely used materials.</a:t>
            </a:r>
          </a:p>
          <a:p>
            <a:pPr>
              <a:buFont typeface="Arial" pitchFamily="34" charset="0"/>
              <a:buChar char="•"/>
            </a:pPr>
            <a:r>
              <a:rPr lang="en-US" sz="1200" kern="1200" dirty="0" smtClean="0">
                <a:solidFill>
                  <a:schemeClr val="tx1"/>
                </a:solidFill>
                <a:latin typeface="Arial" charset="0"/>
                <a:ea typeface="+mn-ea"/>
                <a:cs typeface="+mn-cs"/>
              </a:rPr>
              <a:t>  Minimizing excess and obsolete inventory. </a:t>
            </a:r>
            <a:endParaRPr lang="en-US" sz="1200" kern="1200" dirty="0">
              <a:solidFill>
                <a:schemeClr val="tx1"/>
              </a:solidFill>
              <a:latin typeface="Arial" charset="0"/>
              <a:ea typeface="+mn-ea"/>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pPr defTabSz="925903"/>
            <a:fld id="{6E583361-E766-400B-BC56-1F40E69CC276}" type="slidenum">
              <a:rPr lang="en-US" smtClean="0"/>
              <a:pPr defTabSz="925903"/>
              <a:t>15</a:t>
            </a:fld>
            <a:endParaRPr lang="en-US" dirty="0" smtClean="0"/>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p:spPr>
        <p:txBody>
          <a:bodyPr/>
          <a:lstStyle/>
          <a:p>
            <a:pPr>
              <a:lnSpc>
                <a:spcPct val="120000"/>
              </a:lnSpc>
              <a:spcBef>
                <a:spcPts val="0"/>
              </a:spcBef>
              <a:spcAft>
                <a:spcPts val="600"/>
              </a:spcAft>
            </a:pPr>
            <a:r>
              <a:rPr lang="en-US" dirty="0" smtClean="0"/>
              <a:t>Customers are able to reach many industry</a:t>
            </a:r>
            <a:r>
              <a:rPr lang="en-US" baseline="0" dirty="0" smtClean="0"/>
              <a:t> standards for best practices with EAM. Most notably, EAM:</a:t>
            </a:r>
          </a:p>
          <a:p>
            <a:pPr>
              <a:lnSpc>
                <a:spcPct val="120000"/>
              </a:lnSpc>
              <a:spcBef>
                <a:spcPts val="0"/>
              </a:spcBef>
              <a:spcAft>
                <a:spcPts val="600"/>
              </a:spcAft>
            </a:pPr>
            <a:endParaRPr lang="en-US" baseline="0" dirty="0" smtClean="0"/>
          </a:p>
          <a:p>
            <a:pPr>
              <a:lnSpc>
                <a:spcPct val="120000"/>
              </a:lnSpc>
              <a:spcBef>
                <a:spcPts val="0"/>
              </a:spcBef>
              <a:spcAft>
                <a:spcPts val="600"/>
              </a:spcAft>
              <a:buFont typeface="Arial" pitchFamily="34" charset="0"/>
              <a:buChar char="•"/>
            </a:pPr>
            <a:r>
              <a:rPr lang="en-US" dirty="0" smtClean="0"/>
              <a:t>  Provides visibility of MRO values across all facilities</a:t>
            </a:r>
          </a:p>
          <a:p>
            <a:pPr>
              <a:lnSpc>
                <a:spcPct val="120000"/>
              </a:lnSpc>
              <a:spcBef>
                <a:spcPts val="0"/>
              </a:spcBef>
              <a:spcAft>
                <a:spcPts val="600"/>
              </a:spcAft>
              <a:buFont typeface="Arial" pitchFamily="34" charset="0"/>
              <a:buChar char="•"/>
            </a:pPr>
            <a:r>
              <a:rPr lang="en-US" dirty="0" smtClean="0"/>
              <a:t>  Enables items to be transferred between plants</a:t>
            </a:r>
          </a:p>
          <a:p>
            <a:pPr>
              <a:lnSpc>
                <a:spcPct val="120000"/>
              </a:lnSpc>
              <a:spcBef>
                <a:spcPts val="0"/>
              </a:spcBef>
              <a:spcAft>
                <a:spcPts val="600"/>
              </a:spcAft>
              <a:buFont typeface="Arial" pitchFamily="34" charset="0"/>
              <a:buChar char="•"/>
            </a:pPr>
            <a:r>
              <a:rPr lang="en-US" dirty="0" smtClean="0"/>
              <a:t>  Automates the stock replenishment process based on min/max levels</a:t>
            </a:r>
          </a:p>
          <a:p>
            <a:pPr>
              <a:lnSpc>
                <a:spcPct val="120000"/>
              </a:lnSpc>
              <a:spcBef>
                <a:spcPts val="0"/>
              </a:spcBef>
              <a:spcAft>
                <a:spcPts val="600"/>
              </a:spcAft>
              <a:buFont typeface="Arial" pitchFamily="34" charset="0"/>
              <a:buChar char="•"/>
            </a:pPr>
            <a:r>
              <a:rPr lang="en-US" dirty="0" smtClean="0"/>
              <a:t>  Supports consignment and vendor-managed inventory (VMI)</a:t>
            </a:r>
          </a:p>
          <a:p>
            <a:pPr>
              <a:buFont typeface="Arial" pitchFamily="34" charset="0"/>
              <a:buChar char="•"/>
            </a:pPr>
            <a:r>
              <a:rPr lang="en-US" sz="1200" kern="1200" dirty="0" smtClean="0">
                <a:solidFill>
                  <a:schemeClr val="tx1"/>
                </a:solidFill>
                <a:latin typeface="Arial" charset="0"/>
                <a:ea typeface="+mn-ea"/>
                <a:cs typeface="+mn-cs"/>
              </a:rPr>
              <a:t>  Helps managers to determine the correct mix of inventory based on stock-out history</a:t>
            </a:r>
          </a:p>
          <a:p>
            <a:pPr>
              <a:buFont typeface="Arial" pitchFamily="34" charset="0"/>
              <a:buChar char="•"/>
            </a:pPr>
            <a:r>
              <a:rPr lang="en-US" sz="1200" kern="1200" dirty="0" smtClean="0">
                <a:solidFill>
                  <a:schemeClr val="tx1"/>
                </a:solidFill>
                <a:latin typeface="Arial" charset="0"/>
                <a:ea typeface="+mn-ea"/>
                <a:cs typeface="+mn-cs"/>
              </a:rPr>
              <a:t>  Supports the sourcing of critical spare parts quickly and at the lowest possible cost</a:t>
            </a:r>
          </a:p>
          <a:p>
            <a:pPr>
              <a:buFont typeface="Arial" pitchFamily="34" charset="0"/>
              <a:buChar char="•"/>
            </a:pPr>
            <a:r>
              <a:rPr lang="en-US" sz="1200" kern="1200" dirty="0" smtClean="0">
                <a:solidFill>
                  <a:schemeClr val="tx1"/>
                </a:solidFill>
                <a:latin typeface="Arial" charset="0"/>
                <a:ea typeface="+mn-ea"/>
                <a:cs typeface="+mn-cs"/>
              </a:rPr>
              <a:t>  Provides requisitions and enforces company spending policies</a:t>
            </a:r>
          </a:p>
          <a:p>
            <a:pPr>
              <a:buFont typeface="Arial" pitchFamily="34" charset="0"/>
              <a:buChar char="•"/>
            </a:pPr>
            <a:r>
              <a:rPr lang="en-US" sz="1200" kern="1200" dirty="0" smtClean="0">
                <a:solidFill>
                  <a:schemeClr val="tx1"/>
                </a:solidFill>
                <a:latin typeface="Arial" charset="0"/>
                <a:ea typeface="+mn-ea"/>
                <a:cs typeface="+mn-cs"/>
              </a:rPr>
              <a:t>  Provides an MRO catalog that enables you to identify and to requisition items quickly </a:t>
            </a:r>
            <a:endParaRPr lang="en-US" sz="1200" kern="1200" dirty="0">
              <a:solidFill>
                <a:schemeClr val="tx1"/>
              </a:solidFill>
              <a:latin typeface="Arial" charset="0"/>
              <a:ea typeface="+mn-ea"/>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956694" y="8806185"/>
            <a:ext cx="3026728" cy="463235"/>
          </a:xfrm>
          <a:prstGeom prst="rect">
            <a:avLst/>
          </a:prstGeom>
          <a:noFill/>
          <a:ln w="9525">
            <a:noFill/>
            <a:miter lim="800000"/>
            <a:headEnd/>
            <a:tailEnd/>
          </a:ln>
        </p:spPr>
        <p:txBody>
          <a:bodyPr lIns="92873" tIns="46436" rIns="92873" bIns="46436" anchor="b"/>
          <a:lstStyle/>
          <a:p>
            <a:pPr algn="r" defTabSz="927371"/>
            <a:fld id="{8DAE4732-F5AC-4085-AF8D-14FF8A492D91}" type="slidenum">
              <a:rPr lang="en-US" sz="1200">
                <a:latin typeface="Arial" charset="0"/>
                <a:cs typeface="Arial" charset="0"/>
              </a:rPr>
              <a:pPr algn="r" defTabSz="927371"/>
              <a:t>16</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2873" tIns="46436" rIns="92873" bIns="46436"/>
          <a:lstStyle/>
          <a:p>
            <a:pPr eaLnBrk="1" hangingPunct="1"/>
            <a:r>
              <a:rPr lang="en-US" dirty="0" smtClean="0"/>
              <a:t>We are now going to review the inventory process. This will take us from the initial part setup, all the way through replenishing and managing inventory.</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pPr defTabSz="925903"/>
            <a:fld id="{BB962F73-3011-4974-819B-50FF5C7662DE}" type="slidenum">
              <a:rPr lang="en-US" smtClean="0"/>
              <a:pPr defTabSz="925903"/>
              <a:t>17</a:t>
            </a:fld>
            <a:endParaRPr lang="en-US" dirty="0" smtClean="0"/>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The slide features a diagram that depicts a common inventory item lifecycle. </a:t>
            </a:r>
            <a:endParaRPr lang="en-US" sz="1200" kern="1200" dirty="0">
              <a:solidFill>
                <a:schemeClr val="tx1"/>
              </a:solidFill>
              <a:latin typeface="Arial" charset="0"/>
              <a:ea typeface="+mn-ea"/>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956694" y="8806185"/>
            <a:ext cx="3026728" cy="463235"/>
          </a:xfrm>
          <a:prstGeom prst="rect">
            <a:avLst/>
          </a:prstGeom>
          <a:noFill/>
          <a:ln w="9525">
            <a:noFill/>
            <a:miter lim="800000"/>
            <a:headEnd/>
            <a:tailEnd/>
          </a:ln>
        </p:spPr>
        <p:txBody>
          <a:bodyPr lIns="92873" tIns="46436" rIns="92873" bIns="46436" anchor="b"/>
          <a:lstStyle/>
          <a:p>
            <a:pPr algn="r" defTabSz="927371"/>
            <a:fld id="{8DAE4732-F5AC-4085-AF8D-14FF8A492D91}" type="slidenum">
              <a:rPr lang="en-US" sz="1200">
                <a:latin typeface="Arial" charset="0"/>
                <a:cs typeface="Arial" charset="0"/>
              </a:rPr>
              <a:pPr algn="r" defTabSz="927371"/>
              <a:t>18</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2873" tIns="46436" rIns="92873" bIns="46436"/>
          <a:lstStyle/>
          <a:p>
            <a:r>
              <a:rPr lang="en-US" sz="1200" kern="1200" dirty="0" smtClean="0">
                <a:solidFill>
                  <a:schemeClr val="tx1"/>
                </a:solidFill>
                <a:latin typeface="Arial" charset="0"/>
                <a:ea typeface="+mn-ea"/>
                <a:cs typeface="+mn-cs"/>
              </a:rPr>
              <a:t>The first step in the inventory process is to set up inventory parts.</a:t>
            </a:r>
            <a:endParaRPr lang="en-US" sz="1200" kern="1200" dirty="0">
              <a:solidFill>
                <a:schemeClr val="tx1"/>
              </a:solidFill>
              <a:latin typeface="Arial" charset="0"/>
              <a:ea typeface="+mn-ea"/>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pPr defTabSz="925903"/>
            <a:fld id="{A18698BB-D0AB-45DA-9FC5-E60EFC778504}" type="slidenum">
              <a:rPr lang="en-US" smtClean="0"/>
              <a:pPr defTabSz="925903"/>
              <a:t>19</a:t>
            </a:fld>
            <a:endParaRPr lang="en-US" dirty="0" smtClean="0"/>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Three inventory cost methods are available: FIFO (first in, first out), LIFO (last in, first out), and Weighted Average. Each of these methods uses different approaches to calculating and assigning costs when inventory is issued or valued. Your customer's finance department will decide which method to select. The three Cons Res settings help you to define how inventory is analyzed during the replenishment process. These settings let you determine if the system must consider reserved inventory, inventory that indicates that you are short of items, and items that are already on order when calculating stock replenishment levels. Be careful before automating this process through the batch job scheduler/job controller – make sure that inventory levels are reliable.  </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The ABC settings allow a company to define how often the inventory is counted. In addition, the ABC settings enable the system to calculate the breakdown of parts between categories.</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The Transit setting allows you to treat inventory being transferred between sites like it is already on a truck being moved. The inventory in the source site is reduced immediately, but the inventory in the target site is not increased until that site physically receives the item.</a:t>
            </a:r>
            <a:endParaRPr lang="en-US" sz="1200" kern="1200" dirty="0">
              <a:solidFill>
                <a:schemeClr val="tx1"/>
              </a:solidFill>
              <a:latin typeface="Arial" charset="0"/>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D61B5F5C-1C43-4603-8420-6727239513CD}" type="slidenum">
              <a:rPr lang="en-US" smtClean="0"/>
              <a:pPr/>
              <a:t>2</a:t>
            </a:fld>
            <a:endParaRPr lang="en-US" dirty="0" smtClean="0"/>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xfrm>
            <a:off x="696290" y="4404674"/>
            <a:ext cx="5592421" cy="4172267"/>
          </a:xfrm>
          <a:noFill/>
          <a:ln/>
        </p:spPr>
        <p:txBody>
          <a:bodyPr/>
          <a:lstStyle/>
          <a:p>
            <a:r>
              <a:rPr lang="en-GB" baseline="0" dirty="0" smtClean="0"/>
              <a:t>The following slides provide useful information and instructions on how to leverage the key features included in the Inventory module within EAM. </a:t>
            </a:r>
            <a:endParaRPr lang="en-GB"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pPr defTabSz="925903"/>
            <a:fld id="{1F221A6C-2D93-4921-9242-EDD625F997D1}" type="slidenum">
              <a:rPr lang="en-US" smtClean="0"/>
              <a:pPr defTabSz="925903"/>
              <a:t>20</a:t>
            </a:fld>
            <a:endParaRPr lang="en-US" dirty="0" smtClean="0"/>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p:spPr>
        <p:txBody>
          <a:bodyPr/>
          <a:lstStyle/>
          <a:p>
            <a:r>
              <a:rPr lang="en-GB" dirty="0" smtClean="0"/>
              <a:t>At the site-setting level,</a:t>
            </a:r>
            <a:r>
              <a:rPr lang="en-GB" baseline="0" dirty="0" smtClean="0"/>
              <a:t> there are many different accounting default options. For different transactions, a company may want to capture the financial piece in a different account. These defaults can be overridden at the part level.</a:t>
            </a:r>
            <a:endParaRPr lang="en-GB"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pPr defTabSz="925903"/>
            <a:fld id="{C341EF37-E695-4783-BE0C-931522F60776}" type="slidenum">
              <a:rPr lang="en-US" smtClean="0"/>
              <a:pPr defTabSz="925903"/>
              <a:t>21</a:t>
            </a:fld>
            <a:endParaRPr lang="en-US" dirty="0" smtClean="0"/>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EAM has a standard report for Inventory Usage Analysis. At the site level, a company can define what transactions are counted as usage. Some companies may understand</a:t>
            </a:r>
            <a:r>
              <a:rPr lang="en-US" sz="1200"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how inventory adjustments occur in</a:t>
            </a:r>
            <a:r>
              <a:rPr lang="en-US" sz="1200" kern="1200" baseline="0" dirty="0" smtClean="0">
                <a:solidFill>
                  <a:schemeClr val="tx1"/>
                </a:solidFill>
                <a:latin typeface="Arial" charset="0"/>
                <a:ea typeface="+mn-ea"/>
                <a:cs typeface="+mn-cs"/>
              </a:rPr>
              <a:t> their organization</a:t>
            </a:r>
            <a:r>
              <a:rPr lang="en-US" sz="1200" kern="1200" dirty="0" smtClean="0">
                <a:solidFill>
                  <a:schemeClr val="tx1"/>
                </a:solidFill>
                <a:latin typeface="Arial" charset="0"/>
                <a:ea typeface="+mn-ea"/>
                <a:cs typeface="+mn-cs"/>
              </a:rPr>
              <a:t> and may then consider those adjustments when they analyze inventory.  Other companies may consider their inventory to be well controlled and do not want to count an adjustment as usage. These usage settings can be changed over time as companies proceed along the path to world class organizations.</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EAM includes several options for stores requisitions: </a:t>
            </a:r>
          </a:p>
          <a:p>
            <a:endParaRPr lang="en-US" sz="1200" kern="1200" dirty="0" smtClean="0">
              <a:solidFill>
                <a:schemeClr val="tx1"/>
              </a:solidFill>
              <a:latin typeface="Arial" charset="0"/>
              <a:ea typeface="+mn-ea"/>
              <a:cs typeface="+mn-cs"/>
            </a:endParaRPr>
          </a:p>
          <a:p>
            <a:pPr>
              <a:buFont typeface="Arial" pitchFamily="34" charset="0"/>
              <a:buChar char="•"/>
            </a:pPr>
            <a:r>
              <a:rPr lang="en-US" sz="1200" kern="1200" dirty="0" smtClean="0">
                <a:solidFill>
                  <a:schemeClr val="tx1"/>
                </a:solidFill>
                <a:latin typeface="Arial" charset="0"/>
                <a:ea typeface="+mn-ea"/>
                <a:cs typeface="+mn-cs"/>
              </a:rPr>
              <a:t>Do you want the requisitions to close automatically when items are issued?  </a:t>
            </a:r>
          </a:p>
          <a:p>
            <a:pPr>
              <a:buFont typeface="Arial" pitchFamily="34" charset="0"/>
              <a:buChar char="•"/>
            </a:pPr>
            <a:r>
              <a:rPr lang="en-US" sz="1200" kern="1200" dirty="0" smtClean="0">
                <a:solidFill>
                  <a:schemeClr val="tx1"/>
                </a:solidFill>
                <a:latin typeface="Arial" charset="0"/>
                <a:ea typeface="+mn-ea"/>
                <a:cs typeface="+mn-cs"/>
              </a:rPr>
              <a:t>Do you want the system to request authorization prior to issuing a stores requisition?  </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You can activate these options for all stores requisitions or only for project-related stores requisitions.</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The Sole Source options allow you to configure settings related to sole source purchases. It is common for a company to configure sole source purchases to create </a:t>
            </a:r>
            <a:r>
              <a:rPr lang="en-US" sz="1200" kern="1200" dirty="0" err="1" smtClean="0">
                <a:solidFill>
                  <a:schemeClr val="tx1"/>
                </a:solidFill>
                <a:latin typeface="Arial" charset="0"/>
                <a:ea typeface="+mn-ea"/>
                <a:cs typeface="+mn-cs"/>
              </a:rPr>
              <a:t>POs.</a:t>
            </a:r>
            <a:r>
              <a:rPr lang="en-US" sz="1200" kern="1200" dirty="0" smtClean="0">
                <a:solidFill>
                  <a:schemeClr val="tx1"/>
                </a:solidFill>
                <a:latin typeface="Arial" charset="0"/>
                <a:ea typeface="+mn-ea"/>
                <a:cs typeface="+mn-cs"/>
              </a:rPr>
              <a:t> This configuration allows the purchasing department to review information prior to authorizing and placing items on order. </a:t>
            </a:r>
            <a:endParaRPr lang="en-US" sz="1200" kern="1200" dirty="0">
              <a:solidFill>
                <a:schemeClr val="tx1"/>
              </a:solidFill>
              <a:latin typeface="Arial" charset="0"/>
              <a:ea typeface="+mn-ea"/>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94036FDC-7DDC-4929-9B72-3ACB6C9C3123}" type="slidenum">
              <a:rPr lang="en-US" smtClean="0"/>
              <a:pPr/>
              <a:t>22</a:t>
            </a:fld>
            <a:endParaRPr lang="en-US" dirty="0" smtClean="0"/>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Notify: When selecting the lookup in this field, you are presented with an option to select a single </a:t>
            </a:r>
            <a:r>
              <a:rPr lang="en-US" sz="1200" kern="1200" dirty="0" smtClean="0">
                <a:solidFill>
                  <a:schemeClr val="tx1"/>
                </a:solidFill>
                <a:latin typeface="Arial" charset="0"/>
                <a:ea typeface="+mn-ea"/>
                <a:cs typeface="+mn-cs"/>
              </a:rPr>
              <a:t>user or a mail group (recommended) </a:t>
            </a:r>
            <a:r>
              <a:rPr lang="en-US" sz="1200" kern="1200" dirty="0" smtClean="0">
                <a:solidFill>
                  <a:schemeClr val="tx1"/>
                </a:solidFill>
                <a:latin typeface="Arial" charset="0"/>
                <a:ea typeface="+mn-ea"/>
                <a:cs typeface="+mn-cs"/>
              </a:rPr>
              <a:t>to notify or a mail </a:t>
            </a:r>
            <a:r>
              <a:rPr lang="en-US" sz="1200" kern="1200" dirty="0" smtClean="0">
                <a:solidFill>
                  <a:schemeClr val="tx1"/>
                </a:solidFill>
                <a:latin typeface="Arial" charset="0"/>
                <a:ea typeface="+mn-ea"/>
                <a:cs typeface="+mn-cs"/>
              </a:rPr>
              <a:t>group.</a:t>
            </a:r>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Add to BOM: When an item is added to a BOM automatically, the default quantity is blank.</a:t>
            </a:r>
          </a:p>
          <a:p>
            <a:r>
              <a:rPr lang="en-US" sz="1200" kern="1200" dirty="0" smtClean="0">
                <a:solidFill>
                  <a:schemeClr val="tx1"/>
                </a:solidFill>
                <a:latin typeface="Arial" charset="0"/>
                <a:ea typeface="+mn-ea"/>
                <a:cs typeface="+mn-cs"/>
              </a:rPr>
              <a:t>Auto Issue: Use this setting to denote that an item should be issued upon receipt (this is the default setting for contract items, or foe inventory that is purchased for a work order and/or project/job).</a:t>
            </a:r>
          </a:p>
          <a:p>
            <a:r>
              <a:rPr lang="en-US" sz="1200" kern="1200" dirty="0" smtClean="0">
                <a:solidFill>
                  <a:schemeClr val="tx1"/>
                </a:solidFill>
                <a:latin typeface="Arial" charset="0"/>
                <a:ea typeface="+mn-ea"/>
                <a:cs typeface="+mn-cs"/>
              </a:rPr>
              <a:t>Cost: It is important to note and update price schedules that are associated with inventory items and their primary vendors.</a:t>
            </a:r>
          </a:p>
          <a:p>
            <a:r>
              <a:rPr lang="en-US" sz="1200" kern="1200" dirty="0" smtClean="0">
                <a:solidFill>
                  <a:schemeClr val="tx1"/>
                </a:solidFill>
                <a:latin typeface="Arial" charset="0"/>
                <a:ea typeface="+mn-ea"/>
                <a:cs typeface="+mn-cs"/>
              </a:rPr>
              <a:t>PO Text: Any text included in this frame is printed on the purchase order document. </a:t>
            </a:r>
            <a:endParaRPr lang="en-US" sz="1200" kern="1200" dirty="0">
              <a:solidFill>
                <a:schemeClr val="tx1"/>
              </a:solidFill>
              <a:latin typeface="Arial" charset="0"/>
              <a:ea typeface="+mn-ea"/>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7D635AA3-1947-4A6F-9223-C23476EA6C0F}" type="slidenum">
              <a:rPr lang="en-US" smtClean="0"/>
              <a:pPr/>
              <a:t>23</a:t>
            </a:fld>
            <a:endParaRPr lang="en-US" dirty="0" smtClean="0"/>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r>
              <a:rPr lang="en-GB" dirty="0" smtClean="0"/>
              <a:t>The following slides explain the setup functions for an Inventory record in further detail.</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r>
              <a:rPr lang="en-US" dirty="0" smtClean="0"/>
              <a:t>Use the Buyer/Commodity Purchasing option to require a buyer to be assigned to a commodity code. The buyer is assigned to the inventory part, based on the commodity code entered. The buyer then defaults onto requisition lines, based on the stock part entered.</a:t>
            </a:r>
          </a:p>
        </p:txBody>
      </p:sp>
      <p:sp>
        <p:nvSpPr>
          <p:cNvPr id="45060" name="Slide Number Placeholder 3"/>
          <p:cNvSpPr>
            <a:spLocks noGrp="1"/>
          </p:cNvSpPr>
          <p:nvPr>
            <p:ph type="sldNum" sz="quarter" idx="5"/>
          </p:nvPr>
        </p:nvSpPr>
        <p:spPr>
          <a:noFill/>
        </p:spPr>
        <p:txBody>
          <a:bodyPr/>
          <a:lstStyle/>
          <a:p>
            <a:pPr defTabSz="927483"/>
            <a:fld id="{C9B5550D-17E8-4E08-A7FD-7BB28E77141A}" type="slidenum">
              <a:rPr lang="en-US" smtClean="0"/>
              <a:pPr defTabSz="927483"/>
              <a:t>24</a:t>
            </a:fld>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r>
              <a:rPr lang="en-US" dirty="0" smtClean="0"/>
              <a:t>Use the Buyer/Commodity Purchasing option to require a buyer to be assigned to a commodity code. The buyer is assigned to the inventory part based on the commodity code entered. The buyer then defaults onto requisition lines based on the stock part entered.</a:t>
            </a:r>
          </a:p>
        </p:txBody>
      </p:sp>
      <p:sp>
        <p:nvSpPr>
          <p:cNvPr id="45060" name="Slide Number Placeholder 3"/>
          <p:cNvSpPr>
            <a:spLocks noGrp="1"/>
          </p:cNvSpPr>
          <p:nvPr>
            <p:ph type="sldNum" sz="quarter" idx="5"/>
          </p:nvPr>
        </p:nvSpPr>
        <p:spPr>
          <a:noFill/>
        </p:spPr>
        <p:txBody>
          <a:bodyPr/>
          <a:lstStyle/>
          <a:p>
            <a:pPr defTabSz="927483"/>
            <a:fld id="{C9B5550D-17E8-4E08-A7FD-7BB28E77141A}" type="slidenum">
              <a:rPr lang="en-US" smtClean="0"/>
              <a:pPr defTabSz="927483"/>
              <a:t>25</a:t>
            </a:fld>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66BC3532-5E72-45DA-B395-056B0A0C014E}" type="slidenum">
              <a:rPr lang="en-US" smtClean="0"/>
              <a:pPr/>
              <a:t>26</a:t>
            </a:fld>
            <a:endParaRPr lang="en-US" dirty="0" smtClean="0"/>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p:spPr>
        <p:txBody>
          <a:bodyPr/>
          <a:lstStyle/>
          <a:p>
            <a:r>
              <a:rPr lang="en-US" dirty="0" smtClean="0"/>
              <a:t>Navigate to </a:t>
            </a:r>
            <a:r>
              <a:rPr lang="en-US" dirty="0" err="1" smtClean="0"/>
              <a:t>Inventory|Codes|Part</a:t>
            </a:r>
            <a:r>
              <a:rPr lang="en-US" dirty="0" smtClean="0"/>
              <a:t>| Part Locations (EAM). </a:t>
            </a:r>
          </a:p>
          <a:p>
            <a:r>
              <a:rPr lang="en-US" dirty="0" smtClean="0"/>
              <a:t>Click New or right-click and select the New option.</a:t>
            </a:r>
            <a:endParaRPr lang="en-GB"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 name="Shape 593"/>
          <p:cNvSpPr>
            <a:spLocks noGrp="1" noRot="1" noChangeAspect="1"/>
          </p:cNvSpPr>
          <p:nvPr>
            <p:ph type="sldImg"/>
          </p:nvPr>
        </p:nvSpPr>
        <p:spPr>
          <a:prstGeom prst="rect">
            <a:avLst/>
          </a:prstGeom>
        </p:spPr>
        <p:txBody>
          <a:bodyPr lIns="92885" tIns="46442" rIns="92885" bIns="46442"/>
          <a:lstStyle/>
          <a:p>
            <a:pPr lvl="0"/>
            <a:endParaRPr dirty="0"/>
          </a:p>
        </p:txBody>
      </p:sp>
      <p:sp>
        <p:nvSpPr>
          <p:cNvPr id="594" name="Shape 594"/>
          <p:cNvSpPr>
            <a:spLocks noGrp="1"/>
          </p:cNvSpPr>
          <p:nvPr>
            <p:ph type="body" sz="quarter" idx="1"/>
          </p:nvPr>
        </p:nvSpPr>
        <p:spPr>
          <a:prstGeom prst="rect">
            <a:avLst/>
          </a:prstGeom>
        </p:spPr>
        <p:txBody>
          <a:bodyPr/>
          <a:lstStyle/>
          <a:p>
            <a:pPr defTabSz="928848">
              <a:defRPr sz="1800"/>
            </a:pPr>
            <a:r>
              <a:rPr lang="en-US" b="1" dirty="0" smtClean="0">
                <a:latin typeface="Calibri"/>
                <a:ea typeface="Calibri"/>
                <a:cs typeface="Calibri"/>
                <a:sym typeface="Calibri"/>
              </a:rPr>
              <a:t>General Tab</a:t>
            </a:r>
          </a:p>
          <a:p>
            <a:r>
              <a:rPr lang="en-US" sz="2400" dirty="0" smtClean="0">
                <a:latin typeface="+mj-lt"/>
                <a:ea typeface="+mj-ea"/>
                <a:cs typeface="+mj-cs"/>
                <a:sym typeface="Avenir Roman"/>
              </a:rPr>
              <a:t>Description: Enter the part’s primary description.</a:t>
            </a:r>
          </a:p>
          <a:p>
            <a:r>
              <a:rPr lang="en-US" sz="2400" dirty="0" smtClean="0">
                <a:latin typeface="+mj-lt"/>
                <a:ea typeface="+mj-ea"/>
                <a:cs typeface="+mj-cs"/>
                <a:sym typeface="Avenir Roman"/>
              </a:rPr>
              <a:t>Buyer: Use the lookup to select the buyer’s employee ID.</a:t>
            </a:r>
          </a:p>
          <a:p>
            <a:r>
              <a:rPr lang="en-US" sz="2400" dirty="0" smtClean="0">
                <a:latin typeface="+mj-lt"/>
                <a:ea typeface="+mj-ea"/>
                <a:cs typeface="+mj-cs"/>
                <a:sym typeface="Avenir Roman"/>
              </a:rPr>
              <a:t>Buyer Name: The buyer’s name.</a:t>
            </a:r>
          </a:p>
          <a:p>
            <a:r>
              <a:rPr lang="en-US" sz="2400" dirty="0" smtClean="0">
                <a:latin typeface="+mj-lt"/>
                <a:ea typeface="+mj-ea"/>
                <a:cs typeface="+mj-cs"/>
                <a:sym typeface="Avenir Roman"/>
              </a:rPr>
              <a:t>Lead Days: Enter the number of days a vendor requires to deliver an ordered part.</a:t>
            </a:r>
          </a:p>
          <a:p>
            <a:r>
              <a:rPr lang="en-US" sz="2400" dirty="0" smtClean="0">
                <a:latin typeface="+mj-lt"/>
                <a:ea typeface="+mj-ea"/>
                <a:cs typeface="+mj-cs"/>
                <a:sym typeface="Avenir Roman"/>
              </a:rPr>
              <a:t>Status: Enter or select the status from the lookup.</a:t>
            </a:r>
          </a:p>
          <a:p>
            <a:r>
              <a:rPr lang="en-US" sz="2400" dirty="0" smtClean="0">
                <a:latin typeface="+mj-lt"/>
                <a:ea typeface="+mj-ea"/>
                <a:cs typeface="+mj-cs"/>
                <a:sym typeface="Avenir Roman"/>
              </a:rPr>
              <a:t>Critical?: Select this check box if this part is critical. This setting enables sort and filter for stock replenishment selection.</a:t>
            </a:r>
          </a:p>
          <a:p>
            <a:r>
              <a:rPr lang="en-US" sz="2400" dirty="0" smtClean="0">
                <a:latin typeface="+mj-lt"/>
                <a:ea typeface="+mj-ea"/>
                <a:cs typeface="+mj-cs"/>
                <a:sym typeface="Avenir Roman"/>
              </a:rPr>
              <a:t>Sole Source?: Select this check box to use sole sourcing and its expedited purchase process for stock replenishment.</a:t>
            </a:r>
          </a:p>
          <a:p>
            <a:r>
              <a:rPr lang="en-US" sz="2400" dirty="0" smtClean="0">
                <a:latin typeface="+mj-lt"/>
                <a:ea typeface="+mj-ea"/>
                <a:cs typeface="+mj-cs"/>
                <a:sym typeface="Avenir Roman"/>
              </a:rPr>
              <a:t>Rotable?: Select this check box to identify </a:t>
            </a:r>
            <a:r>
              <a:rPr lang="en-US" sz="2400" dirty="0" smtClean="0">
                <a:latin typeface="+mj-lt"/>
                <a:ea typeface="+mj-ea"/>
                <a:cs typeface="+mj-cs"/>
                <a:sym typeface="Avenir Roman"/>
              </a:rPr>
              <a:t>a part </a:t>
            </a:r>
            <a:r>
              <a:rPr lang="en-US" sz="2400" dirty="0" smtClean="0">
                <a:latin typeface="+mj-lt"/>
                <a:ea typeface="+mj-ea"/>
                <a:cs typeface="+mj-cs"/>
                <a:sym typeface="Avenir Roman"/>
              </a:rPr>
              <a:t>as a serialized and repairable part. </a:t>
            </a:r>
          </a:p>
          <a:p>
            <a:r>
              <a:rPr lang="en-US" sz="2400" dirty="0" smtClean="0">
                <a:latin typeface="+mj-lt"/>
                <a:ea typeface="+mj-ea"/>
                <a:cs typeface="+mj-cs"/>
                <a:sym typeface="Avenir Roman"/>
              </a:rPr>
              <a:t>Consignment?: Select this check box to indicate that this part is consigned from a vendor.</a:t>
            </a:r>
          </a:p>
          <a:p>
            <a:r>
              <a:rPr lang="en-US" sz="2400" b="0" dirty="0" smtClean="0">
                <a:latin typeface="+mj-lt"/>
                <a:ea typeface="+mj-ea"/>
                <a:cs typeface="+mj-cs"/>
                <a:sym typeface="Avenir Roman"/>
              </a:rPr>
              <a:t>Note: You cannot select both </a:t>
            </a:r>
            <a:r>
              <a:rPr lang="en-US" sz="2400" b="0" dirty="0" smtClean="0">
                <a:latin typeface="+mj-lt"/>
                <a:ea typeface="+mj-ea"/>
                <a:cs typeface="+mj-cs"/>
                <a:sym typeface="Avenir Roman"/>
              </a:rPr>
              <a:t>Consignment </a:t>
            </a:r>
            <a:r>
              <a:rPr lang="en-US" sz="2400" b="0" dirty="0" smtClean="0">
                <a:latin typeface="+mj-lt"/>
                <a:ea typeface="+mj-ea"/>
                <a:cs typeface="+mj-cs"/>
                <a:sym typeface="Avenir Roman"/>
              </a:rPr>
              <a:t>and </a:t>
            </a:r>
            <a:r>
              <a:rPr lang="en-US" sz="2400" b="0" dirty="0" err="1" smtClean="0">
                <a:latin typeface="+mj-lt"/>
                <a:ea typeface="+mj-ea"/>
                <a:cs typeface="+mj-cs"/>
                <a:sym typeface="Avenir Roman"/>
              </a:rPr>
              <a:t>Rotable</a:t>
            </a:r>
            <a:r>
              <a:rPr lang="en-US" sz="2400" b="0" dirty="0" smtClean="0">
                <a:latin typeface="+mj-lt"/>
                <a:ea typeface="+mj-ea"/>
                <a:cs typeface="+mj-cs"/>
                <a:sym typeface="Avenir Roman"/>
              </a:rPr>
              <a:t> </a:t>
            </a:r>
            <a:r>
              <a:rPr lang="en-US" sz="2400" b="0" dirty="0" smtClean="0">
                <a:latin typeface="+mj-lt"/>
                <a:ea typeface="+mj-ea"/>
                <a:cs typeface="+mj-cs"/>
                <a:sym typeface="Avenir Roman"/>
              </a:rPr>
              <a:t>for the same part.</a:t>
            </a:r>
          </a:p>
          <a:p>
            <a:r>
              <a:rPr lang="en-US" sz="1200" kern="1200" dirty="0" smtClean="0">
                <a:solidFill>
                  <a:schemeClr val="tx1"/>
                </a:solidFill>
                <a:latin typeface="Arial" charset="0"/>
                <a:ea typeface="+mn-ea"/>
                <a:cs typeface="+mn-cs"/>
              </a:rPr>
              <a:t>Source: Select Vendor to buy the part or Internal to build the part.</a:t>
            </a:r>
          </a:p>
          <a:p>
            <a:r>
              <a:rPr lang="en-US" sz="2400" dirty="0" smtClean="0">
                <a:latin typeface="+mj-lt"/>
                <a:ea typeface="+mj-ea"/>
                <a:cs typeface="+mj-cs"/>
                <a:sym typeface="Avenir Roman"/>
              </a:rPr>
              <a:t>Area: An internal build or fabrication location. </a:t>
            </a:r>
            <a:r>
              <a:rPr lang="en-US" sz="2400" b="0" dirty="0" smtClean="0">
                <a:latin typeface="+mj-lt"/>
                <a:ea typeface="+mj-ea"/>
                <a:cs typeface="+mj-cs"/>
                <a:sym typeface="Avenir Roman"/>
              </a:rPr>
              <a:t>Note: Area is required for an internally sourced part.</a:t>
            </a:r>
          </a:p>
          <a:p>
            <a:r>
              <a:rPr lang="en-US" sz="2400" dirty="0" smtClean="0">
                <a:latin typeface="+mj-lt"/>
                <a:ea typeface="+mj-ea"/>
                <a:cs typeface="+mj-cs"/>
                <a:sym typeface="Avenir Roman"/>
              </a:rPr>
              <a:t>Pri Vendor: The primary vendor ID specified on the Vendor Parts submenu.</a:t>
            </a:r>
          </a:p>
          <a:p>
            <a:r>
              <a:rPr lang="en-US" sz="2400" dirty="0" smtClean="0">
                <a:latin typeface="+mj-lt"/>
                <a:ea typeface="+mj-ea"/>
                <a:cs typeface="+mj-cs"/>
                <a:sym typeface="Avenir Roman"/>
              </a:rPr>
              <a:t>Vendor Part Number: The primary part number that</a:t>
            </a:r>
            <a:r>
              <a:rPr lang="en-US" sz="2400" baseline="0" dirty="0" smtClean="0">
                <a:latin typeface="+mj-lt"/>
                <a:ea typeface="+mj-ea"/>
                <a:cs typeface="+mj-cs"/>
                <a:sym typeface="Avenir Roman"/>
              </a:rPr>
              <a:t> </a:t>
            </a:r>
            <a:r>
              <a:rPr lang="en-US" sz="2400" dirty="0" smtClean="0">
                <a:latin typeface="+mj-lt"/>
                <a:ea typeface="+mj-ea"/>
                <a:cs typeface="+mj-cs"/>
                <a:sym typeface="Avenir Roman"/>
              </a:rPr>
              <a:t>the vendor uses to identify this part specified on the Vendor Parts submenu.</a:t>
            </a:r>
          </a:p>
          <a:p>
            <a:r>
              <a:rPr lang="en-US" sz="2400" dirty="0" smtClean="0">
                <a:latin typeface="+mj-lt"/>
                <a:ea typeface="+mj-ea"/>
                <a:cs typeface="+mj-cs"/>
                <a:sym typeface="Avenir Roman"/>
              </a:rPr>
              <a:t>Manufacturer: The manufacturer for the part specified on the Vendor Parts submenu.</a:t>
            </a:r>
          </a:p>
          <a:p>
            <a:r>
              <a:rPr lang="en-US" sz="2400" dirty="0" smtClean="0">
                <a:latin typeface="+mj-lt"/>
                <a:ea typeface="+mj-ea"/>
                <a:cs typeface="+mj-cs"/>
                <a:sym typeface="Avenir Roman"/>
              </a:rPr>
              <a:t>Manufacturer Part Number: The number the manufacturer uses to identify this part specified on the Vendor Parts submenu.</a:t>
            </a:r>
          </a:p>
          <a:p>
            <a:r>
              <a:rPr lang="en-US" sz="2400" dirty="0" smtClean="0">
                <a:latin typeface="+mj-lt"/>
                <a:ea typeface="+mj-ea"/>
                <a:cs typeface="+mj-cs"/>
                <a:sym typeface="Avenir Roman"/>
              </a:rPr>
              <a:t>Initial Location: Enter the bin location of the part</a:t>
            </a:r>
            <a:r>
              <a:rPr lang="en-US" sz="2400" baseline="0" dirty="0" smtClean="0">
                <a:latin typeface="+mj-lt"/>
                <a:ea typeface="+mj-ea"/>
                <a:cs typeface="+mj-cs"/>
                <a:sym typeface="Avenir Roman"/>
              </a:rPr>
              <a:t> – Customers may have a TBD location to use initially if they do not know where to store a part until it arrives.</a:t>
            </a:r>
            <a:endParaRPr b="1" dirty="0">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 name="Shape 593"/>
          <p:cNvSpPr>
            <a:spLocks noGrp="1" noRot="1" noChangeAspect="1"/>
          </p:cNvSpPr>
          <p:nvPr>
            <p:ph type="sldImg"/>
          </p:nvPr>
        </p:nvSpPr>
        <p:spPr>
          <a:prstGeom prst="rect">
            <a:avLst/>
          </a:prstGeom>
        </p:spPr>
        <p:txBody>
          <a:bodyPr lIns="92885" tIns="46442" rIns="92885" bIns="46442"/>
          <a:lstStyle/>
          <a:p>
            <a:pPr lvl="0"/>
            <a:endParaRPr dirty="0"/>
          </a:p>
        </p:txBody>
      </p:sp>
      <p:sp>
        <p:nvSpPr>
          <p:cNvPr id="594" name="Shape 594"/>
          <p:cNvSpPr>
            <a:spLocks noGrp="1"/>
          </p:cNvSpPr>
          <p:nvPr>
            <p:ph type="body" sz="quarter" idx="1"/>
          </p:nvPr>
        </p:nvSpPr>
        <p:spPr>
          <a:prstGeom prst="rect">
            <a:avLst/>
          </a:prstGeom>
        </p:spPr>
        <p:txBody>
          <a:bodyPr/>
          <a:lstStyle/>
          <a:p>
            <a:pPr defTabSz="928848">
              <a:defRPr sz="1800"/>
            </a:pPr>
            <a:r>
              <a:rPr lang="en-US" b="1" dirty="0" smtClean="0">
                <a:latin typeface="Calibri"/>
                <a:ea typeface="Calibri"/>
                <a:cs typeface="Calibri"/>
                <a:sym typeface="Calibri"/>
              </a:rPr>
              <a:t>Stock Detail</a:t>
            </a:r>
            <a:endParaRPr dirty="0">
              <a:latin typeface="Calibri"/>
              <a:ea typeface="Calibri"/>
              <a:cs typeface="Calibri"/>
              <a:sym typeface="Calibri"/>
            </a:endParaRPr>
          </a:p>
          <a:p>
            <a:r>
              <a:rPr lang="en-US" sz="2400" dirty="0" smtClean="0">
                <a:latin typeface="+mj-lt"/>
                <a:ea typeface="+mj-ea"/>
                <a:cs typeface="+mj-cs"/>
                <a:sym typeface="Avenir Roman"/>
              </a:rPr>
              <a:t>Note: The</a:t>
            </a:r>
            <a:r>
              <a:rPr lang="en-US" sz="2400" baseline="0" dirty="0" smtClean="0">
                <a:latin typeface="+mj-lt"/>
                <a:ea typeface="+mj-ea"/>
                <a:cs typeface="+mj-cs"/>
                <a:sym typeface="Avenir Roman"/>
              </a:rPr>
              <a:t> values in the Levels box on this screen are all based on the issue UOM.</a:t>
            </a:r>
          </a:p>
          <a:p>
            <a:r>
              <a:rPr lang="en-US" sz="2400" dirty="0" smtClean="0">
                <a:latin typeface="+mj-lt"/>
                <a:ea typeface="+mj-ea"/>
                <a:cs typeface="+mj-cs"/>
                <a:sym typeface="Avenir Roman"/>
              </a:rPr>
              <a:t>On-Hand: Displays the quantity (in</a:t>
            </a:r>
            <a:r>
              <a:rPr lang="en-US" sz="2400" baseline="0" dirty="0" smtClean="0">
                <a:latin typeface="+mj-lt"/>
                <a:ea typeface="+mj-ea"/>
                <a:cs typeface="+mj-cs"/>
                <a:sym typeface="Avenir Roman"/>
              </a:rPr>
              <a:t> the i</a:t>
            </a:r>
            <a:r>
              <a:rPr lang="en-US" sz="2400" dirty="0" smtClean="0">
                <a:latin typeface="+mj-lt"/>
                <a:ea typeface="+mj-ea"/>
                <a:cs typeface="+mj-cs"/>
                <a:sym typeface="Avenir Roman"/>
              </a:rPr>
              <a:t>ssue UOM) of the part currently in inventory at all bin locations for this site. When a part is received or issued, the on-hand quantity automatically changes. If necessary, you can change the on-hand quantity using the Adjust action, which is typically done after a physical inventory is performed and a discrepancy between the system record and the physical count is discovered. You cannot update this field.</a:t>
            </a:r>
          </a:p>
          <a:p>
            <a:r>
              <a:rPr lang="en-US" sz="2400" dirty="0" smtClean="0">
                <a:latin typeface="+mj-lt"/>
                <a:ea typeface="+mj-ea"/>
                <a:cs typeface="+mj-cs"/>
                <a:sym typeface="Avenir Roman"/>
              </a:rPr>
              <a:t>Reorder Point: Enter the amount at which the part should be reordered. If you enter an amount in this field, you can run stock replenishment routines based on the reorder point. You can also set the system to send an e-mail to the Notify user for the part if it is at or below reorder point.</a:t>
            </a:r>
          </a:p>
          <a:p>
            <a:r>
              <a:rPr lang="en-US" sz="2400" dirty="0" smtClean="0">
                <a:latin typeface="+mj-lt"/>
                <a:ea typeface="+mj-ea"/>
                <a:cs typeface="+mj-cs"/>
                <a:sym typeface="Avenir Roman"/>
              </a:rPr>
              <a:t>Reserved: This is a system-calculated field that displays the total quantity of the part that is reserved on stores requisitions. When calculating the reserved quantity, the system looks at all of the stores requisitions that have reserved the part. You cannot update this field.</a:t>
            </a:r>
          </a:p>
          <a:p>
            <a:r>
              <a:rPr lang="en-US" sz="2400" b="1" dirty="0" smtClean="0">
                <a:latin typeface="+mj-lt"/>
                <a:ea typeface="+mj-ea"/>
                <a:cs typeface="+mj-cs"/>
                <a:sym typeface="Avenir Roman"/>
              </a:rPr>
              <a:t>Note You cannot reserve a part if the available quantity is 0.</a:t>
            </a:r>
          </a:p>
          <a:p>
            <a:r>
              <a:rPr lang="en-US" sz="2400" dirty="0" smtClean="0">
                <a:latin typeface="+mj-lt"/>
                <a:ea typeface="+mj-ea"/>
                <a:cs typeface="+mj-cs"/>
                <a:sym typeface="Avenir Roman"/>
              </a:rPr>
              <a:t>On Hand Qty - Reserved Qty = Available Qty</a:t>
            </a:r>
          </a:p>
          <a:p>
            <a:endParaRPr lang="en-US" sz="2400" dirty="0" smtClean="0">
              <a:latin typeface="+mj-lt"/>
              <a:ea typeface="+mj-ea"/>
              <a:cs typeface="+mj-cs"/>
              <a:sym typeface="Avenir Roman"/>
            </a:endParaRPr>
          </a:p>
          <a:p>
            <a:r>
              <a:rPr lang="en-US" sz="2400" dirty="0" smtClean="0">
                <a:latin typeface="+mj-lt"/>
                <a:ea typeface="+mj-ea"/>
                <a:cs typeface="+mj-cs"/>
                <a:sym typeface="Avenir Roman"/>
              </a:rPr>
              <a:t>Available: Displays the total quantity on hand at all bin-locations within a site, minus the quantity on reserve. This quantity represents the parts available to be charged, issued against, issued, or reserved against other stores requisitions. You cannot update this field.</a:t>
            </a:r>
          </a:p>
          <a:p>
            <a:r>
              <a:rPr lang="en-US" sz="2400" dirty="0" smtClean="0">
                <a:latin typeface="+mj-lt"/>
                <a:ea typeface="+mj-ea"/>
                <a:cs typeface="+mj-cs"/>
                <a:sym typeface="Avenir Roman"/>
              </a:rPr>
              <a:t>Safety Stock: Enter the minimum quantity to keep on hand for a particular part. The stock replenishment can be run to display all parts at or below safety stock or reorder point. If the part is at or below the safety stock level, the system can be set to send an e-mail to the Notify user for the part.</a:t>
            </a:r>
          </a:p>
          <a:p>
            <a:r>
              <a:rPr lang="en-US" sz="2400" dirty="0" smtClean="0">
                <a:latin typeface="+mj-lt"/>
                <a:ea typeface="+mj-ea"/>
                <a:cs typeface="+mj-cs"/>
                <a:sym typeface="Avenir Roman"/>
              </a:rPr>
              <a:t>Short: The system calculates this field to show the number of parts </a:t>
            </a:r>
            <a:r>
              <a:rPr lang="en-US" sz="2400" dirty="0" smtClean="0">
                <a:latin typeface="+mj-lt"/>
                <a:ea typeface="+mj-ea"/>
                <a:cs typeface="+mj-cs"/>
                <a:sym typeface="Avenir Roman"/>
              </a:rPr>
              <a:t>reserved, </a:t>
            </a:r>
            <a:r>
              <a:rPr lang="en-US" sz="2400" dirty="0" smtClean="0">
                <a:latin typeface="+mj-lt"/>
                <a:ea typeface="+mj-ea"/>
                <a:cs typeface="+mj-cs"/>
                <a:sym typeface="Avenir Roman"/>
              </a:rPr>
              <a:t>but not </a:t>
            </a:r>
            <a:r>
              <a:rPr lang="en-US" sz="2400" dirty="0" smtClean="0">
                <a:latin typeface="+mj-lt"/>
                <a:ea typeface="+mj-ea"/>
                <a:cs typeface="+mj-cs"/>
                <a:sym typeface="Avenir Roman"/>
              </a:rPr>
              <a:t>available, </a:t>
            </a:r>
            <a:r>
              <a:rPr lang="en-US" sz="2400" dirty="0" smtClean="0">
                <a:latin typeface="+mj-lt"/>
                <a:ea typeface="+mj-ea"/>
                <a:cs typeface="+mj-cs"/>
                <a:sym typeface="Avenir Roman"/>
              </a:rPr>
              <a:t>in stores. </a:t>
            </a:r>
          </a:p>
          <a:p>
            <a:r>
              <a:rPr lang="en-US" sz="2400" dirty="0" smtClean="0">
                <a:latin typeface="+mj-lt"/>
                <a:ea typeface="+mj-ea"/>
                <a:cs typeface="+mj-cs"/>
                <a:sym typeface="Avenir Roman"/>
              </a:rPr>
              <a:t>Mgt Max Qty: This field refers to the optimal amount to stock through stock replenishment, a quantity pre-set by management.</a:t>
            </a:r>
            <a:r>
              <a:rPr lang="en-US" sz="2400" baseline="0" dirty="0" smtClean="0">
                <a:latin typeface="+mj-lt"/>
                <a:ea typeface="+mj-ea"/>
                <a:cs typeface="+mj-cs"/>
                <a:sym typeface="Avenir Roman"/>
              </a:rPr>
              <a:t> </a:t>
            </a:r>
            <a:r>
              <a:rPr lang="en-US" sz="2400" dirty="0" smtClean="0">
                <a:latin typeface="+mj-lt"/>
                <a:ea typeface="+mj-ea"/>
                <a:cs typeface="+mj-cs"/>
                <a:sym typeface="Avenir Roman"/>
              </a:rPr>
              <a:t>This amount represents the minimum economical amount to order. When you create a requisition, there is a hierarchy for determining the order quantity. When a part record is created, the default value for this field is 0 UOM. If this field is set to 0 UOM, the quantity requested on the requisition equals the quantity ordered on the requisition as long as the quantity requested is greater than or equal to 1.</a:t>
            </a:r>
          </a:p>
          <a:p>
            <a:r>
              <a:rPr lang="en-US" sz="2400" i="1" dirty="0" smtClean="0">
                <a:latin typeface="+mj-lt"/>
                <a:ea typeface="+mj-ea"/>
                <a:cs typeface="+mj-cs"/>
                <a:sym typeface="Avenir Roman"/>
              </a:rPr>
              <a:t>Reorder point + Minimum order quantity = Mgt max qty</a:t>
            </a:r>
          </a:p>
          <a:p>
            <a:endParaRPr lang="en-US" sz="2400" i="1" dirty="0" smtClean="0">
              <a:latin typeface="+mj-lt"/>
              <a:ea typeface="+mj-ea"/>
              <a:cs typeface="+mj-cs"/>
              <a:sym typeface="Avenir Roman"/>
            </a:endParaRPr>
          </a:p>
          <a:p>
            <a:r>
              <a:rPr lang="en-US" sz="2400" dirty="0" smtClean="0">
                <a:latin typeface="+mj-lt"/>
                <a:ea typeface="+mj-ea"/>
                <a:cs typeface="+mj-cs"/>
                <a:sym typeface="Avenir Roman"/>
              </a:rPr>
              <a:t>Planned Order: Displays the planned order quantity for this part, which represents all requisitions with a status of P (planned). The planned order quantity is the quantity ordered on planned requisitions (not yet placed on order). </a:t>
            </a:r>
          </a:p>
          <a:p>
            <a:r>
              <a:rPr lang="en-US" sz="1200" kern="1200" dirty="0" smtClean="0">
                <a:solidFill>
                  <a:schemeClr val="tx1"/>
                </a:solidFill>
                <a:latin typeface="Arial" charset="0"/>
                <a:ea typeface="+mn-ea"/>
                <a:cs typeface="+mn-cs"/>
              </a:rPr>
              <a:t>Order Unit: To order a part, enter the vendor-designated quantity or the multiple of this quantity to order. If you are ordering in a different UOM than that you use when issuing, enter the multiplier in order to order in whole number amounts. Example: 1 Case </a:t>
            </a:r>
          </a:p>
          <a:p>
            <a:r>
              <a:rPr lang="en-US" sz="2400" dirty="0" smtClean="0">
                <a:latin typeface="+mj-lt"/>
                <a:ea typeface="+mj-ea"/>
                <a:cs typeface="+mj-cs"/>
                <a:sym typeface="Avenir Roman"/>
              </a:rPr>
              <a:t>On Order: Displays the part’s total quantities on all Ordered</a:t>
            </a:r>
            <a:r>
              <a:rPr lang="en-US" sz="2400" baseline="0" dirty="0" smtClean="0">
                <a:latin typeface="+mj-lt"/>
                <a:ea typeface="+mj-ea"/>
                <a:cs typeface="+mj-cs"/>
                <a:sym typeface="Avenir Roman"/>
              </a:rPr>
              <a:t> status </a:t>
            </a:r>
            <a:r>
              <a:rPr lang="en-US" sz="2400" dirty="0" smtClean="0">
                <a:latin typeface="+mj-lt"/>
                <a:ea typeface="+mj-ea"/>
                <a:cs typeface="+mj-cs"/>
                <a:sym typeface="Avenir Roman"/>
              </a:rPr>
              <a:t>POs with that item listed. </a:t>
            </a:r>
          </a:p>
          <a:p>
            <a:r>
              <a:rPr lang="en-US" sz="2400" dirty="0" smtClean="0">
                <a:latin typeface="+mj-lt"/>
                <a:ea typeface="+mj-ea"/>
                <a:cs typeface="+mj-cs"/>
                <a:sym typeface="Avenir Roman"/>
              </a:rPr>
              <a:t>Issue UOM: This field refers to a unit of measure, such as </a:t>
            </a:r>
            <a:r>
              <a:rPr lang="en-US" sz="2400" dirty="0" smtClean="0">
                <a:latin typeface="+mj-lt"/>
                <a:ea typeface="+mj-ea"/>
                <a:cs typeface="+mj-cs"/>
                <a:sym typeface="Avenir Roman"/>
              </a:rPr>
              <a:t>Each</a:t>
            </a:r>
            <a:r>
              <a:rPr lang="en-US" sz="2400" dirty="0" smtClean="0">
                <a:latin typeface="+mj-lt"/>
                <a:ea typeface="+mj-ea"/>
                <a:cs typeface="+mj-cs"/>
                <a:sym typeface="Avenir Roman"/>
              </a:rPr>
              <a:t>, used when issuing a part from stores.</a:t>
            </a:r>
          </a:p>
          <a:p>
            <a:r>
              <a:rPr lang="en-US" sz="2400" dirty="0" smtClean="0">
                <a:latin typeface="+mj-lt"/>
                <a:ea typeface="+mj-ea"/>
                <a:cs typeface="+mj-cs"/>
                <a:sym typeface="Avenir Roman"/>
              </a:rPr>
              <a:t>Last Physical: The date of the last physical cycle count for the part.</a:t>
            </a:r>
          </a:p>
          <a:p>
            <a:r>
              <a:rPr lang="en-US" sz="2400" dirty="0" smtClean="0">
                <a:latin typeface="+mj-lt"/>
                <a:ea typeface="+mj-ea"/>
                <a:cs typeface="+mj-cs"/>
                <a:sym typeface="Avenir Roman"/>
              </a:rPr>
              <a:t>Last Received: The date the part was last received from a purchase order.</a:t>
            </a:r>
          </a:p>
          <a:p>
            <a:r>
              <a:rPr lang="en-US" sz="2400" dirty="0" smtClean="0">
                <a:latin typeface="+mj-lt"/>
                <a:ea typeface="+mj-ea"/>
                <a:cs typeface="+mj-cs"/>
                <a:sym typeface="Avenir Roman"/>
              </a:rPr>
              <a:t>Order UOM: Select the unit of measure to use when ordering the part.</a:t>
            </a:r>
          </a:p>
          <a:p>
            <a:r>
              <a:rPr lang="en-US" sz="2400" dirty="0" smtClean="0">
                <a:latin typeface="+mj-lt"/>
                <a:ea typeface="+mj-ea"/>
                <a:cs typeface="+mj-cs"/>
                <a:sym typeface="Avenir Roman"/>
              </a:rPr>
              <a:t>ABC Code: Classify each part as A, B, or C, based on its relative inventory value used for cycle count planning.</a:t>
            </a:r>
          </a:p>
          <a:p>
            <a:r>
              <a:rPr lang="en-US" sz="2400" dirty="0" smtClean="0">
                <a:latin typeface="+mj-lt"/>
                <a:ea typeface="+mj-ea"/>
                <a:cs typeface="+mj-cs"/>
                <a:sym typeface="Avenir Roman"/>
              </a:rPr>
              <a:t>Last Issued: The date that this part was last issued from inventory. Using reports and filters, you can identify parts only issued from a certain date, which enables you to identify inactive or slow-moving parts. You cannot update this field.</a:t>
            </a:r>
          </a:p>
          <a:p>
            <a:r>
              <a:rPr lang="en-US" sz="2400" dirty="0" smtClean="0">
                <a:latin typeface="+mj-lt"/>
                <a:ea typeface="+mj-ea"/>
                <a:cs typeface="+mj-cs"/>
                <a:sym typeface="Avenir Roman"/>
              </a:rPr>
              <a:t>Physical Due: Displays the date of the next required physical inventory. You can search or filter for parts by this date.</a:t>
            </a:r>
          </a:p>
          <a:p>
            <a:r>
              <a:rPr lang="en-US" sz="2400" dirty="0" smtClean="0">
                <a:latin typeface="+mj-lt"/>
                <a:ea typeface="+mj-ea"/>
                <a:cs typeface="+mj-cs"/>
                <a:sym typeface="Avenir Roman"/>
              </a:rPr>
              <a:t>Date Created: Displays the date this inventory record was created.</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 name="Shape 593"/>
          <p:cNvSpPr>
            <a:spLocks noGrp="1" noRot="1" noChangeAspect="1"/>
          </p:cNvSpPr>
          <p:nvPr>
            <p:ph type="sldImg"/>
          </p:nvPr>
        </p:nvSpPr>
        <p:spPr>
          <a:prstGeom prst="rect">
            <a:avLst/>
          </a:prstGeom>
        </p:spPr>
        <p:txBody>
          <a:bodyPr lIns="92885" tIns="46442" rIns="92885" bIns="46442"/>
          <a:lstStyle/>
          <a:p>
            <a:pPr lvl="0"/>
            <a:endParaRPr dirty="0"/>
          </a:p>
        </p:txBody>
      </p:sp>
      <p:sp>
        <p:nvSpPr>
          <p:cNvPr id="594" name="Shape 594"/>
          <p:cNvSpPr>
            <a:spLocks noGrp="1"/>
          </p:cNvSpPr>
          <p:nvPr>
            <p:ph type="body" sz="quarter" idx="1"/>
          </p:nvPr>
        </p:nvSpPr>
        <p:spPr>
          <a:prstGeom prst="rect">
            <a:avLst/>
          </a:prstGeom>
        </p:spPr>
        <p:txBody>
          <a:bodyPr/>
          <a:lstStyle/>
          <a:p>
            <a:pPr defTabSz="928848">
              <a:defRPr sz="1800"/>
            </a:pPr>
            <a:r>
              <a:rPr lang="en-US" b="1" noProof="0" dirty="0" smtClean="0">
                <a:latin typeface="Calibri"/>
                <a:ea typeface="Calibri"/>
                <a:cs typeface="Calibri"/>
                <a:sym typeface="Calibri"/>
              </a:rPr>
              <a:t>Codes</a:t>
            </a:r>
            <a:endParaRPr lang="en-US" noProof="0" dirty="0" smtClean="0">
              <a:latin typeface="Calibri"/>
              <a:ea typeface="Calibri"/>
              <a:cs typeface="Calibri"/>
              <a:sym typeface="Calibri"/>
            </a:endParaRPr>
          </a:p>
          <a:p>
            <a:r>
              <a:rPr lang="en-US" sz="2400" noProof="0" dirty="0" smtClean="0">
                <a:latin typeface="+mj-lt"/>
                <a:ea typeface="+mj-ea"/>
                <a:cs typeface="+mj-cs"/>
                <a:sym typeface="Avenir Roman"/>
              </a:rPr>
              <a:t>Type: Use the part type for reporting and filtering purposes in inventory only. </a:t>
            </a:r>
          </a:p>
          <a:p>
            <a:r>
              <a:rPr lang="en-US" sz="2400" noProof="0" dirty="0" smtClean="0">
                <a:latin typeface="+mj-lt"/>
                <a:ea typeface="+mj-ea"/>
                <a:cs typeface="+mj-cs"/>
                <a:sym typeface="Avenir Roman"/>
              </a:rPr>
              <a:t>Class: Use the part class for filtering and ordering purposes in inventory only.</a:t>
            </a:r>
          </a:p>
          <a:p>
            <a:r>
              <a:rPr lang="en-US" sz="2400" noProof="0" dirty="0" smtClean="0">
                <a:latin typeface="+mj-lt"/>
                <a:ea typeface="+mj-ea"/>
                <a:cs typeface="+mj-cs"/>
                <a:sym typeface="Avenir Roman"/>
              </a:rPr>
              <a:t>Commodity: Group general classifications of parts with this user-defined table in inventory, requisition, and vendor modules. Associate a part with a user-defined commodity code copied to a requisition for that specific part. </a:t>
            </a:r>
          </a:p>
          <a:p>
            <a:r>
              <a:rPr lang="en-US" sz="2400" noProof="0" dirty="0" smtClean="0">
                <a:latin typeface="+mj-lt"/>
                <a:ea typeface="+mj-ea"/>
                <a:cs typeface="+mj-cs"/>
                <a:sym typeface="Avenir Roman"/>
              </a:rPr>
              <a:t>Notify: Notify this user ID or group by e-mail when inventory stock drops to or below the reorder point or safety stock.</a:t>
            </a:r>
          </a:p>
          <a:p>
            <a:r>
              <a:rPr lang="en-US" sz="2400" noProof="0" dirty="0" smtClean="0">
                <a:latin typeface="+mj-lt"/>
                <a:ea typeface="+mj-ea"/>
                <a:cs typeface="+mj-cs"/>
                <a:sym typeface="Avenir Roman"/>
              </a:rPr>
              <a:t>Catalog: The inventory table is hierarchical. The higher</a:t>
            </a:r>
            <a:r>
              <a:rPr lang="en-US" sz="2400" baseline="0" noProof="0" dirty="0" smtClean="0">
                <a:latin typeface="+mj-lt"/>
                <a:ea typeface="+mj-ea"/>
                <a:cs typeface="+mj-cs"/>
                <a:sym typeface="Avenir Roman"/>
              </a:rPr>
              <a:t>-</a:t>
            </a:r>
            <a:r>
              <a:rPr lang="en-US" sz="2400" noProof="0" dirty="0" smtClean="0">
                <a:latin typeface="+mj-lt"/>
                <a:ea typeface="+mj-ea"/>
                <a:cs typeface="+mj-cs"/>
                <a:sym typeface="Avenir Roman"/>
              </a:rPr>
              <a:t>level catalog can be a broad grouping of parts.</a:t>
            </a:r>
          </a:p>
          <a:p>
            <a:r>
              <a:rPr lang="en-US" sz="2400" noProof="0" dirty="0" smtClean="0">
                <a:latin typeface="+mj-lt"/>
                <a:ea typeface="+mj-ea"/>
                <a:cs typeface="+mj-cs"/>
                <a:sym typeface="Avenir Roman"/>
              </a:rPr>
              <a:t>Sub Catalog: The lower-level </a:t>
            </a:r>
            <a:r>
              <a:rPr lang="en-US" sz="2400" noProof="0" dirty="0" err="1" smtClean="0">
                <a:latin typeface="+mj-lt"/>
                <a:ea typeface="+mj-ea"/>
                <a:cs typeface="+mj-cs"/>
                <a:sym typeface="Avenir Roman"/>
              </a:rPr>
              <a:t>subcatalog</a:t>
            </a:r>
            <a:r>
              <a:rPr lang="en-US" sz="2400" noProof="0" dirty="0" smtClean="0">
                <a:latin typeface="+mj-lt"/>
                <a:ea typeface="+mj-ea"/>
                <a:cs typeface="+mj-cs"/>
                <a:sym typeface="Avenir Roman"/>
              </a:rPr>
              <a:t> consists of types in the catalog.</a:t>
            </a:r>
          </a:p>
          <a:p>
            <a:r>
              <a:rPr lang="en-US" sz="2400" noProof="0" dirty="0" smtClean="0">
                <a:latin typeface="+mj-lt"/>
                <a:ea typeface="+mj-ea"/>
                <a:cs typeface="+mj-cs"/>
                <a:sym typeface="Avenir Roman"/>
              </a:rPr>
              <a:t>Size: Select the size to assign to a part.</a:t>
            </a:r>
          </a:p>
          <a:p>
            <a:r>
              <a:rPr lang="en-US" sz="1200" kern="1200" dirty="0" smtClean="0">
                <a:solidFill>
                  <a:schemeClr val="tx1"/>
                </a:solidFill>
                <a:latin typeface="Arial" charset="0"/>
                <a:ea typeface="+mn-ea"/>
                <a:cs typeface="+mn-cs"/>
              </a:rPr>
              <a:t>Planner: Select the employee code for the planner. The list is populated based on the Planner field of the Employee record. </a:t>
            </a:r>
          </a:p>
          <a:p>
            <a:r>
              <a:rPr lang="en-US" sz="2400" noProof="0" dirty="0" smtClean="0">
                <a:latin typeface="+mj-lt"/>
                <a:ea typeface="+mj-ea"/>
                <a:cs typeface="+mj-cs"/>
                <a:sym typeface="Avenir Roman"/>
              </a:rPr>
              <a:t>MSDS No: Use the lookup to select a code that is tied to descriptions of the MSDS (Material Safety Data Sheet).</a:t>
            </a:r>
          </a:p>
          <a:p>
            <a:r>
              <a:rPr lang="en-US" sz="2400" noProof="0" dirty="0" smtClean="0">
                <a:latin typeface="+mj-lt"/>
                <a:ea typeface="+mj-ea"/>
                <a:cs typeface="+mj-cs"/>
                <a:sym typeface="Avenir Roman"/>
              </a:rPr>
              <a:t>Notify: Notify this user ID or group by e-mail when inventory stock drops to or below the reorder point or safety stock.</a:t>
            </a:r>
          </a:p>
          <a:p>
            <a:r>
              <a:rPr lang="en-US" sz="2400" noProof="0" dirty="0" smtClean="0">
                <a:latin typeface="+mj-lt"/>
                <a:ea typeface="+mj-ea"/>
                <a:cs typeface="+mj-cs"/>
                <a:sym typeface="Avenir Roman"/>
              </a:rPr>
              <a:t>Weight: This weight of the part.</a:t>
            </a:r>
          </a:p>
          <a:p>
            <a:r>
              <a:rPr lang="en-US" sz="2400" noProof="0" dirty="0" smtClean="0">
                <a:latin typeface="+mj-lt"/>
                <a:ea typeface="+mj-ea"/>
                <a:cs typeface="+mj-cs"/>
                <a:sym typeface="Avenir Roman"/>
              </a:rPr>
              <a:t>Weight UOM: The weight unit of measure for this part; for example, pounds or kilograms.</a:t>
            </a:r>
          </a:p>
          <a:p>
            <a:r>
              <a:rPr lang="en-US" sz="2400" noProof="0" dirty="0" smtClean="0">
                <a:latin typeface="+mj-lt"/>
                <a:ea typeface="+mj-ea"/>
                <a:cs typeface="+mj-cs"/>
                <a:sym typeface="Avenir Roman"/>
              </a:rPr>
              <a:t>Active</a:t>
            </a:r>
            <a:r>
              <a:rPr lang="en-US" sz="2400" noProof="0" dirty="0" smtClean="0">
                <a:latin typeface="+mj-lt"/>
                <a:ea typeface="+mj-ea"/>
                <a:cs typeface="+mj-cs"/>
                <a:sym typeface="Avenir Roman"/>
              </a:rPr>
              <a:t>?: </a:t>
            </a:r>
            <a:r>
              <a:rPr lang="en-US" sz="2400" noProof="0" dirty="0" smtClean="0">
                <a:latin typeface="+mj-lt"/>
                <a:ea typeface="+mj-ea"/>
                <a:cs typeface="+mj-cs"/>
                <a:sym typeface="Avenir Roman"/>
              </a:rPr>
              <a:t>This field indicates whether a particular part is active. Inactive parts do not display in lookups.</a:t>
            </a:r>
          </a:p>
          <a:p>
            <a:r>
              <a:rPr lang="en-US" sz="2400" noProof="0" dirty="0" smtClean="0">
                <a:latin typeface="+mj-lt"/>
                <a:ea typeface="+mj-ea"/>
                <a:cs typeface="+mj-cs"/>
                <a:sym typeface="Avenir Roman"/>
              </a:rPr>
              <a:t>Add to BOM</a:t>
            </a:r>
            <a:r>
              <a:rPr lang="en-US" sz="2400" noProof="0" dirty="0" smtClean="0">
                <a:latin typeface="+mj-lt"/>
                <a:ea typeface="+mj-ea"/>
                <a:cs typeface="+mj-cs"/>
                <a:sym typeface="Avenir Roman"/>
              </a:rPr>
              <a:t>?: </a:t>
            </a:r>
            <a:r>
              <a:rPr lang="en-US" sz="2400" noProof="0" dirty="0" smtClean="0">
                <a:latin typeface="+mj-lt"/>
                <a:ea typeface="+mj-ea"/>
                <a:cs typeface="+mj-cs"/>
                <a:sym typeface="Avenir Roman"/>
              </a:rPr>
              <a:t>Select the check box to add the part to the equipment bill of materials on issue.</a:t>
            </a:r>
          </a:p>
          <a:p>
            <a:r>
              <a:rPr lang="en-US" sz="2400" noProof="0" dirty="0" smtClean="0">
                <a:latin typeface="+mj-lt"/>
                <a:ea typeface="+mj-ea"/>
                <a:cs typeface="+mj-cs"/>
                <a:sym typeface="Avenir Roman"/>
              </a:rPr>
              <a:t>Auto Issue</a:t>
            </a:r>
            <a:r>
              <a:rPr lang="en-US" sz="2400" noProof="0" dirty="0" smtClean="0">
                <a:latin typeface="+mj-lt"/>
                <a:ea typeface="+mj-ea"/>
                <a:cs typeface="+mj-cs"/>
                <a:sym typeface="Avenir Roman"/>
              </a:rPr>
              <a:t>?: </a:t>
            </a:r>
            <a:r>
              <a:rPr lang="en-US" sz="2400" noProof="0" dirty="0" smtClean="0">
                <a:latin typeface="+mj-lt"/>
                <a:ea typeface="+mj-ea"/>
                <a:cs typeface="+mj-cs"/>
                <a:sym typeface="Avenir Roman"/>
              </a:rPr>
              <a:t>Select this option to not track a part’s on-hand quantity in inventory.  </a:t>
            </a:r>
          </a:p>
          <a:p>
            <a:r>
              <a:rPr lang="en-US" sz="2400" noProof="0" dirty="0" smtClean="0">
                <a:latin typeface="+mj-lt"/>
                <a:ea typeface="+mj-ea"/>
                <a:cs typeface="+mj-cs"/>
                <a:sym typeface="Avenir Roman"/>
              </a:rPr>
              <a:t>Taxable</a:t>
            </a:r>
            <a:r>
              <a:rPr lang="en-US" sz="2400" noProof="0" dirty="0" smtClean="0">
                <a:latin typeface="+mj-lt"/>
                <a:ea typeface="+mj-ea"/>
                <a:cs typeface="+mj-cs"/>
                <a:sym typeface="Avenir Roman"/>
              </a:rPr>
              <a:t>?: </a:t>
            </a:r>
            <a:r>
              <a:rPr lang="en-US" sz="2400" noProof="0" dirty="0" smtClean="0">
                <a:latin typeface="+mj-lt"/>
                <a:ea typeface="+mj-ea"/>
                <a:cs typeface="+mj-cs"/>
                <a:sym typeface="Avenir Roman"/>
              </a:rPr>
              <a:t>If the part is taxable, select this check box.</a:t>
            </a:r>
          </a:p>
          <a:p>
            <a:r>
              <a:rPr lang="en-US" sz="2400" noProof="0" dirty="0" smtClean="0">
                <a:latin typeface="+mj-lt"/>
                <a:ea typeface="+mj-ea"/>
                <a:cs typeface="+mj-cs"/>
                <a:sym typeface="Avenir Roman"/>
              </a:rPr>
              <a:t>Tax Code: The system copies the tax code for the part to the requisition for the part, unless assigned a project tax code. If the part has a special tax status, add a tax code to the part. Typically, you leave a part’s Tax Code field blank.</a:t>
            </a:r>
          </a:p>
          <a:p>
            <a:r>
              <a:rPr lang="en-US" sz="2400" noProof="0" dirty="0" smtClean="0">
                <a:latin typeface="+mj-lt"/>
                <a:ea typeface="+mj-ea"/>
                <a:cs typeface="+mj-cs"/>
                <a:sym typeface="Avenir Roman"/>
              </a:rPr>
              <a:t>Tax Class: The system copies the tax class for the part to the requisition.</a:t>
            </a:r>
          </a:p>
          <a:p>
            <a:r>
              <a:rPr lang="en-US" sz="2400" noProof="0" dirty="0" smtClean="0">
                <a:latin typeface="+mj-lt"/>
                <a:ea typeface="+mj-ea"/>
                <a:cs typeface="+mj-cs"/>
                <a:sym typeface="Avenir Roman"/>
              </a:rPr>
              <a:t>Tax Usage: The system copies the tax usage for the part to the requisition.</a:t>
            </a:r>
          </a:p>
          <a:p>
            <a:r>
              <a:rPr lang="en-US" sz="2400" noProof="0" dirty="0" smtClean="0">
                <a:latin typeface="+mj-lt"/>
                <a:ea typeface="+mj-ea"/>
                <a:cs typeface="+mj-cs"/>
                <a:sym typeface="Avenir Roman"/>
              </a:rPr>
              <a:t>Commodity Code: Enter a valid code based on a selection from the lookup for codes defined in Intrastat Commodity Code Maintenance in EE.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22467464-5C0B-443C-85B3-14F9DED90B0D}"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 name="Shape 593"/>
          <p:cNvSpPr>
            <a:spLocks noGrp="1" noRot="1" noChangeAspect="1"/>
          </p:cNvSpPr>
          <p:nvPr>
            <p:ph type="sldImg"/>
          </p:nvPr>
        </p:nvSpPr>
        <p:spPr>
          <a:prstGeom prst="rect">
            <a:avLst/>
          </a:prstGeom>
        </p:spPr>
        <p:txBody>
          <a:bodyPr lIns="92885" tIns="46442" rIns="92885" bIns="46442"/>
          <a:lstStyle/>
          <a:p>
            <a:pPr lvl="0"/>
            <a:endParaRPr dirty="0"/>
          </a:p>
        </p:txBody>
      </p:sp>
      <p:sp>
        <p:nvSpPr>
          <p:cNvPr id="594" name="Shape 594"/>
          <p:cNvSpPr>
            <a:spLocks noGrp="1"/>
          </p:cNvSpPr>
          <p:nvPr>
            <p:ph type="body" sz="quarter" idx="1"/>
          </p:nvPr>
        </p:nvSpPr>
        <p:spPr>
          <a:prstGeom prst="rect">
            <a:avLst/>
          </a:prstGeom>
        </p:spPr>
        <p:txBody>
          <a:bodyPr/>
          <a:lstStyle/>
          <a:p>
            <a:pPr defTabSz="928848">
              <a:defRPr sz="1800"/>
            </a:pPr>
            <a:r>
              <a:rPr lang="en-US" sz="1800" dirty="0" smtClean="0">
                <a:latin typeface="+mj-lt"/>
                <a:ea typeface="+mj-ea"/>
                <a:cs typeface="+mj-cs"/>
                <a:sym typeface="Avenir Roman"/>
              </a:rPr>
              <a:t>The Cost tab is used to list unique accounting data for a part.</a:t>
            </a:r>
            <a:endParaRPr dirty="0">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 name="Shape 593"/>
          <p:cNvSpPr>
            <a:spLocks noGrp="1" noRot="1" noChangeAspect="1"/>
          </p:cNvSpPr>
          <p:nvPr>
            <p:ph type="sldImg"/>
          </p:nvPr>
        </p:nvSpPr>
        <p:spPr>
          <a:prstGeom prst="rect">
            <a:avLst/>
          </a:prstGeom>
        </p:spPr>
        <p:txBody>
          <a:bodyPr lIns="92885" tIns="46442" rIns="92885" bIns="46442"/>
          <a:lstStyle/>
          <a:p>
            <a:pPr lvl="0"/>
            <a:endParaRPr dirty="0"/>
          </a:p>
        </p:txBody>
      </p:sp>
      <p:sp>
        <p:nvSpPr>
          <p:cNvPr id="594" name="Shape 594"/>
          <p:cNvSpPr>
            <a:spLocks noGrp="1"/>
          </p:cNvSpPr>
          <p:nvPr>
            <p:ph type="body" sz="quarter" idx="1"/>
          </p:nvPr>
        </p:nvSpPr>
        <p:spPr>
          <a:prstGeom prst="rect">
            <a:avLst/>
          </a:prstGeom>
        </p:spPr>
        <p:txBody>
          <a:bodyPr/>
          <a:lstStyle/>
          <a:p>
            <a:r>
              <a:rPr lang="en-US" sz="2400" dirty="0" smtClean="0">
                <a:latin typeface="+mj-lt"/>
                <a:ea typeface="+mj-ea"/>
                <a:cs typeface="+mj-cs"/>
                <a:sym typeface="Avenir Roman"/>
              </a:rPr>
              <a:t>Enter an expanded description, specifications, or other data for you and the supplier to identify the part in the PO Text box. This</a:t>
            </a:r>
            <a:r>
              <a:rPr lang="en-US" sz="2400" baseline="0" dirty="0" smtClean="0">
                <a:latin typeface="+mj-lt"/>
                <a:ea typeface="+mj-ea"/>
                <a:cs typeface="+mj-cs"/>
                <a:sym typeface="Avenir Roman"/>
              </a:rPr>
              <a:t> information prints on the purchase order document. Use the Notes submenu for internal comments.</a:t>
            </a:r>
            <a:endParaRPr dirty="0">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 name="Shape 593"/>
          <p:cNvSpPr>
            <a:spLocks noGrp="1" noRot="1" noChangeAspect="1"/>
          </p:cNvSpPr>
          <p:nvPr>
            <p:ph type="sldImg"/>
          </p:nvPr>
        </p:nvSpPr>
        <p:spPr>
          <a:prstGeom prst="rect">
            <a:avLst/>
          </a:prstGeom>
        </p:spPr>
        <p:txBody>
          <a:bodyPr lIns="92885" tIns="46442" rIns="92885" bIns="46442"/>
          <a:lstStyle/>
          <a:p>
            <a:pPr lvl="0"/>
            <a:endParaRPr dirty="0"/>
          </a:p>
        </p:txBody>
      </p:sp>
      <p:sp>
        <p:nvSpPr>
          <p:cNvPr id="594" name="Shape 594"/>
          <p:cNvSpPr>
            <a:spLocks noGrp="1"/>
          </p:cNvSpPr>
          <p:nvPr>
            <p:ph type="body" sz="quarter" idx="1"/>
          </p:nvPr>
        </p:nvSpPr>
        <p:spPr>
          <a:prstGeom prst="rect">
            <a:avLst/>
          </a:prstGeom>
        </p:spPr>
        <p:txBody>
          <a:bodyPr/>
          <a:lstStyle/>
          <a:p>
            <a:r>
              <a:rPr lang="en-US" sz="2400" dirty="0" smtClean="0">
                <a:latin typeface="+mj-lt"/>
                <a:ea typeface="+mj-ea"/>
                <a:cs typeface="+mj-cs"/>
                <a:sym typeface="Avenir Roman"/>
              </a:rPr>
              <a:t>The User Defined tab is used to track information against specific inventory in EAM. There are ten user-defined fields.</a:t>
            </a:r>
            <a:endParaRPr dirty="0">
              <a:latin typeface="Calibri"/>
              <a:ea typeface="Calibri"/>
              <a:cs typeface="Calibri"/>
              <a:sym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22467464-5C0B-443C-85B3-14F9DED90B0D}" type="slidenum">
              <a:rPr lang="en-US" smtClean="0"/>
              <a:pPr>
                <a:defRPr/>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22467464-5C0B-443C-85B3-14F9DED90B0D}" type="slidenum">
              <a:rPr lang="en-US" smtClean="0"/>
              <a:pPr>
                <a:defRPr/>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22467464-5C0B-443C-85B3-14F9DED90B0D}" type="slidenum">
              <a:rPr lang="en-US" smtClean="0"/>
              <a:pPr>
                <a:defRPr/>
              </a:pPr>
              <a:t>35</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pPr defTabSz="925903"/>
            <a:fld id="{2BBAAE14-1048-4EDE-949E-4E1E924A1BDB}" type="slidenum">
              <a:rPr lang="en-US" smtClean="0"/>
              <a:pPr defTabSz="925903"/>
              <a:t>36</a:t>
            </a:fld>
            <a:endParaRPr lang="en-US" dirty="0"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B0BAA1A4-3865-4EE5-858D-75EA79482C0B}" type="slidenum">
              <a:rPr lang="en-US" smtClean="0"/>
              <a:pPr/>
              <a:t>37</a:t>
            </a:fld>
            <a:endParaRPr lang="en-US" dirty="0" smtClean="0"/>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You have several different options for finding the part numbers you need. These options can be used by both maintenance technicians, who want to find a part for a repair that they are working on, or by users, who need to request items for purchase such as pens and other repeat purchases.</a:t>
            </a:r>
          </a:p>
          <a:p>
            <a:endParaRPr lang="en-US" baseline="0" dirty="0" smtClean="0"/>
          </a:p>
          <a:p>
            <a:r>
              <a:rPr lang="en-US" baseline="0" dirty="0" smtClean="0"/>
              <a:t>As a general note, we often recommend that any item that will have a repeat purchase – regardless of inventory status or tangible nature (services) – be set up as an inventory item in order to make the purchasing process simpler in the future.</a:t>
            </a:r>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1BD04C9B-07A9-4165-8994-B44BFE0EB0A4}" type="slidenum">
              <a:rPr lang="en-US" smtClean="0"/>
              <a:pPr/>
              <a:t>38</a:t>
            </a:fld>
            <a:endParaRPr lang="en-US" dirty="0" smtClean="0"/>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To reduce travel time, we recommend the use of the stores request feature. This feature improves processing and traceability. The Walk-Up option is generally necessary in emergency situations but should not be the norm. If the crib is not manned, then a procedure must be in place to ensure that inventory issues are captured. The inventory can easily get out of balance if parts are </a:t>
            </a:r>
            <a:r>
              <a:rPr lang="en-US" sz="1200" kern="1200" dirty="0" smtClean="0">
                <a:solidFill>
                  <a:schemeClr val="tx1"/>
                </a:solidFill>
                <a:latin typeface="Arial" charset="0"/>
                <a:ea typeface="+mn-ea"/>
                <a:cs typeface="+mn-cs"/>
              </a:rPr>
              <a:t>used, </a:t>
            </a:r>
            <a:r>
              <a:rPr lang="en-US" sz="1200" kern="1200" dirty="0" smtClean="0">
                <a:solidFill>
                  <a:schemeClr val="tx1"/>
                </a:solidFill>
                <a:latin typeface="Arial" charset="0"/>
                <a:ea typeface="+mn-ea"/>
                <a:cs typeface="+mn-cs"/>
              </a:rPr>
              <a:t>but not recorded. All too often, a technician takes a part and forgets to record it. As a result, inventory balances are not accurate and neither is the cost of ownership. </a:t>
            </a:r>
            <a:endParaRPr lang="en-US" sz="1200" kern="1200" dirty="0">
              <a:solidFill>
                <a:schemeClr val="tx1"/>
              </a:solidFill>
              <a:latin typeface="Arial" charset="0"/>
              <a:ea typeface="+mn-ea"/>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r>
              <a:rPr lang="en-US" sz="2400" dirty="0" smtClean="0">
                <a:latin typeface="+mj-lt"/>
                <a:ea typeface="+mj-ea"/>
                <a:cs typeface="+mj-cs"/>
                <a:sym typeface="Avenir Roman"/>
              </a:rPr>
              <a:t>Use Stores Requisition Lists to internally request stock items. You</a:t>
            </a:r>
            <a:r>
              <a:rPr lang="en-US" sz="2400" baseline="0" dirty="0" smtClean="0">
                <a:latin typeface="+mj-lt"/>
                <a:ea typeface="+mj-ea"/>
                <a:cs typeface="+mj-cs"/>
                <a:sym typeface="Avenir Roman"/>
              </a:rPr>
              <a:t> can c</a:t>
            </a:r>
            <a:r>
              <a:rPr lang="en-US" sz="2400" dirty="0" smtClean="0">
                <a:latin typeface="+mj-lt"/>
                <a:ea typeface="+mj-ea"/>
                <a:cs typeface="+mj-cs"/>
                <a:sym typeface="Avenir Roman"/>
              </a:rPr>
              <a:t>reate a detailed parts list for a work order or task. Print the stores requisition and use it as a stock item pick list, or process it directly online. After the items are pulled, issued, and staged, the transactions are completed, expensing costs directly to the work order, equipment, expense account data, or project code. Use Stores Requisition Lists to attach multiple parts lists to a work order. Pre-plan a work order by identifying all required parts. To separate parts lists by groups of technicians, categorize mechanical parts separately from electrical parts.</a:t>
            </a:r>
          </a:p>
          <a:p>
            <a:endParaRPr lang="en-US" sz="2400" dirty="0" smtClean="0">
              <a:latin typeface="+mj-lt"/>
              <a:ea typeface="+mj-ea"/>
              <a:cs typeface="+mj-cs"/>
              <a:sym typeface="Avenir Roman"/>
            </a:endParaRPr>
          </a:p>
          <a:p>
            <a:r>
              <a:rPr lang="en-US" sz="2400" dirty="0" smtClean="0">
                <a:latin typeface="+mj-lt"/>
                <a:ea typeface="+mj-ea"/>
                <a:cs typeface="+mj-cs"/>
                <a:sym typeface="Avenir Roman"/>
              </a:rPr>
              <a:t>EAM automatically creates a stores requisition if you are:</a:t>
            </a:r>
          </a:p>
          <a:p>
            <a:r>
              <a:rPr lang="en-US" sz="2400" dirty="0" smtClean="0">
                <a:latin typeface="+mj-lt"/>
                <a:ea typeface="+mj-ea"/>
                <a:cs typeface="+mj-cs"/>
                <a:sym typeface="Avenir Roman"/>
              </a:rPr>
              <a:t>• Issuing a stock part to a work order, and no stores requisition has been designated</a:t>
            </a:r>
          </a:p>
          <a:p>
            <a:r>
              <a:rPr lang="en-US" sz="2400" dirty="0" smtClean="0">
                <a:latin typeface="+mj-lt"/>
                <a:ea typeface="+mj-ea"/>
                <a:cs typeface="+mj-cs"/>
                <a:sym typeface="Avenir Roman"/>
              </a:rPr>
              <a:t>• Auto-issuing a non-stock part from a requisition without a contractor to a work order, and no stores requisition has been designated</a:t>
            </a:r>
          </a:p>
          <a:p>
            <a:r>
              <a:rPr lang="en-US" sz="2400" dirty="0" smtClean="0">
                <a:latin typeface="+mj-lt"/>
                <a:ea typeface="+mj-ea"/>
                <a:cs typeface="+mj-cs"/>
                <a:sym typeface="Avenir Roman"/>
              </a:rPr>
              <a:t>• Issuing a PM with master parts lists</a:t>
            </a:r>
            <a:endParaRPr lang="en-US" b="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956694" y="8806185"/>
            <a:ext cx="3026728" cy="463235"/>
          </a:xfrm>
          <a:prstGeom prst="rect">
            <a:avLst/>
          </a:prstGeom>
          <a:noFill/>
          <a:ln w="9525">
            <a:noFill/>
            <a:miter lim="800000"/>
            <a:headEnd/>
            <a:tailEnd/>
          </a:ln>
        </p:spPr>
        <p:txBody>
          <a:bodyPr lIns="92873" tIns="46436" rIns="92873" bIns="46436" anchor="b"/>
          <a:lstStyle/>
          <a:p>
            <a:pPr algn="r" defTabSz="927371"/>
            <a:fld id="{8DAE4732-F5AC-4085-AF8D-14FF8A492D91}" type="slidenum">
              <a:rPr lang="en-US" sz="1200">
                <a:latin typeface="Arial" charset="0"/>
                <a:cs typeface="Arial" charset="0"/>
              </a:rPr>
              <a:pPr algn="r" defTabSz="927371"/>
              <a:t>4</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2873" tIns="46436" rIns="92873" bIns="46436"/>
          <a:lstStyle/>
          <a:p>
            <a:pPr eaLnBrk="1" hangingPunct="1"/>
            <a:r>
              <a:rPr lang="en-US" dirty="0" smtClean="0"/>
              <a:t>Now that we have covered general navigation and maintenance,</a:t>
            </a:r>
            <a:r>
              <a:rPr lang="en-US" baseline="0" dirty="0" smtClean="0"/>
              <a:t> you will learn about inventory.</a:t>
            </a:r>
            <a:endParaRPr lang="en-US"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6790AA52-9935-4E89-A4C4-4B9B0D208264}" type="slidenum">
              <a:rPr lang="en-US" smtClean="0"/>
              <a:pPr/>
              <a:t>40</a:t>
            </a:fld>
            <a:endParaRPr lang="en-US" dirty="0"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Stores Requisition Approval Groups have been added to EAM, allowing stores requisition lists to be routed for approval to a group rather than to a single user. The first approver in the group who selects Approve authorizes the stores requisition list.</a:t>
            </a:r>
            <a:endParaRPr lang="en-US" sz="1200" kern="1200" dirty="0">
              <a:solidFill>
                <a:schemeClr val="tx1"/>
              </a:solidFill>
              <a:latin typeface="Arial" charset="0"/>
              <a:ea typeface="+mn-ea"/>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6790AA52-9935-4E89-A4C4-4B9B0D208264}" type="slidenum">
              <a:rPr lang="en-US" smtClean="0"/>
              <a:pPr/>
              <a:t>41</a:t>
            </a:fld>
            <a:endParaRPr lang="en-US" dirty="0"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Stores Requisition Approval Groups have been added to EAM, allowing stores requisition lists to be routed for approval to a group rather than to a single user. The first approver in the group who selects Approve authorizes the stores requisition list.</a:t>
            </a:r>
            <a:endParaRPr lang="en-US" sz="1200" kern="1200" dirty="0">
              <a:solidFill>
                <a:schemeClr val="tx1"/>
              </a:solidFill>
              <a:latin typeface="Arial" charset="0"/>
              <a:ea typeface="+mn-ea"/>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6790AA52-9935-4E89-A4C4-4B9B0D208264}" type="slidenum">
              <a:rPr lang="en-US" smtClean="0"/>
              <a:pPr/>
              <a:t>42</a:t>
            </a:fld>
            <a:endParaRPr lang="en-US" dirty="0"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r>
              <a:rPr lang="en-US" sz="1200" b="0" kern="1200" baseline="0" dirty="0" smtClean="0">
                <a:solidFill>
                  <a:schemeClr val="tx1"/>
                </a:solidFill>
                <a:latin typeface="Arial" charset="0"/>
                <a:ea typeface="+mn-ea"/>
                <a:cs typeface="+mn-cs"/>
              </a:rPr>
              <a:t>•  </a:t>
            </a:r>
            <a:r>
              <a:rPr lang="en-US" sz="1200" b="1" kern="1200" baseline="0" dirty="0" smtClean="0">
                <a:solidFill>
                  <a:schemeClr val="tx1"/>
                </a:solidFill>
                <a:latin typeface="Arial" charset="0"/>
                <a:ea typeface="+mn-ea"/>
                <a:cs typeface="+mn-cs"/>
              </a:rPr>
              <a:t>None:</a:t>
            </a:r>
            <a:r>
              <a:rPr lang="en-US" sz="1200" b="0" kern="1200" baseline="0" dirty="0" smtClean="0">
                <a:solidFill>
                  <a:schemeClr val="tx1"/>
                </a:solidFill>
                <a:latin typeface="Arial" charset="0"/>
                <a:ea typeface="+mn-ea"/>
                <a:cs typeface="+mn-cs"/>
              </a:rPr>
              <a:t> EAM does not require any authorization for a stores requisition. You can issue the stores requisition directly from the Action menu of the lower browse of </a:t>
            </a:r>
            <a:r>
              <a:rPr lang="en-US" sz="1200" b="0" kern="1200" baseline="0" dirty="0" err="1" smtClean="0">
                <a:solidFill>
                  <a:schemeClr val="tx1"/>
                </a:solidFill>
                <a:latin typeface="Arial" charset="0"/>
                <a:ea typeface="+mn-ea"/>
                <a:cs typeface="+mn-cs"/>
              </a:rPr>
              <a:t>Inventory|Stores</a:t>
            </a:r>
            <a:r>
              <a:rPr lang="en-US" sz="1200" b="0" kern="1200" baseline="0" dirty="0" smtClean="0">
                <a:solidFill>
                  <a:schemeClr val="tx1"/>
                </a:solidFill>
                <a:latin typeface="Arial" charset="0"/>
                <a:ea typeface="+mn-ea"/>
                <a:cs typeface="+mn-cs"/>
              </a:rPr>
              <a:t> Requisition Lists.</a:t>
            </a:r>
          </a:p>
          <a:p>
            <a:r>
              <a:rPr lang="en-US" sz="1200" b="0" kern="1200" baseline="0" dirty="0" smtClean="0">
                <a:solidFill>
                  <a:schemeClr val="tx1"/>
                </a:solidFill>
                <a:latin typeface="Arial" charset="0"/>
                <a:ea typeface="+mn-ea"/>
                <a:cs typeface="+mn-cs"/>
              </a:rPr>
              <a:t>•  </a:t>
            </a:r>
            <a:r>
              <a:rPr lang="en-US" sz="1200" b="1" kern="1200" baseline="0" dirty="0" smtClean="0">
                <a:solidFill>
                  <a:schemeClr val="tx1"/>
                </a:solidFill>
                <a:latin typeface="Arial" charset="0"/>
                <a:ea typeface="+mn-ea"/>
                <a:cs typeface="+mn-cs"/>
              </a:rPr>
              <a:t>Project Only (Simple): </a:t>
            </a:r>
            <a:r>
              <a:rPr lang="en-US" sz="1200" b="0" kern="1200" baseline="0" dirty="0" smtClean="0">
                <a:solidFill>
                  <a:schemeClr val="tx1"/>
                </a:solidFill>
                <a:latin typeface="Arial" charset="0"/>
                <a:ea typeface="+mn-ea"/>
                <a:cs typeface="+mn-cs"/>
              </a:rPr>
              <a:t>When parts are issued to a project, EAM requires approval from a single user with security to authorize a stores requisition.</a:t>
            </a:r>
          </a:p>
          <a:p>
            <a:r>
              <a:rPr lang="en-US" sz="1200" b="0" kern="1200" baseline="0" dirty="0" smtClean="0">
                <a:solidFill>
                  <a:schemeClr val="tx1"/>
                </a:solidFill>
                <a:latin typeface="Arial" charset="0"/>
                <a:ea typeface="+mn-ea"/>
                <a:cs typeface="+mn-cs"/>
              </a:rPr>
              <a:t>•  </a:t>
            </a:r>
            <a:r>
              <a:rPr lang="en-US" sz="1200" b="1" kern="1200" baseline="0" dirty="0" smtClean="0">
                <a:solidFill>
                  <a:schemeClr val="tx1"/>
                </a:solidFill>
                <a:latin typeface="Arial" charset="0"/>
                <a:ea typeface="+mn-ea"/>
                <a:cs typeface="+mn-cs"/>
              </a:rPr>
              <a:t>Projects Only by Group: </a:t>
            </a:r>
            <a:r>
              <a:rPr lang="en-US" sz="1200" b="0" kern="1200" baseline="0" dirty="0" smtClean="0">
                <a:solidFill>
                  <a:schemeClr val="tx1"/>
                </a:solidFill>
                <a:latin typeface="Arial" charset="0"/>
                <a:ea typeface="+mn-ea"/>
                <a:cs typeface="+mn-cs"/>
              </a:rPr>
              <a:t>When parts are issued to a project, EAM routes project stores requisitions through the assigned stores requisition approval group, as defined in the projects stores </a:t>
            </a:r>
            <a:r>
              <a:rPr lang="en-US" sz="1200" b="0" kern="1200" baseline="0" dirty="0" err="1" smtClean="0">
                <a:solidFill>
                  <a:schemeClr val="tx1"/>
                </a:solidFill>
                <a:latin typeface="Arial" charset="0"/>
                <a:ea typeface="+mn-ea"/>
                <a:cs typeface="+mn-cs"/>
              </a:rPr>
              <a:t>req</a:t>
            </a:r>
            <a:r>
              <a:rPr lang="en-US" sz="1200" b="0" kern="1200" baseline="0" dirty="0" smtClean="0">
                <a:solidFill>
                  <a:schemeClr val="tx1"/>
                </a:solidFill>
                <a:latin typeface="Arial" charset="0"/>
                <a:ea typeface="+mn-ea"/>
                <a:cs typeface="+mn-cs"/>
              </a:rPr>
              <a:t> approval group.</a:t>
            </a:r>
          </a:p>
          <a:p>
            <a:r>
              <a:rPr lang="en-US" sz="1200" b="0" kern="1200" baseline="0" dirty="0" smtClean="0">
                <a:solidFill>
                  <a:schemeClr val="tx1"/>
                </a:solidFill>
                <a:latin typeface="Arial" charset="0"/>
                <a:ea typeface="+mn-ea"/>
                <a:cs typeface="+mn-cs"/>
              </a:rPr>
              <a:t>•  </a:t>
            </a:r>
            <a:r>
              <a:rPr lang="en-US" sz="1200" b="1" kern="1200" baseline="0" dirty="0" smtClean="0">
                <a:solidFill>
                  <a:schemeClr val="tx1"/>
                </a:solidFill>
                <a:latin typeface="Arial" charset="0"/>
                <a:ea typeface="+mn-ea"/>
                <a:cs typeface="+mn-cs"/>
              </a:rPr>
              <a:t>All (Simple):</a:t>
            </a:r>
            <a:r>
              <a:rPr lang="en-US" sz="1200" b="0" kern="1200" baseline="0" dirty="0" smtClean="0">
                <a:solidFill>
                  <a:schemeClr val="tx1"/>
                </a:solidFill>
                <a:latin typeface="Arial" charset="0"/>
                <a:ea typeface="+mn-ea"/>
                <a:cs typeface="+mn-cs"/>
              </a:rPr>
              <a:t> EAM requires approval from a single user with security to authorize a stores requisition.</a:t>
            </a:r>
          </a:p>
          <a:p>
            <a:r>
              <a:rPr lang="en-US" sz="1200" b="0" kern="1200" baseline="0" dirty="0" smtClean="0">
                <a:solidFill>
                  <a:schemeClr val="tx1"/>
                </a:solidFill>
                <a:latin typeface="Arial" charset="0"/>
                <a:ea typeface="+mn-ea"/>
                <a:cs typeface="+mn-cs"/>
              </a:rPr>
              <a:t>•  </a:t>
            </a:r>
            <a:r>
              <a:rPr lang="en-US" sz="1200" b="1" kern="1200" baseline="0" dirty="0" smtClean="0">
                <a:solidFill>
                  <a:schemeClr val="tx1"/>
                </a:solidFill>
                <a:latin typeface="Arial" charset="0"/>
                <a:ea typeface="+mn-ea"/>
                <a:cs typeface="+mn-cs"/>
              </a:rPr>
              <a:t>All by Group: </a:t>
            </a:r>
            <a:r>
              <a:rPr lang="en-US" sz="1200" b="0" kern="1200" baseline="0" dirty="0" smtClean="0">
                <a:solidFill>
                  <a:schemeClr val="tx1"/>
                </a:solidFill>
                <a:latin typeface="Arial" charset="0"/>
                <a:ea typeface="+mn-ea"/>
                <a:cs typeface="+mn-cs"/>
              </a:rPr>
              <a:t>EAM routes all stores requisitions through the assigned stores requisition approval group, as defined in the Stores </a:t>
            </a:r>
            <a:r>
              <a:rPr lang="en-US" sz="1200" b="0" kern="1200" baseline="0" dirty="0" err="1" smtClean="0">
                <a:solidFill>
                  <a:schemeClr val="tx1"/>
                </a:solidFill>
                <a:latin typeface="Arial" charset="0"/>
                <a:ea typeface="+mn-ea"/>
                <a:cs typeface="+mn-cs"/>
              </a:rPr>
              <a:t>Appr</a:t>
            </a:r>
            <a:r>
              <a:rPr lang="en-US" sz="1200" b="0" kern="1200" baseline="0" dirty="0" smtClean="0">
                <a:solidFill>
                  <a:schemeClr val="tx1"/>
                </a:solidFill>
                <a:latin typeface="Arial" charset="0"/>
                <a:ea typeface="+mn-ea"/>
                <a:cs typeface="+mn-cs"/>
              </a:rPr>
              <a:t> </a:t>
            </a:r>
            <a:r>
              <a:rPr lang="en-US" sz="1200" b="0" kern="1200" baseline="0" dirty="0" err="1" smtClean="0">
                <a:solidFill>
                  <a:schemeClr val="tx1"/>
                </a:solidFill>
                <a:latin typeface="Arial" charset="0"/>
                <a:ea typeface="+mn-ea"/>
                <a:cs typeface="+mn-cs"/>
              </a:rPr>
              <a:t>Mthd</a:t>
            </a:r>
            <a:r>
              <a:rPr lang="en-US" sz="1200" b="0" kern="1200" baseline="0" dirty="0" smtClean="0">
                <a:solidFill>
                  <a:schemeClr val="tx1"/>
                </a:solidFill>
                <a:latin typeface="Arial" charset="0"/>
                <a:ea typeface="+mn-ea"/>
                <a:cs typeface="+mn-cs"/>
              </a:rPr>
              <a:t> field.</a:t>
            </a:r>
            <a:endParaRPr lang="en-US" b="0"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6790AA52-9935-4E89-A4C4-4B9B0D208264}" type="slidenum">
              <a:rPr lang="en-US" smtClean="0"/>
              <a:pPr/>
              <a:t>43</a:t>
            </a:fld>
            <a:endParaRPr lang="en-US" dirty="0"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r>
              <a:rPr lang="en-US" sz="1200" kern="1200" baseline="0" dirty="0" smtClean="0">
                <a:solidFill>
                  <a:schemeClr val="tx1"/>
                </a:solidFill>
                <a:latin typeface="Arial" charset="0"/>
                <a:ea typeface="+mn-ea"/>
                <a:cs typeface="+mn-cs"/>
              </a:rPr>
              <a:t>The Stores </a:t>
            </a:r>
            <a:r>
              <a:rPr lang="en-US" sz="1200" kern="1200" baseline="0" dirty="0" err="1" smtClean="0">
                <a:solidFill>
                  <a:schemeClr val="tx1"/>
                </a:solidFill>
                <a:latin typeface="Arial" charset="0"/>
                <a:ea typeface="+mn-ea"/>
                <a:cs typeface="+mn-cs"/>
              </a:rPr>
              <a:t>Appr</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Mthd</a:t>
            </a:r>
            <a:r>
              <a:rPr lang="en-US" sz="1200" kern="1200" baseline="0" dirty="0" smtClean="0">
                <a:solidFill>
                  <a:schemeClr val="tx1"/>
                </a:solidFill>
                <a:latin typeface="Arial" charset="0"/>
                <a:ea typeface="+mn-ea"/>
                <a:cs typeface="+mn-cs"/>
              </a:rPr>
              <a:t> drop-down menu is active when either Projects Only by Group or All by Group is selected from the Stores Auth? drop-down menu. Select Acct No, Cost Center, or User. In all three instances, EAM stores requisition initiators must have a cost center or account group in their profiles. In this way, you can control who can purchase against cost center and account numbers.</a:t>
            </a:r>
            <a:br>
              <a:rPr lang="en-US" sz="1200" kern="1200" baseline="0" dirty="0" smtClean="0">
                <a:solidFill>
                  <a:schemeClr val="tx1"/>
                </a:solidFill>
                <a:latin typeface="Arial" charset="0"/>
                <a:ea typeface="+mn-ea"/>
                <a:cs typeface="+mn-cs"/>
              </a:rPr>
            </a:br>
            <a:r>
              <a:rPr lang="en-US" sz="1200" kern="1200" baseline="0" dirty="0" smtClean="0">
                <a:solidFill>
                  <a:schemeClr val="tx1"/>
                </a:solidFill>
                <a:latin typeface="Arial" charset="0"/>
                <a:ea typeface="+mn-ea"/>
                <a:cs typeface="+mn-cs"/>
              </a:rPr>
              <a:t/>
            </a:r>
            <a:br>
              <a:rPr lang="en-US" sz="1200" kern="1200" baseline="0" dirty="0" smtClean="0">
                <a:solidFill>
                  <a:schemeClr val="tx1"/>
                </a:solidFill>
                <a:latin typeface="Arial" charset="0"/>
                <a:ea typeface="+mn-ea"/>
                <a:cs typeface="+mn-cs"/>
              </a:rPr>
            </a:br>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6790AA52-9935-4E89-A4C4-4B9B0D208264}" type="slidenum">
              <a:rPr lang="en-US" smtClean="0"/>
              <a:pPr/>
              <a:t>44</a:t>
            </a:fld>
            <a:endParaRPr lang="en-US" dirty="0"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r>
              <a:rPr lang="en-US" sz="1200" kern="1200" baseline="0" dirty="0" smtClean="0">
                <a:solidFill>
                  <a:schemeClr val="tx1"/>
                </a:solidFill>
                <a:latin typeface="Arial" charset="0"/>
                <a:ea typeface="+mn-ea"/>
                <a:cs typeface="+mn-cs"/>
              </a:rPr>
              <a:t>The Stores </a:t>
            </a:r>
            <a:r>
              <a:rPr lang="en-US" sz="1200" kern="1200" baseline="0" dirty="0" err="1" smtClean="0">
                <a:solidFill>
                  <a:schemeClr val="tx1"/>
                </a:solidFill>
                <a:latin typeface="Arial" charset="0"/>
                <a:ea typeface="+mn-ea"/>
                <a:cs typeface="+mn-cs"/>
              </a:rPr>
              <a:t>Appr</a:t>
            </a:r>
            <a:r>
              <a:rPr lang="en-US" sz="1200" kern="1200" baseline="0" dirty="0" smtClean="0">
                <a:solidFill>
                  <a:schemeClr val="tx1"/>
                </a:solidFill>
                <a:latin typeface="Arial" charset="0"/>
                <a:ea typeface="+mn-ea"/>
                <a:cs typeface="+mn-cs"/>
              </a:rPr>
              <a:t> </a:t>
            </a:r>
            <a:r>
              <a:rPr lang="en-US" sz="1200" kern="1200" baseline="0" dirty="0" err="1" smtClean="0">
                <a:solidFill>
                  <a:schemeClr val="tx1"/>
                </a:solidFill>
                <a:latin typeface="Arial" charset="0"/>
                <a:ea typeface="+mn-ea"/>
                <a:cs typeface="+mn-cs"/>
              </a:rPr>
              <a:t>Mthd</a:t>
            </a:r>
            <a:r>
              <a:rPr lang="en-US" sz="1200" kern="1200" baseline="0" dirty="0" smtClean="0">
                <a:solidFill>
                  <a:schemeClr val="tx1"/>
                </a:solidFill>
                <a:latin typeface="Arial" charset="0"/>
                <a:ea typeface="+mn-ea"/>
                <a:cs typeface="+mn-cs"/>
              </a:rPr>
              <a:t> drop-down menu is active when either Projects Only by Group or All by Group is selected from the Stores Auth? drop-down menu. Select Acct No, Cost Center, or User. In all three instances, EAM stores requisition initiators must have a cost center or account group in their profiles. In this way, you can control who can purchase against cost center and account numbers.</a:t>
            </a:r>
            <a:br>
              <a:rPr lang="en-US" sz="1200" kern="1200" baseline="0" dirty="0" smtClean="0">
                <a:solidFill>
                  <a:schemeClr val="tx1"/>
                </a:solidFill>
                <a:latin typeface="Arial" charset="0"/>
                <a:ea typeface="+mn-ea"/>
                <a:cs typeface="+mn-cs"/>
              </a:rPr>
            </a:br>
            <a:r>
              <a:rPr lang="en-US" sz="1200" kern="1200" baseline="0" dirty="0" smtClean="0">
                <a:solidFill>
                  <a:schemeClr val="tx1"/>
                </a:solidFill>
                <a:latin typeface="Arial" charset="0"/>
                <a:ea typeface="+mn-ea"/>
                <a:cs typeface="+mn-cs"/>
              </a:rPr>
              <a:t/>
            </a:r>
            <a:br>
              <a:rPr lang="en-US" sz="1200" kern="1200" baseline="0" dirty="0" smtClean="0">
                <a:solidFill>
                  <a:schemeClr val="tx1"/>
                </a:solidFill>
                <a:latin typeface="Arial" charset="0"/>
                <a:ea typeface="+mn-ea"/>
                <a:cs typeface="+mn-cs"/>
              </a:rPr>
            </a:br>
            <a:endParaRPr lang="en-US"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Arial" charset="0"/>
                <a:ea typeface="+mn-ea"/>
                <a:cs typeface="+mn-cs"/>
              </a:rPr>
              <a:t>The Stores Requisition All Lines browse, located in Inventory|Stores Requisition All Lines, displays all the stores requisition lines that have been created from stores requisition lists.</a:t>
            </a:r>
            <a:endParaRPr lang="en-US" sz="2400" kern="0" dirty="0" smtClean="0">
              <a:solidFill>
                <a:srgbClr val="4F4F4F"/>
              </a:solidFill>
              <a:latin typeface="Century Gothic"/>
              <a:ea typeface="Century Gothic"/>
              <a:cs typeface="Century Gothic"/>
              <a:sym typeface="Century Gothic"/>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 name="Shape 593"/>
          <p:cNvSpPr>
            <a:spLocks noGrp="1" noRot="1" noChangeAspect="1"/>
          </p:cNvSpPr>
          <p:nvPr>
            <p:ph type="sldImg"/>
          </p:nvPr>
        </p:nvSpPr>
        <p:spPr>
          <a:prstGeom prst="rect">
            <a:avLst/>
          </a:prstGeom>
        </p:spPr>
        <p:txBody>
          <a:bodyPr lIns="92885" tIns="46442" rIns="92885" bIns="46442"/>
          <a:lstStyle/>
          <a:p>
            <a:pPr lvl="0"/>
            <a:endParaRPr dirty="0"/>
          </a:p>
        </p:txBody>
      </p:sp>
      <p:sp>
        <p:nvSpPr>
          <p:cNvPr id="594" name="Shape 594"/>
          <p:cNvSpPr>
            <a:spLocks noGrp="1"/>
          </p:cNvSpPr>
          <p:nvPr>
            <p:ph type="body" sz="quarter" idx="1"/>
          </p:nvPr>
        </p:nvSpPr>
        <p:spPr>
          <a:prstGeom prst="rect">
            <a:avLst/>
          </a:prstGeom>
        </p:spPr>
        <p:txBody>
          <a:bodyPr/>
          <a:lstStyle/>
          <a:p>
            <a:pPr defTabSz="928848">
              <a:defRPr sz="1800"/>
            </a:pPr>
            <a:r>
              <a:rPr lang="en-US" dirty="0" smtClean="0">
                <a:latin typeface="Calibri"/>
                <a:ea typeface="Calibri"/>
                <a:cs typeface="Calibri"/>
                <a:sym typeface="Calibri"/>
              </a:rPr>
              <a:t>You can create a requisition for an inventory item from the Inventory browse by selecting the inventory item and going to Action &gt; Create Requisition.</a:t>
            </a:r>
            <a:endParaRPr dirty="0">
              <a:latin typeface="Calibri"/>
              <a:ea typeface="Calibri"/>
              <a:cs typeface="Calibri"/>
              <a:sym typeface="Calibri"/>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pPr defTabSz="925903"/>
            <a:fld id="{21EF1271-78E6-44C0-BF2A-D760D4F1AE8A}" type="slidenum">
              <a:rPr lang="en-US" smtClean="0"/>
              <a:pPr defTabSz="925903"/>
              <a:t>47</a:t>
            </a:fld>
            <a:endParaRPr lang="en-US" dirty="0" smtClean="0"/>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3BB1E914-D3D4-4526-8962-8A10E6449DEB}" type="slidenum">
              <a:rPr lang="en-US" smtClean="0"/>
              <a:pPr/>
              <a:t>48</a:t>
            </a:fld>
            <a:endParaRPr lang="en-US" dirty="0" smtClean="0"/>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22467464-5C0B-443C-85B3-14F9DED90B0D}" type="slidenum">
              <a:rPr lang="en-US" smtClean="0"/>
              <a:pPr>
                <a:defRPr/>
              </a:pPr>
              <a:t>49</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956694" y="8806185"/>
            <a:ext cx="3026728" cy="463235"/>
          </a:xfrm>
          <a:prstGeom prst="rect">
            <a:avLst/>
          </a:prstGeom>
          <a:noFill/>
          <a:ln w="9525">
            <a:noFill/>
            <a:miter lim="800000"/>
            <a:headEnd/>
            <a:tailEnd/>
          </a:ln>
        </p:spPr>
        <p:txBody>
          <a:bodyPr lIns="92873" tIns="46436" rIns="92873" bIns="46436" anchor="b"/>
          <a:lstStyle/>
          <a:p>
            <a:pPr algn="r" defTabSz="927371"/>
            <a:fld id="{CEAC92D1-5FE5-4428-A6C4-1608B5BCD6FA}" type="slidenum">
              <a:rPr lang="en-US" sz="1200">
                <a:latin typeface="Arial" charset="0"/>
                <a:cs typeface="Arial" charset="0"/>
              </a:rPr>
              <a:pPr algn="r" defTabSz="927371"/>
              <a:t>5</a:t>
            </a:fld>
            <a:endParaRPr lang="en-US" sz="1200" dirty="0">
              <a:latin typeface="Arial" charset="0"/>
              <a:cs typeface="Arial" charset="0"/>
            </a:endParaRPr>
          </a:p>
        </p:txBody>
      </p:sp>
      <p:sp>
        <p:nvSpPr>
          <p:cNvPr id="646147" name="Rectangle 2"/>
          <p:cNvSpPr>
            <a:spLocks noGrp="1" noRot="1" noChangeAspect="1" noChangeArrowheads="1" noTextEdit="1"/>
          </p:cNvSpPr>
          <p:nvPr>
            <p:ph type="sldImg"/>
          </p:nvPr>
        </p:nvSpPr>
        <p:spPr>
          <a:ln/>
        </p:spPr>
      </p:sp>
      <p:sp>
        <p:nvSpPr>
          <p:cNvPr id="646148" name="Rectangle 3"/>
          <p:cNvSpPr>
            <a:spLocks noGrp="1" noChangeArrowheads="1"/>
          </p:cNvSpPr>
          <p:nvPr>
            <p:ph type="body" idx="1"/>
          </p:nvPr>
        </p:nvSpPr>
        <p:spPr>
          <a:noFill/>
          <a:ln/>
        </p:spPr>
        <p:txBody>
          <a:bodyPr lIns="92873" tIns="46436" rIns="92873" bIns="46436"/>
          <a:lstStyle/>
          <a:p>
            <a:r>
              <a:rPr lang="en-US" sz="1200" kern="1200" dirty="0" smtClean="0">
                <a:solidFill>
                  <a:schemeClr val="tx1"/>
                </a:solidFill>
                <a:latin typeface="Arial" charset="0"/>
                <a:ea typeface="+mn-ea"/>
                <a:cs typeface="+mn-cs"/>
              </a:rPr>
              <a:t>As we continue through this guide, it is important to remember that EAM has four major modules, or areas of operation, and to recall how each area contributes to a facility’s overall reliability, lean initiatives, and cost controls. Understanding the value proposition for each area and how </a:t>
            </a:r>
            <a:r>
              <a:rPr lang="en-US" sz="1200" kern="1200" dirty="0" smtClean="0">
                <a:solidFill>
                  <a:schemeClr val="tx1"/>
                </a:solidFill>
                <a:latin typeface="Arial" charset="0"/>
                <a:ea typeface="+mn-ea"/>
                <a:cs typeface="+mn-cs"/>
              </a:rPr>
              <a:t>the areas work </a:t>
            </a:r>
            <a:r>
              <a:rPr lang="en-US" sz="1200" kern="1200" dirty="0" smtClean="0">
                <a:solidFill>
                  <a:schemeClr val="tx1"/>
                </a:solidFill>
                <a:latin typeface="Arial" charset="0"/>
                <a:ea typeface="+mn-ea"/>
                <a:cs typeface="+mn-cs"/>
              </a:rPr>
              <a:t>together will assist you in designing the proper solution for any business need around EAM.  </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Notice how each of these modules is associated with addressing business drivers. As you begin to link business drivers with EAM functionality, you will find that you better understand the overall domain space of EAM.  </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This section of training pertains directly to inventory.</a:t>
            </a:r>
          </a:p>
          <a:p>
            <a:endParaRPr lang="en-US" sz="1200" kern="1200" dirty="0">
              <a:solidFill>
                <a:schemeClr val="tx1"/>
              </a:solidFill>
              <a:latin typeface="Arial" charset="0"/>
              <a:ea typeface="+mn-ea"/>
              <a:cs typeface="+mn-c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 name="Shape 441"/>
          <p:cNvSpPr>
            <a:spLocks noGrp="1" noRot="1" noChangeAspect="1"/>
          </p:cNvSpPr>
          <p:nvPr>
            <p:ph type="sldImg"/>
          </p:nvPr>
        </p:nvSpPr>
        <p:spPr>
          <a:prstGeom prst="rect">
            <a:avLst/>
          </a:prstGeom>
        </p:spPr>
        <p:txBody>
          <a:bodyPr lIns="92885" tIns="46442" rIns="92885" bIns="46442"/>
          <a:lstStyle/>
          <a:p>
            <a:pPr lvl="0"/>
            <a:endParaRPr dirty="0"/>
          </a:p>
        </p:txBody>
      </p:sp>
      <p:sp>
        <p:nvSpPr>
          <p:cNvPr id="442" name="Shape 442"/>
          <p:cNvSpPr>
            <a:spLocks noGrp="1"/>
          </p:cNvSpPr>
          <p:nvPr>
            <p:ph type="body" sz="quarter" idx="1"/>
          </p:nvPr>
        </p:nvSpPr>
        <p:spPr>
          <a:prstGeom prst="rect">
            <a:avLst/>
          </a:prstGeom>
        </p:spPr>
        <p:txBody>
          <a:bodyPr/>
          <a:lstStyle/>
          <a:p>
            <a:r>
              <a:rPr lang="en-US" sz="2400" i="0" dirty="0" smtClean="0">
                <a:latin typeface="+mj-lt"/>
                <a:ea typeface="+mj-ea"/>
                <a:cs typeface="+mj-cs"/>
                <a:sym typeface="Avenir Roman"/>
              </a:rPr>
              <a:t>To Site: Use the lookup to select the site to which this part will be issued.</a:t>
            </a:r>
          </a:p>
          <a:p>
            <a:r>
              <a:rPr lang="en-US" sz="2400" i="0" dirty="0" smtClean="0">
                <a:latin typeface="+mj-lt"/>
                <a:ea typeface="+mj-ea"/>
                <a:cs typeface="+mj-cs"/>
                <a:sym typeface="Avenir Roman"/>
              </a:rPr>
              <a:t>Requestor: Use the lookup to select the employee number of the person </a:t>
            </a:r>
            <a:r>
              <a:rPr lang="en-US" sz="2400" i="0" dirty="0" smtClean="0">
                <a:latin typeface="+mj-lt"/>
                <a:ea typeface="+mj-ea"/>
                <a:cs typeface="+mj-cs"/>
                <a:sym typeface="Avenir Roman"/>
              </a:rPr>
              <a:t>who requested </a:t>
            </a:r>
            <a:r>
              <a:rPr lang="en-US" sz="2400" i="0" dirty="0" smtClean="0">
                <a:latin typeface="+mj-lt"/>
                <a:ea typeface="+mj-ea"/>
                <a:cs typeface="+mj-cs"/>
                <a:sym typeface="Avenir Roman"/>
              </a:rPr>
              <a:t>the part.</a:t>
            </a:r>
          </a:p>
          <a:p>
            <a:r>
              <a:rPr lang="en-US" sz="2400" i="0" dirty="0" smtClean="0">
                <a:latin typeface="+mj-lt"/>
                <a:ea typeface="+mj-ea"/>
                <a:cs typeface="+mj-cs"/>
                <a:sym typeface="Avenir Roman"/>
              </a:rPr>
              <a:t>WO No: If the part will be issued and expensed to a work order, use the lookup to select the</a:t>
            </a:r>
          </a:p>
          <a:p>
            <a:r>
              <a:rPr lang="en-US" sz="2400" i="0" dirty="0" smtClean="0">
                <a:latin typeface="+mj-lt"/>
                <a:ea typeface="+mj-ea"/>
                <a:cs typeface="+mj-cs"/>
                <a:sym typeface="Avenir Roman"/>
              </a:rPr>
              <a:t>WO number.</a:t>
            </a:r>
          </a:p>
          <a:p>
            <a:r>
              <a:rPr lang="en-US" sz="2400" i="0" dirty="0" smtClean="0">
                <a:latin typeface="+mj-lt"/>
                <a:ea typeface="+mj-ea"/>
                <a:cs typeface="+mj-cs"/>
                <a:sym typeface="Avenir Roman"/>
              </a:rPr>
              <a:t>Stores Requisition Number: Stores requisitions have unique numbers. Use the lookup to</a:t>
            </a:r>
          </a:p>
          <a:p>
            <a:r>
              <a:rPr lang="en-US" sz="2400" i="0" dirty="0" smtClean="0">
                <a:latin typeface="+mj-lt"/>
                <a:ea typeface="+mj-ea"/>
                <a:cs typeface="+mj-cs"/>
                <a:sym typeface="Avenir Roman"/>
              </a:rPr>
              <a:t>charge the part to a stores requisition.</a:t>
            </a:r>
          </a:p>
          <a:p>
            <a:r>
              <a:rPr lang="en-US" sz="2400" i="0" dirty="0" smtClean="0">
                <a:latin typeface="+mj-lt"/>
                <a:ea typeface="+mj-ea"/>
                <a:cs typeface="+mj-cs"/>
                <a:sym typeface="Avenir Roman"/>
              </a:rPr>
              <a:t>Reserved: Displays the quantity that is reserved by the system.</a:t>
            </a:r>
          </a:p>
          <a:p>
            <a:r>
              <a:rPr lang="en-US" sz="2400" i="0" dirty="0" smtClean="0">
                <a:latin typeface="+mj-lt"/>
                <a:ea typeface="+mj-ea"/>
                <a:cs typeface="+mj-cs"/>
                <a:sym typeface="Avenir Roman"/>
              </a:rPr>
              <a:t>Equipment Number: Use the lookup to select the unique equipment number to which the part is charged.</a:t>
            </a:r>
          </a:p>
          <a:p>
            <a:r>
              <a:rPr lang="en-US" sz="2400" i="0" dirty="0" smtClean="0">
                <a:latin typeface="+mj-lt"/>
                <a:ea typeface="+mj-ea"/>
                <a:cs typeface="+mj-cs"/>
                <a:sym typeface="Avenir Roman"/>
              </a:rPr>
              <a:t>Rebuild: If this issue transaction is expensed to a serialized part, identify the current rebuild location of the part.</a:t>
            </a:r>
          </a:p>
          <a:p>
            <a:r>
              <a:rPr lang="en-US" sz="2400" i="0" dirty="0" smtClean="0">
                <a:latin typeface="+mj-lt"/>
                <a:ea typeface="+mj-ea"/>
                <a:cs typeface="+mj-cs"/>
                <a:sym typeface="Avenir Roman"/>
              </a:rPr>
              <a:t>Serialized Part: Displays the serialized part to which the part is charged.</a:t>
            </a:r>
          </a:p>
          <a:p>
            <a:r>
              <a:rPr lang="en-US" sz="2400" i="0" dirty="0" smtClean="0">
                <a:latin typeface="+mj-lt"/>
                <a:ea typeface="+mj-ea"/>
                <a:cs typeface="+mj-cs"/>
                <a:sym typeface="Avenir Roman"/>
              </a:rPr>
              <a:t>Serial Number: The serial number of the part with which the work order is associated.</a:t>
            </a:r>
            <a:endParaRPr i="0" dirty="0">
              <a:latin typeface="Calibri"/>
              <a:ea typeface="Calibri"/>
              <a:cs typeface="Calibri"/>
              <a:sym typeface="Calibri"/>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DC64EB19-AFC4-4C13-A82F-E12687A3A480}" type="slidenum">
              <a:rPr lang="en-US" smtClean="0"/>
              <a:pPr/>
              <a:t>51</a:t>
            </a:fld>
            <a:endParaRPr lang="en-US" dirty="0" smtClean="0"/>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With the WO and equipment number listed on the Stores Requisition List, you can see where the inventory is set to be issued. You can also view the Stores Requisition list from the Work Order submenu. </a:t>
            </a:r>
            <a:endParaRPr lang="en-US" sz="1200" kern="1200" dirty="0">
              <a:solidFill>
                <a:schemeClr val="tx1"/>
              </a:solidFill>
              <a:latin typeface="Arial" charset="0"/>
              <a:ea typeface="+mn-ea"/>
              <a:cs typeface="+mn-cs"/>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36ACB462-73CD-4922-927B-D71792A45E12}" type="slidenum">
              <a:rPr lang="en-US" smtClean="0"/>
              <a:pPr/>
              <a:t>52</a:t>
            </a:fld>
            <a:endParaRPr lang="en-US" dirty="0" smtClean="0"/>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To issue to a work order; enter the work order number, location, and quantity, and click Save. Note: When selecting this function from the Work Order screen, work order data is pre-populated.</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You can also issue to a stores requisition, to an Equipment record, or to a project number – all of which default in the proper accounting.  </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A less common approach is to directly select the cost center, account number, and/or sub-account number.  </a:t>
            </a:r>
            <a:endParaRPr lang="en-US" sz="1200" kern="1200" dirty="0">
              <a:solidFill>
                <a:schemeClr val="tx1"/>
              </a:solidFill>
              <a:latin typeface="Arial" charset="0"/>
              <a:ea typeface="+mn-ea"/>
              <a:cs typeface="+mn-cs"/>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pPr defTabSz="925903"/>
            <a:fld id="{BD891CA0-61A7-4C4C-A2AF-9EBDD570BDB9}" type="slidenum">
              <a:rPr lang="en-US" smtClean="0"/>
              <a:pPr defTabSz="925903"/>
              <a:t>53</a:t>
            </a:fld>
            <a:endParaRPr lang="en-US" dirty="0" smtClean="0"/>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22467464-5C0B-443C-85B3-14F9DED90B0D}" type="slidenum">
              <a:rPr lang="en-US" smtClean="0"/>
              <a:pPr>
                <a:defRPr/>
              </a:pPr>
              <a:t>54</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 name="Shape 716"/>
          <p:cNvSpPr>
            <a:spLocks noGrp="1" noRot="1" noChangeAspect="1"/>
          </p:cNvSpPr>
          <p:nvPr>
            <p:ph type="sldImg"/>
          </p:nvPr>
        </p:nvSpPr>
        <p:spPr>
          <a:prstGeom prst="rect">
            <a:avLst/>
          </a:prstGeom>
        </p:spPr>
        <p:txBody>
          <a:bodyPr lIns="92885" tIns="46442" rIns="92885" bIns="46442"/>
          <a:lstStyle/>
          <a:p>
            <a:pPr lvl="0"/>
            <a:endParaRPr dirty="0"/>
          </a:p>
        </p:txBody>
      </p:sp>
      <p:sp>
        <p:nvSpPr>
          <p:cNvPr id="717" name="Shape 717"/>
          <p:cNvSpPr>
            <a:spLocks noGrp="1"/>
          </p:cNvSpPr>
          <p:nvPr>
            <p:ph type="body" sz="quarter" idx="1"/>
          </p:nvPr>
        </p:nvSpPr>
        <p:spPr>
          <a:prstGeom prst="rect">
            <a:avLst/>
          </a:prstGeom>
        </p:spPr>
        <p:txBody>
          <a:bodyPr/>
          <a:lstStyle/>
          <a:p>
            <a:pPr defTabSz="928848">
              <a:defRPr sz="1800"/>
            </a:pPr>
            <a:r>
              <a:rPr dirty="0">
                <a:latin typeface="Calibri"/>
                <a:ea typeface="Calibri"/>
                <a:cs typeface="Calibri"/>
                <a:sym typeface="Calibri"/>
              </a:rPr>
              <a:t>Use Stock Replenishment to identify </a:t>
            </a:r>
            <a:r>
              <a:rPr dirty="0" smtClean="0">
                <a:latin typeface="Calibri"/>
                <a:ea typeface="Calibri"/>
                <a:cs typeface="Calibri"/>
                <a:sym typeface="Calibri"/>
              </a:rPr>
              <a:t>parts</a:t>
            </a:r>
            <a:r>
              <a:rPr lang="en-US" dirty="0" smtClean="0">
                <a:latin typeface="Calibri"/>
                <a:ea typeface="Calibri"/>
                <a:cs typeface="Calibri"/>
                <a:sym typeface="Calibri"/>
              </a:rPr>
              <a:t> at or</a:t>
            </a:r>
            <a:r>
              <a:rPr dirty="0" smtClean="0">
                <a:latin typeface="Calibri"/>
                <a:ea typeface="Calibri"/>
                <a:cs typeface="Calibri"/>
                <a:sym typeface="Calibri"/>
              </a:rPr>
              <a:t> </a:t>
            </a:r>
            <a:r>
              <a:rPr dirty="0">
                <a:latin typeface="Calibri"/>
                <a:ea typeface="Calibri"/>
                <a:cs typeface="Calibri"/>
                <a:sym typeface="Calibri"/>
              </a:rPr>
              <a:t>below reorder point or safety stock level. Create requisitions or work orders to replenish </a:t>
            </a:r>
            <a:r>
              <a:rPr dirty="0" smtClean="0">
                <a:latin typeface="Calibri"/>
                <a:ea typeface="Calibri"/>
                <a:cs typeface="Calibri"/>
                <a:sym typeface="Calibri"/>
              </a:rPr>
              <a:t>inventory</a:t>
            </a:r>
            <a:r>
              <a:rPr dirty="0">
                <a:latin typeface="Calibri"/>
                <a:ea typeface="Calibri"/>
                <a:cs typeface="Calibri"/>
                <a:sym typeface="Calibri"/>
              </a:rPr>
              <a:t>.</a:t>
            </a:r>
          </a:p>
          <a:p>
            <a:pPr defTabSz="928848">
              <a:defRPr sz="1800"/>
            </a:pPr>
            <a:r>
              <a:rPr dirty="0">
                <a:latin typeface="Calibri"/>
                <a:ea typeface="Calibri"/>
                <a:cs typeface="Calibri"/>
                <a:sym typeface="Calibri"/>
              </a:rPr>
              <a:t>Create a stock replenishment header or stock run in the top frame.</a:t>
            </a:r>
          </a:p>
          <a:p>
            <a:pPr defTabSz="928848">
              <a:defRPr sz="1800"/>
            </a:pPr>
            <a:r>
              <a:rPr dirty="0">
                <a:latin typeface="Calibri"/>
                <a:ea typeface="Calibri"/>
                <a:cs typeface="Calibri"/>
                <a:sym typeface="Calibri"/>
              </a:rPr>
              <a:t>Globally add parts or attach individual parts to a stock run.</a:t>
            </a:r>
          </a:p>
          <a:p>
            <a:pPr defTabSz="928848">
              <a:defRPr sz="1800"/>
            </a:pPr>
            <a:r>
              <a:rPr dirty="0">
                <a:latin typeface="Calibri"/>
                <a:ea typeface="Calibri"/>
                <a:cs typeface="Calibri"/>
                <a:sym typeface="Calibri"/>
              </a:rPr>
              <a:t>Print the list of items below reorder point or safety stock level for review in the bottom frame.</a:t>
            </a:r>
          </a:p>
          <a:p>
            <a:pPr defTabSz="928848">
              <a:defRPr sz="1800"/>
            </a:pPr>
            <a:r>
              <a:rPr dirty="0">
                <a:latin typeface="Calibri"/>
                <a:ea typeface="Calibri"/>
                <a:cs typeface="Calibri"/>
                <a:sym typeface="Calibri"/>
              </a:rPr>
              <a:t>The stock run number is copied to the requisition or work order, noting its origin. </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22467464-5C0B-443C-85B3-14F9DED90B0D}" type="slidenum">
              <a:rPr lang="en-US" smtClean="0"/>
              <a:pPr>
                <a:defRPr/>
              </a:pPr>
              <a:t>56</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9" name="Shape 739"/>
          <p:cNvSpPr>
            <a:spLocks noGrp="1" noRot="1" noChangeAspect="1"/>
          </p:cNvSpPr>
          <p:nvPr>
            <p:ph type="sldImg"/>
          </p:nvPr>
        </p:nvSpPr>
        <p:spPr>
          <a:prstGeom prst="rect">
            <a:avLst/>
          </a:prstGeom>
        </p:spPr>
        <p:txBody>
          <a:bodyPr lIns="92885" tIns="46442" rIns="92885" bIns="46442"/>
          <a:lstStyle/>
          <a:p>
            <a:pPr lvl="0"/>
            <a:endParaRPr dirty="0"/>
          </a:p>
        </p:txBody>
      </p:sp>
      <p:sp>
        <p:nvSpPr>
          <p:cNvPr id="740" name="Shape 740"/>
          <p:cNvSpPr>
            <a:spLocks noGrp="1"/>
          </p:cNvSpPr>
          <p:nvPr>
            <p:ph type="body" sz="quarter" idx="1"/>
          </p:nvPr>
        </p:nvSpPr>
        <p:spPr>
          <a:prstGeom prst="rect">
            <a:avLst/>
          </a:prstGeom>
        </p:spPr>
        <p:txBody>
          <a:bodyPr/>
          <a:lstStyle/>
          <a:p>
            <a:pPr defTabSz="928848">
              <a:defRPr sz="1800"/>
            </a:pPr>
            <a:r>
              <a:rPr dirty="0">
                <a:latin typeface="Calibri"/>
                <a:ea typeface="Calibri"/>
                <a:cs typeface="Calibri"/>
                <a:sym typeface="Calibri"/>
              </a:rPr>
              <a:t>Edit, review, and approve parts to order</a:t>
            </a:r>
            <a:r>
              <a:rPr dirty="0" smtClean="0">
                <a:latin typeface="Calibri"/>
                <a:ea typeface="Calibri"/>
                <a:cs typeface="Calibri"/>
                <a:sym typeface="Calibri"/>
              </a:rPr>
              <a:t>.</a:t>
            </a:r>
            <a:endParaRPr dirty="0">
              <a:latin typeface="Calibri"/>
              <a:ea typeface="Calibri"/>
              <a:cs typeface="Calibri"/>
              <a:sym typeface="Calibri"/>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9" name="Shape 749"/>
          <p:cNvSpPr>
            <a:spLocks noGrp="1" noRot="1" noChangeAspect="1"/>
          </p:cNvSpPr>
          <p:nvPr>
            <p:ph type="sldImg"/>
          </p:nvPr>
        </p:nvSpPr>
        <p:spPr>
          <a:prstGeom prst="rect">
            <a:avLst/>
          </a:prstGeom>
        </p:spPr>
        <p:txBody>
          <a:bodyPr lIns="92885" tIns="46442" rIns="92885" bIns="46442"/>
          <a:lstStyle/>
          <a:p>
            <a:pPr lvl="0"/>
            <a:endParaRPr dirty="0"/>
          </a:p>
        </p:txBody>
      </p:sp>
      <p:sp>
        <p:nvSpPr>
          <p:cNvPr id="750" name="Shape 750"/>
          <p:cNvSpPr>
            <a:spLocks noGrp="1"/>
          </p:cNvSpPr>
          <p:nvPr>
            <p:ph type="body" sz="quarter" idx="1"/>
          </p:nvPr>
        </p:nvSpPr>
        <p:spPr>
          <a:prstGeom prst="rect">
            <a:avLst/>
          </a:prstGeom>
        </p:spPr>
        <p:txBody>
          <a:bodyPr/>
          <a:lstStyle/>
          <a:p>
            <a:pPr defTabSz="928848">
              <a:defRPr sz="1800"/>
            </a:pPr>
            <a:r>
              <a:rPr dirty="0" smtClean="0">
                <a:latin typeface="Calibri"/>
                <a:ea typeface="Calibri"/>
                <a:cs typeface="Calibri"/>
                <a:sym typeface="Calibri"/>
              </a:rPr>
              <a:t>Use </a:t>
            </a:r>
            <a:r>
              <a:rPr dirty="0">
                <a:latin typeface="Calibri"/>
                <a:ea typeface="Calibri"/>
                <a:cs typeface="Calibri"/>
                <a:sym typeface="Calibri"/>
              </a:rPr>
              <a:t>the Create Requests action to add requisitions</a:t>
            </a:r>
            <a:r>
              <a:rPr dirty="0" smtClean="0">
                <a:latin typeface="Calibri"/>
                <a:ea typeface="Calibri"/>
                <a:cs typeface="Calibri"/>
                <a:sym typeface="Calibri"/>
              </a:rPr>
              <a:t>.</a:t>
            </a:r>
            <a:endParaRPr dirty="0">
              <a:latin typeface="Calibri"/>
              <a:ea typeface="Calibri"/>
              <a:cs typeface="Calibri"/>
              <a:sym typeface="Calibri"/>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22467464-5C0B-443C-85B3-14F9DED90B0D}" type="slidenum">
              <a:rPr lang="en-US" smtClean="0"/>
              <a:pPr>
                <a:defRPr/>
              </a:pPr>
              <a:t>59</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txBox="1">
            <a:spLocks noGrp="1" noChangeArrowheads="1"/>
          </p:cNvSpPr>
          <p:nvPr/>
        </p:nvSpPr>
        <p:spPr bwMode="auto">
          <a:xfrm>
            <a:off x="3956694" y="8806185"/>
            <a:ext cx="3026728" cy="463235"/>
          </a:xfrm>
          <a:prstGeom prst="rect">
            <a:avLst/>
          </a:prstGeom>
          <a:noFill/>
          <a:ln w="9525">
            <a:noFill/>
            <a:miter lim="800000"/>
            <a:headEnd/>
            <a:tailEnd/>
          </a:ln>
        </p:spPr>
        <p:txBody>
          <a:bodyPr lIns="92873" tIns="46436" rIns="92873" bIns="46436" anchor="b"/>
          <a:lstStyle/>
          <a:p>
            <a:pPr algn="r" defTabSz="927371"/>
            <a:fld id="{7ACC7384-CDD2-4C0C-986A-A357EF06B8B4}" type="slidenum">
              <a:rPr lang="en-US" sz="1200">
                <a:latin typeface="Arial" charset="0"/>
                <a:cs typeface="Arial" charset="0"/>
              </a:rPr>
              <a:pPr algn="r" defTabSz="927371"/>
              <a:t>6</a:t>
            </a:fld>
            <a:endParaRPr lang="en-US" sz="1200" dirty="0">
              <a:latin typeface="Arial" charset="0"/>
              <a:cs typeface="Arial" charset="0"/>
            </a:endParaRPr>
          </a:p>
        </p:txBody>
      </p:sp>
      <p:sp>
        <p:nvSpPr>
          <p:cNvPr id="660483" name="Rectangle 2"/>
          <p:cNvSpPr>
            <a:spLocks noGrp="1" noRot="1" noChangeAspect="1" noChangeArrowheads="1" noTextEdit="1"/>
          </p:cNvSpPr>
          <p:nvPr>
            <p:ph type="sldImg"/>
          </p:nvPr>
        </p:nvSpPr>
        <p:spPr>
          <a:ln/>
        </p:spPr>
      </p:sp>
      <p:sp>
        <p:nvSpPr>
          <p:cNvPr id="660484" name="Rectangle 3"/>
          <p:cNvSpPr>
            <a:spLocks noGrp="1" noChangeArrowheads="1"/>
          </p:cNvSpPr>
          <p:nvPr>
            <p:ph type="body" idx="1"/>
          </p:nvPr>
        </p:nvSpPr>
        <p:spPr>
          <a:noFill/>
          <a:ln/>
        </p:spPr>
        <p:txBody>
          <a:bodyPr lIns="92873" tIns="46436" rIns="92873" bIns="46436"/>
          <a:lstStyle/>
          <a:p>
            <a:pPr eaLnBrk="1" hangingPunct="1">
              <a:buFontTx/>
              <a:buChar char="-"/>
            </a:pPr>
            <a:r>
              <a:rPr lang="en-US" dirty="0" smtClean="0"/>
              <a:t> Purchasing </a:t>
            </a:r>
          </a:p>
          <a:p>
            <a:pPr eaLnBrk="1" hangingPunct="1">
              <a:buFontTx/>
              <a:buChar char="-"/>
            </a:pPr>
            <a:r>
              <a:rPr lang="en-US" dirty="0" smtClean="0"/>
              <a:t> Inventory </a:t>
            </a:r>
          </a:p>
          <a:p>
            <a:pPr eaLnBrk="1" hangingPunct="1">
              <a:buFontTx/>
              <a:buChar char="-"/>
            </a:pPr>
            <a:r>
              <a:rPr lang="en-US" dirty="0" smtClean="0"/>
              <a:t> Maintenance </a:t>
            </a:r>
          </a:p>
          <a:p>
            <a:pPr eaLnBrk="1" hangingPunct="1">
              <a:buFontTx/>
              <a:buChar char="-"/>
            </a:pPr>
            <a:r>
              <a:rPr lang="en-US" dirty="0" smtClean="0"/>
              <a:t> Project Controls </a:t>
            </a:r>
          </a:p>
          <a:p>
            <a:pPr eaLnBrk="1" hangingPunct="1">
              <a:buFontTx/>
              <a:buChar char="-"/>
            </a:pPr>
            <a:endParaRPr lang="en-US" dirty="0" smtClean="0"/>
          </a:p>
          <a:p>
            <a:r>
              <a:rPr lang="en-US" sz="1200" kern="1200" dirty="0" smtClean="0">
                <a:solidFill>
                  <a:schemeClr val="tx1"/>
                </a:solidFill>
                <a:latin typeface="Arial" charset="0"/>
                <a:ea typeface="+mn-ea"/>
                <a:cs typeface="+mn-cs"/>
              </a:rPr>
              <a:t>These modules are the portals with which users interact to accomplish their daily tasks. Notice how, in this slide, each of these modules forms a piece of a complete circle. While you can implement certain elements of EAM without implementing others, EAM is at its best when all four modules work together to form a true Enterprise Asset Management solution.  </a:t>
            </a:r>
          </a:p>
          <a:p>
            <a:pPr eaLnBrk="1" hangingPunct="1"/>
            <a:endParaRPr lang="en-US" dirty="0" smtClean="0"/>
          </a:p>
          <a:p>
            <a:pPr eaLnBrk="1" hangingPunct="1"/>
            <a:r>
              <a:rPr lang="en-US" dirty="0" smtClean="0"/>
              <a:t>In the various sections of this EAM training guide, we will explore each of these modules and explain the business space of each.</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pPr defTabSz="925903"/>
            <a:fld id="{77A78DF4-BE63-4B33-AB16-5F2BCDF3A1CE}" type="slidenum">
              <a:rPr lang="en-US" smtClean="0"/>
              <a:pPr defTabSz="925903"/>
              <a:t>60</a:t>
            </a:fld>
            <a:endParaRPr lang="en-US" dirty="0" smtClean="0"/>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48FAB015-1646-46A3-9F7B-39A0AF600868}" type="slidenum">
              <a:rPr lang="en-US" smtClean="0"/>
              <a:pPr/>
              <a:t>61</a:t>
            </a:fld>
            <a:endParaRPr lang="en-US" dirty="0" smtClean="0"/>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p:spPr>
        <p:txBody>
          <a:bodyPr/>
          <a:lstStyle/>
          <a:p>
            <a:r>
              <a:rPr lang="en-US" dirty="0" smtClean="0"/>
              <a:t>Use the physical inventory module to: </a:t>
            </a:r>
          </a:p>
          <a:p>
            <a:pPr>
              <a:buFont typeface="Arial" pitchFamily="34" charset="0"/>
              <a:buChar char="•"/>
            </a:pPr>
            <a:r>
              <a:rPr lang="en-US" dirty="0" smtClean="0"/>
              <a:t>Pick a group of parts based on user-defined criteria to count and print count sheets.</a:t>
            </a:r>
          </a:p>
          <a:p>
            <a:pPr>
              <a:buFont typeface="Arial" pitchFamily="34" charset="0"/>
              <a:buChar char="•"/>
            </a:pPr>
            <a:r>
              <a:rPr lang="en-US" dirty="0" smtClean="0"/>
              <a:t>Verify the quantity in inventory and enter count results.</a:t>
            </a:r>
          </a:p>
          <a:p>
            <a:pPr>
              <a:buFont typeface="Arial" pitchFamily="34" charset="0"/>
              <a:buChar char="•"/>
            </a:pPr>
            <a:r>
              <a:rPr lang="en-US" dirty="0" smtClean="0"/>
              <a:t>Make adjustments to the on-hand inventory quantity automatically after </a:t>
            </a:r>
            <a:r>
              <a:rPr lang="en-US" dirty="0" smtClean="0"/>
              <a:t>the closing </a:t>
            </a:r>
            <a:r>
              <a:rPr lang="en-US" dirty="0" smtClean="0"/>
              <a:t>count.</a:t>
            </a:r>
          </a:p>
          <a:p>
            <a:r>
              <a:rPr lang="en-US" dirty="0" smtClean="0"/>
              <a:t>EAM includes only active parts in physical inventory lists and the physical inventory add lookup.</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 name="Shape 612"/>
          <p:cNvSpPr>
            <a:spLocks noGrp="1" noRot="1" noChangeAspect="1"/>
          </p:cNvSpPr>
          <p:nvPr>
            <p:ph type="sldImg"/>
          </p:nvPr>
        </p:nvSpPr>
        <p:spPr>
          <a:prstGeom prst="rect">
            <a:avLst/>
          </a:prstGeom>
        </p:spPr>
        <p:txBody>
          <a:bodyPr lIns="92885" tIns="46442" rIns="92885" bIns="46442"/>
          <a:lstStyle/>
          <a:p>
            <a:pPr lvl="0"/>
            <a:endParaRPr dirty="0"/>
          </a:p>
        </p:txBody>
      </p:sp>
      <p:sp>
        <p:nvSpPr>
          <p:cNvPr id="613" name="Shape 613"/>
          <p:cNvSpPr>
            <a:spLocks noGrp="1"/>
          </p:cNvSpPr>
          <p:nvPr>
            <p:ph type="body" sz="quarter" idx="1"/>
          </p:nvPr>
        </p:nvSpPr>
        <p:spPr>
          <a:prstGeom prst="rect">
            <a:avLst/>
          </a:prstGeom>
        </p:spPr>
        <p:txBody>
          <a:bodyPr/>
          <a:lstStyle/>
          <a:p>
            <a:pPr defTabSz="928848">
              <a:defRPr sz="1800"/>
            </a:pPr>
            <a:r>
              <a:rPr dirty="0">
                <a:latin typeface="Calibri"/>
                <a:ea typeface="Calibri"/>
                <a:cs typeface="Calibri"/>
                <a:sym typeface="Calibri"/>
              </a:rPr>
              <a:t>Use the physical inventory module to: </a:t>
            </a:r>
          </a:p>
          <a:p>
            <a:pPr defTabSz="928848">
              <a:buFont typeface="Arial" pitchFamily="34" charset="0"/>
              <a:buChar char="•"/>
              <a:defRPr sz="1800"/>
            </a:pPr>
            <a:r>
              <a:rPr dirty="0">
                <a:latin typeface="Calibri"/>
                <a:ea typeface="Calibri"/>
                <a:cs typeface="Calibri"/>
                <a:sym typeface="Calibri"/>
              </a:rPr>
              <a:t>Pick a group of parts based on user-defined criteria to count and print count sheets.</a:t>
            </a:r>
          </a:p>
          <a:p>
            <a:pPr defTabSz="928848">
              <a:buFont typeface="Arial" pitchFamily="34" charset="0"/>
              <a:buChar char="•"/>
              <a:defRPr sz="1800"/>
            </a:pPr>
            <a:r>
              <a:rPr dirty="0">
                <a:latin typeface="Calibri"/>
                <a:ea typeface="Calibri"/>
                <a:cs typeface="Calibri"/>
                <a:sym typeface="Calibri"/>
              </a:rPr>
              <a:t>Verify the quantity in inventory and enter count results.</a:t>
            </a:r>
          </a:p>
          <a:p>
            <a:pPr defTabSz="928848">
              <a:buFont typeface="Arial" pitchFamily="34" charset="0"/>
              <a:buChar char="•"/>
              <a:defRPr sz="1800"/>
            </a:pPr>
            <a:r>
              <a:rPr dirty="0">
                <a:latin typeface="Calibri"/>
                <a:ea typeface="Calibri"/>
                <a:cs typeface="Calibri"/>
                <a:sym typeface="Calibri"/>
              </a:rPr>
              <a:t>Make adjustments to the on-hand inventory quantity automatically after closing count.</a:t>
            </a:r>
          </a:p>
          <a:p>
            <a:pPr defTabSz="928848">
              <a:defRPr sz="1800"/>
            </a:pPr>
            <a:r>
              <a:rPr dirty="0">
                <a:latin typeface="Calibri"/>
                <a:ea typeface="Calibri"/>
                <a:cs typeface="Calibri"/>
                <a:sym typeface="Calibri"/>
              </a:rPr>
              <a:t>EAM includes only active parts in physical inventory lists and the physical inventory add lookup.</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2" name="Shape 622"/>
          <p:cNvSpPr>
            <a:spLocks noGrp="1" noRot="1" noChangeAspect="1"/>
          </p:cNvSpPr>
          <p:nvPr>
            <p:ph type="sldImg"/>
          </p:nvPr>
        </p:nvSpPr>
        <p:spPr>
          <a:prstGeom prst="rect">
            <a:avLst/>
          </a:prstGeom>
        </p:spPr>
        <p:txBody>
          <a:bodyPr lIns="92885" tIns="46442" rIns="92885" bIns="46442"/>
          <a:lstStyle/>
          <a:p>
            <a:pPr lvl="0"/>
            <a:endParaRPr dirty="0"/>
          </a:p>
        </p:txBody>
      </p:sp>
      <p:sp>
        <p:nvSpPr>
          <p:cNvPr id="623" name="Shape 623"/>
          <p:cNvSpPr>
            <a:spLocks noGrp="1"/>
          </p:cNvSpPr>
          <p:nvPr>
            <p:ph type="body" sz="quarter" idx="1"/>
          </p:nvPr>
        </p:nvSpPr>
        <p:spPr>
          <a:prstGeom prst="rect">
            <a:avLst/>
          </a:prstGeom>
        </p:spPr>
        <p:txBody>
          <a:bodyPr/>
          <a:lstStyle>
            <a:lvl1pPr defTabSz="914400">
              <a:lnSpc>
                <a:spcPct val="100000"/>
              </a:lnSpc>
              <a:defRPr sz="1200">
                <a:latin typeface="Calibri"/>
                <a:ea typeface="Calibri"/>
                <a:cs typeface="Calibri"/>
                <a:sym typeface="Calibri"/>
              </a:defRPr>
            </a:lvl1pPr>
          </a:lstStyle>
          <a:p>
            <a:r>
              <a:rPr lang="en-US" sz="1200" kern="1200" dirty="0" smtClean="0">
                <a:solidFill>
                  <a:schemeClr val="tx1"/>
                </a:solidFill>
                <a:latin typeface="Calibri"/>
                <a:ea typeface="Calibri"/>
                <a:cs typeface="Calibri"/>
                <a:sym typeface="Calibri"/>
              </a:rPr>
              <a:t>You can manually add parts to the physical inventory by selecting New in the lower browse.</a:t>
            </a:r>
          </a:p>
          <a:p>
            <a:endParaRPr lang="en-US" sz="1200" kern="1200" dirty="0" smtClean="0">
              <a:solidFill>
                <a:schemeClr val="tx1"/>
              </a:solidFill>
              <a:latin typeface="Calibri"/>
              <a:ea typeface="Calibri"/>
              <a:cs typeface="Calibri"/>
              <a:sym typeface="Calibri"/>
            </a:endParaRPr>
          </a:p>
          <a:p>
            <a:r>
              <a:rPr lang="en-US" sz="1200" kern="1200" dirty="0" smtClean="0">
                <a:solidFill>
                  <a:schemeClr val="tx1"/>
                </a:solidFill>
                <a:latin typeface="Calibri"/>
                <a:ea typeface="Calibri"/>
                <a:cs typeface="Calibri"/>
                <a:sym typeface="Calibri"/>
              </a:rPr>
              <a:t>Note: No inventory transactions can be made for a part that is associated </a:t>
            </a:r>
            <a:r>
              <a:rPr lang="en-US" sz="1200" kern="1200" dirty="0" smtClean="0">
                <a:solidFill>
                  <a:schemeClr val="tx1"/>
                </a:solidFill>
                <a:latin typeface="Calibri"/>
                <a:ea typeface="Calibri"/>
                <a:cs typeface="Calibri"/>
                <a:sym typeface="Calibri"/>
              </a:rPr>
              <a:t>with an </a:t>
            </a:r>
            <a:r>
              <a:rPr lang="en-US" sz="1200" kern="1200" dirty="0" smtClean="0">
                <a:solidFill>
                  <a:schemeClr val="tx1"/>
                </a:solidFill>
                <a:latin typeface="Calibri"/>
                <a:ea typeface="Calibri"/>
                <a:cs typeface="Calibri"/>
                <a:sym typeface="Calibri"/>
              </a:rPr>
              <a:t>active physical. </a:t>
            </a:r>
            <a:endParaRPr lang="en-US" sz="1200" kern="1200" dirty="0">
              <a:solidFill>
                <a:schemeClr val="tx1"/>
              </a:solidFill>
              <a:latin typeface="Calibri"/>
              <a:ea typeface="Calibri"/>
              <a:cs typeface="Calibri"/>
              <a:sym typeface="Calibri"/>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2" name="Shape 642"/>
          <p:cNvSpPr>
            <a:spLocks noGrp="1" noRot="1" noChangeAspect="1"/>
          </p:cNvSpPr>
          <p:nvPr>
            <p:ph type="sldImg"/>
          </p:nvPr>
        </p:nvSpPr>
        <p:spPr>
          <a:prstGeom prst="rect">
            <a:avLst/>
          </a:prstGeom>
        </p:spPr>
        <p:txBody>
          <a:bodyPr lIns="92885" tIns="46442" rIns="92885" bIns="46442"/>
          <a:lstStyle/>
          <a:p>
            <a:pPr lvl="0"/>
            <a:endParaRPr dirty="0"/>
          </a:p>
        </p:txBody>
      </p:sp>
      <p:sp>
        <p:nvSpPr>
          <p:cNvPr id="643" name="Shape 643"/>
          <p:cNvSpPr>
            <a:spLocks noGrp="1"/>
          </p:cNvSpPr>
          <p:nvPr>
            <p:ph type="body" sz="quarter" idx="1"/>
          </p:nvPr>
        </p:nvSpPr>
        <p:spPr>
          <a:prstGeom prst="rect">
            <a:avLst/>
          </a:prstGeom>
        </p:spPr>
        <p:txBody>
          <a:bodyPr/>
          <a:lstStyle/>
          <a:p>
            <a:pPr marL="342900" indent="-342900" defTabSz="928848">
              <a:buFont typeface="+mj-lt"/>
              <a:buAutoNum type="arabicPeriod"/>
              <a:defRPr sz="1800"/>
            </a:pPr>
            <a:r>
              <a:rPr dirty="0">
                <a:latin typeface="Calibri"/>
                <a:ea typeface="Calibri"/>
                <a:cs typeface="Calibri"/>
                <a:sym typeface="Calibri"/>
              </a:rPr>
              <a:t>Navigate to Inventory|Physical Inventory.</a:t>
            </a:r>
          </a:p>
          <a:p>
            <a:pPr marL="342900" indent="-342900" defTabSz="928848">
              <a:buFont typeface="+mj-lt"/>
              <a:buAutoNum type="arabicPeriod"/>
              <a:defRPr sz="1800"/>
            </a:pPr>
            <a:r>
              <a:rPr dirty="0">
                <a:latin typeface="Calibri"/>
                <a:ea typeface="Calibri"/>
                <a:cs typeface="Calibri"/>
                <a:sym typeface="Calibri"/>
              </a:rPr>
              <a:t>Highlight the run number.</a:t>
            </a:r>
          </a:p>
          <a:p>
            <a:pPr marL="342900" indent="-342900" defTabSz="928848">
              <a:buFont typeface="+mj-lt"/>
              <a:buAutoNum type="arabicPeriod"/>
              <a:defRPr sz="1800"/>
            </a:pPr>
            <a:r>
              <a:rPr lang="en-US" dirty="0" smtClean="0">
                <a:latin typeface="Calibri"/>
                <a:ea typeface="Calibri"/>
                <a:cs typeface="Calibri"/>
                <a:sym typeface="Calibri"/>
              </a:rPr>
              <a:t>Select</a:t>
            </a:r>
            <a:r>
              <a:rPr lang="en-US" baseline="0" dirty="0" smtClean="0">
                <a:latin typeface="Calibri"/>
                <a:ea typeface="Calibri"/>
                <a:cs typeface="Calibri"/>
                <a:sym typeface="Calibri"/>
              </a:rPr>
              <a:t> Action &gt; Print Document.</a:t>
            </a:r>
          </a:p>
          <a:p>
            <a:pPr defTabSz="928848">
              <a:defRPr sz="1800"/>
            </a:pPr>
            <a:endParaRPr lang="en-US" baseline="0" dirty="0" smtClean="0">
              <a:latin typeface="Calibri"/>
              <a:ea typeface="Calibri"/>
              <a:cs typeface="Calibri"/>
              <a:sym typeface="Calibri"/>
            </a:endParaRPr>
          </a:p>
          <a:p>
            <a:r>
              <a:rPr lang="en-US" sz="1200" kern="1200" dirty="0" smtClean="0">
                <a:solidFill>
                  <a:schemeClr val="tx1"/>
                </a:solidFill>
                <a:latin typeface="Arial" charset="0"/>
                <a:ea typeface="+mn-ea"/>
                <a:cs typeface="+mn-cs"/>
              </a:rPr>
              <a:t>You can also print the count sheet from the Analysis section. </a:t>
            </a:r>
            <a:endParaRPr lang="en-US" sz="1200" kern="1200" dirty="0">
              <a:solidFill>
                <a:schemeClr val="tx1"/>
              </a:solidFill>
              <a:latin typeface="Arial" charset="0"/>
              <a:ea typeface="+mn-ea"/>
              <a:cs typeface="+mn-cs"/>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 name="Shape 653"/>
          <p:cNvSpPr>
            <a:spLocks noGrp="1" noRot="1" noChangeAspect="1"/>
          </p:cNvSpPr>
          <p:nvPr>
            <p:ph type="sldImg"/>
          </p:nvPr>
        </p:nvSpPr>
        <p:spPr>
          <a:prstGeom prst="rect">
            <a:avLst/>
          </a:prstGeom>
        </p:spPr>
        <p:txBody>
          <a:bodyPr lIns="92885" tIns="46442" rIns="92885" bIns="46442"/>
          <a:lstStyle/>
          <a:p>
            <a:pPr lvl="0"/>
            <a:endParaRPr dirty="0"/>
          </a:p>
        </p:txBody>
      </p:sp>
      <p:sp>
        <p:nvSpPr>
          <p:cNvPr id="654" name="Shape 654"/>
          <p:cNvSpPr>
            <a:spLocks noGrp="1"/>
          </p:cNvSpPr>
          <p:nvPr>
            <p:ph type="body" sz="quarter" idx="1"/>
          </p:nvPr>
        </p:nvSpPr>
        <p:spPr>
          <a:prstGeom prst="rect">
            <a:avLst/>
          </a:prstGeom>
        </p:spPr>
        <p:txBody>
          <a:bodyPr/>
          <a:lstStyle>
            <a:lvl1pPr defTabSz="914400">
              <a:lnSpc>
                <a:spcPct val="100000"/>
              </a:lnSpc>
              <a:defRPr sz="1200">
                <a:latin typeface="Calibri"/>
                <a:ea typeface="Calibri"/>
                <a:cs typeface="Calibri"/>
                <a:sym typeface="Calibri"/>
              </a:defRPr>
            </a:lvl1pPr>
          </a:lstStyle>
          <a:p>
            <a:pPr lvl="0">
              <a:defRPr sz="1800"/>
            </a:pPr>
            <a:r>
              <a:rPr lang="en-US" dirty="0" smtClean="0"/>
              <a:t>After items have been physically counted, e</a:t>
            </a:r>
            <a:r>
              <a:rPr dirty="0" smtClean="0"/>
              <a:t>nter </a:t>
            </a:r>
            <a:r>
              <a:rPr lang="en-US" dirty="0" smtClean="0"/>
              <a:t>the </a:t>
            </a:r>
            <a:r>
              <a:rPr dirty="0" smtClean="0"/>
              <a:t>count</a:t>
            </a:r>
            <a:r>
              <a:rPr lang="en-US" dirty="0" smtClean="0"/>
              <a:t>s</a:t>
            </a:r>
            <a:r>
              <a:rPr dirty="0" smtClean="0"/>
              <a:t> </a:t>
            </a:r>
            <a:r>
              <a:rPr dirty="0"/>
              <a:t>for each part in the lower browse. </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 name="Shape 653"/>
          <p:cNvSpPr>
            <a:spLocks noGrp="1" noRot="1" noChangeAspect="1"/>
          </p:cNvSpPr>
          <p:nvPr>
            <p:ph type="sldImg"/>
          </p:nvPr>
        </p:nvSpPr>
        <p:spPr>
          <a:prstGeom prst="rect">
            <a:avLst/>
          </a:prstGeom>
        </p:spPr>
        <p:txBody>
          <a:bodyPr lIns="92885" tIns="46442" rIns="92885" bIns="46442"/>
          <a:lstStyle/>
          <a:p>
            <a:pPr lvl="0"/>
            <a:endParaRPr dirty="0"/>
          </a:p>
        </p:txBody>
      </p:sp>
      <p:sp>
        <p:nvSpPr>
          <p:cNvPr id="654" name="Shape 654"/>
          <p:cNvSpPr>
            <a:spLocks noGrp="1"/>
          </p:cNvSpPr>
          <p:nvPr>
            <p:ph type="body" sz="quarter" idx="1"/>
          </p:nvPr>
        </p:nvSpPr>
        <p:spPr>
          <a:prstGeom prst="rect">
            <a:avLst/>
          </a:prstGeom>
        </p:spPr>
        <p:txBody>
          <a:bodyPr/>
          <a:lstStyle>
            <a:lvl1pPr defTabSz="914400">
              <a:lnSpc>
                <a:spcPct val="100000"/>
              </a:lnSpc>
              <a:defRPr sz="1200">
                <a:latin typeface="Calibri"/>
                <a:ea typeface="Calibri"/>
                <a:cs typeface="Calibri"/>
                <a:sym typeface="Calibri"/>
              </a:defRPr>
            </a:lvl1pPr>
          </a:lstStyle>
          <a:p>
            <a:r>
              <a:rPr lang="en-US" sz="1200" kern="1200" dirty="0" smtClean="0">
                <a:solidFill>
                  <a:schemeClr val="tx1"/>
                </a:solidFill>
                <a:latin typeface="Calibri"/>
                <a:ea typeface="Calibri"/>
                <a:cs typeface="Calibri"/>
                <a:sym typeface="Calibri"/>
              </a:rPr>
              <a:t>Action &gt; Simulate Update generates a report displaying the financial impacts of the entered quantity count versus the quantity on-hand known by the system.</a:t>
            </a:r>
          </a:p>
          <a:p>
            <a:endParaRPr lang="en-US" sz="1200" kern="1200" dirty="0" smtClean="0">
              <a:solidFill>
                <a:schemeClr val="tx1"/>
              </a:solidFill>
              <a:latin typeface="Calibri"/>
              <a:ea typeface="Calibri"/>
              <a:cs typeface="Calibri"/>
              <a:sym typeface="Calibri"/>
            </a:endParaRPr>
          </a:p>
          <a:p>
            <a:r>
              <a:rPr lang="en-US" sz="1200" kern="1200" dirty="0" smtClean="0">
                <a:solidFill>
                  <a:schemeClr val="tx1"/>
                </a:solidFill>
                <a:latin typeface="Calibri"/>
                <a:ea typeface="Calibri"/>
                <a:cs typeface="Calibri"/>
                <a:sym typeface="Calibri"/>
              </a:rPr>
              <a:t>It is recommended that you view this report before you generate the financial transactions associated with closing the physical inventory. </a:t>
            </a:r>
            <a:endParaRPr lang="en-US" sz="1200" kern="1200" dirty="0">
              <a:solidFill>
                <a:schemeClr val="tx1"/>
              </a:solidFill>
              <a:latin typeface="Calibri"/>
              <a:ea typeface="Calibri"/>
              <a:cs typeface="Calibri"/>
              <a:sym typeface="Calibri"/>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 name="Shape 665"/>
          <p:cNvSpPr>
            <a:spLocks noGrp="1" noRot="1" noChangeAspect="1"/>
          </p:cNvSpPr>
          <p:nvPr>
            <p:ph type="sldImg"/>
          </p:nvPr>
        </p:nvSpPr>
        <p:spPr>
          <a:prstGeom prst="rect">
            <a:avLst/>
          </a:prstGeom>
        </p:spPr>
        <p:txBody>
          <a:bodyPr lIns="92885" tIns="46442" rIns="92885" bIns="46442"/>
          <a:lstStyle/>
          <a:p>
            <a:pPr lvl="0"/>
            <a:endParaRPr dirty="0"/>
          </a:p>
        </p:txBody>
      </p:sp>
      <p:sp>
        <p:nvSpPr>
          <p:cNvPr id="666" name="Shape 666"/>
          <p:cNvSpPr>
            <a:spLocks noGrp="1"/>
          </p:cNvSpPr>
          <p:nvPr>
            <p:ph type="body" sz="quarter" idx="1"/>
          </p:nvPr>
        </p:nvSpPr>
        <p:spPr>
          <a:prstGeom prst="rect">
            <a:avLst/>
          </a:prstGeom>
        </p:spPr>
        <p:txBody>
          <a:bodyPr/>
          <a:lstStyle>
            <a:lvl1pPr defTabSz="914400">
              <a:lnSpc>
                <a:spcPct val="100000"/>
              </a:lnSpc>
              <a:defRPr sz="1200">
                <a:latin typeface="Calibri"/>
                <a:ea typeface="Calibri"/>
                <a:cs typeface="Calibri"/>
                <a:sym typeface="Calibri"/>
              </a:defRPr>
            </a:lvl1pPr>
            <a:lvl2pPr indent="457200" defTabSz="914400">
              <a:lnSpc>
                <a:spcPct val="100000"/>
              </a:lnSpc>
              <a:defRPr sz="1200" i="1">
                <a:latin typeface="Calibri"/>
                <a:ea typeface="Calibri"/>
                <a:cs typeface="Calibri"/>
                <a:sym typeface="Calibri"/>
              </a:defRPr>
            </a:lvl2pPr>
          </a:lstStyle>
          <a:p>
            <a:pPr lvl="0">
              <a:defRPr sz="1800"/>
            </a:pPr>
            <a:r>
              <a:rPr dirty="0"/>
              <a:t>Close </a:t>
            </a:r>
            <a:r>
              <a:rPr/>
              <a:t>the </a:t>
            </a:r>
            <a:r>
              <a:rPr lang="en-GB" dirty="0" smtClean="0"/>
              <a:t>p</a:t>
            </a:r>
            <a:r>
              <a:rPr smtClean="0"/>
              <a:t>hysical </a:t>
            </a:r>
            <a:r>
              <a:rPr dirty="0"/>
              <a:t>by selecting </a:t>
            </a:r>
            <a:r>
              <a:rPr/>
              <a:t>the </a:t>
            </a:r>
            <a:r>
              <a:rPr lang="en-US" dirty="0" smtClean="0"/>
              <a:t>C</a:t>
            </a:r>
            <a:r>
              <a:rPr smtClean="0"/>
              <a:t>hange </a:t>
            </a:r>
            <a:r>
              <a:rPr lang="en-US" dirty="0" smtClean="0"/>
              <a:t>S</a:t>
            </a:r>
            <a:r>
              <a:rPr smtClean="0"/>
              <a:t>tatus </a:t>
            </a:r>
            <a:r>
              <a:rPr dirty="0"/>
              <a:t>option from </a:t>
            </a:r>
            <a:r>
              <a:rPr/>
              <a:t>the </a:t>
            </a:r>
            <a:r>
              <a:rPr lang="en-US" dirty="0" smtClean="0"/>
              <a:t>A</a:t>
            </a:r>
            <a:r>
              <a:rPr smtClean="0"/>
              <a:t>ction </a:t>
            </a:r>
            <a:r>
              <a:rPr dirty="0"/>
              <a:t>menu. </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22467464-5C0B-443C-85B3-14F9DED90B0D}" type="slidenum">
              <a:rPr lang="en-US" smtClean="0"/>
              <a:pPr>
                <a:defRPr/>
              </a:pPr>
              <a:t>68</a:t>
            </a:fld>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BCB451BC-1A5F-49DD-BD0A-887CEC42A459}" type="slidenum">
              <a:rPr lang="en-US" smtClean="0"/>
              <a:pPr/>
              <a:t>69</a:t>
            </a:fld>
            <a:endParaRPr lang="en-US" dirty="0" smtClean="0"/>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p:spPr>
        <p:txBody>
          <a:bodyPr/>
          <a:lstStyle/>
          <a:p>
            <a:r>
              <a:rPr lang="en-US" dirty="0" smtClean="0"/>
              <a:t>The </a:t>
            </a:r>
            <a:r>
              <a:rPr lang="en-US" b="1" dirty="0" smtClean="0"/>
              <a:t>Issue</a:t>
            </a:r>
            <a:r>
              <a:rPr lang="en-US" dirty="0" smtClean="0"/>
              <a:t> action is used to record that a part was used for a specific work order or equipment. </a:t>
            </a:r>
          </a:p>
          <a:p>
            <a:r>
              <a:rPr lang="en-US" sz="1200" b="1" kern="1200" dirty="0" smtClean="0">
                <a:solidFill>
                  <a:schemeClr val="tx1"/>
                </a:solidFill>
                <a:latin typeface="Arial" charset="0"/>
                <a:ea typeface="+mn-ea"/>
                <a:cs typeface="+mn-cs"/>
              </a:rPr>
              <a:t>Return to Inventory </a:t>
            </a:r>
            <a:r>
              <a:rPr lang="en-US" sz="1200" kern="1200" dirty="0" smtClean="0">
                <a:solidFill>
                  <a:schemeClr val="tx1"/>
                </a:solidFill>
                <a:latin typeface="Arial" charset="0"/>
                <a:ea typeface="+mn-ea"/>
                <a:cs typeface="+mn-cs"/>
              </a:rPr>
              <a:t>is used when parts that were issued are no longer needed and are brought back to the crib for use elsewhere. </a:t>
            </a:r>
          </a:p>
          <a:p>
            <a:r>
              <a:rPr lang="en-US" sz="1200" b="1" kern="1200" dirty="0" smtClean="0">
                <a:solidFill>
                  <a:schemeClr val="tx1"/>
                </a:solidFill>
                <a:latin typeface="Arial" charset="0"/>
                <a:ea typeface="+mn-ea"/>
                <a:cs typeface="+mn-cs"/>
              </a:rPr>
              <a:t>Adjust</a:t>
            </a:r>
            <a:r>
              <a:rPr lang="en-US" sz="1200" kern="1200" dirty="0" smtClean="0">
                <a:solidFill>
                  <a:schemeClr val="tx1"/>
                </a:solidFill>
                <a:latin typeface="Arial" charset="0"/>
                <a:ea typeface="+mn-ea"/>
                <a:cs typeface="+mn-cs"/>
              </a:rPr>
              <a:t> is used to change the inventory level for a part when it is different than what is shown in the system and the reason for the difference is unknown. This changes the quantity </a:t>
            </a:r>
            <a:r>
              <a:rPr lang="en-US" sz="1200" kern="1200" dirty="0" smtClean="0">
                <a:solidFill>
                  <a:schemeClr val="tx1"/>
                </a:solidFill>
                <a:latin typeface="Arial" charset="0"/>
                <a:ea typeface="+mn-ea"/>
                <a:cs typeface="+mn-cs"/>
              </a:rPr>
              <a:t>and </a:t>
            </a:r>
            <a:r>
              <a:rPr lang="en-US" sz="1200" kern="1200" dirty="0" smtClean="0">
                <a:solidFill>
                  <a:schemeClr val="tx1"/>
                </a:solidFill>
                <a:latin typeface="Arial" charset="0"/>
                <a:ea typeface="+mn-ea"/>
                <a:cs typeface="+mn-cs"/>
              </a:rPr>
              <a:t>immediately and generates a GL transaction to ERP.  </a:t>
            </a:r>
          </a:p>
          <a:p>
            <a:r>
              <a:rPr lang="en-US" b="1" dirty="0" smtClean="0"/>
              <a:t>Relocate</a:t>
            </a:r>
            <a:r>
              <a:rPr lang="en-US" dirty="0" smtClean="0"/>
              <a:t> is used to change the bin location of where a part is stored or to transfer parts from another site.</a:t>
            </a:r>
          </a:p>
          <a:p>
            <a:r>
              <a:rPr lang="en-US" b="1" dirty="0" smtClean="0"/>
              <a:t>Receive from relocation </a:t>
            </a:r>
            <a:r>
              <a:rPr lang="en-US" dirty="0" smtClean="0"/>
              <a:t>is used when a part is transferred across sites with the In Transit option turned on.</a:t>
            </a:r>
          </a:p>
          <a:p>
            <a:r>
              <a:rPr lang="en-US" b="1" dirty="0" smtClean="0"/>
              <a:t>Receive from work order </a:t>
            </a:r>
            <a:r>
              <a:rPr lang="en-US" dirty="0" smtClean="0"/>
              <a:t>is for internally fabricated parts that have been moved to the storeroom.</a:t>
            </a:r>
          </a:p>
          <a:p>
            <a:r>
              <a:rPr lang="en-US" b="1" dirty="0" smtClean="0"/>
              <a:t>Transfer ownership </a:t>
            </a:r>
            <a:r>
              <a:rPr lang="en-US" dirty="0" smtClean="0"/>
              <a:t>allows the owner of record on consigned inventory to be changed.</a:t>
            </a:r>
          </a:p>
          <a:p>
            <a:r>
              <a:rPr lang="en-US" dirty="0" smtClean="0"/>
              <a:t>The </a:t>
            </a:r>
            <a:r>
              <a:rPr lang="en-US" b="1" dirty="0" smtClean="0"/>
              <a:t>Modify Consignment </a:t>
            </a:r>
            <a:r>
              <a:rPr lang="en-US" dirty="0" smtClean="0"/>
              <a:t>option is used to modify a part’s consignment information.</a:t>
            </a:r>
            <a:endParaRPr lang="en-US" b="1" dirty="0" smtClean="0"/>
          </a:p>
          <a:p>
            <a:r>
              <a:rPr lang="en-US" dirty="0" smtClean="0"/>
              <a:t>The </a:t>
            </a:r>
            <a:r>
              <a:rPr lang="en-US" b="1" dirty="0" smtClean="0"/>
              <a:t>Modify Cost </a:t>
            </a:r>
            <a:r>
              <a:rPr lang="en-US" dirty="0" smtClean="0"/>
              <a:t>option is used to change the part’s cost, generating general ledger entries based on the changes. Use this option only with approval from your Finance department.</a:t>
            </a:r>
            <a:endParaRPr lang="en-GB"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22467464-5C0B-443C-85B3-14F9DED90B0D}" type="slidenum">
              <a:rPr lang="en-US" smtClean="0"/>
              <a:pPr>
                <a:defRPr/>
              </a:pPr>
              <a:t>7</a:t>
            </a:fld>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kern="0" dirty="0" smtClean="0">
                <a:solidFill>
                  <a:srgbClr val="4F4F4F"/>
                </a:solidFill>
                <a:latin typeface="Century Gothic"/>
                <a:ea typeface="Century Gothic"/>
                <a:cs typeface="Century Gothic"/>
                <a:sym typeface="Century Gothic"/>
              </a:rPr>
              <a:t>The</a:t>
            </a:r>
            <a:r>
              <a:rPr lang="en-US" sz="2400" kern="0" baseline="0" dirty="0" smtClean="0">
                <a:solidFill>
                  <a:srgbClr val="4F4F4F"/>
                </a:solidFill>
                <a:latin typeface="Century Gothic"/>
                <a:ea typeface="Century Gothic"/>
                <a:cs typeface="Century Gothic"/>
                <a:sym typeface="Century Gothic"/>
              </a:rPr>
              <a:t> Inventory Transaction History browse is available in the application menu under Inventory|Inventory Transaction History. This information is also available in a report.</a:t>
            </a:r>
            <a:endParaRPr lang="en-US" sz="2400" kern="0" dirty="0" smtClean="0">
              <a:solidFill>
                <a:srgbClr val="4F4F4F"/>
              </a:solidFill>
              <a:latin typeface="Century Gothic"/>
              <a:ea typeface="Century Gothic"/>
              <a:cs typeface="Century Gothic"/>
              <a:sym typeface="Century Gothic"/>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2400" kern="0" dirty="0" smtClean="0">
                <a:solidFill>
                  <a:srgbClr val="4F4F4F"/>
                </a:solidFill>
                <a:latin typeface="Century Gothic"/>
                <a:ea typeface="Century Gothic"/>
                <a:cs typeface="Century Gothic"/>
                <a:sym typeface="Century Gothic"/>
              </a:rPr>
              <a:t>The Vendor Cost browse can</a:t>
            </a:r>
            <a:r>
              <a:rPr lang="en-US" sz="2400" kern="0" baseline="0" dirty="0" smtClean="0">
                <a:solidFill>
                  <a:srgbClr val="4F4F4F"/>
                </a:solidFill>
                <a:latin typeface="Century Gothic"/>
                <a:ea typeface="Century Gothic"/>
                <a:cs typeface="Century Gothic"/>
                <a:sym typeface="Century Gothic"/>
              </a:rPr>
              <a:t> be accessed from the application menu under Inventory|Vendor Cost</a:t>
            </a:r>
            <a:endParaRPr lang="en-US" sz="2400" kern="0" dirty="0" smtClean="0">
              <a:solidFill>
                <a:srgbClr val="4F4F4F"/>
              </a:solidFill>
              <a:latin typeface="Century Gothic"/>
              <a:ea typeface="Century Gothic"/>
              <a:cs typeface="Century Gothic"/>
              <a:sym typeface="Century Gothic"/>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956694" y="8806185"/>
            <a:ext cx="3026728" cy="463235"/>
          </a:xfrm>
          <a:prstGeom prst="rect">
            <a:avLst/>
          </a:prstGeom>
          <a:noFill/>
          <a:ln w="9525">
            <a:noFill/>
            <a:miter lim="800000"/>
            <a:headEnd/>
            <a:tailEnd/>
          </a:ln>
        </p:spPr>
        <p:txBody>
          <a:bodyPr lIns="92873" tIns="46436" rIns="92873" bIns="46436" anchor="b"/>
          <a:lstStyle/>
          <a:p>
            <a:pPr algn="r" defTabSz="927371"/>
            <a:fld id="{8DAE4732-F5AC-4085-AF8D-14FF8A492D91}" type="slidenum">
              <a:rPr lang="en-US" sz="1200">
                <a:latin typeface="Arial" charset="0"/>
                <a:cs typeface="Arial" charset="0"/>
              </a:rPr>
              <a:pPr algn="r" defTabSz="927371"/>
              <a:t>72</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2873" tIns="46436" rIns="92873" bIns="46436"/>
          <a:lstStyle/>
          <a:p>
            <a:pPr eaLnBrk="1" hangingPunct="1"/>
            <a:r>
              <a:rPr lang="en-US" dirty="0" smtClean="0"/>
              <a:t>We</a:t>
            </a:r>
            <a:r>
              <a:rPr lang="en-US" baseline="0" dirty="0" smtClean="0"/>
              <a:t> have</a:t>
            </a:r>
            <a:r>
              <a:rPr lang="en-US" dirty="0" smtClean="0"/>
              <a:t> gone through the</a:t>
            </a:r>
            <a:r>
              <a:rPr lang="en-US" baseline="0" dirty="0" smtClean="0"/>
              <a:t> inventory basics but there is more functionality available. </a:t>
            </a:r>
            <a:endParaRPr lang="en-US" dirty="0"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83397CAC-96E6-478D-894B-F36685FC92DF}" type="slidenum">
              <a:rPr lang="en-US" smtClean="0"/>
              <a:pPr/>
              <a:t>73</a:t>
            </a:fld>
            <a:endParaRPr lang="en-US" dirty="0" smtClean="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pPr eaLnBrk="1" hangingPunct="1"/>
            <a:r>
              <a:rPr lang="en-US" dirty="0" smtClean="0"/>
              <a:t>The following slides explain other</a:t>
            </a:r>
            <a:r>
              <a:rPr lang="en-US" baseline="0" dirty="0" smtClean="0"/>
              <a:t> functionality available in the EAM Inventory module.</a:t>
            </a:r>
            <a:endParaRPr lang="en-US" dirty="0"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p>
            <a:fld id="{17B633AF-299D-4795-AF31-790AB8589969}" type="slidenum">
              <a:rPr lang="en-US" smtClean="0"/>
              <a:pPr/>
              <a:t>74</a:t>
            </a:fld>
            <a:endParaRPr lang="en-US" dirty="0" smtClean="0"/>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a:ln/>
        </p:spPr>
        <p:txBody>
          <a:bodyPr/>
          <a:lstStyle/>
          <a:p>
            <a:r>
              <a:rPr lang="en-GB" dirty="0" smtClean="0"/>
              <a:t>In</a:t>
            </a:r>
            <a:r>
              <a:rPr lang="en-GB" baseline="0" dirty="0" smtClean="0"/>
              <a:t> the top-level browse, s</a:t>
            </a:r>
            <a:r>
              <a:rPr lang="en-GB" dirty="0" smtClean="0"/>
              <a:t>elect a vendor from the lookup.</a:t>
            </a:r>
          </a:p>
          <a:p>
            <a:r>
              <a:rPr lang="en-GB" dirty="0" smtClean="0"/>
              <a:t>In the middle browse,</a:t>
            </a:r>
            <a:r>
              <a:rPr lang="en-GB" baseline="0" dirty="0" smtClean="0"/>
              <a:t> e</a:t>
            </a:r>
            <a:r>
              <a:rPr lang="en-GB" dirty="0" smtClean="0"/>
              <a:t>nter the vendor’s part number and</a:t>
            </a:r>
            <a:r>
              <a:rPr lang="en-GB" baseline="0" dirty="0" smtClean="0"/>
              <a:t> add manufacturer details such as the name and the manufacturer part number.</a:t>
            </a:r>
            <a:endParaRPr lang="en-GB" dirty="0" smtClean="0"/>
          </a:p>
          <a:p>
            <a:r>
              <a:rPr lang="en-GB" dirty="0" smtClean="0"/>
              <a:t>In the lower </a:t>
            </a:r>
            <a:r>
              <a:rPr lang="en-GB" baseline="0" dirty="0" smtClean="0"/>
              <a:t>browse, i</a:t>
            </a:r>
            <a:r>
              <a:rPr lang="en-GB" dirty="0" smtClean="0"/>
              <a:t>ndicate the</a:t>
            </a:r>
            <a:r>
              <a:rPr lang="en-GB" baseline="0" dirty="0" smtClean="0"/>
              <a:t> price schedule for the vendor. Be sure to include </a:t>
            </a:r>
            <a:r>
              <a:rPr lang="en-GB" dirty="0" smtClean="0"/>
              <a:t>an expiration date with the calendar. If the price schedule is expired,</a:t>
            </a:r>
            <a:r>
              <a:rPr lang="en-GB" baseline="0" dirty="0" smtClean="0"/>
              <a:t> the price schedule is not used on requisitions.</a:t>
            </a:r>
            <a:endParaRPr lang="en-GB" dirty="0"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This action is typicall</a:t>
            </a:r>
            <a:r>
              <a:rPr lang="en-US" baseline="0" dirty="0" smtClean="0"/>
              <a:t>y restricted to a limited number of users.</a:t>
            </a:r>
            <a:endParaRPr lang="en-US" dirty="0" smtClean="0"/>
          </a:p>
        </p:txBody>
      </p:sp>
      <p:sp>
        <p:nvSpPr>
          <p:cNvPr id="297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86ED73A-842D-4B30-BA0C-2A9FA14A5AC5}" type="slidenum">
              <a:rPr lang="en-US" smtClean="0"/>
              <a:pPr fontAlgn="base">
                <a:spcBef>
                  <a:spcPct val="0"/>
                </a:spcBef>
                <a:spcAft>
                  <a:spcPct val="0"/>
                </a:spcAft>
                <a:defRPr/>
              </a:pPr>
              <a:t>75</a:t>
            </a:fld>
            <a:endParaRPr lang="en-US" dirty="0"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D20D4226-5DE8-47F9-B738-DA7E1763D841}" type="slidenum">
              <a:rPr lang="en-US" smtClean="0"/>
              <a:pPr/>
              <a:t>76</a:t>
            </a:fld>
            <a:endParaRPr lang="en-US" dirty="0" smtClean="0"/>
          </a:p>
        </p:txBody>
      </p:sp>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noFill/>
          <a:ln/>
        </p:spPr>
        <p:txBody>
          <a:bodyPr/>
          <a:lstStyle/>
          <a:p>
            <a:r>
              <a:rPr lang="en-US" sz="1200" kern="1200" baseline="0" dirty="0" smtClean="0">
                <a:solidFill>
                  <a:schemeClr val="tx1"/>
                </a:solidFill>
                <a:latin typeface="Arial" charset="0"/>
                <a:ea typeface="+mn-ea"/>
                <a:cs typeface="+mn-cs"/>
              </a:rPr>
              <a:t>If necessary, you can change the on-hand quantity using the Adjust action, which is typically done after a physical inventory is performed and a discrepancy between the system record and the physical count is discovered.</a:t>
            </a:r>
            <a:endParaRPr lang="en-GB" dirty="0"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748FB3DE-BC85-4A82-BBBD-A92775923594}" type="slidenum">
              <a:rPr lang="en-US" smtClean="0"/>
              <a:pPr/>
              <a:t>77</a:t>
            </a:fld>
            <a:endParaRPr lang="en-US" dirty="0" smtClean="0"/>
          </a:p>
        </p:txBody>
      </p:sp>
      <p:sp>
        <p:nvSpPr>
          <p:cNvPr id="182275" name="Rectangle 2"/>
          <p:cNvSpPr>
            <a:spLocks noGrp="1" noRot="1" noChangeAspect="1" noChangeArrowheads="1" noTextEdit="1"/>
          </p:cNvSpPr>
          <p:nvPr>
            <p:ph type="sldImg"/>
          </p:nvPr>
        </p:nvSpPr>
        <p:spPr>
          <a:ln/>
        </p:spPr>
      </p:sp>
      <p:sp>
        <p:nvSpPr>
          <p:cNvPr id="182276"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Inventory adjustments have an impact on the GL. In the Posted GL Transactions browse, the code </a:t>
            </a:r>
            <a:r>
              <a:rPr lang="en-US" sz="1200" kern="1200" dirty="0" smtClean="0">
                <a:solidFill>
                  <a:schemeClr val="tx1"/>
                </a:solidFill>
                <a:latin typeface="Arial" charset="0"/>
                <a:ea typeface="+mn-ea"/>
                <a:cs typeface="+mn-cs"/>
              </a:rPr>
              <a:t>J </a:t>
            </a:r>
            <a:r>
              <a:rPr lang="en-US" sz="1200" kern="1200" dirty="0" smtClean="0">
                <a:solidFill>
                  <a:schemeClr val="tx1"/>
                </a:solidFill>
                <a:latin typeface="Arial" charset="0"/>
                <a:ea typeface="+mn-ea"/>
                <a:cs typeface="+mn-cs"/>
              </a:rPr>
              <a:t>indicates inventory adjustments. </a:t>
            </a:r>
            <a:endParaRPr lang="en-US" sz="1200" kern="1200" dirty="0">
              <a:solidFill>
                <a:schemeClr val="tx1"/>
              </a:solidFill>
              <a:latin typeface="Arial" charset="0"/>
              <a:ea typeface="+mn-ea"/>
              <a:cs typeface="+mn-cs"/>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B09D2C38-AD6C-4626-A2BB-73DABFC98A49}" type="slidenum">
              <a:rPr lang="en-US" smtClean="0"/>
              <a:pPr/>
              <a:t>78</a:t>
            </a:fld>
            <a:endParaRPr lang="en-US" dirty="0" smtClean="0"/>
          </a:p>
        </p:txBody>
      </p:sp>
      <p:sp>
        <p:nvSpPr>
          <p:cNvPr id="183299"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a:noFill/>
          <a:ln/>
        </p:spPr>
        <p:txBody>
          <a:bodyPr/>
          <a:lstStyle/>
          <a:p>
            <a:r>
              <a:rPr lang="en-US" b="0" dirty="0" smtClean="0">
                <a:solidFill>
                  <a:schemeClr val="bg1"/>
                </a:solidFill>
              </a:rPr>
              <a:t>Review the new on-hand</a:t>
            </a:r>
            <a:r>
              <a:rPr lang="en-US" b="0" baseline="0" dirty="0" smtClean="0">
                <a:solidFill>
                  <a:schemeClr val="bg1"/>
                </a:solidFill>
              </a:rPr>
              <a:t> </a:t>
            </a:r>
            <a:r>
              <a:rPr lang="en-US" b="0" dirty="0" smtClean="0">
                <a:solidFill>
                  <a:schemeClr val="bg1"/>
                </a:solidFill>
              </a:rPr>
              <a:t>quantity.</a:t>
            </a: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4DCED4D1-7B7D-4A4A-B953-9E033755DCE6}" type="slidenum">
              <a:rPr lang="en-US" smtClean="0"/>
              <a:pPr/>
              <a:t>79</a:t>
            </a:fld>
            <a:endParaRPr lang="en-US" dirty="0" smtClean="0"/>
          </a:p>
        </p:txBody>
      </p:sp>
      <p:sp>
        <p:nvSpPr>
          <p:cNvPr id="186371" name="Rectangle 2"/>
          <p:cNvSpPr>
            <a:spLocks noGrp="1" noRot="1" noChangeAspect="1" noChangeArrowheads="1" noTextEdit="1"/>
          </p:cNvSpPr>
          <p:nvPr>
            <p:ph type="sldImg"/>
          </p:nvPr>
        </p:nvSpPr>
        <p:spPr>
          <a:ln/>
        </p:spPr>
      </p:sp>
      <p:sp>
        <p:nvSpPr>
          <p:cNvPr id="186372" name="Rectangle 3"/>
          <p:cNvSpPr>
            <a:spLocks noGrp="1" noChangeArrowheads="1"/>
          </p:cNvSpPr>
          <p:nvPr>
            <p:ph type="body" idx="1"/>
          </p:nvPr>
        </p:nvSpPr>
        <p:spPr>
          <a:noFill/>
          <a:ln/>
        </p:spPr>
        <p:txBody>
          <a:bodyPr/>
          <a:lstStyle/>
          <a:p>
            <a:r>
              <a:rPr lang="en-US" dirty="0" smtClean="0">
                <a:latin typeface="+mn-lt"/>
              </a:rPr>
              <a:t>Use this option to put an unused part back into inventory.</a:t>
            </a:r>
            <a:endParaRPr lang="en-US" b="1" dirty="0" smtClean="0">
              <a:latin typeface="+mn-lt"/>
            </a:endParaRPr>
          </a:p>
          <a:p>
            <a:r>
              <a:rPr lang="en-GB" dirty="0" smtClean="0">
                <a:latin typeface="+mn-lt"/>
              </a:rPr>
              <a:t>Note: If items have been issue</a:t>
            </a:r>
            <a:r>
              <a:rPr lang="en-GB" baseline="0" dirty="0" smtClean="0">
                <a:latin typeface="+mn-lt"/>
              </a:rPr>
              <a:t>d to a machine and need to be returned to the vendor for any reason, they must be returned to inventory first.</a:t>
            </a:r>
            <a:endParaRPr lang="en-GB" dirty="0" smtClean="0">
              <a:latin typeface="+mn-lt"/>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22467464-5C0B-443C-85B3-14F9DED90B0D}" type="slidenum">
              <a:rPr lang="en-US" smtClean="0"/>
              <a:pPr>
                <a:defRPr/>
              </a:pPr>
              <a:t>8</a:t>
            </a:fld>
            <a:endParaRPr 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D0555685-737A-4D2B-92AC-577E870B135B}" type="slidenum">
              <a:rPr lang="en-US" smtClean="0"/>
              <a:pPr/>
              <a:t>80</a:t>
            </a:fld>
            <a:endParaRPr lang="en-US" dirty="0" smtClean="0"/>
          </a:p>
        </p:txBody>
      </p:sp>
      <p:sp>
        <p:nvSpPr>
          <p:cNvPr id="187395" name="Rectangle 2"/>
          <p:cNvSpPr>
            <a:spLocks noGrp="1" noRot="1" noChangeAspect="1" noChangeArrowheads="1" noTextEdit="1"/>
          </p:cNvSpPr>
          <p:nvPr>
            <p:ph type="sldImg"/>
          </p:nvPr>
        </p:nvSpPr>
        <p:spPr>
          <a:ln/>
        </p:spPr>
      </p:sp>
      <p:sp>
        <p:nvSpPr>
          <p:cNvPr id="187396" name="Rectangle 3"/>
          <p:cNvSpPr>
            <a:spLocks noGrp="1" noChangeArrowheads="1"/>
          </p:cNvSpPr>
          <p:nvPr>
            <p:ph type="body" idx="1"/>
          </p:nvPr>
        </p:nvSpPr>
        <p:spPr>
          <a:noFill/>
          <a:ln/>
        </p:spPr>
        <p:txBody>
          <a:bodyPr/>
          <a:lstStyle/>
          <a:p>
            <a:pPr marL="228600" indent="-228600">
              <a:buFont typeface="+mj-lt"/>
              <a:buAutoNum type="arabicPeriod"/>
            </a:pPr>
            <a:r>
              <a:rPr lang="en-US" dirty="0" smtClean="0"/>
              <a:t>Select the transaction to reverse.</a:t>
            </a:r>
          </a:p>
          <a:p>
            <a:pPr marL="228600" indent="-228600">
              <a:buFont typeface="+mj-lt"/>
              <a:buAutoNum type="arabicPeriod"/>
            </a:pPr>
            <a:r>
              <a:rPr lang="en-US" dirty="0" smtClean="0"/>
              <a:t>Indicate the location, the quantity to return, and the date.</a:t>
            </a:r>
          </a:p>
          <a:p>
            <a:pPr marL="228600" indent="-228600">
              <a:buFont typeface="+mj-lt"/>
              <a:buAutoNum type="arabicPeriod"/>
            </a:pPr>
            <a:r>
              <a:rPr lang="en-US" dirty="0" smtClean="0"/>
              <a:t>Click OK.</a:t>
            </a:r>
            <a:endParaRPr lang="en-GB" dirty="0"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fld id="{36F2AB27-A1F9-476A-9FE2-5799D6BB895D}" type="slidenum">
              <a:rPr lang="en-US" smtClean="0"/>
              <a:pPr/>
              <a:t>81</a:t>
            </a:fld>
            <a:endParaRPr lang="en-US" dirty="0" smtClean="0"/>
          </a:p>
        </p:txBody>
      </p:sp>
      <p:sp>
        <p:nvSpPr>
          <p:cNvPr id="190467" name="Rectangle 2"/>
          <p:cNvSpPr>
            <a:spLocks noGrp="1" noRot="1" noChangeAspect="1" noChangeArrowheads="1" noTextEdit="1"/>
          </p:cNvSpPr>
          <p:nvPr>
            <p:ph type="sldImg"/>
          </p:nvPr>
        </p:nvSpPr>
        <p:spPr>
          <a:ln/>
        </p:spPr>
      </p:sp>
      <p:sp>
        <p:nvSpPr>
          <p:cNvPr id="190468"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Use Receive From Work Order for internally fabricated parts.  </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Use the lookup to select the work order. The lookup is filtered to display only open work orders for the particular internal part.  </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If the system does not send GL transactions for labor, the default cost does not include labor costs. </a:t>
            </a:r>
            <a:endParaRPr lang="en-US" sz="1200" kern="1200" dirty="0">
              <a:solidFill>
                <a:schemeClr val="tx1"/>
              </a:solidFill>
              <a:latin typeface="Arial" charset="0"/>
              <a:ea typeface="+mn-ea"/>
              <a:cs typeface="+mn-cs"/>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C28C6E8F-646E-48C8-9C75-1B31A9FAEE30}" type="slidenum">
              <a:rPr lang="en-US" smtClean="0"/>
              <a:pPr/>
              <a:t>82</a:t>
            </a:fld>
            <a:endParaRPr lang="en-US" dirty="0" smtClean="0"/>
          </a:p>
        </p:txBody>
      </p:sp>
      <p:sp>
        <p:nvSpPr>
          <p:cNvPr id="191491" name="Rectangle 2"/>
          <p:cNvSpPr>
            <a:spLocks noGrp="1" noRot="1" noChangeAspect="1" noChangeArrowheads="1" noTextEdit="1"/>
          </p:cNvSpPr>
          <p:nvPr>
            <p:ph type="sldImg"/>
          </p:nvPr>
        </p:nvSpPr>
        <p:spPr>
          <a:ln/>
        </p:spPr>
      </p:sp>
      <p:sp>
        <p:nvSpPr>
          <p:cNvPr id="191492" name="Rectangle 3"/>
          <p:cNvSpPr>
            <a:spLocks noGrp="1" noChangeArrowheads="1"/>
          </p:cNvSpPr>
          <p:nvPr>
            <p:ph type="body" idx="1"/>
          </p:nvPr>
        </p:nvSpPr>
        <p:spPr>
          <a:noFill/>
          <a:ln/>
        </p:spPr>
        <p:txBody>
          <a:bodyPr/>
          <a:lstStyle/>
          <a:p>
            <a:r>
              <a:rPr lang="en-US" dirty="0" smtClean="0"/>
              <a:t>Use this option to return a fabricated part to a work order added to build that part.</a:t>
            </a:r>
            <a:endParaRPr lang="en-GB" dirty="0"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F376405D-745F-49EC-8E2F-371F69E102BC}" type="slidenum">
              <a:rPr lang="en-US" smtClean="0"/>
              <a:pPr/>
              <a:t>83</a:t>
            </a:fld>
            <a:endParaRPr lang="en-US" dirty="0" smtClean="0"/>
          </a:p>
        </p:txBody>
      </p:sp>
      <p:sp>
        <p:nvSpPr>
          <p:cNvPr id="192515" name="Rectangle 2"/>
          <p:cNvSpPr>
            <a:spLocks noGrp="1" noRot="1" noChangeAspect="1" noChangeArrowheads="1" noTextEdit="1"/>
          </p:cNvSpPr>
          <p:nvPr>
            <p:ph type="sldImg"/>
          </p:nvPr>
        </p:nvSpPr>
        <p:spPr>
          <a:ln/>
        </p:spPr>
      </p:sp>
      <p:sp>
        <p:nvSpPr>
          <p:cNvPr id="192516" name="Rectangle 3"/>
          <p:cNvSpPr>
            <a:spLocks noGrp="1" noChangeArrowheads="1"/>
          </p:cNvSpPr>
          <p:nvPr>
            <p:ph type="body" idx="1"/>
          </p:nvPr>
        </p:nvSpPr>
        <p:spPr>
          <a:noFill/>
          <a:ln/>
        </p:spPr>
        <p:txBody>
          <a:bodyPr/>
          <a:lstStyle/>
          <a:p>
            <a:r>
              <a:rPr lang="en-US" dirty="0" smtClean="0"/>
              <a:t>Use this option to send a part to another site, or to move a part between one site’s store room bin</a:t>
            </a:r>
            <a:r>
              <a:rPr lang="en-US" baseline="0" dirty="0" smtClean="0"/>
              <a:t> </a:t>
            </a:r>
            <a:r>
              <a:rPr lang="en-US" dirty="0" smtClean="0"/>
              <a:t>locations.</a:t>
            </a:r>
            <a:endParaRPr lang="en-GB" dirty="0"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69206D92-08EA-4377-9C0C-F0FC862AD2B7}" type="slidenum">
              <a:rPr lang="en-US" smtClean="0"/>
              <a:pPr/>
              <a:t>84</a:t>
            </a:fld>
            <a:endParaRPr lang="en-US" dirty="0" smtClean="0"/>
          </a:p>
        </p:txBody>
      </p:sp>
      <p:sp>
        <p:nvSpPr>
          <p:cNvPr id="193539" name="Rectangle 2"/>
          <p:cNvSpPr>
            <a:spLocks noGrp="1" noRot="1" noChangeAspect="1" noChangeArrowheads="1" noTextEdit="1"/>
          </p:cNvSpPr>
          <p:nvPr>
            <p:ph type="sldImg"/>
          </p:nvPr>
        </p:nvSpPr>
        <p:spPr>
          <a:ln/>
        </p:spPr>
      </p:sp>
      <p:sp>
        <p:nvSpPr>
          <p:cNvPr id="193540"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Note: GL transactions are not created for a relocation from one bin location to another (within a site). For the movement of inventory across sites, intercompany transactions are used move the cost.  </a:t>
            </a:r>
          </a:p>
          <a:p>
            <a:r>
              <a:rPr lang="en-GB" dirty="0" smtClean="0"/>
              <a:t>Indicate the quantity to relocate and indicate the new location.</a:t>
            </a: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txBox="1">
            <a:spLocks noGrp="1" noChangeArrowheads="1"/>
          </p:cNvSpPr>
          <p:nvPr/>
        </p:nvSpPr>
        <p:spPr bwMode="auto">
          <a:xfrm>
            <a:off x="3956693" y="8806185"/>
            <a:ext cx="3026729" cy="463234"/>
          </a:xfrm>
          <a:prstGeom prst="rect">
            <a:avLst/>
          </a:prstGeom>
          <a:noFill/>
          <a:ln w="9525">
            <a:noFill/>
            <a:miter lim="800000"/>
            <a:headEnd/>
            <a:tailEnd/>
          </a:ln>
        </p:spPr>
        <p:txBody>
          <a:bodyPr lIns="92885" tIns="46443" rIns="92885" bIns="46443" anchor="b"/>
          <a:lstStyle/>
          <a:p>
            <a:pPr algn="r" defTabSz="929063"/>
            <a:fld id="{F2589955-C643-45C7-8CF5-FBDA73DF30E6}" type="slidenum">
              <a:rPr lang="en-US" sz="1200">
                <a:latin typeface="Arial" charset="0"/>
              </a:rPr>
              <a:pPr algn="r" defTabSz="929063"/>
              <a:t>85</a:t>
            </a:fld>
            <a:endParaRPr lang="en-US" sz="1200" dirty="0">
              <a:latin typeface="Arial" charset="0"/>
            </a:endParaRPr>
          </a:p>
        </p:txBody>
      </p:sp>
      <p:sp>
        <p:nvSpPr>
          <p:cNvPr id="194563" name="Rectangle 2"/>
          <p:cNvSpPr>
            <a:spLocks noGrp="1" noRot="1" noChangeAspect="1" noChangeArrowheads="1" noTextEdit="1"/>
          </p:cNvSpPr>
          <p:nvPr>
            <p:ph type="sldImg"/>
          </p:nvPr>
        </p:nvSpPr>
        <p:spPr>
          <a:ln/>
        </p:spPr>
      </p:sp>
      <p:sp>
        <p:nvSpPr>
          <p:cNvPr id="194564" name="Rectangle 3"/>
          <p:cNvSpPr>
            <a:spLocks noGrp="1" noChangeArrowheads="1"/>
          </p:cNvSpPr>
          <p:nvPr>
            <p:ph type="body" idx="1"/>
          </p:nvPr>
        </p:nvSpPr>
        <p:spPr>
          <a:noFill/>
          <a:ln/>
        </p:spPr>
        <p:txBody>
          <a:bodyPr/>
          <a:lstStyle/>
          <a:p>
            <a:r>
              <a:rPr lang="en-US" sz="1200" kern="1200" dirty="0" smtClean="0">
                <a:solidFill>
                  <a:schemeClr val="tx1"/>
                </a:solidFill>
                <a:latin typeface="Arial" charset="0"/>
                <a:ea typeface="+mn-ea"/>
                <a:cs typeface="+mn-cs"/>
              </a:rPr>
              <a:t>Use this option to receive a part from another site. This option applies only if In-Transit? is set to Yes in the system control settings.  </a:t>
            </a:r>
            <a:endParaRPr lang="en-US" sz="1200" kern="1200" dirty="0">
              <a:solidFill>
                <a:schemeClr val="tx1"/>
              </a:solidFill>
              <a:latin typeface="Arial" charset="0"/>
              <a:ea typeface="+mn-ea"/>
              <a:cs typeface="+mn-cs"/>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956694" y="8806185"/>
            <a:ext cx="3026728" cy="463235"/>
          </a:xfrm>
          <a:prstGeom prst="rect">
            <a:avLst/>
          </a:prstGeom>
          <a:noFill/>
          <a:ln w="9525">
            <a:noFill/>
            <a:miter lim="800000"/>
            <a:headEnd/>
            <a:tailEnd/>
          </a:ln>
        </p:spPr>
        <p:txBody>
          <a:bodyPr lIns="92873" tIns="46436" rIns="92873" bIns="46436" anchor="b"/>
          <a:lstStyle/>
          <a:p>
            <a:pPr algn="r" defTabSz="927371"/>
            <a:fld id="{8DAE4732-F5AC-4085-AF8D-14FF8A492D91}" type="slidenum">
              <a:rPr lang="en-US" sz="1200">
                <a:latin typeface="Arial" charset="0"/>
                <a:cs typeface="Arial" charset="0"/>
              </a:rPr>
              <a:pPr algn="r" defTabSz="927371"/>
              <a:t>86</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2873" tIns="46436" rIns="92873" bIns="46436"/>
          <a:lstStyle/>
          <a:p>
            <a:pPr eaLnBrk="1" hangingPunct="1"/>
            <a:r>
              <a:rPr lang="en-US" dirty="0" smtClean="0"/>
              <a:t>Consignment</a:t>
            </a: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p:spPr>
      </p:sp>
      <p:sp>
        <p:nvSpPr>
          <p:cNvPr id="2048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latin typeface="Arial" charset="0"/>
                <a:ea typeface="+mn-ea"/>
                <a:cs typeface="+mn-cs"/>
              </a:rPr>
              <a:t>Note: Prior to using the consignment inventory functionality, you must set accounting defaults at site level. </a:t>
            </a:r>
            <a:endParaRPr lang="en-US" sz="1200" kern="1200" dirty="0">
              <a:solidFill>
                <a:schemeClr val="tx1"/>
              </a:solidFill>
              <a:latin typeface="Arial" charset="0"/>
              <a:ea typeface="+mn-ea"/>
              <a:cs typeface="+mn-cs"/>
            </a:endParaRPr>
          </a:p>
        </p:txBody>
      </p:sp>
      <p:sp>
        <p:nvSpPr>
          <p:cNvPr id="297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9877A54-9C7A-4028-A806-7FBBCBFDDE9C}" type="slidenum">
              <a:rPr lang="en-US" smtClean="0"/>
              <a:pPr fontAlgn="base">
                <a:spcBef>
                  <a:spcPct val="0"/>
                </a:spcBef>
                <a:spcAft>
                  <a:spcPct val="0"/>
                </a:spcAft>
                <a:defRPr/>
              </a:pPr>
              <a:t>87</a:t>
            </a:fld>
            <a:endParaRPr lang="en-US" dirty="0"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bodyPr>
          <a:lstStyle/>
          <a:p>
            <a:pPr lvl="0" eaLnBrk="1" hangingPunct="1">
              <a:spcBef>
                <a:spcPct val="0"/>
              </a:spcBef>
            </a:pPr>
            <a:r>
              <a:rPr lang="en-US" dirty="0" smtClean="0"/>
              <a:t>Use the </a:t>
            </a:r>
            <a:r>
              <a:rPr lang="en-US" dirty="0" smtClean="0"/>
              <a:t>Modify</a:t>
            </a:r>
            <a:r>
              <a:rPr lang="en-US" baseline="0" dirty="0" smtClean="0"/>
              <a:t> Consignment </a:t>
            </a:r>
            <a:r>
              <a:rPr lang="en-US" dirty="0" smtClean="0"/>
              <a:t>window</a:t>
            </a:r>
            <a:r>
              <a:rPr lang="en-US" baseline="0" dirty="0" smtClean="0"/>
              <a:t> to indicate if </a:t>
            </a:r>
            <a:r>
              <a:rPr lang="en-US" baseline="0" dirty="0" smtClean="0"/>
              <a:t>the consigned inventory item is vendor owned, and who the owner is (if applicable).</a:t>
            </a:r>
            <a:endParaRPr lang="en-US" dirty="0" smtClean="0"/>
          </a:p>
        </p:txBody>
      </p:sp>
      <p:sp>
        <p:nvSpPr>
          <p:cNvPr id="297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6733C13-1294-41DB-848D-BCD25DAAE543}" type="slidenum">
              <a:rPr lang="en-US" smtClean="0"/>
              <a:pPr fontAlgn="base">
                <a:spcBef>
                  <a:spcPct val="0"/>
                </a:spcBef>
                <a:spcAft>
                  <a:spcPct val="0"/>
                </a:spcAft>
                <a:defRPr/>
              </a:pPr>
              <a:t>88</a:t>
            </a:fld>
            <a:endParaRPr lang="en-US" dirty="0"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a:defRPr/>
            </a:pPr>
            <a:r>
              <a:rPr lang="en-US" dirty="0" smtClean="0"/>
              <a:t>The Issue Consignment Inventory window contains consignment-related fields, which are used for vendor information. This window also contains standard inventory-related fields.</a:t>
            </a:r>
          </a:p>
          <a:p>
            <a:pPr>
              <a:defRPr/>
            </a:pPr>
            <a:endParaRPr lang="en-US" dirty="0" smtClean="0"/>
          </a:p>
          <a:p>
            <a:r>
              <a:rPr lang="en-US" sz="1200" kern="1200" dirty="0" smtClean="0">
                <a:solidFill>
                  <a:schemeClr val="tx1"/>
                </a:solidFill>
                <a:latin typeface="Arial" charset="0"/>
                <a:ea typeface="+mn-ea"/>
                <a:cs typeface="+mn-cs"/>
              </a:rPr>
              <a:t>Vendor Owned: Use this check box, which only appears when issuing </a:t>
            </a:r>
            <a:r>
              <a:rPr lang="en-US" sz="1200" kern="1200" dirty="0" smtClean="0">
                <a:solidFill>
                  <a:schemeClr val="tx1"/>
                </a:solidFill>
                <a:latin typeface="Arial" charset="0"/>
                <a:ea typeface="+mn-ea"/>
                <a:cs typeface="+mn-cs"/>
              </a:rPr>
              <a:t>consignment </a:t>
            </a:r>
            <a:r>
              <a:rPr lang="en-US" sz="1200" kern="1200" dirty="0" smtClean="0">
                <a:solidFill>
                  <a:schemeClr val="tx1"/>
                </a:solidFill>
                <a:latin typeface="Arial" charset="0"/>
                <a:ea typeface="+mn-ea"/>
                <a:cs typeface="+mn-cs"/>
              </a:rPr>
              <a:t>parts, to indicate if a consignment part is owned by the vendor or by the company. Select this check box to issue a vendor-owned consignment part.</a:t>
            </a:r>
          </a:p>
          <a:p>
            <a:r>
              <a:rPr lang="en-US" sz="1200" kern="1200" dirty="0" smtClean="0">
                <a:solidFill>
                  <a:schemeClr val="tx1"/>
                </a:solidFill>
                <a:latin typeface="Arial" charset="0"/>
                <a:ea typeface="+mn-ea"/>
                <a:cs typeface="+mn-cs"/>
              </a:rPr>
              <a:t>Vendor No: If the consignment part is vendor owned, select the vendor who owns the part.</a:t>
            </a:r>
          </a:p>
          <a:p>
            <a:r>
              <a:rPr lang="en-US" sz="1200" kern="1200" dirty="0" smtClean="0">
                <a:solidFill>
                  <a:schemeClr val="tx1"/>
                </a:solidFill>
                <a:latin typeface="Arial" charset="0"/>
                <a:ea typeface="+mn-ea"/>
                <a:cs typeface="+mn-cs"/>
              </a:rPr>
              <a:t>On Hand (Vendor): Depending on the vendor specified in the Vendor No field, this field displays the available on-hand quantity for the vendor-owned consignment part.</a:t>
            </a:r>
          </a:p>
          <a:p>
            <a:pPr>
              <a:defRPr/>
            </a:pPr>
            <a:r>
              <a:rPr lang="en-US" sz="1100" dirty="0" smtClean="0"/>
              <a:t>On Hand (Company): </a:t>
            </a:r>
            <a:r>
              <a:rPr lang="en-US" dirty="0" smtClean="0"/>
              <a:t>Displays the available on-hand quantity for the company-owned part.</a:t>
            </a:r>
          </a:p>
        </p:txBody>
      </p:sp>
      <p:sp>
        <p:nvSpPr>
          <p:cNvPr id="297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E3FDD8E-7FB3-4AA4-884B-5938F1B6130B}" type="slidenum">
              <a:rPr lang="en-US" smtClean="0"/>
              <a:pPr fontAlgn="base">
                <a:spcBef>
                  <a:spcPct val="0"/>
                </a:spcBef>
                <a:spcAft>
                  <a:spcPct val="0"/>
                </a:spcAft>
                <a:defRPr/>
              </a:pPr>
              <a:t>89</a:t>
            </a:fld>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956694" y="8806185"/>
            <a:ext cx="3026728" cy="463235"/>
          </a:xfrm>
          <a:prstGeom prst="rect">
            <a:avLst/>
          </a:prstGeom>
          <a:noFill/>
          <a:ln w="9525">
            <a:noFill/>
            <a:miter lim="800000"/>
            <a:headEnd/>
            <a:tailEnd/>
          </a:ln>
        </p:spPr>
        <p:txBody>
          <a:bodyPr lIns="92873" tIns="46436" rIns="92873" bIns="46436" anchor="b"/>
          <a:lstStyle/>
          <a:p>
            <a:pPr algn="r" defTabSz="927371"/>
            <a:fld id="{8DAE4732-F5AC-4085-AF8D-14FF8A492D91}" type="slidenum">
              <a:rPr lang="en-US" sz="1200">
                <a:latin typeface="Arial" charset="0"/>
                <a:cs typeface="Arial" charset="0"/>
              </a:rPr>
              <a:pPr algn="r" defTabSz="927371"/>
              <a:t>9</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2873" tIns="46436" rIns="92873" bIns="46436"/>
          <a:lstStyle/>
          <a:p>
            <a:pPr eaLnBrk="1" hangingPunct="1"/>
            <a:r>
              <a:rPr lang="en-US" dirty="0" smtClean="0"/>
              <a:t>Next we will look at the key concepts related to the Inventory module.</a:t>
            </a: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2457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The Relocate window contains consignment-related fields, which are used for vendor information. This window also contains standard inventory-related fields.</a:t>
            </a:r>
          </a:p>
          <a:p>
            <a:endParaRPr lang="en-US" dirty="0" smtClean="0"/>
          </a:p>
          <a:p>
            <a:r>
              <a:rPr lang="en-US" sz="1200" kern="1200" dirty="0" smtClean="0">
                <a:solidFill>
                  <a:schemeClr val="tx1"/>
                </a:solidFill>
                <a:latin typeface="Arial" charset="0"/>
                <a:ea typeface="+mn-ea"/>
                <a:cs typeface="+mn-cs"/>
              </a:rPr>
              <a:t>Vendor Owned: Select this check box to indicate that the consignment part is owned by a vendor. If this check box is not selected, the on-hand quantity is considered to be company owned.</a:t>
            </a:r>
          </a:p>
          <a:p>
            <a:r>
              <a:rPr lang="en-US" sz="1200" kern="1200" dirty="0" smtClean="0">
                <a:solidFill>
                  <a:schemeClr val="tx1"/>
                </a:solidFill>
                <a:latin typeface="Arial" charset="0"/>
                <a:ea typeface="+mn-ea"/>
                <a:cs typeface="+mn-cs"/>
              </a:rPr>
              <a:t>Vendor: If the consignment part is vendor owned, select the vendor that owns this part.</a:t>
            </a:r>
          </a:p>
          <a:p>
            <a:r>
              <a:rPr lang="en-US" sz="1200" kern="1200" dirty="0" smtClean="0">
                <a:solidFill>
                  <a:schemeClr val="tx1"/>
                </a:solidFill>
                <a:latin typeface="Arial" charset="0"/>
                <a:ea typeface="+mn-ea"/>
                <a:cs typeface="+mn-cs"/>
              </a:rPr>
              <a:t>On Hand (Vendor): Depending on the vendor specified in the Vendor field, this field displays the on-hand quantity of the vendor-owned consignment part.</a:t>
            </a:r>
          </a:p>
          <a:p>
            <a:endParaRPr lang="en-US" dirty="0" smtClean="0"/>
          </a:p>
          <a:p>
            <a:r>
              <a:rPr lang="en-US" dirty="0" smtClean="0"/>
              <a:t>Once you have entered the relocation information, click OK to relocate the part.</a:t>
            </a:r>
          </a:p>
          <a:p>
            <a:endParaRPr lang="en-US" dirty="0" smtClean="0"/>
          </a:p>
          <a:p>
            <a:r>
              <a:rPr lang="en-US" dirty="0" smtClean="0"/>
              <a:t>If you are relocating a part to another site, the system informs you that the part has been put in transit. If necessary, click Yes to print the inventory transfer document. To complete the relocation, receive the parts in the new site by performing the Receive from Relocation action.</a:t>
            </a:r>
          </a:p>
        </p:txBody>
      </p:sp>
      <p:sp>
        <p:nvSpPr>
          <p:cNvPr id="297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6959391-B867-4B3F-B620-22CF6D3D2730}" type="slidenum">
              <a:rPr lang="en-US" smtClean="0"/>
              <a:pPr fontAlgn="base">
                <a:spcBef>
                  <a:spcPct val="0"/>
                </a:spcBef>
                <a:spcAft>
                  <a:spcPct val="0"/>
                </a:spcAft>
                <a:defRPr/>
              </a:pPr>
              <a:t>90</a:t>
            </a:fld>
            <a:endParaRPr lang="en-US" dirty="0"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p:spPr>
      </p:sp>
      <p:sp>
        <p:nvSpPr>
          <p:cNvPr id="2560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The Adjust window contains consignment-related fields, which are used for vendor information. This window also contains standard inventory-related fields. </a:t>
            </a:r>
          </a:p>
          <a:p>
            <a:endParaRPr lang="en-US" i="1" dirty="0" smtClean="0"/>
          </a:p>
          <a:p>
            <a:r>
              <a:rPr lang="en-US" sz="1200" kern="1200" dirty="0" smtClean="0">
                <a:solidFill>
                  <a:schemeClr val="tx1"/>
                </a:solidFill>
                <a:latin typeface="Arial" charset="0"/>
                <a:ea typeface="+mn-ea"/>
                <a:cs typeface="+mn-cs"/>
              </a:rPr>
              <a:t>Vendor Owned: Select this check box to indicate that the consignment part is owned by a vendor. If this check box is not selected, the on-hand quantity is considered to be company owned.</a:t>
            </a:r>
          </a:p>
          <a:p>
            <a:r>
              <a:rPr lang="en-US" sz="1200" kern="1200" dirty="0" smtClean="0">
                <a:solidFill>
                  <a:schemeClr val="tx1"/>
                </a:solidFill>
                <a:latin typeface="Arial" charset="0"/>
                <a:ea typeface="+mn-ea"/>
                <a:cs typeface="+mn-cs"/>
              </a:rPr>
              <a:t>Vendor: If the consignment part is vendor owned, select the vendor that owns the part.</a:t>
            </a:r>
          </a:p>
          <a:p>
            <a:r>
              <a:rPr lang="en-US" sz="1200" kern="1200" dirty="0" smtClean="0">
                <a:solidFill>
                  <a:schemeClr val="tx1"/>
                </a:solidFill>
                <a:latin typeface="Arial" charset="0"/>
                <a:ea typeface="+mn-ea"/>
                <a:cs typeface="+mn-cs"/>
              </a:rPr>
              <a:t>On Hand (Vendor): Depending on the vendor specified in the Vendor field, this field displays the on-hand quantity for the vendor-owned consignment part.</a:t>
            </a:r>
          </a:p>
          <a:p>
            <a:r>
              <a:rPr lang="en-US" sz="1200" kern="1200" dirty="0" smtClean="0">
                <a:solidFill>
                  <a:schemeClr val="tx1"/>
                </a:solidFill>
                <a:latin typeface="Arial" charset="0"/>
                <a:ea typeface="+mn-ea"/>
                <a:cs typeface="+mn-cs"/>
              </a:rPr>
              <a:t>Location: Select the consignment inventory location for which the adjustment must occur</a:t>
            </a:r>
          </a:p>
          <a:p>
            <a:r>
              <a:rPr lang="en-US" dirty="0" smtClean="0"/>
              <a:t>Current On Hand: System-generated field displaying the system’s current on-hand quantity.</a:t>
            </a:r>
          </a:p>
          <a:p>
            <a:r>
              <a:rPr lang="en-US" dirty="0" smtClean="0"/>
              <a:t>New On Hand: Enter the new amount.</a:t>
            </a:r>
          </a:p>
        </p:txBody>
      </p:sp>
      <p:sp>
        <p:nvSpPr>
          <p:cNvPr id="297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406A44C-7E87-49E2-94A2-2106109EEC21}" type="slidenum">
              <a:rPr lang="en-US" smtClean="0"/>
              <a:pPr fontAlgn="base">
                <a:spcBef>
                  <a:spcPct val="0"/>
                </a:spcBef>
                <a:spcAft>
                  <a:spcPct val="0"/>
                </a:spcAft>
                <a:defRPr/>
              </a:pPr>
              <a:t>91</a:t>
            </a:fld>
            <a:endParaRPr lang="en-US" dirty="0"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The consignment stack is available from</a:t>
            </a:r>
            <a:r>
              <a:rPr lang="en-US" baseline="0" dirty="0" smtClean="0"/>
              <a:t> the Inventory submenu.</a:t>
            </a:r>
            <a:endParaRPr lang="en-US" dirty="0" smtClean="0"/>
          </a:p>
        </p:txBody>
      </p:sp>
      <p:sp>
        <p:nvSpPr>
          <p:cNvPr id="297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E715A05-464F-4C1F-B42B-1810A5A3FB76}" type="slidenum">
              <a:rPr lang="en-US" smtClean="0"/>
              <a:pPr fontAlgn="base">
                <a:spcBef>
                  <a:spcPct val="0"/>
                </a:spcBef>
                <a:spcAft>
                  <a:spcPct val="0"/>
                </a:spcAft>
                <a:defRPr/>
              </a:pPr>
              <a:t>92</a:t>
            </a:fld>
            <a:endParaRPr lang="en-US" dirty="0"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Use the Transfer Ownership function when the item is</a:t>
            </a:r>
            <a:r>
              <a:rPr lang="en-US" baseline="0" dirty="0" smtClean="0"/>
              <a:t> ready to be issued for use.</a:t>
            </a:r>
            <a:endParaRPr lang="en-US" dirty="0" smtClean="0"/>
          </a:p>
        </p:txBody>
      </p:sp>
      <p:sp>
        <p:nvSpPr>
          <p:cNvPr id="297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8F63AE5-869D-4C8B-95CD-53C5F59916FC}" type="slidenum">
              <a:rPr lang="en-US" smtClean="0"/>
              <a:pPr fontAlgn="base">
                <a:spcBef>
                  <a:spcPct val="0"/>
                </a:spcBef>
                <a:spcAft>
                  <a:spcPct val="0"/>
                </a:spcAft>
                <a:defRPr/>
              </a:pPr>
              <a:t>93</a:t>
            </a:fld>
            <a:endParaRPr lang="en-US" dirty="0"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956694" y="8806185"/>
            <a:ext cx="3026728" cy="463235"/>
          </a:xfrm>
          <a:prstGeom prst="rect">
            <a:avLst/>
          </a:prstGeom>
          <a:noFill/>
          <a:ln w="9525">
            <a:noFill/>
            <a:miter lim="800000"/>
            <a:headEnd/>
            <a:tailEnd/>
          </a:ln>
        </p:spPr>
        <p:txBody>
          <a:bodyPr lIns="92873" tIns="46436" rIns="92873" bIns="46436" anchor="b"/>
          <a:lstStyle/>
          <a:p>
            <a:pPr algn="r" defTabSz="927371"/>
            <a:fld id="{8DAE4732-F5AC-4085-AF8D-14FF8A492D91}" type="slidenum">
              <a:rPr lang="en-US" sz="1200">
                <a:latin typeface="Arial" charset="0"/>
                <a:cs typeface="Arial" charset="0"/>
              </a:rPr>
              <a:pPr algn="r" defTabSz="927371"/>
              <a:t>94</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2873" tIns="46436" rIns="92873" bIns="46436"/>
          <a:lstStyle/>
          <a:p>
            <a:pPr eaLnBrk="1" hangingPunct="1"/>
            <a:r>
              <a:rPr lang="en-US" dirty="0" smtClean="0"/>
              <a:t>Rotable</a:t>
            </a:r>
            <a:r>
              <a:rPr lang="en-US" baseline="0" dirty="0" smtClean="0"/>
              <a:t> inventory</a:t>
            </a:r>
            <a:endParaRPr lang="en-US" dirty="0"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r>
              <a:rPr lang="en-US" sz="1200" kern="1200" dirty="0" smtClean="0">
                <a:solidFill>
                  <a:schemeClr val="tx1"/>
                </a:solidFill>
                <a:latin typeface="Arial" charset="0"/>
                <a:ea typeface="+mn-ea"/>
                <a:cs typeface="+mn-cs"/>
              </a:rPr>
              <a:t>What is Rotable Inventory? It is a component, like a motor or pump, that is purchased and stocked in inventory. Each component has a serial number that creates a unique identifier for a single component so users can track </a:t>
            </a:r>
            <a:r>
              <a:rPr lang="en-US" sz="1200" kern="1200" dirty="0" err="1" smtClean="0">
                <a:solidFill>
                  <a:schemeClr val="tx1"/>
                </a:solidFill>
                <a:latin typeface="Arial" charset="0"/>
                <a:ea typeface="+mn-ea"/>
                <a:cs typeface="+mn-cs"/>
              </a:rPr>
              <a:t>rotable</a:t>
            </a:r>
            <a:r>
              <a:rPr lang="en-US" sz="1200" kern="1200" dirty="0" smtClean="0">
                <a:solidFill>
                  <a:schemeClr val="tx1"/>
                </a:solidFill>
                <a:latin typeface="Arial" charset="0"/>
                <a:ea typeface="+mn-ea"/>
                <a:cs typeface="+mn-cs"/>
              </a:rPr>
              <a:t> components. Even if the item does not have a serial number, management may want to track repairs to the component. Maintenance must assign a serial-type number to the component to track it individually. </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History is maintained for each individual component, based on the unique serial number. The history stores the component’s current position or location, which could be either in inventory, on a piece of equipment, or in a rebuild location for repair. </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If repaired, all costs to repair the component are captured. When the component is returned to inventory, the costs are seen as new parts or components to be reissued at a later date</a:t>
            </a:r>
            <a:endParaRPr lang="en-US" dirty="0" smtClean="0"/>
          </a:p>
        </p:txBody>
      </p:sp>
      <p:sp>
        <p:nvSpPr>
          <p:cNvPr id="297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8DCC050-11D9-467F-B0E4-4BC97749B815}" type="slidenum">
              <a:rPr lang="en-US" smtClean="0"/>
              <a:pPr fontAlgn="base">
                <a:spcBef>
                  <a:spcPct val="0"/>
                </a:spcBef>
                <a:spcAft>
                  <a:spcPct val="0"/>
                </a:spcAft>
                <a:defRPr/>
              </a:pPr>
              <a:t>95</a:t>
            </a:fld>
            <a:endParaRPr lang="en-US" dirty="0"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p:spPr>
      </p:sp>
      <p:sp>
        <p:nvSpPr>
          <p:cNvPr id="2355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latin typeface="Arial" charset="0"/>
                <a:ea typeface="+mn-ea"/>
                <a:cs typeface="+mn-cs"/>
              </a:rPr>
              <a:t>Let’s look at an example of tracking the movement of a </a:t>
            </a:r>
            <a:r>
              <a:rPr lang="en-US" sz="1200" kern="1200" dirty="0" err="1" smtClean="0">
                <a:solidFill>
                  <a:schemeClr val="tx1"/>
                </a:solidFill>
                <a:latin typeface="Arial" charset="0"/>
                <a:ea typeface="+mn-ea"/>
                <a:cs typeface="+mn-cs"/>
              </a:rPr>
              <a:t>rotable</a:t>
            </a:r>
            <a:r>
              <a:rPr lang="en-US" sz="1200" kern="1200" dirty="0" smtClean="0">
                <a:solidFill>
                  <a:schemeClr val="tx1"/>
                </a:solidFill>
                <a:latin typeface="Arial" charset="0"/>
                <a:ea typeface="+mn-ea"/>
                <a:cs typeface="+mn-cs"/>
              </a:rPr>
              <a:t> item. In the top right corner, you can see that a motor is in inventory. There is a quantity of three, with three different serial numbers: serial 1, serial 2, and serial 3.</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Using the Inventory Issue action, you can issue serial 1 to a piece of equipment. Now, the inventory</a:t>
            </a:r>
            <a:r>
              <a:rPr lang="en-US" sz="1200"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only shows two motors on hand, serial 2, and serial 3.</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At some point, you will need to repair or rebuild the motor used on the piece of equipment. The correct approach is to issue the part from equipment back into inventory, then reissue to a rebuild location. Since you have removed the </a:t>
            </a:r>
            <a:r>
              <a:rPr lang="en-US" sz="1200" kern="1200" dirty="0" err="1" smtClean="0">
                <a:solidFill>
                  <a:schemeClr val="tx1"/>
                </a:solidFill>
                <a:latin typeface="Arial" charset="0"/>
                <a:ea typeface="+mn-ea"/>
                <a:cs typeface="+mn-cs"/>
              </a:rPr>
              <a:t>rotable</a:t>
            </a:r>
            <a:r>
              <a:rPr lang="en-US" sz="1200" kern="1200" dirty="0" smtClean="0">
                <a:solidFill>
                  <a:schemeClr val="tx1"/>
                </a:solidFill>
                <a:latin typeface="Arial" charset="0"/>
                <a:ea typeface="+mn-ea"/>
                <a:cs typeface="+mn-cs"/>
              </a:rPr>
              <a:t> item from the equipment, you need to replace that motor with another motor that is sitting in inventory. As a result, you now have serial 2, which is the replacement motor, on the equipment, and serial 1 is in rebuild for repair.  </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While in rebuild, all costs associated to rebuilding the motor are captured. Labor cost, material issues, and even purchase orders sent out to an outside supplier are all captured in the rebuild cost of the motor. In this example, the total is $500.00.</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Once rebuilt, you return the motor to inventory. Serial number 1 has a new value of $500.00. The next time it is issued, this value is charged to the equipment that the motor is used on next.</a:t>
            </a:r>
          </a:p>
          <a:p>
            <a:pPr eaLnBrk="1" hangingPunct="1">
              <a:spcBef>
                <a:spcPct val="0"/>
              </a:spcBef>
            </a:pPr>
            <a:endParaRPr lang="en-US" dirty="0" smtClean="0"/>
          </a:p>
          <a:p>
            <a:r>
              <a:rPr lang="en-US" sz="1200" kern="1200" dirty="0" smtClean="0">
                <a:solidFill>
                  <a:schemeClr val="tx1"/>
                </a:solidFill>
                <a:latin typeface="Arial" charset="0"/>
                <a:ea typeface="+mn-ea"/>
                <a:cs typeface="+mn-cs"/>
              </a:rPr>
              <a:t>Another design feature of </a:t>
            </a:r>
            <a:r>
              <a:rPr lang="en-US" sz="1200" kern="1200" dirty="0" err="1" smtClean="0">
                <a:solidFill>
                  <a:schemeClr val="tx1"/>
                </a:solidFill>
                <a:latin typeface="Arial" charset="0"/>
                <a:ea typeface="+mn-ea"/>
                <a:cs typeface="+mn-cs"/>
              </a:rPr>
              <a:t>rotable</a:t>
            </a:r>
            <a:r>
              <a:rPr lang="en-US" sz="1200" kern="1200" dirty="0" smtClean="0">
                <a:solidFill>
                  <a:schemeClr val="tx1"/>
                </a:solidFill>
                <a:latin typeface="Arial" charset="0"/>
                <a:ea typeface="+mn-ea"/>
                <a:cs typeface="+mn-cs"/>
              </a:rPr>
              <a:t> is that you can issue more than one </a:t>
            </a:r>
            <a:r>
              <a:rPr lang="en-US" sz="1200" kern="1200" dirty="0" err="1" smtClean="0">
                <a:solidFill>
                  <a:schemeClr val="tx1"/>
                </a:solidFill>
                <a:latin typeface="Arial" charset="0"/>
                <a:ea typeface="+mn-ea"/>
                <a:cs typeface="+mn-cs"/>
              </a:rPr>
              <a:t>rotable</a:t>
            </a:r>
            <a:r>
              <a:rPr lang="en-US" sz="1200" kern="1200" dirty="0" smtClean="0">
                <a:solidFill>
                  <a:schemeClr val="tx1"/>
                </a:solidFill>
                <a:latin typeface="Arial" charset="0"/>
                <a:ea typeface="+mn-ea"/>
                <a:cs typeface="+mn-cs"/>
              </a:rPr>
              <a:t> item to a single piece of equipment. If a piece of equipment requires a motor and a pump, which are both </a:t>
            </a:r>
            <a:r>
              <a:rPr lang="en-US" sz="1200" kern="1200" dirty="0" err="1" smtClean="0">
                <a:solidFill>
                  <a:schemeClr val="tx1"/>
                </a:solidFill>
                <a:latin typeface="Arial" charset="0"/>
                <a:ea typeface="+mn-ea"/>
                <a:cs typeface="+mn-cs"/>
              </a:rPr>
              <a:t>rotable</a:t>
            </a:r>
            <a:r>
              <a:rPr lang="en-US" sz="1200" kern="1200" dirty="0" smtClean="0">
                <a:solidFill>
                  <a:schemeClr val="tx1"/>
                </a:solidFill>
                <a:latin typeface="Arial" charset="0"/>
                <a:ea typeface="+mn-ea"/>
                <a:cs typeface="+mn-cs"/>
              </a:rPr>
              <a:t> items, they both can be issued to the one piece of equipment.</a:t>
            </a:r>
            <a:endParaRPr lang="en-US" sz="1200" kern="1200" dirty="0">
              <a:solidFill>
                <a:schemeClr val="tx1"/>
              </a:solidFill>
              <a:latin typeface="Arial" charset="0"/>
              <a:ea typeface="+mn-ea"/>
              <a:cs typeface="+mn-cs"/>
            </a:endParaRPr>
          </a:p>
        </p:txBody>
      </p:sp>
      <p:sp>
        <p:nvSpPr>
          <p:cNvPr id="307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D4539DB-BE5A-41CB-9BFE-753204B14CFA}" type="slidenum">
              <a:rPr lang="en-US" smtClean="0"/>
              <a:pPr fontAlgn="base">
                <a:spcBef>
                  <a:spcPct val="0"/>
                </a:spcBef>
                <a:spcAft>
                  <a:spcPct val="0"/>
                </a:spcAft>
                <a:defRPr/>
              </a:pPr>
              <a:t>96</a:t>
            </a:fld>
            <a:endParaRPr lang="en-US" dirty="0"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latin typeface="Arial" charset="0"/>
                <a:ea typeface="+mn-ea"/>
                <a:cs typeface="+mn-cs"/>
              </a:rPr>
              <a:t>To set up a </a:t>
            </a:r>
            <a:r>
              <a:rPr lang="en-US" sz="1200" kern="1200" dirty="0" err="1" smtClean="0">
                <a:solidFill>
                  <a:schemeClr val="tx1"/>
                </a:solidFill>
                <a:latin typeface="Arial" charset="0"/>
                <a:ea typeface="+mn-ea"/>
                <a:cs typeface="+mn-cs"/>
              </a:rPr>
              <a:t>rotable</a:t>
            </a:r>
            <a:r>
              <a:rPr lang="en-US" sz="1200" kern="1200" dirty="0" smtClean="0">
                <a:solidFill>
                  <a:schemeClr val="tx1"/>
                </a:solidFill>
                <a:latin typeface="Arial" charset="0"/>
                <a:ea typeface="+mn-ea"/>
                <a:cs typeface="+mn-cs"/>
              </a:rPr>
              <a:t> inventory part, select </a:t>
            </a:r>
            <a:r>
              <a:rPr lang="en-US" sz="1200" kern="1200" dirty="0" err="1" smtClean="0">
                <a:solidFill>
                  <a:schemeClr val="tx1"/>
                </a:solidFill>
                <a:latin typeface="Arial" charset="0"/>
                <a:ea typeface="+mn-ea"/>
                <a:cs typeface="+mn-cs"/>
              </a:rPr>
              <a:t>Inventory|Inventory</a:t>
            </a:r>
            <a:r>
              <a:rPr lang="en-US" sz="1200" kern="1200" dirty="0" smtClean="0">
                <a:solidFill>
                  <a:schemeClr val="tx1"/>
                </a:solidFill>
                <a:latin typeface="Arial" charset="0"/>
                <a:ea typeface="+mn-ea"/>
                <a:cs typeface="+mn-cs"/>
              </a:rPr>
              <a:t> Maintenance from the EAM menu. </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On a part record, there is a check box called </a:t>
            </a:r>
            <a:r>
              <a:rPr lang="en-US" sz="1200" kern="1200" dirty="0" err="1" smtClean="0">
                <a:solidFill>
                  <a:schemeClr val="tx1"/>
                </a:solidFill>
                <a:latin typeface="Arial" charset="0"/>
                <a:ea typeface="+mn-ea"/>
                <a:cs typeface="+mn-cs"/>
              </a:rPr>
              <a:t>Rotable</a:t>
            </a:r>
            <a:r>
              <a:rPr lang="en-US" sz="1200" kern="1200" smtClean="0">
                <a:solidFill>
                  <a:schemeClr val="tx1"/>
                </a:solidFill>
                <a:latin typeface="Arial" charset="0"/>
                <a:ea typeface="+mn-ea"/>
                <a:cs typeface="+mn-cs"/>
              </a:rPr>
              <a:t>? If </a:t>
            </a:r>
            <a:r>
              <a:rPr lang="en-US" sz="1200" kern="1200" dirty="0" smtClean="0">
                <a:solidFill>
                  <a:schemeClr val="tx1"/>
                </a:solidFill>
                <a:latin typeface="Arial" charset="0"/>
                <a:ea typeface="+mn-ea"/>
                <a:cs typeface="+mn-cs"/>
              </a:rPr>
              <a:t>selected, it identifies the part as </a:t>
            </a:r>
            <a:r>
              <a:rPr lang="en-US" sz="1200" kern="1200" dirty="0" err="1" smtClean="0">
                <a:solidFill>
                  <a:schemeClr val="tx1"/>
                </a:solidFill>
                <a:latin typeface="Arial" charset="0"/>
                <a:ea typeface="+mn-ea"/>
                <a:cs typeface="+mn-cs"/>
              </a:rPr>
              <a:t>rotable</a:t>
            </a:r>
            <a:r>
              <a:rPr lang="en-US" sz="1200" kern="1200" dirty="0" smtClean="0">
                <a:solidFill>
                  <a:schemeClr val="tx1"/>
                </a:solidFill>
                <a:latin typeface="Arial" charset="0"/>
                <a:ea typeface="+mn-ea"/>
                <a:cs typeface="+mn-cs"/>
              </a:rPr>
              <a:t> and takes on the behavior of a </a:t>
            </a:r>
            <a:r>
              <a:rPr lang="en-US" sz="1200" kern="1200" dirty="0" err="1" smtClean="0">
                <a:solidFill>
                  <a:schemeClr val="tx1"/>
                </a:solidFill>
                <a:latin typeface="Arial" charset="0"/>
                <a:ea typeface="+mn-ea"/>
                <a:cs typeface="+mn-cs"/>
              </a:rPr>
              <a:t>rotable</a:t>
            </a:r>
            <a:r>
              <a:rPr lang="en-US" sz="1200" kern="1200" dirty="0" smtClean="0">
                <a:solidFill>
                  <a:schemeClr val="tx1"/>
                </a:solidFill>
                <a:latin typeface="Arial" charset="0"/>
                <a:ea typeface="+mn-ea"/>
                <a:cs typeface="+mn-cs"/>
              </a:rPr>
              <a:t> item rather than a standard part record. There is also a </a:t>
            </a:r>
            <a:r>
              <a:rPr lang="en-US" sz="1200" kern="1200" dirty="0" err="1" smtClean="0">
                <a:solidFill>
                  <a:schemeClr val="tx1"/>
                </a:solidFill>
                <a:latin typeface="Arial" charset="0"/>
                <a:ea typeface="+mn-ea"/>
                <a:cs typeface="+mn-cs"/>
              </a:rPr>
              <a:t>Rotable</a:t>
            </a:r>
            <a:r>
              <a:rPr lang="en-US" sz="1200" kern="1200" dirty="0" smtClean="0">
                <a:solidFill>
                  <a:schemeClr val="tx1"/>
                </a:solidFill>
                <a:latin typeface="Arial" charset="0"/>
                <a:ea typeface="+mn-ea"/>
                <a:cs typeface="+mn-cs"/>
              </a:rPr>
              <a:t> Inventory submenu that illustrates movement history for a specific </a:t>
            </a:r>
            <a:r>
              <a:rPr lang="en-US" sz="1200" kern="1200" dirty="0" err="1" smtClean="0">
                <a:solidFill>
                  <a:schemeClr val="tx1"/>
                </a:solidFill>
                <a:latin typeface="Arial" charset="0"/>
                <a:ea typeface="+mn-ea"/>
                <a:cs typeface="+mn-cs"/>
              </a:rPr>
              <a:t>rotable</a:t>
            </a:r>
            <a:r>
              <a:rPr lang="en-US" sz="1200" kern="1200" dirty="0" smtClean="0">
                <a:solidFill>
                  <a:schemeClr val="tx1"/>
                </a:solidFill>
                <a:latin typeface="Arial" charset="0"/>
                <a:ea typeface="+mn-ea"/>
                <a:cs typeface="+mn-cs"/>
              </a:rPr>
              <a:t> item. In the next few slides, you will see these fields and screens.</a:t>
            </a:r>
            <a:endParaRPr lang="en-US" sz="1200" kern="1200" dirty="0">
              <a:solidFill>
                <a:schemeClr val="tx1"/>
              </a:solidFill>
              <a:latin typeface="Arial" charset="0"/>
              <a:ea typeface="+mn-ea"/>
              <a:cs typeface="+mn-cs"/>
            </a:endParaRPr>
          </a:p>
        </p:txBody>
      </p:sp>
      <p:sp>
        <p:nvSpPr>
          <p:cNvPr id="368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98C9671-C1F5-4819-A0E3-1F4330996F59}" type="slidenum">
              <a:rPr lang="en-US" smtClean="0"/>
              <a:pPr fontAlgn="base">
                <a:spcBef>
                  <a:spcPct val="0"/>
                </a:spcBef>
                <a:spcAft>
                  <a:spcPct val="0"/>
                </a:spcAft>
                <a:defRPr/>
              </a:pPr>
              <a:t>97</a:t>
            </a:fld>
            <a:endParaRPr lang="en-US" dirty="0"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latin typeface="Arial" charset="0"/>
                <a:ea typeface="+mn-ea"/>
                <a:cs typeface="+mn-cs"/>
              </a:rPr>
              <a:t>When creating a new part number, select </a:t>
            </a:r>
            <a:r>
              <a:rPr lang="en-US" sz="1200" kern="1200" dirty="0" err="1" smtClean="0">
                <a:solidFill>
                  <a:schemeClr val="tx1"/>
                </a:solidFill>
                <a:latin typeface="Arial" charset="0"/>
                <a:ea typeface="+mn-ea"/>
                <a:cs typeface="+mn-cs"/>
              </a:rPr>
              <a:t>Rotable</a:t>
            </a:r>
            <a:r>
              <a:rPr lang="en-US" sz="1200" kern="1200" dirty="0" smtClean="0">
                <a:solidFill>
                  <a:schemeClr val="tx1"/>
                </a:solidFill>
                <a:latin typeface="Arial" charset="0"/>
                <a:ea typeface="+mn-ea"/>
                <a:cs typeface="+mn-cs"/>
              </a:rPr>
              <a:t> to identify the part as </a:t>
            </a:r>
            <a:r>
              <a:rPr lang="en-US" sz="1200" kern="1200" dirty="0" err="1" smtClean="0">
                <a:solidFill>
                  <a:schemeClr val="tx1"/>
                </a:solidFill>
                <a:latin typeface="Arial" charset="0"/>
                <a:ea typeface="+mn-ea"/>
                <a:cs typeface="+mn-cs"/>
              </a:rPr>
              <a:t>rotable</a:t>
            </a:r>
            <a:r>
              <a:rPr lang="en-US" sz="1200" kern="1200" dirty="0" smtClean="0">
                <a:solidFill>
                  <a:schemeClr val="tx1"/>
                </a:solidFill>
                <a:latin typeface="Arial" charset="0"/>
                <a:ea typeface="+mn-ea"/>
                <a:cs typeface="+mn-cs"/>
              </a:rPr>
              <a:t>, which drives specific functionality for the part.</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As indicated earlier, </a:t>
            </a:r>
            <a:r>
              <a:rPr lang="en-US" sz="1200" kern="1200" dirty="0" err="1" smtClean="0">
                <a:solidFill>
                  <a:schemeClr val="tx1"/>
                </a:solidFill>
                <a:latin typeface="Arial" charset="0"/>
                <a:ea typeface="+mn-ea"/>
                <a:cs typeface="+mn-cs"/>
              </a:rPr>
              <a:t>rotable</a:t>
            </a:r>
            <a:r>
              <a:rPr lang="en-US" sz="1200" kern="1200" dirty="0" smtClean="0">
                <a:solidFill>
                  <a:schemeClr val="tx1"/>
                </a:solidFill>
                <a:latin typeface="Arial" charset="0"/>
                <a:ea typeface="+mn-ea"/>
                <a:cs typeface="+mn-cs"/>
              </a:rPr>
              <a:t> items are differentiated by a unique serial number. Each serial number represents the quantity on hand for the </a:t>
            </a:r>
            <a:r>
              <a:rPr lang="en-US" sz="1200" kern="1200" dirty="0" err="1" smtClean="0">
                <a:solidFill>
                  <a:schemeClr val="tx1"/>
                </a:solidFill>
                <a:latin typeface="Arial" charset="0"/>
                <a:ea typeface="+mn-ea"/>
                <a:cs typeface="+mn-cs"/>
              </a:rPr>
              <a:t>rotable</a:t>
            </a:r>
            <a:r>
              <a:rPr lang="en-US" sz="1200" kern="1200" dirty="0" smtClean="0">
                <a:solidFill>
                  <a:schemeClr val="tx1"/>
                </a:solidFill>
                <a:latin typeface="Arial" charset="0"/>
                <a:ea typeface="+mn-ea"/>
                <a:cs typeface="+mn-cs"/>
              </a:rPr>
              <a:t> item.</a:t>
            </a:r>
            <a:endParaRPr lang="en-US" sz="1200" kern="1200" dirty="0">
              <a:solidFill>
                <a:schemeClr val="tx1"/>
              </a:solidFill>
              <a:latin typeface="Arial" charset="0"/>
              <a:ea typeface="+mn-ea"/>
              <a:cs typeface="+mn-cs"/>
            </a:endParaRPr>
          </a:p>
        </p:txBody>
      </p:sp>
      <p:sp>
        <p:nvSpPr>
          <p:cNvPr id="378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D6DA742-C985-4D57-99F9-C9CDD512FC1C}" type="slidenum">
              <a:rPr lang="en-US" smtClean="0"/>
              <a:pPr fontAlgn="base">
                <a:spcBef>
                  <a:spcPct val="0"/>
                </a:spcBef>
                <a:spcAft>
                  <a:spcPct val="0"/>
                </a:spcAft>
                <a:defRPr/>
              </a:pPr>
              <a:t>98</a:t>
            </a:fld>
            <a:endParaRPr lang="en-US" dirty="0"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latin typeface="Arial" charset="0"/>
                <a:ea typeface="+mn-ea"/>
                <a:cs typeface="+mn-cs"/>
              </a:rPr>
              <a:t>This section describes an optional step that is not part of the </a:t>
            </a:r>
            <a:r>
              <a:rPr lang="en-US" sz="1200" kern="1200" dirty="0" err="1" smtClean="0">
                <a:solidFill>
                  <a:schemeClr val="tx1"/>
                </a:solidFill>
                <a:latin typeface="Arial" charset="0"/>
                <a:ea typeface="+mn-ea"/>
                <a:cs typeface="+mn-cs"/>
              </a:rPr>
              <a:t>rotable</a:t>
            </a:r>
            <a:r>
              <a:rPr lang="en-US" sz="1200" kern="1200" dirty="0" smtClean="0">
                <a:solidFill>
                  <a:schemeClr val="tx1"/>
                </a:solidFill>
                <a:latin typeface="Arial" charset="0"/>
                <a:ea typeface="+mn-ea"/>
                <a:cs typeface="+mn-cs"/>
              </a:rPr>
              <a:t> setup requirements. Once </a:t>
            </a:r>
            <a:r>
              <a:rPr lang="en-US" sz="1200" kern="1200" dirty="0" err="1" smtClean="0">
                <a:solidFill>
                  <a:schemeClr val="tx1"/>
                </a:solidFill>
                <a:latin typeface="Arial" charset="0"/>
                <a:ea typeface="+mn-ea"/>
                <a:cs typeface="+mn-cs"/>
              </a:rPr>
              <a:t>rotable</a:t>
            </a:r>
            <a:r>
              <a:rPr lang="en-US" sz="1200" kern="1200" dirty="0" smtClean="0">
                <a:solidFill>
                  <a:schemeClr val="tx1"/>
                </a:solidFill>
                <a:latin typeface="Arial" charset="0"/>
                <a:ea typeface="+mn-ea"/>
                <a:cs typeface="+mn-cs"/>
              </a:rPr>
              <a:t> parts are established in the system and transactions have occurred, go to the </a:t>
            </a:r>
            <a:r>
              <a:rPr lang="en-US" sz="1200" kern="1200" dirty="0" err="1" smtClean="0">
                <a:solidFill>
                  <a:schemeClr val="tx1"/>
                </a:solidFill>
                <a:latin typeface="Arial" charset="0"/>
                <a:ea typeface="+mn-ea"/>
                <a:cs typeface="+mn-cs"/>
              </a:rPr>
              <a:t>Rotable</a:t>
            </a:r>
            <a:r>
              <a:rPr lang="en-US" sz="1200" kern="1200" dirty="0" smtClean="0">
                <a:solidFill>
                  <a:schemeClr val="tx1"/>
                </a:solidFill>
                <a:latin typeface="Arial" charset="0"/>
                <a:ea typeface="+mn-ea"/>
                <a:cs typeface="+mn-cs"/>
              </a:rPr>
              <a:t> Inventory submenu. You will see a display of all serial numbers identified and their current location.  </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In an upcoming demonstration, you will learn how to receive parts, to issue parts to equipment, and to rebuild parts, and then to return parts to inventory to illustrate a movement cycle for a </a:t>
            </a:r>
            <a:r>
              <a:rPr lang="en-US" sz="1200" kern="1200" dirty="0" err="1" smtClean="0">
                <a:solidFill>
                  <a:schemeClr val="tx1"/>
                </a:solidFill>
                <a:latin typeface="Arial" charset="0"/>
                <a:ea typeface="+mn-ea"/>
                <a:cs typeface="+mn-cs"/>
              </a:rPr>
              <a:t>rotable</a:t>
            </a:r>
            <a:r>
              <a:rPr lang="en-US" sz="1200" kern="1200" dirty="0" smtClean="0">
                <a:solidFill>
                  <a:schemeClr val="tx1"/>
                </a:solidFill>
                <a:latin typeface="Arial" charset="0"/>
                <a:ea typeface="+mn-ea"/>
                <a:cs typeface="+mn-cs"/>
              </a:rPr>
              <a:t> item. This process demonstrates how useful the </a:t>
            </a:r>
            <a:r>
              <a:rPr lang="en-US" sz="1200" kern="1200" dirty="0" err="1" smtClean="0">
                <a:solidFill>
                  <a:schemeClr val="tx1"/>
                </a:solidFill>
                <a:latin typeface="Arial" charset="0"/>
                <a:ea typeface="+mn-ea"/>
                <a:cs typeface="+mn-cs"/>
              </a:rPr>
              <a:t>Rotable</a:t>
            </a:r>
            <a:r>
              <a:rPr lang="en-US" sz="1200" kern="1200" dirty="0" smtClean="0">
                <a:solidFill>
                  <a:schemeClr val="tx1"/>
                </a:solidFill>
                <a:latin typeface="Arial" charset="0"/>
                <a:ea typeface="+mn-ea"/>
                <a:cs typeface="+mn-cs"/>
              </a:rPr>
              <a:t> Inventory submenu is when tracking the locations of </a:t>
            </a:r>
            <a:r>
              <a:rPr lang="en-US" sz="1200" kern="1200" dirty="0" err="1" smtClean="0">
                <a:solidFill>
                  <a:schemeClr val="tx1"/>
                </a:solidFill>
                <a:latin typeface="Arial" charset="0"/>
                <a:ea typeface="+mn-ea"/>
                <a:cs typeface="+mn-cs"/>
              </a:rPr>
              <a:t>rotable</a:t>
            </a:r>
            <a:r>
              <a:rPr lang="en-US" sz="1200" kern="1200" dirty="0" smtClean="0">
                <a:solidFill>
                  <a:schemeClr val="tx1"/>
                </a:solidFill>
                <a:latin typeface="Arial" charset="0"/>
                <a:ea typeface="+mn-ea"/>
                <a:cs typeface="+mn-cs"/>
              </a:rPr>
              <a:t> items.</a:t>
            </a:r>
            <a:endParaRPr lang="en-US" sz="1200" kern="1200" dirty="0">
              <a:solidFill>
                <a:schemeClr val="tx1"/>
              </a:solidFill>
              <a:latin typeface="Arial" charset="0"/>
              <a:ea typeface="+mn-ea"/>
              <a:cs typeface="+mn-cs"/>
            </a:endParaRPr>
          </a:p>
        </p:txBody>
      </p:sp>
      <p:sp>
        <p:nvSpPr>
          <p:cNvPr id="389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B0FB499-0AAD-4B28-8B0F-E10342663599}" type="slidenum">
              <a:rPr lang="en-US" smtClean="0"/>
              <a:pPr fontAlgn="base">
                <a:spcBef>
                  <a:spcPct val="0"/>
                </a:spcBef>
                <a:spcAft>
                  <a:spcPct val="0"/>
                </a:spcAft>
                <a:defRPr/>
              </a:pPr>
              <a:t>99</a:t>
            </a:fld>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EAM Inventory</a:t>
            </a:r>
            <a:endParaRPr lang="en-US" dirty="0"/>
          </a:p>
        </p:txBody>
      </p:sp>
    </p:spTree>
    <p:extLst>
      <p:ext uri="{BB962C8B-B14F-4D97-AF65-F5344CB8AC3E}">
        <p14:creationId xmlns:p14="http://schemas.microsoft.com/office/powerpoint/2010/main" xmlns="" val="24146237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
        <p:nvSpPr>
          <p:cNvPr id="9"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1"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9" name="Slide Number Placeholder 5"/>
          <p:cNvSpPr>
            <a:spLocks noGrp="1"/>
          </p:cNvSpPr>
          <p:nvPr>
            <p:ph type="sldNum" sz="quarter" idx="10"/>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
        <p:nvSpPr>
          <p:cNvPr id="4" name="Title 1"/>
          <p:cNvSpPr>
            <a:spLocks noGrp="1"/>
          </p:cNvSpPr>
          <p:nvPr>
            <p:ph type="title"/>
          </p:nvPr>
        </p:nvSpPr>
        <p:spPr>
          <a:xfrm>
            <a:off x="457200" y="598826"/>
            <a:ext cx="8229600" cy="716523"/>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7"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r>
              <a:rPr lang="en-US" dirty="0" smtClean="0">
                <a:solidFill>
                  <a:schemeClr val="accent1"/>
                </a:solidFill>
              </a:rPr>
              <a:t>Subtitle</a:t>
            </a:r>
            <a:endParaRPr lang="en-US" dirty="0">
              <a:solidFill>
                <a:schemeClr val="accent1"/>
              </a:solidFill>
            </a:endParaRP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880F500F-BC26-408D-8866-91ACE78646CB}"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r>
              <a:rPr lang="en-US" dirty="0" smtClean="0">
                <a:solidFill>
                  <a:schemeClr val="accent1"/>
                </a:solidFill>
              </a:rPr>
              <a:t>EAM Inventory</a:t>
            </a:r>
            <a:endParaRPr lang="en-US" dirty="0">
              <a:solidFill>
                <a:schemeClr val="accent1"/>
              </a:solidFill>
            </a:endParaRP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880F500F-BC26-408D-8866-91ACE78646CB}"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3"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4901" r:id="rId1"/>
    <p:sldLayoutId id="2147484902" r:id="rId2"/>
    <p:sldLayoutId id="2147484903" r:id="rId3"/>
    <p:sldLayoutId id="2147484904" r:id="rId4"/>
    <p:sldLayoutId id="2147484905" r:id="rId5"/>
    <p:sldLayoutId id="2147484906" r:id="rId6"/>
    <p:sldLayoutId id="2147484907" r:id="rId7"/>
    <p:sldLayoutId id="2147484910" r:id="rId8"/>
    <p:sldLayoutId id="2147484911" r:id="rId9"/>
    <p:sldLayoutId id="2147484930" r:id="rId10"/>
    <p:sldLayoutId id="2147484931" r:id="rId11"/>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comments" Target="../comments/comment100.xml"/><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comments" Target="../comments/comment101.xml"/><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hyperlink" Target="http://www.qad.com/" TargetMode="External"/><Relationship Id="rId2" Type="http://schemas.openxmlformats.org/officeDocument/2006/relationships/notesSlide" Target="../notesSlides/notesSlide102.xml"/><Relationship Id="rId1" Type="http://schemas.openxmlformats.org/officeDocument/2006/relationships/slideLayout" Target="../slideLayouts/slideLayout11.xml"/><Relationship Id="rId4" Type="http://schemas.openxmlformats.org/officeDocument/2006/relationships/comments" Target="../comments/comment102.xml"/></Relationships>
</file>

<file path=ppt/slides/_rels/slide11.xml.rels><?xml version="1.0" encoding="UTF-8" standalone="yes"?>
<Relationships xmlns="http://schemas.openxmlformats.org/package/2006/relationships"><Relationship Id="rId3" Type="http://schemas.openxmlformats.org/officeDocument/2006/relationships/comments" Target="../comments/comment1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14.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15.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16.xml"/><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comments" Target="../comments/comment17.xml"/></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18.xml"/><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comments" Target="../comments/comment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comments" Target="../comments/commen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comments" Target="../comments/comment20.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comments" Target="../comments/comment21.xml"/></Relationships>
</file>

<file path=ppt/slides/_rels/slide22.xml.rels><?xml version="1.0" encoding="UTF-8" standalone="yes"?>
<Relationships xmlns="http://schemas.openxmlformats.org/package/2006/relationships"><Relationship Id="rId3" Type="http://schemas.openxmlformats.org/officeDocument/2006/relationships/comments" Target="../comments/comment22.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omments" Target="../comments/comment23.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comments" Target="../comments/comment24.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comments" Target="../comments/comment25.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openxmlformats.org/officeDocument/2006/relationships/comments" Target="../comments/comment26.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comments" Target="../comments/comment27.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comments" Target="../comments/comment28.xml"/><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comments" Target="../comments/comment29.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comments" Target="../comments/comment30.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5.xml"/><Relationship Id="rId4" Type="http://schemas.openxmlformats.org/officeDocument/2006/relationships/comments" Target="../comments/comment31.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5.xml"/><Relationship Id="rId4" Type="http://schemas.openxmlformats.org/officeDocument/2006/relationships/comments" Target="../comments/comment32.xm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comments" Target="../comments/comment33.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comments" Target="../comments/comment34.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comments" Target="../comments/comment35.xml"/></Relationships>
</file>

<file path=ppt/slides/_rels/slide36.xml.rels><?xml version="1.0" encoding="UTF-8" standalone="yes"?>
<Relationships xmlns="http://schemas.openxmlformats.org/package/2006/relationships"><Relationship Id="rId3" Type="http://schemas.openxmlformats.org/officeDocument/2006/relationships/comments" Target="../comments/comment36.xml"/><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comments" Target="../comments/comment37.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comments" Target="../comments/comment38.xm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comments" Target="../comments/comment39.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comments" Target="../comments/comment40.xm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comments" Target="../comments/comment41.xml"/></Relationships>
</file>

<file path=ppt/slides/_rels/slide42.xml.rels><?xml version="1.0" encoding="UTF-8" standalone="yes"?>
<Relationships xmlns="http://schemas.openxmlformats.org/package/2006/relationships"><Relationship Id="rId3" Type="http://schemas.openxmlformats.org/officeDocument/2006/relationships/comments" Target="../comments/comment42.xm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comments" Target="../comments/comment43.xml"/></Relationships>
</file>

<file path=ppt/slides/_rels/slide4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comments" Target="../comments/comment44.xml"/></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5.xml"/><Relationship Id="rId1" Type="http://schemas.openxmlformats.org/officeDocument/2006/relationships/slideLayout" Target="../slideLayouts/slideLayout5.xml"/><Relationship Id="rId4" Type="http://schemas.openxmlformats.org/officeDocument/2006/relationships/comments" Target="../comments/comment45.xml"/></Relationships>
</file>

<file path=ppt/slides/_rels/slide4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6.xml"/><Relationship Id="rId1" Type="http://schemas.openxmlformats.org/officeDocument/2006/relationships/slideLayout" Target="../slideLayouts/slideLayout5.xml"/><Relationship Id="rId5" Type="http://schemas.openxmlformats.org/officeDocument/2006/relationships/comments" Target="../comments/comment46.xml"/><Relationship Id="rId4" Type="http://schemas.openxmlformats.org/officeDocument/2006/relationships/image" Target="../media/image33.png"/></Relationships>
</file>

<file path=ppt/slides/_rels/slide47.xml.rels><?xml version="1.0" encoding="UTF-8" standalone="yes"?>
<Relationships xmlns="http://schemas.openxmlformats.org/package/2006/relationships"><Relationship Id="rId3" Type="http://schemas.openxmlformats.org/officeDocument/2006/relationships/comments" Target="../comments/comment47.xml"/><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comments" Target="../comments/comment48.xm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comments" Target="../comments/comment49.xml"/><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0.xml"/><Relationship Id="rId1" Type="http://schemas.openxmlformats.org/officeDocument/2006/relationships/slideLayout" Target="../slideLayouts/slideLayout5.xml"/><Relationship Id="rId4" Type="http://schemas.openxmlformats.org/officeDocument/2006/relationships/comments" Target="../comments/comment50.xml"/></Relationships>
</file>

<file path=ppt/slides/_rels/slide5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comments" Target="../comments/comment51.xml"/></Relationships>
</file>

<file path=ppt/slides/_rels/slide5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2.xml"/><Relationship Id="rId1" Type="http://schemas.openxmlformats.org/officeDocument/2006/relationships/slideLayout" Target="../slideLayouts/slideLayout5.xml"/><Relationship Id="rId4" Type="http://schemas.openxmlformats.org/officeDocument/2006/relationships/comments" Target="../comments/comment52.xml"/></Relationships>
</file>

<file path=ppt/slides/_rels/slide53.xml.rels><?xml version="1.0" encoding="UTF-8" standalone="yes"?>
<Relationships xmlns="http://schemas.openxmlformats.org/package/2006/relationships"><Relationship Id="rId3" Type="http://schemas.openxmlformats.org/officeDocument/2006/relationships/comments" Target="../comments/comment53.xml"/><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comments" Target="../comments/comment54.xml"/><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5.xml"/><Relationship Id="rId1" Type="http://schemas.openxmlformats.org/officeDocument/2006/relationships/slideLayout" Target="../slideLayouts/slideLayout5.xml"/><Relationship Id="rId4" Type="http://schemas.openxmlformats.org/officeDocument/2006/relationships/comments" Target="../comments/comment55.xml"/></Relationships>
</file>

<file path=ppt/slides/_rels/slide5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6.xml"/><Relationship Id="rId1" Type="http://schemas.openxmlformats.org/officeDocument/2006/relationships/slideLayout" Target="../slideLayouts/slideLayout2.xml"/><Relationship Id="rId5" Type="http://schemas.openxmlformats.org/officeDocument/2006/relationships/comments" Target="../comments/comment56.xml"/><Relationship Id="rId4" Type="http://schemas.openxmlformats.org/officeDocument/2006/relationships/image" Target="../media/image39.png"/></Relationships>
</file>

<file path=ppt/slides/_rels/slide5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7.xml"/><Relationship Id="rId1" Type="http://schemas.openxmlformats.org/officeDocument/2006/relationships/slideLayout" Target="../slideLayouts/slideLayout5.xml"/><Relationship Id="rId5" Type="http://schemas.openxmlformats.org/officeDocument/2006/relationships/comments" Target="../comments/comment57.xml"/><Relationship Id="rId4" Type="http://schemas.openxmlformats.org/officeDocument/2006/relationships/image" Target="../media/image41.png"/></Relationships>
</file>

<file path=ppt/slides/_rels/slide5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8.xml"/><Relationship Id="rId1" Type="http://schemas.openxmlformats.org/officeDocument/2006/relationships/slideLayout" Target="../slideLayouts/slideLayout5.xml"/><Relationship Id="rId4" Type="http://schemas.openxmlformats.org/officeDocument/2006/relationships/comments" Target="../comments/comment58.xml"/></Relationships>
</file>

<file path=ppt/slides/_rels/slide5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comments" Target="../comments/comment59.xml"/></Relationships>
</file>

<file path=ppt/slides/_rels/slide6.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image" Target="../media/image3.jpeg"/><Relationship Id="rId7" Type="http://schemas.openxmlformats.org/officeDocument/2006/relationships/image" Target="../media/image7.wmf"/><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6.wmf"/><Relationship Id="rId5" Type="http://schemas.openxmlformats.org/officeDocument/2006/relationships/image" Target="../media/image5.wmf"/><Relationship Id="rId10" Type="http://schemas.openxmlformats.org/officeDocument/2006/relationships/comments" Target="../comments/comment6.xml"/><Relationship Id="rId4" Type="http://schemas.openxmlformats.org/officeDocument/2006/relationships/image" Target="../media/image4.png"/><Relationship Id="rId9" Type="http://schemas.openxmlformats.org/officeDocument/2006/relationships/image" Target="../media/image9.wmf"/></Relationships>
</file>

<file path=ppt/slides/_rels/slide60.xml.rels><?xml version="1.0" encoding="UTF-8" standalone="yes"?>
<Relationships xmlns="http://schemas.openxmlformats.org/package/2006/relationships"><Relationship Id="rId3" Type="http://schemas.openxmlformats.org/officeDocument/2006/relationships/comments" Target="../comments/comment60.xml"/><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comments" Target="../comments/comment61.xml"/><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62.xml"/><Relationship Id="rId1" Type="http://schemas.openxmlformats.org/officeDocument/2006/relationships/slideLayout" Target="../slideLayouts/slideLayout5.xml"/><Relationship Id="rId4" Type="http://schemas.openxmlformats.org/officeDocument/2006/relationships/comments" Target="../comments/comment62.xml"/></Relationships>
</file>

<file path=ppt/slides/_rels/slide6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3.xml"/><Relationship Id="rId1" Type="http://schemas.openxmlformats.org/officeDocument/2006/relationships/slideLayout" Target="../slideLayouts/slideLayout5.xml"/><Relationship Id="rId6" Type="http://schemas.openxmlformats.org/officeDocument/2006/relationships/comments" Target="../comments/comment63.xml"/><Relationship Id="rId5" Type="http://schemas.openxmlformats.org/officeDocument/2006/relationships/image" Target="../media/image47.png"/><Relationship Id="rId4" Type="http://schemas.openxmlformats.org/officeDocument/2006/relationships/image" Target="../media/image46.png"/></Relationships>
</file>

<file path=ppt/slides/_rels/slide6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4.xml"/><Relationship Id="rId1" Type="http://schemas.openxmlformats.org/officeDocument/2006/relationships/slideLayout" Target="../slideLayouts/slideLayout5.xml"/><Relationship Id="rId4" Type="http://schemas.openxmlformats.org/officeDocument/2006/relationships/comments" Target="../comments/comment64.xml"/></Relationships>
</file>

<file path=ppt/slides/_rels/slide6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5.xml"/><Relationship Id="rId1" Type="http://schemas.openxmlformats.org/officeDocument/2006/relationships/slideLayout" Target="../slideLayouts/slideLayout5.xml"/><Relationship Id="rId4" Type="http://schemas.openxmlformats.org/officeDocument/2006/relationships/comments" Target="../comments/comment65.xml"/></Relationships>
</file>

<file path=ppt/slides/_rels/slide6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6.xml"/><Relationship Id="rId1" Type="http://schemas.openxmlformats.org/officeDocument/2006/relationships/slideLayout" Target="../slideLayouts/slideLayout5.xml"/><Relationship Id="rId5" Type="http://schemas.openxmlformats.org/officeDocument/2006/relationships/comments" Target="../comments/comment66.xml"/><Relationship Id="rId4" Type="http://schemas.openxmlformats.org/officeDocument/2006/relationships/image" Target="../media/image51.png"/></Relationships>
</file>

<file path=ppt/slides/_rels/slide6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7.xml"/><Relationship Id="rId1" Type="http://schemas.openxmlformats.org/officeDocument/2006/relationships/slideLayout" Target="../slideLayouts/slideLayout5.xml"/><Relationship Id="rId5" Type="http://schemas.openxmlformats.org/officeDocument/2006/relationships/comments" Target="../comments/comment67.xml"/><Relationship Id="rId4" Type="http://schemas.openxmlformats.org/officeDocument/2006/relationships/image" Target="../media/image53.png"/></Relationships>
</file>

<file path=ppt/slides/_rels/slide6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8.xml"/><Relationship Id="rId1" Type="http://schemas.openxmlformats.org/officeDocument/2006/relationships/slideLayout" Target="../slideLayouts/slideLayout2.xml"/><Relationship Id="rId5" Type="http://schemas.openxmlformats.org/officeDocument/2006/relationships/comments" Target="../comments/comment68.xml"/><Relationship Id="rId4" Type="http://schemas.openxmlformats.org/officeDocument/2006/relationships/image" Target="../media/image55.png"/></Relationships>
</file>

<file path=ppt/slides/_rels/slide69.xml.rels><?xml version="1.0" encoding="UTF-8" standalone="yes"?>
<Relationships xmlns="http://schemas.openxmlformats.org/package/2006/relationships"><Relationship Id="rId3" Type="http://schemas.openxmlformats.org/officeDocument/2006/relationships/comments" Target="../comments/comment69.xml"/><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comments" Target="../comments/comment7.xml"/></Relationships>
</file>

<file path=ppt/slides/_rels/slide7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comments" Target="../comments/comment70.xml"/></Relationships>
</file>

<file path=ppt/slides/_rels/slide7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comments" Target="../comments/comment71.xml"/></Relationships>
</file>

<file path=ppt/slides/_rels/slide72.xml.rels><?xml version="1.0" encoding="UTF-8" standalone="yes"?>
<Relationships xmlns="http://schemas.openxmlformats.org/package/2006/relationships"><Relationship Id="rId3" Type="http://schemas.openxmlformats.org/officeDocument/2006/relationships/comments" Target="../comments/comment72.xml"/><Relationship Id="rId2" Type="http://schemas.openxmlformats.org/officeDocument/2006/relationships/notesSlide" Target="../notesSlides/notesSlide72.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3" Type="http://schemas.openxmlformats.org/officeDocument/2006/relationships/comments" Target="../comments/comment73.xml"/><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comments" Target="../comments/comment74.xml"/></Relationships>
</file>

<file path=ppt/slides/_rels/slide7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5.xml"/><Relationship Id="rId1" Type="http://schemas.openxmlformats.org/officeDocument/2006/relationships/slideLayout" Target="../slideLayouts/slideLayout2.xml"/><Relationship Id="rId5" Type="http://schemas.openxmlformats.org/officeDocument/2006/relationships/comments" Target="../comments/comment75.xml"/><Relationship Id="rId4" Type="http://schemas.openxmlformats.org/officeDocument/2006/relationships/image" Target="../media/image60.png"/></Relationships>
</file>

<file path=ppt/slides/_rels/slide7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6.xml"/><Relationship Id="rId1" Type="http://schemas.openxmlformats.org/officeDocument/2006/relationships/slideLayout" Target="../slideLayouts/slideLayout5.xml"/><Relationship Id="rId4" Type="http://schemas.openxmlformats.org/officeDocument/2006/relationships/comments" Target="../comments/comment76.xml"/></Relationships>
</file>

<file path=ppt/slides/_rels/slide7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7.xml"/><Relationship Id="rId1" Type="http://schemas.openxmlformats.org/officeDocument/2006/relationships/slideLayout" Target="../slideLayouts/slideLayout5.xml"/><Relationship Id="rId4" Type="http://schemas.openxmlformats.org/officeDocument/2006/relationships/comments" Target="../comments/comment77.xml"/></Relationships>
</file>

<file path=ppt/slides/_rels/slide7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8.xml"/><Relationship Id="rId1" Type="http://schemas.openxmlformats.org/officeDocument/2006/relationships/slideLayout" Target="../slideLayouts/slideLayout5.xml"/><Relationship Id="rId4" Type="http://schemas.openxmlformats.org/officeDocument/2006/relationships/comments" Target="../comments/comment78.xml"/></Relationships>
</file>

<file path=ppt/slides/_rels/slide7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9.xml"/><Relationship Id="rId1" Type="http://schemas.openxmlformats.org/officeDocument/2006/relationships/slideLayout" Target="../slideLayouts/slideLayout5.xml"/><Relationship Id="rId4" Type="http://schemas.openxmlformats.org/officeDocument/2006/relationships/comments" Target="../comments/comment79.xml"/></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0.xml"/><Relationship Id="rId1" Type="http://schemas.openxmlformats.org/officeDocument/2006/relationships/slideLayout" Target="../slideLayouts/slideLayout5.xml"/><Relationship Id="rId5" Type="http://schemas.openxmlformats.org/officeDocument/2006/relationships/comments" Target="../comments/comment80.xml"/><Relationship Id="rId4" Type="http://schemas.openxmlformats.org/officeDocument/2006/relationships/image" Target="../media/image66.png"/></Relationships>
</file>

<file path=ppt/slides/_rels/slide8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1.xml"/><Relationship Id="rId1" Type="http://schemas.openxmlformats.org/officeDocument/2006/relationships/slideLayout" Target="../slideLayouts/slideLayout5.xml"/><Relationship Id="rId5" Type="http://schemas.openxmlformats.org/officeDocument/2006/relationships/comments" Target="../comments/comment81.xml"/><Relationship Id="rId4" Type="http://schemas.openxmlformats.org/officeDocument/2006/relationships/image" Target="../media/image68.png"/></Relationships>
</file>

<file path=ppt/slides/_rels/slide8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2.xml"/><Relationship Id="rId1" Type="http://schemas.openxmlformats.org/officeDocument/2006/relationships/slideLayout" Target="../slideLayouts/slideLayout5.xml"/><Relationship Id="rId4" Type="http://schemas.openxmlformats.org/officeDocument/2006/relationships/comments" Target="../comments/comment82.xml"/></Relationships>
</file>

<file path=ppt/slides/_rels/slide8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83.xml"/><Relationship Id="rId1" Type="http://schemas.openxmlformats.org/officeDocument/2006/relationships/slideLayout" Target="../slideLayouts/slideLayout5.xml"/><Relationship Id="rId4" Type="http://schemas.openxmlformats.org/officeDocument/2006/relationships/comments" Target="../comments/comment83.xml"/></Relationships>
</file>

<file path=ppt/slides/_rels/slide8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4.xml"/><Relationship Id="rId1" Type="http://schemas.openxmlformats.org/officeDocument/2006/relationships/slideLayout" Target="../slideLayouts/slideLayout5.xml"/><Relationship Id="rId5" Type="http://schemas.openxmlformats.org/officeDocument/2006/relationships/comments" Target="../comments/comment84.xml"/><Relationship Id="rId4" Type="http://schemas.openxmlformats.org/officeDocument/2006/relationships/image" Target="../media/image72.png"/></Relationships>
</file>

<file path=ppt/slides/_rels/slide8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85.xml"/><Relationship Id="rId1" Type="http://schemas.openxmlformats.org/officeDocument/2006/relationships/slideLayout" Target="../slideLayouts/slideLayout5.xml"/><Relationship Id="rId4" Type="http://schemas.openxmlformats.org/officeDocument/2006/relationships/comments" Target="../comments/comment85.xml"/></Relationships>
</file>

<file path=ppt/slides/_rels/slide86.xml.rels><?xml version="1.0" encoding="UTF-8" standalone="yes"?>
<Relationships xmlns="http://schemas.openxmlformats.org/package/2006/relationships"><Relationship Id="rId3" Type="http://schemas.openxmlformats.org/officeDocument/2006/relationships/comments" Target="../comments/comment86.xml"/><Relationship Id="rId2" Type="http://schemas.openxmlformats.org/officeDocument/2006/relationships/notesSlide" Target="../notesSlides/notesSlide86.xml"/><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87.xml"/><Relationship Id="rId1" Type="http://schemas.openxmlformats.org/officeDocument/2006/relationships/slideLayout" Target="../slideLayouts/slideLayout2.xml"/><Relationship Id="rId4" Type="http://schemas.openxmlformats.org/officeDocument/2006/relationships/comments" Target="../comments/comment87.xml"/></Relationships>
</file>

<file path=ppt/slides/_rels/slide8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88.xml"/><Relationship Id="rId1" Type="http://schemas.openxmlformats.org/officeDocument/2006/relationships/slideLayout" Target="../slideLayouts/slideLayout2.xml"/><Relationship Id="rId4" Type="http://schemas.openxmlformats.org/officeDocument/2006/relationships/comments" Target="../comments/comment88.xml"/></Relationships>
</file>

<file path=ppt/slides/_rels/slide8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9.xml"/><Relationship Id="rId1" Type="http://schemas.openxmlformats.org/officeDocument/2006/relationships/slideLayout" Target="../slideLayouts/slideLayout2.xml"/><Relationship Id="rId5" Type="http://schemas.openxmlformats.org/officeDocument/2006/relationships/comments" Target="../comments/comment89.xml"/><Relationship Id="rId4" Type="http://schemas.openxmlformats.org/officeDocument/2006/relationships/image" Target="../media/image77.png"/></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9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90.xml"/><Relationship Id="rId1" Type="http://schemas.openxmlformats.org/officeDocument/2006/relationships/slideLayout" Target="../slideLayouts/slideLayout2.xml"/><Relationship Id="rId5" Type="http://schemas.openxmlformats.org/officeDocument/2006/relationships/comments" Target="../comments/comment90.xml"/><Relationship Id="rId4" Type="http://schemas.openxmlformats.org/officeDocument/2006/relationships/image" Target="../media/image79.png"/></Relationships>
</file>

<file path=ppt/slides/_rels/slide9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91.xml"/><Relationship Id="rId1" Type="http://schemas.openxmlformats.org/officeDocument/2006/relationships/slideLayout" Target="../slideLayouts/slideLayout2.xml"/><Relationship Id="rId5" Type="http://schemas.openxmlformats.org/officeDocument/2006/relationships/comments" Target="../comments/comment91.xml"/><Relationship Id="rId4" Type="http://schemas.openxmlformats.org/officeDocument/2006/relationships/image" Target="../media/image81.png"/></Relationships>
</file>

<file path=ppt/slides/_rels/slide9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92.xml"/><Relationship Id="rId1" Type="http://schemas.openxmlformats.org/officeDocument/2006/relationships/slideLayout" Target="../slideLayouts/slideLayout2.xml"/><Relationship Id="rId4" Type="http://schemas.openxmlformats.org/officeDocument/2006/relationships/comments" Target="../comments/comment92.xml"/></Relationships>
</file>

<file path=ppt/slides/_rels/slide9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93.xml"/><Relationship Id="rId1" Type="http://schemas.openxmlformats.org/officeDocument/2006/relationships/slideLayout" Target="../slideLayouts/slideLayout2.xml"/><Relationship Id="rId4" Type="http://schemas.openxmlformats.org/officeDocument/2006/relationships/comments" Target="../comments/comment93.xml"/></Relationships>
</file>

<file path=ppt/slides/_rels/slide94.xml.rels><?xml version="1.0" encoding="UTF-8" standalone="yes"?>
<Relationships xmlns="http://schemas.openxmlformats.org/package/2006/relationships"><Relationship Id="rId3" Type="http://schemas.openxmlformats.org/officeDocument/2006/relationships/comments" Target="../comments/comment94.xml"/><Relationship Id="rId2" Type="http://schemas.openxmlformats.org/officeDocument/2006/relationships/notesSlide" Target="../notesSlides/notesSlide94.xml"/><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3" Type="http://schemas.openxmlformats.org/officeDocument/2006/relationships/comments" Target="../comments/comment95.xml"/><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diagramData" Target="../diagrams/data1.xml"/><Relationship Id="rId7" Type="http://schemas.openxmlformats.org/officeDocument/2006/relationships/comments" Target="../comments/comment96.xml"/><Relationship Id="rId2" Type="http://schemas.openxmlformats.org/officeDocument/2006/relationships/notesSlide" Target="../notesSlides/notesSlide96.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97.xml"/><Relationship Id="rId1" Type="http://schemas.openxmlformats.org/officeDocument/2006/relationships/slideLayout" Target="../slideLayouts/slideLayout5.xml"/><Relationship Id="rId4" Type="http://schemas.openxmlformats.org/officeDocument/2006/relationships/comments" Target="../comments/comment97.xml"/></Relationships>
</file>

<file path=ppt/slides/_rels/slide9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98.xml"/><Relationship Id="rId1" Type="http://schemas.openxmlformats.org/officeDocument/2006/relationships/slideLayout" Target="../slideLayouts/slideLayout5.xml"/><Relationship Id="rId4" Type="http://schemas.openxmlformats.org/officeDocument/2006/relationships/comments" Target="../comments/comment98.xml"/></Relationships>
</file>

<file path=ppt/slides/_rels/slide99.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99.xml"/><Relationship Id="rId1" Type="http://schemas.openxmlformats.org/officeDocument/2006/relationships/slideLayout" Target="../slideLayouts/slideLayout5.xml"/><Relationship Id="rId4" Type="http://schemas.openxmlformats.org/officeDocument/2006/relationships/comments" Target="../comments/comment9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normAutofit/>
          </a:bodyPr>
          <a:lstStyle/>
          <a:p>
            <a:r>
              <a:rPr lang="en-US" dirty="0" smtClean="0"/>
              <a:t>Inventory</a:t>
            </a:r>
            <a:endParaRPr lang="en-US" sz="2700" dirty="0" smtClean="0"/>
          </a:p>
        </p:txBody>
      </p:sp>
      <p:sp>
        <p:nvSpPr>
          <p:cNvPr id="7171" name="Rectangle 5"/>
          <p:cNvSpPr>
            <a:spLocks noGrp="1" noChangeArrowheads="1"/>
          </p:cNvSpPr>
          <p:nvPr>
            <p:ph type="body" sz="quarter" idx="10"/>
          </p:nvPr>
        </p:nvSpPr>
        <p:spPr/>
        <p:txBody>
          <a:bodyPr/>
          <a:lstStyle/>
          <a:p>
            <a:r>
              <a:rPr lang="en-US" smtClean="0"/>
              <a:t>EAM 2015</a:t>
            </a:r>
            <a:endParaRPr lang="en-US" dirty="0" smtClean="0"/>
          </a:p>
          <a:p>
            <a:endParaRPr lang="en-US" dirty="0" smtClean="0"/>
          </a:p>
        </p:txBody>
      </p:sp>
      <p:sp>
        <p:nvSpPr>
          <p:cNvPr id="7" name="Text Placeholder 6"/>
          <p:cNvSpPr>
            <a:spLocks noGrp="1"/>
          </p:cNvSpPr>
          <p:nvPr>
            <p:ph type="body" sz="quarter" idx="11"/>
          </p:nvPr>
        </p:nvSpPr>
        <p:spPr/>
        <p:txBody>
          <a:bodyPr/>
          <a:lstStyle/>
          <a:p>
            <a:r>
              <a:rPr lang="en-US" dirty="0" smtClean="0"/>
              <a:t>EAM Training Guide</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D295FD85-0E9A-9A4B-AEA4-CF6493BFD0E6}" type="slidenum">
              <a:rPr lang="en-US" smtClean="0"/>
              <a:pPr/>
              <a:t>10</a:t>
            </a:fld>
            <a:endParaRPr lang="en-US" dirty="0"/>
          </a:p>
        </p:txBody>
      </p:sp>
      <p:sp>
        <p:nvSpPr>
          <p:cNvPr id="3" name="Content Placeholder 2"/>
          <p:cNvSpPr>
            <a:spLocks noGrp="1"/>
          </p:cNvSpPr>
          <p:nvPr>
            <p:ph idx="1"/>
          </p:nvPr>
        </p:nvSpPr>
        <p:spPr/>
        <p:txBody>
          <a:bodyPr/>
          <a:lstStyle/>
          <a:p>
            <a:pPr>
              <a:buNone/>
            </a:pPr>
            <a:r>
              <a:rPr lang="en-US" b="1" dirty="0" smtClean="0"/>
              <a:t>What you should already know</a:t>
            </a:r>
          </a:p>
          <a:p>
            <a:r>
              <a:rPr lang="en-US" dirty="0" smtClean="0"/>
              <a:t>Inventory records (parts) are the basic building block of EAM Inventory</a:t>
            </a:r>
          </a:p>
          <a:p>
            <a:r>
              <a:rPr lang="en-US" dirty="0" smtClean="0"/>
              <a:t>EAM Inventory part numbers ≠ QAD part numbers</a:t>
            </a:r>
          </a:p>
          <a:p>
            <a:r>
              <a:rPr lang="en-US" dirty="0" smtClean="0"/>
              <a:t>Terminology</a:t>
            </a:r>
          </a:p>
          <a:p>
            <a:pPr lvl="1"/>
            <a:r>
              <a:rPr lang="en-US" dirty="0" smtClean="0"/>
              <a:t>MRO inventory – Maintenance, Repair, and Operations </a:t>
            </a:r>
          </a:p>
          <a:p>
            <a:pPr lvl="1"/>
            <a:r>
              <a:rPr lang="en-US" dirty="0" smtClean="0"/>
              <a:t>Indirect inventory </a:t>
            </a:r>
          </a:p>
          <a:p>
            <a:pPr lvl="1"/>
            <a:r>
              <a:rPr lang="en-US" dirty="0" smtClean="0"/>
              <a:t>Non-production inventory</a:t>
            </a:r>
          </a:p>
          <a:p>
            <a:endParaRPr lang="en-US" dirty="0"/>
          </a:p>
        </p:txBody>
      </p:sp>
      <p:sp>
        <p:nvSpPr>
          <p:cNvPr id="4" name="Title 3"/>
          <p:cNvSpPr>
            <a:spLocks noGrp="1"/>
          </p:cNvSpPr>
          <p:nvPr>
            <p:ph type="title"/>
          </p:nvPr>
        </p:nvSpPr>
        <p:spPr/>
        <p:txBody>
          <a:bodyPr/>
          <a:lstStyle/>
          <a:p>
            <a:r>
              <a:rPr lang="en-US" dirty="0" smtClean="0"/>
              <a:t>Inventory Key Concepts</a:t>
            </a:r>
            <a:endParaRPr lang="en-US" dirty="0"/>
          </a:p>
        </p:txBody>
      </p:sp>
      <p:sp>
        <p:nvSpPr>
          <p:cNvPr id="5" name="Text Placeholder 4"/>
          <p:cNvSpPr>
            <a:spLocks noGrp="1"/>
          </p:cNvSpPr>
          <p:nvPr>
            <p:ph type="body" sz="quarter" idx="11"/>
          </p:nvPr>
        </p:nvSpPr>
        <p:spPr/>
        <p:txBody>
          <a:bodyPr/>
          <a:lstStyle/>
          <a:p>
            <a:r>
              <a:rPr lang="en-US" dirty="0" smtClean="0"/>
              <a:t>EAM Inventory</a:t>
            </a:r>
            <a:endParaRPr lang="en-US" dirty="0"/>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D295FD85-0E9A-9A4B-AEA4-CF6493BFD0E6}" type="slidenum">
              <a:rPr lang="en-US" smtClean="0"/>
              <a:pPr/>
              <a:t>100</a:t>
            </a:fld>
            <a:endParaRPr lang="en-US" dirty="0"/>
          </a:p>
        </p:txBody>
      </p:sp>
      <p:sp>
        <p:nvSpPr>
          <p:cNvPr id="48131" name="Rectangle 3"/>
          <p:cNvSpPr>
            <a:spLocks noGrp="1" noChangeArrowheads="1"/>
          </p:cNvSpPr>
          <p:nvPr>
            <p:ph idx="1"/>
          </p:nvPr>
        </p:nvSpPr>
        <p:spPr/>
        <p:txBody>
          <a:bodyPr>
            <a:normAutofit/>
          </a:bodyPr>
          <a:lstStyle/>
          <a:p>
            <a:r>
              <a:rPr lang="en-US" dirty="0" smtClean="0"/>
              <a:t>Add your inventory parts and modify parts</a:t>
            </a:r>
          </a:p>
          <a:p>
            <a:r>
              <a:rPr lang="en-US" dirty="0" smtClean="0"/>
              <a:t>Copy parts across sites</a:t>
            </a:r>
          </a:p>
          <a:p>
            <a:r>
              <a:rPr lang="en-US" dirty="0" smtClean="0"/>
              <a:t>Use actions from the action menu to:</a:t>
            </a:r>
          </a:p>
          <a:p>
            <a:pPr lvl="1"/>
            <a:r>
              <a:rPr lang="en-US" dirty="0" smtClean="0"/>
              <a:t>Adjust</a:t>
            </a:r>
          </a:p>
          <a:p>
            <a:pPr lvl="1"/>
            <a:r>
              <a:rPr lang="en-US" dirty="0" smtClean="0"/>
              <a:t>Issue</a:t>
            </a:r>
          </a:p>
          <a:p>
            <a:pPr lvl="1"/>
            <a:r>
              <a:rPr lang="en-US" dirty="0" smtClean="0"/>
              <a:t>Return (to inventory)</a:t>
            </a:r>
          </a:p>
          <a:p>
            <a:pPr lvl="1"/>
            <a:r>
              <a:rPr lang="en-US" dirty="0" smtClean="0"/>
              <a:t>Receive (from a work order or site transfer)</a:t>
            </a:r>
          </a:p>
          <a:p>
            <a:pPr lvl="1"/>
            <a:r>
              <a:rPr lang="en-US" dirty="0" smtClean="0"/>
              <a:t>Relocate</a:t>
            </a:r>
          </a:p>
          <a:p>
            <a:pPr lvl="1"/>
            <a:r>
              <a:rPr lang="en-US" dirty="0" smtClean="0"/>
              <a:t>Transfer ownership</a:t>
            </a:r>
          </a:p>
          <a:p>
            <a:pPr lvl="1"/>
            <a:r>
              <a:rPr lang="en-US" dirty="0" smtClean="0"/>
              <a:t>Modify consignment or cost</a:t>
            </a:r>
          </a:p>
        </p:txBody>
      </p:sp>
      <p:sp>
        <p:nvSpPr>
          <p:cNvPr id="48130" name="Rectangle 2"/>
          <p:cNvSpPr>
            <a:spLocks noGrp="1" noChangeArrowheads="1"/>
          </p:cNvSpPr>
          <p:nvPr>
            <p:ph type="title"/>
          </p:nvPr>
        </p:nvSpPr>
        <p:spPr/>
        <p:txBody>
          <a:bodyPr/>
          <a:lstStyle/>
          <a:p>
            <a:r>
              <a:rPr lang="en-US" dirty="0" smtClean="0"/>
              <a:t>Review</a:t>
            </a:r>
          </a:p>
        </p:txBody>
      </p:sp>
      <p:sp>
        <p:nvSpPr>
          <p:cNvPr id="6" name="Text Placeholder 5"/>
          <p:cNvSpPr>
            <a:spLocks noGrp="1"/>
          </p:cNvSpPr>
          <p:nvPr>
            <p:ph type="body" sz="quarter" idx="11"/>
          </p:nvPr>
        </p:nvSpPr>
        <p:spPr/>
        <p:txBody>
          <a:bodyPr/>
          <a:lstStyle/>
          <a:p>
            <a:r>
              <a:rPr lang="en-US" dirty="0" smtClean="0"/>
              <a:t>EAM Inventory</a:t>
            </a:r>
            <a:endParaRPr lang="en-US" dirty="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D295FD85-0E9A-9A4B-AEA4-CF6493BFD0E6}" type="slidenum">
              <a:rPr lang="en-US" smtClean="0"/>
              <a:pPr/>
              <a:t>101</a:t>
            </a:fld>
            <a:endParaRPr lang="en-US" dirty="0"/>
          </a:p>
        </p:txBody>
      </p:sp>
      <p:sp>
        <p:nvSpPr>
          <p:cNvPr id="48131" name="Rectangle 3"/>
          <p:cNvSpPr>
            <a:spLocks noGrp="1" noChangeArrowheads="1"/>
          </p:cNvSpPr>
          <p:nvPr>
            <p:ph idx="1"/>
          </p:nvPr>
        </p:nvSpPr>
        <p:spPr/>
        <p:txBody>
          <a:bodyPr>
            <a:normAutofit lnSpcReduction="10000"/>
          </a:bodyPr>
          <a:lstStyle/>
          <a:p>
            <a:r>
              <a:rPr lang="en-US" dirty="0" smtClean="0"/>
              <a:t>Create and record a physical inventory count</a:t>
            </a:r>
          </a:p>
          <a:p>
            <a:r>
              <a:rPr lang="en-US" dirty="0" smtClean="0"/>
              <a:t>EAM creates GLs to send to QAD ERP for:</a:t>
            </a:r>
          </a:p>
          <a:p>
            <a:pPr lvl="1"/>
            <a:r>
              <a:rPr lang="en-US" dirty="0" smtClean="0"/>
              <a:t>Inter-site transfers</a:t>
            </a:r>
          </a:p>
          <a:p>
            <a:pPr lvl="1"/>
            <a:r>
              <a:rPr lang="en-US" dirty="0" smtClean="0"/>
              <a:t>Work orders for fabricated parts</a:t>
            </a:r>
          </a:p>
          <a:p>
            <a:pPr lvl="1"/>
            <a:r>
              <a:rPr lang="en-US" dirty="0" smtClean="0"/>
              <a:t>Inventory issues, returns, adjustments</a:t>
            </a:r>
          </a:p>
          <a:p>
            <a:pPr lvl="1"/>
            <a:r>
              <a:rPr lang="en-US" dirty="0" smtClean="0"/>
              <a:t>Price adjustments (with qty on hand)</a:t>
            </a:r>
          </a:p>
          <a:p>
            <a:pPr lvl="1"/>
            <a:r>
              <a:rPr lang="en-US" dirty="0" smtClean="0"/>
              <a:t>Consignment stock usage </a:t>
            </a:r>
          </a:p>
          <a:p>
            <a:pPr lvl="1"/>
            <a:r>
              <a:rPr lang="en-US" dirty="0" smtClean="0"/>
              <a:t>PO receipts</a:t>
            </a:r>
          </a:p>
          <a:p>
            <a:r>
              <a:rPr lang="en-US" dirty="0" smtClean="0"/>
              <a:t>Consignment inventory</a:t>
            </a:r>
          </a:p>
          <a:p>
            <a:r>
              <a:rPr lang="en-US" dirty="0" err="1" smtClean="0"/>
              <a:t>Rotable</a:t>
            </a:r>
            <a:r>
              <a:rPr lang="en-US" dirty="0" smtClean="0"/>
              <a:t> inventory</a:t>
            </a:r>
          </a:p>
          <a:p>
            <a:endParaRPr lang="en-US" dirty="0" smtClean="0"/>
          </a:p>
        </p:txBody>
      </p:sp>
      <p:sp>
        <p:nvSpPr>
          <p:cNvPr id="48130" name="Rectangle 2"/>
          <p:cNvSpPr>
            <a:spLocks noGrp="1" noChangeArrowheads="1"/>
          </p:cNvSpPr>
          <p:nvPr>
            <p:ph type="title"/>
          </p:nvPr>
        </p:nvSpPr>
        <p:spPr/>
        <p:txBody>
          <a:bodyPr/>
          <a:lstStyle/>
          <a:p>
            <a:r>
              <a:rPr lang="en-US" dirty="0" smtClean="0"/>
              <a:t>Inventory – Review</a:t>
            </a:r>
          </a:p>
        </p:txBody>
      </p:sp>
      <p:sp>
        <p:nvSpPr>
          <p:cNvPr id="6" name="Text Placeholder 5"/>
          <p:cNvSpPr>
            <a:spLocks noGrp="1"/>
          </p:cNvSpPr>
          <p:nvPr>
            <p:ph type="body" sz="quarter" idx="11"/>
          </p:nvPr>
        </p:nvSpPr>
        <p:spPr/>
        <p:txBody>
          <a:bodyPr/>
          <a:lstStyle/>
          <a:p>
            <a:r>
              <a:rPr lang="en-US" dirty="0" smtClean="0"/>
              <a:t>EAM Inventory</a:t>
            </a:r>
            <a:endParaRPr lang="en-US" dirty="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endParaRPr lang="en-GB" sz="4000" dirty="0" smtClean="0"/>
          </a:p>
          <a:p>
            <a:pPr algn="ctr">
              <a:lnSpc>
                <a:spcPct val="150000"/>
              </a:lnSpc>
              <a:buNone/>
            </a:pPr>
            <a:r>
              <a:rPr lang="en-GB" sz="4000" dirty="0" smtClean="0">
                <a:hlinkClick r:id="rId3"/>
              </a:rPr>
              <a:t>www.qad.com</a:t>
            </a:r>
            <a:endParaRPr lang="en-GB" sz="4000" dirty="0" smtClean="0"/>
          </a:p>
          <a:p>
            <a:pPr algn="ctr">
              <a:lnSpc>
                <a:spcPct val="150000"/>
              </a:lnSpc>
              <a:buNone/>
            </a:pPr>
            <a:r>
              <a:rPr lang="en-GB" sz="2000" smtClean="0"/>
              <a:t>© 2015 </a:t>
            </a:r>
            <a:r>
              <a:rPr lang="en-GB" sz="2000" dirty="0" smtClean="0"/>
              <a:t>QAD Inc</a:t>
            </a:r>
            <a:endParaRPr lang="en-GB" sz="2000" dirty="0"/>
          </a:p>
        </p:txBody>
      </p:sp>
      <p:sp>
        <p:nvSpPr>
          <p:cNvPr id="7" name="Slide Number Placeholder 6"/>
          <p:cNvSpPr>
            <a:spLocks noGrp="1"/>
          </p:cNvSpPr>
          <p:nvPr>
            <p:ph type="sldNum" sz="quarter" idx="12"/>
          </p:nvPr>
        </p:nvSpPr>
        <p:spPr/>
        <p:txBody>
          <a:bodyPr/>
          <a:lstStyle/>
          <a:p>
            <a:fld id="{D295FD85-0E9A-9A4B-AEA4-CF6493BFD0E6}" type="slidenum">
              <a:rPr lang="en-US" smtClean="0"/>
              <a:pPr/>
              <a:t>102</a:t>
            </a:fld>
            <a:endParaRPr lang="en-US" dirty="0"/>
          </a:p>
        </p:txBody>
      </p:sp>
      <p:sp>
        <p:nvSpPr>
          <p:cNvPr id="4" name="Title 2"/>
          <p:cNvSpPr>
            <a:spLocks noGrp="1"/>
          </p:cNvSpPr>
          <p:nvPr>
            <p:ph type="title"/>
          </p:nvPr>
        </p:nvSpPr>
        <p:spPr>
          <a:xfrm>
            <a:off x="457200" y="182880"/>
            <a:ext cx="8229600" cy="708730"/>
          </a:xfrm>
        </p:spPr>
        <p:txBody>
          <a:bodyPr/>
          <a:lstStyle/>
          <a:p>
            <a:r>
              <a:rPr lang="en-GB" dirty="0" smtClean="0"/>
              <a:t>End of Section</a:t>
            </a:r>
            <a:endParaRPr lang="en-GB"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D295FD85-0E9A-9A4B-AEA4-CF6493BFD0E6}" type="slidenum">
              <a:rPr lang="en-US" smtClean="0"/>
              <a:pPr/>
              <a:t>11</a:t>
            </a:fld>
            <a:endParaRPr lang="en-US" dirty="0"/>
          </a:p>
        </p:txBody>
      </p:sp>
      <p:sp>
        <p:nvSpPr>
          <p:cNvPr id="3" name="Content Placeholder 2"/>
          <p:cNvSpPr>
            <a:spLocks noGrp="1"/>
          </p:cNvSpPr>
          <p:nvPr>
            <p:ph idx="1"/>
          </p:nvPr>
        </p:nvSpPr>
        <p:spPr/>
        <p:txBody>
          <a:bodyPr/>
          <a:lstStyle/>
          <a:p>
            <a:pPr>
              <a:buNone/>
            </a:pPr>
            <a:r>
              <a:rPr lang="en-US" b="1" dirty="0" smtClean="0"/>
              <a:t>What you should already know</a:t>
            </a:r>
          </a:p>
          <a:p>
            <a:r>
              <a:rPr lang="en-US" dirty="0" smtClean="0"/>
              <a:t>EAM’s part number</a:t>
            </a:r>
          </a:p>
          <a:p>
            <a:pPr lvl="1"/>
            <a:r>
              <a:rPr lang="en-US" dirty="0" smtClean="0"/>
              <a:t>NOT in ERP system</a:t>
            </a:r>
          </a:p>
          <a:p>
            <a:pPr lvl="1"/>
            <a:r>
              <a:rPr lang="en-US" dirty="0" smtClean="0"/>
              <a:t>Company’s internal catalog ID  </a:t>
            </a:r>
          </a:p>
          <a:p>
            <a:pPr lvl="1"/>
            <a:r>
              <a:rPr lang="en-US" dirty="0" smtClean="0"/>
              <a:t>Used for stock parts, non-stock parts, and service</a:t>
            </a:r>
          </a:p>
          <a:p>
            <a:pPr lvl="1"/>
            <a:r>
              <a:rPr lang="en-US" dirty="0" smtClean="0"/>
              <a:t>May be free-issue, vendor managed, consignment, </a:t>
            </a:r>
            <a:r>
              <a:rPr lang="en-US" dirty="0" err="1" smtClean="0"/>
              <a:t>rotable</a:t>
            </a:r>
            <a:endParaRPr lang="en-US" dirty="0" smtClean="0"/>
          </a:p>
          <a:p>
            <a:pPr lvl="1"/>
            <a:r>
              <a:rPr lang="en-US" dirty="0" smtClean="0"/>
              <a:t>Location controls for stock parts</a:t>
            </a:r>
          </a:p>
          <a:p>
            <a:pPr lvl="1"/>
            <a:r>
              <a:rPr lang="en-US" dirty="0" smtClean="0"/>
              <a:t>Multiple methods for identifying and locating parts </a:t>
            </a:r>
          </a:p>
          <a:p>
            <a:endParaRPr lang="en-US" dirty="0"/>
          </a:p>
        </p:txBody>
      </p:sp>
      <p:sp>
        <p:nvSpPr>
          <p:cNvPr id="4" name="Title 3"/>
          <p:cNvSpPr>
            <a:spLocks noGrp="1"/>
          </p:cNvSpPr>
          <p:nvPr>
            <p:ph type="title"/>
          </p:nvPr>
        </p:nvSpPr>
        <p:spPr/>
        <p:txBody>
          <a:bodyPr/>
          <a:lstStyle/>
          <a:p>
            <a:r>
              <a:rPr lang="en-US" dirty="0" smtClean="0"/>
              <a:t>Inventory Key Concepts</a:t>
            </a:r>
            <a:endParaRPr lang="en-US" dirty="0"/>
          </a:p>
        </p:txBody>
      </p:sp>
      <p:sp>
        <p:nvSpPr>
          <p:cNvPr id="5" name="Text Placeholder 4"/>
          <p:cNvSpPr>
            <a:spLocks noGrp="1"/>
          </p:cNvSpPr>
          <p:nvPr>
            <p:ph type="body" sz="quarter" idx="11"/>
          </p:nvPr>
        </p:nvSpPr>
        <p:spPr/>
        <p:txBody>
          <a:bodyPr/>
          <a:lstStyle/>
          <a:p>
            <a:r>
              <a:rPr lang="en-US" dirty="0" smtClean="0"/>
              <a:t>EAM Inventory</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D295FD85-0E9A-9A4B-AEA4-CF6493BFD0E6}" type="slidenum">
              <a:rPr lang="en-US" smtClean="0"/>
              <a:pPr/>
              <a:t>12</a:t>
            </a:fld>
            <a:endParaRPr lang="en-US" dirty="0"/>
          </a:p>
        </p:txBody>
      </p:sp>
      <p:sp>
        <p:nvSpPr>
          <p:cNvPr id="3" name="Content Placeholder 2"/>
          <p:cNvSpPr>
            <a:spLocks noGrp="1"/>
          </p:cNvSpPr>
          <p:nvPr>
            <p:ph idx="1"/>
          </p:nvPr>
        </p:nvSpPr>
        <p:spPr/>
        <p:txBody>
          <a:bodyPr/>
          <a:lstStyle/>
          <a:p>
            <a:r>
              <a:rPr lang="en-US" dirty="0" smtClean="0"/>
              <a:t>Specialized types of inventory parts  </a:t>
            </a:r>
          </a:p>
          <a:p>
            <a:pPr lvl="1"/>
            <a:r>
              <a:rPr lang="en-US" dirty="0" smtClean="0"/>
              <a:t>Critical parts </a:t>
            </a:r>
          </a:p>
          <a:p>
            <a:pPr lvl="1"/>
            <a:r>
              <a:rPr lang="en-US" dirty="0" smtClean="0"/>
              <a:t>Fabricated parts </a:t>
            </a:r>
          </a:p>
          <a:p>
            <a:pPr lvl="1"/>
            <a:r>
              <a:rPr lang="en-US" dirty="0" smtClean="0"/>
              <a:t>Sole source </a:t>
            </a:r>
          </a:p>
          <a:p>
            <a:pPr lvl="1"/>
            <a:r>
              <a:rPr lang="en-US" dirty="0" smtClean="0"/>
              <a:t>Tools and equipment </a:t>
            </a:r>
          </a:p>
          <a:p>
            <a:pPr lvl="1"/>
            <a:r>
              <a:rPr lang="en-US" dirty="0" smtClean="0"/>
              <a:t>Vendor managed inventory (VMI)</a:t>
            </a:r>
          </a:p>
          <a:p>
            <a:pPr lvl="1"/>
            <a:r>
              <a:rPr lang="en-US" dirty="0" err="1" smtClean="0"/>
              <a:t>Rotable</a:t>
            </a:r>
            <a:r>
              <a:rPr lang="en-US" dirty="0" smtClean="0"/>
              <a:t> parts</a:t>
            </a:r>
          </a:p>
          <a:p>
            <a:pPr lvl="1"/>
            <a:r>
              <a:rPr lang="en-US" dirty="0" smtClean="0"/>
              <a:t>Consignment inventory</a:t>
            </a:r>
          </a:p>
          <a:p>
            <a:endParaRPr lang="en-US" dirty="0"/>
          </a:p>
        </p:txBody>
      </p:sp>
      <p:sp>
        <p:nvSpPr>
          <p:cNvPr id="4" name="Title 3"/>
          <p:cNvSpPr>
            <a:spLocks noGrp="1"/>
          </p:cNvSpPr>
          <p:nvPr>
            <p:ph type="title"/>
          </p:nvPr>
        </p:nvSpPr>
        <p:spPr/>
        <p:txBody>
          <a:bodyPr/>
          <a:lstStyle/>
          <a:p>
            <a:r>
              <a:rPr lang="en-US" dirty="0" smtClean="0"/>
              <a:t>Inventory Key Concepts</a:t>
            </a:r>
            <a:endParaRPr lang="en-US" dirty="0"/>
          </a:p>
        </p:txBody>
      </p:sp>
      <p:sp>
        <p:nvSpPr>
          <p:cNvPr id="5" name="Text Placeholder 4"/>
          <p:cNvSpPr>
            <a:spLocks noGrp="1"/>
          </p:cNvSpPr>
          <p:nvPr>
            <p:ph type="body" sz="quarter" idx="11"/>
          </p:nvPr>
        </p:nvSpPr>
        <p:spPr/>
        <p:txBody>
          <a:bodyPr/>
          <a:lstStyle/>
          <a:p>
            <a:r>
              <a:rPr lang="en-US" dirty="0" smtClean="0"/>
              <a:t>EAM Inventory</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D295FD85-0E9A-9A4B-AEA4-CF6493BFD0E6}" type="slidenum">
              <a:rPr lang="en-US" smtClean="0"/>
              <a:pPr/>
              <a:t>13</a:t>
            </a:fld>
            <a:endParaRPr lang="en-US" dirty="0"/>
          </a:p>
        </p:txBody>
      </p:sp>
      <p:sp>
        <p:nvSpPr>
          <p:cNvPr id="3" name="Content Placeholder 2"/>
          <p:cNvSpPr>
            <a:spLocks noGrp="1"/>
          </p:cNvSpPr>
          <p:nvPr>
            <p:ph idx="1"/>
          </p:nvPr>
        </p:nvSpPr>
        <p:spPr/>
        <p:txBody>
          <a:bodyPr/>
          <a:lstStyle/>
          <a:p>
            <a:r>
              <a:rPr lang="en-US" dirty="0" smtClean="0"/>
              <a:t>Centralized vs. decentralized stores </a:t>
            </a:r>
          </a:p>
          <a:p>
            <a:r>
              <a:rPr lang="en-US" dirty="0" smtClean="0"/>
              <a:t>A-B-C classifications </a:t>
            </a:r>
          </a:p>
          <a:p>
            <a:r>
              <a:rPr lang="en-US" dirty="0" smtClean="0"/>
              <a:t>Staffed stores vs. open stores </a:t>
            </a:r>
          </a:p>
          <a:p>
            <a:r>
              <a:rPr lang="en-US" dirty="0" smtClean="0"/>
              <a:t>Inventory costing methods</a:t>
            </a:r>
          </a:p>
          <a:p>
            <a:endParaRPr lang="en-US" dirty="0"/>
          </a:p>
        </p:txBody>
      </p:sp>
      <p:sp>
        <p:nvSpPr>
          <p:cNvPr id="4" name="Title 3"/>
          <p:cNvSpPr>
            <a:spLocks noGrp="1"/>
          </p:cNvSpPr>
          <p:nvPr>
            <p:ph type="title"/>
          </p:nvPr>
        </p:nvSpPr>
        <p:spPr/>
        <p:txBody>
          <a:bodyPr/>
          <a:lstStyle/>
          <a:p>
            <a:r>
              <a:rPr lang="en-US" dirty="0" smtClean="0"/>
              <a:t>Inventory Key Concepts</a:t>
            </a:r>
            <a:endParaRPr lang="en-US" dirty="0"/>
          </a:p>
        </p:txBody>
      </p:sp>
      <p:sp>
        <p:nvSpPr>
          <p:cNvPr id="5" name="Text Placeholder 4"/>
          <p:cNvSpPr>
            <a:spLocks noGrp="1"/>
          </p:cNvSpPr>
          <p:nvPr>
            <p:ph type="body" sz="quarter" idx="11"/>
          </p:nvPr>
        </p:nvSpPr>
        <p:spPr/>
        <p:txBody>
          <a:bodyPr/>
          <a:lstStyle/>
          <a:p>
            <a:r>
              <a:rPr lang="en-US" dirty="0" smtClean="0"/>
              <a:t>EAM Inventory</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D295FD85-0E9A-9A4B-AEA4-CF6493BFD0E6}" type="slidenum">
              <a:rPr lang="en-US" smtClean="0"/>
              <a:pPr/>
              <a:t>14</a:t>
            </a:fld>
            <a:endParaRPr lang="en-US" dirty="0"/>
          </a:p>
        </p:txBody>
      </p:sp>
      <p:sp>
        <p:nvSpPr>
          <p:cNvPr id="17411" name="Rectangle 2"/>
          <p:cNvSpPr>
            <a:spLocks noGrp="1" noChangeArrowheads="1"/>
          </p:cNvSpPr>
          <p:nvPr>
            <p:ph idx="1"/>
          </p:nvPr>
        </p:nvSpPr>
        <p:spPr/>
        <p:txBody>
          <a:bodyPr>
            <a:normAutofit/>
          </a:bodyPr>
          <a:lstStyle/>
          <a:p>
            <a:r>
              <a:rPr lang="en-US" dirty="0" smtClean="0"/>
              <a:t>Increase plant reliability </a:t>
            </a:r>
          </a:p>
          <a:p>
            <a:pPr lvl="1"/>
            <a:r>
              <a:rPr lang="en-US" dirty="0" smtClean="0"/>
              <a:t>Ensuring stocking of critical parts </a:t>
            </a:r>
          </a:p>
          <a:p>
            <a:pPr lvl="2"/>
            <a:r>
              <a:rPr lang="en-US" dirty="0" smtClean="0"/>
              <a:t>Known as Stores Service Level</a:t>
            </a:r>
          </a:p>
          <a:p>
            <a:pPr lvl="1"/>
            <a:r>
              <a:rPr lang="en-US" dirty="0" smtClean="0"/>
              <a:t>Visibility into seasonal trends </a:t>
            </a:r>
          </a:p>
          <a:p>
            <a:pPr lvl="1"/>
            <a:r>
              <a:rPr lang="en-US" dirty="0" smtClean="0"/>
              <a:t>Building parts lists, BOMs, and stores </a:t>
            </a:r>
            <a:r>
              <a:rPr lang="en-US" dirty="0" err="1" smtClean="0"/>
              <a:t>reqs</a:t>
            </a:r>
            <a:r>
              <a:rPr lang="en-US" dirty="0" smtClean="0"/>
              <a:t> for planning </a:t>
            </a:r>
          </a:p>
          <a:p>
            <a:pPr lvl="1"/>
            <a:r>
              <a:rPr lang="en-US" dirty="0" smtClean="0"/>
              <a:t>Providing “Where Used” information and substitutes</a:t>
            </a:r>
          </a:p>
          <a:p>
            <a:r>
              <a:rPr lang="en-US" dirty="0" smtClean="0"/>
              <a:t>Provide accurate inventory costing to contribute to accurate cost of ownership</a:t>
            </a:r>
          </a:p>
          <a:p>
            <a:r>
              <a:rPr lang="en-US" dirty="0" smtClean="0"/>
              <a:t>Control inventory access </a:t>
            </a:r>
          </a:p>
        </p:txBody>
      </p:sp>
      <p:sp>
        <p:nvSpPr>
          <p:cNvPr id="17410" name="Rectangle 4"/>
          <p:cNvSpPr>
            <a:spLocks noGrp="1" noChangeArrowheads="1"/>
          </p:cNvSpPr>
          <p:nvPr>
            <p:ph type="title"/>
          </p:nvPr>
        </p:nvSpPr>
        <p:spPr/>
        <p:txBody>
          <a:bodyPr>
            <a:normAutofit/>
          </a:bodyPr>
          <a:lstStyle/>
          <a:p>
            <a:r>
              <a:rPr lang="en-US" dirty="0" smtClean="0"/>
              <a:t>Inventory Best Practices Goals</a:t>
            </a:r>
          </a:p>
        </p:txBody>
      </p:sp>
      <p:sp>
        <p:nvSpPr>
          <p:cNvPr id="5" name="Text Placeholder 4"/>
          <p:cNvSpPr>
            <a:spLocks noGrp="1"/>
          </p:cNvSpPr>
          <p:nvPr>
            <p:ph type="body" sz="quarter" idx="11"/>
          </p:nvPr>
        </p:nvSpPr>
        <p:spPr/>
        <p:txBody>
          <a:bodyPr/>
          <a:lstStyle/>
          <a:p>
            <a:r>
              <a:rPr lang="en-US" dirty="0" smtClean="0"/>
              <a:t>EAM Inventory</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7411">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7411">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741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D295FD85-0E9A-9A4B-AEA4-CF6493BFD0E6}" type="slidenum">
              <a:rPr lang="en-US" smtClean="0"/>
              <a:pPr/>
              <a:t>15</a:t>
            </a:fld>
            <a:endParaRPr lang="en-US" dirty="0"/>
          </a:p>
        </p:txBody>
      </p:sp>
      <p:sp>
        <p:nvSpPr>
          <p:cNvPr id="18435" name="Rectangle 2"/>
          <p:cNvSpPr>
            <a:spLocks noGrp="1" noChangeArrowheads="1"/>
          </p:cNvSpPr>
          <p:nvPr>
            <p:ph idx="1"/>
          </p:nvPr>
        </p:nvSpPr>
        <p:spPr/>
        <p:txBody>
          <a:bodyPr/>
          <a:lstStyle/>
          <a:p>
            <a:r>
              <a:rPr lang="en-US" dirty="0" smtClean="0"/>
              <a:t>Right-size inventory </a:t>
            </a:r>
          </a:p>
          <a:p>
            <a:r>
              <a:rPr lang="en-US" dirty="0" smtClean="0"/>
              <a:t>Maintenance owns and drives inventory decisions </a:t>
            </a:r>
          </a:p>
          <a:p>
            <a:r>
              <a:rPr lang="en-US" dirty="0" smtClean="0"/>
              <a:t>Reduce travel time by proactive “kitting” </a:t>
            </a:r>
          </a:p>
          <a:p>
            <a:r>
              <a:rPr lang="en-US" dirty="0" smtClean="0"/>
              <a:t>Reserve inventory to provide visibility to demand in replenishment</a:t>
            </a:r>
          </a:p>
          <a:p>
            <a:r>
              <a:rPr lang="en-US" dirty="0" smtClean="0"/>
              <a:t>Empower resources to research parts  </a:t>
            </a:r>
          </a:p>
          <a:p>
            <a:r>
              <a:rPr lang="en-US" dirty="0" smtClean="0"/>
              <a:t>Automatic receipt notification to requestor </a:t>
            </a:r>
          </a:p>
        </p:txBody>
      </p:sp>
      <p:sp>
        <p:nvSpPr>
          <p:cNvPr id="18434" name="Rectangle 4"/>
          <p:cNvSpPr>
            <a:spLocks noGrp="1" noChangeArrowheads="1"/>
          </p:cNvSpPr>
          <p:nvPr>
            <p:ph type="title"/>
          </p:nvPr>
        </p:nvSpPr>
        <p:spPr/>
        <p:txBody>
          <a:bodyPr/>
          <a:lstStyle/>
          <a:p>
            <a:r>
              <a:rPr lang="en-US" dirty="0" smtClean="0"/>
              <a:t>Inventory Best Practices Goals</a:t>
            </a:r>
          </a:p>
        </p:txBody>
      </p:sp>
      <p:sp>
        <p:nvSpPr>
          <p:cNvPr id="5" name="Text Placeholder 4"/>
          <p:cNvSpPr>
            <a:spLocks noGrp="1"/>
          </p:cNvSpPr>
          <p:nvPr>
            <p:ph type="body" sz="quarter" idx="11"/>
          </p:nvPr>
        </p:nvSpPr>
        <p:spPr/>
        <p:txBody>
          <a:bodyPr/>
          <a:lstStyle/>
          <a:p>
            <a:r>
              <a:rPr lang="en-US" dirty="0" smtClean="0"/>
              <a:t>EAM Inventory</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43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43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43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43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43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dirty="0"/>
          </a:p>
        </p:txBody>
      </p:sp>
      <p:sp>
        <p:nvSpPr>
          <p:cNvPr id="657410" name="Rectangle 2"/>
          <p:cNvSpPr>
            <a:spLocks noGrp="1" noChangeArrowheads="1"/>
          </p:cNvSpPr>
          <p:nvPr>
            <p:ph type="title"/>
          </p:nvPr>
        </p:nvSpPr>
        <p:spPr/>
        <p:txBody>
          <a:bodyPr anchor="ctr"/>
          <a:lstStyle/>
          <a:p>
            <a:r>
              <a:rPr lang="en-US" dirty="0" smtClean="0"/>
              <a:t>Inventory Process</a:t>
            </a:r>
          </a:p>
        </p:txBody>
      </p:sp>
      <p:sp>
        <p:nvSpPr>
          <p:cNvPr id="5" name="Text Placeholder 4"/>
          <p:cNvSpPr>
            <a:spLocks noGrp="1"/>
          </p:cNvSpPr>
          <p:nvPr>
            <p:ph type="body" sz="quarter" idx="11"/>
          </p:nvPr>
        </p:nvSpPr>
        <p:spPr/>
        <p:txBody>
          <a:bodyPr/>
          <a:lstStyle/>
          <a:p>
            <a:r>
              <a:rPr lang="en-US" dirty="0" smtClean="0"/>
              <a:t>EAM Inventory</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grpSp>
        <p:nvGrpSpPr>
          <p:cNvPr id="6" name="Group 8"/>
          <p:cNvGrpSpPr>
            <a:grpSpLocks/>
          </p:cNvGrpSpPr>
          <p:nvPr/>
        </p:nvGrpSpPr>
        <p:grpSpPr bwMode="auto">
          <a:xfrm>
            <a:off x="2005197" y="4752861"/>
            <a:ext cx="4249737" cy="479425"/>
            <a:chOff x="1151881" y="1990413"/>
            <a:chExt cx="6208674" cy="555625"/>
          </a:xfrm>
        </p:grpSpPr>
        <p:sp>
          <p:nvSpPr>
            <p:cNvPr id="7"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dirty="0"/>
                <a:t>Request</a:t>
              </a:r>
            </a:p>
          </p:txBody>
        </p:sp>
        <p:sp>
          <p:nvSpPr>
            <p:cNvPr id="8"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dirty="0"/>
                <a:t>Consume	</a:t>
              </a:r>
            </a:p>
          </p:txBody>
        </p:sp>
        <p:sp>
          <p:nvSpPr>
            <p:cNvPr id="9" name="Rectangle 5"/>
            <p:cNvSpPr>
              <a:spLocks noChangeArrowheads="1"/>
            </p:cNvSpPr>
            <p:nvPr/>
          </p:nvSpPr>
          <p:spPr bwMode="auto">
            <a:xfrm>
              <a:off x="1151881" y="212568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t>Setup</a:t>
              </a:r>
            </a:p>
          </p:txBody>
        </p:sp>
        <p:sp>
          <p:nvSpPr>
            <p:cNvPr id="10" name="Rectangle 6"/>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t>Manage</a:t>
              </a:r>
            </a:p>
          </p:txBody>
        </p:sp>
        <p:sp>
          <p:nvSpPr>
            <p:cNvPr id="11" name="Rectangle 7"/>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t>Replenish</a:t>
              </a:r>
            </a:p>
          </p:txBody>
        </p:sp>
      </p:grpSp>
      <p:sp>
        <p:nvSpPr>
          <p:cNvPr id="12" name="Slide Number Placeholder 11"/>
          <p:cNvSpPr>
            <a:spLocks noGrp="1"/>
          </p:cNvSpPr>
          <p:nvPr>
            <p:ph type="sldNum" sz="quarter" idx="12"/>
          </p:nvPr>
        </p:nvSpPr>
        <p:spPr/>
        <p:txBody>
          <a:bodyPr/>
          <a:lstStyle/>
          <a:p>
            <a:fld id="{D295FD85-0E9A-9A4B-AEA4-CF6493BFD0E6}" type="slidenum">
              <a:rPr lang="en-US" smtClean="0"/>
              <a:pPr/>
              <a:t>16</a:t>
            </a:fld>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4"/>
          </p:nvPr>
        </p:nvSpPr>
        <p:spPr/>
        <p:txBody>
          <a:bodyPr/>
          <a:lstStyle/>
          <a:p>
            <a:fld id="{D295FD85-0E9A-9A4B-AEA4-CF6493BFD0E6}" type="slidenum">
              <a:rPr lang="en-US" smtClean="0"/>
              <a:pPr/>
              <a:t>17</a:t>
            </a:fld>
            <a:endParaRPr lang="en-US" dirty="0"/>
          </a:p>
        </p:txBody>
      </p:sp>
      <p:sp>
        <p:nvSpPr>
          <p:cNvPr id="20482" name="Rectangle 2"/>
          <p:cNvSpPr>
            <a:spLocks noGrp="1" noChangeArrowheads="1"/>
          </p:cNvSpPr>
          <p:nvPr>
            <p:ph type="title" idx="4294967295"/>
          </p:nvPr>
        </p:nvSpPr>
        <p:spPr>
          <a:xfrm>
            <a:off x="286602" y="182563"/>
            <a:ext cx="7942997" cy="717550"/>
          </a:xfrm>
        </p:spPr>
        <p:txBody>
          <a:bodyPr>
            <a:normAutofit/>
          </a:bodyPr>
          <a:lstStyle/>
          <a:p>
            <a:r>
              <a:rPr lang="en-US" dirty="0" smtClean="0"/>
              <a:t>Inventory Basic Process</a:t>
            </a:r>
          </a:p>
        </p:txBody>
      </p:sp>
      <p:sp>
        <p:nvSpPr>
          <p:cNvPr id="20483" name="Right Arrow 6"/>
          <p:cNvSpPr>
            <a:spLocks noChangeArrowheads="1"/>
          </p:cNvSpPr>
          <p:nvPr/>
        </p:nvSpPr>
        <p:spPr bwMode="auto">
          <a:xfrm>
            <a:off x="1591500" y="1336225"/>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b="1" dirty="0">
                <a:latin typeface="+mj-lt"/>
              </a:rPr>
              <a:t>Request</a:t>
            </a:r>
          </a:p>
        </p:txBody>
      </p:sp>
      <p:sp>
        <p:nvSpPr>
          <p:cNvPr id="20484" name="Right Arrow 7"/>
          <p:cNvSpPr>
            <a:spLocks noChangeArrowheads="1"/>
          </p:cNvSpPr>
          <p:nvPr/>
        </p:nvSpPr>
        <p:spPr bwMode="auto">
          <a:xfrm>
            <a:off x="2988500" y="1339400"/>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b="1" dirty="0">
                <a:latin typeface="+mj-lt"/>
              </a:rPr>
              <a:t>Consume	</a:t>
            </a:r>
          </a:p>
        </p:txBody>
      </p:sp>
      <p:sp>
        <p:nvSpPr>
          <p:cNvPr id="20485" name="Rectangle 8"/>
          <p:cNvSpPr>
            <a:spLocks noChangeArrowheads="1"/>
          </p:cNvSpPr>
          <p:nvPr/>
        </p:nvSpPr>
        <p:spPr bwMode="auto">
          <a:xfrm>
            <a:off x="315150" y="1471163"/>
            <a:ext cx="866775" cy="296862"/>
          </a:xfrm>
          <a:prstGeom prst="rect">
            <a:avLst/>
          </a:prstGeom>
          <a:solidFill>
            <a:schemeClr val="accent1"/>
          </a:solidFill>
          <a:ln w="9525" algn="ctr">
            <a:solidFill>
              <a:schemeClr val="tx1"/>
            </a:solidFill>
            <a:round/>
            <a:headEnd/>
            <a:tailEnd/>
          </a:ln>
        </p:spPr>
        <p:txBody>
          <a:bodyPr wrap="none" tIns="91440" bIns="91440" anchor="ctr"/>
          <a:lstStyle/>
          <a:p>
            <a:pPr algn="ctr"/>
            <a:r>
              <a:rPr lang="en-US" b="1" dirty="0">
                <a:latin typeface="+mj-lt"/>
              </a:rPr>
              <a:t>Setup</a:t>
            </a:r>
          </a:p>
        </p:txBody>
      </p:sp>
      <p:sp>
        <p:nvSpPr>
          <p:cNvPr id="20486" name="Rectangle 9"/>
          <p:cNvSpPr>
            <a:spLocks noChangeArrowheads="1"/>
          </p:cNvSpPr>
          <p:nvPr/>
        </p:nvSpPr>
        <p:spPr bwMode="auto">
          <a:xfrm>
            <a:off x="5655500" y="1469575"/>
            <a:ext cx="868363" cy="296863"/>
          </a:xfrm>
          <a:prstGeom prst="rect">
            <a:avLst/>
          </a:prstGeom>
          <a:solidFill>
            <a:schemeClr val="accent1"/>
          </a:solidFill>
          <a:ln w="9525" algn="ctr">
            <a:solidFill>
              <a:schemeClr val="tx1"/>
            </a:solidFill>
            <a:round/>
            <a:headEnd/>
            <a:tailEnd/>
          </a:ln>
        </p:spPr>
        <p:txBody>
          <a:bodyPr wrap="none" tIns="91440" bIns="91440" anchor="ctr"/>
          <a:lstStyle/>
          <a:p>
            <a:pPr algn="ctr"/>
            <a:r>
              <a:rPr lang="en-US" b="1" dirty="0">
                <a:latin typeface="+mj-lt"/>
              </a:rPr>
              <a:t>Manage</a:t>
            </a:r>
          </a:p>
        </p:txBody>
      </p:sp>
      <p:sp>
        <p:nvSpPr>
          <p:cNvPr id="20487" name="Curved Up Arrow 10"/>
          <p:cNvSpPr>
            <a:spLocks noChangeArrowheads="1"/>
          </p:cNvSpPr>
          <p:nvPr/>
        </p:nvSpPr>
        <p:spPr bwMode="auto">
          <a:xfrm rot="10800000">
            <a:off x="2024888" y="936175"/>
            <a:ext cx="2778125" cy="487363"/>
          </a:xfrm>
          <a:prstGeom prst="curvedUpArrow">
            <a:avLst>
              <a:gd name="adj1" fmla="val 24965"/>
              <a:gd name="adj2" fmla="val 49931"/>
              <a:gd name="adj3" fmla="val 25000"/>
            </a:avLst>
          </a:prstGeom>
          <a:solidFill>
            <a:schemeClr val="accent1"/>
          </a:solidFill>
          <a:ln w="9525" algn="ctr">
            <a:solidFill>
              <a:schemeClr val="tx1"/>
            </a:solidFill>
            <a:round/>
            <a:headEnd/>
            <a:tailEnd/>
          </a:ln>
        </p:spPr>
        <p:txBody>
          <a:bodyPr wrap="none" tIns="91440" bIns="91440" anchor="ctr"/>
          <a:lstStyle/>
          <a:p>
            <a:pPr algn="ctr"/>
            <a:endParaRPr lang="en-US" sz="2800" dirty="0"/>
          </a:p>
        </p:txBody>
      </p:sp>
      <p:sp>
        <p:nvSpPr>
          <p:cNvPr id="20488" name="TextBox 12"/>
          <p:cNvSpPr txBox="1">
            <a:spLocks noChangeArrowheads="1"/>
          </p:cNvSpPr>
          <p:nvPr/>
        </p:nvSpPr>
        <p:spPr bwMode="auto">
          <a:xfrm>
            <a:off x="6580897" y="1939466"/>
            <a:ext cx="2415941" cy="1600438"/>
          </a:xfrm>
          <a:prstGeom prst="rect">
            <a:avLst/>
          </a:prstGeom>
          <a:noFill/>
          <a:ln w="9525">
            <a:noFill/>
            <a:miter lim="800000"/>
            <a:headEnd/>
            <a:tailEnd/>
          </a:ln>
        </p:spPr>
        <p:txBody>
          <a:bodyPr wrap="square">
            <a:spAutoFit/>
          </a:bodyPr>
          <a:lstStyle/>
          <a:p>
            <a:r>
              <a:rPr lang="en-US" b="1" dirty="0">
                <a:latin typeface="+mj-lt"/>
              </a:rPr>
              <a:t>Note that Inventory </a:t>
            </a:r>
            <a:r>
              <a:rPr lang="en-US" b="1" dirty="0" smtClean="0">
                <a:latin typeface="+mj-lt"/>
              </a:rPr>
              <a:t>processes </a:t>
            </a:r>
            <a:r>
              <a:rPr lang="en-US" b="1" dirty="0">
                <a:latin typeface="+mj-lt"/>
              </a:rPr>
              <a:t>are more </a:t>
            </a:r>
            <a:r>
              <a:rPr lang="en-US" b="1" dirty="0" smtClean="0">
                <a:latin typeface="+mj-lt"/>
              </a:rPr>
              <a:t>circular </a:t>
            </a:r>
            <a:r>
              <a:rPr lang="en-US" b="1" dirty="0">
                <a:latin typeface="+mj-lt"/>
              </a:rPr>
              <a:t>than Maintenance, Purchasing, or Projects processes, which tend to be more </a:t>
            </a:r>
            <a:r>
              <a:rPr lang="en-US" b="1" dirty="0" smtClean="0">
                <a:latin typeface="+mj-lt"/>
              </a:rPr>
              <a:t>linear.</a:t>
            </a:r>
            <a:endParaRPr lang="en-US" b="1" dirty="0">
              <a:latin typeface="+mj-lt"/>
            </a:endParaRPr>
          </a:p>
        </p:txBody>
      </p:sp>
      <p:sp>
        <p:nvSpPr>
          <p:cNvPr id="20489" name="Rectangle 13"/>
          <p:cNvSpPr>
            <a:spLocks noChangeArrowheads="1"/>
          </p:cNvSpPr>
          <p:nvPr/>
        </p:nvSpPr>
        <p:spPr bwMode="auto">
          <a:xfrm>
            <a:off x="4383913" y="1467988"/>
            <a:ext cx="866775" cy="296862"/>
          </a:xfrm>
          <a:prstGeom prst="rect">
            <a:avLst/>
          </a:prstGeom>
          <a:solidFill>
            <a:schemeClr val="accent1"/>
          </a:solidFill>
          <a:ln w="9525" algn="ctr">
            <a:solidFill>
              <a:schemeClr val="tx1"/>
            </a:solidFill>
            <a:round/>
            <a:headEnd/>
            <a:tailEnd/>
          </a:ln>
        </p:spPr>
        <p:txBody>
          <a:bodyPr wrap="none" tIns="91440" bIns="91440" anchor="ctr"/>
          <a:lstStyle/>
          <a:p>
            <a:pPr algn="ctr"/>
            <a:r>
              <a:rPr lang="en-US" b="1" dirty="0">
                <a:latin typeface="+mj-lt"/>
              </a:rPr>
              <a:t>Replenish</a:t>
            </a:r>
          </a:p>
        </p:txBody>
      </p:sp>
      <p:sp>
        <p:nvSpPr>
          <p:cNvPr id="20490" name="Curved Up Arrow 15"/>
          <p:cNvSpPr>
            <a:spLocks noChangeArrowheads="1"/>
          </p:cNvSpPr>
          <p:nvPr/>
        </p:nvSpPr>
        <p:spPr bwMode="auto">
          <a:xfrm>
            <a:off x="692975" y="1801363"/>
            <a:ext cx="5416550" cy="487362"/>
          </a:xfrm>
          <a:prstGeom prst="curvedUpArrow">
            <a:avLst>
              <a:gd name="adj1" fmla="val 24955"/>
              <a:gd name="adj2" fmla="val 49962"/>
              <a:gd name="adj3" fmla="val 25000"/>
            </a:avLst>
          </a:prstGeom>
          <a:solidFill>
            <a:schemeClr val="accent1"/>
          </a:solidFill>
          <a:ln w="9525" algn="ctr">
            <a:solidFill>
              <a:schemeClr val="tx1"/>
            </a:solidFill>
            <a:round/>
            <a:headEnd/>
            <a:tailEnd/>
          </a:ln>
        </p:spPr>
        <p:txBody>
          <a:bodyPr wrap="none" tIns="91440" bIns="91440" anchor="ctr"/>
          <a:lstStyle/>
          <a:p>
            <a:pPr algn="ctr"/>
            <a:endParaRPr lang="en-US" sz="2800" dirty="0"/>
          </a:p>
        </p:txBody>
      </p:sp>
      <p:sp>
        <p:nvSpPr>
          <p:cNvPr id="20491" name="Curved Up Arrow 16"/>
          <p:cNvSpPr>
            <a:spLocks noChangeArrowheads="1"/>
          </p:cNvSpPr>
          <p:nvPr/>
        </p:nvSpPr>
        <p:spPr bwMode="auto">
          <a:xfrm rot="10800000">
            <a:off x="607250" y="874263"/>
            <a:ext cx="5416550" cy="485775"/>
          </a:xfrm>
          <a:prstGeom prst="curvedUpArrow">
            <a:avLst>
              <a:gd name="adj1" fmla="val 25037"/>
              <a:gd name="adj2" fmla="val 50125"/>
              <a:gd name="adj3" fmla="val 25000"/>
            </a:avLst>
          </a:prstGeom>
          <a:solidFill>
            <a:schemeClr val="accent1"/>
          </a:solidFill>
          <a:ln w="9525" algn="ctr">
            <a:solidFill>
              <a:schemeClr val="tx1"/>
            </a:solidFill>
            <a:round/>
            <a:headEnd/>
            <a:tailEnd/>
          </a:ln>
        </p:spPr>
        <p:txBody>
          <a:bodyPr wrap="none" tIns="91440" bIns="91440" anchor="ctr"/>
          <a:lstStyle/>
          <a:p>
            <a:pPr algn="ctr"/>
            <a:endParaRPr lang="en-US" sz="2800" dirty="0"/>
          </a:p>
        </p:txBody>
      </p:sp>
      <p:pic>
        <p:nvPicPr>
          <p:cNvPr id="20492" name="Picture 2"/>
          <p:cNvPicPr>
            <a:picLocks noChangeAspect="1" noChangeArrowheads="1"/>
          </p:cNvPicPr>
          <p:nvPr/>
        </p:nvPicPr>
        <p:blipFill>
          <a:blip r:embed="rId3" cstate="print"/>
          <a:srcRect/>
          <a:stretch>
            <a:fillRect/>
          </a:stretch>
        </p:blipFill>
        <p:spPr bwMode="auto">
          <a:xfrm>
            <a:off x="362775" y="2322063"/>
            <a:ext cx="6081713" cy="38290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48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48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48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48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48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049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49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048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04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animBg="1"/>
      <p:bldP spid="20485" grpId="0" animBg="1"/>
      <p:bldP spid="20486" grpId="0" animBg="1"/>
      <p:bldP spid="20487" grpId="0" animBg="1"/>
      <p:bldP spid="20488" grpId="0"/>
      <p:bldP spid="20489" grpId="0" animBg="1"/>
      <p:bldP spid="20490" grpId="0" animBg="1"/>
      <p:bldP spid="2049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dirty="0"/>
          </a:p>
        </p:txBody>
      </p:sp>
      <p:sp>
        <p:nvSpPr>
          <p:cNvPr id="657410" name="Rectangle 2"/>
          <p:cNvSpPr>
            <a:spLocks noGrp="1" noChangeArrowheads="1"/>
          </p:cNvSpPr>
          <p:nvPr>
            <p:ph type="title"/>
          </p:nvPr>
        </p:nvSpPr>
        <p:spPr/>
        <p:txBody>
          <a:bodyPr anchor="ctr"/>
          <a:lstStyle/>
          <a:p>
            <a:r>
              <a:rPr lang="en-US" dirty="0" smtClean="0"/>
              <a:t>Inventory Setup</a:t>
            </a:r>
          </a:p>
        </p:txBody>
      </p:sp>
      <p:sp>
        <p:nvSpPr>
          <p:cNvPr id="5" name="Text Placeholder 4"/>
          <p:cNvSpPr>
            <a:spLocks noGrp="1"/>
          </p:cNvSpPr>
          <p:nvPr>
            <p:ph type="body" sz="quarter" idx="11"/>
          </p:nvPr>
        </p:nvSpPr>
        <p:spPr/>
        <p:txBody>
          <a:bodyPr/>
          <a:lstStyle/>
          <a:p>
            <a:r>
              <a:rPr lang="en-US" dirty="0" smtClean="0"/>
              <a:t>EAM Inventory</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grpSp>
        <p:nvGrpSpPr>
          <p:cNvPr id="2" name="Group 8"/>
          <p:cNvGrpSpPr>
            <a:grpSpLocks/>
          </p:cNvGrpSpPr>
          <p:nvPr/>
        </p:nvGrpSpPr>
        <p:grpSpPr bwMode="auto">
          <a:xfrm>
            <a:off x="2005197" y="4752861"/>
            <a:ext cx="5105287" cy="856369"/>
            <a:chOff x="1151881" y="1990413"/>
            <a:chExt cx="6208674" cy="555625"/>
          </a:xfrm>
        </p:grpSpPr>
        <p:sp>
          <p:nvSpPr>
            <p:cNvPr id="7"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dirty="0"/>
                <a:t>Request</a:t>
              </a:r>
            </a:p>
          </p:txBody>
        </p:sp>
        <p:sp>
          <p:nvSpPr>
            <p:cNvPr id="8"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dirty="0"/>
                <a:t>Consume	</a:t>
              </a:r>
            </a:p>
          </p:txBody>
        </p:sp>
        <p:sp>
          <p:nvSpPr>
            <p:cNvPr id="9" name="Rectangle 5"/>
            <p:cNvSpPr>
              <a:spLocks noChangeArrowheads="1"/>
            </p:cNvSpPr>
            <p:nvPr/>
          </p:nvSpPr>
          <p:spPr bwMode="auto">
            <a:xfrm>
              <a:off x="1151881" y="2125680"/>
              <a:ext cx="866899" cy="296883"/>
            </a:xfrm>
            <a:prstGeom prst="rect">
              <a:avLst/>
            </a:prstGeom>
            <a:solidFill>
              <a:schemeClr val="accent2"/>
            </a:solidFill>
            <a:ln w="9525" algn="ctr">
              <a:solidFill>
                <a:schemeClr val="tx1"/>
              </a:solidFill>
              <a:round/>
              <a:headEnd/>
              <a:tailEnd/>
            </a:ln>
          </p:spPr>
          <p:txBody>
            <a:bodyPr wrap="none" tIns="91440" bIns="91440" anchor="ctr"/>
            <a:lstStyle/>
            <a:p>
              <a:pPr algn="ctr"/>
              <a:r>
                <a:rPr lang="en-US" sz="1000" dirty="0"/>
                <a:t>Setup</a:t>
              </a:r>
            </a:p>
          </p:txBody>
        </p:sp>
        <p:sp>
          <p:nvSpPr>
            <p:cNvPr id="10" name="Rectangle 6"/>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t>Manage</a:t>
              </a:r>
            </a:p>
          </p:txBody>
        </p:sp>
        <p:sp>
          <p:nvSpPr>
            <p:cNvPr id="11" name="Rectangle 7"/>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t>Replenish</a:t>
              </a:r>
            </a:p>
          </p:txBody>
        </p:sp>
      </p:grpSp>
      <p:sp>
        <p:nvSpPr>
          <p:cNvPr id="12" name="Slide Number Placeholder 11"/>
          <p:cNvSpPr>
            <a:spLocks noGrp="1"/>
          </p:cNvSpPr>
          <p:nvPr>
            <p:ph type="sldNum" sz="quarter" idx="12"/>
          </p:nvPr>
        </p:nvSpPr>
        <p:spPr/>
        <p:txBody>
          <a:bodyPr/>
          <a:lstStyle/>
          <a:p>
            <a:fld id="{D295FD85-0E9A-9A4B-AEA4-CF6493BFD0E6}" type="slidenum">
              <a:rPr lang="en-US" smtClean="0"/>
              <a:pPr/>
              <a:t>18</a:t>
            </a:fld>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D295FD85-0E9A-9A4B-AEA4-CF6493BFD0E6}" type="slidenum">
              <a:rPr lang="en-US" smtClean="0"/>
              <a:pPr/>
              <a:t>19</a:t>
            </a:fld>
            <a:endParaRPr lang="en-US" dirty="0"/>
          </a:p>
        </p:txBody>
      </p:sp>
      <p:sp>
        <p:nvSpPr>
          <p:cNvPr id="24579" name="Rectangle 3"/>
          <p:cNvSpPr>
            <a:spLocks noGrp="1" noChangeArrowheads="1"/>
          </p:cNvSpPr>
          <p:nvPr>
            <p:ph idx="1"/>
          </p:nvPr>
        </p:nvSpPr>
        <p:spPr/>
        <p:txBody>
          <a:bodyPr>
            <a:normAutofit/>
          </a:bodyPr>
          <a:lstStyle/>
          <a:p>
            <a:r>
              <a:rPr lang="en-US" dirty="0" smtClean="0"/>
              <a:t>Domain settings </a:t>
            </a:r>
          </a:p>
          <a:p>
            <a:pPr lvl="1"/>
            <a:r>
              <a:rPr lang="en-US" dirty="0" smtClean="0"/>
              <a:t>Inventory costing method </a:t>
            </a:r>
          </a:p>
          <a:p>
            <a:pPr lvl="1"/>
            <a:r>
              <a:rPr lang="en-US" dirty="0" smtClean="0"/>
              <a:t>Reserves and replenishment</a:t>
            </a:r>
          </a:p>
          <a:p>
            <a:pPr lvl="1"/>
            <a:r>
              <a:rPr lang="en-US" dirty="0" smtClean="0"/>
              <a:t>ABC settings </a:t>
            </a:r>
          </a:p>
          <a:p>
            <a:pPr lvl="1"/>
            <a:r>
              <a:rPr lang="en-US" dirty="0" smtClean="0"/>
              <a:t>In Transit?</a:t>
            </a:r>
          </a:p>
          <a:p>
            <a:pPr lvl="1"/>
            <a:r>
              <a:rPr lang="en-US" dirty="0" smtClean="0"/>
              <a:t>Diff Acct </a:t>
            </a:r>
            <a:br>
              <a:rPr lang="en-US" dirty="0" smtClean="0"/>
            </a:br>
            <a:r>
              <a:rPr lang="en-US" dirty="0" smtClean="0"/>
              <a:t>Period?</a:t>
            </a:r>
          </a:p>
          <a:p>
            <a:pPr lvl="1"/>
            <a:r>
              <a:rPr lang="en-US" dirty="0" smtClean="0"/>
              <a:t>Reopen Stores?</a:t>
            </a:r>
          </a:p>
          <a:p>
            <a:pPr lvl="1"/>
            <a:r>
              <a:rPr lang="en-US" dirty="0" smtClean="0"/>
              <a:t>Part Description </a:t>
            </a:r>
            <a:br>
              <a:rPr lang="en-US" dirty="0" smtClean="0"/>
            </a:br>
            <a:r>
              <a:rPr lang="en-US" dirty="0" smtClean="0"/>
              <a:t>Protected? </a:t>
            </a:r>
          </a:p>
        </p:txBody>
      </p:sp>
      <p:sp>
        <p:nvSpPr>
          <p:cNvPr id="24578" name="Rectangle 4"/>
          <p:cNvSpPr>
            <a:spLocks noGrp="1" noChangeArrowheads="1"/>
          </p:cNvSpPr>
          <p:nvPr>
            <p:ph type="title"/>
          </p:nvPr>
        </p:nvSpPr>
        <p:spPr/>
        <p:txBody>
          <a:bodyPr>
            <a:normAutofit/>
          </a:bodyPr>
          <a:lstStyle/>
          <a:p>
            <a:r>
              <a:rPr lang="en-US" dirty="0" smtClean="0"/>
              <a:t>Inventory Setup – Key Settings </a:t>
            </a:r>
          </a:p>
        </p:txBody>
      </p:sp>
      <p:sp>
        <p:nvSpPr>
          <p:cNvPr id="7" name="Text Placeholder 6"/>
          <p:cNvSpPr>
            <a:spLocks noGrp="1"/>
          </p:cNvSpPr>
          <p:nvPr>
            <p:ph type="body" sz="quarter" idx="11"/>
          </p:nvPr>
        </p:nvSpPr>
        <p:spPr/>
        <p:txBody>
          <a:bodyPr/>
          <a:lstStyle/>
          <a:p>
            <a:r>
              <a:rPr lang="en-US" dirty="0" smtClean="0"/>
              <a:t>EAM Inventory</a:t>
            </a:r>
            <a:endParaRPr lang="en-US" dirty="0"/>
          </a:p>
        </p:txBody>
      </p:sp>
      <p:pic>
        <p:nvPicPr>
          <p:cNvPr id="3074" name="Picture 2"/>
          <p:cNvPicPr>
            <a:picLocks noChangeAspect="1" noChangeArrowheads="1"/>
          </p:cNvPicPr>
          <p:nvPr/>
        </p:nvPicPr>
        <p:blipFill>
          <a:blip r:embed="rId3" cstate="print"/>
          <a:srcRect/>
          <a:stretch>
            <a:fillRect/>
          </a:stretch>
        </p:blipFill>
        <p:spPr bwMode="auto">
          <a:xfrm>
            <a:off x="3786692" y="2796659"/>
            <a:ext cx="5216628" cy="276504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D295FD85-0E9A-9A4B-AEA4-CF6493BFD0E6}" type="slidenum">
              <a:rPr lang="en-US" smtClean="0"/>
              <a:pPr/>
              <a:t>2</a:t>
            </a:fld>
            <a:endParaRPr lang="en-US" dirty="0"/>
          </a:p>
        </p:txBody>
      </p:sp>
      <p:sp>
        <p:nvSpPr>
          <p:cNvPr id="9219" name="Rectangle 5"/>
          <p:cNvSpPr>
            <a:spLocks noGrp="1" noChangeArrowheads="1"/>
          </p:cNvSpPr>
          <p:nvPr>
            <p:ph idx="1"/>
          </p:nvPr>
        </p:nvSpPr>
        <p:spPr/>
        <p:txBody>
          <a:bodyPr>
            <a:normAutofit fontScale="77500" lnSpcReduction="20000"/>
          </a:bodyPr>
          <a:lstStyle/>
          <a:p>
            <a:r>
              <a:rPr lang="en-US" dirty="0" smtClean="0"/>
              <a:t>EAM modules</a:t>
            </a:r>
          </a:p>
          <a:p>
            <a:r>
              <a:rPr lang="en-US" dirty="0" smtClean="0"/>
              <a:t>Inventory overview</a:t>
            </a:r>
          </a:p>
          <a:p>
            <a:r>
              <a:rPr lang="en-US" dirty="0" smtClean="0"/>
              <a:t>Key concepts </a:t>
            </a:r>
          </a:p>
          <a:p>
            <a:r>
              <a:rPr lang="en-US" dirty="0" smtClean="0"/>
              <a:t>Inventory processes</a:t>
            </a:r>
          </a:p>
          <a:p>
            <a:pPr lvl="1"/>
            <a:r>
              <a:rPr lang="en-US" dirty="0" smtClean="0"/>
              <a:t>Define inventory</a:t>
            </a:r>
          </a:p>
          <a:p>
            <a:pPr lvl="1"/>
            <a:r>
              <a:rPr lang="en-US" dirty="0" smtClean="0"/>
              <a:t>Set up inventory</a:t>
            </a:r>
          </a:p>
          <a:p>
            <a:pPr lvl="1"/>
            <a:r>
              <a:rPr lang="en-US" dirty="0" smtClean="0"/>
              <a:t>Modify a part price</a:t>
            </a:r>
          </a:p>
          <a:p>
            <a:pPr lvl="1"/>
            <a:r>
              <a:rPr lang="en-US" dirty="0" smtClean="0"/>
              <a:t>Perform an inventory transaction</a:t>
            </a:r>
          </a:p>
          <a:p>
            <a:pPr lvl="2"/>
            <a:r>
              <a:rPr lang="en-US" dirty="0" smtClean="0"/>
              <a:t>Adjust</a:t>
            </a:r>
          </a:p>
          <a:p>
            <a:pPr lvl="2"/>
            <a:r>
              <a:rPr lang="en-US" dirty="0" smtClean="0"/>
              <a:t>Issue</a:t>
            </a:r>
          </a:p>
          <a:p>
            <a:pPr lvl="2"/>
            <a:r>
              <a:rPr lang="en-US" dirty="0" smtClean="0"/>
              <a:t>Return</a:t>
            </a:r>
          </a:p>
          <a:p>
            <a:pPr lvl="2"/>
            <a:r>
              <a:rPr lang="en-US" dirty="0" smtClean="0"/>
              <a:t>Relocate</a:t>
            </a:r>
          </a:p>
          <a:p>
            <a:pPr lvl="1"/>
            <a:r>
              <a:rPr lang="en-US" dirty="0" smtClean="0"/>
              <a:t>Physical inventory</a:t>
            </a:r>
          </a:p>
          <a:p>
            <a:r>
              <a:rPr lang="en-US" dirty="0" smtClean="0"/>
              <a:t>Additional inventory features</a:t>
            </a:r>
          </a:p>
          <a:p>
            <a:r>
              <a:rPr lang="en-US" dirty="0" smtClean="0"/>
              <a:t>Consignment inventory</a:t>
            </a:r>
          </a:p>
          <a:p>
            <a:r>
              <a:rPr lang="en-US" dirty="0" err="1" smtClean="0"/>
              <a:t>Rotable</a:t>
            </a:r>
            <a:r>
              <a:rPr lang="en-US" dirty="0" smtClean="0"/>
              <a:t> inventory</a:t>
            </a:r>
          </a:p>
          <a:p>
            <a:pPr lvl="1"/>
            <a:endParaRPr lang="en-US" dirty="0" smtClean="0"/>
          </a:p>
        </p:txBody>
      </p:sp>
      <p:sp>
        <p:nvSpPr>
          <p:cNvPr id="9218" name="Rectangle 4"/>
          <p:cNvSpPr>
            <a:spLocks noGrp="1" noChangeArrowheads="1"/>
          </p:cNvSpPr>
          <p:nvPr>
            <p:ph type="title"/>
          </p:nvPr>
        </p:nvSpPr>
        <p:spPr/>
        <p:txBody>
          <a:bodyPr/>
          <a:lstStyle/>
          <a:p>
            <a:r>
              <a:rPr lang="en-US" dirty="0" smtClean="0"/>
              <a:t>Inventory – Overview</a:t>
            </a:r>
          </a:p>
        </p:txBody>
      </p:sp>
      <p:sp>
        <p:nvSpPr>
          <p:cNvPr id="5" name="Text Placeholder 4"/>
          <p:cNvSpPr>
            <a:spLocks noGrp="1"/>
          </p:cNvSpPr>
          <p:nvPr>
            <p:ph type="body" sz="quarter" idx="11"/>
          </p:nvPr>
        </p:nvSpPr>
        <p:spPr/>
        <p:txBody>
          <a:bodyPr/>
          <a:lstStyle/>
          <a:p>
            <a:r>
              <a:rPr lang="en-US" dirty="0" smtClean="0"/>
              <a:t>EAM Inventory</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1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21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21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21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21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219">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219">
                                            <p:txEl>
                                              <p:pRg st="7" end="7"/>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9219">
                                            <p:txEl>
                                              <p:pRg st="8" end="8"/>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9219">
                                            <p:txEl>
                                              <p:pRg st="9" end="9"/>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9219">
                                            <p:txEl>
                                              <p:pRg st="10" end="10"/>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9219">
                                            <p:txEl>
                                              <p:pRg st="11" end="1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9219">
                                            <p:txEl>
                                              <p:pRg st="12" end="1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9219">
                                            <p:txEl>
                                              <p:pRg st="13" end="13"/>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9219">
                                            <p:txEl>
                                              <p:pRg st="14" end="14"/>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9219">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D295FD85-0E9A-9A4B-AEA4-CF6493BFD0E6}" type="slidenum">
              <a:rPr lang="en-US" smtClean="0"/>
              <a:pPr/>
              <a:t>20</a:t>
            </a:fld>
            <a:endParaRPr lang="en-US" dirty="0"/>
          </a:p>
        </p:txBody>
      </p:sp>
      <p:sp>
        <p:nvSpPr>
          <p:cNvPr id="25603" name="Rectangle 3"/>
          <p:cNvSpPr>
            <a:spLocks noGrp="1" noChangeArrowheads="1"/>
          </p:cNvSpPr>
          <p:nvPr>
            <p:ph idx="1"/>
          </p:nvPr>
        </p:nvSpPr>
        <p:spPr/>
        <p:txBody>
          <a:bodyPr>
            <a:normAutofit/>
          </a:bodyPr>
          <a:lstStyle/>
          <a:p>
            <a:r>
              <a:rPr lang="en-US" sz="2400" dirty="0" smtClean="0"/>
              <a:t>Site settings </a:t>
            </a:r>
          </a:p>
          <a:p>
            <a:pPr lvl="1"/>
            <a:r>
              <a:rPr lang="en-US" sz="2000" dirty="0" smtClean="0"/>
              <a:t>Accounting defaults</a:t>
            </a:r>
          </a:p>
          <a:p>
            <a:pPr lvl="2"/>
            <a:r>
              <a:rPr lang="en-US" sz="1800" dirty="0" smtClean="0"/>
              <a:t>Inventory issue</a:t>
            </a:r>
          </a:p>
          <a:p>
            <a:pPr lvl="2"/>
            <a:r>
              <a:rPr lang="en-US" sz="1800" dirty="0" smtClean="0"/>
              <a:t>Consignment</a:t>
            </a:r>
          </a:p>
          <a:p>
            <a:pPr lvl="2"/>
            <a:r>
              <a:rPr lang="en-US" sz="1800" dirty="0" smtClean="0"/>
              <a:t>Adjustments </a:t>
            </a:r>
          </a:p>
          <a:p>
            <a:pPr lvl="2"/>
            <a:r>
              <a:rPr lang="en-US" sz="1800" dirty="0" smtClean="0"/>
              <a:t>Transit</a:t>
            </a:r>
          </a:p>
          <a:p>
            <a:pPr lvl="2"/>
            <a:r>
              <a:rPr lang="en-US" sz="1800" dirty="0" smtClean="0"/>
              <a:t>Variances</a:t>
            </a:r>
          </a:p>
          <a:p>
            <a:pPr lvl="2"/>
            <a:r>
              <a:rPr lang="en-US" sz="1800" dirty="0" smtClean="0"/>
              <a:t>Rounding </a:t>
            </a:r>
          </a:p>
          <a:p>
            <a:pPr lvl="2"/>
            <a:r>
              <a:rPr lang="en-US" sz="1800" dirty="0" smtClean="0"/>
              <a:t>Intercompany</a:t>
            </a:r>
          </a:p>
        </p:txBody>
      </p:sp>
      <p:sp>
        <p:nvSpPr>
          <p:cNvPr id="25602" name="Rectangle 4"/>
          <p:cNvSpPr>
            <a:spLocks noGrp="1" noChangeArrowheads="1"/>
          </p:cNvSpPr>
          <p:nvPr>
            <p:ph type="title"/>
          </p:nvPr>
        </p:nvSpPr>
        <p:spPr/>
        <p:txBody>
          <a:bodyPr>
            <a:normAutofit/>
          </a:bodyPr>
          <a:lstStyle/>
          <a:p>
            <a:r>
              <a:rPr lang="en-US" dirty="0" smtClean="0"/>
              <a:t>Inventory Setup – Key Settings (cont.) </a:t>
            </a:r>
          </a:p>
        </p:txBody>
      </p:sp>
      <p:sp>
        <p:nvSpPr>
          <p:cNvPr id="6" name="Text Placeholder 5"/>
          <p:cNvSpPr>
            <a:spLocks noGrp="1"/>
          </p:cNvSpPr>
          <p:nvPr>
            <p:ph type="body" sz="quarter" idx="11"/>
          </p:nvPr>
        </p:nvSpPr>
        <p:spPr/>
        <p:txBody>
          <a:bodyPr/>
          <a:lstStyle/>
          <a:p>
            <a:r>
              <a:rPr lang="en-US" dirty="0" smtClean="0"/>
              <a:t>EAM Purchasing</a:t>
            </a:r>
            <a:endParaRPr lang="en-US" dirty="0"/>
          </a:p>
        </p:txBody>
      </p:sp>
      <p:pic>
        <p:nvPicPr>
          <p:cNvPr id="2" name="Picture 2"/>
          <p:cNvPicPr>
            <a:picLocks noChangeAspect="1" noChangeArrowheads="1"/>
          </p:cNvPicPr>
          <p:nvPr/>
        </p:nvPicPr>
        <p:blipFill>
          <a:blip r:embed="rId3" cstate="print"/>
          <a:srcRect/>
          <a:stretch>
            <a:fillRect/>
          </a:stretch>
        </p:blipFill>
        <p:spPr bwMode="auto">
          <a:xfrm>
            <a:off x="4040785" y="1547213"/>
            <a:ext cx="4932886" cy="385453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60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560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560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560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5603">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560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560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D295FD85-0E9A-9A4B-AEA4-CF6493BFD0E6}" type="slidenum">
              <a:rPr lang="en-US" smtClean="0"/>
              <a:pPr/>
              <a:t>21</a:t>
            </a:fld>
            <a:endParaRPr lang="en-US" dirty="0"/>
          </a:p>
        </p:txBody>
      </p:sp>
      <p:sp>
        <p:nvSpPr>
          <p:cNvPr id="26627" name="Rectangle 3"/>
          <p:cNvSpPr>
            <a:spLocks noGrp="1" noChangeArrowheads="1"/>
          </p:cNvSpPr>
          <p:nvPr>
            <p:ph idx="1"/>
          </p:nvPr>
        </p:nvSpPr>
        <p:spPr/>
        <p:txBody>
          <a:bodyPr>
            <a:normAutofit/>
          </a:bodyPr>
          <a:lstStyle/>
          <a:p>
            <a:r>
              <a:rPr lang="en-US" sz="2400" dirty="0" smtClean="0"/>
              <a:t>Site settings </a:t>
            </a:r>
          </a:p>
          <a:p>
            <a:pPr lvl="1"/>
            <a:r>
              <a:rPr lang="en-US" sz="2000" dirty="0" smtClean="0"/>
              <a:t>Inventory usage </a:t>
            </a:r>
            <a:br>
              <a:rPr lang="en-US" sz="2000" dirty="0" smtClean="0"/>
            </a:br>
            <a:r>
              <a:rPr lang="en-US" sz="2000" dirty="0" smtClean="0"/>
              <a:t>settings</a:t>
            </a:r>
          </a:p>
          <a:p>
            <a:pPr lvl="1"/>
            <a:r>
              <a:rPr lang="en-US" sz="2000" dirty="0" smtClean="0"/>
              <a:t>Auto Close Stores? </a:t>
            </a:r>
          </a:p>
          <a:p>
            <a:pPr lvl="1"/>
            <a:r>
              <a:rPr lang="en-US" sz="2000" dirty="0" smtClean="0"/>
              <a:t>Stores Auth?</a:t>
            </a:r>
          </a:p>
          <a:p>
            <a:pPr lvl="1"/>
            <a:r>
              <a:rPr lang="en-US" sz="2000" dirty="0" smtClean="0"/>
              <a:t>Prompt for Pick </a:t>
            </a:r>
            <a:br>
              <a:rPr lang="en-US" sz="2000" dirty="0" smtClean="0"/>
            </a:br>
            <a:r>
              <a:rPr lang="en-US" sz="2000" dirty="0" smtClean="0"/>
              <a:t>Ticket </a:t>
            </a:r>
          </a:p>
          <a:p>
            <a:pPr lvl="1"/>
            <a:r>
              <a:rPr lang="en-US" sz="2000" dirty="0" smtClean="0"/>
              <a:t>Sole source </a:t>
            </a:r>
            <a:br>
              <a:rPr lang="en-US" sz="2000" dirty="0" smtClean="0"/>
            </a:br>
            <a:r>
              <a:rPr lang="en-US" sz="2000" dirty="0" smtClean="0"/>
              <a:t>options</a:t>
            </a:r>
          </a:p>
        </p:txBody>
      </p:sp>
      <p:sp>
        <p:nvSpPr>
          <p:cNvPr id="26626" name="Rectangle 4"/>
          <p:cNvSpPr>
            <a:spLocks noGrp="1" noChangeArrowheads="1"/>
          </p:cNvSpPr>
          <p:nvPr>
            <p:ph type="title"/>
          </p:nvPr>
        </p:nvSpPr>
        <p:spPr/>
        <p:txBody>
          <a:bodyPr>
            <a:normAutofit/>
          </a:bodyPr>
          <a:lstStyle/>
          <a:p>
            <a:r>
              <a:rPr lang="en-US" dirty="0" smtClean="0"/>
              <a:t>Inventory Setup – Key Settings (cont.) </a:t>
            </a:r>
          </a:p>
        </p:txBody>
      </p:sp>
      <p:sp>
        <p:nvSpPr>
          <p:cNvPr id="6" name="Text Placeholder 5"/>
          <p:cNvSpPr>
            <a:spLocks noGrp="1"/>
          </p:cNvSpPr>
          <p:nvPr>
            <p:ph type="body" sz="quarter" idx="11"/>
          </p:nvPr>
        </p:nvSpPr>
        <p:spPr/>
        <p:txBody>
          <a:bodyPr/>
          <a:lstStyle/>
          <a:p>
            <a:r>
              <a:rPr lang="en-US" dirty="0" smtClean="0"/>
              <a:t>EAM Inventory</a:t>
            </a:r>
            <a:endParaRPr lang="en-US" dirty="0"/>
          </a:p>
        </p:txBody>
      </p:sp>
      <p:pic>
        <p:nvPicPr>
          <p:cNvPr id="2050" name="Picture 2"/>
          <p:cNvPicPr>
            <a:picLocks noChangeAspect="1" noChangeArrowheads="1"/>
          </p:cNvPicPr>
          <p:nvPr/>
        </p:nvPicPr>
        <p:blipFill>
          <a:blip r:embed="rId3" cstate="print"/>
          <a:srcRect/>
          <a:stretch>
            <a:fillRect/>
          </a:stretch>
        </p:blipFill>
        <p:spPr bwMode="auto">
          <a:xfrm>
            <a:off x="3675185" y="1406769"/>
            <a:ext cx="5143378" cy="379827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62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6627">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6627">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6627">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662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4"/>
          </p:nvPr>
        </p:nvSpPr>
        <p:spPr/>
        <p:txBody>
          <a:bodyPr/>
          <a:lstStyle/>
          <a:p>
            <a:fld id="{D295FD85-0E9A-9A4B-AEA4-CF6493BFD0E6}" type="slidenum">
              <a:rPr lang="en-US" smtClean="0"/>
              <a:pPr/>
              <a:t>22</a:t>
            </a:fld>
            <a:endParaRPr lang="en-US" dirty="0"/>
          </a:p>
        </p:txBody>
      </p:sp>
      <p:sp>
        <p:nvSpPr>
          <p:cNvPr id="27651" name="Rectangle 3"/>
          <p:cNvSpPr>
            <a:spLocks noGrp="1" noChangeArrowheads="1"/>
          </p:cNvSpPr>
          <p:nvPr>
            <p:ph idx="1"/>
          </p:nvPr>
        </p:nvSpPr>
        <p:spPr/>
        <p:txBody>
          <a:bodyPr>
            <a:normAutofit fontScale="92500" lnSpcReduction="20000"/>
          </a:bodyPr>
          <a:lstStyle/>
          <a:p>
            <a:r>
              <a:rPr lang="en-US" dirty="0" smtClean="0"/>
              <a:t>Important functions in Inventory:</a:t>
            </a:r>
          </a:p>
          <a:p>
            <a:pPr lvl="1"/>
            <a:r>
              <a:rPr lang="en-US" dirty="0" smtClean="0"/>
              <a:t>Notify</a:t>
            </a:r>
          </a:p>
          <a:p>
            <a:pPr lvl="2"/>
            <a:r>
              <a:rPr lang="en-US" dirty="0" smtClean="0"/>
              <a:t>Automatically e-mails when part falls below either reorder point or safety stock level</a:t>
            </a:r>
          </a:p>
          <a:p>
            <a:pPr lvl="1"/>
            <a:r>
              <a:rPr lang="en-US" dirty="0" smtClean="0"/>
              <a:t>Add to BOM</a:t>
            </a:r>
          </a:p>
          <a:p>
            <a:pPr lvl="2"/>
            <a:r>
              <a:rPr lang="en-US" dirty="0" smtClean="0"/>
              <a:t>Automatically updates equipment BOM on issue</a:t>
            </a:r>
          </a:p>
          <a:p>
            <a:pPr lvl="2"/>
            <a:r>
              <a:rPr lang="en-US" dirty="0" smtClean="0"/>
              <a:t>Not usually associated with consumables </a:t>
            </a:r>
          </a:p>
          <a:p>
            <a:pPr lvl="1"/>
            <a:r>
              <a:rPr lang="en-US" dirty="0" smtClean="0"/>
              <a:t>Auto-Issue</a:t>
            </a:r>
          </a:p>
          <a:p>
            <a:pPr lvl="2"/>
            <a:r>
              <a:rPr lang="en-US" dirty="0" smtClean="0"/>
              <a:t>Used when a part will not be issued and on-hand balances are not tracked – replenishment is visual or upon request</a:t>
            </a:r>
          </a:p>
          <a:p>
            <a:pPr lvl="1"/>
            <a:r>
              <a:rPr lang="en-US" dirty="0" smtClean="0"/>
              <a:t>Cost</a:t>
            </a:r>
          </a:p>
          <a:p>
            <a:pPr lvl="2"/>
            <a:r>
              <a:rPr lang="en-US" dirty="0" smtClean="0"/>
              <a:t>Based on costing method: weighted average, FIFO, and LIFO costing methods </a:t>
            </a:r>
          </a:p>
          <a:p>
            <a:pPr lvl="2"/>
            <a:r>
              <a:rPr lang="en-US" dirty="0" smtClean="0"/>
              <a:t>Apply cost on issue </a:t>
            </a:r>
          </a:p>
          <a:p>
            <a:pPr lvl="1"/>
            <a:r>
              <a:rPr lang="en-US" dirty="0" smtClean="0"/>
              <a:t>PO Text</a:t>
            </a:r>
          </a:p>
          <a:p>
            <a:pPr lvl="2"/>
            <a:r>
              <a:rPr lang="en-US" dirty="0" smtClean="0"/>
              <a:t>Description printed as line-item detail on the PO</a:t>
            </a:r>
          </a:p>
          <a:p>
            <a:pPr lvl="1"/>
            <a:endParaRPr lang="en-US" dirty="0" smtClean="0"/>
          </a:p>
        </p:txBody>
      </p:sp>
      <p:sp>
        <p:nvSpPr>
          <p:cNvPr id="27650" name="Rectangle 2"/>
          <p:cNvSpPr>
            <a:spLocks noGrp="1" noChangeArrowheads="1"/>
          </p:cNvSpPr>
          <p:nvPr>
            <p:ph type="title"/>
          </p:nvPr>
        </p:nvSpPr>
        <p:spPr/>
        <p:txBody>
          <a:bodyPr>
            <a:normAutofit/>
          </a:bodyPr>
          <a:lstStyle/>
          <a:p>
            <a:r>
              <a:rPr lang="en-US" dirty="0" smtClean="0"/>
              <a:t>Inventory Setup </a:t>
            </a:r>
          </a:p>
        </p:txBody>
      </p:sp>
      <p:sp>
        <p:nvSpPr>
          <p:cNvPr id="11" name="Text Placeholder 10"/>
          <p:cNvSpPr>
            <a:spLocks noGrp="1"/>
          </p:cNvSpPr>
          <p:nvPr>
            <p:ph type="body" sz="quarter" idx="11"/>
          </p:nvPr>
        </p:nvSpPr>
        <p:spPr/>
        <p:txBody>
          <a:bodyPr/>
          <a:lstStyle/>
          <a:p>
            <a:r>
              <a:rPr lang="en-US" dirty="0" smtClean="0"/>
              <a:t>EAM Inventory</a:t>
            </a:r>
            <a:endParaRPr lang="en-US" dirty="0"/>
          </a:p>
        </p:txBody>
      </p:sp>
      <p:grpSp>
        <p:nvGrpSpPr>
          <p:cNvPr id="27652" name="Group 3"/>
          <p:cNvGrpSpPr>
            <a:grpSpLocks/>
          </p:cNvGrpSpPr>
          <p:nvPr/>
        </p:nvGrpSpPr>
        <p:grpSpPr bwMode="auto">
          <a:xfrm>
            <a:off x="4654550" y="34925"/>
            <a:ext cx="4249738" cy="481013"/>
            <a:chOff x="1151881" y="1990413"/>
            <a:chExt cx="6208674" cy="555625"/>
          </a:xfrm>
        </p:grpSpPr>
        <p:sp>
          <p:nvSpPr>
            <p:cNvPr id="27654"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Request</a:t>
              </a:r>
            </a:p>
          </p:txBody>
        </p:sp>
        <p:sp>
          <p:nvSpPr>
            <p:cNvPr id="27655"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Consume	</a:t>
              </a:r>
            </a:p>
          </p:txBody>
        </p:sp>
        <p:sp>
          <p:nvSpPr>
            <p:cNvPr id="27656" name="Rectangle 6"/>
            <p:cNvSpPr>
              <a:spLocks noChangeArrowheads="1"/>
            </p:cNvSpPr>
            <p:nvPr/>
          </p:nvSpPr>
          <p:spPr bwMode="auto">
            <a:xfrm>
              <a:off x="1151881" y="2125680"/>
              <a:ext cx="866899" cy="296883"/>
            </a:xfrm>
            <a:prstGeom prst="rect">
              <a:avLst/>
            </a:prstGeom>
            <a:solidFill>
              <a:srgbClr val="FFFF00"/>
            </a:solidFill>
            <a:ln w="9525" algn="ctr">
              <a:solidFill>
                <a:schemeClr val="tx1"/>
              </a:solidFill>
              <a:round/>
              <a:headEnd/>
              <a:tailEnd/>
            </a:ln>
          </p:spPr>
          <p:txBody>
            <a:bodyPr wrap="none" tIns="91440" bIns="91440" anchor="ctr"/>
            <a:lstStyle/>
            <a:p>
              <a:pPr algn="ctr"/>
              <a:r>
                <a:rPr lang="en-US" sz="1000" dirty="0">
                  <a:latin typeface="+mj-lt"/>
                </a:rPr>
                <a:t>Setup</a:t>
              </a:r>
            </a:p>
          </p:txBody>
        </p:sp>
        <p:sp>
          <p:nvSpPr>
            <p:cNvPr id="27657" name="Rectangle 7"/>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Manage</a:t>
              </a:r>
            </a:p>
          </p:txBody>
        </p:sp>
        <p:sp>
          <p:nvSpPr>
            <p:cNvPr id="27658" name="Rectangle 8"/>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Replenish</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651">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7651">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7651">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7651">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7651">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7651">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7651">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7651">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7651">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7651">
                                            <p:txEl>
                                              <p:pRg st="11" end="11"/>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7651">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4"/>
          </p:nvPr>
        </p:nvSpPr>
        <p:spPr/>
        <p:txBody>
          <a:bodyPr/>
          <a:lstStyle/>
          <a:p>
            <a:fld id="{D295FD85-0E9A-9A4B-AEA4-CF6493BFD0E6}" type="slidenum">
              <a:rPr lang="en-US" smtClean="0"/>
              <a:pPr/>
              <a:t>23</a:t>
            </a:fld>
            <a:endParaRPr lang="en-US" dirty="0"/>
          </a:p>
        </p:txBody>
      </p:sp>
      <p:sp>
        <p:nvSpPr>
          <p:cNvPr id="28675" name="Rectangle 3"/>
          <p:cNvSpPr>
            <a:spLocks noGrp="1" noChangeArrowheads="1"/>
          </p:cNvSpPr>
          <p:nvPr>
            <p:ph idx="1"/>
          </p:nvPr>
        </p:nvSpPr>
        <p:spPr/>
        <p:txBody>
          <a:bodyPr>
            <a:normAutofit/>
          </a:bodyPr>
          <a:lstStyle/>
          <a:p>
            <a:r>
              <a:rPr lang="en-US" dirty="0" smtClean="0"/>
              <a:t>Important functions in Inventory</a:t>
            </a:r>
          </a:p>
          <a:p>
            <a:pPr lvl="1"/>
            <a:r>
              <a:rPr lang="en-US" dirty="0" smtClean="0"/>
              <a:t>Stock details</a:t>
            </a:r>
          </a:p>
          <a:p>
            <a:pPr lvl="2"/>
            <a:r>
              <a:rPr lang="en-US" dirty="0" smtClean="0"/>
              <a:t>Min</a:t>
            </a:r>
          </a:p>
          <a:p>
            <a:pPr lvl="2"/>
            <a:r>
              <a:rPr lang="en-US" dirty="0" smtClean="0"/>
              <a:t>Max</a:t>
            </a:r>
          </a:p>
          <a:p>
            <a:pPr lvl="2"/>
            <a:r>
              <a:rPr lang="en-US" dirty="0" smtClean="0"/>
              <a:t>Reorder point</a:t>
            </a:r>
          </a:p>
          <a:p>
            <a:pPr lvl="1"/>
            <a:r>
              <a:rPr lang="en-US" dirty="0" smtClean="0"/>
              <a:t>Codes</a:t>
            </a:r>
          </a:p>
          <a:p>
            <a:pPr lvl="1"/>
            <a:r>
              <a:rPr lang="en-US" dirty="0" smtClean="0"/>
              <a:t>Cost</a:t>
            </a:r>
          </a:p>
          <a:p>
            <a:pPr lvl="1"/>
            <a:r>
              <a:rPr lang="en-US" dirty="0" smtClean="0"/>
              <a:t>PO text</a:t>
            </a:r>
          </a:p>
          <a:p>
            <a:pPr lvl="1"/>
            <a:r>
              <a:rPr lang="en-US" dirty="0" smtClean="0"/>
              <a:t>Submenus</a:t>
            </a:r>
          </a:p>
          <a:p>
            <a:pPr lvl="1"/>
            <a:endParaRPr lang="en-US" dirty="0" smtClean="0"/>
          </a:p>
          <a:p>
            <a:pPr lvl="1">
              <a:buNone/>
            </a:pPr>
            <a:endParaRPr lang="en-US" dirty="0" smtClean="0"/>
          </a:p>
        </p:txBody>
      </p:sp>
      <p:sp>
        <p:nvSpPr>
          <p:cNvPr id="28674" name="Rectangle 2"/>
          <p:cNvSpPr>
            <a:spLocks noGrp="1" noChangeArrowheads="1"/>
          </p:cNvSpPr>
          <p:nvPr>
            <p:ph type="title"/>
          </p:nvPr>
        </p:nvSpPr>
        <p:spPr/>
        <p:txBody>
          <a:bodyPr>
            <a:normAutofit/>
          </a:bodyPr>
          <a:lstStyle/>
          <a:p>
            <a:r>
              <a:rPr lang="en-US" dirty="0" smtClean="0"/>
              <a:t>Inventory Setup </a:t>
            </a:r>
          </a:p>
        </p:txBody>
      </p:sp>
      <p:sp>
        <p:nvSpPr>
          <p:cNvPr id="11" name="Text Placeholder 10"/>
          <p:cNvSpPr>
            <a:spLocks noGrp="1"/>
          </p:cNvSpPr>
          <p:nvPr>
            <p:ph type="body" sz="quarter" idx="11"/>
          </p:nvPr>
        </p:nvSpPr>
        <p:spPr/>
        <p:txBody>
          <a:bodyPr/>
          <a:lstStyle/>
          <a:p>
            <a:r>
              <a:rPr lang="en-US" dirty="0" smtClean="0"/>
              <a:t>EAM Inventory</a:t>
            </a:r>
            <a:endParaRPr lang="en-US" dirty="0"/>
          </a:p>
        </p:txBody>
      </p:sp>
      <p:grpSp>
        <p:nvGrpSpPr>
          <p:cNvPr id="28676" name="Group 3"/>
          <p:cNvGrpSpPr>
            <a:grpSpLocks/>
          </p:cNvGrpSpPr>
          <p:nvPr/>
        </p:nvGrpSpPr>
        <p:grpSpPr bwMode="auto">
          <a:xfrm>
            <a:off x="4654550" y="34925"/>
            <a:ext cx="4249738" cy="481013"/>
            <a:chOff x="1151881" y="1990413"/>
            <a:chExt cx="6208674" cy="555625"/>
          </a:xfrm>
        </p:grpSpPr>
        <p:sp>
          <p:nvSpPr>
            <p:cNvPr id="28678"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Request</a:t>
              </a:r>
            </a:p>
          </p:txBody>
        </p:sp>
        <p:sp>
          <p:nvSpPr>
            <p:cNvPr id="28679"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Consume	</a:t>
              </a:r>
            </a:p>
          </p:txBody>
        </p:sp>
        <p:sp>
          <p:nvSpPr>
            <p:cNvPr id="28680" name="Rectangle 6"/>
            <p:cNvSpPr>
              <a:spLocks noChangeArrowheads="1"/>
            </p:cNvSpPr>
            <p:nvPr/>
          </p:nvSpPr>
          <p:spPr bwMode="auto">
            <a:xfrm>
              <a:off x="1151881" y="2125680"/>
              <a:ext cx="866899" cy="296883"/>
            </a:xfrm>
            <a:prstGeom prst="rect">
              <a:avLst/>
            </a:prstGeom>
            <a:solidFill>
              <a:srgbClr val="FFFF00"/>
            </a:solidFill>
            <a:ln w="9525" algn="ctr">
              <a:solidFill>
                <a:schemeClr val="tx1"/>
              </a:solidFill>
              <a:round/>
              <a:headEnd/>
              <a:tailEnd/>
            </a:ln>
          </p:spPr>
          <p:txBody>
            <a:bodyPr wrap="none" tIns="91440" bIns="91440" anchor="ctr"/>
            <a:lstStyle/>
            <a:p>
              <a:pPr algn="ctr"/>
              <a:r>
                <a:rPr lang="en-US" sz="1000" dirty="0">
                  <a:latin typeface="+mj-lt"/>
                </a:rPr>
                <a:t>Setup</a:t>
              </a:r>
            </a:p>
          </p:txBody>
        </p:sp>
        <p:sp>
          <p:nvSpPr>
            <p:cNvPr id="28681" name="Rectangle 7"/>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Manage</a:t>
              </a:r>
            </a:p>
          </p:txBody>
        </p:sp>
        <p:sp>
          <p:nvSpPr>
            <p:cNvPr id="28682" name="Rectangle 8"/>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Replenish</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7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67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867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67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675">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8675">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8675">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867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6922640" y="6460255"/>
            <a:ext cx="2133600" cy="365125"/>
          </a:xfrm>
          <a:prstGeom prst="rect">
            <a:avLst/>
          </a:prstGeom>
        </p:spPr>
        <p:txBody>
          <a:bodyPr/>
          <a:lstStyle/>
          <a:p>
            <a:fld id="{D295FD85-0E9A-9A4B-AEA4-CF6493BFD0E6}" type="slidenum">
              <a:rPr lang="en-US" smtClean="0"/>
              <a:pPr/>
              <a:t>24</a:t>
            </a:fld>
            <a:endParaRPr lang="en-US" dirty="0"/>
          </a:p>
        </p:txBody>
      </p:sp>
      <p:sp>
        <p:nvSpPr>
          <p:cNvPr id="12291" name="Rectangle 3"/>
          <p:cNvSpPr>
            <a:spLocks noGrp="1" noChangeArrowheads="1"/>
          </p:cNvSpPr>
          <p:nvPr>
            <p:ph idx="1"/>
          </p:nvPr>
        </p:nvSpPr>
        <p:spPr/>
        <p:txBody>
          <a:bodyPr>
            <a:normAutofit/>
          </a:bodyPr>
          <a:lstStyle/>
          <a:p>
            <a:r>
              <a:rPr lang="en-US" dirty="0" smtClean="0"/>
              <a:t>Domain-level setting</a:t>
            </a:r>
          </a:p>
          <a:p>
            <a:pPr>
              <a:buNone/>
            </a:pPr>
            <a:endParaRPr lang="en-US" dirty="0" smtClean="0"/>
          </a:p>
          <a:p>
            <a:pPr>
              <a:buNone/>
            </a:pPr>
            <a:endParaRPr lang="en-US" dirty="0" smtClean="0"/>
          </a:p>
          <a:p>
            <a:pPr>
              <a:buNone/>
            </a:pPr>
            <a:endParaRPr lang="en-US" dirty="0" smtClean="0"/>
          </a:p>
          <a:p>
            <a:pPr>
              <a:buNone/>
            </a:pPr>
            <a:endParaRPr lang="en-US" dirty="0" smtClean="0"/>
          </a:p>
          <a:p>
            <a:r>
              <a:rPr lang="en-US" dirty="0" smtClean="0"/>
              <a:t>When this flag is checked, inventory parts must be assigned to a commodity, not a buyer</a:t>
            </a:r>
          </a:p>
          <a:p>
            <a:r>
              <a:rPr lang="en-US" dirty="0" smtClean="0"/>
              <a:t>Commodity is a mandatory field on the part record when this flag is set</a:t>
            </a:r>
          </a:p>
          <a:p>
            <a:endParaRPr lang="en-US" dirty="0" smtClean="0"/>
          </a:p>
        </p:txBody>
      </p:sp>
      <p:sp>
        <p:nvSpPr>
          <p:cNvPr id="12290" name="Rectangle 2"/>
          <p:cNvSpPr>
            <a:spLocks noGrp="1" noChangeArrowheads="1"/>
          </p:cNvSpPr>
          <p:nvPr>
            <p:ph type="title"/>
          </p:nvPr>
        </p:nvSpPr>
        <p:spPr/>
        <p:txBody>
          <a:bodyPr/>
          <a:lstStyle/>
          <a:p>
            <a:r>
              <a:rPr lang="en-US" dirty="0" smtClean="0"/>
              <a:t>Buyer/Commodity Purchasing</a:t>
            </a:r>
          </a:p>
        </p:txBody>
      </p:sp>
      <p:sp>
        <p:nvSpPr>
          <p:cNvPr id="5" name="Text Placeholder 4"/>
          <p:cNvSpPr>
            <a:spLocks noGrp="1"/>
          </p:cNvSpPr>
          <p:nvPr>
            <p:ph type="body" sz="quarter" idx="11"/>
          </p:nvPr>
        </p:nvSpPr>
        <p:spPr/>
        <p:txBody>
          <a:bodyPr/>
          <a:lstStyle/>
          <a:p>
            <a:r>
              <a:rPr lang="en-US" dirty="0" smtClean="0"/>
              <a:t>EAM Overview</a:t>
            </a:r>
            <a:endParaRPr lang="en-US" dirty="0"/>
          </a:p>
        </p:txBody>
      </p:sp>
      <p:pic>
        <p:nvPicPr>
          <p:cNvPr id="4098" name="Picture 2"/>
          <p:cNvPicPr>
            <a:picLocks noChangeAspect="1" noChangeArrowheads="1"/>
          </p:cNvPicPr>
          <p:nvPr/>
        </p:nvPicPr>
        <p:blipFill>
          <a:blip r:embed="rId3" cstate="print"/>
          <a:srcRect/>
          <a:stretch>
            <a:fillRect/>
          </a:stretch>
        </p:blipFill>
        <p:spPr bwMode="auto">
          <a:xfrm>
            <a:off x="2461202" y="1823544"/>
            <a:ext cx="4509613" cy="201237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6922640" y="6460255"/>
            <a:ext cx="2133600" cy="365125"/>
          </a:xfrm>
          <a:prstGeom prst="rect">
            <a:avLst/>
          </a:prstGeom>
        </p:spPr>
        <p:txBody>
          <a:bodyPr/>
          <a:lstStyle/>
          <a:p>
            <a:fld id="{D295FD85-0E9A-9A4B-AEA4-CF6493BFD0E6}" type="slidenum">
              <a:rPr lang="en-US" smtClean="0"/>
              <a:pPr/>
              <a:t>25</a:t>
            </a:fld>
            <a:endParaRPr lang="en-US" dirty="0"/>
          </a:p>
        </p:txBody>
      </p:sp>
      <p:sp>
        <p:nvSpPr>
          <p:cNvPr id="12291" name="Rectangle 3"/>
          <p:cNvSpPr>
            <a:spLocks noGrp="1" noChangeArrowheads="1"/>
          </p:cNvSpPr>
          <p:nvPr>
            <p:ph idx="1"/>
          </p:nvPr>
        </p:nvSpPr>
        <p:spPr/>
        <p:txBody>
          <a:bodyPr>
            <a:normAutofit/>
          </a:bodyPr>
          <a:lstStyle/>
          <a:p>
            <a:r>
              <a:rPr lang="en-US" dirty="0" smtClean="0"/>
              <a:t>Assign buyer to a commodity code</a:t>
            </a:r>
          </a:p>
          <a:p>
            <a:endParaRPr lang="en-US" dirty="0" smtClean="0"/>
          </a:p>
          <a:p>
            <a:endParaRPr lang="en-US" dirty="0" smtClean="0"/>
          </a:p>
          <a:p>
            <a:endParaRPr lang="en-US" dirty="0" smtClean="0"/>
          </a:p>
          <a:p>
            <a:endParaRPr lang="en-US" dirty="0" smtClean="0"/>
          </a:p>
          <a:p>
            <a:r>
              <a:rPr lang="en-US" dirty="0" smtClean="0"/>
              <a:t>Buyer is assigned to purchase inventory parts based on commodity associated to part</a:t>
            </a:r>
          </a:p>
          <a:p>
            <a:r>
              <a:rPr lang="en-US" dirty="0" smtClean="0"/>
              <a:t>Buyer linked to part defaults on the </a:t>
            </a:r>
            <a:r>
              <a:rPr lang="en-US" dirty="0" err="1" smtClean="0"/>
              <a:t>req</a:t>
            </a:r>
            <a:r>
              <a:rPr lang="en-US" dirty="0" smtClean="0"/>
              <a:t> lines</a:t>
            </a:r>
          </a:p>
          <a:p>
            <a:endParaRPr lang="en-US" dirty="0" smtClean="0"/>
          </a:p>
        </p:txBody>
      </p:sp>
      <p:sp>
        <p:nvSpPr>
          <p:cNvPr id="12290" name="Rectangle 2"/>
          <p:cNvSpPr>
            <a:spLocks noGrp="1" noChangeArrowheads="1"/>
          </p:cNvSpPr>
          <p:nvPr>
            <p:ph type="title"/>
          </p:nvPr>
        </p:nvSpPr>
        <p:spPr/>
        <p:txBody>
          <a:bodyPr/>
          <a:lstStyle/>
          <a:p>
            <a:r>
              <a:rPr lang="en-US" dirty="0" smtClean="0"/>
              <a:t>Buyer/Commodity Purchasing</a:t>
            </a:r>
          </a:p>
        </p:txBody>
      </p:sp>
      <p:sp>
        <p:nvSpPr>
          <p:cNvPr id="5" name="Text Placeholder 4"/>
          <p:cNvSpPr>
            <a:spLocks noGrp="1"/>
          </p:cNvSpPr>
          <p:nvPr>
            <p:ph type="body" sz="quarter" idx="11"/>
          </p:nvPr>
        </p:nvSpPr>
        <p:spPr/>
        <p:txBody>
          <a:bodyPr/>
          <a:lstStyle/>
          <a:p>
            <a:r>
              <a:rPr lang="en-US" dirty="0" smtClean="0"/>
              <a:t>EAM Overview</a:t>
            </a:r>
            <a:endParaRPr lang="en-US" dirty="0"/>
          </a:p>
        </p:txBody>
      </p:sp>
      <p:pic>
        <p:nvPicPr>
          <p:cNvPr id="5123" name="Picture 3"/>
          <p:cNvPicPr>
            <a:picLocks noChangeAspect="1" noChangeArrowheads="1"/>
          </p:cNvPicPr>
          <p:nvPr/>
        </p:nvPicPr>
        <p:blipFill>
          <a:blip r:embed="rId3" cstate="print"/>
          <a:srcRect/>
          <a:stretch>
            <a:fillRect/>
          </a:stretch>
        </p:blipFill>
        <p:spPr bwMode="auto">
          <a:xfrm>
            <a:off x="2551464" y="1875497"/>
            <a:ext cx="3162300" cy="1990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D295FD85-0E9A-9A4B-AEA4-CF6493BFD0E6}" type="slidenum">
              <a:rPr lang="en-US" smtClean="0"/>
              <a:pPr/>
              <a:t>26</a:t>
            </a:fld>
            <a:endParaRPr lang="en-US" dirty="0"/>
          </a:p>
        </p:txBody>
      </p:sp>
      <p:sp>
        <p:nvSpPr>
          <p:cNvPr id="29699" name="Rectangle 2"/>
          <p:cNvSpPr>
            <a:spLocks noGrp="1" noChangeArrowheads="1"/>
          </p:cNvSpPr>
          <p:nvPr>
            <p:ph type="title"/>
          </p:nvPr>
        </p:nvSpPr>
        <p:spPr/>
        <p:txBody>
          <a:bodyPr>
            <a:normAutofit/>
          </a:bodyPr>
          <a:lstStyle/>
          <a:p>
            <a:r>
              <a:rPr lang="en-US" dirty="0" smtClean="0"/>
              <a:t>Add Part Locations</a:t>
            </a:r>
          </a:p>
        </p:txBody>
      </p:sp>
      <p:sp>
        <p:nvSpPr>
          <p:cNvPr id="6" name="Text Placeholder 5"/>
          <p:cNvSpPr>
            <a:spLocks noGrp="1"/>
          </p:cNvSpPr>
          <p:nvPr>
            <p:ph type="body" sz="quarter" idx="13"/>
          </p:nvPr>
        </p:nvSpPr>
        <p:spPr/>
        <p:txBody>
          <a:bodyPr/>
          <a:lstStyle/>
          <a:p>
            <a:r>
              <a:rPr lang="en-US" dirty="0" smtClean="0"/>
              <a:t>EAM Inventory</a:t>
            </a:r>
            <a:endParaRPr lang="en-US" dirty="0"/>
          </a:p>
        </p:txBody>
      </p:sp>
      <p:sp>
        <p:nvSpPr>
          <p:cNvPr id="29702" name="TextBox 5"/>
          <p:cNvSpPr txBox="1">
            <a:spLocks noChangeArrowheads="1"/>
          </p:cNvSpPr>
          <p:nvPr/>
        </p:nvSpPr>
        <p:spPr bwMode="auto">
          <a:xfrm>
            <a:off x="582613" y="5443258"/>
            <a:ext cx="7920037" cy="584200"/>
          </a:xfrm>
          <a:prstGeom prst="rect">
            <a:avLst/>
          </a:prstGeom>
          <a:noFill/>
          <a:ln w="9525">
            <a:noFill/>
            <a:miter lim="800000"/>
            <a:headEnd/>
            <a:tailEnd/>
          </a:ln>
        </p:spPr>
        <p:txBody>
          <a:bodyPr>
            <a:spAutoFit/>
          </a:bodyPr>
          <a:lstStyle/>
          <a:p>
            <a:pPr algn="ctr"/>
            <a:r>
              <a:rPr lang="en-US" sz="1600" b="1" dirty="0" smtClean="0">
                <a:latin typeface="+mj-lt"/>
              </a:rPr>
              <a:t>Part </a:t>
            </a:r>
            <a:r>
              <a:rPr lang="en-US" sz="1600" b="1" dirty="0">
                <a:latin typeface="+mj-lt"/>
              </a:rPr>
              <a:t>Locations are </a:t>
            </a:r>
            <a:r>
              <a:rPr lang="en-US" sz="1600" b="1" dirty="0" smtClean="0">
                <a:latin typeface="+mj-lt"/>
              </a:rPr>
              <a:t>set up </a:t>
            </a:r>
            <a:r>
              <a:rPr lang="en-US" sz="1600" b="1" dirty="0">
                <a:latin typeface="+mj-lt"/>
              </a:rPr>
              <a:t>separately from the Part </a:t>
            </a:r>
            <a:r>
              <a:rPr lang="en-US" sz="1600" b="1" dirty="0" smtClean="0">
                <a:latin typeface="+mj-lt"/>
              </a:rPr>
              <a:t>itself.</a:t>
            </a:r>
          </a:p>
          <a:p>
            <a:pPr algn="ctr"/>
            <a:r>
              <a:rPr lang="en-US" sz="1600" b="1" dirty="0" smtClean="0">
                <a:latin typeface="+mj-lt"/>
              </a:rPr>
              <a:t>One part </a:t>
            </a:r>
            <a:r>
              <a:rPr lang="en-US" sz="1600" b="1" dirty="0">
                <a:latin typeface="+mj-lt"/>
              </a:rPr>
              <a:t>may be </a:t>
            </a:r>
            <a:r>
              <a:rPr lang="en-US" sz="1600" b="1" dirty="0" smtClean="0">
                <a:latin typeface="+mj-lt"/>
              </a:rPr>
              <a:t>stored in many locations.</a:t>
            </a:r>
            <a:endParaRPr lang="en-US" sz="1600" b="1" dirty="0">
              <a:latin typeface="+mj-lt"/>
            </a:endParaRPr>
          </a:p>
        </p:txBody>
      </p:sp>
      <p:pic>
        <p:nvPicPr>
          <p:cNvPr id="2050" name="Picture 2"/>
          <p:cNvPicPr>
            <a:picLocks noChangeAspect="1" noChangeArrowheads="1"/>
          </p:cNvPicPr>
          <p:nvPr/>
        </p:nvPicPr>
        <p:blipFill>
          <a:blip r:embed="rId3" cstate="print"/>
          <a:srcRect/>
          <a:stretch>
            <a:fillRect/>
          </a:stretch>
        </p:blipFill>
        <p:spPr bwMode="auto">
          <a:xfrm>
            <a:off x="866496" y="1415415"/>
            <a:ext cx="6656387" cy="3295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pPr>
              <a:defRPr/>
            </a:pPr>
            <a:fld id="{880F500F-BC26-408D-8866-91ACE78646CB}" type="slidenum">
              <a:rPr lang="en-US" smtClean="0"/>
              <a:pPr>
                <a:defRPr/>
              </a:pPr>
              <a:t>27</a:t>
            </a:fld>
            <a:endParaRPr lang="en-US" dirty="0"/>
          </a:p>
        </p:txBody>
      </p:sp>
      <p:sp>
        <p:nvSpPr>
          <p:cNvPr id="585" name="Shape 585"/>
          <p:cNvSpPr>
            <a:spLocks noGrp="1"/>
          </p:cNvSpPr>
          <p:nvPr>
            <p:ph type="title"/>
          </p:nvPr>
        </p:nvSpPr>
        <p:spPr>
          <a:prstGeom prst="rect">
            <a:avLst/>
          </a:prstGeom>
        </p:spPr>
        <p:txBody>
          <a:bodyPr/>
          <a:lstStyle/>
          <a:p>
            <a:pPr lvl="0">
              <a:defRPr sz="1800" b="0">
                <a:solidFill>
                  <a:srgbClr val="000000"/>
                </a:solidFill>
              </a:defRPr>
            </a:pPr>
            <a:r>
              <a:rPr lang="en-US" sz="3200" b="1" dirty="0" smtClean="0">
                <a:solidFill>
                  <a:srgbClr val="4F4F4F"/>
                </a:solidFill>
              </a:rPr>
              <a:t>Inventory Record: General</a:t>
            </a:r>
            <a:endParaRPr sz="3200" b="1" dirty="0">
              <a:solidFill>
                <a:srgbClr val="4F4F4F"/>
              </a:solidFill>
            </a:endParaRPr>
          </a:p>
        </p:txBody>
      </p:sp>
      <p:sp>
        <p:nvSpPr>
          <p:cNvPr id="7" name="Text Placeholder 6"/>
          <p:cNvSpPr>
            <a:spLocks noGrp="1"/>
          </p:cNvSpPr>
          <p:nvPr>
            <p:ph type="body" sz="quarter" idx="11"/>
          </p:nvPr>
        </p:nvSpPr>
        <p:spPr/>
        <p:txBody>
          <a:bodyPr/>
          <a:lstStyle/>
          <a:p>
            <a:r>
              <a:rPr lang="en-US" dirty="0" smtClean="0"/>
              <a:t>EAM Inventory</a:t>
            </a:r>
            <a:endParaRPr lang="en-US" dirty="0"/>
          </a:p>
        </p:txBody>
      </p:sp>
      <p:pic>
        <p:nvPicPr>
          <p:cNvPr id="3074" name="Picture 2"/>
          <p:cNvPicPr>
            <a:picLocks noChangeAspect="1" noChangeArrowheads="1"/>
          </p:cNvPicPr>
          <p:nvPr/>
        </p:nvPicPr>
        <p:blipFill>
          <a:blip r:embed="rId3" cstate="print"/>
          <a:srcRect/>
          <a:stretch>
            <a:fillRect/>
          </a:stretch>
        </p:blipFill>
        <p:spPr bwMode="auto">
          <a:xfrm>
            <a:off x="677061" y="1237823"/>
            <a:ext cx="7746178" cy="4997354"/>
          </a:xfrm>
          <a:prstGeom prst="rect">
            <a:avLst/>
          </a:prstGeom>
          <a:noFill/>
          <a:ln w="9525">
            <a:noFill/>
            <a:miter lim="800000"/>
            <a:headEnd/>
            <a:tailEnd/>
          </a:ln>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pPr>
              <a:defRPr/>
            </a:pPr>
            <a:fld id="{880F500F-BC26-408D-8866-91ACE78646CB}" type="slidenum">
              <a:rPr lang="en-US" smtClean="0"/>
              <a:pPr>
                <a:defRPr/>
              </a:pPr>
              <a:t>28</a:t>
            </a:fld>
            <a:endParaRPr lang="en-US" dirty="0"/>
          </a:p>
        </p:txBody>
      </p:sp>
      <p:sp>
        <p:nvSpPr>
          <p:cNvPr id="7" name="Content Placeholder 6"/>
          <p:cNvSpPr>
            <a:spLocks noGrp="1"/>
          </p:cNvSpPr>
          <p:nvPr>
            <p:ph idx="1"/>
          </p:nvPr>
        </p:nvSpPr>
        <p:spPr/>
        <p:txBody>
          <a:bodyPr/>
          <a:lstStyle/>
          <a:p>
            <a:endParaRPr lang="en-US"/>
          </a:p>
        </p:txBody>
      </p:sp>
      <p:sp>
        <p:nvSpPr>
          <p:cNvPr id="585" name="Shape 585"/>
          <p:cNvSpPr>
            <a:spLocks noGrp="1"/>
          </p:cNvSpPr>
          <p:nvPr>
            <p:ph type="title"/>
          </p:nvPr>
        </p:nvSpPr>
        <p:spPr>
          <a:prstGeom prst="rect">
            <a:avLst/>
          </a:prstGeom>
        </p:spPr>
        <p:txBody>
          <a:bodyPr/>
          <a:lstStyle/>
          <a:p>
            <a:pPr lvl="0">
              <a:defRPr sz="1800" b="0">
                <a:solidFill>
                  <a:srgbClr val="000000"/>
                </a:solidFill>
              </a:defRPr>
            </a:pPr>
            <a:r>
              <a:rPr lang="en-US" sz="3200" b="1" dirty="0" smtClean="0">
                <a:solidFill>
                  <a:srgbClr val="4F4F4F"/>
                </a:solidFill>
              </a:rPr>
              <a:t>Inventory Record: Stock Detail</a:t>
            </a:r>
            <a:endParaRPr sz="3200" b="1" dirty="0">
              <a:solidFill>
                <a:srgbClr val="4F4F4F"/>
              </a:solidFill>
            </a:endParaRPr>
          </a:p>
        </p:txBody>
      </p:sp>
      <p:sp>
        <p:nvSpPr>
          <p:cNvPr id="8" name="Text Placeholder 7"/>
          <p:cNvSpPr>
            <a:spLocks noGrp="1"/>
          </p:cNvSpPr>
          <p:nvPr>
            <p:ph type="body" sz="quarter" idx="11"/>
          </p:nvPr>
        </p:nvSpPr>
        <p:spPr/>
        <p:txBody>
          <a:bodyPr/>
          <a:lstStyle/>
          <a:p>
            <a:r>
              <a:rPr lang="en-US" dirty="0" smtClean="0"/>
              <a:t>EAM Inventory</a:t>
            </a:r>
            <a:endParaRPr lang="en-US" dirty="0"/>
          </a:p>
        </p:txBody>
      </p:sp>
      <p:pic>
        <p:nvPicPr>
          <p:cNvPr id="13314" name="Picture 2"/>
          <p:cNvPicPr>
            <a:picLocks noChangeAspect="1" noChangeArrowheads="1"/>
          </p:cNvPicPr>
          <p:nvPr/>
        </p:nvPicPr>
        <p:blipFill>
          <a:blip r:embed="rId3" cstate="print"/>
          <a:srcRect/>
          <a:stretch>
            <a:fillRect/>
          </a:stretch>
        </p:blipFill>
        <p:spPr bwMode="auto">
          <a:xfrm>
            <a:off x="325420" y="1447800"/>
            <a:ext cx="8666180" cy="4643438"/>
          </a:xfrm>
          <a:prstGeom prst="rect">
            <a:avLst/>
          </a:prstGeom>
          <a:noFill/>
          <a:ln w="9525">
            <a:noFill/>
            <a:miter lim="800000"/>
            <a:headEnd/>
            <a:tailEnd/>
          </a:ln>
        </p:spPr>
      </p:pic>
      <p:pic>
        <p:nvPicPr>
          <p:cNvPr id="14338" name="Picture 2"/>
          <p:cNvPicPr>
            <a:picLocks noChangeAspect="1" noChangeArrowheads="1"/>
          </p:cNvPicPr>
          <p:nvPr/>
        </p:nvPicPr>
        <p:blipFill>
          <a:blip r:embed="rId4" cstate="print"/>
          <a:srcRect/>
          <a:stretch>
            <a:fillRect/>
          </a:stretch>
        </p:blipFill>
        <p:spPr bwMode="auto">
          <a:xfrm>
            <a:off x="152400" y="1469498"/>
            <a:ext cx="8839200" cy="4817002"/>
          </a:xfrm>
          <a:prstGeom prst="rect">
            <a:avLst/>
          </a:prstGeom>
          <a:noFill/>
          <a:ln w="9525">
            <a:noFill/>
            <a:miter lim="800000"/>
            <a:headEnd/>
            <a:tailEnd/>
          </a:ln>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pPr>
              <a:defRPr/>
            </a:pPr>
            <a:fld id="{880F500F-BC26-408D-8866-91ACE78646CB}" type="slidenum">
              <a:rPr lang="en-US" smtClean="0"/>
              <a:pPr>
                <a:defRPr/>
              </a:pPr>
              <a:t>29</a:t>
            </a:fld>
            <a:endParaRPr lang="en-US" dirty="0"/>
          </a:p>
        </p:txBody>
      </p:sp>
      <p:sp>
        <p:nvSpPr>
          <p:cNvPr id="6" name="Content Placeholder 5"/>
          <p:cNvSpPr>
            <a:spLocks noGrp="1"/>
          </p:cNvSpPr>
          <p:nvPr>
            <p:ph idx="1"/>
          </p:nvPr>
        </p:nvSpPr>
        <p:spPr/>
        <p:txBody>
          <a:bodyPr/>
          <a:lstStyle/>
          <a:p>
            <a:endParaRPr lang="en-US"/>
          </a:p>
        </p:txBody>
      </p:sp>
      <p:sp>
        <p:nvSpPr>
          <p:cNvPr id="585" name="Shape 585"/>
          <p:cNvSpPr>
            <a:spLocks noGrp="1"/>
          </p:cNvSpPr>
          <p:nvPr>
            <p:ph type="title"/>
          </p:nvPr>
        </p:nvSpPr>
        <p:spPr>
          <a:prstGeom prst="rect">
            <a:avLst/>
          </a:prstGeom>
        </p:spPr>
        <p:txBody>
          <a:bodyPr/>
          <a:lstStyle/>
          <a:p>
            <a:pPr lvl="0">
              <a:defRPr sz="1800" b="0">
                <a:solidFill>
                  <a:srgbClr val="000000"/>
                </a:solidFill>
              </a:defRPr>
            </a:pPr>
            <a:r>
              <a:rPr lang="en-US" sz="3200" b="1" dirty="0" smtClean="0">
                <a:solidFill>
                  <a:srgbClr val="4F4F4F"/>
                </a:solidFill>
              </a:rPr>
              <a:t>Inventory Record: Codes</a:t>
            </a:r>
            <a:endParaRPr sz="3200" b="1" dirty="0">
              <a:solidFill>
                <a:srgbClr val="4F4F4F"/>
              </a:solidFill>
            </a:endParaRPr>
          </a:p>
        </p:txBody>
      </p:sp>
      <p:sp>
        <p:nvSpPr>
          <p:cNvPr id="7" name="Text Placeholder 6"/>
          <p:cNvSpPr>
            <a:spLocks noGrp="1"/>
          </p:cNvSpPr>
          <p:nvPr>
            <p:ph type="body" sz="quarter" idx="11"/>
          </p:nvPr>
        </p:nvSpPr>
        <p:spPr/>
        <p:txBody>
          <a:bodyPr/>
          <a:lstStyle/>
          <a:p>
            <a:r>
              <a:rPr lang="en-US" dirty="0" smtClean="0"/>
              <a:t>EAM Inventory</a:t>
            </a:r>
            <a:endParaRPr lang="en-US" dirty="0"/>
          </a:p>
        </p:txBody>
      </p:sp>
      <p:pic>
        <p:nvPicPr>
          <p:cNvPr id="15362" name="Picture 2"/>
          <p:cNvPicPr>
            <a:picLocks noChangeAspect="1" noChangeArrowheads="1"/>
          </p:cNvPicPr>
          <p:nvPr/>
        </p:nvPicPr>
        <p:blipFill>
          <a:blip r:embed="rId3" cstate="print"/>
          <a:srcRect/>
          <a:stretch>
            <a:fillRect/>
          </a:stretch>
        </p:blipFill>
        <p:spPr bwMode="auto">
          <a:xfrm>
            <a:off x="533400" y="1371600"/>
            <a:ext cx="8153400" cy="4395364"/>
          </a:xfrm>
          <a:prstGeom prst="rect">
            <a:avLst/>
          </a:prstGeom>
          <a:noFill/>
          <a:ln w="9525">
            <a:noFill/>
            <a:miter lim="800000"/>
            <a:headEnd/>
            <a:tailEnd/>
          </a:ln>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D295FD85-0E9A-9A4B-AEA4-CF6493BFD0E6}" type="slidenum">
              <a:rPr lang="en-US" smtClean="0"/>
              <a:pPr/>
              <a:t>3</a:t>
            </a:fld>
            <a:endParaRPr lang="en-US" dirty="0"/>
          </a:p>
        </p:txBody>
      </p:sp>
      <p:sp>
        <p:nvSpPr>
          <p:cNvPr id="4" name="Content Placeholder 3"/>
          <p:cNvSpPr>
            <a:spLocks noGrp="1"/>
          </p:cNvSpPr>
          <p:nvPr>
            <p:ph idx="1"/>
          </p:nvPr>
        </p:nvSpPr>
        <p:spPr/>
        <p:txBody>
          <a:bodyPr/>
          <a:lstStyle/>
          <a:p>
            <a:r>
              <a:rPr lang="en-US" dirty="0" smtClean="0"/>
              <a:t>Understand the Inventory module domain space</a:t>
            </a:r>
          </a:p>
          <a:p>
            <a:pPr lvl="1"/>
            <a:r>
              <a:rPr lang="en-US" dirty="0" smtClean="0"/>
              <a:t>Demonstrate how EAM can benefit an organization’s business goals</a:t>
            </a:r>
          </a:p>
          <a:p>
            <a:r>
              <a:rPr lang="en-US" dirty="0" smtClean="0"/>
              <a:t>Obtain high-level understanding of the Inventory module functionality </a:t>
            </a:r>
          </a:p>
          <a:p>
            <a:pPr lvl="1"/>
            <a:r>
              <a:rPr lang="en-US" dirty="0" smtClean="0"/>
              <a:t>Use the Activities Handbook to perform basic inventory functions</a:t>
            </a:r>
          </a:p>
          <a:p>
            <a:pPr lvl="1"/>
            <a:r>
              <a:rPr lang="en-US" dirty="0" smtClean="0"/>
              <a:t>Prepare for next steps toward certification </a:t>
            </a:r>
          </a:p>
          <a:p>
            <a:endParaRPr lang="en-US" dirty="0"/>
          </a:p>
        </p:txBody>
      </p:sp>
      <p:sp>
        <p:nvSpPr>
          <p:cNvPr id="3" name="Title 2"/>
          <p:cNvSpPr>
            <a:spLocks noGrp="1"/>
          </p:cNvSpPr>
          <p:nvPr>
            <p:ph type="title"/>
          </p:nvPr>
        </p:nvSpPr>
        <p:spPr/>
        <p:txBody>
          <a:bodyPr/>
          <a:lstStyle/>
          <a:p>
            <a:r>
              <a:rPr lang="en-US" dirty="0" smtClean="0"/>
              <a:t>Course Objectives</a:t>
            </a:r>
            <a:endParaRPr lang="en-US" dirty="0"/>
          </a:p>
        </p:txBody>
      </p:sp>
      <p:sp>
        <p:nvSpPr>
          <p:cNvPr id="5" name="Text Placeholder 4"/>
          <p:cNvSpPr>
            <a:spLocks noGrp="1"/>
          </p:cNvSpPr>
          <p:nvPr>
            <p:ph type="body" sz="quarter" idx="11"/>
          </p:nvPr>
        </p:nvSpPr>
        <p:spPr/>
        <p:txBody>
          <a:bodyPr/>
          <a:lstStyle/>
          <a:p>
            <a:r>
              <a:rPr lang="en-US" dirty="0" smtClean="0"/>
              <a:t>EAM Inventory</a:t>
            </a: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pPr>
              <a:defRPr/>
            </a:pPr>
            <a:fld id="{880F500F-BC26-408D-8866-91ACE78646CB}" type="slidenum">
              <a:rPr lang="en-US" smtClean="0"/>
              <a:pPr>
                <a:defRPr/>
              </a:pPr>
              <a:t>30</a:t>
            </a:fld>
            <a:endParaRPr lang="en-US" dirty="0"/>
          </a:p>
        </p:txBody>
      </p:sp>
      <p:sp>
        <p:nvSpPr>
          <p:cNvPr id="6" name="Content Placeholder 5"/>
          <p:cNvSpPr>
            <a:spLocks noGrp="1"/>
          </p:cNvSpPr>
          <p:nvPr>
            <p:ph idx="1"/>
          </p:nvPr>
        </p:nvSpPr>
        <p:spPr/>
        <p:txBody>
          <a:bodyPr/>
          <a:lstStyle/>
          <a:p>
            <a:endParaRPr lang="en-US"/>
          </a:p>
        </p:txBody>
      </p:sp>
      <p:sp>
        <p:nvSpPr>
          <p:cNvPr id="585" name="Shape 585"/>
          <p:cNvSpPr>
            <a:spLocks noGrp="1"/>
          </p:cNvSpPr>
          <p:nvPr>
            <p:ph type="title"/>
          </p:nvPr>
        </p:nvSpPr>
        <p:spPr>
          <a:prstGeom prst="rect">
            <a:avLst/>
          </a:prstGeom>
        </p:spPr>
        <p:txBody>
          <a:bodyPr/>
          <a:lstStyle/>
          <a:p>
            <a:pPr lvl="0">
              <a:defRPr sz="1800" b="0">
                <a:solidFill>
                  <a:srgbClr val="000000"/>
                </a:solidFill>
              </a:defRPr>
            </a:pPr>
            <a:r>
              <a:rPr lang="en-US" sz="3200" b="1" dirty="0" smtClean="0">
                <a:solidFill>
                  <a:srgbClr val="4F4F4F"/>
                </a:solidFill>
              </a:rPr>
              <a:t>Inventory Record: Cost</a:t>
            </a:r>
            <a:endParaRPr sz="3200" b="1" dirty="0">
              <a:solidFill>
                <a:srgbClr val="4F4F4F"/>
              </a:solidFill>
            </a:endParaRPr>
          </a:p>
        </p:txBody>
      </p:sp>
      <p:sp>
        <p:nvSpPr>
          <p:cNvPr id="7" name="Text Placeholder 6"/>
          <p:cNvSpPr>
            <a:spLocks noGrp="1"/>
          </p:cNvSpPr>
          <p:nvPr>
            <p:ph type="body" sz="quarter" idx="11"/>
          </p:nvPr>
        </p:nvSpPr>
        <p:spPr/>
        <p:txBody>
          <a:bodyPr/>
          <a:lstStyle/>
          <a:p>
            <a:r>
              <a:rPr lang="en-US" dirty="0" smtClean="0"/>
              <a:t>EAM Inventory</a:t>
            </a:r>
            <a:endParaRPr lang="en-US" dirty="0"/>
          </a:p>
        </p:txBody>
      </p:sp>
      <p:pic>
        <p:nvPicPr>
          <p:cNvPr id="16386" name="Picture 2"/>
          <p:cNvPicPr>
            <a:picLocks noChangeAspect="1" noChangeArrowheads="1"/>
          </p:cNvPicPr>
          <p:nvPr/>
        </p:nvPicPr>
        <p:blipFill>
          <a:blip r:embed="rId3" cstate="print"/>
          <a:srcRect/>
          <a:stretch>
            <a:fillRect/>
          </a:stretch>
        </p:blipFill>
        <p:spPr bwMode="auto">
          <a:xfrm>
            <a:off x="128831" y="1371600"/>
            <a:ext cx="8862769" cy="4695825"/>
          </a:xfrm>
          <a:prstGeom prst="rect">
            <a:avLst/>
          </a:prstGeom>
          <a:noFill/>
          <a:ln w="9525">
            <a:noFill/>
            <a:miter lim="800000"/>
            <a:headEnd/>
            <a:tailEnd/>
          </a:ln>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pPr>
              <a:defRPr/>
            </a:pPr>
            <a:fld id="{880F500F-BC26-408D-8866-91ACE78646CB}" type="slidenum">
              <a:rPr lang="en-US" smtClean="0"/>
              <a:pPr>
                <a:defRPr/>
              </a:pPr>
              <a:t>31</a:t>
            </a:fld>
            <a:endParaRPr lang="en-US" dirty="0"/>
          </a:p>
        </p:txBody>
      </p:sp>
      <p:sp>
        <p:nvSpPr>
          <p:cNvPr id="585" name="Shape 585"/>
          <p:cNvSpPr>
            <a:spLocks noGrp="1"/>
          </p:cNvSpPr>
          <p:nvPr>
            <p:ph type="title"/>
          </p:nvPr>
        </p:nvSpPr>
        <p:spPr>
          <a:prstGeom prst="rect">
            <a:avLst/>
          </a:prstGeom>
        </p:spPr>
        <p:txBody>
          <a:bodyPr/>
          <a:lstStyle/>
          <a:p>
            <a:pPr lvl="0">
              <a:defRPr sz="1800" b="0">
                <a:solidFill>
                  <a:srgbClr val="000000"/>
                </a:solidFill>
              </a:defRPr>
            </a:pPr>
            <a:r>
              <a:rPr lang="en-US" sz="3200" b="1" dirty="0" smtClean="0">
                <a:solidFill>
                  <a:srgbClr val="4F4F4F"/>
                </a:solidFill>
              </a:rPr>
              <a:t>Inventory Record: PO Text</a:t>
            </a:r>
            <a:endParaRPr sz="3200" b="1" dirty="0">
              <a:solidFill>
                <a:srgbClr val="4F4F4F"/>
              </a:solidFill>
            </a:endParaRPr>
          </a:p>
        </p:txBody>
      </p:sp>
      <p:sp>
        <p:nvSpPr>
          <p:cNvPr id="8" name="Text Placeholder 7"/>
          <p:cNvSpPr>
            <a:spLocks noGrp="1"/>
          </p:cNvSpPr>
          <p:nvPr>
            <p:ph type="body" sz="quarter" idx="13"/>
          </p:nvPr>
        </p:nvSpPr>
        <p:spPr/>
        <p:txBody>
          <a:bodyPr/>
          <a:lstStyle/>
          <a:p>
            <a:r>
              <a:rPr lang="en-US" dirty="0" smtClean="0"/>
              <a:t>EAM Inventory</a:t>
            </a:r>
            <a:endParaRPr lang="en-US" dirty="0"/>
          </a:p>
        </p:txBody>
      </p:sp>
      <p:pic>
        <p:nvPicPr>
          <p:cNvPr id="17410" name="Picture 2"/>
          <p:cNvPicPr>
            <a:picLocks noChangeAspect="1" noChangeArrowheads="1"/>
          </p:cNvPicPr>
          <p:nvPr/>
        </p:nvPicPr>
        <p:blipFill>
          <a:blip r:embed="rId3" cstate="print"/>
          <a:srcRect/>
          <a:stretch>
            <a:fillRect/>
          </a:stretch>
        </p:blipFill>
        <p:spPr bwMode="auto">
          <a:xfrm>
            <a:off x="85597" y="1295400"/>
            <a:ext cx="8982203" cy="4576763"/>
          </a:xfrm>
          <a:prstGeom prst="rect">
            <a:avLst/>
          </a:prstGeom>
          <a:noFill/>
          <a:ln w="9525">
            <a:noFill/>
            <a:miter lim="800000"/>
            <a:headEnd/>
            <a:tailEnd/>
          </a:ln>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pPr>
              <a:defRPr/>
            </a:pPr>
            <a:fld id="{880F500F-BC26-408D-8866-91ACE78646CB}" type="slidenum">
              <a:rPr lang="en-US" smtClean="0"/>
              <a:pPr>
                <a:defRPr/>
              </a:pPr>
              <a:t>32</a:t>
            </a:fld>
            <a:endParaRPr lang="en-US" dirty="0"/>
          </a:p>
        </p:txBody>
      </p:sp>
      <p:sp>
        <p:nvSpPr>
          <p:cNvPr id="585" name="Shape 585"/>
          <p:cNvSpPr>
            <a:spLocks noGrp="1"/>
          </p:cNvSpPr>
          <p:nvPr>
            <p:ph type="title"/>
          </p:nvPr>
        </p:nvSpPr>
        <p:spPr>
          <a:prstGeom prst="rect">
            <a:avLst/>
          </a:prstGeom>
        </p:spPr>
        <p:txBody>
          <a:bodyPr/>
          <a:lstStyle/>
          <a:p>
            <a:pPr lvl="0">
              <a:defRPr sz="1800" b="0">
                <a:solidFill>
                  <a:srgbClr val="000000"/>
                </a:solidFill>
              </a:defRPr>
            </a:pPr>
            <a:r>
              <a:rPr lang="en-US" sz="3200" b="1" dirty="0" smtClean="0">
                <a:solidFill>
                  <a:srgbClr val="4F4F4F"/>
                </a:solidFill>
              </a:rPr>
              <a:t>Inventory Record: User Defined</a:t>
            </a:r>
            <a:endParaRPr sz="3200" b="1" dirty="0">
              <a:solidFill>
                <a:srgbClr val="4F4F4F"/>
              </a:solidFill>
            </a:endParaRPr>
          </a:p>
        </p:txBody>
      </p:sp>
      <p:sp>
        <p:nvSpPr>
          <p:cNvPr id="6" name="Text Placeholder 5"/>
          <p:cNvSpPr>
            <a:spLocks noGrp="1"/>
          </p:cNvSpPr>
          <p:nvPr>
            <p:ph type="body" sz="quarter" idx="13"/>
          </p:nvPr>
        </p:nvSpPr>
        <p:spPr/>
        <p:txBody>
          <a:bodyPr/>
          <a:lstStyle/>
          <a:p>
            <a:r>
              <a:rPr lang="en-US" smtClean="0"/>
              <a:t>EAM Inventory</a:t>
            </a:r>
            <a:endParaRPr lang="en-US"/>
          </a:p>
        </p:txBody>
      </p:sp>
      <p:pic>
        <p:nvPicPr>
          <p:cNvPr id="18434" name="Picture 2"/>
          <p:cNvPicPr>
            <a:picLocks noChangeAspect="1" noChangeArrowheads="1"/>
          </p:cNvPicPr>
          <p:nvPr/>
        </p:nvPicPr>
        <p:blipFill>
          <a:blip r:embed="rId3" cstate="print"/>
          <a:srcRect/>
          <a:stretch>
            <a:fillRect/>
          </a:stretch>
        </p:blipFill>
        <p:spPr bwMode="auto">
          <a:xfrm>
            <a:off x="182853" y="1371600"/>
            <a:ext cx="8732547" cy="4533900"/>
          </a:xfrm>
          <a:prstGeom prst="rect">
            <a:avLst/>
          </a:prstGeom>
          <a:noFill/>
          <a:ln w="9525">
            <a:noFill/>
            <a:miter lim="800000"/>
            <a:headEnd/>
            <a:tailEnd/>
          </a:ln>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a:defRPr/>
            </a:pPr>
            <a:fld id="{880F500F-BC26-408D-8866-91ACE78646CB}" type="slidenum">
              <a:rPr lang="en-US" smtClean="0"/>
              <a:pPr>
                <a:defRPr/>
              </a:pPr>
              <a:t>33</a:t>
            </a:fld>
            <a:endParaRPr lang="en-US" dirty="0"/>
          </a:p>
        </p:txBody>
      </p:sp>
      <p:sp>
        <p:nvSpPr>
          <p:cNvPr id="6" name="Content Placeholder 5"/>
          <p:cNvSpPr>
            <a:spLocks noGrp="1"/>
          </p:cNvSpPr>
          <p:nvPr>
            <p:ph idx="1"/>
          </p:nvPr>
        </p:nvSpPr>
        <p:spPr>
          <a:xfrm>
            <a:off x="3125337" y="1316182"/>
            <a:ext cx="5813947" cy="4999951"/>
          </a:xfrm>
        </p:spPr>
        <p:txBody>
          <a:bodyPr>
            <a:noAutofit/>
          </a:bodyPr>
          <a:lstStyle/>
          <a:p>
            <a:r>
              <a:rPr lang="en-US" sz="1550" dirty="0" smtClean="0">
                <a:ea typeface="Calibri"/>
                <a:cs typeface="Calibri"/>
                <a:sym typeface="Calibri"/>
              </a:rPr>
              <a:t>Notes – add detailed internal notes </a:t>
            </a:r>
          </a:p>
          <a:p>
            <a:r>
              <a:rPr lang="en-US" sz="1550" dirty="0" smtClean="0">
                <a:ea typeface="Calibri"/>
                <a:cs typeface="Calibri"/>
                <a:sym typeface="Calibri"/>
              </a:rPr>
              <a:t>Detail – see all details</a:t>
            </a:r>
          </a:p>
          <a:p>
            <a:r>
              <a:rPr lang="en-US" sz="1550" dirty="0" smtClean="0">
                <a:ea typeface="Calibri"/>
                <a:cs typeface="Calibri"/>
                <a:sym typeface="Calibri"/>
              </a:rPr>
              <a:t>Requisitions – view all associated requisitions</a:t>
            </a:r>
          </a:p>
          <a:p>
            <a:r>
              <a:rPr lang="en-US" sz="1550" dirty="0" smtClean="0">
                <a:ea typeface="Calibri"/>
                <a:cs typeface="Calibri"/>
                <a:sym typeface="Calibri"/>
              </a:rPr>
              <a:t>Vendor Parts – view and  establish all vendors, vendor parts, minimum order quantities, and price schedules</a:t>
            </a:r>
          </a:p>
          <a:p>
            <a:r>
              <a:rPr lang="en-US" sz="1550" dirty="0" smtClean="0">
                <a:ea typeface="Calibri"/>
                <a:cs typeface="Calibri"/>
                <a:sym typeface="Calibri"/>
              </a:rPr>
              <a:t>Vendor Cost – view price history for vendors</a:t>
            </a:r>
          </a:p>
          <a:p>
            <a:r>
              <a:rPr lang="en-US" sz="1550" dirty="0" smtClean="0">
                <a:ea typeface="Calibri"/>
                <a:cs typeface="Calibri"/>
                <a:sym typeface="Calibri"/>
              </a:rPr>
              <a:t>Reserve Analysis – view </a:t>
            </a:r>
            <a:r>
              <a:rPr lang="en-US" sz="1550" dirty="0" smtClean="0"/>
              <a:t>all reserved quantities for stores requisitions</a:t>
            </a:r>
          </a:p>
          <a:p>
            <a:r>
              <a:rPr lang="en-US" sz="1550" dirty="0" smtClean="0">
                <a:ea typeface="Calibri"/>
                <a:cs typeface="Calibri"/>
                <a:sym typeface="Calibri"/>
              </a:rPr>
              <a:t>FIFO/LIFO Stack – view </a:t>
            </a:r>
            <a:r>
              <a:rPr lang="en-US" sz="1550" dirty="0" smtClean="0"/>
              <a:t>the quantity and price of purchase receipts in LIFO or FIFO order for this part</a:t>
            </a:r>
          </a:p>
          <a:p>
            <a:r>
              <a:rPr lang="en-US" sz="1550" dirty="0" smtClean="0">
                <a:ea typeface="Calibri"/>
                <a:cs typeface="Calibri"/>
                <a:sym typeface="Calibri"/>
              </a:rPr>
              <a:t>Consignment Stack – for consignment items, view the consignment history associated with this item and the vendor</a:t>
            </a:r>
          </a:p>
          <a:p>
            <a:r>
              <a:rPr lang="en-US" sz="1550" dirty="0" smtClean="0">
                <a:ea typeface="Calibri"/>
                <a:cs typeface="Calibri"/>
                <a:sym typeface="Calibri"/>
              </a:rPr>
              <a:t>Alternates – view </a:t>
            </a:r>
            <a:r>
              <a:rPr lang="en-US" sz="1550" dirty="0" smtClean="0"/>
              <a:t>alternate part numbers that are used in other sites</a:t>
            </a:r>
          </a:p>
          <a:p>
            <a:r>
              <a:rPr lang="en-US" sz="1550" dirty="0" smtClean="0">
                <a:ea typeface="Calibri"/>
                <a:cs typeface="Calibri"/>
                <a:sym typeface="Calibri"/>
              </a:rPr>
              <a:t>Common Names – view common names/nouns for a part</a:t>
            </a:r>
          </a:p>
          <a:p>
            <a:r>
              <a:rPr lang="en-US" sz="1550" dirty="0" smtClean="0">
                <a:ea typeface="Calibri"/>
                <a:cs typeface="Calibri"/>
                <a:sym typeface="Calibri"/>
              </a:rPr>
              <a:t>Manufacturers – view </a:t>
            </a:r>
            <a:r>
              <a:rPr lang="en-US" sz="1550" dirty="0" smtClean="0"/>
              <a:t>the manufacturers and manufacturers’ part numbers that are added</a:t>
            </a:r>
            <a:endParaRPr lang="en-US" sz="1550" dirty="0" smtClean="0">
              <a:ea typeface="Calibri"/>
              <a:cs typeface="Calibri"/>
              <a:sym typeface="Calibri"/>
            </a:endParaRPr>
          </a:p>
          <a:p>
            <a:endParaRPr lang="en-US" sz="1550" dirty="0"/>
          </a:p>
        </p:txBody>
      </p:sp>
      <p:sp>
        <p:nvSpPr>
          <p:cNvPr id="5" name="Title 4"/>
          <p:cNvSpPr>
            <a:spLocks noGrp="1"/>
          </p:cNvSpPr>
          <p:nvPr>
            <p:ph type="title"/>
          </p:nvPr>
        </p:nvSpPr>
        <p:spPr/>
        <p:txBody>
          <a:bodyPr/>
          <a:lstStyle/>
          <a:p>
            <a:r>
              <a:rPr lang="en-US" dirty="0" smtClean="0"/>
              <a:t>Inventory Records: Submenus</a:t>
            </a:r>
            <a:endParaRPr lang="en-US" dirty="0"/>
          </a:p>
        </p:txBody>
      </p:sp>
      <p:sp>
        <p:nvSpPr>
          <p:cNvPr id="7" name="Text Placeholder 6"/>
          <p:cNvSpPr>
            <a:spLocks noGrp="1"/>
          </p:cNvSpPr>
          <p:nvPr>
            <p:ph type="body" sz="quarter" idx="11"/>
          </p:nvPr>
        </p:nvSpPr>
        <p:spPr/>
        <p:txBody>
          <a:bodyPr/>
          <a:lstStyle/>
          <a:p>
            <a:r>
              <a:rPr lang="en-US" dirty="0" smtClean="0"/>
              <a:t>EAM Inventory</a:t>
            </a:r>
            <a:endParaRPr lang="en-US" dirty="0"/>
          </a:p>
        </p:txBody>
      </p:sp>
      <p:pic>
        <p:nvPicPr>
          <p:cNvPr id="8" name="Picture 2"/>
          <p:cNvPicPr>
            <a:picLocks noChangeAspect="1" noChangeArrowheads="1"/>
          </p:cNvPicPr>
          <p:nvPr/>
        </p:nvPicPr>
        <p:blipFill>
          <a:blip r:embed="rId3" cstate="print"/>
          <a:srcRect/>
          <a:stretch>
            <a:fillRect/>
          </a:stretch>
        </p:blipFill>
        <p:spPr bwMode="auto">
          <a:xfrm>
            <a:off x="285750" y="1371600"/>
            <a:ext cx="2762250" cy="4576763"/>
          </a:xfrm>
          <a:prstGeom prst="rect">
            <a:avLst/>
          </a:prstGeom>
          <a:noFill/>
          <a:ln w="9525">
            <a:noFill/>
            <a:miter lim="800000"/>
            <a:headEnd/>
            <a:tailEnd/>
          </a:ln>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a:defRPr/>
            </a:pPr>
            <a:fld id="{880F500F-BC26-408D-8866-91ACE78646CB}" type="slidenum">
              <a:rPr lang="en-US" smtClean="0"/>
              <a:pPr>
                <a:defRPr/>
              </a:pPr>
              <a:t>34</a:t>
            </a:fld>
            <a:endParaRPr lang="en-US" dirty="0"/>
          </a:p>
        </p:txBody>
      </p:sp>
      <p:sp>
        <p:nvSpPr>
          <p:cNvPr id="6" name="Content Placeholder 5"/>
          <p:cNvSpPr>
            <a:spLocks noGrp="1"/>
          </p:cNvSpPr>
          <p:nvPr>
            <p:ph idx="1"/>
          </p:nvPr>
        </p:nvSpPr>
        <p:spPr>
          <a:xfrm>
            <a:off x="3138986" y="1316182"/>
            <a:ext cx="5841242" cy="4999951"/>
          </a:xfrm>
        </p:spPr>
        <p:txBody>
          <a:bodyPr>
            <a:normAutofit fontScale="55000" lnSpcReduction="20000"/>
          </a:bodyPr>
          <a:lstStyle/>
          <a:p>
            <a:pPr>
              <a:lnSpc>
                <a:spcPct val="120000"/>
              </a:lnSpc>
            </a:pPr>
            <a:r>
              <a:rPr lang="en-US" sz="2900" dirty="0" smtClean="0">
                <a:ea typeface="Calibri"/>
                <a:cs typeface="Calibri"/>
                <a:sym typeface="Calibri"/>
              </a:rPr>
              <a:t>Accounts – set </a:t>
            </a:r>
            <a:r>
              <a:rPr lang="en-US" sz="2900" dirty="0" smtClean="0"/>
              <a:t>up specific expense cost centers, departments, accounts, and sub-account numbers to restrict where MRO parts can be charged</a:t>
            </a:r>
          </a:p>
          <a:p>
            <a:pPr>
              <a:lnSpc>
                <a:spcPct val="120000"/>
              </a:lnSpc>
            </a:pPr>
            <a:r>
              <a:rPr lang="en-US" sz="2900" dirty="0" smtClean="0">
                <a:ea typeface="Calibri"/>
                <a:cs typeface="Calibri"/>
                <a:sym typeface="Calibri"/>
              </a:rPr>
              <a:t>BOMs – displays </a:t>
            </a:r>
            <a:r>
              <a:rPr lang="en-US" sz="2900" dirty="0" smtClean="0"/>
              <a:t>all the equipment numbers where this part appears</a:t>
            </a:r>
          </a:p>
          <a:p>
            <a:pPr>
              <a:lnSpc>
                <a:spcPct val="120000"/>
              </a:lnSpc>
            </a:pPr>
            <a:r>
              <a:rPr lang="en-US" sz="2900" dirty="0" smtClean="0">
                <a:ea typeface="Calibri"/>
                <a:cs typeface="Calibri"/>
                <a:sym typeface="Calibri"/>
              </a:rPr>
              <a:t>Revisions – provides </a:t>
            </a:r>
            <a:r>
              <a:rPr lang="en-US" sz="2900" dirty="0" smtClean="0"/>
              <a:t>an audit trail of all modifications that are made to this record, if active</a:t>
            </a:r>
          </a:p>
          <a:p>
            <a:pPr>
              <a:lnSpc>
                <a:spcPct val="120000"/>
              </a:lnSpc>
            </a:pPr>
            <a:r>
              <a:rPr lang="en-US" sz="2900" dirty="0" smtClean="0">
                <a:ea typeface="Calibri"/>
                <a:cs typeface="Calibri"/>
                <a:sym typeface="Calibri"/>
              </a:rPr>
              <a:t>Inventory Descriptors – setup/view the </a:t>
            </a:r>
            <a:r>
              <a:rPr lang="en-US" sz="2900" dirty="0" smtClean="0"/>
              <a:t>Inventory descriptors for this item. Inventory descriptors allow users to set up a standard template for certain technical information. These descriptors can be associated to an MRO part</a:t>
            </a:r>
          </a:p>
          <a:p>
            <a:pPr>
              <a:lnSpc>
                <a:spcPct val="120000"/>
              </a:lnSpc>
            </a:pPr>
            <a:r>
              <a:rPr lang="en-US" sz="2900" dirty="0" smtClean="0">
                <a:ea typeface="Calibri"/>
                <a:cs typeface="Calibri"/>
                <a:sym typeface="Calibri"/>
              </a:rPr>
              <a:t>Analysis – displays </a:t>
            </a:r>
            <a:r>
              <a:rPr lang="en-US" sz="2900" dirty="0" smtClean="0"/>
              <a:t>a part’s current availability, general ledger transaction history, work order usage, purchase requisition history, and stock-out history. Can also view the on-hand and available balances for the same part at other sites</a:t>
            </a:r>
          </a:p>
          <a:p>
            <a:pPr>
              <a:lnSpc>
                <a:spcPct val="120000"/>
              </a:lnSpc>
            </a:pPr>
            <a:r>
              <a:rPr lang="en-US" sz="2900" dirty="0" err="1" smtClean="0">
                <a:ea typeface="Calibri"/>
                <a:cs typeface="Calibri"/>
                <a:sym typeface="Calibri"/>
              </a:rPr>
              <a:t>Rotable</a:t>
            </a:r>
            <a:r>
              <a:rPr lang="en-US" sz="2900" dirty="0" smtClean="0">
                <a:ea typeface="Calibri"/>
                <a:cs typeface="Calibri"/>
                <a:sym typeface="Calibri"/>
              </a:rPr>
              <a:t> Inventory – displays </a:t>
            </a:r>
            <a:r>
              <a:rPr lang="en-US" sz="2900" dirty="0" smtClean="0"/>
              <a:t> detailed information for each individual, serialized part</a:t>
            </a:r>
            <a:endParaRPr lang="en-US" sz="2900" dirty="0" smtClean="0">
              <a:ea typeface="Calibri"/>
              <a:cs typeface="Calibri"/>
              <a:sym typeface="Calibri"/>
            </a:endParaRPr>
          </a:p>
          <a:p>
            <a:endParaRPr lang="en-US" dirty="0"/>
          </a:p>
        </p:txBody>
      </p:sp>
      <p:sp>
        <p:nvSpPr>
          <p:cNvPr id="5" name="Title 4"/>
          <p:cNvSpPr>
            <a:spLocks noGrp="1"/>
          </p:cNvSpPr>
          <p:nvPr>
            <p:ph type="title"/>
          </p:nvPr>
        </p:nvSpPr>
        <p:spPr/>
        <p:txBody>
          <a:bodyPr/>
          <a:lstStyle/>
          <a:p>
            <a:r>
              <a:rPr lang="en-US" dirty="0" smtClean="0"/>
              <a:t>Inventory Record: Submenus (cont.)</a:t>
            </a:r>
            <a:endParaRPr lang="en-US" dirty="0"/>
          </a:p>
        </p:txBody>
      </p:sp>
      <p:sp>
        <p:nvSpPr>
          <p:cNvPr id="7" name="Text Placeholder 6"/>
          <p:cNvSpPr>
            <a:spLocks noGrp="1"/>
          </p:cNvSpPr>
          <p:nvPr>
            <p:ph type="body" sz="quarter" idx="11"/>
          </p:nvPr>
        </p:nvSpPr>
        <p:spPr/>
        <p:txBody>
          <a:bodyPr/>
          <a:lstStyle/>
          <a:p>
            <a:r>
              <a:rPr lang="en-US" dirty="0" smtClean="0"/>
              <a:t>EAM Inventory</a:t>
            </a:r>
            <a:endParaRPr lang="en-US" dirty="0"/>
          </a:p>
        </p:txBody>
      </p:sp>
      <p:pic>
        <p:nvPicPr>
          <p:cNvPr id="8" name="Picture 2"/>
          <p:cNvPicPr>
            <a:picLocks noChangeAspect="1" noChangeArrowheads="1"/>
          </p:cNvPicPr>
          <p:nvPr/>
        </p:nvPicPr>
        <p:blipFill>
          <a:blip r:embed="rId3" cstate="print"/>
          <a:srcRect/>
          <a:stretch>
            <a:fillRect/>
          </a:stretch>
        </p:blipFill>
        <p:spPr bwMode="auto">
          <a:xfrm>
            <a:off x="285750" y="1371600"/>
            <a:ext cx="2762250" cy="4576763"/>
          </a:xfrm>
          <a:prstGeom prst="rect">
            <a:avLst/>
          </a:prstGeom>
          <a:noFill/>
          <a:ln w="9525">
            <a:noFill/>
            <a:miter lim="800000"/>
            <a:headEnd/>
            <a:tailEnd/>
          </a:ln>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D295FD85-0E9A-9A4B-AEA4-CF6493BFD0E6}" type="slidenum">
              <a:rPr lang="en-US" smtClean="0"/>
              <a:pPr/>
              <a:t>35</a:t>
            </a:fld>
            <a:endParaRPr lang="en-US" dirty="0"/>
          </a:p>
        </p:txBody>
      </p:sp>
      <p:sp>
        <p:nvSpPr>
          <p:cNvPr id="3" name="Content Placeholder 2"/>
          <p:cNvSpPr>
            <a:spLocks noGrp="1"/>
          </p:cNvSpPr>
          <p:nvPr>
            <p:ph idx="1"/>
          </p:nvPr>
        </p:nvSpPr>
        <p:spPr>
          <a:xfrm>
            <a:off x="457200" y="4831308"/>
            <a:ext cx="8229600" cy="1255594"/>
          </a:xfrm>
        </p:spPr>
        <p:txBody>
          <a:bodyPr>
            <a:normAutofit fontScale="77500" lnSpcReduction="20000"/>
          </a:bodyPr>
          <a:lstStyle/>
          <a:p>
            <a:r>
              <a:rPr lang="en-US" dirty="0" smtClean="0"/>
              <a:t>Once a part is entered in one site, it can be copied to other sites within the same </a:t>
            </a:r>
            <a:r>
              <a:rPr lang="en-US" u="sng" dirty="0" smtClean="0"/>
              <a:t>domain</a:t>
            </a:r>
            <a:endParaRPr lang="en-US" dirty="0" smtClean="0"/>
          </a:p>
          <a:p>
            <a:r>
              <a:rPr lang="en-US" dirty="0" smtClean="0"/>
              <a:t>The Part Description cannot be changed after copy if the domain setting protects the part description</a:t>
            </a:r>
          </a:p>
          <a:p>
            <a:endParaRPr lang="en-US" dirty="0"/>
          </a:p>
        </p:txBody>
      </p:sp>
      <p:sp>
        <p:nvSpPr>
          <p:cNvPr id="4" name="Title 3"/>
          <p:cNvSpPr>
            <a:spLocks noGrp="1"/>
          </p:cNvSpPr>
          <p:nvPr>
            <p:ph type="title"/>
          </p:nvPr>
        </p:nvSpPr>
        <p:spPr/>
        <p:txBody>
          <a:bodyPr/>
          <a:lstStyle/>
          <a:p>
            <a:r>
              <a:rPr lang="en-US" dirty="0" smtClean="0"/>
              <a:t>Copy Parts Across Sites</a:t>
            </a:r>
            <a:endParaRPr lang="en-US" dirty="0"/>
          </a:p>
        </p:txBody>
      </p:sp>
      <p:sp>
        <p:nvSpPr>
          <p:cNvPr id="5" name="Text Placeholder 4"/>
          <p:cNvSpPr>
            <a:spLocks noGrp="1"/>
          </p:cNvSpPr>
          <p:nvPr>
            <p:ph type="body" sz="quarter" idx="11"/>
          </p:nvPr>
        </p:nvSpPr>
        <p:spPr/>
        <p:txBody>
          <a:bodyPr/>
          <a:lstStyle/>
          <a:p>
            <a:r>
              <a:rPr lang="en-US" dirty="0" smtClean="0"/>
              <a:t>EAM Inventory</a:t>
            </a:r>
            <a:endParaRPr lang="en-US" dirty="0"/>
          </a:p>
        </p:txBody>
      </p:sp>
      <p:sp>
        <p:nvSpPr>
          <p:cNvPr id="8" name="TextBox 5"/>
          <p:cNvSpPr txBox="1">
            <a:spLocks noChangeArrowheads="1"/>
          </p:cNvSpPr>
          <p:nvPr/>
        </p:nvSpPr>
        <p:spPr bwMode="auto">
          <a:xfrm>
            <a:off x="119063" y="1317100"/>
            <a:ext cx="1484312" cy="1477328"/>
          </a:xfrm>
          <a:prstGeom prst="rect">
            <a:avLst/>
          </a:prstGeom>
          <a:noFill/>
          <a:ln w="9525">
            <a:noFill/>
            <a:miter lim="800000"/>
            <a:headEnd/>
            <a:tailEnd/>
          </a:ln>
        </p:spPr>
        <p:txBody>
          <a:bodyPr>
            <a:spAutoFit/>
          </a:bodyPr>
          <a:lstStyle/>
          <a:p>
            <a:r>
              <a:rPr lang="en-US" sz="1800" dirty="0">
                <a:solidFill>
                  <a:schemeClr val="accent5"/>
                </a:solidFill>
                <a:latin typeface="+mj-lt"/>
              </a:rPr>
              <a:t>The second way to create a Part Number </a:t>
            </a:r>
            <a:r>
              <a:rPr lang="en-US" sz="1800" dirty="0">
                <a:solidFill>
                  <a:srgbClr val="FF0000"/>
                </a:solidFill>
                <a:latin typeface="+mj-lt"/>
              </a:rPr>
              <a:t>. . . </a:t>
            </a:r>
          </a:p>
        </p:txBody>
      </p:sp>
      <p:sp>
        <p:nvSpPr>
          <p:cNvPr id="9" name="TextBox 12"/>
          <p:cNvSpPr txBox="1">
            <a:spLocks noChangeArrowheads="1"/>
          </p:cNvSpPr>
          <p:nvPr/>
        </p:nvSpPr>
        <p:spPr bwMode="auto">
          <a:xfrm>
            <a:off x="3830435" y="6069771"/>
            <a:ext cx="4809330" cy="307777"/>
          </a:xfrm>
          <a:prstGeom prst="rect">
            <a:avLst/>
          </a:prstGeom>
          <a:noFill/>
          <a:ln w="9525">
            <a:noFill/>
            <a:miter lim="800000"/>
            <a:headEnd/>
            <a:tailEnd/>
          </a:ln>
        </p:spPr>
        <p:txBody>
          <a:bodyPr wrap="none">
            <a:spAutoFit/>
          </a:bodyPr>
          <a:lstStyle/>
          <a:p>
            <a:r>
              <a:rPr lang="en-US" b="1" dirty="0">
                <a:latin typeface="+mj-lt"/>
              </a:rPr>
              <a:t>See Appendix A – Add Locations and </a:t>
            </a:r>
            <a:r>
              <a:rPr lang="en-US" b="1" dirty="0" smtClean="0">
                <a:latin typeface="+mj-lt"/>
              </a:rPr>
              <a:t>Inventory </a:t>
            </a:r>
            <a:r>
              <a:rPr lang="en-US" b="1" dirty="0">
                <a:latin typeface="+mj-lt"/>
              </a:rPr>
              <a:t>Parts</a:t>
            </a:r>
          </a:p>
        </p:txBody>
      </p:sp>
      <p:pic>
        <p:nvPicPr>
          <p:cNvPr id="4098" name="Picture 2"/>
          <p:cNvPicPr>
            <a:picLocks noChangeAspect="1" noChangeArrowheads="1"/>
          </p:cNvPicPr>
          <p:nvPr/>
        </p:nvPicPr>
        <p:blipFill>
          <a:blip r:embed="rId3" cstate="print"/>
          <a:srcRect/>
          <a:stretch>
            <a:fillRect/>
          </a:stretch>
        </p:blipFill>
        <p:spPr bwMode="auto">
          <a:xfrm>
            <a:off x="1507584" y="1315850"/>
            <a:ext cx="6275259" cy="3363726"/>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4"/>
          </p:nvPr>
        </p:nvSpPr>
        <p:spPr/>
        <p:txBody>
          <a:bodyPr/>
          <a:lstStyle/>
          <a:p>
            <a:fld id="{D295FD85-0E9A-9A4B-AEA4-CF6493BFD0E6}" type="slidenum">
              <a:rPr lang="en-US" smtClean="0"/>
              <a:pPr/>
              <a:t>36</a:t>
            </a:fld>
            <a:endParaRPr lang="en-US" dirty="0"/>
          </a:p>
        </p:txBody>
      </p:sp>
      <p:sp>
        <p:nvSpPr>
          <p:cNvPr id="34818" name="Rectangle 2"/>
          <p:cNvSpPr>
            <a:spLocks noGrp="1" noChangeArrowheads="1"/>
          </p:cNvSpPr>
          <p:nvPr>
            <p:ph type="title"/>
          </p:nvPr>
        </p:nvSpPr>
        <p:spPr/>
        <p:txBody>
          <a:bodyPr/>
          <a:lstStyle/>
          <a:p>
            <a:r>
              <a:rPr lang="en-US" dirty="0" smtClean="0"/>
              <a:t>Inventory Process – Step Through</a:t>
            </a:r>
          </a:p>
        </p:txBody>
      </p:sp>
      <p:sp>
        <p:nvSpPr>
          <p:cNvPr id="10" name="Text Placeholder 9"/>
          <p:cNvSpPr>
            <a:spLocks noGrp="1"/>
          </p:cNvSpPr>
          <p:nvPr>
            <p:ph type="body" sz="quarter" idx="13"/>
          </p:nvPr>
        </p:nvSpPr>
        <p:spPr/>
        <p:txBody>
          <a:bodyPr/>
          <a:lstStyle/>
          <a:p>
            <a:r>
              <a:rPr lang="en-US" dirty="0" smtClean="0"/>
              <a:t>EAM Inventory</a:t>
            </a:r>
            <a:endParaRPr lang="en-US" dirty="0"/>
          </a:p>
        </p:txBody>
      </p:sp>
      <p:grpSp>
        <p:nvGrpSpPr>
          <p:cNvPr id="34819" name="Group 8"/>
          <p:cNvGrpSpPr>
            <a:grpSpLocks/>
          </p:cNvGrpSpPr>
          <p:nvPr/>
        </p:nvGrpSpPr>
        <p:grpSpPr bwMode="auto">
          <a:xfrm>
            <a:off x="1162650" y="3013250"/>
            <a:ext cx="6813550" cy="811213"/>
            <a:chOff x="1151881" y="1990413"/>
            <a:chExt cx="6208674" cy="555625"/>
          </a:xfrm>
        </p:grpSpPr>
        <p:sp>
          <p:nvSpPr>
            <p:cNvPr id="34821" name="Right Arrow 6"/>
            <p:cNvSpPr>
              <a:spLocks noChangeArrowheads="1"/>
            </p:cNvSpPr>
            <p:nvPr/>
          </p:nvSpPr>
          <p:spPr bwMode="auto">
            <a:xfrm>
              <a:off x="2429238" y="1990413"/>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dirty="0">
                  <a:latin typeface="+mj-lt"/>
                </a:rPr>
                <a:t>Request</a:t>
              </a:r>
            </a:p>
          </p:txBody>
        </p:sp>
        <p:sp>
          <p:nvSpPr>
            <p:cNvPr id="34822"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Consume	</a:t>
              </a:r>
            </a:p>
          </p:txBody>
        </p:sp>
        <p:sp>
          <p:nvSpPr>
            <p:cNvPr id="34823" name="Rectangle 11"/>
            <p:cNvSpPr>
              <a:spLocks noChangeArrowheads="1"/>
            </p:cNvSpPr>
            <p:nvPr/>
          </p:nvSpPr>
          <p:spPr bwMode="auto">
            <a:xfrm>
              <a:off x="1151881" y="212568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Setup</a:t>
              </a:r>
            </a:p>
          </p:txBody>
        </p:sp>
        <p:sp>
          <p:nvSpPr>
            <p:cNvPr id="34824" name="Rectangle 12"/>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Manage</a:t>
              </a:r>
            </a:p>
          </p:txBody>
        </p:sp>
        <p:sp>
          <p:nvSpPr>
            <p:cNvPr id="34825" name="Rectangle 13"/>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Replenish</a:t>
              </a:r>
            </a:p>
          </p:txBody>
        </p:sp>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4"/>
          </p:nvPr>
        </p:nvSpPr>
        <p:spPr/>
        <p:txBody>
          <a:bodyPr/>
          <a:lstStyle/>
          <a:p>
            <a:fld id="{D295FD85-0E9A-9A4B-AEA4-CF6493BFD0E6}" type="slidenum">
              <a:rPr lang="en-US" smtClean="0"/>
              <a:pPr/>
              <a:t>37</a:t>
            </a:fld>
            <a:endParaRPr lang="en-US" dirty="0"/>
          </a:p>
        </p:txBody>
      </p:sp>
      <p:sp>
        <p:nvSpPr>
          <p:cNvPr id="35843" name="Rectangle 3"/>
          <p:cNvSpPr>
            <a:spLocks noGrp="1" noChangeArrowheads="1"/>
          </p:cNvSpPr>
          <p:nvPr>
            <p:ph idx="1"/>
          </p:nvPr>
        </p:nvSpPr>
        <p:spPr/>
        <p:txBody>
          <a:bodyPr/>
          <a:lstStyle/>
          <a:p>
            <a:r>
              <a:rPr lang="en-US" dirty="0" smtClean="0"/>
              <a:t>Identify what part is needed </a:t>
            </a:r>
          </a:p>
          <a:p>
            <a:pPr lvl="1"/>
            <a:r>
              <a:rPr lang="en-US" dirty="0" smtClean="0"/>
              <a:t>“Find” tool </a:t>
            </a:r>
          </a:p>
          <a:p>
            <a:pPr lvl="1"/>
            <a:r>
              <a:rPr lang="en-US" dirty="0" smtClean="0"/>
              <a:t>Filters </a:t>
            </a:r>
          </a:p>
          <a:p>
            <a:pPr lvl="1"/>
            <a:r>
              <a:rPr lang="en-US" dirty="0" smtClean="0"/>
              <a:t>Sorting and grouping on the browse</a:t>
            </a:r>
          </a:p>
          <a:p>
            <a:pPr lvl="1"/>
            <a:r>
              <a:rPr lang="en-US" dirty="0" smtClean="0"/>
              <a:t>Key information</a:t>
            </a:r>
          </a:p>
          <a:p>
            <a:pPr lvl="2"/>
            <a:r>
              <a:rPr lang="en-US" dirty="0" smtClean="0"/>
              <a:t>Description </a:t>
            </a:r>
          </a:p>
          <a:p>
            <a:pPr lvl="2"/>
            <a:r>
              <a:rPr lang="en-US" dirty="0" smtClean="0"/>
              <a:t>Primary vendor and part number</a:t>
            </a:r>
          </a:p>
          <a:p>
            <a:pPr lvl="2"/>
            <a:r>
              <a:rPr lang="en-US" dirty="0" smtClean="0"/>
              <a:t>Manufacturer and manufacturer part number </a:t>
            </a:r>
          </a:p>
          <a:p>
            <a:pPr lvl="1"/>
            <a:r>
              <a:rPr lang="en-US" dirty="0" smtClean="0"/>
              <a:t>Equipment BOMs </a:t>
            </a:r>
          </a:p>
          <a:p>
            <a:pPr lvl="1"/>
            <a:r>
              <a:rPr lang="en-US" dirty="0" smtClean="0"/>
              <a:t>Parts lists </a:t>
            </a:r>
          </a:p>
          <a:p>
            <a:pPr lvl="1"/>
            <a:r>
              <a:rPr lang="en-US" dirty="0" smtClean="0"/>
              <a:t>Work order history </a:t>
            </a:r>
          </a:p>
          <a:p>
            <a:endParaRPr lang="en-US" dirty="0" smtClean="0"/>
          </a:p>
          <a:p>
            <a:endParaRPr lang="en-US" dirty="0" smtClean="0"/>
          </a:p>
        </p:txBody>
      </p:sp>
      <p:sp>
        <p:nvSpPr>
          <p:cNvPr id="35842" name="Rectangle 2"/>
          <p:cNvSpPr>
            <a:spLocks noGrp="1" noChangeArrowheads="1"/>
          </p:cNvSpPr>
          <p:nvPr>
            <p:ph type="title"/>
          </p:nvPr>
        </p:nvSpPr>
        <p:spPr/>
        <p:txBody>
          <a:bodyPr/>
          <a:lstStyle/>
          <a:p>
            <a:r>
              <a:rPr lang="en-US" dirty="0" smtClean="0"/>
              <a:t>Requesting Inventory </a:t>
            </a:r>
          </a:p>
        </p:txBody>
      </p:sp>
      <p:sp>
        <p:nvSpPr>
          <p:cNvPr id="11" name="Text Placeholder 10"/>
          <p:cNvSpPr>
            <a:spLocks noGrp="1"/>
          </p:cNvSpPr>
          <p:nvPr>
            <p:ph type="body" sz="quarter" idx="11"/>
          </p:nvPr>
        </p:nvSpPr>
        <p:spPr/>
        <p:txBody>
          <a:bodyPr/>
          <a:lstStyle/>
          <a:p>
            <a:r>
              <a:rPr lang="en-US" dirty="0" smtClean="0"/>
              <a:t>EAM Inventory</a:t>
            </a:r>
            <a:endParaRPr lang="en-US" dirty="0"/>
          </a:p>
        </p:txBody>
      </p:sp>
      <p:grpSp>
        <p:nvGrpSpPr>
          <p:cNvPr id="35844" name="Group 9"/>
          <p:cNvGrpSpPr>
            <a:grpSpLocks/>
          </p:cNvGrpSpPr>
          <p:nvPr/>
        </p:nvGrpSpPr>
        <p:grpSpPr bwMode="auto">
          <a:xfrm>
            <a:off x="4654550" y="34925"/>
            <a:ext cx="4249738" cy="481013"/>
            <a:chOff x="1151881" y="1990413"/>
            <a:chExt cx="6208674" cy="555625"/>
          </a:xfrm>
        </p:grpSpPr>
        <p:sp>
          <p:nvSpPr>
            <p:cNvPr id="35846" name="Right Arrow 6"/>
            <p:cNvSpPr>
              <a:spLocks noChangeArrowheads="1"/>
            </p:cNvSpPr>
            <p:nvPr/>
          </p:nvSpPr>
          <p:spPr bwMode="auto">
            <a:xfrm>
              <a:off x="2429238" y="1990413"/>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1000" dirty="0">
                  <a:latin typeface="+mj-lt"/>
                </a:rPr>
                <a:t>Request</a:t>
              </a:r>
            </a:p>
          </p:txBody>
        </p:sp>
        <p:sp>
          <p:nvSpPr>
            <p:cNvPr id="35847"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Consume	</a:t>
              </a:r>
            </a:p>
          </p:txBody>
        </p:sp>
        <p:sp>
          <p:nvSpPr>
            <p:cNvPr id="35848" name="Rectangle 12"/>
            <p:cNvSpPr>
              <a:spLocks noChangeArrowheads="1"/>
            </p:cNvSpPr>
            <p:nvPr/>
          </p:nvSpPr>
          <p:spPr bwMode="auto">
            <a:xfrm>
              <a:off x="1151881" y="212568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Setup</a:t>
              </a:r>
            </a:p>
          </p:txBody>
        </p:sp>
        <p:sp>
          <p:nvSpPr>
            <p:cNvPr id="35849" name="Rectangle 13"/>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Manage</a:t>
              </a:r>
            </a:p>
          </p:txBody>
        </p:sp>
        <p:sp>
          <p:nvSpPr>
            <p:cNvPr id="35850" name="Rectangle 14"/>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Replenish</a:t>
              </a:r>
            </a:p>
          </p:txBody>
        </p:sp>
      </p:gr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4"/>
          </p:nvPr>
        </p:nvSpPr>
        <p:spPr/>
        <p:txBody>
          <a:bodyPr/>
          <a:lstStyle/>
          <a:p>
            <a:fld id="{D295FD85-0E9A-9A4B-AEA4-CF6493BFD0E6}" type="slidenum">
              <a:rPr lang="en-US" smtClean="0"/>
              <a:pPr/>
              <a:t>38</a:t>
            </a:fld>
            <a:endParaRPr lang="en-US" dirty="0"/>
          </a:p>
        </p:txBody>
      </p:sp>
      <p:sp>
        <p:nvSpPr>
          <p:cNvPr id="36867" name="Rectangle 3"/>
          <p:cNvSpPr>
            <a:spLocks noGrp="1" noChangeArrowheads="1"/>
          </p:cNvSpPr>
          <p:nvPr>
            <p:ph idx="1"/>
          </p:nvPr>
        </p:nvSpPr>
        <p:spPr/>
        <p:txBody>
          <a:bodyPr/>
          <a:lstStyle/>
          <a:p>
            <a:r>
              <a:rPr lang="en-US" dirty="0" smtClean="0"/>
              <a:t>Requesting part from stores </a:t>
            </a:r>
          </a:p>
          <a:p>
            <a:pPr lvl="1"/>
            <a:r>
              <a:rPr lang="en-US" dirty="0" smtClean="0"/>
              <a:t>Manual walk-up </a:t>
            </a:r>
          </a:p>
          <a:p>
            <a:pPr lvl="1"/>
            <a:r>
              <a:rPr lang="en-US" dirty="0" smtClean="0"/>
              <a:t>Stores request </a:t>
            </a:r>
          </a:p>
          <a:p>
            <a:pPr lvl="2"/>
            <a:r>
              <a:rPr lang="en-US" dirty="0" smtClean="0"/>
              <a:t>Pick List </a:t>
            </a:r>
          </a:p>
          <a:p>
            <a:pPr lvl="2"/>
            <a:r>
              <a:rPr lang="en-US" dirty="0" smtClean="0"/>
              <a:t>Associate to work orders for planning </a:t>
            </a:r>
          </a:p>
          <a:p>
            <a:pPr lvl="2"/>
            <a:r>
              <a:rPr lang="en-US" dirty="0" smtClean="0"/>
              <a:t>Auto generated from a PM parts list when issued</a:t>
            </a:r>
          </a:p>
          <a:p>
            <a:pPr lvl="2"/>
            <a:r>
              <a:rPr lang="en-US" dirty="0" smtClean="0"/>
              <a:t>Use to reserve inventory  </a:t>
            </a:r>
          </a:p>
          <a:p>
            <a:pPr lvl="2"/>
            <a:r>
              <a:rPr lang="en-US" dirty="0" smtClean="0"/>
              <a:t>Use for kitting </a:t>
            </a:r>
          </a:p>
          <a:p>
            <a:r>
              <a:rPr lang="en-US" dirty="0" smtClean="0"/>
              <a:t>Create a requisition</a:t>
            </a:r>
          </a:p>
          <a:p>
            <a:pPr lvl="1"/>
            <a:r>
              <a:rPr lang="en-US" dirty="0" smtClean="0"/>
              <a:t>Action &gt; Create Requisition from the Inventory browse.</a:t>
            </a:r>
          </a:p>
          <a:p>
            <a:endParaRPr lang="en-US" dirty="0" smtClean="0"/>
          </a:p>
          <a:p>
            <a:endParaRPr lang="en-US" dirty="0" smtClean="0"/>
          </a:p>
        </p:txBody>
      </p:sp>
      <p:sp>
        <p:nvSpPr>
          <p:cNvPr id="36866" name="Rectangle 2"/>
          <p:cNvSpPr>
            <a:spLocks noGrp="1" noChangeArrowheads="1"/>
          </p:cNvSpPr>
          <p:nvPr>
            <p:ph type="title"/>
          </p:nvPr>
        </p:nvSpPr>
        <p:spPr/>
        <p:txBody>
          <a:bodyPr/>
          <a:lstStyle/>
          <a:p>
            <a:r>
              <a:rPr lang="en-US" dirty="0" smtClean="0"/>
              <a:t>Requesting Inventory </a:t>
            </a:r>
          </a:p>
        </p:txBody>
      </p:sp>
      <p:sp>
        <p:nvSpPr>
          <p:cNvPr id="11" name="Text Placeholder 10"/>
          <p:cNvSpPr>
            <a:spLocks noGrp="1"/>
          </p:cNvSpPr>
          <p:nvPr>
            <p:ph type="body" sz="quarter" idx="11"/>
          </p:nvPr>
        </p:nvSpPr>
        <p:spPr/>
        <p:txBody>
          <a:bodyPr/>
          <a:lstStyle/>
          <a:p>
            <a:r>
              <a:rPr lang="en-US" dirty="0" smtClean="0"/>
              <a:t>EAM Inventory</a:t>
            </a:r>
            <a:endParaRPr lang="en-US" dirty="0"/>
          </a:p>
        </p:txBody>
      </p:sp>
      <p:grpSp>
        <p:nvGrpSpPr>
          <p:cNvPr id="36868" name="Group 3"/>
          <p:cNvGrpSpPr>
            <a:grpSpLocks/>
          </p:cNvGrpSpPr>
          <p:nvPr/>
        </p:nvGrpSpPr>
        <p:grpSpPr bwMode="auto">
          <a:xfrm>
            <a:off x="4654550" y="34925"/>
            <a:ext cx="4249738" cy="481013"/>
            <a:chOff x="1151881" y="1990413"/>
            <a:chExt cx="6208674" cy="555625"/>
          </a:xfrm>
        </p:grpSpPr>
        <p:sp>
          <p:nvSpPr>
            <p:cNvPr id="36871" name="Right Arrow 6"/>
            <p:cNvSpPr>
              <a:spLocks noChangeArrowheads="1"/>
            </p:cNvSpPr>
            <p:nvPr/>
          </p:nvSpPr>
          <p:spPr bwMode="auto">
            <a:xfrm>
              <a:off x="2429238" y="1990413"/>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1000" dirty="0">
                  <a:latin typeface="+mj-lt"/>
                </a:rPr>
                <a:t>Request</a:t>
              </a:r>
            </a:p>
          </p:txBody>
        </p:sp>
        <p:sp>
          <p:nvSpPr>
            <p:cNvPr id="36872"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Consume	</a:t>
              </a:r>
            </a:p>
          </p:txBody>
        </p:sp>
        <p:sp>
          <p:nvSpPr>
            <p:cNvPr id="36873" name="Rectangle 6"/>
            <p:cNvSpPr>
              <a:spLocks noChangeArrowheads="1"/>
            </p:cNvSpPr>
            <p:nvPr/>
          </p:nvSpPr>
          <p:spPr bwMode="auto">
            <a:xfrm>
              <a:off x="1151881" y="212568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Setup</a:t>
              </a:r>
            </a:p>
          </p:txBody>
        </p:sp>
        <p:sp>
          <p:nvSpPr>
            <p:cNvPr id="36874" name="Rectangle 7"/>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Manage</a:t>
              </a:r>
            </a:p>
          </p:txBody>
        </p:sp>
        <p:sp>
          <p:nvSpPr>
            <p:cNvPr id="36875" name="Rectangle 8"/>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Replenish</a:t>
              </a:r>
            </a:p>
          </p:txBody>
        </p:sp>
      </p:gr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2" name="Shape 692"/>
          <p:cNvSpPr>
            <a:spLocks noGrp="1"/>
          </p:cNvSpPr>
          <p:nvPr>
            <p:ph type="sldNum" sz="quarter" idx="4"/>
          </p:nvPr>
        </p:nvSpPr>
        <p:spPr>
          <a:xfrm>
            <a:off x="6922640" y="6460254"/>
            <a:ext cx="2133601" cy="365126"/>
          </a:xfrm>
          <a:prstGeom prst="rect">
            <a:avLst/>
          </a:prstGeom>
          <a:extLst>
            <a:ext uri="{C572A759-6A51-4108-AA02-DFA0A04FC94B}">
              <ma14:wrappingTextBoxFlag xmlns:ma14="http://schemas.microsoft.com/office/mac/drawingml/2011/main" xmlns="" val="1"/>
            </a:ext>
          </a:extLst>
        </p:spPr>
        <p:txBody>
          <a:bodyPr lIns="0" tIns="0" rIns="0" bIns="0">
            <a:normAutofit/>
          </a:bodyPr>
          <a:lstStyle>
            <a:lvl1pPr defTabSz="393192">
              <a:defRPr sz="1720"/>
            </a:lvl1pPr>
          </a:lstStyle>
          <a:p>
            <a:pPr lvl="4">
              <a:defRPr sz="1800">
                <a:solidFill>
                  <a:srgbClr val="000000"/>
                </a:solidFill>
              </a:defRPr>
            </a:pPr>
            <a:fld id="{86CB4B4D-7CA3-9044-876B-883B54F8677D}" type="slidenum">
              <a:rPr>
                <a:solidFill>
                  <a:srgbClr val="FFFFFF"/>
                </a:solidFill>
              </a:rPr>
              <a:pPr lvl="4">
                <a:defRPr sz="1800">
                  <a:solidFill>
                    <a:srgbClr val="000000"/>
                  </a:solidFill>
                </a:defRPr>
              </a:pPr>
              <a:t>39</a:t>
            </a:fld>
            <a:endParaRPr dirty="0">
              <a:solidFill>
                <a:srgbClr val="FFFFFF"/>
              </a:solidFill>
            </a:endParaRPr>
          </a:p>
        </p:txBody>
      </p:sp>
      <p:sp>
        <p:nvSpPr>
          <p:cNvPr id="693" name="Shape 693"/>
          <p:cNvSpPr>
            <a:spLocks noGrp="1"/>
          </p:cNvSpPr>
          <p:nvPr>
            <p:ph type="title"/>
          </p:nvPr>
        </p:nvSpPr>
        <p:spPr>
          <a:xfrm>
            <a:off x="457200" y="607452"/>
            <a:ext cx="8229600" cy="708731"/>
          </a:xfrm>
          <a:prstGeom prst="rect">
            <a:avLst/>
          </a:prstGeom>
        </p:spPr>
        <p:txBody>
          <a:bodyPr/>
          <a:lstStyle/>
          <a:p>
            <a:pPr lvl="0">
              <a:defRPr sz="1800" b="0">
                <a:solidFill>
                  <a:srgbClr val="000000"/>
                </a:solidFill>
              </a:defRPr>
            </a:pPr>
            <a:r>
              <a:rPr lang="en-US" sz="3200" b="1" dirty="0" smtClean="0">
                <a:solidFill>
                  <a:srgbClr val="4F4F4F"/>
                </a:solidFill>
              </a:rPr>
              <a:t>Stores Requisitions Lists</a:t>
            </a:r>
            <a:endParaRPr sz="3200" b="1" dirty="0">
              <a:solidFill>
                <a:srgbClr val="4F4F4F"/>
              </a:solidFill>
            </a:endParaRPr>
          </a:p>
        </p:txBody>
      </p:sp>
      <p:sp>
        <p:nvSpPr>
          <p:cNvPr id="694" name="Shape 694"/>
          <p:cNvSpPr>
            <a:spLocks noGrp="1"/>
          </p:cNvSpPr>
          <p:nvPr>
            <p:ph type="body" idx="4294967295"/>
          </p:nvPr>
        </p:nvSpPr>
        <p:spPr>
          <a:xfrm>
            <a:off x="457200" y="179387"/>
            <a:ext cx="8229600" cy="428626"/>
          </a:xfrm>
          <a:prstGeom prst="rect">
            <a:avLst/>
          </a:prstGeom>
        </p:spPr>
        <p:txBody>
          <a:bodyPr lIns="0" tIns="0" rIns="0" bIns="0" anchor="b"/>
          <a:lstStyle>
            <a:lvl1pPr marL="0" indent="0">
              <a:spcBef>
                <a:spcPts val="400"/>
              </a:spcBef>
              <a:buSzTx/>
              <a:buNone/>
              <a:defRPr sz="2000" b="1">
                <a:solidFill>
                  <a:srgbClr val="4F81BD"/>
                </a:solidFill>
              </a:defRPr>
            </a:lvl1pPr>
          </a:lstStyle>
          <a:p>
            <a:r>
              <a:rPr lang="en-US" dirty="0" smtClean="0">
                <a:solidFill>
                  <a:schemeClr val="accent1"/>
                </a:solidFill>
              </a:rPr>
              <a:t>EAM Inventory</a:t>
            </a:r>
            <a:endParaRPr lang="en-US" dirty="0">
              <a:solidFill>
                <a:schemeClr val="accent1"/>
              </a:solidFill>
            </a:endParaRPr>
          </a:p>
        </p:txBody>
      </p:sp>
      <p:sp>
        <p:nvSpPr>
          <p:cNvPr id="11" name="Shape 763"/>
          <p:cNvSpPr txBox="1">
            <a:spLocks/>
          </p:cNvSpPr>
          <p:nvPr/>
        </p:nvSpPr>
        <p:spPr>
          <a:xfrm>
            <a:off x="457200" y="4724400"/>
            <a:ext cx="8229600" cy="1583106"/>
          </a:xfrm>
          <a:prstGeom prst="rect">
            <a:avLst/>
          </a:prstGeom>
          <a:ln w="12700">
            <a:miter lim="400000"/>
          </a:ln>
          <a:extLst>
            <a:ext uri="{C572A759-6A51-4108-AA02-DFA0A04FC94B}">
              <ma14:wrappingTextBoxFlag xmlns:ma14="http://schemas.microsoft.com/office/mac/drawingml/2011/main" xmlns="" val="1"/>
            </a:ext>
          </a:extLst>
        </p:spPr>
        <p:txBody>
          <a:bodyPr lIns="45719" rIns="45719">
            <a:normAutofit/>
          </a:bodyPr>
          <a:lstStyle/>
          <a:p>
            <a:pPr marL="342900" marR="0" lvl="0" indent="-342900" defTabSz="457200" eaLnBrk="1" fontAlgn="auto" latinLnBrk="0" hangingPunct="1">
              <a:lnSpc>
                <a:spcPct val="100000"/>
              </a:lnSpc>
              <a:spcBef>
                <a:spcPts val="600"/>
              </a:spcBef>
              <a:spcAft>
                <a:spcPts val="0"/>
              </a:spcAft>
              <a:buClr>
                <a:srgbClr val="F79646"/>
              </a:buClr>
              <a:buSzPct val="100000"/>
              <a:buFont typeface="Arial"/>
              <a:buChar char="•"/>
              <a:tabLst/>
              <a:defRPr sz="1800">
                <a:solidFill>
                  <a:srgbClr val="000000"/>
                </a:solidFill>
              </a:defRPr>
            </a:pPr>
            <a:r>
              <a:rPr kumimoji="0" lang="en-US" sz="1600" b="0" i="0" u="none" strike="noStrike" kern="0" cap="none" spc="0" normalizeH="0" baseline="0" noProof="0" dirty="0" smtClean="0">
                <a:ln>
                  <a:noFill/>
                </a:ln>
                <a:solidFill>
                  <a:srgbClr val="4F4F4F"/>
                </a:solidFill>
                <a:effectLst/>
                <a:uLnTx/>
                <a:uFillTx/>
                <a:latin typeface="+mn-lt"/>
                <a:ea typeface="Century Gothic"/>
                <a:cs typeface="Century Gothic"/>
                <a:sym typeface="Century Gothic"/>
              </a:rPr>
              <a:t>Create</a:t>
            </a:r>
            <a:r>
              <a:rPr kumimoji="0" lang="en-US" sz="1600" b="0" i="0" u="none" strike="noStrike" kern="0" cap="none" spc="0" normalizeH="0" noProof="0" dirty="0" smtClean="0">
                <a:ln>
                  <a:noFill/>
                </a:ln>
                <a:solidFill>
                  <a:srgbClr val="4F4F4F"/>
                </a:solidFill>
                <a:effectLst/>
                <a:uLnTx/>
                <a:uFillTx/>
                <a:latin typeface="+mn-lt"/>
                <a:ea typeface="Century Gothic"/>
                <a:cs typeface="Century Gothic"/>
                <a:sym typeface="Century Gothic"/>
              </a:rPr>
              <a:t> or view pick lists to be used for a WO</a:t>
            </a:r>
          </a:p>
          <a:p>
            <a:pPr marL="342900" indent="-342900">
              <a:spcBef>
                <a:spcPts val="600"/>
              </a:spcBef>
              <a:buClr>
                <a:srgbClr val="F79646"/>
              </a:buClr>
              <a:buSzPct val="100000"/>
              <a:buFont typeface="Arial"/>
              <a:buChar char="•"/>
              <a:defRPr sz="1800">
                <a:solidFill>
                  <a:srgbClr val="000000"/>
                </a:solidFill>
              </a:defRPr>
            </a:pPr>
            <a:r>
              <a:rPr lang="en-US" sz="1600" dirty="0" smtClean="0">
                <a:solidFill>
                  <a:srgbClr val="4F4F4F"/>
                </a:solidFill>
                <a:latin typeface="+mn-lt"/>
              </a:rPr>
              <a:t>Lists can be generated manually or copied from a BOM or master parts list</a:t>
            </a:r>
            <a:endParaRPr kumimoji="0" lang="en-US" sz="1600" b="0" i="0" u="none" strike="noStrike" kern="0" cap="none" spc="0" normalizeH="0" noProof="0" dirty="0" smtClean="0">
              <a:ln>
                <a:noFill/>
              </a:ln>
              <a:solidFill>
                <a:srgbClr val="4F4F4F"/>
              </a:solidFill>
              <a:effectLst/>
              <a:uLnTx/>
              <a:uFillTx/>
              <a:latin typeface="+mn-lt"/>
              <a:ea typeface="Century Gothic"/>
              <a:cs typeface="Century Gothic"/>
              <a:sym typeface="Century Gothic"/>
            </a:endParaRPr>
          </a:p>
          <a:p>
            <a:pPr marL="342900" marR="0" lvl="0" indent="-342900" defTabSz="457200" eaLnBrk="1" fontAlgn="auto" latinLnBrk="0" hangingPunct="1">
              <a:lnSpc>
                <a:spcPct val="100000"/>
              </a:lnSpc>
              <a:spcBef>
                <a:spcPts val="600"/>
              </a:spcBef>
              <a:spcAft>
                <a:spcPts val="0"/>
              </a:spcAft>
              <a:buClr>
                <a:srgbClr val="F79646"/>
              </a:buClr>
              <a:buSzPct val="100000"/>
              <a:buFont typeface="Arial"/>
              <a:buChar char="•"/>
              <a:tabLst/>
              <a:defRPr sz="1800">
                <a:solidFill>
                  <a:srgbClr val="000000"/>
                </a:solidFill>
              </a:defRPr>
            </a:pPr>
            <a:r>
              <a:rPr lang="en-US" sz="1600" noProof="0" dirty="0" smtClean="0">
                <a:solidFill>
                  <a:srgbClr val="4F4F4F"/>
                </a:solidFill>
                <a:latin typeface="+mn-lt"/>
              </a:rPr>
              <a:t>Items are displayed on the lower browse and can be manually issued, reserved, unreserved, returned, or requested (via a requisition).</a:t>
            </a:r>
            <a:endParaRPr kumimoji="0" lang="en-US" sz="1600" b="0" i="0" u="none" strike="noStrike" kern="0" cap="none" spc="0" normalizeH="0" noProof="0" dirty="0" smtClean="0">
              <a:ln>
                <a:noFill/>
              </a:ln>
              <a:solidFill>
                <a:srgbClr val="4F4F4F"/>
              </a:solidFill>
              <a:effectLst/>
              <a:uLnTx/>
              <a:uFillTx/>
              <a:latin typeface="+mn-lt"/>
              <a:ea typeface="Century Gothic"/>
              <a:cs typeface="Century Gothic"/>
              <a:sym typeface="Century Gothic"/>
            </a:endParaRPr>
          </a:p>
        </p:txBody>
      </p:sp>
      <p:pic>
        <p:nvPicPr>
          <p:cNvPr id="5122" name="Picture 2"/>
          <p:cNvPicPr>
            <a:picLocks noChangeAspect="1" noChangeArrowheads="1"/>
          </p:cNvPicPr>
          <p:nvPr/>
        </p:nvPicPr>
        <p:blipFill>
          <a:blip r:embed="rId3" cstate="print"/>
          <a:srcRect/>
          <a:stretch>
            <a:fillRect/>
          </a:stretch>
        </p:blipFill>
        <p:spPr bwMode="auto">
          <a:xfrm>
            <a:off x="619405" y="1233657"/>
            <a:ext cx="6771099" cy="35016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dirty="0"/>
          </a:p>
        </p:txBody>
      </p:sp>
      <p:sp>
        <p:nvSpPr>
          <p:cNvPr id="657410" name="Rectangle 2"/>
          <p:cNvSpPr>
            <a:spLocks noGrp="1" noChangeArrowheads="1"/>
          </p:cNvSpPr>
          <p:nvPr>
            <p:ph type="title"/>
          </p:nvPr>
        </p:nvSpPr>
        <p:spPr/>
        <p:txBody>
          <a:bodyPr anchor="ctr"/>
          <a:lstStyle/>
          <a:p>
            <a:r>
              <a:rPr lang="en-US" dirty="0" smtClean="0"/>
              <a:t>QAD EAM Modules</a:t>
            </a:r>
          </a:p>
        </p:txBody>
      </p:sp>
      <p:sp>
        <p:nvSpPr>
          <p:cNvPr id="5" name="Text Placeholder 4"/>
          <p:cNvSpPr>
            <a:spLocks noGrp="1"/>
          </p:cNvSpPr>
          <p:nvPr>
            <p:ph type="body" sz="quarter" idx="11"/>
          </p:nvPr>
        </p:nvSpPr>
        <p:spPr/>
        <p:txBody>
          <a:bodyPr/>
          <a:lstStyle/>
          <a:p>
            <a:r>
              <a:rPr lang="en-US" dirty="0" smtClean="0"/>
              <a:t>EAM Inventory</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
        <p:nvSpPr>
          <p:cNvPr id="6" name="Slide Number Placeholder 5"/>
          <p:cNvSpPr>
            <a:spLocks noGrp="1"/>
          </p:cNvSpPr>
          <p:nvPr>
            <p:ph type="sldNum" sz="quarter" idx="12"/>
          </p:nvPr>
        </p:nvSpPr>
        <p:spPr/>
        <p:txBody>
          <a:bodyPr/>
          <a:lstStyle/>
          <a:p>
            <a:fld id="{D295FD85-0E9A-9A4B-AEA4-CF6493BFD0E6}" type="slidenum">
              <a:rPr lang="en-US" smtClean="0"/>
              <a:pPr/>
              <a:t>4</a:t>
            </a:fld>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4294967295"/>
          </p:nvPr>
        </p:nvSpPr>
        <p:spPr>
          <a:xfrm>
            <a:off x="6922640" y="6460255"/>
            <a:ext cx="2133600" cy="365125"/>
          </a:xfrm>
          <a:prstGeom prst="rect">
            <a:avLst/>
          </a:prstGeom>
        </p:spPr>
        <p:txBody>
          <a:bodyPr/>
          <a:lstStyle/>
          <a:p>
            <a:fld id="{D295FD85-0E9A-9A4B-AEA4-CF6493BFD0E6}" type="slidenum">
              <a:rPr lang="en-US" smtClean="0"/>
              <a:pPr/>
              <a:t>40</a:t>
            </a:fld>
            <a:endParaRPr lang="en-US" dirty="0"/>
          </a:p>
        </p:txBody>
      </p:sp>
      <p:sp>
        <p:nvSpPr>
          <p:cNvPr id="16387" name="Rectangle 3"/>
          <p:cNvSpPr>
            <a:spLocks noGrp="1" noChangeArrowheads="1"/>
          </p:cNvSpPr>
          <p:nvPr>
            <p:ph idx="1"/>
          </p:nvPr>
        </p:nvSpPr>
        <p:spPr>
          <a:xfrm>
            <a:off x="457200" y="1316182"/>
            <a:ext cx="8229600" cy="4277096"/>
          </a:xfrm>
        </p:spPr>
        <p:txBody>
          <a:bodyPr>
            <a:normAutofit/>
          </a:bodyPr>
          <a:lstStyle/>
          <a:p>
            <a:r>
              <a:rPr lang="en-US" dirty="0" smtClean="0"/>
              <a:t>Stores </a:t>
            </a:r>
            <a:r>
              <a:rPr lang="en-US" dirty="0" err="1" smtClean="0"/>
              <a:t>Req</a:t>
            </a:r>
            <a:r>
              <a:rPr lang="en-US" dirty="0" smtClean="0"/>
              <a:t> approval groups are available</a:t>
            </a:r>
          </a:p>
          <a:p>
            <a:pPr lvl="1"/>
            <a:r>
              <a:rPr lang="en-US" dirty="0" smtClean="0"/>
              <a:t>Groups are set up similarly to </a:t>
            </a:r>
            <a:r>
              <a:rPr lang="en-US" dirty="0" err="1" smtClean="0"/>
              <a:t>req</a:t>
            </a:r>
            <a:r>
              <a:rPr lang="en-US" dirty="0" smtClean="0"/>
              <a:t> approval groups but no monetary limits are associated with users</a:t>
            </a:r>
          </a:p>
          <a:p>
            <a:pPr lvl="1"/>
            <a:r>
              <a:rPr lang="en-US" dirty="0" smtClean="0"/>
              <a:t>Allows approvals to go to a group rather than a single user</a:t>
            </a:r>
          </a:p>
          <a:p>
            <a:r>
              <a:rPr lang="en-US" dirty="0" smtClean="0"/>
              <a:t>The first user in the group who selects Approve authorizes the stores </a:t>
            </a:r>
            <a:r>
              <a:rPr lang="en-US" dirty="0" err="1" smtClean="0"/>
              <a:t>req</a:t>
            </a:r>
            <a:r>
              <a:rPr lang="en-US" dirty="0" smtClean="0"/>
              <a:t> list </a:t>
            </a:r>
          </a:p>
          <a:p>
            <a:pPr lvl="1"/>
            <a:r>
              <a:rPr lang="en-US" dirty="0" smtClean="0"/>
              <a:t>Others in the group receive notification that the stores </a:t>
            </a:r>
            <a:r>
              <a:rPr lang="en-US" dirty="0" err="1" smtClean="0"/>
              <a:t>req</a:t>
            </a:r>
            <a:r>
              <a:rPr lang="en-US" dirty="0" smtClean="0"/>
              <a:t> has been approved</a:t>
            </a:r>
          </a:p>
          <a:p>
            <a:endParaRPr lang="en-US" dirty="0" smtClean="0"/>
          </a:p>
          <a:p>
            <a:endParaRPr lang="en-US" dirty="0" smtClean="0"/>
          </a:p>
        </p:txBody>
      </p:sp>
      <p:sp>
        <p:nvSpPr>
          <p:cNvPr id="16386" name="Rectangle 2"/>
          <p:cNvSpPr>
            <a:spLocks noGrp="1" noChangeArrowheads="1"/>
          </p:cNvSpPr>
          <p:nvPr>
            <p:ph type="title"/>
          </p:nvPr>
        </p:nvSpPr>
        <p:spPr/>
        <p:txBody>
          <a:bodyPr>
            <a:normAutofit fontScale="90000"/>
          </a:bodyPr>
          <a:lstStyle/>
          <a:p>
            <a:r>
              <a:rPr lang="en-US" dirty="0" smtClean="0"/>
              <a:t>Route Stores Requisition Lists for Approval</a:t>
            </a:r>
          </a:p>
        </p:txBody>
      </p:sp>
      <p:sp>
        <p:nvSpPr>
          <p:cNvPr id="10" name="Text Placeholder 9"/>
          <p:cNvSpPr>
            <a:spLocks noGrp="1"/>
          </p:cNvSpPr>
          <p:nvPr>
            <p:ph type="body" sz="quarter" idx="11"/>
          </p:nvPr>
        </p:nvSpPr>
        <p:spPr/>
        <p:txBody>
          <a:bodyPr/>
          <a:lstStyle/>
          <a:p>
            <a:r>
              <a:rPr lang="en-US" dirty="0" smtClean="0"/>
              <a:t>EAM Overview</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4294967295"/>
          </p:nvPr>
        </p:nvSpPr>
        <p:spPr>
          <a:xfrm>
            <a:off x="6922640" y="6460255"/>
            <a:ext cx="2133600" cy="365125"/>
          </a:xfrm>
          <a:prstGeom prst="rect">
            <a:avLst/>
          </a:prstGeom>
        </p:spPr>
        <p:txBody>
          <a:bodyPr/>
          <a:lstStyle/>
          <a:p>
            <a:fld id="{D295FD85-0E9A-9A4B-AEA4-CF6493BFD0E6}" type="slidenum">
              <a:rPr lang="en-US" smtClean="0"/>
              <a:pPr/>
              <a:t>41</a:t>
            </a:fld>
            <a:endParaRPr lang="en-US" dirty="0"/>
          </a:p>
        </p:txBody>
      </p:sp>
      <p:sp>
        <p:nvSpPr>
          <p:cNvPr id="16387" name="Rectangle 3"/>
          <p:cNvSpPr>
            <a:spLocks noGrp="1" noChangeArrowheads="1"/>
          </p:cNvSpPr>
          <p:nvPr>
            <p:ph idx="1"/>
          </p:nvPr>
        </p:nvSpPr>
        <p:spPr>
          <a:xfrm>
            <a:off x="457200" y="1316182"/>
            <a:ext cx="8229600" cy="4277096"/>
          </a:xfrm>
        </p:spPr>
        <p:txBody>
          <a:bodyPr>
            <a:normAutofit/>
          </a:bodyPr>
          <a:lstStyle/>
          <a:p>
            <a:endParaRPr lang="en-US" dirty="0" smtClean="0"/>
          </a:p>
          <a:p>
            <a:endParaRPr lang="en-US" dirty="0" smtClean="0"/>
          </a:p>
          <a:p>
            <a:endParaRPr lang="en-US" dirty="0" smtClean="0"/>
          </a:p>
          <a:p>
            <a:endParaRPr lang="en-US" dirty="0" smtClean="0"/>
          </a:p>
          <a:p>
            <a:endParaRPr lang="en-US" dirty="0" smtClean="0"/>
          </a:p>
        </p:txBody>
      </p:sp>
      <p:sp>
        <p:nvSpPr>
          <p:cNvPr id="16386" name="Rectangle 2"/>
          <p:cNvSpPr>
            <a:spLocks noGrp="1" noChangeArrowheads="1"/>
          </p:cNvSpPr>
          <p:nvPr>
            <p:ph type="title"/>
          </p:nvPr>
        </p:nvSpPr>
        <p:spPr/>
        <p:txBody>
          <a:bodyPr>
            <a:normAutofit fontScale="90000"/>
          </a:bodyPr>
          <a:lstStyle/>
          <a:p>
            <a:r>
              <a:rPr lang="en-US" dirty="0" smtClean="0"/>
              <a:t>Route Stores Requisition Lists for Approval</a:t>
            </a:r>
          </a:p>
        </p:txBody>
      </p:sp>
      <p:sp>
        <p:nvSpPr>
          <p:cNvPr id="10" name="Text Placeholder 9"/>
          <p:cNvSpPr>
            <a:spLocks noGrp="1"/>
          </p:cNvSpPr>
          <p:nvPr>
            <p:ph type="body" sz="quarter" idx="11"/>
          </p:nvPr>
        </p:nvSpPr>
        <p:spPr/>
        <p:txBody>
          <a:bodyPr/>
          <a:lstStyle/>
          <a:p>
            <a:r>
              <a:rPr lang="en-US" dirty="0" smtClean="0"/>
              <a:t>EAM Overview</a:t>
            </a:r>
            <a:endParaRPr lang="en-US" dirty="0"/>
          </a:p>
        </p:txBody>
      </p:sp>
      <p:pic>
        <p:nvPicPr>
          <p:cNvPr id="6148" name="Picture 4"/>
          <p:cNvPicPr>
            <a:picLocks noChangeAspect="1" noChangeArrowheads="1"/>
          </p:cNvPicPr>
          <p:nvPr/>
        </p:nvPicPr>
        <p:blipFill>
          <a:blip r:embed="rId3" cstate="print"/>
          <a:srcRect/>
          <a:stretch>
            <a:fillRect/>
          </a:stretch>
        </p:blipFill>
        <p:spPr bwMode="auto">
          <a:xfrm>
            <a:off x="829883" y="1612942"/>
            <a:ext cx="7162574" cy="399221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4294967295"/>
          </p:nvPr>
        </p:nvSpPr>
        <p:spPr>
          <a:xfrm>
            <a:off x="6922640" y="6460255"/>
            <a:ext cx="2133600" cy="365125"/>
          </a:xfrm>
          <a:prstGeom prst="rect">
            <a:avLst/>
          </a:prstGeom>
        </p:spPr>
        <p:txBody>
          <a:bodyPr/>
          <a:lstStyle/>
          <a:p>
            <a:fld id="{D295FD85-0E9A-9A4B-AEA4-CF6493BFD0E6}" type="slidenum">
              <a:rPr lang="en-US" smtClean="0"/>
              <a:pPr/>
              <a:t>42</a:t>
            </a:fld>
            <a:endParaRPr lang="en-US" dirty="0"/>
          </a:p>
        </p:txBody>
      </p:sp>
      <p:sp>
        <p:nvSpPr>
          <p:cNvPr id="16387" name="Rectangle 3"/>
          <p:cNvSpPr>
            <a:spLocks noGrp="1" noChangeArrowheads="1"/>
          </p:cNvSpPr>
          <p:nvPr>
            <p:ph idx="1"/>
          </p:nvPr>
        </p:nvSpPr>
        <p:spPr>
          <a:xfrm>
            <a:off x="457200" y="1316182"/>
            <a:ext cx="8229600" cy="4775860"/>
          </a:xfrm>
        </p:spPr>
        <p:txBody>
          <a:bodyPr>
            <a:normAutofit/>
          </a:bodyPr>
          <a:lstStyle/>
          <a:p>
            <a:r>
              <a:rPr lang="en-US" dirty="0" smtClean="0"/>
              <a:t>Routing Options are:</a:t>
            </a:r>
          </a:p>
          <a:p>
            <a:pPr lvl="1"/>
            <a:r>
              <a:rPr lang="en-US" b="1" dirty="0" smtClean="0"/>
              <a:t>None</a:t>
            </a:r>
            <a:r>
              <a:rPr lang="en-US" dirty="0" smtClean="0"/>
              <a:t>: Turns off the need to Authorize</a:t>
            </a:r>
          </a:p>
          <a:p>
            <a:pPr lvl="1"/>
            <a:r>
              <a:rPr lang="en-US" b="1" dirty="0" smtClean="0"/>
              <a:t>Projects Only (Simple):  </a:t>
            </a:r>
            <a:r>
              <a:rPr lang="en-US" dirty="0" smtClean="0"/>
              <a:t>Project-related stores </a:t>
            </a:r>
            <a:r>
              <a:rPr lang="en-US" dirty="0" err="1" smtClean="0"/>
              <a:t>reqs</a:t>
            </a:r>
            <a:r>
              <a:rPr lang="en-US" dirty="0" smtClean="0"/>
              <a:t> require authorization by a single user</a:t>
            </a:r>
          </a:p>
          <a:p>
            <a:pPr lvl="1"/>
            <a:r>
              <a:rPr lang="en-US" b="1" dirty="0" smtClean="0"/>
              <a:t>Projects Only by Group</a:t>
            </a:r>
            <a:r>
              <a:rPr lang="en-US" dirty="0" smtClean="0"/>
              <a:t>:  Project-related stores </a:t>
            </a:r>
            <a:r>
              <a:rPr lang="en-US" dirty="0" err="1" smtClean="0"/>
              <a:t>reqs</a:t>
            </a:r>
            <a:r>
              <a:rPr lang="en-US" dirty="0" smtClean="0"/>
              <a:t> require authorization through assigned group</a:t>
            </a:r>
          </a:p>
          <a:p>
            <a:pPr lvl="1"/>
            <a:r>
              <a:rPr lang="en-US" b="1" dirty="0" smtClean="0"/>
              <a:t>All (Simple): </a:t>
            </a:r>
            <a:r>
              <a:rPr lang="en-US" dirty="0" smtClean="0"/>
              <a:t>All stores </a:t>
            </a:r>
            <a:r>
              <a:rPr lang="en-US" dirty="0" err="1" smtClean="0"/>
              <a:t>reqs</a:t>
            </a:r>
            <a:r>
              <a:rPr lang="en-US" dirty="0" smtClean="0"/>
              <a:t> require authorization by a single user</a:t>
            </a:r>
          </a:p>
          <a:p>
            <a:pPr lvl="1"/>
            <a:r>
              <a:rPr lang="en-US" b="1" dirty="0" smtClean="0"/>
              <a:t>All by group</a:t>
            </a:r>
            <a:r>
              <a:rPr lang="en-US" dirty="0" smtClean="0"/>
              <a:t>: All stores </a:t>
            </a:r>
            <a:r>
              <a:rPr lang="en-US" dirty="0" err="1" smtClean="0"/>
              <a:t>reqs</a:t>
            </a:r>
            <a:r>
              <a:rPr lang="en-US" dirty="0" smtClean="0"/>
              <a:t> require authorization by someone in the assigned group</a:t>
            </a:r>
          </a:p>
          <a:p>
            <a:endParaRPr lang="en-US" dirty="0" smtClean="0"/>
          </a:p>
          <a:p>
            <a:endParaRPr lang="en-US" dirty="0" smtClean="0"/>
          </a:p>
          <a:p>
            <a:endParaRPr lang="en-US" dirty="0" smtClean="0"/>
          </a:p>
          <a:p>
            <a:endParaRPr lang="en-US" dirty="0" smtClean="0"/>
          </a:p>
          <a:p>
            <a:endParaRPr lang="en-US" dirty="0" smtClean="0"/>
          </a:p>
        </p:txBody>
      </p:sp>
      <p:sp>
        <p:nvSpPr>
          <p:cNvPr id="16386" name="Rectangle 2"/>
          <p:cNvSpPr>
            <a:spLocks noGrp="1" noChangeArrowheads="1"/>
          </p:cNvSpPr>
          <p:nvPr>
            <p:ph type="title"/>
          </p:nvPr>
        </p:nvSpPr>
        <p:spPr/>
        <p:txBody>
          <a:bodyPr>
            <a:normAutofit fontScale="90000"/>
          </a:bodyPr>
          <a:lstStyle/>
          <a:p>
            <a:r>
              <a:rPr lang="en-US" dirty="0" smtClean="0"/>
              <a:t>Route Stores Requisition Lists for Approval</a:t>
            </a:r>
          </a:p>
        </p:txBody>
      </p:sp>
      <p:sp>
        <p:nvSpPr>
          <p:cNvPr id="10" name="Text Placeholder 9"/>
          <p:cNvSpPr>
            <a:spLocks noGrp="1"/>
          </p:cNvSpPr>
          <p:nvPr>
            <p:ph type="body" sz="quarter" idx="11"/>
          </p:nvPr>
        </p:nvSpPr>
        <p:spPr/>
        <p:txBody>
          <a:bodyPr/>
          <a:lstStyle/>
          <a:p>
            <a:r>
              <a:rPr lang="en-US" dirty="0" smtClean="0"/>
              <a:t>EAM Overview</a:t>
            </a: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4294967295"/>
          </p:nvPr>
        </p:nvSpPr>
        <p:spPr>
          <a:xfrm>
            <a:off x="6922640" y="6460255"/>
            <a:ext cx="2133600" cy="365125"/>
          </a:xfrm>
          <a:prstGeom prst="rect">
            <a:avLst/>
          </a:prstGeom>
        </p:spPr>
        <p:txBody>
          <a:bodyPr/>
          <a:lstStyle/>
          <a:p>
            <a:fld id="{D295FD85-0E9A-9A4B-AEA4-CF6493BFD0E6}" type="slidenum">
              <a:rPr lang="en-US" smtClean="0"/>
              <a:pPr/>
              <a:t>43</a:t>
            </a:fld>
            <a:endParaRPr lang="en-US" dirty="0"/>
          </a:p>
        </p:txBody>
      </p:sp>
      <p:sp>
        <p:nvSpPr>
          <p:cNvPr id="16387" name="Rectangle 3"/>
          <p:cNvSpPr>
            <a:spLocks noGrp="1" noChangeArrowheads="1"/>
          </p:cNvSpPr>
          <p:nvPr>
            <p:ph idx="1"/>
          </p:nvPr>
        </p:nvSpPr>
        <p:spPr>
          <a:xfrm>
            <a:off x="457200" y="1316181"/>
            <a:ext cx="8229600" cy="4645231"/>
          </a:xfrm>
        </p:spPr>
        <p:txBody>
          <a:bodyPr>
            <a:normAutofit lnSpcReduction="10000"/>
          </a:bodyPr>
          <a:lstStyle/>
          <a:p>
            <a:r>
              <a:rPr lang="en-US" dirty="0" smtClean="0"/>
              <a:t>Stores Approval Methods include</a:t>
            </a:r>
          </a:p>
          <a:p>
            <a:pPr lvl="1"/>
            <a:r>
              <a:rPr lang="en-US" dirty="0" smtClean="0"/>
              <a:t>This field is only active when a “by Group” option is selected in the previous field</a:t>
            </a:r>
          </a:p>
          <a:p>
            <a:pPr lvl="2"/>
            <a:r>
              <a:rPr lang="en-US" dirty="0" smtClean="0"/>
              <a:t>Acct No</a:t>
            </a:r>
          </a:p>
          <a:p>
            <a:pPr lvl="2"/>
            <a:r>
              <a:rPr lang="en-US" dirty="0" smtClean="0"/>
              <a:t>Cost Center</a:t>
            </a:r>
          </a:p>
          <a:p>
            <a:pPr lvl="2"/>
            <a:r>
              <a:rPr lang="en-US" dirty="0" smtClean="0"/>
              <a:t>User</a:t>
            </a:r>
          </a:p>
          <a:p>
            <a:pPr lvl="1"/>
            <a:endParaRPr lang="en-US" dirty="0" smtClean="0"/>
          </a:p>
          <a:p>
            <a:endParaRPr lang="en-US" dirty="0" smtClean="0"/>
          </a:p>
          <a:p>
            <a:r>
              <a:rPr lang="en-US" dirty="0" smtClean="0"/>
              <a:t>Based on the selection, the stores </a:t>
            </a:r>
            <a:r>
              <a:rPr lang="en-US" dirty="0" err="1" smtClean="0"/>
              <a:t>req</a:t>
            </a:r>
            <a:r>
              <a:rPr lang="en-US" dirty="0" smtClean="0"/>
              <a:t> groups will need to be added to the selected data element</a:t>
            </a:r>
          </a:p>
          <a:p>
            <a:endParaRPr lang="en-US" dirty="0" smtClean="0"/>
          </a:p>
          <a:p>
            <a:endParaRPr lang="en-US" dirty="0" smtClean="0"/>
          </a:p>
          <a:p>
            <a:endParaRPr lang="en-US" dirty="0" smtClean="0"/>
          </a:p>
        </p:txBody>
      </p:sp>
      <p:sp>
        <p:nvSpPr>
          <p:cNvPr id="16386" name="Rectangle 2"/>
          <p:cNvSpPr>
            <a:spLocks noGrp="1" noChangeArrowheads="1"/>
          </p:cNvSpPr>
          <p:nvPr>
            <p:ph type="title"/>
          </p:nvPr>
        </p:nvSpPr>
        <p:spPr/>
        <p:txBody>
          <a:bodyPr>
            <a:normAutofit fontScale="90000"/>
          </a:bodyPr>
          <a:lstStyle/>
          <a:p>
            <a:r>
              <a:rPr lang="en-US" dirty="0" smtClean="0"/>
              <a:t>Route Stores Requisition Lists for Approval</a:t>
            </a:r>
          </a:p>
        </p:txBody>
      </p:sp>
      <p:sp>
        <p:nvSpPr>
          <p:cNvPr id="10" name="Text Placeholder 9"/>
          <p:cNvSpPr>
            <a:spLocks noGrp="1"/>
          </p:cNvSpPr>
          <p:nvPr>
            <p:ph type="body" sz="quarter" idx="11"/>
          </p:nvPr>
        </p:nvSpPr>
        <p:spPr/>
        <p:txBody>
          <a:bodyPr/>
          <a:lstStyle/>
          <a:p>
            <a:r>
              <a:rPr lang="en-US" dirty="0" smtClean="0"/>
              <a:t>EAM Overview</a:t>
            </a:r>
            <a:endParaRPr lang="en-US" dirty="0"/>
          </a:p>
        </p:txBody>
      </p:sp>
      <p:pic>
        <p:nvPicPr>
          <p:cNvPr id="11" name="Picture 2"/>
          <p:cNvPicPr>
            <a:picLocks noChangeAspect="1" noChangeArrowheads="1"/>
          </p:cNvPicPr>
          <p:nvPr/>
        </p:nvPicPr>
        <p:blipFill>
          <a:blip r:embed="rId3" cstate="print"/>
          <a:srcRect t="69740" r="46973"/>
          <a:stretch>
            <a:fillRect/>
          </a:stretch>
        </p:blipFill>
        <p:spPr bwMode="auto">
          <a:xfrm>
            <a:off x="3793610" y="2850079"/>
            <a:ext cx="4590369" cy="164287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4294967295"/>
          </p:nvPr>
        </p:nvSpPr>
        <p:spPr>
          <a:xfrm>
            <a:off x="6922640" y="6460255"/>
            <a:ext cx="2133600" cy="365125"/>
          </a:xfrm>
          <a:prstGeom prst="rect">
            <a:avLst/>
          </a:prstGeom>
        </p:spPr>
        <p:txBody>
          <a:bodyPr/>
          <a:lstStyle/>
          <a:p>
            <a:fld id="{D295FD85-0E9A-9A4B-AEA4-CF6493BFD0E6}" type="slidenum">
              <a:rPr lang="en-US" smtClean="0"/>
              <a:pPr/>
              <a:t>44</a:t>
            </a:fld>
            <a:endParaRPr lang="en-US" dirty="0"/>
          </a:p>
        </p:txBody>
      </p:sp>
      <p:sp>
        <p:nvSpPr>
          <p:cNvPr id="16387" name="Rectangle 3"/>
          <p:cNvSpPr>
            <a:spLocks noGrp="1" noChangeArrowheads="1"/>
          </p:cNvSpPr>
          <p:nvPr>
            <p:ph idx="1"/>
          </p:nvPr>
        </p:nvSpPr>
        <p:spPr>
          <a:xfrm>
            <a:off x="457200" y="1316181"/>
            <a:ext cx="8229600" cy="4645231"/>
          </a:xfrm>
        </p:spPr>
        <p:txBody>
          <a:bodyPr>
            <a:normAutofit/>
          </a:bodyPr>
          <a:lstStyle/>
          <a:p>
            <a:r>
              <a:rPr lang="en-US" dirty="0" smtClean="0"/>
              <a:t>For example, if the customer chooses to use cost-center based authorizations, the cost center table needs to be updated with stores </a:t>
            </a:r>
            <a:r>
              <a:rPr lang="en-US" dirty="0" err="1" smtClean="0"/>
              <a:t>req</a:t>
            </a:r>
            <a:r>
              <a:rPr lang="en-US" dirty="0" smtClean="0"/>
              <a:t> approval groups</a:t>
            </a:r>
          </a:p>
          <a:p>
            <a:pPr lvl="1"/>
            <a:endParaRPr lang="en-US" dirty="0" smtClean="0"/>
          </a:p>
          <a:p>
            <a:endParaRPr lang="en-US" dirty="0" smtClean="0"/>
          </a:p>
          <a:p>
            <a:endParaRPr lang="en-US" dirty="0" smtClean="0"/>
          </a:p>
          <a:p>
            <a:endParaRPr lang="en-US" dirty="0" smtClean="0"/>
          </a:p>
          <a:p>
            <a:endParaRPr lang="en-US" dirty="0" smtClean="0"/>
          </a:p>
        </p:txBody>
      </p:sp>
      <p:sp>
        <p:nvSpPr>
          <p:cNvPr id="16386" name="Rectangle 2"/>
          <p:cNvSpPr>
            <a:spLocks noGrp="1" noChangeArrowheads="1"/>
          </p:cNvSpPr>
          <p:nvPr>
            <p:ph type="title"/>
          </p:nvPr>
        </p:nvSpPr>
        <p:spPr/>
        <p:txBody>
          <a:bodyPr>
            <a:normAutofit fontScale="90000"/>
          </a:bodyPr>
          <a:lstStyle/>
          <a:p>
            <a:r>
              <a:rPr lang="en-US" dirty="0" smtClean="0"/>
              <a:t>Route Stores Requisition Lists for Approval</a:t>
            </a:r>
          </a:p>
        </p:txBody>
      </p:sp>
      <p:sp>
        <p:nvSpPr>
          <p:cNvPr id="10" name="Text Placeholder 9"/>
          <p:cNvSpPr>
            <a:spLocks noGrp="1"/>
          </p:cNvSpPr>
          <p:nvPr>
            <p:ph type="body" sz="quarter" idx="11"/>
          </p:nvPr>
        </p:nvSpPr>
        <p:spPr/>
        <p:txBody>
          <a:bodyPr/>
          <a:lstStyle/>
          <a:p>
            <a:r>
              <a:rPr lang="en-US" dirty="0" smtClean="0"/>
              <a:t>EAM Overview</a:t>
            </a:r>
            <a:endParaRPr lang="en-US" dirty="0"/>
          </a:p>
        </p:txBody>
      </p:sp>
      <p:pic>
        <p:nvPicPr>
          <p:cNvPr id="5122" name="Picture 2"/>
          <p:cNvPicPr>
            <a:picLocks noChangeAspect="1" noChangeArrowheads="1"/>
          </p:cNvPicPr>
          <p:nvPr/>
        </p:nvPicPr>
        <p:blipFill>
          <a:blip r:embed="rId3" cstate="print"/>
          <a:srcRect/>
          <a:stretch>
            <a:fillRect/>
          </a:stretch>
        </p:blipFill>
        <p:spPr bwMode="auto">
          <a:xfrm>
            <a:off x="1395598" y="3651601"/>
            <a:ext cx="6210300" cy="2333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2" name="Shape 692"/>
          <p:cNvSpPr>
            <a:spLocks noGrp="1"/>
          </p:cNvSpPr>
          <p:nvPr>
            <p:ph type="sldNum" sz="quarter" idx="4"/>
          </p:nvPr>
        </p:nvSpPr>
        <p:spPr>
          <a:prstGeom prst="rect">
            <a:avLst/>
          </a:prstGeom>
          <a:extLst>
            <a:ext uri="{C572A759-6A51-4108-AA02-DFA0A04FC94B}">
              <ma14:wrappingTextBoxFlag xmlns:ma14="http://schemas.microsoft.com/office/mac/drawingml/2011/main" xmlns="" val="1"/>
            </a:ext>
          </a:extLst>
        </p:spPr>
        <p:txBody>
          <a:bodyPr lIns="0" tIns="0" rIns="0" bIns="0">
            <a:normAutofit/>
          </a:bodyPr>
          <a:lstStyle>
            <a:lvl1pPr defTabSz="393192">
              <a:defRPr sz="1720"/>
            </a:lvl1pPr>
          </a:lstStyle>
          <a:p>
            <a:pPr lvl="0">
              <a:defRPr sz="1800">
                <a:solidFill>
                  <a:srgbClr val="000000"/>
                </a:solidFill>
              </a:defRPr>
            </a:pPr>
            <a:fld id="{86CB4B4D-7CA3-9044-876B-883B54F8677D}" type="slidenum">
              <a:rPr sz="1720">
                <a:solidFill>
                  <a:srgbClr val="FFFFFF"/>
                </a:solidFill>
              </a:rPr>
              <a:pPr lvl="0">
                <a:defRPr sz="1800">
                  <a:solidFill>
                    <a:srgbClr val="000000"/>
                  </a:solidFill>
                </a:defRPr>
              </a:pPr>
              <a:t>45</a:t>
            </a:fld>
            <a:endParaRPr sz="1720" dirty="0">
              <a:solidFill>
                <a:srgbClr val="FFFFFF"/>
              </a:solidFill>
            </a:endParaRPr>
          </a:p>
        </p:txBody>
      </p:sp>
      <p:sp>
        <p:nvSpPr>
          <p:cNvPr id="693" name="Shape 693"/>
          <p:cNvSpPr>
            <a:spLocks noGrp="1"/>
          </p:cNvSpPr>
          <p:nvPr>
            <p:ph type="title"/>
          </p:nvPr>
        </p:nvSpPr>
        <p:spPr>
          <a:prstGeom prst="rect">
            <a:avLst/>
          </a:prstGeom>
        </p:spPr>
        <p:txBody>
          <a:bodyPr/>
          <a:lstStyle/>
          <a:p>
            <a:pPr lvl="0">
              <a:defRPr sz="1800" b="0">
                <a:solidFill>
                  <a:srgbClr val="000000"/>
                </a:solidFill>
              </a:defRPr>
            </a:pPr>
            <a:r>
              <a:rPr lang="en-US" sz="3200" b="1" dirty="0" smtClean="0">
                <a:solidFill>
                  <a:srgbClr val="4F4F4F"/>
                </a:solidFill>
              </a:rPr>
              <a:t>Stores Requisition All Line</a:t>
            </a:r>
            <a:endParaRPr sz="3200" b="1" dirty="0">
              <a:solidFill>
                <a:srgbClr val="4F4F4F"/>
              </a:solidFill>
            </a:endParaRPr>
          </a:p>
        </p:txBody>
      </p:sp>
      <p:sp>
        <p:nvSpPr>
          <p:cNvPr id="694" name="Shape 694"/>
          <p:cNvSpPr>
            <a:spLocks noGrp="1"/>
          </p:cNvSpPr>
          <p:nvPr>
            <p:ph type="body" sz="quarter" idx="13"/>
          </p:nvPr>
        </p:nvSpPr>
        <p:spPr>
          <a:prstGeom prst="rect">
            <a:avLst/>
          </a:prstGeom>
        </p:spPr>
        <p:txBody>
          <a:bodyPr lIns="0" tIns="0" rIns="0" bIns="0" anchor="b"/>
          <a:lstStyle>
            <a:lvl1pPr marL="0" indent="0">
              <a:spcBef>
                <a:spcPts val="400"/>
              </a:spcBef>
              <a:buSzTx/>
              <a:buNone/>
              <a:defRPr sz="2000" b="1">
                <a:solidFill>
                  <a:srgbClr val="4F81BD"/>
                </a:solidFill>
              </a:defRPr>
            </a:lvl1pPr>
          </a:lstStyle>
          <a:p>
            <a:pPr lvl="0">
              <a:defRPr sz="1800" b="0">
                <a:solidFill>
                  <a:srgbClr val="000000"/>
                </a:solidFill>
              </a:defRPr>
            </a:pPr>
            <a:r>
              <a:rPr lang="en-US" sz="2000" b="1" dirty="0" smtClean="0">
                <a:solidFill>
                  <a:srgbClr val="4F81BD"/>
                </a:solidFill>
              </a:rPr>
              <a:t>EAM Inventory</a:t>
            </a:r>
            <a:endParaRPr sz="2000" b="1" dirty="0">
              <a:solidFill>
                <a:srgbClr val="4F81BD"/>
              </a:solidFill>
            </a:endParaRPr>
          </a:p>
        </p:txBody>
      </p:sp>
      <p:pic>
        <p:nvPicPr>
          <p:cNvPr id="6146" name="Picture 2"/>
          <p:cNvPicPr>
            <a:picLocks noChangeAspect="1" noChangeArrowheads="1"/>
          </p:cNvPicPr>
          <p:nvPr/>
        </p:nvPicPr>
        <p:blipFill>
          <a:blip r:embed="rId3" cstate="print"/>
          <a:srcRect/>
          <a:stretch>
            <a:fillRect/>
          </a:stretch>
        </p:blipFill>
        <p:spPr bwMode="auto">
          <a:xfrm>
            <a:off x="580914" y="1386361"/>
            <a:ext cx="8080742" cy="4489301"/>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pPr>
              <a:defRPr/>
            </a:pPr>
            <a:fld id="{880F500F-BC26-408D-8866-91ACE78646CB}" type="slidenum">
              <a:rPr lang="en-US" smtClean="0"/>
              <a:pPr>
                <a:defRPr/>
              </a:pPr>
              <a:t>46</a:t>
            </a:fld>
            <a:endParaRPr lang="en-US" dirty="0"/>
          </a:p>
        </p:txBody>
      </p:sp>
      <p:sp>
        <p:nvSpPr>
          <p:cNvPr id="585" name="Shape 585"/>
          <p:cNvSpPr>
            <a:spLocks noGrp="1"/>
          </p:cNvSpPr>
          <p:nvPr>
            <p:ph type="title"/>
          </p:nvPr>
        </p:nvSpPr>
        <p:spPr>
          <a:prstGeom prst="rect">
            <a:avLst/>
          </a:prstGeom>
        </p:spPr>
        <p:txBody>
          <a:bodyPr/>
          <a:lstStyle/>
          <a:p>
            <a:pPr lvl="0">
              <a:defRPr sz="1800" b="0">
                <a:solidFill>
                  <a:srgbClr val="000000"/>
                </a:solidFill>
              </a:defRPr>
            </a:pPr>
            <a:r>
              <a:rPr lang="en-US" sz="3200" b="1" dirty="0" smtClean="0">
                <a:solidFill>
                  <a:srgbClr val="4F4F4F"/>
                </a:solidFill>
              </a:rPr>
              <a:t>Create Requisition</a:t>
            </a:r>
            <a:endParaRPr sz="3200" b="1" dirty="0">
              <a:solidFill>
                <a:srgbClr val="4F4F4F"/>
              </a:solidFill>
            </a:endParaRPr>
          </a:p>
        </p:txBody>
      </p:sp>
      <p:sp>
        <p:nvSpPr>
          <p:cNvPr id="7" name="Text Placeholder 6"/>
          <p:cNvSpPr>
            <a:spLocks noGrp="1"/>
          </p:cNvSpPr>
          <p:nvPr>
            <p:ph type="body" sz="quarter" idx="13"/>
          </p:nvPr>
        </p:nvSpPr>
        <p:spPr/>
        <p:txBody>
          <a:bodyPr/>
          <a:lstStyle/>
          <a:p>
            <a:r>
              <a:rPr lang="en-US" dirty="0" smtClean="0"/>
              <a:t>EAM Inventory</a:t>
            </a:r>
            <a:endParaRPr lang="en-US" dirty="0"/>
          </a:p>
        </p:txBody>
      </p:sp>
      <p:pic>
        <p:nvPicPr>
          <p:cNvPr id="7170" name="Picture 2"/>
          <p:cNvPicPr>
            <a:picLocks noChangeAspect="1" noChangeArrowheads="1"/>
          </p:cNvPicPr>
          <p:nvPr/>
        </p:nvPicPr>
        <p:blipFill>
          <a:blip r:embed="rId3" cstate="print"/>
          <a:srcRect/>
          <a:stretch>
            <a:fillRect/>
          </a:stretch>
        </p:blipFill>
        <p:spPr bwMode="auto">
          <a:xfrm>
            <a:off x="1532909" y="1260998"/>
            <a:ext cx="4986225" cy="2488504"/>
          </a:xfrm>
          <a:prstGeom prst="rect">
            <a:avLst/>
          </a:prstGeom>
          <a:noFill/>
          <a:ln w="9525">
            <a:noFill/>
            <a:miter lim="800000"/>
            <a:headEnd/>
            <a:tailEnd/>
          </a:ln>
        </p:spPr>
      </p:pic>
      <p:pic>
        <p:nvPicPr>
          <p:cNvPr id="7171" name="Picture 3"/>
          <p:cNvPicPr>
            <a:picLocks noChangeAspect="1" noChangeArrowheads="1"/>
          </p:cNvPicPr>
          <p:nvPr/>
        </p:nvPicPr>
        <p:blipFill>
          <a:blip r:embed="rId4" cstate="print"/>
          <a:srcRect/>
          <a:stretch>
            <a:fillRect/>
          </a:stretch>
        </p:blipFill>
        <p:spPr bwMode="auto">
          <a:xfrm>
            <a:off x="904820" y="3946169"/>
            <a:ext cx="7604479" cy="2398042"/>
          </a:xfrm>
          <a:prstGeom prst="rect">
            <a:avLst/>
          </a:prstGeom>
          <a:noFill/>
          <a:ln w="9525">
            <a:noFill/>
            <a:miter lim="800000"/>
            <a:headEnd/>
            <a:tailEnd/>
          </a:ln>
        </p:spPr>
      </p:pic>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4"/>
          </p:nvPr>
        </p:nvSpPr>
        <p:spPr/>
        <p:txBody>
          <a:bodyPr/>
          <a:lstStyle/>
          <a:p>
            <a:fld id="{D295FD85-0E9A-9A4B-AEA4-CF6493BFD0E6}" type="slidenum">
              <a:rPr lang="en-US" smtClean="0"/>
              <a:pPr/>
              <a:t>47</a:t>
            </a:fld>
            <a:endParaRPr lang="en-US" dirty="0"/>
          </a:p>
        </p:txBody>
      </p:sp>
      <p:sp>
        <p:nvSpPr>
          <p:cNvPr id="38914" name="Rectangle 2"/>
          <p:cNvSpPr>
            <a:spLocks noGrp="1" noChangeArrowheads="1"/>
          </p:cNvSpPr>
          <p:nvPr>
            <p:ph type="title"/>
          </p:nvPr>
        </p:nvSpPr>
        <p:spPr/>
        <p:txBody>
          <a:bodyPr/>
          <a:lstStyle/>
          <a:p>
            <a:r>
              <a:rPr lang="en-US" dirty="0" smtClean="0"/>
              <a:t>Inventory Process – Step Through</a:t>
            </a:r>
          </a:p>
        </p:txBody>
      </p:sp>
      <p:sp>
        <p:nvSpPr>
          <p:cNvPr id="11" name="Text Placeholder 10"/>
          <p:cNvSpPr>
            <a:spLocks noGrp="1"/>
          </p:cNvSpPr>
          <p:nvPr>
            <p:ph type="body" sz="quarter" idx="13"/>
          </p:nvPr>
        </p:nvSpPr>
        <p:spPr/>
        <p:txBody>
          <a:bodyPr/>
          <a:lstStyle/>
          <a:p>
            <a:r>
              <a:rPr lang="en-US" dirty="0" smtClean="0"/>
              <a:t>EAM Inventory</a:t>
            </a:r>
            <a:endParaRPr lang="en-US" dirty="0"/>
          </a:p>
        </p:txBody>
      </p:sp>
      <p:grpSp>
        <p:nvGrpSpPr>
          <p:cNvPr id="38915" name="Group 8"/>
          <p:cNvGrpSpPr>
            <a:grpSpLocks/>
          </p:cNvGrpSpPr>
          <p:nvPr/>
        </p:nvGrpSpPr>
        <p:grpSpPr bwMode="auto">
          <a:xfrm>
            <a:off x="1162650" y="3013250"/>
            <a:ext cx="6813550" cy="811213"/>
            <a:chOff x="1151881" y="1990413"/>
            <a:chExt cx="6208674" cy="555625"/>
          </a:xfrm>
        </p:grpSpPr>
        <p:sp>
          <p:nvSpPr>
            <p:cNvPr id="38917"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b="1" dirty="0">
                  <a:latin typeface="+mj-lt"/>
                </a:rPr>
                <a:t>Request</a:t>
              </a:r>
            </a:p>
          </p:txBody>
        </p:sp>
        <p:sp>
          <p:nvSpPr>
            <p:cNvPr id="38918" name="Right Arrow 7"/>
            <p:cNvSpPr>
              <a:spLocks noChangeArrowheads="1"/>
            </p:cNvSpPr>
            <p:nvPr/>
          </p:nvSpPr>
          <p:spPr bwMode="auto">
            <a:xfrm>
              <a:off x="3826238" y="199358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b="1" dirty="0">
                  <a:latin typeface="+mj-lt"/>
                </a:rPr>
                <a:t>Consume	</a:t>
              </a:r>
            </a:p>
          </p:txBody>
        </p:sp>
        <p:sp>
          <p:nvSpPr>
            <p:cNvPr id="38919" name="Rectangle 11"/>
            <p:cNvSpPr>
              <a:spLocks noChangeArrowheads="1"/>
            </p:cNvSpPr>
            <p:nvPr/>
          </p:nvSpPr>
          <p:spPr bwMode="auto">
            <a:xfrm>
              <a:off x="1151881" y="212568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b="1" dirty="0">
                  <a:latin typeface="+mj-lt"/>
                </a:rPr>
                <a:t>Setup</a:t>
              </a:r>
            </a:p>
          </p:txBody>
        </p:sp>
        <p:sp>
          <p:nvSpPr>
            <p:cNvPr id="38920" name="Rectangle 12"/>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b="1" dirty="0">
                  <a:latin typeface="+mj-lt"/>
                </a:rPr>
                <a:t>Manage</a:t>
              </a:r>
            </a:p>
          </p:txBody>
        </p:sp>
        <p:sp>
          <p:nvSpPr>
            <p:cNvPr id="38921" name="Rectangle 13"/>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b="1" dirty="0">
                  <a:latin typeface="+mj-lt"/>
                </a:rPr>
                <a:t>Replenish</a:t>
              </a:r>
            </a:p>
          </p:txBody>
        </p:sp>
      </p:gr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4"/>
          </p:nvPr>
        </p:nvSpPr>
        <p:spPr/>
        <p:txBody>
          <a:bodyPr/>
          <a:lstStyle/>
          <a:p>
            <a:fld id="{D295FD85-0E9A-9A4B-AEA4-CF6493BFD0E6}" type="slidenum">
              <a:rPr lang="en-US" smtClean="0"/>
              <a:pPr/>
              <a:t>48</a:t>
            </a:fld>
            <a:endParaRPr lang="en-US" dirty="0"/>
          </a:p>
        </p:txBody>
      </p:sp>
      <p:sp>
        <p:nvSpPr>
          <p:cNvPr id="39939" name="Rectangle 3"/>
          <p:cNvSpPr>
            <a:spLocks noGrp="1" noChangeArrowheads="1"/>
          </p:cNvSpPr>
          <p:nvPr>
            <p:ph idx="1"/>
          </p:nvPr>
        </p:nvSpPr>
        <p:spPr/>
        <p:txBody>
          <a:bodyPr/>
          <a:lstStyle/>
          <a:p>
            <a:r>
              <a:rPr lang="en-US" dirty="0" smtClean="0"/>
              <a:t>Issue to stores request </a:t>
            </a:r>
          </a:p>
          <a:p>
            <a:r>
              <a:rPr lang="en-US" dirty="0" smtClean="0"/>
              <a:t>Issue to work order</a:t>
            </a:r>
          </a:p>
          <a:p>
            <a:r>
              <a:rPr lang="en-US" dirty="0" smtClean="0"/>
              <a:t>Issue to equipment </a:t>
            </a:r>
          </a:p>
          <a:p>
            <a:endParaRPr lang="en-US" dirty="0" smtClean="0"/>
          </a:p>
          <a:p>
            <a:endParaRPr lang="en-US" dirty="0" smtClean="0"/>
          </a:p>
        </p:txBody>
      </p:sp>
      <p:sp>
        <p:nvSpPr>
          <p:cNvPr id="39938" name="Rectangle 2"/>
          <p:cNvSpPr>
            <a:spLocks noGrp="1" noChangeArrowheads="1"/>
          </p:cNvSpPr>
          <p:nvPr>
            <p:ph type="title"/>
          </p:nvPr>
        </p:nvSpPr>
        <p:spPr/>
        <p:txBody>
          <a:bodyPr/>
          <a:lstStyle/>
          <a:p>
            <a:r>
              <a:rPr lang="en-US" dirty="0" smtClean="0"/>
              <a:t>Consuming Inventory </a:t>
            </a:r>
          </a:p>
        </p:txBody>
      </p:sp>
      <p:sp>
        <p:nvSpPr>
          <p:cNvPr id="12" name="Text Placeholder 11"/>
          <p:cNvSpPr>
            <a:spLocks noGrp="1"/>
          </p:cNvSpPr>
          <p:nvPr>
            <p:ph type="body" sz="quarter" idx="11"/>
          </p:nvPr>
        </p:nvSpPr>
        <p:spPr/>
        <p:txBody>
          <a:bodyPr/>
          <a:lstStyle/>
          <a:p>
            <a:r>
              <a:rPr lang="en-US" dirty="0" smtClean="0"/>
              <a:t>EAM Inventory</a:t>
            </a:r>
            <a:endParaRPr lang="en-US" dirty="0"/>
          </a:p>
        </p:txBody>
      </p:sp>
      <p:grpSp>
        <p:nvGrpSpPr>
          <p:cNvPr id="39940" name="Group 9"/>
          <p:cNvGrpSpPr>
            <a:grpSpLocks/>
          </p:cNvGrpSpPr>
          <p:nvPr/>
        </p:nvGrpSpPr>
        <p:grpSpPr bwMode="auto">
          <a:xfrm>
            <a:off x="4654550" y="34925"/>
            <a:ext cx="4249738" cy="481013"/>
            <a:chOff x="1151881" y="1990413"/>
            <a:chExt cx="6208674" cy="555625"/>
          </a:xfrm>
        </p:grpSpPr>
        <p:sp>
          <p:nvSpPr>
            <p:cNvPr id="39942"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Request</a:t>
              </a:r>
            </a:p>
          </p:txBody>
        </p:sp>
        <p:sp>
          <p:nvSpPr>
            <p:cNvPr id="39943" name="Right Arrow 7"/>
            <p:cNvSpPr>
              <a:spLocks noChangeArrowheads="1"/>
            </p:cNvSpPr>
            <p:nvPr/>
          </p:nvSpPr>
          <p:spPr bwMode="auto">
            <a:xfrm>
              <a:off x="3826238" y="199358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1000" dirty="0">
                  <a:latin typeface="+mj-lt"/>
                </a:rPr>
                <a:t>Consume	</a:t>
              </a:r>
            </a:p>
          </p:txBody>
        </p:sp>
        <p:sp>
          <p:nvSpPr>
            <p:cNvPr id="39944" name="Rectangle 12"/>
            <p:cNvSpPr>
              <a:spLocks noChangeArrowheads="1"/>
            </p:cNvSpPr>
            <p:nvPr/>
          </p:nvSpPr>
          <p:spPr bwMode="auto">
            <a:xfrm>
              <a:off x="1151881" y="212568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Setup</a:t>
              </a:r>
            </a:p>
          </p:txBody>
        </p:sp>
        <p:sp>
          <p:nvSpPr>
            <p:cNvPr id="39945" name="Rectangle 13"/>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Manage</a:t>
              </a:r>
            </a:p>
          </p:txBody>
        </p:sp>
        <p:sp>
          <p:nvSpPr>
            <p:cNvPr id="39946" name="Rectangle 14"/>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Replenish</a:t>
              </a:r>
            </a:p>
          </p:txBody>
        </p:sp>
      </p:gr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a:defRPr/>
            </a:pPr>
            <a:fld id="{880F500F-BC26-408D-8866-91ACE78646CB}" type="slidenum">
              <a:rPr lang="en-US" smtClean="0"/>
              <a:pPr>
                <a:defRPr/>
              </a:pPr>
              <a:t>49</a:t>
            </a:fld>
            <a:endParaRPr lang="en-US" dirty="0"/>
          </a:p>
        </p:txBody>
      </p:sp>
      <p:sp>
        <p:nvSpPr>
          <p:cNvPr id="6" name="Content Placeholder 5"/>
          <p:cNvSpPr>
            <a:spLocks noGrp="1"/>
          </p:cNvSpPr>
          <p:nvPr>
            <p:ph idx="1"/>
          </p:nvPr>
        </p:nvSpPr>
        <p:spPr/>
        <p:txBody>
          <a:bodyPr>
            <a:normAutofit fontScale="77500" lnSpcReduction="20000"/>
          </a:bodyPr>
          <a:lstStyle/>
          <a:p>
            <a:r>
              <a:rPr lang="en-US" dirty="0" smtClean="0">
                <a:sym typeface="Avenir Roman"/>
              </a:rPr>
              <a:t>WO No: If the part will be issued and expensed to a work order, use the lookup to select the WO number.</a:t>
            </a:r>
          </a:p>
          <a:p>
            <a:r>
              <a:rPr lang="en-US" dirty="0" smtClean="0">
                <a:sym typeface="Avenir Roman"/>
              </a:rPr>
              <a:t>Stores Requisition Number: Stores requisitions have unique numbers. Use the lookup to charge the part to a stores requisition.</a:t>
            </a:r>
          </a:p>
          <a:p>
            <a:r>
              <a:rPr lang="en-US" dirty="0" smtClean="0">
                <a:sym typeface="Avenir Roman"/>
              </a:rPr>
              <a:t>Equipment Number: Use the lookup to select the unique equipment number to which the part is charged.</a:t>
            </a:r>
          </a:p>
          <a:p>
            <a:r>
              <a:rPr lang="en-US" dirty="0" smtClean="0">
                <a:sym typeface="Avenir Roman"/>
              </a:rPr>
              <a:t>Rebuild: If this issue transaction is expensed to a serialized part, identify the current rebuild location of the part.</a:t>
            </a:r>
          </a:p>
          <a:p>
            <a:r>
              <a:rPr lang="en-US" dirty="0" smtClean="0">
                <a:sym typeface="Avenir Roman"/>
              </a:rPr>
              <a:t>Serialized Part: Displays the serialized part to which the part is charged.</a:t>
            </a:r>
          </a:p>
          <a:p>
            <a:r>
              <a:rPr lang="en-US" dirty="0" smtClean="0">
                <a:sym typeface="Avenir Roman"/>
              </a:rPr>
              <a:t>Serial Number: The serial number of the part with which the work order is associated.</a:t>
            </a:r>
            <a:endParaRPr lang="en-US" sz="1400" dirty="0" smtClean="0">
              <a:latin typeface="Calibri"/>
              <a:ea typeface="Calibri"/>
              <a:cs typeface="Calibri"/>
              <a:sym typeface="Calibri"/>
            </a:endParaRPr>
          </a:p>
          <a:p>
            <a:endParaRPr lang="en-US" dirty="0"/>
          </a:p>
        </p:txBody>
      </p:sp>
      <p:sp>
        <p:nvSpPr>
          <p:cNvPr id="5" name="Title 4"/>
          <p:cNvSpPr>
            <a:spLocks noGrp="1"/>
          </p:cNvSpPr>
          <p:nvPr>
            <p:ph type="title"/>
          </p:nvPr>
        </p:nvSpPr>
        <p:spPr/>
        <p:txBody>
          <a:bodyPr/>
          <a:lstStyle/>
          <a:p>
            <a:r>
              <a:rPr lang="en-US" dirty="0" smtClean="0">
                <a:solidFill>
                  <a:srgbClr val="4F4F4F"/>
                </a:solidFill>
              </a:rPr>
              <a:t>Inventory Issue To Options</a:t>
            </a:r>
            <a:endParaRPr lang="en-US" dirty="0"/>
          </a:p>
        </p:txBody>
      </p:sp>
      <p:sp>
        <p:nvSpPr>
          <p:cNvPr id="7" name="Text Placeholder 6"/>
          <p:cNvSpPr>
            <a:spLocks noGrp="1"/>
          </p:cNvSpPr>
          <p:nvPr>
            <p:ph type="body" sz="quarter" idx="11"/>
          </p:nvPr>
        </p:nvSpPr>
        <p:spPr/>
        <p:txBody>
          <a:bodyPr/>
          <a:lstStyle/>
          <a:p>
            <a:r>
              <a:rPr lang="en-US" dirty="0" smtClean="0"/>
              <a:t>EAM Inventory</a:t>
            </a:r>
            <a:endParaRPr lang="en-US"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D295FD85-0E9A-9A4B-AEA4-CF6493BFD0E6}" type="slidenum">
              <a:rPr lang="en-US" smtClean="0"/>
              <a:pPr/>
              <a:t>5</a:t>
            </a:fld>
            <a:endParaRPr lang="en-US" dirty="0"/>
          </a:p>
        </p:txBody>
      </p:sp>
      <p:sp>
        <p:nvSpPr>
          <p:cNvPr id="13315" name="Rectangle 3"/>
          <p:cNvSpPr>
            <a:spLocks noGrp="1" noChangeArrowheads="1"/>
          </p:cNvSpPr>
          <p:nvPr>
            <p:ph idx="1"/>
          </p:nvPr>
        </p:nvSpPr>
        <p:spPr/>
        <p:txBody>
          <a:bodyPr tIns="45720" bIns="45720">
            <a:normAutofit lnSpcReduction="10000"/>
          </a:bodyPr>
          <a:lstStyle/>
          <a:p>
            <a:r>
              <a:rPr lang="en-US" sz="2600" dirty="0" smtClean="0">
                <a:solidFill>
                  <a:schemeClr val="bg1">
                    <a:lumMod val="50000"/>
                  </a:schemeClr>
                </a:solidFill>
              </a:rPr>
              <a:t>Maintenance  </a:t>
            </a:r>
          </a:p>
          <a:p>
            <a:pPr lvl="1"/>
            <a:r>
              <a:rPr lang="en-US" sz="2200" dirty="0" smtClean="0">
                <a:solidFill>
                  <a:schemeClr val="bg1">
                    <a:lumMod val="50000"/>
                  </a:schemeClr>
                </a:solidFill>
              </a:rPr>
              <a:t>Equipment efficiency </a:t>
            </a:r>
          </a:p>
          <a:p>
            <a:pPr lvl="1"/>
            <a:r>
              <a:rPr lang="en-US" sz="2200" dirty="0" smtClean="0">
                <a:solidFill>
                  <a:schemeClr val="bg1">
                    <a:lumMod val="50000"/>
                  </a:schemeClr>
                </a:solidFill>
              </a:rPr>
              <a:t>Plant reliability </a:t>
            </a:r>
          </a:p>
          <a:p>
            <a:r>
              <a:rPr lang="en-US" sz="2600" b="1" dirty="0" smtClean="0">
                <a:solidFill>
                  <a:schemeClr val="tx1"/>
                </a:solidFill>
              </a:rPr>
              <a:t>Inventory</a:t>
            </a:r>
          </a:p>
          <a:p>
            <a:pPr lvl="1"/>
            <a:r>
              <a:rPr lang="en-US" sz="2200" b="1" dirty="0" smtClean="0">
                <a:solidFill>
                  <a:schemeClr val="tx1"/>
                </a:solidFill>
              </a:rPr>
              <a:t>Right size MRO/indirect inventory </a:t>
            </a:r>
          </a:p>
          <a:p>
            <a:pPr lvl="1"/>
            <a:r>
              <a:rPr lang="en-US" sz="2200" b="1" dirty="0" smtClean="0">
                <a:solidFill>
                  <a:schemeClr val="tx1"/>
                </a:solidFill>
              </a:rPr>
              <a:t>The right parts when you need them </a:t>
            </a:r>
          </a:p>
          <a:p>
            <a:r>
              <a:rPr lang="en-US" sz="2600" dirty="0" smtClean="0">
                <a:solidFill>
                  <a:schemeClr val="bg1">
                    <a:lumMod val="50000"/>
                  </a:schemeClr>
                </a:solidFill>
              </a:rPr>
              <a:t>Purchasing</a:t>
            </a:r>
          </a:p>
          <a:p>
            <a:pPr lvl="1"/>
            <a:r>
              <a:rPr lang="en-US" sz="2200" dirty="0" smtClean="0">
                <a:solidFill>
                  <a:schemeClr val="bg1">
                    <a:lumMod val="50000"/>
                  </a:schemeClr>
                </a:solidFill>
              </a:rPr>
              <a:t>Control MRO/indirect spend </a:t>
            </a:r>
          </a:p>
          <a:p>
            <a:pPr lvl="1"/>
            <a:r>
              <a:rPr lang="en-US" sz="2200" dirty="0" smtClean="0">
                <a:solidFill>
                  <a:schemeClr val="bg1">
                    <a:lumMod val="50000"/>
                  </a:schemeClr>
                </a:solidFill>
              </a:rPr>
              <a:t>Comply with corporate financial manual </a:t>
            </a:r>
            <a:r>
              <a:rPr lang="en-US" sz="2600" dirty="0" smtClean="0">
                <a:solidFill>
                  <a:schemeClr val="bg1">
                    <a:lumMod val="50000"/>
                  </a:schemeClr>
                </a:solidFill>
              </a:rPr>
              <a:t>approvals</a:t>
            </a:r>
          </a:p>
          <a:p>
            <a:r>
              <a:rPr lang="en-US" sz="2600" dirty="0" smtClean="0">
                <a:solidFill>
                  <a:schemeClr val="bg1">
                    <a:lumMod val="50000"/>
                  </a:schemeClr>
                </a:solidFill>
              </a:rPr>
              <a:t>Project Controls</a:t>
            </a:r>
          </a:p>
          <a:p>
            <a:pPr lvl="1"/>
            <a:r>
              <a:rPr lang="en-US" sz="2200" dirty="0" smtClean="0">
                <a:solidFill>
                  <a:schemeClr val="bg1">
                    <a:lumMod val="50000"/>
                  </a:schemeClr>
                </a:solidFill>
              </a:rPr>
              <a:t>Manage project spend </a:t>
            </a:r>
          </a:p>
          <a:p>
            <a:pPr lvl="1"/>
            <a:r>
              <a:rPr lang="en-US" sz="2200" dirty="0" smtClean="0">
                <a:solidFill>
                  <a:schemeClr val="bg1">
                    <a:lumMod val="50000"/>
                  </a:schemeClr>
                </a:solidFill>
              </a:rPr>
              <a:t>Track true acquisition cost of assets</a:t>
            </a:r>
          </a:p>
          <a:p>
            <a:endParaRPr lang="en-US" sz="2600" dirty="0" smtClean="0"/>
          </a:p>
        </p:txBody>
      </p:sp>
      <p:sp>
        <p:nvSpPr>
          <p:cNvPr id="645123" name="Rectangle 2"/>
          <p:cNvSpPr>
            <a:spLocks noGrp="1" noChangeArrowheads="1"/>
          </p:cNvSpPr>
          <p:nvPr>
            <p:ph type="title"/>
          </p:nvPr>
        </p:nvSpPr>
        <p:spPr/>
        <p:txBody>
          <a:bodyPr anchor="ctr"/>
          <a:lstStyle/>
          <a:p>
            <a:r>
              <a:rPr lang="en-US" dirty="0" smtClean="0"/>
              <a:t>QAD EAM Overview – Modules </a:t>
            </a:r>
          </a:p>
        </p:txBody>
      </p:sp>
      <p:sp>
        <p:nvSpPr>
          <p:cNvPr id="7" name="Text Placeholder 6"/>
          <p:cNvSpPr>
            <a:spLocks noGrp="1"/>
          </p:cNvSpPr>
          <p:nvPr>
            <p:ph type="body" sz="quarter" idx="11"/>
          </p:nvPr>
        </p:nvSpPr>
        <p:spPr/>
        <p:txBody>
          <a:bodyPr/>
          <a:lstStyle/>
          <a:p>
            <a:r>
              <a:rPr lang="en-US" dirty="0" smtClean="0"/>
              <a:t>EAM Inventory</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13315">
                                            <p:txEl>
                                              <p:pRg st="6" end="6"/>
                                            </p:txEl>
                                          </p:spTgt>
                                        </p:tgtEl>
                                        <p:attrNameLst>
                                          <p:attrName>style.fontWeight</p:attrName>
                                        </p:attrNameLst>
                                      </p:cBhvr>
                                      <p:to>
                                        <p:strVal val="bold"/>
                                      </p:to>
                                    </p:set>
                                  </p:childTnLst>
                                </p:cTn>
                              </p:par>
                              <p:par>
                                <p:cTn id="7" presetID="15" presetClass="emph" presetSubtype="0" nodeType="withEffect">
                                  <p:stCondLst>
                                    <p:cond delay="0"/>
                                  </p:stCondLst>
                                  <p:iterate type="lt">
                                    <p:tmAbs val="25"/>
                                  </p:iterate>
                                  <p:childTnLst>
                                    <p:set>
                                      <p:cBhvr override="childStyle">
                                        <p:cTn id="8" dur="indefinite"/>
                                        <p:tgtEl>
                                          <p:spTgt spid="13315">
                                            <p:txEl>
                                              <p:pRg st="7" end="7"/>
                                            </p:txEl>
                                          </p:spTgt>
                                        </p:tgtEl>
                                        <p:attrNameLst>
                                          <p:attrName>style.fontWeight</p:attrName>
                                        </p:attrNameLst>
                                      </p:cBhvr>
                                      <p:to>
                                        <p:strVal val="bold"/>
                                      </p:to>
                                    </p:set>
                                  </p:childTnLst>
                                </p:cTn>
                              </p:par>
                              <p:par>
                                <p:cTn id="9" presetID="15" presetClass="emph" presetSubtype="0" nodeType="withEffect">
                                  <p:stCondLst>
                                    <p:cond delay="0"/>
                                  </p:stCondLst>
                                  <p:iterate type="lt">
                                    <p:tmAbs val="25"/>
                                  </p:iterate>
                                  <p:childTnLst>
                                    <p:set>
                                      <p:cBhvr override="childStyle">
                                        <p:cTn id="10" dur="indefinite"/>
                                        <p:tgtEl>
                                          <p:spTgt spid="13315">
                                            <p:txEl>
                                              <p:pRg st="8" end="8"/>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pPr>
              <a:defRPr/>
            </a:pPr>
            <a:fld id="{880F500F-BC26-408D-8866-91ACE78646CB}" type="slidenum">
              <a:rPr lang="en-US" smtClean="0"/>
              <a:pPr>
                <a:defRPr/>
              </a:pPr>
              <a:t>50</a:t>
            </a:fld>
            <a:endParaRPr lang="en-US" dirty="0"/>
          </a:p>
        </p:txBody>
      </p:sp>
      <p:sp>
        <p:nvSpPr>
          <p:cNvPr id="433" name="Shape 433"/>
          <p:cNvSpPr>
            <a:spLocks noGrp="1"/>
          </p:cNvSpPr>
          <p:nvPr>
            <p:ph type="title"/>
          </p:nvPr>
        </p:nvSpPr>
        <p:spPr>
          <a:prstGeom prst="rect">
            <a:avLst/>
          </a:prstGeom>
        </p:spPr>
        <p:txBody>
          <a:bodyPr>
            <a:normAutofit/>
          </a:bodyPr>
          <a:lstStyle/>
          <a:p>
            <a:pPr lvl="0">
              <a:defRPr sz="1800" b="0">
                <a:solidFill>
                  <a:srgbClr val="000000"/>
                </a:solidFill>
              </a:defRPr>
            </a:pPr>
            <a:r>
              <a:rPr lang="en-US" sz="3200" b="1" dirty="0" smtClean="0">
                <a:solidFill>
                  <a:srgbClr val="4F4F4F"/>
                </a:solidFill>
              </a:rPr>
              <a:t>Inventory Issue To Options</a:t>
            </a:r>
            <a:endParaRPr sz="3200" b="1" dirty="0">
              <a:solidFill>
                <a:srgbClr val="4F4F4F"/>
              </a:solidFill>
            </a:endParaRPr>
          </a:p>
        </p:txBody>
      </p:sp>
      <p:sp>
        <p:nvSpPr>
          <p:cNvPr id="6" name="Text Placeholder 5"/>
          <p:cNvSpPr>
            <a:spLocks noGrp="1"/>
          </p:cNvSpPr>
          <p:nvPr>
            <p:ph type="body" sz="quarter" idx="13"/>
          </p:nvPr>
        </p:nvSpPr>
        <p:spPr/>
        <p:txBody>
          <a:bodyPr/>
          <a:lstStyle/>
          <a:p>
            <a:r>
              <a:rPr lang="en-US" dirty="0" smtClean="0"/>
              <a:t>EAM Inventory</a:t>
            </a:r>
            <a:endParaRPr lang="en-US" dirty="0"/>
          </a:p>
        </p:txBody>
      </p:sp>
      <p:pic>
        <p:nvPicPr>
          <p:cNvPr id="4098" name="Picture 2"/>
          <p:cNvPicPr>
            <a:picLocks noChangeAspect="1" noChangeArrowheads="1"/>
          </p:cNvPicPr>
          <p:nvPr/>
        </p:nvPicPr>
        <p:blipFill>
          <a:blip r:embed="rId3" cstate="print"/>
          <a:srcRect/>
          <a:stretch>
            <a:fillRect/>
          </a:stretch>
        </p:blipFill>
        <p:spPr bwMode="auto">
          <a:xfrm>
            <a:off x="523875" y="1524000"/>
            <a:ext cx="8094663" cy="4405313"/>
          </a:xfrm>
          <a:prstGeom prst="rect">
            <a:avLst/>
          </a:prstGeom>
          <a:noFill/>
          <a:ln w="9525">
            <a:noFill/>
            <a:miter lim="800000"/>
            <a:headEnd/>
            <a:tailEnd/>
          </a:ln>
        </p:spPr>
      </p:pic>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cstate="print"/>
          <a:srcRect/>
          <a:stretch>
            <a:fillRect/>
          </a:stretch>
        </p:blipFill>
        <p:spPr bwMode="auto">
          <a:xfrm>
            <a:off x="2492917" y="1436006"/>
            <a:ext cx="6145474" cy="4760489"/>
          </a:xfrm>
          <a:prstGeom prst="rect">
            <a:avLst/>
          </a:prstGeom>
          <a:noFill/>
          <a:ln w="9525">
            <a:noFill/>
            <a:miter lim="800000"/>
            <a:headEnd/>
            <a:tailEnd/>
          </a:ln>
        </p:spPr>
      </p:pic>
      <p:sp>
        <p:nvSpPr>
          <p:cNvPr id="16" name="Slide Number Placeholder 15"/>
          <p:cNvSpPr>
            <a:spLocks noGrp="1"/>
          </p:cNvSpPr>
          <p:nvPr>
            <p:ph type="sldNum" sz="quarter" idx="4"/>
          </p:nvPr>
        </p:nvSpPr>
        <p:spPr/>
        <p:txBody>
          <a:bodyPr/>
          <a:lstStyle/>
          <a:p>
            <a:fld id="{D295FD85-0E9A-9A4B-AEA4-CF6493BFD0E6}" type="slidenum">
              <a:rPr lang="en-US" smtClean="0"/>
              <a:pPr/>
              <a:t>51</a:t>
            </a:fld>
            <a:endParaRPr lang="en-US" dirty="0"/>
          </a:p>
        </p:txBody>
      </p:sp>
      <p:sp>
        <p:nvSpPr>
          <p:cNvPr id="40963" name="Rectangle 3"/>
          <p:cNvSpPr>
            <a:spLocks noGrp="1" noChangeArrowheads="1"/>
          </p:cNvSpPr>
          <p:nvPr>
            <p:ph idx="1"/>
          </p:nvPr>
        </p:nvSpPr>
        <p:spPr/>
        <p:txBody>
          <a:bodyPr/>
          <a:lstStyle/>
          <a:p>
            <a:endParaRPr lang="en-US" dirty="0" smtClean="0"/>
          </a:p>
          <a:p>
            <a:endParaRPr lang="en-US" dirty="0" smtClean="0"/>
          </a:p>
        </p:txBody>
      </p:sp>
      <p:sp>
        <p:nvSpPr>
          <p:cNvPr id="40962" name="Rectangle 2"/>
          <p:cNvSpPr>
            <a:spLocks noGrp="1" noChangeArrowheads="1"/>
          </p:cNvSpPr>
          <p:nvPr>
            <p:ph type="title"/>
          </p:nvPr>
        </p:nvSpPr>
        <p:spPr/>
        <p:txBody>
          <a:bodyPr/>
          <a:lstStyle/>
          <a:p>
            <a:r>
              <a:rPr lang="en-US" dirty="0" smtClean="0"/>
              <a:t>Issue to Stores Request</a:t>
            </a:r>
          </a:p>
        </p:txBody>
      </p:sp>
      <p:sp>
        <p:nvSpPr>
          <p:cNvPr id="17" name="Text Placeholder 16"/>
          <p:cNvSpPr>
            <a:spLocks noGrp="1"/>
          </p:cNvSpPr>
          <p:nvPr>
            <p:ph type="body" sz="quarter" idx="11"/>
          </p:nvPr>
        </p:nvSpPr>
        <p:spPr/>
        <p:txBody>
          <a:bodyPr/>
          <a:lstStyle/>
          <a:p>
            <a:r>
              <a:rPr lang="en-US" dirty="0" smtClean="0"/>
              <a:t>EAM Inventory</a:t>
            </a:r>
            <a:endParaRPr lang="en-US" dirty="0"/>
          </a:p>
        </p:txBody>
      </p:sp>
      <p:grpSp>
        <p:nvGrpSpPr>
          <p:cNvPr id="40964" name="Group 9"/>
          <p:cNvGrpSpPr>
            <a:grpSpLocks/>
          </p:cNvGrpSpPr>
          <p:nvPr/>
        </p:nvGrpSpPr>
        <p:grpSpPr bwMode="auto">
          <a:xfrm>
            <a:off x="4654550" y="34925"/>
            <a:ext cx="4249738" cy="481013"/>
            <a:chOff x="1151881" y="1990413"/>
            <a:chExt cx="6208674" cy="555625"/>
          </a:xfrm>
        </p:grpSpPr>
        <p:sp>
          <p:nvSpPr>
            <p:cNvPr id="40971"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Request</a:t>
              </a:r>
            </a:p>
          </p:txBody>
        </p:sp>
        <p:sp>
          <p:nvSpPr>
            <p:cNvPr id="40972" name="Right Arrow 7"/>
            <p:cNvSpPr>
              <a:spLocks noChangeArrowheads="1"/>
            </p:cNvSpPr>
            <p:nvPr/>
          </p:nvSpPr>
          <p:spPr bwMode="auto">
            <a:xfrm>
              <a:off x="3826238" y="199358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1000" dirty="0">
                  <a:latin typeface="+mj-lt"/>
                </a:rPr>
                <a:t>Consume	</a:t>
              </a:r>
            </a:p>
          </p:txBody>
        </p:sp>
        <p:sp>
          <p:nvSpPr>
            <p:cNvPr id="40973" name="Rectangle 12"/>
            <p:cNvSpPr>
              <a:spLocks noChangeArrowheads="1"/>
            </p:cNvSpPr>
            <p:nvPr/>
          </p:nvSpPr>
          <p:spPr bwMode="auto">
            <a:xfrm>
              <a:off x="1151881" y="212568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Setup</a:t>
              </a:r>
            </a:p>
          </p:txBody>
        </p:sp>
        <p:sp>
          <p:nvSpPr>
            <p:cNvPr id="40974" name="Rectangle 13"/>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Manage</a:t>
              </a:r>
            </a:p>
          </p:txBody>
        </p:sp>
        <p:sp>
          <p:nvSpPr>
            <p:cNvPr id="40975" name="Rectangle 14"/>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Replenish</a:t>
              </a:r>
            </a:p>
          </p:txBody>
        </p:sp>
      </p:grpSp>
      <p:sp>
        <p:nvSpPr>
          <p:cNvPr id="40966" name="TextBox 15"/>
          <p:cNvSpPr txBox="1">
            <a:spLocks noChangeArrowheads="1"/>
          </p:cNvSpPr>
          <p:nvPr/>
        </p:nvSpPr>
        <p:spPr bwMode="auto">
          <a:xfrm>
            <a:off x="259850" y="1817008"/>
            <a:ext cx="1899456" cy="2308324"/>
          </a:xfrm>
          <a:prstGeom prst="rect">
            <a:avLst/>
          </a:prstGeom>
          <a:noFill/>
          <a:ln w="9525">
            <a:noFill/>
            <a:miter lim="800000"/>
            <a:headEnd/>
            <a:tailEnd/>
          </a:ln>
        </p:spPr>
        <p:txBody>
          <a:bodyPr wrap="square">
            <a:spAutoFit/>
          </a:bodyPr>
          <a:lstStyle/>
          <a:p>
            <a:r>
              <a:rPr lang="en-US" sz="2400" dirty="0" smtClean="0">
                <a:latin typeface="+mj-lt"/>
              </a:rPr>
              <a:t>Note links </a:t>
            </a:r>
            <a:r>
              <a:rPr lang="en-US" sz="2400" dirty="0">
                <a:latin typeface="+mj-lt"/>
              </a:rPr>
              <a:t>to WO and Equip.  What is the advantage of that?</a:t>
            </a:r>
          </a:p>
        </p:txBody>
      </p:sp>
      <p:sp>
        <p:nvSpPr>
          <p:cNvPr id="40967" name="Rounded Rectangle 16"/>
          <p:cNvSpPr>
            <a:spLocks noChangeArrowheads="1"/>
          </p:cNvSpPr>
          <p:nvPr/>
        </p:nvSpPr>
        <p:spPr bwMode="auto">
          <a:xfrm>
            <a:off x="4773113" y="1996396"/>
            <a:ext cx="1282700" cy="62865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dirty="0"/>
          </a:p>
        </p:txBody>
      </p:sp>
      <p:cxnSp>
        <p:nvCxnSpPr>
          <p:cNvPr id="40968" name="Straight Arrow Connector 18"/>
          <p:cNvCxnSpPr>
            <a:cxnSpLocks noChangeShapeType="1"/>
            <a:stCxn id="40966" idx="3"/>
          </p:cNvCxnSpPr>
          <p:nvPr/>
        </p:nvCxnSpPr>
        <p:spPr bwMode="auto">
          <a:xfrm flipV="1">
            <a:off x="2159306" y="2310721"/>
            <a:ext cx="2613807" cy="660449"/>
          </a:xfrm>
          <a:prstGeom prst="straightConnector1">
            <a:avLst/>
          </a:prstGeom>
          <a:noFill/>
          <a:ln w="9525" algn="ctr">
            <a:solidFill>
              <a:schemeClr val="tx1"/>
            </a:solidFill>
            <a:round/>
            <a:headEnd/>
            <a:tailEnd type="arrow" w="med" len="med"/>
          </a:ln>
        </p:spPr>
      </p:cxnSp>
      <p:sp>
        <p:nvSpPr>
          <p:cNvPr id="40969" name="Rounded Rectangle 19"/>
          <p:cNvSpPr>
            <a:spLocks noChangeArrowheads="1"/>
          </p:cNvSpPr>
          <p:nvPr/>
        </p:nvSpPr>
        <p:spPr bwMode="auto">
          <a:xfrm>
            <a:off x="2583372" y="4873282"/>
            <a:ext cx="1282700" cy="188912"/>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6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96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09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6" grpId="0"/>
      <p:bldP spid="4096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Slide Number Placeholder 23"/>
          <p:cNvSpPr>
            <a:spLocks noGrp="1"/>
          </p:cNvSpPr>
          <p:nvPr>
            <p:ph type="sldNum" sz="quarter" idx="4"/>
          </p:nvPr>
        </p:nvSpPr>
        <p:spPr/>
        <p:txBody>
          <a:bodyPr/>
          <a:lstStyle/>
          <a:p>
            <a:fld id="{D295FD85-0E9A-9A4B-AEA4-CF6493BFD0E6}" type="slidenum">
              <a:rPr lang="en-US" smtClean="0"/>
              <a:pPr/>
              <a:t>52</a:t>
            </a:fld>
            <a:endParaRPr lang="en-US" dirty="0"/>
          </a:p>
        </p:txBody>
      </p:sp>
      <p:sp>
        <p:nvSpPr>
          <p:cNvPr id="41986" name="Rectangle 2"/>
          <p:cNvSpPr>
            <a:spLocks noGrp="1" noChangeArrowheads="1"/>
          </p:cNvSpPr>
          <p:nvPr>
            <p:ph type="title"/>
          </p:nvPr>
        </p:nvSpPr>
        <p:spPr/>
        <p:txBody>
          <a:bodyPr/>
          <a:lstStyle/>
          <a:p>
            <a:r>
              <a:rPr lang="en-US" dirty="0" smtClean="0"/>
              <a:t>Issue to Work Order</a:t>
            </a:r>
          </a:p>
        </p:txBody>
      </p:sp>
      <p:sp>
        <p:nvSpPr>
          <p:cNvPr id="25" name="Text Placeholder 24"/>
          <p:cNvSpPr>
            <a:spLocks noGrp="1"/>
          </p:cNvSpPr>
          <p:nvPr>
            <p:ph type="body" sz="quarter" idx="13"/>
          </p:nvPr>
        </p:nvSpPr>
        <p:spPr/>
        <p:txBody>
          <a:bodyPr/>
          <a:lstStyle/>
          <a:p>
            <a:r>
              <a:rPr lang="en-US" dirty="0" smtClean="0"/>
              <a:t>EAM Inventory</a:t>
            </a:r>
            <a:endParaRPr lang="en-US" dirty="0"/>
          </a:p>
        </p:txBody>
      </p:sp>
      <p:grpSp>
        <p:nvGrpSpPr>
          <p:cNvPr id="41987" name="Group 9"/>
          <p:cNvGrpSpPr>
            <a:grpSpLocks/>
          </p:cNvGrpSpPr>
          <p:nvPr/>
        </p:nvGrpSpPr>
        <p:grpSpPr bwMode="auto">
          <a:xfrm>
            <a:off x="1084263" y="1427163"/>
            <a:ext cx="6394450" cy="4838700"/>
            <a:chOff x="1390650" y="1447800"/>
            <a:chExt cx="6394450" cy="4838700"/>
          </a:xfrm>
        </p:grpSpPr>
        <p:pic>
          <p:nvPicPr>
            <p:cNvPr id="42005" name="Picture 8"/>
            <p:cNvPicPr>
              <a:picLocks noChangeAspect="1" noChangeArrowheads="1"/>
            </p:cNvPicPr>
            <p:nvPr/>
          </p:nvPicPr>
          <p:blipFill>
            <a:blip r:embed="rId3" cstate="print"/>
            <a:srcRect/>
            <a:stretch>
              <a:fillRect/>
            </a:stretch>
          </p:blipFill>
          <p:spPr bwMode="auto">
            <a:xfrm>
              <a:off x="1390650" y="1447800"/>
              <a:ext cx="6394450" cy="4838700"/>
            </a:xfrm>
            <a:prstGeom prst="rect">
              <a:avLst/>
            </a:prstGeom>
            <a:noFill/>
            <a:ln w="9525" algn="ctr">
              <a:noFill/>
              <a:miter lim="800000"/>
              <a:headEnd/>
              <a:tailEnd/>
            </a:ln>
          </p:spPr>
        </p:pic>
        <p:sp>
          <p:nvSpPr>
            <p:cNvPr id="42006" name="Rounded Rectangle 7"/>
            <p:cNvSpPr>
              <a:spLocks noChangeArrowheads="1"/>
            </p:cNvSpPr>
            <p:nvPr/>
          </p:nvSpPr>
          <p:spPr bwMode="auto">
            <a:xfrm>
              <a:off x="4595751" y="2683823"/>
              <a:ext cx="593766" cy="213756"/>
            </a:xfrm>
            <a:prstGeom prst="roundRect">
              <a:avLst>
                <a:gd name="adj" fmla="val 16667"/>
              </a:avLst>
            </a:prstGeom>
            <a:noFill/>
            <a:ln w="28575" algn="ctr">
              <a:solidFill>
                <a:srgbClr val="00B050"/>
              </a:solidFill>
              <a:round/>
              <a:headEnd/>
              <a:tailEnd/>
            </a:ln>
          </p:spPr>
          <p:txBody>
            <a:bodyPr wrap="none" tIns="91440" bIns="91440" anchor="ctr"/>
            <a:lstStyle/>
            <a:p>
              <a:pPr algn="ctr"/>
              <a:endParaRPr lang="en-US" sz="2800" dirty="0"/>
            </a:p>
          </p:txBody>
        </p:sp>
        <p:sp>
          <p:nvSpPr>
            <p:cNvPr id="42007" name="Rounded Rectangle 8"/>
            <p:cNvSpPr>
              <a:spLocks noChangeArrowheads="1"/>
            </p:cNvSpPr>
            <p:nvPr/>
          </p:nvSpPr>
          <p:spPr bwMode="auto">
            <a:xfrm>
              <a:off x="4605651" y="3109348"/>
              <a:ext cx="593766" cy="213756"/>
            </a:xfrm>
            <a:prstGeom prst="roundRect">
              <a:avLst>
                <a:gd name="adj" fmla="val 16667"/>
              </a:avLst>
            </a:prstGeom>
            <a:noFill/>
            <a:ln w="28575" algn="ctr">
              <a:solidFill>
                <a:srgbClr val="00B050"/>
              </a:solidFill>
              <a:round/>
              <a:headEnd/>
              <a:tailEnd/>
            </a:ln>
          </p:spPr>
          <p:txBody>
            <a:bodyPr wrap="none" tIns="91440" bIns="91440" anchor="ctr"/>
            <a:lstStyle/>
            <a:p>
              <a:pPr algn="ctr"/>
              <a:endParaRPr lang="en-US" sz="2800" dirty="0"/>
            </a:p>
          </p:txBody>
        </p:sp>
      </p:grpSp>
      <p:sp>
        <p:nvSpPr>
          <p:cNvPr id="11" name="TextBox 10"/>
          <p:cNvSpPr txBox="1"/>
          <p:nvPr/>
        </p:nvSpPr>
        <p:spPr>
          <a:xfrm>
            <a:off x="7505699" y="2136775"/>
            <a:ext cx="1609726" cy="1323439"/>
          </a:xfrm>
          <a:prstGeom prst="rect">
            <a:avLst/>
          </a:prstGeom>
          <a:noFill/>
          <a:ln>
            <a:solidFill>
              <a:schemeClr val="tx1"/>
            </a:solidFill>
          </a:ln>
        </p:spPr>
        <p:txBody>
          <a:bodyPr wrap="square">
            <a:spAutoFit/>
          </a:bodyPr>
          <a:lstStyle/>
          <a:p>
            <a:pPr>
              <a:defRPr/>
            </a:pPr>
            <a:r>
              <a:rPr lang="en-US" sz="1600" dirty="0">
                <a:latin typeface="+mj-lt"/>
              </a:rPr>
              <a:t>Issue to: </a:t>
            </a:r>
          </a:p>
          <a:p>
            <a:pPr marL="342900" indent="-342900">
              <a:buFontTx/>
              <a:buAutoNum type="arabicPeriod"/>
              <a:defRPr/>
            </a:pPr>
            <a:r>
              <a:rPr lang="en-US" sz="1600" dirty="0">
                <a:latin typeface="+mj-lt"/>
              </a:rPr>
              <a:t>Work </a:t>
            </a:r>
            <a:r>
              <a:rPr lang="en-US" sz="1600" dirty="0" smtClean="0">
                <a:latin typeface="+mj-lt"/>
              </a:rPr>
              <a:t>order </a:t>
            </a:r>
            <a:endParaRPr lang="en-US" sz="1600" dirty="0">
              <a:latin typeface="+mj-lt"/>
            </a:endParaRPr>
          </a:p>
          <a:p>
            <a:pPr marL="342900" indent="-342900">
              <a:buFontTx/>
              <a:buAutoNum type="arabicPeriod"/>
              <a:defRPr/>
            </a:pPr>
            <a:r>
              <a:rPr lang="en-US" sz="1600" dirty="0">
                <a:latin typeface="+mj-lt"/>
              </a:rPr>
              <a:t>Stores </a:t>
            </a:r>
            <a:r>
              <a:rPr lang="en-US" sz="1600" dirty="0" err="1" smtClean="0">
                <a:latin typeface="+mj-lt"/>
              </a:rPr>
              <a:t>req</a:t>
            </a:r>
            <a:r>
              <a:rPr lang="en-US" sz="1600" dirty="0" smtClean="0">
                <a:latin typeface="+mj-lt"/>
              </a:rPr>
              <a:t> </a:t>
            </a:r>
            <a:endParaRPr lang="en-US" sz="1600" dirty="0">
              <a:latin typeface="+mj-lt"/>
            </a:endParaRPr>
          </a:p>
          <a:p>
            <a:pPr marL="342900" indent="-342900">
              <a:buFontTx/>
              <a:buAutoNum type="arabicPeriod"/>
              <a:defRPr/>
            </a:pPr>
            <a:r>
              <a:rPr lang="en-US" sz="1600" dirty="0">
                <a:latin typeface="+mj-lt"/>
              </a:rPr>
              <a:t>Equip No</a:t>
            </a:r>
          </a:p>
          <a:p>
            <a:pPr marL="342900" indent="-342900">
              <a:buFontTx/>
              <a:buAutoNum type="arabicPeriod"/>
              <a:defRPr/>
            </a:pPr>
            <a:r>
              <a:rPr lang="en-US" sz="1600" dirty="0">
                <a:latin typeface="+mj-lt"/>
              </a:rPr>
              <a:t>Project No</a:t>
            </a:r>
          </a:p>
        </p:txBody>
      </p:sp>
      <p:sp>
        <p:nvSpPr>
          <p:cNvPr id="41989" name="Flowchart: Alternate Process 11"/>
          <p:cNvSpPr>
            <a:spLocks noChangeArrowheads="1"/>
          </p:cNvSpPr>
          <p:nvPr/>
        </p:nvSpPr>
        <p:spPr bwMode="auto">
          <a:xfrm>
            <a:off x="1141825" y="3740150"/>
            <a:ext cx="6199188" cy="452438"/>
          </a:xfrm>
          <a:prstGeom prst="flowChartAlternateProcess">
            <a:avLst/>
          </a:prstGeom>
          <a:noFill/>
          <a:ln w="28575" algn="ctr">
            <a:solidFill>
              <a:srgbClr val="FF0000"/>
            </a:solidFill>
            <a:round/>
            <a:headEnd/>
            <a:tailEnd/>
          </a:ln>
        </p:spPr>
        <p:txBody>
          <a:bodyPr wrap="none" tIns="91440" bIns="91440" anchor="ctr"/>
          <a:lstStyle/>
          <a:p>
            <a:pPr algn="ctr"/>
            <a:endParaRPr lang="en-US" sz="2800" dirty="0"/>
          </a:p>
        </p:txBody>
      </p:sp>
      <p:cxnSp>
        <p:nvCxnSpPr>
          <p:cNvPr id="41990" name="Straight Arrow Connector 13"/>
          <p:cNvCxnSpPr>
            <a:cxnSpLocks noChangeShapeType="1"/>
            <a:stCxn id="41991" idx="1"/>
            <a:endCxn id="41989" idx="3"/>
          </p:cNvCxnSpPr>
          <p:nvPr/>
        </p:nvCxnSpPr>
        <p:spPr bwMode="auto">
          <a:xfrm rot="10800000">
            <a:off x="7341013" y="3966370"/>
            <a:ext cx="139440" cy="354013"/>
          </a:xfrm>
          <a:prstGeom prst="straightConnector1">
            <a:avLst/>
          </a:prstGeom>
          <a:noFill/>
          <a:ln w="9525" algn="ctr">
            <a:solidFill>
              <a:schemeClr val="tx1"/>
            </a:solidFill>
            <a:round/>
            <a:headEnd/>
            <a:tailEnd type="arrow" w="med" len="med"/>
          </a:ln>
        </p:spPr>
      </p:cxnSp>
      <p:sp>
        <p:nvSpPr>
          <p:cNvPr id="41991" name="TextBox 15"/>
          <p:cNvSpPr txBox="1">
            <a:spLocks noChangeArrowheads="1"/>
          </p:cNvSpPr>
          <p:nvPr/>
        </p:nvSpPr>
        <p:spPr bwMode="auto">
          <a:xfrm>
            <a:off x="7480453" y="3905250"/>
            <a:ext cx="1663547" cy="830263"/>
          </a:xfrm>
          <a:prstGeom prst="rect">
            <a:avLst/>
          </a:prstGeom>
          <a:noFill/>
          <a:ln w="9525">
            <a:noFill/>
            <a:miter lim="800000"/>
            <a:headEnd/>
            <a:tailEnd/>
          </a:ln>
        </p:spPr>
        <p:txBody>
          <a:bodyPr wrap="square">
            <a:spAutoFit/>
          </a:bodyPr>
          <a:lstStyle/>
          <a:p>
            <a:r>
              <a:rPr lang="en-US" sz="1600" dirty="0">
                <a:latin typeface="+mj-lt"/>
              </a:rPr>
              <a:t>Automatically defaults accounting</a:t>
            </a:r>
          </a:p>
        </p:txBody>
      </p:sp>
      <p:sp>
        <p:nvSpPr>
          <p:cNvPr id="41992" name="Oval 16"/>
          <p:cNvSpPr>
            <a:spLocks noChangeArrowheads="1"/>
          </p:cNvSpPr>
          <p:nvPr/>
        </p:nvSpPr>
        <p:spPr bwMode="auto">
          <a:xfrm>
            <a:off x="1189450" y="3705225"/>
            <a:ext cx="392113" cy="238125"/>
          </a:xfrm>
          <a:prstGeom prst="ellipse">
            <a:avLst/>
          </a:prstGeom>
          <a:noFill/>
          <a:ln w="28575" algn="ctr">
            <a:solidFill>
              <a:srgbClr val="FF0000"/>
            </a:solidFill>
            <a:round/>
            <a:headEnd/>
            <a:tailEnd/>
          </a:ln>
        </p:spPr>
        <p:txBody>
          <a:bodyPr wrap="none" tIns="91440" bIns="91440" anchor="ctr"/>
          <a:lstStyle/>
          <a:p>
            <a:pPr algn="ctr"/>
            <a:endParaRPr lang="en-US" sz="2800" dirty="0"/>
          </a:p>
        </p:txBody>
      </p:sp>
      <p:sp>
        <p:nvSpPr>
          <p:cNvPr id="41993" name="TextBox 17"/>
          <p:cNvSpPr txBox="1">
            <a:spLocks noChangeArrowheads="1"/>
          </p:cNvSpPr>
          <p:nvPr/>
        </p:nvSpPr>
        <p:spPr bwMode="auto">
          <a:xfrm>
            <a:off x="11113" y="3598863"/>
            <a:ext cx="1066916" cy="1815882"/>
          </a:xfrm>
          <a:prstGeom prst="rect">
            <a:avLst/>
          </a:prstGeom>
          <a:noFill/>
          <a:ln w="9525">
            <a:noFill/>
            <a:miter lim="800000"/>
            <a:headEnd/>
            <a:tailEnd/>
          </a:ln>
        </p:spPr>
        <p:txBody>
          <a:bodyPr wrap="square">
            <a:spAutoFit/>
          </a:bodyPr>
          <a:lstStyle/>
          <a:p>
            <a:r>
              <a:rPr lang="en-US" sz="1600" dirty="0">
                <a:latin typeface="+mj-lt"/>
              </a:rPr>
              <a:t>Note: </a:t>
            </a:r>
          </a:p>
          <a:p>
            <a:r>
              <a:rPr lang="en-US" sz="1600" dirty="0" smtClean="0">
                <a:latin typeface="+mj-lt"/>
              </a:rPr>
              <a:t>Issue </a:t>
            </a:r>
            <a:r>
              <a:rPr lang="en-US" sz="1600" dirty="0">
                <a:latin typeface="+mj-lt"/>
              </a:rPr>
              <a:t>to Dept in EAM, but does not </a:t>
            </a:r>
            <a:r>
              <a:rPr lang="en-US" sz="1600" dirty="0" smtClean="0">
                <a:latin typeface="+mj-lt"/>
              </a:rPr>
              <a:t>flow to </a:t>
            </a:r>
            <a:r>
              <a:rPr lang="en-US" sz="1600" dirty="0">
                <a:latin typeface="+mj-lt"/>
              </a:rPr>
              <a:t>ERP</a:t>
            </a:r>
          </a:p>
        </p:txBody>
      </p:sp>
      <p:cxnSp>
        <p:nvCxnSpPr>
          <p:cNvPr id="41994" name="Straight Arrow Connector 19"/>
          <p:cNvCxnSpPr>
            <a:cxnSpLocks noChangeShapeType="1"/>
            <a:endCxn id="41992" idx="2"/>
          </p:cNvCxnSpPr>
          <p:nvPr/>
        </p:nvCxnSpPr>
        <p:spPr bwMode="auto">
          <a:xfrm flipV="1">
            <a:off x="741145" y="3824288"/>
            <a:ext cx="448305" cy="6567"/>
          </a:xfrm>
          <a:prstGeom prst="straightConnector1">
            <a:avLst/>
          </a:prstGeom>
          <a:noFill/>
          <a:ln w="9525" algn="ctr">
            <a:solidFill>
              <a:schemeClr val="tx1"/>
            </a:solidFill>
            <a:round/>
            <a:headEnd/>
            <a:tailEnd type="arrow" w="med" len="med"/>
          </a:ln>
        </p:spPr>
      </p:cxnSp>
      <p:sp>
        <p:nvSpPr>
          <p:cNvPr id="41995" name="TextBox 20"/>
          <p:cNvSpPr txBox="1">
            <a:spLocks noChangeArrowheads="1"/>
          </p:cNvSpPr>
          <p:nvPr/>
        </p:nvSpPr>
        <p:spPr bwMode="auto">
          <a:xfrm>
            <a:off x="177800" y="2517775"/>
            <a:ext cx="614271" cy="307777"/>
          </a:xfrm>
          <a:prstGeom prst="rect">
            <a:avLst/>
          </a:prstGeom>
          <a:noFill/>
          <a:ln w="9525">
            <a:solidFill>
              <a:schemeClr val="tx1"/>
            </a:solidFill>
            <a:miter lim="800000"/>
            <a:headEnd/>
            <a:tailEnd/>
          </a:ln>
        </p:spPr>
        <p:txBody>
          <a:bodyPr wrap="none">
            <a:spAutoFit/>
          </a:bodyPr>
          <a:lstStyle/>
          <a:p>
            <a:r>
              <a:rPr lang="en-US" dirty="0">
                <a:latin typeface="+mj-lt"/>
              </a:rPr>
              <a:t>Save</a:t>
            </a:r>
          </a:p>
        </p:txBody>
      </p:sp>
      <p:cxnSp>
        <p:nvCxnSpPr>
          <p:cNvPr id="41996" name="Straight Arrow Connector 22"/>
          <p:cNvCxnSpPr>
            <a:cxnSpLocks noChangeShapeType="1"/>
            <a:stCxn id="41995" idx="0"/>
          </p:cNvCxnSpPr>
          <p:nvPr/>
        </p:nvCxnSpPr>
        <p:spPr bwMode="auto">
          <a:xfrm rot="5400000" flipH="1" flipV="1">
            <a:off x="402805" y="1958556"/>
            <a:ext cx="641350" cy="477089"/>
          </a:xfrm>
          <a:prstGeom prst="straightConnector1">
            <a:avLst/>
          </a:prstGeom>
          <a:noFill/>
          <a:ln w="9525" algn="ctr">
            <a:solidFill>
              <a:schemeClr val="tx1"/>
            </a:solidFill>
            <a:round/>
            <a:headEnd/>
            <a:tailEnd type="arrow" w="med" len="med"/>
          </a:ln>
        </p:spPr>
      </p:cxnSp>
      <p:grpSp>
        <p:nvGrpSpPr>
          <p:cNvPr id="41997" name="Group 9"/>
          <p:cNvGrpSpPr>
            <a:grpSpLocks/>
          </p:cNvGrpSpPr>
          <p:nvPr/>
        </p:nvGrpSpPr>
        <p:grpSpPr bwMode="auto">
          <a:xfrm>
            <a:off x="4654550" y="34925"/>
            <a:ext cx="4249738" cy="481013"/>
            <a:chOff x="1151881" y="1990413"/>
            <a:chExt cx="6208674" cy="555625"/>
          </a:xfrm>
        </p:grpSpPr>
        <p:sp>
          <p:nvSpPr>
            <p:cNvPr id="42000"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Request</a:t>
              </a:r>
            </a:p>
          </p:txBody>
        </p:sp>
        <p:sp>
          <p:nvSpPr>
            <p:cNvPr id="42001" name="Right Arrow 7"/>
            <p:cNvSpPr>
              <a:spLocks noChangeArrowheads="1"/>
            </p:cNvSpPr>
            <p:nvPr/>
          </p:nvSpPr>
          <p:spPr bwMode="auto">
            <a:xfrm>
              <a:off x="3826238" y="199358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1000" dirty="0">
                  <a:latin typeface="+mj-lt"/>
                </a:rPr>
                <a:t>Consume	</a:t>
              </a:r>
            </a:p>
          </p:txBody>
        </p:sp>
        <p:sp>
          <p:nvSpPr>
            <p:cNvPr id="42002" name="Rectangle 19"/>
            <p:cNvSpPr>
              <a:spLocks noChangeArrowheads="1"/>
            </p:cNvSpPr>
            <p:nvPr/>
          </p:nvSpPr>
          <p:spPr bwMode="auto">
            <a:xfrm>
              <a:off x="1151881" y="212568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Setup</a:t>
              </a:r>
            </a:p>
          </p:txBody>
        </p:sp>
        <p:sp>
          <p:nvSpPr>
            <p:cNvPr id="42003" name="Rectangle 20"/>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Manage</a:t>
              </a:r>
            </a:p>
          </p:txBody>
        </p:sp>
        <p:sp>
          <p:nvSpPr>
            <p:cNvPr id="42004" name="Rectangle 21"/>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Replenish</a:t>
              </a:r>
            </a:p>
          </p:txBody>
        </p:sp>
      </p:grpSp>
      <p:sp>
        <p:nvSpPr>
          <p:cNvPr id="41998" name="Flowchart: Alternate Process 11"/>
          <p:cNvSpPr>
            <a:spLocks noChangeArrowheads="1"/>
          </p:cNvSpPr>
          <p:nvPr/>
        </p:nvSpPr>
        <p:spPr bwMode="auto">
          <a:xfrm>
            <a:off x="1211675" y="4606925"/>
            <a:ext cx="1949450" cy="203200"/>
          </a:xfrm>
          <a:prstGeom prst="flowChartAlternateProcess">
            <a:avLst/>
          </a:prstGeom>
          <a:noFill/>
          <a:ln w="28575" algn="ctr">
            <a:solidFill>
              <a:srgbClr val="FF0000"/>
            </a:solidFill>
            <a:round/>
            <a:headEnd/>
            <a:tailEnd/>
          </a:ln>
        </p:spPr>
        <p:txBody>
          <a:bodyPr wrap="none" tIns="91440" bIns="91440" anchor="ctr"/>
          <a:lstStyle/>
          <a:p>
            <a:pPr algn="ctr"/>
            <a:endParaRPr lang="en-US" sz="2800"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4"/>
          </p:nvPr>
        </p:nvSpPr>
        <p:spPr/>
        <p:txBody>
          <a:bodyPr/>
          <a:lstStyle/>
          <a:p>
            <a:fld id="{D295FD85-0E9A-9A4B-AEA4-CF6493BFD0E6}" type="slidenum">
              <a:rPr lang="en-US" smtClean="0"/>
              <a:pPr/>
              <a:t>53</a:t>
            </a:fld>
            <a:endParaRPr lang="en-US" dirty="0"/>
          </a:p>
        </p:txBody>
      </p:sp>
      <p:sp>
        <p:nvSpPr>
          <p:cNvPr id="43010" name="Rectangle 2"/>
          <p:cNvSpPr>
            <a:spLocks noGrp="1" noChangeArrowheads="1"/>
          </p:cNvSpPr>
          <p:nvPr>
            <p:ph type="title"/>
          </p:nvPr>
        </p:nvSpPr>
        <p:spPr/>
        <p:txBody>
          <a:bodyPr/>
          <a:lstStyle/>
          <a:p>
            <a:r>
              <a:rPr lang="en-US" dirty="0" smtClean="0"/>
              <a:t>Inventory Process – Step Through</a:t>
            </a:r>
          </a:p>
        </p:txBody>
      </p:sp>
      <p:sp>
        <p:nvSpPr>
          <p:cNvPr id="12" name="Text Placeholder 11"/>
          <p:cNvSpPr>
            <a:spLocks noGrp="1"/>
          </p:cNvSpPr>
          <p:nvPr>
            <p:ph type="body" sz="quarter" idx="13"/>
          </p:nvPr>
        </p:nvSpPr>
        <p:spPr/>
        <p:txBody>
          <a:bodyPr/>
          <a:lstStyle/>
          <a:p>
            <a:r>
              <a:rPr lang="en-US" dirty="0" smtClean="0"/>
              <a:t>EAM Inventory</a:t>
            </a:r>
            <a:endParaRPr lang="en-US" dirty="0"/>
          </a:p>
        </p:txBody>
      </p:sp>
      <p:grpSp>
        <p:nvGrpSpPr>
          <p:cNvPr id="43011" name="Group 8"/>
          <p:cNvGrpSpPr>
            <a:grpSpLocks/>
          </p:cNvGrpSpPr>
          <p:nvPr/>
        </p:nvGrpSpPr>
        <p:grpSpPr bwMode="auto">
          <a:xfrm>
            <a:off x="1162650" y="3022875"/>
            <a:ext cx="6813550" cy="811213"/>
            <a:chOff x="1151881" y="1990413"/>
            <a:chExt cx="6208674" cy="555625"/>
          </a:xfrm>
        </p:grpSpPr>
        <p:sp>
          <p:nvSpPr>
            <p:cNvPr id="43014"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Request</a:t>
              </a:r>
            </a:p>
          </p:txBody>
        </p:sp>
        <p:sp>
          <p:nvSpPr>
            <p:cNvPr id="43015"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Consume	</a:t>
              </a:r>
            </a:p>
          </p:txBody>
        </p:sp>
        <p:sp>
          <p:nvSpPr>
            <p:cNvPr id="43016" name="Rectangle 11"/>
            <p:cNvSpPr>
              <a:spLocks noChangeArrowheads="1"/>
            </p:cNvSpPr>
            <p:nvPr/>
          </p:nvSpPr>
          <p:spPr bwMode="auto">
            <a:xfrm>
              <a:off x="1151881" y="212568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Setup</a:t>
              </a:r>
            </a:p>
          </p:txBody>
        </p:sp>
        <p:sp>
          <p:nvSpPr>
            <p:cNvPr id="43017" name="Rectangle 12"/>
            <p:cNvSpPr>
              <a:spLocks noChangeArrowheads="1"/>
            </p:cNvSpPr>
            <p:nvPr/>
          </p:nvSpPr>
          <p:spPr bwMode="auto">
            <a:xfrm>
              <a:off x="6493656" y="2123705"/>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Manage</a:t>
              </a:r>
            </a:p>
          </p:txBody>
        </p:sp>
        <p:sp>
          <p:nvSpPr>
            <p:cNvPr id="43018" name="Rectangle 13"/>
            <p:cNvSpPr>
              <a:spLocks noChangeArrowheads="1"/>
            </p:cNvSpPr>
            <p:nvPr/>
          </p:nvSpPr>
          <p:spPr bwMode="auto">
            <a:xfrm>
              <a:off x="5221056" y="2121730"/>
              <a:ext cx="866899" cy="296883"/>
            </a:xfrm>
            <a:prstGeom prst="rect">
              <a:avLst/>
            </a:prstGeom>
            <a:solidFill>
              <a:srgbClr val="FFFF00"/>
            </a:solidFill>
            <a:ln w="9525" algn="ctr">
              <a:solidFill>
                <a:schemeClr val="tx1"/>
              </a:solidFill>
              <a:round/>
              <a:headEnd/>
              <a:tailEnd/>
            </a:ln>
          </p:spPr>
          <p:txBody>
            <a:bodyPr wrap="none" tIns="91440" bIns="91440" anchor="ctr"/>
            <a:lstStyle/>
            <a:p>
              <a:pPr algn="ctr"/>
              <a:r>
                <a:rPr lang="en-US" dirty="0">
                  <a:latin typeface="+mj-lt"/>
                </a:rPr>
                <a:t>Replenish</a:t>
              </a:r>
            </a:p>
          </p:txBody>
        </p:sp>
      </p:grpSp>
      <p:sp>
        <p:nvSpPr>
          <p:cNvPr id="43012" name="Curved Up Arrow 8"/>
          <p:cNvSpPr>
            <a:spLocks noChangeArrowheads="1"/>
          </p:cNvSpPr>
          <p:nvPr/>
        </p:nvSpPr>
        <p:spPr bwMode="auto">
          <a:xfrm rot="10800000">
            <a:off x="2932125" y="2475188"/>
            <a:ext cx="3278188" cy="558800"/>
          </a:xfrm>
          <a:prstGeom prst="curvedUpArrow">
            <a:avLst>
              <a:gd name="adj1" fmla="val 24960"/>
              <a:gd name="adj2" fmla="val 49947"/>
              <a:gd name="adj3" fmla="val 25000"/>
            </a:avLst>
          </a:prstGeom>
          <a:solidFill>
            <a:schemeClr val="accent1"/>
          </a:solidFill>
          <a:ln w="9525" algn="ctr">
            <a:solidFill>
              <a:schemeClr val="tx1"/>
            </a:solidFill>
            <a:round/>
            <a:headEnd/>
            <a:tailEnd/>
          </a:ln>
        </p:spPr>
        <p:txBody>
          <a:bodyPr wrap="none" tIns="91440" bIns="91440" anchor="ctr"/>
          <a:lstStyle/>
          <a:p>
            <a:pPr algn="ctr"/>
            <a:endParaRPr lang="en-US" sz="28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a:defRPr/>
            </a:pPr>
            <a:fld id="{880F500F-BC26-408D-8866-91ACE78646CB}" type="slidenum">
              <a:rPr lang="en-US" smtClean="0"/>
              <a:pPr>
                <a:defRPr/>
              </a:pPr>
              <a:t>54</a:t>
            </a:fld>
            <a:endParaRPr lang="en-US" dirty="0"/>
          </a:p>
        </p:txBody>
      </p:sp>
      <p:sp>
        <p:nvSpPr>
          <p:cNvPr id="6" name="Content Placeholder 5"/>
          <p:cNvSpPr>
            <a:spLocks noGrp="1"/>
          </p:cNvSpPr>
          <p:nvPr>
            <p:ph idx="1"/>
          </p:nvPr>
        </p:nvSpPr>
        <p:spPr/>
        <p:txBody>
          <a:bodyPr>
            <a:normAutofit fontScale="92500" lnSpcReduction="10000"/>
          </a:bodyPr>
          <a:lstStyle/>
          <a:p>
            <a:pPr marL="293914" lvl="0" indent="-293914">
              <a:lnSpc>
                <a:spcPct val="95000"/>
              </a:lnSpc>
              <a:spcBef>
                <a:spcPts val="500"/>
              </a:spcBef>
              <a:defRPr sz="1800">
                <a:solidFill>
                  <a:srgbClr val="000000"/>
                </a:solidFill>
              </a:defRPr>
            </a:pPr>
            <a:r>
              <a:rPr lang="en-US" sz="2400" dirty="0" smtClean="0">
                <a:solidFill>
                  <a:srgbClr val="4F4F4F"/>
                </a:solidFill>
              </a:rPr>
              <a:t>Use the Stock Replenishment browse to replenish stock automatically.</a:t>
            </a:r>
          </a:p>
          <a:p>
            <a:pPr marL="695325" lvl="1" indent="-238125">
              <a:lnSpc>
                <a:spcPct val="95000"/>
              </a:lnSpc>
              <a:spcBef>
                <a:spcPts val="400"/>
              </a:spcBef>
              <a:defRPr sz="1800">
                <a:solidFill>
                  <a:srgbClr val="000000"/>
                </a:solidFill>
              </a:defRPr>
            </a:pPr>
            <a:r>
              <a:rPr lang="en-US" sz="2000" dirty="0" smtClean="0">
                <a:solidFill>
                  <a:srgbClr val="4F4F4F"/>
                </a:solidFill>
              </a:rPr>
              <a:t>Ways to replenish stock</a:t>
            </a:r>
            <a:endParaRPr lang="en-US" dirty="0" smtClean="0">
              <a:solidFill>
                <a:srgbClr val="4F4F4F"/>
              </a:solidFill>
            </a:endParaRPr>
          </a:p>
          <a:p>
            <a:pPr lvl="2">
              <a:lnSpc>
                <a:spcPct val="95000"/>
              </a:lnSpc>
              <a:spcBef>
                <a:spcPts val="400"/>
              </a:spcBef>
              <a:defRPr sz="1800">
                <a:solidFill>
                  <a:srgbClr val="000000"/>
                </a:solidFill>
              </a:defRPr>
            </a:pPr>
            <a:r>
              <a:rPr lang="en-US" dirty="0" smtClean="0">
                <a:solidFill>
                  <a:srgbClr val="4F4F4F"/>
                </a:solidFill>
              </a:rPr>
              <a:t>Manually create a stock run. Use Global Add to review All or use with specific filter criteria such as part type, vendor, critical, and consignment.</a:t>
            </a:r>
          </a:p>
          <a:p>
            <a:pPr lvl="2">
              <a:lnSpc>
                <a:spcPct val="95000"/>
              </a:lnSpc>
              <a:spcBef>
                <a:spcPts val="400"/>
              </a:spcBef>
              <a:defRPr sz="1800">
                <a:solidFill>
                  <a:srgbClr val="000000"/>
                </a:solidFill>
              </a:defRPr>
            </a:pPr>
            <a:r>
              <a:rPr lang="en-US" dirty="0" smtClean="0">
                <a:solidFill>
                  <a:srgbClr val="4F4F4F"/>
                </a:solidFill>
              </a:rPr>
              <a:t>Use </a:t>
            </a:r>
            <a:r>
              <a:rPr lang="en-US" dirty="0" smtClean="0"/>
              <a:t>Stock </a:t>
            </a:r>
            <a:r>
              <a:rPr lang="en-US" sz="1800" dirty="0" smtClean="0"/>
              <a:t>Replenishment </a:t>
            </a:r>
            <a:r>
              <a:rPr lang="en-US" sz="1800" dirty="0" smtClean="0">
                <a:solidFill>
                  <a:srgbClr val="4F4F4F"/>
                </a:solidFill>
              </a:rPr>
              <a:t>Job Program </a:t>
            </a:r>
          </a:p>
          <a:p>
            <a:pPr marL="293914" lvl="0" indent="-293914">
              <a:lnSpc>
                <a:spcPct val="95000"/>
              </a:lnSpc>
              <a:spcBef>
                <a:spcPts val="500"/>
              </a:spcBef>
              <a:defRPr sz="1800">
                <a:solidFill>
                  <a:srgbClr val="000000"/>
                </a:solidFill>
              </a:defRPr>
            </a:pPr>
            <a:r>
              <a:rPr lang="en-US" sz="2400" dirty="0" smtClean="0">
                <a:solidFill>
                  <a:srgbClr val="4F4F4F"/>
                </a:solidFill>
              </a:rPr>
              <a:t>EAM compares a part’s current on-hand or available balance to the reorder point.</a:t>
            </a:r>
          </a:p>
          <a:p>
            <a:pPr marL="293914" lvl="0" indent="-293914">
              <a:lnSpc>
                <a:spcPct val="95000"/>
              </a:lnSpc>
              <a:spcBef>
                <a:spcPts val="500"/>
              </a:spcBef>
              <a:defRPr sz="1800">
                <a:solidFill>
                  <a:srgbClr val="000000"/>
                </a:solidFill>
              </a:defRPr>
            </a:pPr>
            <a:r>
              <a:rPr lang="en-US" sz="2400" dirty="0" smtClean="0">
                <a:solidFill>
                  <a:srgbClr val="4F4F4F"/>
                </a:solidFill>
              </a:rPr>
              <a:t>If a part meets the filter criteria and is at or below the reorder point/safety stock level, the system lists it with a suggested quantity to order based on the management max value.</a:t>
            </a:r>
          </a:p>
          <a:p>
            <a:pPr marL="293914" lvl="0" indent="-293914">
              <a:lnSpc>
                <a:spcPct val="95000"/>
              </a:lnSpc>
              <a:spcBef>
                <a:spcPts val="500"/>
              </a:spcBef>
              <a:defRPr sz="1800">
                <a:solidFill>
                  <a:srgbClr val="000000"/>
                </a:solidFill>
              </a:defRPr>
            </a:pPr>
            <a:r>
              <a:rPr lang="en-US" sz="2400" dirty="0" smtClean="0">
                <a:solidFill>
                  <a:srgbClr val="4F4F4F"/>
                </a:solidFill>
              </a:rPr>
              <a:t>Create the request after reviewing parts on a stock run. </a:t>
            </a:r>
            <a:endParaRPr lang="en-US" sz="2000" dirty="0" smtClean="0"/>
          </a:p>
          <a:p>
            <a:pPr marL="693964" lvl="1" indent="-293914">
              <a:lnSpc>
                <a:spcPct val="95000"/>
              </a:lnSpc>
              <a:spcBef>
                <a:spcPts val="500"/>
              </a:spcBef>
              <a:defRPr sz="1800">
                <a:solidFill>
                  <a:srgbClr val="000000"/>
                </a:solidFill>
              </a:defRPr>
            </a:pPr>
            <a:r>
              <a:rPr lang="en-US" sz="2000" dirty="0" smtClean="0">
                <a:solidFill>
                  <a:srgbClr val="4F4F4F"/>
                </a:solidFill>
              </a:rPr>
              <a:t>Requisitions are generated for vendor-sourced items</a:t>
            </a:r>
          </a:p>
          <a:p>
            <a:pPr marL="693964" lvl="1" indent="-293914">
              <a:lnSpc>
                <a:spcPct val="95000"/>
              </a:lnSpc>
              <a:spcBef>
                <a:spcPts val="500"/>
              </a:spcBef>
              <a:defRPr sz="1800">
                <a:solidFill>
                  <a:srgbClr val="000000"/>
                </a:solidFill>
              </a:defRPr>
            </a:pPr>
            <a:r>
              <a:rPr lang="en-US" sz="2000" dirty="0" smtClean="0">
                <a:solidFill>
                  <a:srgbClr val="4F4F4F"/>
                </a:solidFill>
              </a:rPr>
              <a:t>Work orders are created for internally sourced items.</a:t>
            </a:r>
          </a:p>
          <a:p>
            <a:endParaRPr lang="en-US" dirty="0"/>
          </a:p>
        </p:txBody>
      </p:sp>
      <p:sp>
        <p:nvSpPr>
          <p:cNvPr id="5" name="Title 4"/>
          <p:cNvSpPr>
            <a:spLocks noGrp="1"/>
          </p:cNvSpPr>
          <p:nvPr>
            <p:ph type="title"/>
          </p:nvPr>
        </p:nvSpPr>
        <p:spPr/>
        <p:txBody>
          <a:bodyPr/>
          <a:lstStyle/>
          <a:p>
            <a:r>
              <a:rPr lang="en-US" dirty="0" smtClean="0"/>
              <a:t>Stock Replenishment</a:t>
            </a:r>
            <a:endParaRPr lang="en-US" dirty="0"/>
          </a:p>
        </p:txBody>
      </p:sp>
      <p:sp>
        <p:nvSpPr>
          <p:cNvPr id="7" name="Text Placeholder 6"/>
          <p:cNvSpPr>
            <a:spLocks noGrp="1"/>
          </p:cNvSpPr>
          <p:nvPr>
            <p:ph type="body" sz="quarter" idx="11"/>
          </p:nvPr>
        </p:nvSpPr>
        <p:spPr/>
        <p:txBody>
          <a:bodyPr/>
          <a:lstStyle/>
          <a:p>
            <a:r>
              <a:rPr lang="en-US" dirty="0" smtClean="0"/>
              <a:t>EAM Inventory</a:t>
            </a:r>
            <a:endParaRPr lang="en-US" dirty="0"/>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pPr>
              <a:defRPr/>
            </a:pPr>
            <a:fld id="{880F500F-BC26-408D-8866-91ACE78646CB}" type="slidenum">
              <a:rPr lang="en-US" smtClean="0"/>
              <a:pPr>
                <a:defRPr/>
              </a:pPr>
              <a:t>55</a:t>
            </a:fld>
            <a:endParaRPr lang="en-US" dirty="0"/>
          </a:p>
        </p:txBody>
      </p:sp>
      <p:sp>
        <p:nvSpPr>
          <p:cNvPr id="709" name="Shape 709"/>
          <p:cNvSpPr>
            <a:spLocks noGrp="1"/>
          </p:cNvSpPr>
          <p:nvPr>
            <p:ph type="title"/>
          </p:nvPr>
        </p:nvSpPr>
        <p:spPr>
          <a:prstGeom prst="rect">
            <a:avLst/>
          </a:prstGeom>
        </p:spPr>
        <p:txBody>
          <a:bodyPr/>
          <a:lstStyle/>
          <a:p>
            <a:pPr lvl="0">
              <a:defRPr sz="1800" b="0">
                <a:solidFill>
                  <a:srgbClr val="000000"/>
                </a:solidFill>
              </a:defRPr>
            </a:pPr>
            <a:r>
              <a:rPr sz="3200" b="1" dirty="0">
                <a:solidFill>
                  <a:srgbClr val="4F4F4F"/>
                </a:solidFill>
              </a:rPr>
              <a:t>Create a Stock Replenishment</a:t>
            </a:r>
          </a:p>
        </p:txBody>
      </p:sp>
      <p:sp>
        <p:nvSpPr>
          <p:cNvPr id="6" name="Text Placeholder 5"/>
          <p:cNvSpPr>
            <a:spLocks noGrp="1"/>
          </p:cNvSpPr>
          <p:nvPr>
            <p:ph type="body" sz="quarter" idx="13"/>
          </p:nvPr>
        </p:nvSpPr>
        <p:spPr/>
        <p:txBody>
          <a:bodyPr/>
          <a:lstStyle/>
          <a:p>
            <a:r>
              <a:rPr lang="en-US" dirty="0" smtClean="0"/>
              <a:t>EAM Inventory</a:t>
            </a:r>
            <a:endParaRPr lang="en-US" dirty="0"/>
          </a:p>
        </p:txBody>
      </p:sp>
      <p:pic>
        <p:nvPicPr>
          <p:cNvPr id="9218" name="Picture 2"/>
          <p:cNvPicPr>
            <a:picLocks noChangeAspect="1" noChangeArrowheads="1"/>
          </p:cNvPicPr>
          <p:nvPr/>
        </p:nvPicPr>
        <p:blipFill>
          <a:blip r:embed="rId3" cstate="print"/>
          <a:srcRect/>
          <a:stretch>
            <a:fillRect/>
          </a:stretch>
        </p:blipFill>
        <p:spPr bwMode="auto">
          <a:xfrm>
            <a:off x="839097" y="1316697"/>
            <a:ext cx="7447454" cy="4567736"/>
          </a:xfrm>
          <a:prstGeom prst="rect">
            <a:avLst/>
          </a:prstGeom>
          <a:noFill/>
          <a:ln w="9525">
            <a:noFill/>
            <a:miter lim="800000"/>
            <a:headEnd/>
            <a:tailEnd/>
          </a:ln>
        </p:spPr>
      </p:pic>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a:defRPr/>
            </a:pPr>
            <a:fld id="{880F500F-BC26-408D-8866-91ACE78646CB}" type="slidenum">
              <a:rPr lang="en-US" smtClean="0"/>
              <a:pPr>
                <a:defRPr/>
              </a:pPr>
              <a:t>56</a:t>
            </a:fld>
            <a:endParaRPr lang="en-US" dirty="0"/>
          </a:p>
        </p:txBody>
      </p:sp>
      <p:sp>
        <p:nvSpPr>
          <p:cNvPr id="6" name="Content Placeholder 5"/>
          <p:cNvSpPr>
            <a:spLocks noGrp="1"/>
          </p:cNvSpPr>
          <p:nvPr>
            <p:ph idx="1"/>
          </p:nvPr>
        </p:nvSpPr>
        <p:spPr>
          <a:xfrm>
            <a:off x="457200" y="1316183"/>
            <a:ext cx="8229600" cy="1645382"/>
          </a:xfrm>
        </p:spPr>
        <p:txBody>
          <a:bodyPr>
            <a:normAutofit lnSpcReduction="10000"/>
          </a:bodyPr>
          <a:lstStyle/>
          <a:p>
            <a:pPr lvl="0"/>
            <a:r>
              <a:rPr lang="en-US" dirty="0" smtClean="0">
                <a:solidFill>
                  <a:srgbClr val="4F4F4F"/>
                </a:solidFill>
              </a:rPr>
              <a:t>Use the Global Add action and select or create a filter to find all active, vendor-sourced parts to reorder or specify other details to filter by</a:t>
            </a:r>
          </a:p>
          <a:p>
            <a:endParaRPr lang="en-US" dirty="0"/>
          </a:p>
        </p:txBody>
      </p:sp>
      <p:sp>
        <p:nvSpPr>
          <p:cNvPr id="5" name="Title 4"/>
          <p:cNvSpPr>
            <a:spLocks noGrp="1"/>
          </p:cNvSpPr>
          <p:nvPr>
            <p:ph type="title"/>
          </p:nvPr>
        </p:nvSpPr>
        <p:spPr/>
        <p:txBody>
          <a:bodyPr/>
          <a:lstStyle/>
          <a:p>
            <a:r>
              <a:rPr lang="en-US" dirty="0" smtClean="0"/>
              <a:t>Add Parts to a Stock Replenishment</a:t>
            </a:r>
            <a:endParaRPr lang="en-US" dirty="0"/>
          </a:p>
        </p:txBody>
      </p:sp>
      <p:sp>
        <p:nvSpPr>
          <p:cNvPr id="7" name="Text Placeholder 6"/>
          <p:cNvSpPr>
            <a:spLocks noGrp="1"/>
          </p:cNvSpPr>
          <p:nvPr>
            <p:ph type="body" sz="quarter" idx="11"/>
          </p:nvPr>
        </p:nvSpPr>
        <p:spPr/>
        <p:txBody>
          <a:bodyPr/>
          <a:lstStyle/>
          <a:p>
            <a:r>
              <a:rPr lang="en-US" dirty="0" smtClean="0"/>
              <a:t>EAM Inventory</a:t>
            </a:r>
            <a:endParaRPr lang="en-US" dirty="0"/>
          </a:p>
        </p:txBody>
      </p:sp>
      <p:pic>
        <p:nvPicPr>
          <p:cNvPr id="8" name="image68.png"/>
          <p:cNvPicPr/>
          <p:nvPr/>
        </p:nvPicPr>
        <p:blipFill>
          <a:blip r:embed="rId3" cstate="print">
            <a:extLst/>
          </a:blip>
          <a:stretch>
            <a:fillRect/>
          </a:stretch>
        </p:blipFill>
        <p:spPr>
          <a:xfrm>
            <a:off x="3163888" y="3079043"/>
            <a:ext cx="5754688" cy="3311525"/>
          </a:xfrm>
          <a:prstGeom prst="rect">
            <a:avLst/>
          </a:prstGeom>
          <a:ln w="12700">
            <a:miter lim="400000"/>
          </a:ln>
        </p:spPr>
      </p:pic>
      <p:pic>
        <p:nvPicPr>
          <p:cNvPr id="9" name="image69.png"/>
          <p:cNvPicPr/>
          <p:nvPr/>
        </p:nvPicPr>
        <p:blipFill>
          <a:blip r:embed="rId4" cstate="print">
            <a:extLst/>
          </a:blip>
          <a:stretch>
            <a:fillRect/>
          </a:stretch>
        </p:blipFill>
        <p:spPr>
          <a:xfrm>
            <a:off x="282575" y="3536243"/>
            <a:ext cx="2878139" cy="2114550"/>
          </a:xfrm>
          <a:prstGeom prst="rect">
            <a:avLst/>
          </a:prstGeom>
          <a:ln w="12700">
            <a:miter lim="400000"/>
          </a:ln>
        </p:spPr>
      </p:pic>
      <p:sp>
        <p:nvSpPr>
          <p:cNvPr id="10" name="Shape 723"/>
          <p:cNvSpPr/>
          <p:nvPr/>
        </p:nvSpPr>
        <p:spPr>
          <a:xfrm>
            <a:off x="1585912" y="3920418"/>
            <a:ext cx="333377" cy="3048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38100">
            <a:solidFill>
              <a:srgbClr val="FF0000"/>
            </a:solidFill>
            <a:round/>
          </a:ln>
        </p:spPr>
        <p:txBody>
          <a:bodyPr lIns="0" tIns="0" rIns="0" bIns="0" anchor="ctr"/>
          <a:lstStyle/>
          <a:p>
            <a:pPr lvl="0"/>
            <a:endParaRPr dirty="0"/>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pPr>
              <a:defRPr/>
            </a:pPr>
            <a:fld id="{880F500F-BC26-408D-8866-91ACE78646CB}" type="slidenum">
              <a:rPr lang="en-US" smtClean="0"/>
              <a:pPr>
                <a:defRPr/>
              </a:pPr>
              <a:t>57</a:t>
            </a:fld>
            <a:endParaRPr lang="en-US" dirty="0"/>
          </a:p>
        </p:txBody>
      </p:sp>
      <p:sp>
        <p:nvSpPr>
          <p:cNvPr id="732" name="Shape 732"/>
          <p:cNvSpPr>
            <a:spLocks noGrp="1"/>
          </p:cNvSpPr>
          <p:nvPr>
            <p:ph type="title"/>
          </p:nvPr>
        </p:nvSpPr>
        <p:spPr>
          <a:prstGeom prst="rect">
            <a:avLst/>
          </a:prstGeom>
        </p:spPr>
        <p:txBody>
          <a:bodyPr/>
          <a:lstStyle/>
          <a:p>
            <a:pPr lvl="0">
              <a:defRPr sz="1800" b="0">
                <a:solidFill>
                  <a:srgbClr val="000000"/>
                </a:solidFill>
              </a:defRPr>
            </a:pPr>
            <a:r>
              <a:rPr sz="3200" b="1" dirty="0">
                <a:solidFill>
                  <a:srgbClr val="4F4F4F"/>
                </a:solidFill>
              </a:rPr>
              <a:t>Review Parts on a Stock Replenishment</a:t>
            </a:r>
          </a:p>
        </p:txBody>
      </p:sp>
      <p:sp>
        <p:nvSpPr>
          <p:cNvPr id="7" name="Text Placeholder 6"/>
          <p:cNvSpPr>
            <a:spLocks noGrp="1"/>
          </p:cNvSpPr>
          <p:nvPr>
            <p:ph type="body" sz="quarter" idx="13"/>
          </p:nvPr>
        </p:nvSpPr>
        <p:spPr/>
        <p:txBody>
          <a:bodyPr/>
          <a:lstStyle/>
          <a:p>
            <a:r>
              <a:rPr lang="en-US" dirty="0" smtClean="0"/>
              <a:t>EAM Inventory</a:t>
            </a:r>
            <a:endParaRPr lang="en-US" dirty="0"/>
          </a:p>
        </p:txBody>
      </p:sp>
      <p:pic>
        <p:nvPicPr>
          <p:cNvPr id="104450" name="Picture 2" descr="C:\Users\l5z\AppData\Local\Temp\SNAGHTML22093d1.PNG"/>
          <p:cNvPicPr>
            <a:picLocks noChangeAspect="1" noChangeArrowheads="1"/>
          </p:cNvPicPr>
          <p:nvPr/>
        </p:nvPicPr>
        <p:blipFill>
          <a:blip r:embed="rId3" cstate="print"/>
          <a:srcRect/>
          <a:stretch>
            <a:fillRect/>
          </a:stretch>
        </p:blipFill>
        <p:spPr bwMode="auto">
          <a:xfrm>
            <a:off x="1511039" y="1375373"/>
            <a:ext cx="7467600" cy="4029075"/>
          </a:xfrm>
          <a:prstGeom prst="rect">
            <a:avLst/>
          </a:prstGeom>
          <a:noFill/>
        </p:spPr>
      </p:pic>
      <p:pic>
        <p:nvPicPr>
          <p:cNvPr id="104451" name="Picture 3"/>
          <p:cNvPicPr>
            <a:picLocks noChangeAspect="1" noChangeArrowheads="1"/>
          </p:cNvPicPr>
          <p:nvPr/>
        </p:nvPicPr>
        <p:blipFill>
          <a:blip r:embed="rId4" cstate="print"/>
          <a:srcRect/>
          <a:stretch>
            <a:fillRect/>
          </a:stretch>
        </p:blipFill>
        <p:spPr bwMode="auto">
          <a:xfrm>
            <a:off x="458490" y="2220669"/>
            <a:ext cx="2181225" cy="3105150"/>
          </a:xfrm>
          <a:prstGeom prst="rect">
            <a:avLst/>
          </a:prstGeom>
          <a:noFill/>
          <a:ln w="9525">
            <a:noFill/>
            <a:miter lim="800000"/>
            <a:headEnd/>
            <a:tailEnd/>
          </a:ln>
        </p:spPr>
      </p:pic>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pPr>
              <a:defRPr/>
            </a:pPr>
            <a:fld id="{880F500F-BC26-408D-8866-91ACE78646CB}" type="slidenum">
              <a:rPr lang="en-US" smtClean="0"/>
              <a:pPr>
                <a:defRPr/>
              </a:pPr>
              <a:t>58</a:t>
            </a:fld>
            <a:endParaRPr lang="en-US" dirty="0"/>
          </a:p>
        </p:txBody>
      </p:sp>
      <p:sp>
        <p:nvSpPr>
          <p:cNvPr id="742" name="Shape 742"/>
          <p:cNvSpPr>
            <a:spLocks noGrp="1"/>
          </p:cNvSpPr>
          <p:nvPr>
            <p:ph type="title"/>
          </p:nvPr>
        </p:nvSpPr>
        <p:spPr>
          <a:prstGeom prst="rect">
            <a:avLst/>
          </a:prstGeom>
        </p:spPr>
        <p:txBody>
          <a:bodyPr/>
          <a:lstStyle/>
          <a:p>
            <a:pPr lvl="0">
              <a:defRPr sz="1800" b="0">
                <a:solidFill>
                  <a:srgbClr val="000000"/>
                </a:solidFill>
              </a:defRPr>
            </a:pPr>
            <a:r>
              <a:rPr sz="3200" b="1" dirty="0">
                <a:solidFill>
                  <a:srgbClr val="4F4F4F"/>
                </a:solidFill>
              </a:rPr>
              <a:t>Create Stock Replenishment Requests</a:t>
            </a:r>
          </a:p>
        </p:txBody>
      </p:sp>
      <p:sp>
        <p:nvSpPr>
          <p:cNvPr id="6" name="Text Placeholder 5"/>
          <p:cNvSpPr>
            <a:spLocks noGrp="1"/>
          </p:cNvSpPr>
          <p:nvPr>
            <p:ph type="body" sz="quarter" idx="13"/>
          </p:nvPr>
        </p:nvSpPr>
        <p:spPr/>
        <p:txBody>
          <a:bodyPr/>
          <a:lstStyle/>
          <a:p>
            <a:r>
              <a:rPr lang="en-US" dirty="0" smtClean="0"/>
              <a:t>EAM Inventory</a:t>
            </a:r>
            <a:endParaRPr lang="en-US" dirty="0"/>
          </a:p>
        </p:txBody>
      </p:sp>
      <p:pic>
        <p:nvPicPr>
          <p:cNvPr id="10242" name="Picture 2"/>
          <p:cNvPicPr>
            <a:picLocks noChangeAspect="1" noChangeArrowheads="1"/>
          </p:cNvPicPr>
          <p:nvPr/>
        </p:nvPicPr>
        <p:blipFill>
          <a:blip r:embed="rId3" cstate="print"/>
          <a:srcRect/>
          <a:stretch>
            <a:fillRect/>
          </a:stretch>
        </p:blipFill>
        <p:spPr bwMode="auto">
          <a:xfrm>
            <a:off x="1457325" y="1443038"/>
            <a:ext cx="6229350" cy="3971925"/>
          </a:xfrm>
          <a:prstGeom prst="rect">
            <a:avLst/>
          </a:prstGeom>
          <a:noFill/>
          <a:ln w="9525">
            <a:noFill/>
            <a:miter lim="800000"/>
            <a:headEnd/>
            <a:tailEnd/>
          </a:ln>
        </p:spPr>
      </p:pic>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3" cstate="print"/>
          <a:srcRect/>
          <a:stretch>
            <a:fillRect/>
          </a:stretch>
        </p:blipFill>
        <p:spPr bwMode="auto">
          <a:xfrm>
            <a:off x="1197349" y="2681288"/>
            <a:ext cx="6532563" cy="3324225"/>
          </a:xfrm>
          <a:prstGeom prst="rect">
            <a:avLst/>
          </a:prstGeom>
          <a:noFill/>
          <a:ln w="9525">
            <a:noFill/>
            <a:miter lim="800000"/>
            <a:headEnd/>
            <a:tailEnd/>
          </a:ln>
        </p:spPr>
      </p:pic>
      <p:sp>
        <p:nvSpPr>
          <p:cNvPr id="4" name="Slide Number Placeholder 3"/>
          <p:cNvSpPr>
            <a:spLocks noGrp="1"/>
          </p:cNvSpPr>
          <p:nvPr>
            <p:ph type="sldNum" sz="quarter" idx="4"/>
          </p:nvPr>
        </p:nvSpPr>
        <p:spPr/>
        <p:txBody>
          <a:bodyPr/>
          <a:lstStyle/>
          <a:p>
            <a:pPr>
              <a:defRPr/>
            </a:pPr>
            <a:fld id="{880F500F-BC26-408D-8866-91ACE78646CB}" type="slidenum">
              <a:rPr lang="en-US" smtClean="0"/>
              <a:pPr>
                <a:defRPr/>
              </a:pPr>
              <a:t>59</a:t>
            </a:fld>
            <a:endParaRPr lang="en-US" dirty="0"/>
          </a:p>
        </p:txBody>
      </p:sp>
      <p:sp>
        <p:nvSpPr>
          <p:cNvPr id="6" name="Content Placeholder 5"/>
          <p:cNvSpPr>
            <a:spLocks noGrp="1"/>
          </p:cNvSpPr>
          <p:nvPr>
            <p:ph idx="1"/>
          </p:nvPr>
        </p:nvSpPr>
        <p:spPr/>
        <p:txBody>
          <a:bodyPr/>
          <a:lstStyle/>
          <a:p>
            <a:pPr lvl="0"/>
            <a:r>
              <a:rPr lang="en-US" dirty="0" smtClean="0">
                <a:solidFill>
                  <a:srgbClr val="4F4F4F"/>
                </a:solidFill>
              </a:rPr>
              <a:t>Once the requisitions or work orders are created, the stock replenishment automatically closes.</a:t>
            </a:r>
          </a:p>
          <a:p>
            <a:endParaRPr lang="en-US" dirty="0"/>
          </a:p>
        </p:txBody>
      </p:sp>
      <p:sp>
        <p:nvSpPr>
          <p:cNvPr id="5" name="Title 4"/>
          <p:cNvSpPr>
            <a:spLocks noGrp="1"/>
          </p:cNvSpPr>
          <p:nvPr>
            <p:ph type="title"/>
          </p:nvPr>
        </p:nvSpPr>
        <p:spPr/>
        <p:txBody>
          <a:bodyPr/>
          <a:lstStyle/>
          <a:p>
            <a:r>
              <a:rPr lang="en-US" dirty="0" smtClean="0"/>
              <a:t>Close a Stock Replenishment</a:t>
            </a:r>
            <a:endParaRPr lang="en-US" dirty="0"/>
          </a:p>
        </p:txBody>
      </p:sp>
      <p:sp>
        <p:nvSpPr>
          <p:cNvPr id="7" name="Text Placeholder 6"/>
          <p:cNvSpPr>
            <a:spLocks noGrp="1"/>
          </p:cNvSpPr>
          <p:nvPr>
            <p:ph type="body" sz="quarter" idx="11"/>
          </p:nvPr>
        </p:nvSpPr>
        <p:spPr/>
        <p:txBody>
          <a:bodyPr/>
          <a:lstStyle/>
          <a:p>
            <a:r>
              <a:rPr lang="en-US" dirty="0" smtClean="0"/>
              <a:t>EAM Inventory</a:t>
            </a:r>
            <a:endParaRPr lang="en-US" dirty="0"/>
          </a:p>
        </p:txBody>
      </p:sp>
      <p:sp>
        <p:nvSpPr>
          <p:cNvPr id="9" name="Shape 755"/>
          <p:cNvSpPr/>
          <p:nvPr/>
        </p:nvSpPr>
        <p:spPr>
          <a:xfrm flipV="1">
            <a:off x="4965474" y="3367143"/>
            <a:ext cx="520926" cy="44106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38100">
            <a:solidFill>
              <a:srgbClr val="FF0000"/>
            </a:solidFill>
            <a:round/>
          </a:ln>
        </p:spPr>
        <p:txBody>
          <a:bodyPr lIns="0" tIns="0" rIns="0" bIns="0" anchor="ctr"/>
          <a:lstStyle/>
          <a:p>
            <a:pPr lvl="0"/>
            <a:endParaRPr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9458" name="Picture 10" descr="C:\Users\nnm\AppData\Local\Microsoft\Windows\Temporary Internet Files\Content.IE5\9T6UJMI2\MC900437207[1].jpg"/>
          <p:cNvPicPr>
            <a:picLocks noChangeAspect="1" noChangeArrowheads="1"/>
          </p:cNvPicPr>
          <p:nvPr/>
        </p:nvPicPr>
        <p:blipFill>
          <a:blip r:embed="rId3" cstate="print">
            <a:lum bright="40000"/>
          </a:blip>
          <a:srcRect l="7494" t="7680" r="671" b="6952"/>
          <a:stretch>
            <a:fillRect/>
          </a:stretch>
        </p:blipFill>
        <p:spPr bwMode="auto">
          <a:xfrm>
            <a:off x="2057400" y="1119188"/>
            <a:ext cx="5410200" cy="5029200"/>
          </a:xfrm>
          <a:prstGeom prst="rect">
            <a:avLst/>
          </a:prstGeom>
          <a:solidFill>
            <a:srgbClr val="000000">
              <a:alpha val="32941"/>
            </a:srgbClr>
          </a:solidFill>
          <a:ln w="9525">
            <a:noFill/>
            <a:miter lim="800000"/>
            <a:headEnd/>
            <a:tailEnd/>
          </a:ln>
        </p:spPr>
      </p:pic>
      <p:sp>
        <p:nvSpPr>
          <p:cNvPr id="20" name="Slide Number Placeholder 19"/>
          <p:cNvSpPr>
            <a:spLocks noGrp="1"/>
          </p:cNvSpPr>
          <p:nvPr>
            <p:ph type="sldNum" sz="quarter" idx="4"/>
          </p:nvPr>
        </p:nvSpPr>
        <p:spPr/>
        <p:txBody>
          <a:bodyPr/>
          <a:lstStyle/>
          <a:p>
            <a:fld id="{D295FD85-0E9A-9A4B-AEA4-CF6493BFD0E6}" type="slidenum">
              <a:rPr lang="en-US" smtClean="0"/>
              <a:pPr/>
              <a:t>6</a:t>
            </a:fld>
            <a:endParaRPr lang="en-US" dirty="0"/>
          </a:p>
        </p:txBody>
      </p:sp>
      <p:sp>
        <p:nvSpPr>
          <p:cNvPr id="659459" name="Rectangle 2"/>
          <p:cNvSpPr>
            <a:spLocks noGrp="1" noChangeArrowheads="1"/>
          </p:cNvSpPr>
          <p:nvPr>
            <p:ph type="title"/>
          </p:nvPr>
        </p:nvSpPr>
        <p:spPr/>
        <p:txBody>
          <a:bodyPr anchor="ctr"/>
          <a:lstStyle/>
          <a:p>
            <a:r>
              <a:rPr lang="en-US" dirty="0" smtClean="0"/>
              <a:t>EAM Modules</a:t>
            </a:r>
          </a:p>
        </p:txBody>
      </p:sp>
      <p:sp>
        <p:nvSpPr>
          <p:cNvPr id="21" name="Text Placeholder 20"/>
          <p:cNvSpPr>
            <a:spLocks noGrp="1"/>
          </p:cNvSpPr>
          <p:nvPr>
            <p:ph type="body" sz="quarter" idx="13"/>
          </p:nvPr>
        </p:nvSpPr>
        <p:spPr/>
        <p:txBody>
          <a:bodyPr/>
          <a:lstStyle/>
          <a:p>
            <a:r>
              <a:rPr lang="en-US" dirty="0" smtClean="0"/>
              <a:t>EAM Inventory</a:t>
            </a:r>
            <a:endParaRPr lang="en-US" dirty="0"/>
          </a:p>
        </p:txBody>
      </p:sp>
      <p:pic>
        <p:nvPicPr>
          <p:cNvPr id="659461" name="Picture 3" descr="C:\Users\nnm\AppData\Local\Microsoft\Windows\Temporary Internet Files\Content.IE5\HRO6PRED\MC900440391[1].png"/>
          <p:cNvPicPr>
            <a:picLocks noChangeAspect="1" noChangeArrowheads="1"/>
          </p:cNvPicPr>
          <p:nvPr/>
        </p:nvPicPr>
        <p:blipFill>
          <a:blip r:embed="rId4" cstate="print"/>
          <a:srcRect/>
          <a:stretch>
            <a:fillRect/>
          </a:stretch>
        </p:blipFill>
        <p:spPr bwMode="auto">
          <a:xfrm>
            <a:off x="4014788" y="1160463"/>
            <a:ext cx="1089025" cy="1090612"/>
          </a:xfrm>
          <a:prstGeom prst="rect">
            <a:avLst/>
          </a:prstGeom>
          <a:noFill/>
          <a:ln w="9525">
            <a:noFill/>
            <a:miter lim="800000"/>
            <a:headEnd/>
            <a:tailEnd/>
          </a:ln>
        </p:spPr>
      </p:pic>
      <p:grpSp>
        <p:nvGrpSpPr>
          <p:cNvPr id="2" name="Group 21"/>
          <p:cNvGrpSpPr>
            <a:grpSpLocks/>
          </p:cNvGrpSpPr>
          <p:nvPr/>
        </p:nvGrpSpPr>
        <p:grpSpPr bwMode="auto">
          <a:xfrm>
            <a:off x="1762125" y="2871788"/>
            <a:ext cx="1370013" cy="1446212"/>
            <a:chOff x="2057698" y="2886075"/>
            <a:chExt cx="1369286" cy="1446015"/>
          </a:xfrm>
        </p:grpSpPr>
        <p:pic>
          <p:nvPicPr>
            <p:cNvPr id="659463" name="Picture 2" descr="C:\Users\nnm\AppData\Local\Microsoft\Windows\Temporary Internet Files\Content.IE5\9T6UJMI2\MC900286442[1].wmf"/>
            <p:cNvPicPr>
              <a:picLocks noChangeAspect="1" noChangeArrowheads="1"/>
            </p:cNvPicPr>
            <p:nvPr/>
          </p:nvPicPr>
          <p:blipFill>
            <a:blip r:embed="rId5" cstate="print"/>
            <a:srcRect/>
            <a:stretch>
              <a:fillRect/>
            </a:stretch>
          </p:blipFill>
          <p:spPr bwMode="auto">
            <a:xfrm>
              <a:off x="2265531" y="2886075"/>
              <a:ext cx="947737" cy="1130300"/>
            </a:xfrm>
            <a:prstGeom prst="rect">
              <a:avLst/>
            </a:prstGeom>
            <a:noFill/>
            <a:ln w="9525">
              <a:noFill/>
              <a:miter lim="800000"/>
              <a:headEnd/>
              <a:tailEnd/>
            </a:ln>
          </p:spPr>
        </p:pic>
        <p:sp>
          <p:nvSpPr>
            <p:cNvPr id="20487" name="TextBox 11"/>
            <p:cNvSpPr txBox="1">
              <a:spLocks noChangeArrowheads="1"/>
            </p:cNvSpPr>
            <p:nvPr/>
          </p:nvSpPr>
          <p:spPr bwMode="auto">
            <a:xfrm>
              <a:off x="2057698" y="4024157"/>
              <a:ext cx="1369286" cy="307933"/>
            </a:xfrm>
            <a:prstGeom prst="rect">
              <a:avLst/>
            </a:prstGeom>
            <a:noFill/>
            <a:ln w="9525">
              <a:noFill/>
              <a:miter lim="800000"/>
              <a:headEnd/>
              <a:tailEnd/>
            </a:ln>
          </p:spPr>
          <p:txBody>
            <a:bodyPr wrap="none">
              <a:spAutoFit/>
            </a:bodyPr>
            <a:lstStyle/>
            <a:p>
              <a:pPr>
                <a:defRPr/>
              </a:pPr>
              <a:r>
                <a:rPr lang="en-US" sz="1400" dirty="0">
                  <a:latin typeface="+mj-lt"/>
                  <a:cs typeface="Arial" charset="0"/>
                </a:rPr>
                <a:t>Maintenance</a:t>
              </a:r>
            </a:p>
          </p:txBody>
        </p:sp>
      </p:grpSp>
      <p:sp>
        <p:nvSpPr>
          <p:cNvPr id="20488" name="TextBox 12"/>
          <p:cNvSpPr txBox="1">
            <a:spLocks noChangeArrowheads="1"/>
          </p:cNvSpPr>
          <p:nvPr/>
        </p:nvSpPr>
        <p:spPr bwMode="auto">
          <a:xfrm>
            <a:off x="4000500" y="846138"/>
            <a:ext cx="1135063" cy="307975"/>
          </a:xfrm>
          <a:prstGeom prst="rect">
            <a:avLst/>
          </a:prstGeom>
          <a:noFill/>
          <a:ln w="9525">
            <a:noFill/>
            <a:miter lim="800000"/>
            <a:headEnd/>
            <a:tailEnd/>
          </a:ln>
        </p:spPr>
        <p:txBody>
          <a:bodyPr wrap="none">
            <a:spAutoFit/>
          </a:bodyPr>
          <a:lstStyle/>
          <a:p>
            <a:pPr>
              <a:defRPr/>
            </a:pPr>
            <a:r>
              <a:rPr lang="en-US" sz="1400" dirty="0">
                <a:latin typeface="+mj-lt"/>
                <a:cs typeface="Arial" charset="0"/>
              </a:rPr>
              <a:t>Purchasing</a:t>
            </a:r>
          </a:p>
        </p:txBody>
      </p:sp>
      <p:grpSp>
        <p:nvGrpSpPr>
          <p:cNvPr id="3" name="Group 23"/>
          <p:cNvGrpSpPr>
            <a:grpSpLocks/>
          </p:cNvGrpSpPr>
          <p:nvPr/>
        </p:nvGrpSpPr>
        <p:grpSpPr bwMode="auto">
          <a:xfrm>
            <a:off x="3787775" y="5078413"/>
            <a:ext cx="1550988" cy="1260475"/>
            <a:chOff x="3787775" y="4806950"/>
            <a:chExt cx="1550424" cy="1260277"/>
          </a:xfrm>
        </p:grpSpPr>
        <p:pic>
          <p:nvPicPr>
            <p:cNvPr id="659467" name="Picture 6" descr="C:\Users\nnm\AppData\Local\Microsoft\Windows\Temporary Internet Files\Content.IE5\MP4FNXP9\MC900188073[1].wmf"/>
            <p:cNvPicPr>
              <a:picLocks noChangeAspect="1" noChangeArrowheads="1"/>
            </p:cNvPicPr>
            <p:nvPr/>
          </p:nvPicPr>
          <p:blipFill>
            <a:blip r:embed="rId6" cstate="print"/>
            <a:srcRect/>
            <a:stretch>
              <a:fillRect/>
            </a:stretch>
          </p:blipFill>
          <p:spPr bwMode="auto">
            <a:xfrm>
              <a:off x="4090988" y="4806950"/>
              <a:ext cx="949325" cy="949325"/>
            </a:xfrm>
            <a:prstGeom prst="rect">
              <a:avLst/>
            </a:prstGeom>
            <a:noFill/>
            <a:ln w="9525">
              <a:noFill/>
              <a:miter lim="800000"/>
              <a:headEnd/>
              <a:tailEnd/>
            </a:ln>
          </p:spPr>
        </p:pic>
        <p:sp>
          <p:nvSpPr>
            <p:cNvPr id="20491" name="TextBox 14"/>
            <p:cNvSpPr txBox="1">
              <a:spLocks noChangeArrowheads="1"/>
            </p:cNvSpPr>
            <p:nvPr/>
          </p:nvSpPr>
          <p:spPr bwMode="auto">
            <a:xfrm>
              <a:off x="3787775" y="5759300"/>
              <a:ext cx="1550424" cy="307927"/>
            </a:xfrm>
            <a:prstGeom prst="rect">
              <a:avLst/>
            </a:prstGeom>
            <a:noFill/>
            <a:ln w="9525">
              <a:noFill/>
              <a:miter lim="800000"/>
              <a:headEnd/>
              <a:tailEnd/>
            </a:ln>
          </p:spPr>
          <p:txBody>
            <a:bodyPr wrap="none">
              <a:spAutoFit/>
            </a:bodyPr>
            <a:lstStyle/>
            <a:p>
              <a:pPr>
                <a:defRPr/>
              </a:pPr>
              <a:r>
                <a:rPr lang="en-US" sz="1400" dirty="0">
                  <a:latin typeface="+mj-lt"/>
                  <a:cs typeface="Arial" charset="0"/>
                </a:rPr>
                <a:t>Project Controls</a:t>
              </a:r>
            </a:p>
          </p:txBody>
        </p:sp>
      </p:grpSp>
      <p:grpSp>
        <p:nvGrpSpPr>
          <p:cNvPr id="4" name="Group 22"/>
          <p:cNvGrpSpPr>
            <a:grpSpLocks/>
          </p:cNvGrpSpPr>
          <p:nvPr/>
        </p:nvGrpSpPr>
        <p:grpSpPr bwMode="auto">
          <a:xfrm>
            <a:off x="6196013" y="2941638"/>
            <a:ext cx="992187" cy="1274762"/>
            <a:chOff x="6814840" y="2955923"/>
            <a:chExt cx="992187" cy="1274567"/>
          </a:xfrm>
        </p:grpSpPr>
        <p:sp>
          <p:nvSpPr>
            <p:cNvPr id="20490" name="TextBox 13"/>
            <p:cNvSpPr txBox="1">
              <a:spLocks noChangeArrowheads="1"/>
            </p:cNvSpPr>
            <p:nvPr/>
          </p:nvSpPr>
          <p:spPr bwMode="auto">
            <a:xfrm>
              <a:off x="6814840" y="3922562"/>
              <a:ext cx="987425" cy="307928"/>
            </a:xfrm>
            <a:prstGeom prst="rect">
              <a:avLst/>
            </a:prstGeom>
            <a:noFill/>
            <a:ln w="9525">
              <a:noFill/>
              <a:miter lim="800000"/>
              <a:headEnd/>
              <a:tailEnd/>
            </a:ln>
          </p:spPr>
          <p:txBody>
            <a:bodyPr wrap="none">
              <a:spAutoFit/>
            </a:bodyPr>
            <a:lstStyle/>
            <a:p>
              <a:pPr>
                <a:defRPr/>
              </a:pPr>
              <a:r>
                <a:rPr lang="en-US" sz="1400" dirty="0">
                  <a:latin typeface="+mj-lt"/>
                  <a:cs typeface="Arial" charset="0"/>
                </a:rPr>
                <a:t>Inventory</a:t>
              </a:r>
            </a:p>
          </p:txBody>
        </p:sp>
        <p:grpSp>
          <p:nvGrpSpPr>
            <p:cNvPr id="5" name="Group 33"/>
            <p:cNvGrpSpPr>
              <a:grpSpLocks/>
            </p:cNvGrpSpPr>
            <p:nvPr/>
          </p:nvGrpSpPr>
          <p:grpSpPr bwMode="auto">
            <a:xfrm>
              <a:off x="6814840" y="2955923"/>
              <a:ext cx="992187" cy="958849"/>
              <a:chOff x="3185782" y="4856177"/>
              <a:chExt cx="1846496" cy="1586823"/>
            </a:xfrm>
          </p:grpSpPr>
          <p:pic>
            <p:nvPicPr>
              <p:cNvPr id="659472" name="Picture 4" descr="C:\Users\nnm\AppData\Local\Microsoft\Windows\Temporary Internet Files\Content.IE5\KTMSFY3Z\MC900279470[1].wmf"/>
              <p:cNvPicPr>
                <a:picLocks noChangeAspect="1" noChangeArrowheads="1"/>
              </p:cNvPicPr>
              <p:nvPr/>
            </p:nvPicPr>
            <p:blipFill>
              <a:blip r:embed="rId7" cstate="print"/>
              <a:srcRect/>
              <a:stretch>
                <a:fillRect/>
              </a:stretch>
            </p:blipFill>
            <p:spPr bwMode="auto">
              <a:xfrm>
                <a:off x="3185782" y="4856177"/>
                <a:ext cx="459175" cy="1586823"/>
              </a:xfrm>
              <a:prstGeom prst="rect">
                <a:avLst/>
              </a:prstGeom>
              <a:noFill/>
              <a:ln w="9525">
                <a:noFill/>
                <a:miter lim="800000"/>
                <a:headEnd/>
                <a:tailEnd/>
              </a:ln>
            </p:spPr>
          </p:pic>
          <p:pic>
            <p:nvPicPr>
              <p:cNvPr id="659473" name="Picture 5" descr="C:\Users\nnm\AppData\Local\Microsoft\Windows\Temporary Internet Files\Content.IE5\9T6UJMI2\MC900279450[1].wmf"/>
              <p:cNvPicPr>
                <a:picLocks noChangeAspect="1" noChangeArrowheads="1"/>
              </p:cNvPicPr>
              <p:nvPr/>
            </p:nvPicPr>
            <p:blipFill>
              <a:blip r:embed="rId8" cstate="print"/>
              <a:srcRect/>
              <a:stretch>
                <a:fillRect/>
              </a:stretch>
            </p:blipFill>
            <p:spPr bwMode="auto">
              <a:xfrm>
                <a:off x="3680695" y="4929866"/>
                <a:ext cx="1351583" cy="671052"/>
              </a:xfrm>
              <a:prstGeom prst="rect">
                <a:avLst/>
              </a:prstGeom>
              <a:noFill/>
              <a:ln w="9525">
                <a:noFill/>
                <a:miter lim="800000"/>
                <a:headEnd/>
                <a:tailEnd/>
              </a:ln>
            </p:spPr>
          </p:pic>
          <p:pic>
            <p:nvPicPr>
              <p:cNvPr id="659474" name="Picture 6" descr="C:\Users\nnm\AppData\Local\Microsoft\Windows\Temporary Internet Files\Content.IE5\KUP63ECO\MC900279454[1].wmf"/>
              <p:cNvPicPr>
                <a:picLocks noChangeAspect="1" noChangeArrowheads="1"/>
              </p:cNvPicPr>
              <p:nvPr/>
            </p:nvPicPr>
            <p:blipFill>
              <a:blip r:embed="rId9" cstate="print"/>
              <a:srcRect/>
              <a:stretch>
                <a:fillRect/>
              </a:stretch>
            </p:blipFill>
            <p:spPr bwMode="auto">
              <a:xfrm>
                <a:off x="3838353" y="5704124"/>
                <a:ext cx="1177131" cy="730181"/>
              </a:xfrm>
              <a:prstGeom prst="rect">
                <a:avLst/>
              </a:prstGeom>
              <a:noFill/>
              <a:ln w="9525">
                <a:noFill/>
                <a:miter lim="800000"/>
                <a:headEnd/>
                <a:tailEnd/>
              </a:ln>
            </p:spPr>
          </p:pic>
        </p:grpSp>
      </p:gr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4"/>
          </p:nvPr>
        </p:nvSpPr>
        <p:spPr/>
        <p:txBody>
          <a:bodyPr/>
          <a:lstStyle/>
          <a:p>
            <a:fld id="{D295FD85-0E9A-9A4B-AEA4-CF6493BFD0E6}" type="slidenum">
              <a:rPr lang="en-US" smtClean="0"/>
              <a:pPr/>
              <a:t>60</a:t>
            </a:fld>
            <a:endParaRPr lang="en-US" dirty="0"/>
          </a:p>
        </p:txBody>
      </p:sp>
      <p:sp>
        <p:nvSpPr>
          <p:cNvPr id="45058" name="Rectangle 2"/>
          <p:cNvSpPr>
            <a:spLocks noGrp="1" noChangeArrowheads="1"/>
          </p:cNvSpPr>
          <p:nvPr>
            <p:ph type="title"/>
          </p:nvPr>
        </p:nvSpPr>
        <p:spPr/>
        <p:txBody>
          <a:bodyPr/>
          <a:lstStyle/>
          <a:p>
            <a:r>
              <a:rPr lang="en-US" dirty="0" smtClean="0"/>
              <a:t>Inventory Process – Step Through</a:t>
            </a:r>
          </a:p>
        </p:txBody>
      </p:sp>
      <p:sp>
        <p:nvSpPr>
          <p:cNvPr id="11" name="Text Placeholder 10"/>
          <p:cNvSpPr>
            <a:spLocks noGrp="1"/>
          </p:cNvSpPr>
          <p:nvPr>
            <p:ph type="body" sz="quarter" idx="13"/>
          </p:nvPr>
        </p:nvSpPr>
        <p:spPr/>
        <p:txBody>
          <a:bodyPr/>
          <a:lstStyle/>
          <a:p>
            <a:r>
              <a:rPr lang="en-US" dirty="0" smtClean="0"/>
              <a:t>EAM Inventory</a:t>
            </a:r>
            <a:endParaRPr lang="en-US" dirty="0"/>
          </a:p>
        </p:txBody>
      </p:sp>
      <p:grpSp>
        <p:nvGrpSpPr>
          <p:cNvPr id="45059" name="Group 8"/>
          <p:cNvGrpSpPr>
            <a:grpSpLocks/>
          </p:cNvGrpSpPr>
          <p:nvPr/>
        </p:nvGrpSpPr>
        <p:grpSpPr bwMode="auto">
          <a:xfrm>
            <a:off x="1162650" y="3022875"/>
            <a:ext cx="6813550" cy="811213"/>
            <a:chOff x="1151881" y="1990413"/>
            <a:chExt cx="6208674" cy="555625"/>
          </a:xfrm>
        </p:grpSpPr>
        <p:sp>
          <p:nvSpPr>
            <p:cNvPr id="45061"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Request</a:t>
              </a:r>
            </a:p>
          </p:txBody>
        </p:sp>
        <p:sp>
          <p:nvSpPr>
            <p:cNvPr id="45062"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Consume	</a:t>
              </a:r>
            </a:p>
          </p:txBody>
        </p:sp>
        <p:sp>
          <p:nvSpPr>
            <p:cNvPr id="45063" name="Rectangle 11"/>
            <p:cNvSpPr>
              <a:spLocks noChangeArrowheads="1"/>
            </p:cNvSpPr>
            <p:nvPr/>
          </p:nvSpPr>
          <p:spPr bwMode="auto">
            <a:xfrm>
              <a:off x="1151881" y="212568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Setup</a:t>
              </a:r>
            </a:p>
          </p:txBody>
        </p:sp>
        <p:sp>
          <p:nvSpPr>
            <p:cNvPr id="45064" name="Rectangle 12"/>
            <p:cNvSpPr>
              <a:spLocks noChangeArrowheads="1"/>
            </p:cNvSpPr>
            <p:nvPr/>
          </p:nvSpPr>
          <p:spPr bwMode="auto">
            <a:xfrm>
              <a:off x="6493656" y="2123705"/>
              <a:ext cx="866899" cy="296883"/>
            </a:xfrm>
            <a:prstGeom prst="rect">
              <a:avLst/>
            </a:prstGeom>
            <a:solidFill>
              <a:srgbClr val="FFFF00"/>
            </a:solidFill>
            <a:ln w="9525" algn="ctr">
              <a:solidFill>
                <a:schemeClr val="tx1"/>
              </a:solidFill>
              <a:round/>
              <a:headEnd/>
              <a:tailEnd/>
            </a:ln>
          </p:spPr>
          <p:txBody>
            <a:bodyPr wrap="none" tIns="91440" bIns="91440" anchor="ctr"/>
            <a:lstStyle/>
            <a:p>
              <a:pPr algn="ctr"/>
              <a:r>
                <a:rPr lang="en-US" dirty="0">
                  <a:latin typeface="+mj-lt"/>
                </a:rPr>
                <a:t>Manage</a:t>
              </a:r>
            </a:p>
          </p:txBody>
        </p:sp>
        <p:sp>
          <p:nvSpPr>
            <p:cNvPr id="45065" name="Rectangle 13"/>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dirty="0">
                  <a:latin typeface="+mj-lt"/>
                </a:rPr>
                <a:t>Replenish</a:t>
              </a:r>
            </a:p>
          </p:txBody>
        </p:sp>
      </p:gr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4"/>
          </p:nvPr>
        </p:nvSpPr>
        <p:spPr/>
        <p:txBody>
          <a:bodyPr/>
          <a:lstStyle/>
          <a:p>
            <a:fld id="{D295FD85-0E9A-9A4B-AEA4-CF6493BFD0E6}" type="slidenum">
              <a:rPr lang="en-US" smtClean="0"/>
              <a:pPr/>
              <a:t>61</a:t>
            </a:fld>
            <a:endParaRPr lang="en-US" dirty="0"/>
          </a:p>
        </p:txBody>
      </p:sp>
      <p:sp>
        <p:nvSpPr>
          <p:cNvPr id="46083" name="Rectangle 3"/>
          <p:cNvSpPr>
            <a:spLocks noGrp="1" noChangeArrowheads="1"/>
          </p:cNvSpPr>
          <p:nvPr>
            <p:ph idx="1"/>
          </p:nvPr>
        </p:nvSpPr>
        <p:spPr/>
        <p:txBody>
          <a:bodyPr>
            <a:normAutofit fontScale="92500" lnSpcReduction="10000"/>
          </a:bodyPr>
          <a:lstStyle/>
          <a:p>
            <a:r>
              <a:rPr lang="en-US" dirty="0" smtClean="0"/>
              <a:t>Formal inventory counting function, usually associated with an audit process </a:t>
            </a:r>
          </a:p>
          <a:p>
            <a:r>
              <a:rPr lang="en-US" dirty="0" smtClean="0"/>
              <a:t>Created for all inventory or for specific sections</a:t>
            </a:r>
          </a:p>
          <a:p>
            <a:pPr lvl="1"/>
            <a:r>
              <a:rPr lang="en-US" dirty="0" smtClean="0"/>
              <a:t>Physical due date</a:t>
            </a:r>
          </a:p>
          <a:p>
            <a:pPr lvl="1"/>
            <a:r>
              <a:rPr lang="en-US" dirty="0" smtClean="0"/>
              <a:t>Active flag</a:t>
            </a:r>
          </a:p>
          <a:p>
            <a:pPr lvl="1"/>
            <a:r>
              <a:rPr lang="en-US" dirty="0" smtClean="0"/>
              <a:t>Consignment flag </a:t>
            </a:r>
          </a:p>
          <a:p>
            <a:pPr lvl="1"/>
            <a:r>
              <a:rPr lang="en-US" dirty="0" smtClean="0"/>
              <a:t>etc</a:t>
            </a:r>
          </a:p>
          <a:p>
            <a:r>
              <a:rPr lang="en-US" dirty="0" smtClean="0"/>
              <a:t>Freezes all transactions while in process</a:t>
            </a:r>
          </a:p>
          <a:p>
            <a:r>
              <a:rPr lang="en-US" dirty="0" smtClean="0"/>
              <a:t>Provides a count sheet </a:t>
            </a:r>
          </a:p>
          <a:p>
            <a:r>
              <a:rPr lang="en-US" dirty="0" smtClean="0"/>
              <a:t>Closing physical: </a:t>
            </a:r>
          </a:p>
          <a:p>
            <a:pPr lvl="1"/>
            <a:r>
              <a:rPr lang="en-US" dirty="0" smtClean="0"/>
              <a:t>Generates GLs to ERP </a:t>
            </a:r>
          </a:p>
          <a:p>
            <a:pPr lvl="1"/>
            <a:r>
              <a:rPr lang="en-US" dirty="0" smtClean="0"/>
              <a:t>Unfreezes the parts</a:t>
            </a:r>
          </a:p>
        </p:txBody>
      </p:sp>
      <p:sp>
        <p:nvSpPr>
          <p:cNvPr id="46082" name="Rectangle 2"/>
          <p:cNvSpPr>
            <a:spLocks noGrp="1" noChangeArrowheads="1"/>
          </p:cNvSpPr>
          <p:nvPr>
            <p:ph type="title"/>
          </p:nvPr>
        </p:nvSpPr>
        <p:spPr/>
        <p:txBody>
          <a:bodyPr/>
          <a:lstStyle/>
          <a:p>
            <a:r>
              <a:rPr lang="en-US" dirty="0" smtClean="0"/>
              <a:t>Physical Inventory </a:t>
            </a:r>
          </a:p>
        </p:txBody>
      </p:sp>
      <p:sp>
        <p:nvSpPr>
          <p:cNvPr id="12" name="Text Placeholder 11"/>
          <p:cNvSpPr>
            <a:spLocks noGrp="1"/>
          </p:cNvSpPr>
          <p:nvPr>
            <p:ph type="body" sz="quarter" idx="11"/>
          </p:nvPr>
        </p:nvSpPr>
        <p:spPr/>
        <p:txBody>
          <a:bodyPr/>
          <a:lstStyle/>
          <a:p>
            <a:r>
              <a:rPr lang="en-US" dirty="0" smtClean="0"/>
              <a:t>EAM Inventory</a:t>
            </a:r>
            <a:endParaRPr lang="en-US" dirty="0"/>
          </a:p>
        </p:txBody>
      </p:sp>
      <p:grpSp>
        <p:nvGrpSpPr>
          <p:cNvPr id="46084" name="Group 9"/>
          <p:cNvGrpSpPr>
            <a:grpSpLocks/>
          </p:cNvGrpSpPr>
          <p:nvPr/>
        </p:nvGrpSpPr>
        <p:grpSpPr bwMode="auto">
          <a:xfrm>
            <a:off x="4654550" y="34925"/>
            <a:ext cx="4249738" cy="481013"/>
            <a:chOff x="1151881" y="1990413"/>
            <a:chExt cx="6208674" cy="555625"/>
          </a:xfrm>
        </p:grpSpPr>
        <p:sp>
          <p:nvSpPr>
            <p:cNvPr id="46087"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Request</a:t>
              </a:r>
            </a:p>
          </p:txBody>
        </p:sp>
        <p:sp>
          <p:nvSpPr>
            <p:cNvPr id="46088"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Consume	</a:t>
              </a:r>
            </a:p>
          </p:txBody>
        </p:sp>
        <p:sp>
          <p:nvSpPr>
            <p:cNvPr id="46089" name="Rectangle 6"/>
            <p:cNvSpPr>
              <a:spLocks noChangeArrowheads="1"/>
            </p:cNvSpPr>
            <p:nvPr/>
          </p:nvSpPr>
          <p:spPr bwMode="auto">
            <a:xfrm>
              <a:off x="1151881" y="212568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Setup</a:t>
              </a:r>
            </a:p>
          </p:txBody>
        </p:sp>
        <p:sp>
          <p:nvSpPr>
            <p:cNvPr id="46090" name="Rectangle 7"/>
            <p:cNvSpPr>
              <a:spLocks noChangeArrowheads="1"/>
            </p:cNvSpPr>
            <p:nvPr/>
          </p:nvSpPr>
          <p:spPr bwMode="auto">
            <a:xfrm>
              <a:off x="6493656" y="2123705"/>
              <a:ext cx="866899" cy="296883"/>
            </a:xfrm>
            <a:prstGeom prst="rect">
              <a:avLst/>
            </a:prstGeom>
            <a:solidFill>
              <a:srgbClr val="FFFF00"/>
            </a:solidFill>
            <a:ln w="9525" algn="ctr">
              <a:solidFill>
                <a:schemeClr val="tx1"/>
              </a:solidFill>
              <a:round/>
              <a:headEnd/>
              <a:tailEnd/>
            </a:ln>
          </p:spPr>
          <p:txBody>
            <a:bodyPr wrap="none" tIns="91440" bIns="91440" anchor="ctr"/>
            <a:lstStyle/>
            <a:p>
              <a:pPr algn="ctr"/>
              <a:r>
                <a:rPr lang="en-US" sz="1000" dirty="0">
                  <a:latin typeface="+mj-lt"/>
                </a:rPr>
                <a:t>Manage</a:t>
              </a:r>
            </a:p>
          </p:txBody>
        </p:sp>
        <p:sp>
          <p:nvSpPr>
            <p:cNvPr id="46091" name="Rectangle 8"/>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Replenish</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608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608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608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608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608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608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608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6083">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6083">
                                            <p:txEl>
                                              <p:pRg st="9" end="9"/>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608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pPr>
              <a:defRPr/>
            </a:pPr>
            <a:fld id="{880F500F-BC26-408D-8866-91ACE78646CB}" type="slidenum">
              <a:rPr lang="en-US" smtClean="0"/>
              <a:pPr>
                <a:defRPr/>
              </a:pPr>
              <a:t>62</a:t>
            </a:fld>
            <a:endParaRPr lang="en-US" dirty="0"/>
          </a:p>
        </p:txBody>
      </p:sp>
      <p:sp>
        <p:nvSpPr>
          <p:cNvPr id="605" name="Shape 605"/>
          <p:cNvSpPr>
            <a:spLocks noGrp="1"/>
          </p:cNvSpPr>
          <p:nvPr>
            <p:ph type="title"/>
          </p:nvPr>
        </p:nvSpPr>
        <p:spPr>
          <a:prstGeom prst="rect">
            <a:avLst/>
          </a:prstGeom>
        </p:spPr>
        <p:txBody>
          <a:bodyPr/>
          <a:lstStyle/>
          <a:p>
            <a:pPr lvl="0">
              <a:defRPr sz="1800" b="0">
                <a:solidFill>
                  <a:srgbClr val="000000"/>
                </a:solidFill>
              </a:defRPr>
            </a:pPr>
            <a:r>
              <a:rPr sz="3200" b="1" dirty="0">
                <a:solidFill>
                  <a:srgbClr val="4F4F4F"/>
                </a:solidFill>
              </a:rPr>
              <a:t>Create a Physical</a:t>
            </a:r>
          </a:p>
        </p:txBody>
      </p:sp>
      <p:sp>
        <p:nvSpPr>
          <p:cNvPr id="6" name="Text Placeholder 5"/>
          <p:cNvSpPr>
            <a:spLocks noGrp="1"/>
          </p:cNvSpPr>
          <p:nvPr>
            <p:ph type="body" sz="quarter" idx="13"/>
          </p:nvPr>
        </p:nvSpPr>
        <p:spPr/>
        <p:txBody>
          <a:bodyPr/>
          <a:lstStyle/>
          <a:p>
            <a:r>
              <a:rPr lang="en-US" dirty="0" smtClean="0"/>
              <a:t>EAM Inventory</a:t>
            </a:r>
            <a:endParaRPr lang="en-US" dirty="0"/>
          </a:p>
        </p:txBody>
      </p:sp>
      <p:pic>
        <p:nvPicPr>
          <p:cNvPr id="12290" name="Picture 2"/>
          <p:cNvPicPr>
            <a:picLocks noChangeAspect="1" noChangeArrowheads="1"/>
          </p:cNvPicPr>
          <p:nvPr/>
        </p:nvPicPr>
        <p:blipFill>
          <a:blip r:embed="rId3" cstate="print"/>
          <a:srcRect/>
          <a:stretch>
            <a:fillRect/>
          </a:stretch>
        </p:blipFill>
        <p:spPr bwMode="auto">
          <a:xfrm>
            <a:off x="762000" y="2676525"/>
            <a:ext cx="7618413" cy="1504950"/>
          </a:xfrm>
          <a:prstGeom prst="rect">
            <a:avLst/>
          </a:prstGeom>
          <a:noFill/>
          <a:ln w="9525">
            <a:noFill/>
            <a:miter lim="800000"/>
            <a:headEnd/>
            <a:tailEnd/>
          </a:ln>
        </p:spPr>
      </p:pic>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4"/>
          </p:nvPr>
        </p:nvSpPr>
        <p:spPr/>
        <p:txBody>
          <a:bodyPr/>
          <a:lstStyle/>
          <a:p>
            <a:pPr>
              <a:defRPr/>
            </a:pPr>
            <a:fld id="{880F500F-BC26-408D-8866-91ACE78646CB}" type="slidenum">
              <a:rPr lang="en-US" smtClean="0"/>
              <a:pPr>
                <a:defRPr/>
              </a:pPr>
              <a:t>63</a:t>
            </a:fld>
            <a:endParaRPr lang="en-US" dirty="0"/>
          </a:p>
        </p:txBody>
      </p:sp>
      <p:sp>
        <p:nvSpPr>
          <p:cNvPr id="615" name="Shape 615"/>
          <p:cNvSpPr>
            <a:spLocks noGrp="1"/>
          </p:cNvSpPr>
          <p:nvPr>
            <p:ph type="title"/>
          </p:nvPr>
        </p:nvSpPr>
        <p:spPr>
          <a:prstGeom prst="rect">
            <a:avLst/>
          </a:prstGeom>
        </p:spPr>
        <p:txBody>
          <a:bodyPr>
            <a:normAutofit/>
          </a:bodyPr>
          <a:lstStyle/>
          <a:p>
            <a:pPr lvl="0">
              <a:defRPr sz="1800" b="0">
                <a:solidFill>
                  <a:srgbClr val="000000"/>
                </a:solidFill>
              </a:defRPr>
            </a:pPr>
            <a:r>
              <a:rPr sz="3200" b="1" dirty="0">
                <a:solidFill>
                  <a:srgbClr val="4F4F4F"/>
                </a:solidFill>
              </a:rPr>
              <a:t>Create a </a:t>
            </a:r>
            <a:r>
              <a:rPr sz="3200" b="1" dirty="0" smtClean="0">
                <a:solidFill>
                  <a:srgbClr val="4F4F4F"/>
                </a:solidFill>
              </a:rPr>
              <a:t>Physical</a:t>
            </a:r>
            <a:r>
              <a:rPr lang="en-US" sz="3200" b="1" dirty="0" smtClean="0">
                <a:solidFill>
                  <a:srgbClr val="4F4F4F"/>
                </a:solidFill>
              </a:rPr>
              <a:t> – Global Add</a:t>
            </a:r>
            <a:endParaRPr sz="3200" b="1" dirty="0">
              <a:solidFill>
                <a:srgbClr val="4F4F4F"/>
              </a:solidFill>
            </a:endParaRPr>
          </a:p>
        </p:txBody>
      </p:sp>
      <p:sp>
        <p:nvSpPr>
          <p:cNvPr id="8" name="Text Placeholder 7"/>
          <p:cNvSpPr>
            <a:spLocks noGrp="1"/>
          </p:cNvSpPr>
          <p:nvPr>
            <p:ph type="body" sz="quarter" idx="13"/>
          </p:nvPr>
        </p:nvSpPr>
        <p:spPr/>
        <p:txBody>
          <a:bodyPr/>
          <a:lstStyle/>
          <a:p>
            <a:r>
              <a:rPr lang="en-US" dirty="0" smtClean="0"/>
              <a:t>EAM Inventory</a:t>
            </a:r>
            <a:endParaRPr lang="en-US" dirty="0"/>
          </a:p>
        </p:txBody>
      </p:sp>
      <p:pic>
        <p:nvPicPr>
          <p:cNvPr id="8194" name="Picture 2"/>
          <p:cNvPicPr>
            <a:picLocks noChangeAspect="1" noChangeArrowheads="1"/>
          </p:cNvPicPr>
          <p:nvPr/>
        </p:nvPicPr>
        <p:blipFill>
          <a:blip r:embed="rId3" cstate="print"/>
          <a:srcRect/>
          <a:stretch>
            <a:fillRect/>
          </a:stretch>
        </p:blipFill>
        <p:spPr bwMode="auto">
          <a:xfrm>
            <a:off x="381000" y="3000375"/>
            <a:ext cx="3581400" cy="2562225"/>
          </a:xfrm>
          <a:prstGeom prst="rect">
            <a:avLst/>
          </a:prstGeom>
          <a:noFill/>
          <a:ln w="9525">
            <a:noFill/>
            <a:miter lim="800000"/>
            <a:headEnd/>
            <a:tailEnd/>
          </a:ln>
        </p:spPr>
      </p:pic>
      <p:pic>
        <p:nvPicPr>
          <p:cNvPr id="8195" name="Picture 3"/>
          <p:cNvPicPr>
            <a:picLocks noChangeAspect="1" noChangeArrowheads="1"/>
          </p:cNvPicPr>
          <p:nvPr/>
        </p:nvPicPr>
        <p:blipFill>
          <a:blip r:embed="rId4" cstate="print"/>
          <a:srcRect/>
          <a:stretch>
            <a:fillRect/>
          </a:stretch>
        </p:blipFill>
        <p:spPr bwMode="auto">
          <a:xfrm>
            <a:off x="304800" y="1447800"/>
            <a:ext cx="1628775" cy="1057275"/>
          </a:xfrm>
          <a:prstGeom prst="rect">
            <a:avLst/>
          </a:prstGeom>
          <a:noFill/>
          <a:ln w="9525">
            <a:noFill/>
            <a:miter lim="800000"/>
            <a:headEnd/>
            <a:tailEnd/>
          </a:ln>
        </p:spPr>
      </p:pic>
      <p:pic>
        <p:nvPicPr>
          <p:cNvPr id="13314" name="Picture 2"/>
          <p:cNvPicPr>
            <a:picLocks noChangeAspect="1" noChangeArrowheads="1"/>
          </p:cNvPicPr>
          <p:nvPr/>
        </p:nvPicPr>
        <p:blipFill>
          <a:blip r:embed="rId5" cstate="print"/>
          <a:srcRect/>
          <a:stretch>
            <a:fillRect/>
          </a:stretch>
        </p:blipFill>
        <p:spPr bwMode="auto">
          <a:xfrm>
            <a:off x="4179578" y="3001382"/>
            <a:ext cx="4665558" cy="2441931"/>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pPr>
              <a:defRPr/>
            </a:pPr>
            <a:fld id="{880F500F-BC26-408D-8866-91ACE78646CB}" type="slidenum">
              <a:rPr lang="en-US" smtClean="0"/>
              <a:pPr>
                <a:defRPr/>
              </a:pPr>
              <a:t>64</a:t>
            </a:fld>
            <a:endParaRPr lang="en-US" dirty="0"/>
          </a:p>
        </p:txBody>
      </p:sp>
      <p:sp>
        <p:nvSpPr>
          <p:cNvPr id="635" name="Shape 635"/>
          <p:cNvSpPr>
            <a:spLocks noGrp="1"/>
          </p:cNvSpPr>
          <p:nvPr>
            <p:ph type="title"/>
          </p:nvPr>
        </p:nvSpPr>
        <p:spPr>
          <a:prstGeom prst="rect">
            <a:avLst/>
          </a:prstGeom>
        </p:spPr>
        <p:txBody>
          <a:bodyPr/>
          <a:lstStyle/>
          <a:p>
            <a:pPr lvl="0">
              <a:defRPr sz="1800" b="0">
                <a:solidFill>
                  <a:srgbClr val="000000"/>
                </a:solidFill>
              </a:defRPr>
            </a:pPr>
            <a:r>
              <a:rPr sz="3200" b="1" dirty="0">
                <a:solidFill>
                  <a:srgbClr val="4F4F4F"/>
                </a:solidFill>
              </a:rPr>
              <a:t>Print a Physical Inventory Count Sheet</a:t>
            </a:r>
          </a:p>
        </p:txBody>
      </p:sp>
      <p:sp>
        <p:nvSpPr>
          <p:cNvPr id="6" name="Text Placeholder 5"/>
          <p:cNvSpPr>
            <a:spLocks noGrp="1"/>
          </p:cNvSpPr>
          <p:nvPr>
            <p:ph type="body" sz="quarter" idx="13"/>
          </p:nvPr>
        </p:nvSpPr>
        <p:spPr/>
        <p:txBody>
          <a:bodyPr/>
          <a:lstStyle/>
          <a:p>
            <a:r>
              <a:rPr lang="en-US" dirty="0" smtClean="0"/>
              <a:t>EAM Inventory</a:t>
            </a:r>
            <a:endParaRPr lang="en-US" dirty="0"/>
          </a:p>
        </p:txBody>
      </p:sp>
      <p:pic>
        <p:nvPicPr>
          <p:cNvPr id="14338" name="Picture 2"/>
          <p:cNvPicPr>
            <a:picLocks noChangeAspect="1" noChangeArrowheads="1"/>
          </p:cNvPicPr>
          <p:nvPr/>
        </p:nvPicPr>
        <p:blipFill>
          <a:blip r:embed="rId3" cstate="print"/>
          <a:srcRect/>
          <a:stretch>
            <a:fillRect/>
          </a:stretch>
        </p:blipFill>
        <p:spPr bwMode="auto">
          <a:xfrm>
            <a:off x="895350" y="2600325"/>
            <a:ext cx="7351713" cy="1657350"/>
          </a:xfrm>
          <a:prstGeom prst="rect">
            <a:avLst/>
          </a:prstGeom>
          <a:noFill/>
          <a:ln w="9525">
            <a:noFill/>
            <a:miter lim="800000"/>
            <a:headEnd/>
            <a:tailEnd/>
          </a:ln>
        </p:spPr>
      </p:pic>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3" cstate="print"/>
          <a:srcRect/>
          <a:stretch>
            <a:fillRect/>
          </a:stretch>
        </p:blipFill>
        <p:spPr bwMode="auto">
          <a:xfrm>
            <a:off x="1085850" y="1938338"/>
            <a:ext cx="6970713" cy="2981325"/>
          </a:xfrm>
          <a:prstGeom prst="rect">
            <a:avLst/>
          </a:prstGeom>
          <a:noFill/>
          <a:ln w="9525">
            <a:noFill/>
            <a:miter lim="800000"/>
            <a:headEnd/>
            <a:tailEnd/>
          </a:ln>
        </p:spPr>
      </p:pic>
      <p:sp>
        <p:nvSpPr>
          <p:cNvPr id="6" name="Slide Number Placeholder 5"/>
          <p:cNvSpPr>
            <a:spLocks noGrp="1"/>
          </p:cNvSpPr>
          <p:nvPr>
            <p:ph type="sldNum" sz="quarter" idx="4"/>
          </p:nvPr>
        </p:nvSpPr>
        <p:spPr/>
        <p:txBody>
          <a:bodyPr/>
          <a:lstStyle/>
          <a:p>
            <a:pPr>
              <a:defRPr/>
            </a:pPr>
            <a:fld id="{880F500F-BC26-408D-8866-91ACE78646CB}" type="slidenum">
              <a:rPr lang="en-US" smtClean="0"/>
              <a:pPr>
                <a:defRPr/>
              </a:pPr>
              <a:t>65</a:t>
            </a:fld>
            <a:endParaRPr lang="en-US" dirty="0"/>
          </a:p>
        </p:txBody>
      </p:sp>
      <p:sp>
        <p:nvSpPr>
          <p:cNvPr id="645" name="Shape 645"/>
          <p:cNvSpPr>
            <a:spLocks noGrp="1"/>
          </p:cNvSpPr>
          <p:nvPr>
            <p:ph type="title"/>
          </p:nvPr>
        </p:nvSpPr>
        <p:spPr>
          <a:prstGeom prst="rect">
            <a:avLst/>
          </a:prstGeom>
        </p:spPr>
        <p:txBody>
          <a:bodyPr/>
          <a:lstStyle/>
          <a:p>
            <a:pPr lvl="0">
              <a:defRPr sz="1800" b="0">
                <a:solidFill>
                  <a:srgbClr val="000000"/>
                </a:solidFill>
              </a:defRPr>
            </a:pPr>
            <a:r>
              <a:rPr lang="en-US" sz="3200" b="1" dirty="0" smtClean="0">
                <a:solidFill>
                  <a:srgbClr val="4F4F4F"/>
                </a:solidFill>
              </a:rPr>
              <a:t>Update </a:t>
            </a:r>
            <a:r>
              <a:rPr sz="3200" b="1" dirty="0" smtClean="0">
                <a:solidFill>
                  <a:srgbClr val="4F4F4F"/>
                </a:solidFill>
              </a:rPr>
              <a:t>Physical</a:t>
            </a:r>
            <a:r>
              <a:rPr lang="en-US" sz="3200" b="1" dirty="0" smtClean="0">
                <a:solidFill>
                  <a:srgbClr val="4F4F4F"/>
                </a:solidFill>
              </a:rPr>
              <a:t> with Counts</a:t>
            </a:r>
            <a:endParaRPr sz="3200" b="1" dirty="0">
              <a:solidFill>
                <a:srgbClr val="4F4F4F"/>
              </a:solidFill>
            </a:endParaRPr>
          </a:p>
        </p:txBody>
      </p:sp>
      <p:sp>
        <p:nvSpPr>
          <p:cNvPr id="7" name="Text Placeholder 6"/>
          <p:cNvSpPr>
            <a:spLocks noGrp="1"/>
          </p:cNvSpPr>
          <p:nvPr>
            <p:ph type="body" sz="quarter" idx="13"/>
          </p:nvPr>
        </p:nvSpPr>
        <p:spPr/>
        <p:txBody>
          <a:bodyPr/>
          <a:lstStyle/>
          <a:p>
            <a:r>
              <a:rPr lang="en-US" dirty="0" smtClean="0"/>
              <a:t>EAM Inventory</a:t>
            </a:r>
            <a:endParaRPr lang="en-US" dirty="0"/>
          </a:p>
        </p:txBody>
      </p:sp>
      <p:sp>
        <p:nvSpPr>
          <p:cNvPr id="647" name="Shape 647"/>
          <p:cNvSpPr/>
          <p:nvPr/>
        </p:nvSpPr>
        <p:spPr>
          <a:xfrm>
            <a:off x="6547632" y="4242565"/>
            <a:ext cx="337261" cy="48004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38100">
            <a:solidFill>
              <a:srgbClr val="FF0000"/>
            </a:solidFill>
            <a:round/>
          </a:ln>
        </p:spPr>
        <p:txBody>
          <a:bodyPr lIns="0" tIns="0" rIns="0" bIns="0" anchor="ctr"/>
          <a:lstStyle/>
          <a:p>
            <a:pPr lvl="0"/>
            <a:endParaRPr dirty="0"/>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pPr>
              <a:defRPr/>
            </a:pPr>
            <a:fld id="{880F500F-BC26-408D-8866-91ACE78646CB}" type="slidenum">
              <a:rPr lang="en-US" smtClean="0"/>
              <a:pPr>
                <a:defRPr/>
              </a:pPr>
              <a:t>66</a:t>
            </a:fld>
            <a:endParaRPr lang="en-US" dirty="0"/>
          </a:p>
        </p:txBody>
      </p:sp>
      <p:sp>
        <p:nvSpPr>
          <p:cNvPr id="645" name="Shape 645"/>
          <p:cNvSpPr>
            <a:spLocks noGrp="1"/>
          </p:cNvSpPr>
          <p:nvPr>
            <p:ph type="title"/>
          </p:nvPr>
        </p:nvSpPr>
        <p:spPr>
          <a:prstGeom prst="rect">
            <a:avLst/>
          </a:prstGeom>
        </p:spPr>
        <p:txBody>
          <a:bodyPr/>
          <a:lstStyle/>
          <a:p>
            <a:pPr lvl="0">
              <a:defRPr sz="1800" b="0">
                <a:solidFill>
                  <a:srgbClr val="000000"/>
                </a:solidFill>
              </a:defRPr>
            </a:pPr>
            <a:r>
              <a:rPr lang="en-US" sz="3200" b="1" dirty="0" smtClean="0">
                <a:solidFill>
                  <a:srgbClr val="4F4F4F"/>
                </a:solidFill>
              </a:rPr>
              <a:t>Simulate Update</a:t>
            </a:r>
            <a:endParaRPr sz="3200" b="1" dirty="0">
              <a:solidFill>
                <a:srgbClr val="4F4F4F"/>
              </a:solidFill>
            </a:endParaRPr>
          </a:p>
        </p:txBody>
      </p:sp>
      <p:sp>
        <p:nvSpPr>
          <p:cNvPr id="7" name="Text Placeholder 6"/>
          <p:cNvSpPr>
            <a:spLocks noGrp="1"/>
          </p:cNvSpPr>
          <p:nvPr>
            <p:ph type="body" sz="quarter" idx="13"/>
          </p:nvPr>
        </p:nvSpPr>
        <p:spPr/>
        <p:txBody>
          <a:bodyPr/>
          <a:lstStyle/>
          <a:p>
            <a:r>
              <a:rPr lang="en-US" dirty="0" smtClean="0"/>
              <a:t>EAM Inventory</a:t>
            </a:r>
            <a:endParaRPr lang="en-US" dirty="0"/>
          </a:p>
        </p:txBody>
      </p:sp>
      <p:pic>
        <p:nvPicPr>
          <p:cNvPr id="9218" name="Picture 2"/>
          <p:cNvPicPr>
            <a:picLocks noChangeAspect="1" noChangeArrowheads="1"/>
          </p:cNvPicPr>
          <p:nvPr/>
        </p:nvPicPr>
        <p:blipFill>
          <a:blip r:embed="rId3" cstate="print"/>
          <a:srcRect/>
          <a:stretch>
            <a:fillRect/>
          </a:stretch>
        </p:blipFill>
        <p:spPr bwMode="auto">
          <a:xfrm>
            <a:off x="457200" y="1371600"/>
            <a:ext cx="1590675" cy="1114425"/>
          </a:xfrm>
          <a:prstGeom prst="rect">
            <a:avLst/>
          </a:prstGeom>
          <a:noFill/>
          <a:ln w="9525">
            <a:noFill/>
            <a:miter lim="800000"/>
            <a:headEnd/>
            <a:tailEnd/>
          </a:ln>
        </p:spPr>
      </p:pic>
      <p:pic>
        <p:nvPicPr>
          <p:cNvPr id="9219" name="Picture 3"/>
          <p:cNvPicPr>
            <a:picLocks noChangeAspect="1" noChangeArrowheads="1"/>
          </p:cNvPicPr>
          <p:nvPr/>
        </p:nvPicPr>
        <p:blipFill>
          <a:blip r:embed="rId4" cstate="print"/>
          <a:srcRect/>
          <a:stretch>
            <a:fillRect/>
          </a:stretch>
        </p:blipFill>
        <p:spPr bwMode="auto">
          <a:xfrm>
            <a:off x="1447800" y="2590800"/>
            <a:ext cx="7000875" cy="3095763"/>
          </a:xfrm>
          <a:prstGeom prst="rect">
            <a:avLst/>
          </a:prstGeom>
          <a:noFill/>
          <a:ln w="9525">
            <a:noFill/>
            <a:miter lim="800000"/>
            <a:headEnd/>
            <a:tailEnd/>
          </a:ln>
        </p:spPr>
      </p:pic>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3" cstate="print"/>
          <a:srcRect/>
          <a:stretch>
            <a:fillRect/>
          </a:stretch>
        </p:blipFill>
        <p:spPr bwMode="auto">
          <a:xfrm>
            <a:off x="898768" y="1955259"/>
            <a:ext cx="6656387" cy="3076575"/>
          </a:xfrm>
          <a:prstGeom prst="rect">
            <a:avLst/>
          </a:prstGeom>
          <a:noFill/>
          <a:ln w="9525">
            <a:noFill/>
            <a:miter lim="800000"/>
            <a:headEnd/>
            <a:tailEnd/>
          </a:ln>
        </p:spPr>
      </p:pic>
      <p:sp>
        <p:nvSpPr>
          <p:cNvPr id="7" name="Slide Number Placeholder 6"/>
          <p:cNvSpPr>
            <a:spLocks noGrp="1"/>
          </p:cNvSpPr>
          <p:nvPr>
            <p:ph type="sldNum" sz="quarter" idx="4"/>
          </p:nvPr>
        </p:nvSpPr>
        <p:spPr/>
        <p:txBody>
          <a:bodyPr/>
          <a:lstStyle/>
          <a:p>
            <a:pPr>
              <a:defRPr/>
            </a:pPr>
            <a:fld id="{880F500F-BC26-408D-8866-91ACE78646CB}" type="slidenum">
              <a:rPr lang="en-US" smtClean="0"/>
              <a:pPr>
                <a:defRPr/>
              </a:pPr>
              <a:t>67</a:t>
            </a:fld>
            <a:endParaRPr lang="en-US" dirty="0"/>
          </a:p>
        </p:txBody>
      </p:sp>
      <p:sp>
        <p:nvSpPr>
          <p:cNvPr id="657" name="Shape 657"/>
          <p:cNvSpPr>
            <a:spLocks noGrp="1"/>
          </p:cNvSpPr>
          <p:nvPr>
            <p:ph type="title"/>
          </p:nvPr>
        </p:nvSpPr>
        <p:spPr>
          <a:prstGeom prst="rect">
            <a:avLst/>
          </a:prstGeom>
        </p:spPr>
        <p:txBody>
          <a:bodyPr/>
          <a:lstStyle/>
          <a:p>
            <a:pPr lvl="0">
              <a:defRPr sz="1800" b="0">
                <a:solidFill>
                  <a:srgbClr val="000000"/>
                </a:solidFill>
              </a:defRPr>
            </a:pPr>
            <a:r>
              <a:rPr sz="3200" b="1" dirty="0">
                <a:solidFill>
                  <a:srgbClr val="4F4F4F"/>
                </a:solidFill>
              </a:rPr>
              <a:t>Close a Physical</a:t>
            </a:r>
          </a:p>
        </p:txBody>
      </p:sp>
      <p:sp>
        <p:nvSpPr>
          <p:cNvPr id="8" name="Text Placeholder 7"/>
          <p:cNvSpPr>
            <a:spLocks noGrp="1"/>
          </p:cNvSpPr>
          <p:nvPr>
            <p:ph type="body" sz="quarter" idx="13"/>
          </p:nvPr>
        </p:nvSpPr>
        <p:spPr/>
        <p:txBody>
          <a:bodyPr/>
          <a:lstStyle/>
          <a:p>
            <a:r>
              <a:rPr lang="en-US" dirty="0" smtClean="0"/>
              <a:t>EAM Inventory</a:t>
            </a:r>
            <a:endParaRPr lang="en-US" dirty="0"/>
          </a:p>
        </p:txBody>
      </p:sp>
      <p:sp>
        <p:nvSpPr>
          <p:cNvPr id="658" name="Shape 658"/>
          <p:cNvSpPr/>
          <p:nvPr/>
        </p:nvSpPr>
        <p:spPr>
          <a:xfrm>
            <a:off x="1069919" y="2616798"/>
            <a:ext cx="1049339" cy="3175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38100">
            <a:solidFill>
              <a:srgbClr val="FF0000"/>
            </a:solidFill>
            <a:round/>
          </a:ln>
        </p:spPr>
        <p:txBody>
          <a:bodyPr lIns="0" tIns="0" rIns="0" bIns="0" anchor="ctr"/>
          <a:lstStyle/>
          <a:p>
            <a:pPr lvl="0"/>
            <a:endParaRPr dirty="0"/>
          </a:p>
        </p:txBody>
      </p:sp>
      <p:pic>
        <p:nvPicPr>
          <p:cNvPr id="659" name="image61.png"/>
          <p:cNvPicPr/>
          <p:nvPr/>
        </p:nvPicPr>
        <p:blipFill>
          <a:blip r:embed="rId4" cstate="print">
            <a:extLst/>
          </a:blip>
          <a:stretch>
            <a:fillRect/>
          </a:stretch>
        </p:blipFill>
        <p:spPr>
          <a:xfrm>
            <a:off x="5035550" y="2319338"/>
            <a:ext cx="3489325" cy="2463801"/>
          </a:xfrm>
          <a:prstGeom prst="rect">
            <a:avLst/>
          </a:prstGeom>
          <a:ln w="12700">
            <a:miter lim="400000"/>
          </a:ln>
        </p:spPr>
      </p:pic>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a:defRPr/>
            </a:pPr>
            <a:fld id="{880F500F-BC26-408D-8866-91ACE78646CB}" type="slidenum">
              <a:rPr lang="en-US" smtClean="0"/>
              <a:pPr>
                <a:defRPr/>
              </a:pPr>
              <a:t>68</a:t>
            </a:fld>
            <a:endParaRPr lang="en-US" dirty="0"/>
          </a:p>
        </p:txBody>
      </p:sp>
      <p:sp>
        <p:nvSpPr>
          <p:cNvPr id="6" name="Content Placeholder 5"/>
          <p:cNvSpPr>
            <a:spLocks noGrp="1"/>
          </p:cNvSpPr>
          <p:nvPr>
            <p:ph idx="1"/>
          </p:nvPr>
        </p:nvSpPr>
        <p:spPr/>
        <p:txBody>
          <a:bodyPr/>
          <a:lstStyle/>
          <a:p>
            <a:pPr lvl="0">
              <a:spcBef>
                <a:spcPts val="400"/>
              </a:spcBef>
              <a:defRPr sz="1800">
                <a:solidFill>
                  <a:srgbClr val="000000"/>
                </a:solidFill>
              </a:defRPr>
            </a:pPr>
            <a:r>
              <a:rPr lang="en-US" kern="1500" dirty="0" smtClean="0">
                <a:solidFill>
                  <a:srgbClr val="4F4F4F"/>
                </a:solidFill>
              </a:rPr>
              <a:t>EAM automatically makes any necessary adjustments to the part in inventory</a:t>
            </a:r>
          </a:p>
          <a:p>
            <a:pPr lvl="0">
              <a:spcBef>
                <a:spcPts val="400"/>
              </a:spcBef>
              <a:defRPr sz="1800">
                <a:solidFill>
                  <a:srgbClr val="000000"/>
                </a:solidFill>
              </a:defRPr>
            </a:pPr>
            <a:r>
              <a:rPr lang="en-US" kern="2000" dirty="0" smtClean="0">
                <a:solidFill>
                  <a:srgbClr val="4F4F4F"/>
                </a:solidFill>
              </a:rPr>
              <a:t>EAM generates the necessary financial transactions based on the adjustment account assigned</a:t>
            </a:r>
          </a:p>
          <a:p>
            <a:endParaRPr lang="en-US" dirty="0"/>
          </a:p>
        </p:txBody>
      </p:sp>
      <p:sp>
        <p:nvSpPr>
          <p:cNvPr id="5" name="Title 4"/>
          <p:cNvSpPr>
            <a:spLocks noGrp="1"/>
          </p:cNvSpPr>
          <p:nvPr>
            <p:ph type="title"/>
          </p:nvPr>
        </p:nvSpPr>
        <p:spPr/>
        <p:txBody>
          <a:bodyPr/>
          <a:lstStyle/>
          <a:p>
            <a:r>
              <a:rPr lang="en-US" dirty="0" smtClean="0"/>
              <a:t>Closing a Physical</a:t>
            </a:r>
            <a:endParaRPr lang="en-US" dirty="0"/>
          </a:p>
        </p:txBody>
      </p:sp>
      <p:sp>
        <p:nvSpPr>
          <p:cNvPr id="7" name="Text Placeholder 6"/>
          <p:cNvSpPr>
            <a:spLocks noGrp="1"/>
          </p:cNvSpPr>
          <p:nvPr>
            <p:ph type="body" sz="quarter" idx="11"/>
          </p:nvPr>
        </p:nvSpPr>
        <p:spPr/>
        <p:txBody>
          <a:bodyPr/>
          <a:lstStyle/>
          <a:p>
            <a:r>
              <a:rPr lang="en-US" dirty="0" smtClean="0"/>
              <a:t>EAM Inventory</a:t>
            </a:r>
            <a:endParaRPr lang="en-US" dirty="0"/>
          </a:p>
        </p:txBody>
      </p:sp>
      <p:grpSp>
        <p:nvGrpSpPr>
          <p:cNvPr id="8" name="Group 672"/>
          <p:cNvGrpSpPr/>
          <p:nvPr/>
        </p:nvGrpSpPr>
        <p:grpSpPr>
          <a:xfrm>
            <a:off x="2178050" y="2745360"/>
            <a:ext cx="6000750" cy="1590676"/>
            <a:chOff x="0" y="0"/>
            <a:chExt cx="6000750" cy="1590675"/>
          </a:xfrm>
        </p:grpSpPr>
        <p:pic>
          <p:nvPicPr>
            <p:cNvPr id="9" name="image62.png"/>
            <p:cNvPicPr/>
            <p:nvPr/>
          </p:nvPicPr>
          <p:blipFill>
            <a:blip r:embed="rId3" cstate="print">
              <a:extLst/>
            </a:blip>
            <a:stretch>
              <a:fillRect/>
            </a:stretch>
          </p:blipFill>
          <p:spPr>
            <a:xfrm>
              <a:off x="0" y="0"/>
              <a:ext cx="6000750" cy="1590675"/>
            </a:xfrm>
            <a:prstGeom prst="rect">
              <a:avLst/>
            </a:prstGeom>
            <a:ln w="12700" cap="flat">
              <a:noFill/>
              <a:miter lim="400000"/>
            </a:ln>
            <a:effectLst/>
          </p:spPr>
        </p:pic>
        <p:sp>
          <p:nvSpPr>
            <p:cNvPr id="10" name="Shape 671"/>
            <p:cNvSpPr/>
            <p:nvPr/>
          </p:nvSpPr>
          <p:spPr>
            <a:xfrm>
              <a:off x="3389490" y="1001360"/>
              <a:ext cx="1182511" cy="2370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38100" cap="flat">
              <a:solidFill>
                <a:srgbClr val="FF0000"/>
              </a:solidFill>
              <a:prstDash val="solid"/>
              <a:round/>
            </a:ln>
            <a:effectLst/>
          </p:spPr>
          <p:txBody>
            <a:bodyPr wrap="square" lIns="0" tIns="0" rIns="0" bIns="0" numCol="1" anchor="ctr">
              <a:noAutofit/>
            </a:bodyPr>
            <a:lstStyle/>
            <a:p>
              <a:pPr lvl="0"/>
              <a:endParaRPr dirty="0"/>
            </a:p>
          </p:txBody>
        </p:sp>
      </p:grpSp>
      <p:sp>
        <p:nvSpPr>
          <p:cNvPr id="11" name="Shape 673"/>
          <p:cNvSpPr/>
          <p:nvPr/>
        </p:nvSpPr>
        <p:spPr>
          <a:xfrm>
            <a:off x="669925" y="3215591"/>
            <a:ext cx="821864" cy="3708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a:solidFill>
                  <a:srgbClr val="4F81BD"/>
                </a:solidFill>
              </a:defRPr>
            </a:lvl1pPr>
          </a:lstStyle>
          <a:p>
            <a:pPr lvl="0">
              <a:defRPr>
                <a:solidFill>
                  <a:srgbClr val="000000"/>
                </a:solidFill>
              </a:defRPr>
            </a:pPr>
            <a:r>
              <a:rPr dirty="0">
                <a:solidFill>
                  <a:srgbClr val="4F81BD"/>
                </a:solidFill>
              </a:rPr>
              <a:t>Before</a:t>
            </a:r>
          </a:p>
        </p:txBody>
      </p:sp>
      <p:sp>
        <p:nvSpPr>
          <p:cNvPr id="12" name="Shape 674"/>
          <p:cNvSpPr/>
          <p:nvPr/>
        </p:nvSpPr>
        <p:spPr>
          <a:xfrm>
            <a:off x="811212" y="5236478"/>
            <a:ext cx="639811" cy="370840"/>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a:solidFill>
                  <a:srgbClr val="4F81BD"/>
                </a:solidFill>
              </a:defRPr>
            </a:lvl1pPr>
          </a:lstStyle>
          <a:p>
            <a:pPr lvl="0">
              <a:defRPr>
                <a:solidFill>
                  <a:srgbClr val="000000"/>
                </a:solidFill>
              </a:defRPr>
            </a:pPr>
            <a:r>
              <a:rPr dirty="0">
                <a:solidFill>
                  <a:srgbClr val="4F81BD"/>
                </a:solidFill>
              </a:rPr>
              <a:t>After</a:t>
            </a:r>
          </a:p>
        </p:txBody>
      </p:sp>
      <p:pic>
        <p:nvPicPr>
          <p:cNvPr id="13" name="image63.png"/>
          <p:cNvPicPr/>
          <p:nvPr/>
        </p:nvPicPr>
        <p:blipFill>
          <a:blip r:embed="rId4" cstate="print">
            <a:extLst/>
          </a:blip>
          <a:stretch>
            <a:fillRect/>
          </a:stretch>
        </p:blipFill>
        <p:spPr>
          <a:xfrm>
            <a:off x="2179638" y="4645928"/>
            <a:ext cx="5970588" cy="1617663"/>
          </a:xfrm>
          <a:prstGeom prst="rect">
            <a:avLst/>
          </a:prstGeom>
          <a:ln w="12700">
            <a:miter lim="400000"/>
          </a:ln>
        </p:spPr>
      </p:pic>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11"/>
          <p:cNvSpPr>
            <a:spLocks noGrp="1"/>
          </p:cNvSpPr>
          <p:nvPr>
            <p:ph type="sldNum" sz="quarter" idx="4"/>
          </p:nvPr>
        </p:nvSpPr>
        <p:spPr/>
        <p:txBody>
          <a:bodyPr/>
          <a:lstStyle/>
          <a:p>
            <a:fld id="{D295FD85-0E9A-9A4B-AEA4-CF6493BFD0E6}" type="slidenum">
              <a:rPr lang="en-US" smtClean="0"/>
              <a:pPr/>
              <a:t>69</a:t>
            </a:fld>
            <a:endParaRPr lang="en-US" dirty="0"/>
          </a:p>
        </p:txBody>
      </p:sp>
      <p:sp>
        <p:nvSpPr>
          <p:cNvPr id="47107" name="Rectangle 3"/>
          <p:cNvSpPr>
            <a:spLocks noGrp="1" noChangeArrowheads="1"/>
          </p:cNvSpPr>
          <p:nvPr>
            <p:ph idx="1"/>
          </p:nvPr>
        </p:nvSpPr>
        <p:spPr/>
        <p:txBody>
          <a:bodyPr/>
          <a:lstStyle/>
          <a:p>
            <a:r>
              <a:rPr lang="en-US" dirty="0" smtClean="0"/>
              <a:t>Transaction types:</a:t>
            </a:r>
          </a:p>
          <a:p>
            <a:pPr lvl="1"/>
            <a:r>
              <a:rPr lang="en-US" dirty="0" smtClean="0"/>
              <a:t>Issue</a:t>
            </a:r>
          </a:p>
          <a:p>
            <a:pPr lvl="1"/>
            <a:r>
              <a:rPr lang="en-US" dirty="0" smtClean="0"/>
              <a:t>Return to inventory</a:t>
            </a:r>
          </a:p>
          <a:p>
            <a:pPr lvl="1"/>
            <a:r>
              <a:rPr lang="en-US" dirty="0" smtClean="0"/>
              <a:t>Relocate</a:t>
            </a:r>
          </a:p>
          <a:p>
            <a:pPr lvl="1"/>
            <a:r>
              <a:rPr lang="en-US" dirty="0" smtClean="0"/>
              <a:t>Receive from relocation</a:t>
            </a:r>
          </a:p>
          <a:p>
            <a:pPr lvl="1"/>
            <a:r>
              <a:rPr lang="en-US" dirty="0" smtClean="0"/>
              <a:t>Receive from work order</a:t>
            </a:r>
          </a:p>
          <a:p>
            <a:pPr lvl="1"/>
            <a:r>
              <a:rPr lang="en-US" dirty="0" smtClean="0"/>
              <a:t>Return to work order</a:t>
            </a:r>
          </a:p>
          <a:p>
            <a:pPr lvl="1"/>
            <a:r>
              <a:rPr lang="en-US" dirty="0" smtClean="0"/>
              <a:t>Adjust</a:t>
            </a:r>
          </a:p>
          <a:p>
            <a:pPr lvl="1"/>
            <a:r>
              <a:rPr lang="en-US" dirty="0" smtClean="0"/>
              <a:t>Transfer ownership</a:t>
            </a:r>
          </a:p>
          <a:p>
            <a:pPr lvl="1"/>
            <a:r>
              <a:rPr lang="en-US" dirty="0" smtClean="0"/>
              <a:t>Modify consignment</a:t>
            </a:r>
          </a:p>
          <a:p>
            <a:pPr lvl="1"/>
            <a:r>
              <a:rPr lang="en-US" dirty="0" smtClean="0"/>
              <a:t>Modify cost</a:t>
            </a:r>
          </a:p>
        </p:txBody>
      </p:sp>
      <p:sp>
        <p:nvSpPr>
          <p:cNvPr id="47106" name="Rectangle 2"/>
          <p:cNvSpPr>
            <a:spLocks noGrp="1" noChangeArrowheads="1"/>
          </p:cNvSpPr>
          <p:nvPr>
            <p:ph type="title"/>
          </p:nvPr>
        </p:nvSpPr>
        <p:spPr/>
        <p:txBody>
          <a:bodyPr/>
          <a:lstStyle/>
          <a:p>
            <a:r>
              <a:rPr lang="en-US" dirty="0" smtClean="0"/>
              <a:t>Inventory Transactions</a:t>
            </a:r>
          </a:p>
        </p:txBody>
      </p:sp>
      <p:sp>
        <p:nvSpPr>
          <p:cNvPr id="13" name="Text Placeholder 12"/>
          <p:cNvSpPr>
            <a:spLocks noGrp="1"/>
          </p:cNvSpPr>
          <p:nvPr>
            <p:ph type="body" sz="quarter" idx="11"/>
          </p:nvPr>
        </p:nvSpPr>
        <p:spPr/>
        <p:txBody>
          <a:bodyPr/>
          <a:lstStyle/>
          <a:p>
            <a:r>
              <a:rPr lang="en-US" dirty="0" smtClean="0"/>
              <a:t>EAM Inventory</a:t>
            </a:r>
            <a:endParaRPr lang="en-US" dirty="0"/>
          </a:p>
        </p:txBody>
      </p:sp>
      <p:grpSp>
        <p:nvGrpSpPr>
          <p:cNvPr id="47108" name="Group 9"/>
          <p:cNvGrpSpPr>
            <a:grpSpLocks/>
          </p:cNvGrpSpPr>
          <p:nvPr/>
        </p:nvGrpSpPr>
        <p:grpSpPr bwMode="auto">
          <a:xfrm>
            <a:off x="4654550" y="34925"/>
            <a:ext cx="4249738" cy="481013"/>
            <a:chOff x="1151881" y="1990413"/>
            <a:chExt cx="6208674" cy="555625"/>
          </a:xfrm>
        </p:grpSpPr>
        <p:sp>
          <p:nvSpPr>
            <p:cNvPr id="47111" name="Right Arrow 6"/>
            <p:cNvSpPr>
              <a:spLocks noChangeArrowheads="1"/>
            </p:cNvSpPr>
            <p:nvPr/>
          </p:nvSpPr>
          <p:spPr bwMode="auto">
            <a:xfrm>
              <a:off x="2429238" y="19904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Request</a:t>
              </a:r>
            </a:p>
          </p:txBody>
        </p:sp>
        <p:sp>
          <p:nvSpPr>
            <p:cNvPr id="47112" name="Right Arrow 7"/>
            <p:cNvSpPr>
              <a:spLocks noChangeArrowheads="1"/>
            </p:cNvSpPr>
            <p:nvPr/>
          </p:nvSpPr>
          <p:spPr bwMode="auto">
            <a:xfrm>
              <a:off x="3826238" y="19935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Consume	</a:t>
              </a:r>
            </a:p>
          </p:txBody>
        </p:sp>
        <p:sp>
          <p:nvSpPr>
            <p:cNvPr id="47113" name="Rectangle 12"/>
            <p:cNvSpPr>
              <a:spLocks noChangeArrowheads="1"/>
            </p:cNvSpPr>
            <p:nvPr/>
          </p:nvSpPr>
          <p:spPr bwMode="auto">
            <a:xfrm>
              <a:off x="1151881" y="212568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Setup</a:t>
              </a:r>
            </a:p>
          </p:txBody>
        </p:sp>
        <p:sp>
          <p:nvSpPr>
            <p:cNvPr id="47114" name="Rectangle 13"/>
            <p:cNvSpPr>
              <a:spLocks noChangeArrowheads="1"/>
            </p:cNvSpPr>
            <p:nvPr/>
          </p:nvSpPr>
          <p:spPr bwMode="auto">
            <a:xfrm>
              <a:off x="6493656" y="2123705"/>
              <a:ext cx="866899" cy="296883"/>
            </a:xfrm>
            <a:prstGeom prst="rect">
              <a:avLst/>
            </a:prstGeom>
            <a:solidFill>
              <a:srgbClr val="FFFF00"/>
            </a:solidFill>
            <a:ln w="9525" algn="ctr">
              <a:solidFill>
                <a:schemeClr val="tx1"/>
              </a:solidFill>
              <a:round/>
              <a:headEnd/>
              <a:tailEnd/>
            </a:ln>
          </p:spPr>
          <p:txBody>
            <a:bodyPr wrap="none" tIns="91440" bIns="91440" anchor="ctr"/>
            <a:lstStyle/>
            <a:p>
              <a:pPr algn="ctr"/>
              <a:r>
                <a:rPr lang="en-US" sz="1000" dirty="0">
                  <a:latin typeface="+mj-lt"/>
                </a:rPr>
                <a:t>Manage</a:t>
              </a:r>
            </a:p>
          </p:txBody>
        </p:sp>
        <p:sp>
          <p:nvSpPr>
            <p:cNvPr id="47115" name="Rectangle 14"/>
            <p:cNvSpPr>
              <a:spLocks noChangeArrowheads="1"/>
            </p:cNvSpPr>
            <p:nvPr/>
          </p:nvSpPr>
          <p:spPr bwMode="auto">
            <a:xfrm>
              <a:off x="5221056" y="2121730"/>
              <a:ext cx="866899" cy="296883"/>
            </a:xfrm>
            <a:prstGeom prst="rect">
              <a:avLst/>
            </a:prstGeom>
            <a:solidFill>
              <a:schemeClr val="accent1"/>
            </a:solidFill>
            <a:ln w="9525" algn="ctr">
              <a:solidFill>
                <a:schemeClr val="tx1"/>
              </a:solidFill>
              <a:round/>
              <a:headEnd/>
              <a:tailEnd/>
            </a:ln>
          </p:spPr>
          <p:txBody>
            <a:bodyPr wrap="none" tIns="91440" bIns="91440" anchor="ctr"/>
            <a:lstStyle/>
            <a:p>
              <a:pPr algn="ctr"/>
              <a:r>
                <a:rPr lang="en-US" sz="1000" dirty="0">
                  <a:latin typeface="+mj-lt"/>
                </a:rPr>
                <a:t>Replenish</a:t>
              </a:r>
            </a:p>
          </p:txBody>
        </p:sp>
      </p:grpSp>
      <p:sp>
        <p:nvSpPr>
          <p:cNvPr id="47109" name="TextBox 15"/>
          <p:cNvSpPr txBox="1">
            <a:spLocks noChangeArrowheads="1"/>
          </p:cNvSpPr>
          <p:nvPr/>
        </p:nvSpPr>
        <p:spPr bwMode="auto">
          <a:xfrm>
            <a:off x="5480818" y="6083199"/>
            <a:ext cx="3663182" cy="307777"/>
          </a:xfrm>
          <a:prstGeom prst="rect">
            <a:avLst/>
          </a:prstGeom>
          <a:noFill/>
          <a:ln w="9525">
            <a:noFill/>
            <a:miter lim="800000"/>
            <a:headEnd/>
            <a:tailEnd/>
          </a:ln>
        </p:spPr>
        <p:txBody>
          <a:bodyPr wrap="none">
            <a:spAutoFit/>
          </a:bodyPr>
          <a:lstStyle/>
          <a:p>
            <a:r>
              <a:rPr lang="en-US" dirty="0">
                <a:latin typeface="+mj-lt"/>
              </a:rPr>
              <a:t>See Appendix B – Inventory Transactions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D295FD85-0E9A-9A4B-AEA4-CF6493BFD0E6}" type="slidenum">
              <a:rPr lang="en-US" smtClean="0"/>
              <a:pPr/>
              <a:t>7</a:t>
            </a:fld>
            <a:endParaRPr lang="en-US" dirty="0"/>
          </a:p>
        </p:txBody>
      </p:sp>
      <p:sp>
        <p:nvSpPr>
          <p:cNvPr id="3" name="Content Placeholder 2"/>
          <p:cNvSpPr>
            <a:spLocks noGrp="1"/>
          </p:cNvSpPr>
          <p:nvPr>
            <p:ph idx="1"/>
          </p:nvPr>
        </p:nvSpPr>
        <p:spPr>
          <a:xfrm>
            <a:off x="457199" y="1316182"/>
            <a:ext cx="8523027" cy="4999951"/>
          </a:xfrm>
        </p:spPr>
        <p:txBody>
          <a:bodyPr>
            <a:normAutofit lnSpcReduction="10000"/>
          </a:bodyPr>
          <a:lstStyle/>
          <a:p>
            <a:r>
              <a:rPr lang="en-US" sz="1800" dirty="0" smtClean="0"/>
              <a:t>Goal: Minimize equipment downtime and reduce inventory levels by maintaining the best balance of critical spare parts on hand</a:t>
            </a:r>
          </a:p>
          <a:p>
            <a:pPr lvl="1"/>
            <a:r>
              <a:rPr lang="en-US" sz="1800" dirty="0" smtClean="0"/>
              <a:t>Automatic stock replenishment</a:t>
            </a:r>
          </a:p>
          <a:p>
            <a:pPr lvl="1"/>
            <a:r>
              <a:rPr lang="en-US" sz="1800" dirty="0" smtClean="0"/>
              <a:t>Track and transfer parts </a:t>
            </a:r>
            <a:br>
              <a:rPr lang="en-US" sz="1800" dirty="0" smtClean="0"/>
            </a:br>
            <a:r>
              <a:rPr lang="en-US" sz="1800" dirty="0" smtClean="0"/>
              <a:t>across plants</a:t>
            </a:r>
          </a:p>
          <a:p>
            <a:pPr lvl="1"/>
            <a:r>
              <a:rPr lang="en-US" sz="1800" dirty="0" smtClean="0"/>
              <a:t>Lower inventory investment </a:t>
            </a:r>
            <a:br>
              <a:rPr lang="en-US" sz="1800" dirty="0" smtClean="0"/>
            </a:br>
            <a:r>
              <a:rPr lang="en-US" sz="1800" dirty="0" smtClean="0"/>
              <a:t>by leveraging consignment </a:t>
            </a:r>
            <a:br>
              <a:rPr lang="en-US" sz="1800" dirty="0" smtClean="0"/>
            </a:br>
            <a:r>
              <a:rPr lang="en-US" sz="1800" dirty="0" smtClean="0"/>
              <a:t>inventory capabilities</a:t>
            </a:r>
          </a:p>
          <a:p>
            <a:pPr lvl="1"/>
            <a:r>
              <a:rPr lang="en-US" sz="1800" dirty="0" smtClean="0"/>
              <a:t>Verify equipment true cost of </a:t>
            </a:r>
            <a:br>
              <a:rPr lang="en-US" sz="1800" dirty="0" smtClean="0"/>
            </a:br>
            <a:r>
              <a:rPr lang="en-US" sz="1800" dirty="0" smtClean="0"/>
              <a:t>ownership</a:t>
            </a:r>
          </a:p>
          <a:p>
            <a:r>
              <a:rPr lang="en-US" sz="1800" dirty="0" smtClean="0"/>
              <a:t>Inventory roles</a:t>
            </a:r>
            <a:endParaRPr lang="en-US" sz="1800" b="1" dirty="0" smtClean="0">
              <a:solidFill>
                <a:srgbClr val="FF0000"/>
              </a:solidFill>
            </a:endParaRPr>
          </a:p>
          <a:p>
            <a:pPr lvl="1">
              <a:buFontTx/>
              <a:buChar char="-"/>
            </a:pPr>
            <a:r>
              <a:rPr lang="en-US" sz="1800" dirty="0" smtClean="0">
                <a:solidFill>
                  <a:schemeClr val="accent5"/>
                </a:solidFill>
              </a:rPr>
              <a:t> Maintenance manager </a:t>
            </a:r>
          </a:p>
          <a:p>
            <a:pPr lvl="1">
              <a:buFontTx/>
              <a:buChar char="-"/>
            </a:pPr>
            <a:r>
              <a:rPr lang="en-US" sz="1800" dirty="0" smtClean="0">
                <a:solidFill>
                  <a:schemeClr val="accent5"/>
                </a:solidFill>
              </a:rPr>
              <a:t> Tool crib/stores attendant </a:t>
            </a:r>
          </a:p>
          <a:p>
            <a:pPr lvl="1">
              <a:buFontTx/>
              <a:buChar char="-"/>
            </a:pPr>
            <a:r>
              <a:rPr lang="en-US" sz="1800" dirty="0" smtClean="0">
                <a:solidFill>
                  <a:schemeClr val="accent5"/>
                </a:solidFill>
              </a:rPr>
              <a:t> Buyers/purchasers </a:t>
            </a:r>
          </a:p>
          <a:p>
            <a:pPr lvl="1">
              <a:buFontTx/>
              <a:buChar char="-"/>
            </a:pPr>
            <a:r>
              <a:rPr lang="en-US" sz="1800" dirty="0" smtClean="0">
                <a:solidFill>
                  <a:schemeClr val="accent5"/>
                </a:solidFill>
              </a:rPr>
              <a:t> Technicians </a:t>
            </a:r>
          </a:p>
          <a:p>
            <a:pPr lvl="1">
              <a:buFontTx/>
              <a:buChar char="-"/>
            </a:pPr>
            <a:r>
              <a:rPr lang="en-US" sz="1800" dirty="0" smtClean="0">
                <a:solidFill>
                  <a:schemeClr val="accent5"/>
                </a:solidFill>
              </a:rPr>
              <a:t> Employees </a:t>
            </a:r>
          </a:p>
          <a:p>
            <a:pPr lvl="1">
              <a:buFontTx/>
              <a:buChar char="-"/>
            </a:pPr>
            <a:r>
              <a:rPr lang="en-US" sz="1800" dirty="0" smtClean="0">
                <a:solidFill>
                  <a:schemeClr val="accent5"/>
                </a:solidFill>
              </a:rPr>
              <a:t> Vendors </a:t>
            </a:r>
          </a:p>
          <a:p>
            <a:endParaRPr lang="en-US" dirty="0"/>
          </a:p>
        </p:txBody>
      </p:sp>
      <p:sp>
        <p:nvSpPr>
          <p:cNvPr id="4" name="Title 3"/>
          <p:cNvSpPr>
            <a:spLocks noGrp="1"/>
          </p:cNvSpPr>
          <p:nvPr>
            <p:ph type="title"/>
          </p:nvPr>
        </p:nvSpPr>
        <p:spPr/>
        <p:txBody>
          <a:bodyPr/>
          <a:lstStyle/>
          <a:p>
            <a:r>
              <a:rPr lang="en-US" dirty="0" smtClean="0"/>
              <a:t>Inventory</a:t>
            </a:r>
            <a:endParaRPr lang="en-US" dirty="0"/>
          </a:p>
        </p:txBody>
      </p:sp>
      <p:sp>
        <p:nvSpPr>
          <p:cNvPr id="5" name="Text Placeholder 4"/>
          <p:cNvSpPr>
            <a:spLocks noGrp="1"/>
          </p:cNvSpPr>
          <p:nvPr>
            <p:ph type="body" sz="quarter" idx="11"/>
          </p:nvPr>
        </p:nvSpPr>
        <p:spPr/>
        <p:txBody>
          <a:bodyPr/>
          <a:lstStyle/>
          <a:p>
            <a:r>
              <a:rPr lang="en-US" dirty="0" smtClean="0"/>
              <a:t>EAM Inventory</a:t>
            </a:r>
            <a:endParaRPr lang="en-US" dirty="0"/>
          </a:p>
        </p:txBody>
      </p:sp>
      <p:pic>
        <p:nvPicPr>
          <p:cNvPr id="7" name="Picture 2" descr="QAD EAM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105400" y="2360566"/>
            <a:ext cx="3886200" cy="3298825"/>
          </a:xfrm>
          <a:prstGeom prst="rect">
            <a:avLst/>
          </a:prstGeom>
          <a:noFill/>
          <a:ln w="9525">
            <a:noFill/>
            <a:miter lim="800000"/>
            <a:headEnd/>
            <a:tailEnd/>
          </a:ln>
        </p:spPr>
      </p:pic>
      <p:sp>
        <p:nvSpPr>
          <p:cNvPr id="8" name="Text Box 3"/>
          <p:cNvSpPr txBox="1">
            <a:spLocks noChangeArrowheads="1"/>
          </p:cNvSpPr>
          <p:nvPr/>
        </p:nvSpPr>
        <p:spPr bwMode="auto">
          <a:xfrm>
            <a:off x="6248400" y="3353989"/>
            <a:ext cx="1619353" cy="400110"/>
          </a:xfrm>
          <a:prstGeom prst="rect">
            <a:avLst/>
          </a:prstGeom>
          <a:noFill/>
          <a:ln w="9525" algn="ctr">
            <a:noFill/>
            <a:miter lim="800000"/>
            <a:headEnd/>
            <a:tailEnd/>
          </a:ln>
        </p:spPr>
        <p:txBody>
          <a:bodyPr wrap="none" tIns="91440" bIns="91440">
            <a:spAutoFit/>
          </a:bodyPr>
          <a:lstStyle/>
          <a:p>
            <a:pPr algn="ctr"/>
            <a:r>
              <a:rPr lang="en-US" b="1" dirty="0">
                <a:latin typeface="+mj-lt"/>
              </a:rPr>
              <a:t>Plant Operations</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2" name="Shape 692"/>
          <p:cNvSpPr>
            <a:spLocks noGrp="1"/>
          </p:cNvSpPr>
          <p:nvPr>
            <p:ph type="sldNum" sz="quarter" idx="4"/>
          </p:nvPr>
        </p:nvSpPr>
        <p:spPr>
          <a:prstGeom prst="rect">
            <a:avLst/>
          </a:prstGeom>
          <a:extLst>
            <a:ext uri="{C572A759-6A51-4108-AA02-DFA0A04FC94B}">
              <ma14:wrappingTextBoxFlag xmlns:ma14="http://schemas.microsoft.com/office/mac/drawingml/2011/main" xmlns="" val="1"/>
            </a:ext>
          </a:extLst>
        </p:spPr>
        <p:txBody>
          <a:bodyPr lIns="0" tIns="0" rIns="0" bIns="0">
            <a:normAutofit/>
          </a:bodyPr>
          <a:lstStyle>
            <a:lvl1pPr defTabSz="393192">
              <a:defRPr sz="1720"/>
            </a:lvl1pPr>
          </a:lstStyle>
          <a:p>
            <a:pPr lvl="0">
              <a:defRPr sz="1800">
                <a:solidFill>
                  <a:srgbClr val="000000"/>
                </a:solidFill>
              </a:defRPr>
            </a:pPr>
            <a:fld id="{86CB4B4D-7CA3-9044-876B-883B54F8677D}" type="slidenum">
              <a:rPr sz="1720">
                <a:solidFill>
                  <a:srgbClr val="FFFFFF"/>
                </a:solidFill>
              </a:rPr>
              <a:pPr lvl="0">
                <a:defRPr sz="1800">
                  <a:solidFill>
                    <a:srgbClr val="000000"/>
                  </a:solidFill>
                </a:defRPr>
              </a:pPr>
              <a:t>70</a:t>
            </a:fld>
            <a:endParaRPr sz="1720" dirty="0">
              <a:solidFill>
                <a:srgbClr val="FFFFFF"/>
              </a:solidFill>
            </a:endParaRPr>
          </a:p>
        </p:txBody>
      </p:sp>
      <p:sp>
        <p:nvSpPr>
          <p:cNvPr id="7" name="Content Placeholder 6"/>
          <p:cNvSpPr>
            <a:spLocks noGrp="1"/>
          </p:cNvSpPr>
          <p:nvPr>
            <p:ph idx="1"/>
          </p:nvPr>
        </p:nvSpPr>
        <p:spPr/>
        <p:txBody>
          <a:bodyPr/>
          <a:lstStyle/>
          <a:p>
            <a:endParaRPr lang="en-US"/>
          </a:p>
        </p:txBody>
      </p:sp>
      <p:sp>
        <p:nvSpPr>
          <p:cNvPr id="693" name="Shape 693"/>
          <p:cNvSpPr>
            <a:spLocks noGrp="1"/>
          </p:cNvSpPr>
          <p:nvPr>
            <p:ph type="title"/>
          </p:nvPr>
        </p:nvSpPr>
        <p:spPr>
          <a:prstGeom prst="rect">
            <a:avLst/>
          </a:prstGeom>
        </p:spPr>
        <p:txBody>
          <a:bodyPr/>
          <a:lstStyle/>
          <a:p>
            <a:pPr lvl="0">
              <a:defRPr sz="1800" b="0">
                <a:solidFill>
                  <a:srgbClr val="000000"/>
                </a:solidFill>
              </a:defRPr>
            </a:pPr>
            <a:r>
              <a:rPr lang="en-US" sz="3200" b="1" dirty="0" smtClean="0">
                <a:solidFill>
                  <a:srgbClr val="4F4F4F"/>
                </a:solidFill>
              </a:rPr>
              <a:t>Inventory Transaction History</a:t>
            </a:r>
            <a:endParaRPr sz="3200" b="1" dirty="0">
              <a:solidFill>
                <a:srgbClr val="4F4F4F"/>
              </a:solidFill>
            </a:endParaRPr>
          </a:p>
        </p:txBody>
      </p:sp>
      <p:sp>
        <p:nvSpPr>
          <p:cNvPr id="694" name="Shape 694"/>
          <p:cNvSpPr>
            <a:spLocks noGrp="1"/>
          </p:cNvSpPr>
          <p:nvPr>
            <p:ph type="body" sz="quarter" idx="11"/>
          </p:nvPr>
        </p:nvSpPr>
        <p:spPr>
          <a:prstGeom prst="rect">
            <a:avLst/>
          </a:prstGeom>
        </p:spPr>
        <p:txBody>
          <a:bodyPr lIns="0" tIns="0" rIns="0" bIns="0" anchor="b"/>
          <a:lstStyle>
            <a:lvl1pPr marL="0" indent="0">
              <a:spcBef>
                <a:spcPts val="400"/>
              </a:spcBef>
              <a:buSzTx/>
              <a:buNone/>
              <a:defRPr sz="2000" b="1">
                <a:solidFill>
                  <a:srgbClr val="4F81BD"/>
                </a:solidFill>
              </a:defRPr>
            </a:lvl1pPr>
          </a:lstStyle>
          <a:p>
            <a:r>
              <a:rPr lang="en-US" dirty="0" smtClean="0">
                <a:solidFill>
                  <a:schemeClr val="accent1"/>
                </a:solidFill>
              </a:rPr>
              <a:t>EAM Inventory</a:t>
            </a:r>
            <a:endParaRPr lang="en-US" dirty="0">
              <a:solidFill>
                <a:schemeClr val="accent1"/>
              </a:solidFill>
            </a:endParaRPr>
          </a:p>
        </p:txBody>
      </p:sp>
      <p:sp>
        <p:nvSpPr>
          <p:cNvPr id="12" name="Shape 763"/>
          <p:cNvSpPr txBox="1">
            <a:spLocks/>
          </p:cNvSpPr>
          <p:nvPr/>
        </p:nvSpPr>
        <p:spPr>
          <a:xfrm>
            <a:off x="457200" y="5447762"/>
            <a:ext cx="8229600" cy="859743"/>
          </a:xfrm>
          <a:prstGeom prst="rect">
            <a:avLst/>
          </a:prstGeom>
          <a:ln w="12700">
            <a:miter lim="400000"/>
          </a:ln>
          <a:extLst>
            <a:ext uri="{C572A759-6A51-4108-AA02-DFA0A04FC94B}">
              <ma14:wrappingTextBoxFlag xmlns:ma14="http://schemas.microsoft.com/office/mac/drawingml/2011/main" xmlns="" val="1"/>
            </a:ext>
          </a:extLst>
        </p:spPr>
        <p:txBody>
          <a:bodyPr lIns="45719" rIns="45719">
            <a:noAutofit/>
          </a:bodyPr>
          <a:lstStyle/>
          <a:p>
            <a:pPr marL="342900" marR="0" lvl="0" indent="-342900" defTabSz="457200" eaLnBrk="1" fontAlgn="auto" latinLnBrk="0" hangingPunct="1">
              <a:lnSpc>
                <a:spcPct val="100000"/>
              </a:lnSpc>
              <a:spcBef>
                <a:spcPts val="600"/>
              </a:spcBef>
              <a:spcAft>
                <a:spcPts val="0"/>
              </a:spcAft>
              <a:buClr>
                <a:srgbClr val="F79646"/>
              </a:buClr>
              <a:buSzPct val="100000"/>
              <a:buFont typeface="Arial"/>
              <a:buChar char="•"/>
              <a:tabLst/>
              <a:defRPr sz="1800">
                <a:solidFill>
                  <a:srgbClr val="000000"/>
                </a:solidFill>
              </a:defRPr>
            </a:pPr>
            <a:r>
              <a:rPr lang="en-US" sz="1700" dirty="0" smtClean="0">
                <a:solidFill>
                  <a:srgbClr val="4F4F4F"/>
                </a:solidFill>
              </a:rPr>
              <a:t>The Inventory Transaction browse displays the inventory activity history for inventory parts.</a:t>
            </a:r>
          </a:p>
        </p:txBody>
      </p:sp>
      <p:pic>
        <p:nvPicPr>
          <p:cNvPr id="17410" name="Picture 2"/>
          <p:cNvPicPr>
            <a:picLocks noChangeAspect="1" noChangeArrowheads="1"/>
          </p:cNvPicPr>
          <p:nvPr/>
        </p:nvPicPr>
        <p:blipFill>
          <a:blip r:embed="rId3" cstate="print"/>
          <a:srcRect/>
          <a:stretch>
            <a:fillRect/>
          </a:stretch>
        </p:blipFill>
        <p:spPr bwMode="auto">
          <a:xfrm>
            <a:off x="870729" y="1282101"/>
            <a:ext cx="6686011" cy="4078796"/>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2" name="Shape 692"/>
          <p:cNvSpPr>
            <a:spLocks noGrp="1"/>
          </p:cNvSpPr>
          <p:nvPr>
            <p:ph type="sldNum" sz="quarter" idx="4"/>
          </p:nvPr>
        </p:nvSpPr>
        <p:spPr>
          <a:prstGeom prst="rect">
            <a:avLst/>
          </a:prstGeom>
          <a:extLst>
            <a:ext uri="{C572A759-6A51-4108-AA02-DFA0A04FC94B}">
              <ma14:wrappingTextBoxFlag xmlns:ma14="http://schemas.microsoft.com/office/mac/drawingml/2011/main" xmlns="" val="1"/>
            </a:ext>
          </a:extLst>
        </p:spPr>
        <p:txBody>
          <a:bodyPr lIns="0" tIns="0" rIns="0" bIns="0">
            <a:normAutofit/>
          </a:bodyPr>
          <a:lstStyle>
            <a:lvl1pPr defTabSz="393192">
              <a:defRPr sz="1720"/>
            </a:lvl1pPr>
          </a:lstStyle>
          <a:p>
            <a:pPr lvl="0">
              <a:defRPr sz="1800">
                <a:solidFill>
                  <a:srgbClr val="000000"/>
                </a:solidFill>
              </a:defRPr>
            </a:pPr>
            <a:fld id="{86CB4B4D-7CA3-9044-876B-883B54F8677D}" type="slidenum">
              <a:rPr sz="1720">
                <a:solidFill>
                  <a:srgbClr val="FFFFFF"/>
                </a:solidFill>
              </a:rPr>
              <a:pPr lvl="0">
                <a:defRPr sz="1800">
                  <a:solidFill>
                    <a:srgbClr val="000000"/>
                  </a:solidFill>
                </a:defRPr>
              </a:pPr>
              <a:t>71</a:t>
            </a:fld>
            <a:endParaRPr sz="1720" dirty="0">
              <a:solidFill>
                <a:srgbClr val="FFFFFF"/>
              </a:solidFill>
            </a:endParaRPr>
          </a:p>
        </p:txBody>
      </p:sp>
      <p:sp>
        <p:nvSpPr>
          <p:cNvPr id="8" name="Content Placeholder 7"/>
          <p:cNvSpPr>
            <a:spLocks noGrp="1"/>
          </p:cNvSpPr>
          <p:nvPr>
            <p:ph idx="1"/>
          </p:nvPr>
        </p:nvSpPr>
        <p:spPr>
          <a:xfrm>
            <a:off x="457200" y="5540991"/>
            <a:ext cx="8229600" cy="641445"/>
          </a:xfrm>
        </p:spPr>
        <p:txBody>
          <a:bodyPr>
            <a:normAutofit fontScale="77500" lnSpcReduction="20000"/>
          </a:bodyPr>
          <a:lstStyle/>
          <a:p>
            <a:pPr lvl="0"/>
            <a:r>
              <a:rPr lang="en-US" dirty="0" smtClean="0">
                <a:solidFill>
                  <a:srgbClr val="4F4F4F"/>
                </a:solidFill>
              </a:rPr>
              <a:t>The Vendor Cost browse displays the last received cost for parts by vendor.</a:t>
            </a:r>
            <a:endParaRPr lang="en-US" kern="0" dirty="0" smtClean="0">
              <a:solidFill>
                <a:srgbClr val="4F4F4F"/>
              </a:solidFill>
              <a:ea typeface="Century Gothic"/>
              <a:sym typeface="Century Gothic"/>
            </a:endParaRPr>
          </a:p>
          <a:p>
            <a:endParaRPr lang="en-US" dirty="0"/>
          </a:p>
        </p:txBody>
      </p:sp>
      <p:sp>
        <p:nvSpPr>
          <p:cNvPr id="693" name="Shape 693"/>
          <p:cNvSpPr>
            <a:spLocks noGrp="1"/>
          </p:cNvSpPr>
          <p:nvPr>
            <p:ph type="title"/>
          </p:nvPr>
        </p:nvSpPr>
        <p:spPr>
          <a:prstGeom prst="rect">
            <a:avLst/>
          </a:prstGeom>
        </p:spPr>
        <p:txBody>
          <a:bodyPr/>
          <a:lstStyle/>
          <a:p>
            <a:pPr lvl="0">
              <a:defRPr sz="1800" b="0">
                <a:solidFill>
                  <a:srgbClr val="000000"/>
                </a:solidFill>
              </a:defRPr>
            </a:pPr>
            <a:r>
              <a:rPr lang="en-US" sz="3200" b="1" dirty="0" smtClean="0">
                <a:solidFill>
                  <a:srgbClr val="4F4F4F"/>
                </a:solidFill>
              </a:rPr>
              <a:t>Vendor Cost</a:t>
            </a:r>
            <a:endParaRPr sz="3200" b="1" dirty="0">
              <a:solidFill>
                <a:srgbClr val="4F4F4F"/>
              </a:solidFill>
            </a:endParaRPr>
          </a:p>
        </p:txBody>
      </p:sp>
      <p:sp>
        <p:nvSpPr>
          <p:cNvPr id="694" name="Shape 694"/>
          <p:cNvSpPr>
            <a:spLocks noGrp="1"/>
          </p:cNvSpPr>
          <p:nvPr>
            <p:ph type="body" sz="quarter" idx="11"/>
          </p:nvPr>
        </p:nvSpPr>
        <p:spPr>
          <a:prstGeom prst="rect">
            <a:avLst/>
          </a:prstGeom>
        </p:spPr>
        <p:txBody>
          <a:bodyPr lIns="0" tIns="0" rIns="0" bIns="0" anchor="b"/>
          <a:lstStyle>
            <a:lvl1pPr marL="0" indent="0">
              <a:spcBef>
                <a:spcPts val="400"/>
              </a:spcBef>
              <a:buSzTx/>
              <a:buNone/>
              <a:defRPr sz="2000" b="1">
                <a:solidFill>
                  <a:srgbClr val="4F81BD"/>
                </a:solidFill>
              </a:defRPr>
            </a:lvl1pPr>
          </a:lstStyle>
          <a:p>
            <a:r>
              <a:rPr lang="en-US" dirty="0" smtClean="0">
                <a:solidFill>
                  <a:schemeClr val="accent1"/>
                </a:solidFill>
              </a:rPr>
              <a:t>EAM Inventory</a:t>
            </a:r>
            <a:endParaRPr lang="en-US" dirty="0">
              <a:solidFill>
                <a:schemeClr val="accent1"/>
              </a:solidFill>
            </a:endParaRPr>
          </a:p>
        </p:txBody>
      </p:sp>
      <p:sp>
        <p:nvSpPr>
          <p:cNvPr id="12" name="Shape 763"/>
          <p:cNvSpPr txBox="1">
            <a:spLocks/>
          </p:cNvSpPr>
          <p:nvPr/>
        </p:nvSpPr>
        <p:spPr>
          <a:xfrm>
            <a:off x="457200" y="5791200"/>
            <a:ext cx="8229600" cy="516306"/>
          </a:xfrm>
          <a:prstGeom prst="rect">
            <a:avLst/>
          </a:prstGeom>
          <a:ln w="12700">
            <a:miter lim="400000"/>
          </a:ln>
          <a:extLst>
            <a:ext uri="{C572A759-6A51-4108-AA02-DFA0A04FC94B}">
              <ma14:wrappingTextBoxFlag xmlns:ma14="http://schemas.microsoft.com/office/mac/drawingml/2011/main" xmlns="" val="1"/>
            </a:ext>
          </a:extLst>
        </p:spPr>
        <p:txBody>
          <a:bodyPr lIns="45719" rIns="45719">
            <a:noAutofit/>
          </a:bodyPr>
          <a:lstStyle/>
          <a:p>
            <a:pPr marL="342900" marR="0" lvl="0" indent="-342900" defTabSz="457200" eaLnBrk="1" fontAlgn="auto" latinLnBrk="0" hangingPunct="1">
              <a:lnSpc>
                <a:spcPct val="100000"/>
              </a:lnSpc>
              <a:spcBef>
                <a:spcPts val="600"/>
              </a:spcBef>
              <a:spcAft>
                <a:spcPts val="0"/>
              </a:spcAft>
              <a:buClr>
                <a:srgbClr val="F79646"/>
              </a:buClr>
              <a:buSzPct val="100000"/>
              <a:buFont typeface="Arial"/>
              <a:buChar char="•"/>
              <a:tabLst/>
              <a:defRPr sz="1800">
                <a:solidFill>
                  <a:srgbClr val="000000"/>
                </a:solidFill>
              </a:defRPr>
            </a:pPr>
            <a:endParaRPr kumimoji="0" lang="en-US" sz="1700" i="0" u="none" strike="noStrike" kern="0" cap="none" spc="0" normalizeH="0" noProof="0" dirty="0" smtClean="0">
              <a:ln>
                <a:noFill/>
              </a:ln>
              <a:solidFill>
                <a:srgbClr val="4F4F4F"/>
              </a:solidFill>
              <a:effectLst/>
              <a:uLnTx/>
              <a:uFillTx/>
              <a:latin typeface="Century Gothic"/>
              <a:ea typeface="Century Gothic"/>
              <a:cs typeface="Century Gothic"/>
              <a:sym typeface="Century Gothic"/>
            </a:endParaRPr>
          </a:p>
        </p:txBody>
      </p:sp>
      <p:pic>
        <p:nvPicPr>
          <p:cNvPr id="18436" name="Picture 4"/>
          <p:cNvPicPr>
            <a:picLocks noChangeAspect="1" noChangeArrowheads="1"/>
          </p:cNvPicPr>
          <p:nvPr/>
        </p:nvPicPr>
        <p:blipFill>
          <a:blip r:embed="rId3" cstate="print"/>
          <a:srcRect/>
          <a:stretch>
            <a:fillRect/>
          </a:stretch>
        </p:blipFill>
        <p:spPr bwMode="auto">
          <a:xfrm>
            <a:off x="2287402" y="1268706"/>
            <a:ext cx="3769154" cy="416065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dirty="0"/>
          </a:p>
        </p:txBody>
      </p:sp>
      <p:sp>
        <p:nvSpPr>
          <p:cNvPr id="657410" name="Rectangle 2"/>
          <p:cNvSpPr>
            <a:spLocks noGrp="1" noChangeArrowheads="1"/>
          </p:cNvSpPr>
          <p:nvPr>
            <p:ph type="title"/>
          </p:nvPr>
        </p:nvSpPr>
        <p:spPr/>
        <p:txBody>
          <a:bodyPr anchor="ctr"/>
          <a:lstStyle/>
          <a:p>
            <a:r>
              <a:rPr lang="en-US" dirty="0" smtClean="0"/>
              <a:t>Additional Inventory Features</a:t>
            </a:r>
          </a:p>
        </p:txBody>
      </p:sp>
      <p:sp>
        <p:nvSpPr>
          <p:cNvPr id="5" name="Text Placeholder 4"/>
          <p:cNvSpPr>
            <a:spLocks noGrp="1"/>
          </p:cNvSpPr>
          <p:nvPr>
            <p:ph type="body" sz="quarter" idx="11"/>
          </p:nvPr>
        </p:nvSpPr>
        <p:spPr/>
        <p:txBody>
          <a:bodyPr/>
          <a:lstStyle/>
          <a:p>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
        <p:nvSpPr>
          <p:cNvPr id="6" name="Slide Number Placeholder 5"/>
          <p:cNvSpPr>
            <a:spLocks noGrp="1"/>
          </p:cNvSpPr>
          <p:nvPr>
            <p:ph type="sldNum" sz="quarter" idx="12"/>
          </p:nvPr>
        </p:nvSpPr>
        <p:spPr/>
        <p:txBody>
          <a:bodyPr/>
          <a:lstStyle/>
          <a:p>
            <a:fld id="{D295FD85-0E9A-9A4B-AEA4-CF6493BFD0E6}" type="slidenum">
              <a:rPr lang="en-US" smtClean="0"/>
              <a:pPr/>
              <a:t>72</a:t>
            </a:fld>
            <a:endParaRPr lang="en-US"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D295FD85-0E9A-9A4B-AEA4-CF6493BFD0E6}" type="slidenum">
              <a:rPr lang="en-US" smtClean="0"/>
              <a:pPr/>
              <a:t>73</a:t>
            </a:fld>
            <a:endParaRPr lang="en-US" dirty="0"/>
          </a:p>
        </p:txBody>
      </p:sp>
      <p:sp>
        <p:nvSpPr>
          <p:cNvPr id="48131" name="Rectangle 3"/>
          <p:cNvSpPr>
            <a:spLocks noGrp="1" noChangeArrowheads="1"/>
          </p:cNvSpPr>
          <p:nvPr>
            <p:ph idx="1"/>
          </p:nvPr>
        </p:nvSpPr>
        <p:spPr/>
        <p:txBody>
          <a:bodyPr>
            <a:normAutofit/>
          </a:bodyPr>
          <a:lstStyle/>
          <a:p>
            <a:r>
              <a:rPr lang="en-US" dirty="0" smtClean="0"/>
              <a:t>Vendor part data</a:t>
            </a:r>
          </a:p>
          <a:p>
            <a:r>
              <a:rPr lang="en-US" dirty="0" smtClean="0"/>
              <a:t>Inventory transactions</a:t>
            </a:r>
          </a:p>
          <a:p>
            <a:r>
              <a:rPr lang="en-US" dirty="0" smtClean="0"/>
              <a:t>Inventory receive/returns</a:t>
            </a:r>
          </a:p>
          <a:p>
            <a:r>
              <a:rPr lang="en-US" dirty="0" smtClean="0"/>
              <a:t>Consignment inventory</a:t>
            </a:r>
          </a:p>
          <a:p>
            <a:r>
              <a:rPr lang="en-US" dirty="0" err="1" smtClean="0"/>
              <a:t>Rotable</a:t>
            </a:r>
            <a:r>
              <a:rPr lang="en-US" dirty="0" smtClean="0"/>
              <a:t>  inventory</a:t>
            </a:r>
          </a:p>
        </p:txBody>
      </p:sp>
      <p:sp>
        <p:nvSpPr>
          <p:cNvPr id="48130" name="Rectangle 2"/>
          <p:cNvSpPr>
            <a:spLocks noGrp="1" noChangeArrowheads="1"/>
          </p:cNvSpPr>
          <p:nvPr>
            <p:ph type="title"/>
          </p:nvPr>
        </p:nvSpPr>
        <p:spPr/>
        <p:txBody>
          <a:bodyPr/>
          <a:lstStyle/>
          <a:p>
            <a:r>
              <a:rPr lang="en-US" dirty="0" smtClean="0"/>
              <a:t>Other EAM Inventory Features</a:t>
            </a:r>
          </a:p>
        </p:txBody>
      </p:sp>
      <p:sp>
        <p:nvSpPr>
          <p:cNvPr id="6" name="Text Placeholder 5"/>
          <p:cNvSpPr>
            <a:spLocks noGrp="1"/>
          </p:cNvSpPr>
          <p:nvPr>
            <p:ph type="body" sz="quarter" idx="11"/>
          </p:nvPr>
        </p:nvSpPr>
        <p:spPr/>
        <p:txBody>
          <a:bodyPr/>
          <a:lstStyle/>
          <a:p>
            <a:r>
              <a:rPr lang="en-US" dirty="0" smtClean="0"/>
              <a:t>EAM Inventory</a:t>
            </a:r>
            <a:endParaRPr lang="en-US"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4"/>
          </p:nvPr>
        </p:nvSpPr>
        <p:spPr/>
        <p:txBody>
          <a:bodyPr/>
          <a:lstStyle/>
          <a:p>
            <a:fld id="{D295FD85-0E9A-9A4B-AEA4-CF6493BFD0E6}" type="slidenum">
              <a:rPr lang="en-US" smtClean="0"/>
              <a:pPr/>
              <a:t>74</a:t>
            </a:fld>
            <a:endParaRPr lang="en-US" dirty="0"/>
          </a:p>
        </p:txBody>
      </p:sp>
      <p:sp>
        <p:nvSpPr>
          <p:cNvPr id="64514" name="Rectangle 2"/>
          <p:cNvSpPr>
            <a:spLocks noGrp="1" noChangeArrowheads="1"/>
          </p:cNvSpPr>
          <p:nvPr>
            <p:ph type="title"/>
          </p:nvPr>
        </p:nvSpPr>
        <p:spPr/>
        <p:txBody>
          <a:bodyPr/>
          <a:lstStyle/>
          <a:p>
            <a:r>
              <a:rPr lang="en-US" dirty="0" smtClean="0"/>
              <a:t>Add Vendor Part Data</a:t>
            </a:r>
          </a:p>
        </p:txBody>
      </p:sp>
      <p:sp>
        <p:nvSpPr>
          <p:cNvPr id="15" name="Text Placeholder 14"/>
          <p:cNvSpPr>
            <a:spLocks noGrp="1"/>
          </p:cNvSpPr>
          <p:nvPr>
            <p:ph type="body" sz="quarter" idx="11"/>
          </p:nvPr>
        </p:nvSpPr>
        <p:spPr/>
        <p:txBody>
          <a:bodyPr/>
          <a:lstStyle/>
          <a:p>
            <a:r>
              <a:rPr lang="en-US" dirty="0" smtClean="0"/>
              <a:t>EAM Inventory</a:t>
            </a:r>
            <a:endParaRPr lang="en-US" dirty="0"/>
          </a:p>
        </p:txBody>
      </p:sp>
      <p:sp>
        <p:nvSpPr>
          <p:cNvPr id="64520" name="TextBox 7"/>
          <p:cNvSpPr txBox="1">
            <a:spLocks noChangeArrowheads="1"/>
          </p:cNvSpPr>
          <p:nvPr/>
        </p:nvSpPr>
        <p:spPr bwMode="auto">
          <a:xfrm>
            <a:off x="6939871" y="1403304"/>
            <a:ext cx="2011680" cy="1076325"/>
          </a:xfrm>
          <a:prstGeom prst="rect">
            <a:avLst/>
          </a:prstGeom>
          <a:noFill/>
          <a:ln w="9525">
            <a:noFill/>
            <a:miter lim="800000"/>
            <a:headEnd/>
            <a:tailEnd/>
          </a:ln>
        </p:spPr>
        <p:txBody>
          <a:bodyPr>
            <a:noAutofit/>
          </a:bodyPr>
          <a:lstStyle/>
          <a:p>
            <a:r>
              <a:rPr lang="en-US" sz="1600" dirty="0">
                <a:latin typeface="+mj-lt"/>
              </a:rPr>
              <a:t>Note that a single part can have </a:t>
            </a:r>
            <a:r>
              <a:rPr lang="en-US" sz="1600" dirty="0" smtClean="0">
                <a:latin typeface="+mj-lt"/>
              </a:rPr>
              <a:t>multiple vendors</a:t>
            </a:r>
            <a:endParaRPr lang="en-US" sz="1600" dirty="0">
              <a:latin typeface="+mj-lt"/>
            </a:endParaRPr>
          </a:p>
        </p:txBody>
      </p:sp>
      <p:sp>
        <p:nvSpPr>
          <p:cNvPr id="64521" name="TextBox 8"/>
          <p:cNvSpPr txBox="1">
            <a:spLocks noChangeArrowheads="1"/>
          </p:cNvSpPr>
          <p:nvPr/>
        </p:nvSpPr>
        <p:spPr bwMode="auto">
          <a:xfrm>
            <a:off x="6965205" y="2354499"/>
            <a:ext cx="2011680" cy="1815882"/>
          </a:xfrm>
          <a:prstGeom prst="rect">
            <a:avLst/>
          </a:prstGeom>
          <a:noFill/>
          <a:ln w="9525">
            <a:noFill/>
            <a:miter lim="800000"/>
            <a:headEnd/>
            <a:tailEnd/>
          </a:ln>
        </p:spPr>
        <p:txBody>
          <a:bodyPr>
            <a:noAutofit/>
          </a:bodyPr>
          <a:lstStyle/>
          <a:p>
            <a:r>
              <a:rPr lang="en-US" sz="1600" dirty="0">
                <a:latin typeface="+mj-lt"/>
              </a:rPr>
              <a:t>Note that a single </a:t>
            </a:r>
            <a:r>
              <a:rPr lang="en-US" sz="1600" dirty="0" smtClean="0">
                <a:latin typeface="+mj-lt"/>
              </a:rPr>
              <a:t>vendor </a:t>
            </a:r>
            <a:r>
              <a:rPr lang="en-US" sz="1600" dirty="0">
                <a:latin typeface="+mj-lt"/>
              </a:rPr>
              <a:t>can have </a:t>
            </a:r>
            <a:r>
              <a:rPr lang="en-US" sz="1600" dirty="0" smtClean="0">
                <a:latin typeface="+mj-lt"/>
              </a:rPr>
              <a:t>multiple vendor part numbers </a:t>
            </a:r>
            <a:r>
              <a:rPr lang="en-US" sz="1600" dirty="0">
                <a:latin typeface="+mj-lt"/>
              </a:rPr>
              <a:t>(example: different brands of </a:t>
            </a:r>
            <a:br>
              <a:rPr lang="en-US" sz="1600" dirty="0">
                <a:latin typeface="+mj-lt"/>
              </a:rPr>
            </a:br>
            <a:r>
              <a:rPr lang="en-US" sz="1600" dirty="0" smtClean="0">
                <a:latin typeface="+mj-lt"/>
              </a:rPr>
              <a:t>C </a:t>
            </a:r>
            <a:r>
              <a:rPr lang="en-US" sz="1600" dirty="0">
                <a:latin typeface="+mj-lt"/>
              </a:rPr>
              <a:t>cell batteries)</a:t>
            </a:r>
          </a:p>
        </p:txBody>
      </p:sp>
      <p:sp>
        <p:nvSpPr>
          <p:cNvPr id="64522" name="TextBox 9"/>
          <p:cNvSpPr txBox="1">
            <a:spLocks noChangeArrowheads="1"/>
          </p:cNvSpPr>
          <p:nvPr/>
        </p:nvSpPr>
        <p:spPr bwMode="auto">
          <a:xfrm>
            <a:off x="6972922" y="4344544"/>
            <a:ext cx="2011680" cy="1787534"/>
          </a:xfrm>
          <a:prstGeom prst="rect">
            <a:avLst/>
          </a:prstGeom>
          <a:noFill/>
          <a:ln w="9525">
            <a:noFill/>
            <a:miter lim="800000"/>
            <a:headEnd/>
            <a:tailEnd/>
          </a:ln>
        </p:spPr>
        <p:txBody>
          <a:bodyPr>
            <a:noAutofit/>
          </a:bodyPr>
          <a:lstStyle/>
          <a:p>
            <a:r>
              <a:rPr lang="en-US" sz="1600" dirty="0">
                <a:latin typeface="+mj-lt"/>
              </a:rPr>
              <a:t>Note that a single </a:t>
            </a:r>
            <a:r>
              <a:rPr lang="en-US" sz="1600" dirty="0" smtClean="0">
                <a:latin typeface="+mj-lt"/>
              </a:rPr>
              <a:t>vendor part </a:t>
            </a:r>
            <a:r>
              <a:rPr lang="en-US" sz="1600" dirty="0">
                <a:latin typeface="+mj-lt"/>
              </a:rPr>
              <a:t>can have </a:t>
            </a:r>
            <a:r>
              <a:rPr lang="en-US" sz="1600" dirty="0" smtClean="0">
                <a:latin typeface="+mj-lt"/>
              </a:rPr>
              <a:t>multiple price lists designated by quantity and exp date</a:t>
            </a:r>
            <a:endParaRPr lang="en-US" sz="1600" dirty="0">
              <a:latin typeface="+mj-lt"/>
            </a:endParaRPr>
          </a:p>
        </p:txBody>
      </p:sp>
      <p:sp>
        <p:nvSpPr>
          <p:cNvPr id="64523" name="TextBox 10"/>
          <p:cNvSpPr txBox="1">
            <a:spLocks noChangeArrowheads="1"/>
          </p:cNvSpPr>
          <p:nvPr/>
        </p:nvSpPr>
        <p:spPr bwMode="auto">
          <a:xfrm>
            <a:off x="97837" y="2321637"/>
            <a:ext cx="914400" cy="307777"/>
          </a:xfrm>
          <a:prstGeom prst="rect">
            <a:avLst/>
          </a:prstGeom>
          <a:noFill/>
          <a:ln w="9525">
            <a:noFill/>
            <a:miter lim="800000"/>
            <a:headEnd/>
            <a:tailEnd/>
          </a:ln>
        </p:spPr>
        <p:txBody>
          <a:bodyPr wrap="none" lIns="0" rIns="0">
            <a:noAutofit/>
          </a:bodyPr>
          <a:lstStyle/>
          <a:p>
            <a:pPr algn="ctr"/>
            <a:r>
              <a:rPr lang="en-US" dirty="0">
                <a:solidFill>
                  <a:srgbClr val="FF0000"/>
                </a:solidFill>
                <a:latin typeface="+mj-lt"/>
              </a:rPr>
              <a:t>Vendor</a:t>
            </a:r>
          </a:p>
        </p:txBody>
      </p:sp>
      <p:sp>
        <p:nvSpPr>
          <p:cNvPr id="64524" name="TextBox 11"/>
          <p:cNvSpPr txBox="1">
            <a:spLocks noChangeArrowheads="1"/>
          </p:cNvSpPr>
          <p:nvPr/>
        </p:nvSpPr>
        <p:spPr bwMode="auto">
          <a:xfrm>
            <a:off x="140317" y="3631555"/>
            <a:ext cx="914400" cy="1365009"/>
          </a:xfrm>
          <a:prstGeom prst="rect">
            <a:avLst/>
          </a:prstGeom>
          <a:noFill/>
          <a:ln w="9525">
            <a:noFill/>
            <a:miter lim="800000"/>
            <a:headEnd/>
            <a:tailEnd/>
          </a:ln>
        </p:spPr>
        <p:txBody>
          <a:bodyPr wrap="square" lIns="0" rIns="0">
            <a:noAutofit/>
          </a:bodyPr>
          <a:lstStyle/>
          <a:p>
            <a:pPr algn="ctr"/>
            <a:r>
              <a:rPr lang="en-US" dirty="0">
                <a:solidFill>
                  <a:srgbClr val="FF0000"/>
                </a:solidFill>
                <a:latin typeface="+mj-lt"/>
              </a:rPr>
              <a:t>Vendor Part </a:t>
            </a:r>
            <a:r>
              <a:rPr lang="en-US" dirty="0" smtClean="0">
                <a:solidFill>
                  <a:srgbClr val="FF0000"/>
                </a:solidFill>
                <a:latin typeface="+mj-lt"/>
              </a:rPr>
              <a:t>Numbers, Manuf. Part Numbers</a:t>
            </a:r>
            <a:endParaRPr lang="en-US" dirty="0">
              <a:solidFill>
                <a:srgbClr val="FF0000"/>
              </a:solidFill>
              <a:latin typeface="+mj-lt"/>
            </a:endParaRPr>
          </a:p>
        </p:txBody>
      </p:sp>
      <p:sp>
        <p:nvSpPr>
          <p:cNvPr id="64525" name="TextBox 12"/>
          <p:cNvSpPr txBox="1">
            <a:spLocks noChangeArrowheads="1"/>
          </p:cNvSpPr>
          <p:nvPr/>
        </p:nvSpPr>
        <p:spPr bwMode="auto">
          <a:xfrm>
            <a:off x="162352" y="5380903"/>
            <a:ext cx="914400" cy="954107"/>
          </a:xfrm>
          <a:prstGeom prst="rect">
            <a:avLst/>
          </a:prstGeom>
          <a:noFill/>
          <a:ln w="9525">
            <a:noFill/>
            <a:miter lim="800000"/>
            <a:headEnd/>
            <a:tailEnd/>
          </a:ln>
        </p:spPr>
        <p:txBody>
          <a:bodyPr wrap="square" lIns="0" rIns="0">
            <a:noAutofit/>
          </a:bodyPr>
          <a:lstStyle/>
          <a:p>
            <a:pPr algn="ctr"/>
            <a:r>
              <a:rPr lang="en-US" dirty="0">
                <a:solidFill>
                  <a:srgbClr val="FF0000"/>
                </a:solidFill>
                <a:latin typeface="+mj-lt"/>
              </a:rPr>
              <a:t>Vendor Part Number Price Lists</a:t>
            </a:r>
          </a:p>
        </p:txBody>
      </p:sp>
      <p:cxnSp>
        <p:nvCxnSpPr>
          <p:cNvPr id="64526" name="Straight Arrow Connector 14"/>
          <p:cNvCxnSpPr>
            <a:cxnSpLocks noChangeShapeType="1"/>
            <a:stCxn id="64523" idx="2"/>
            <a:endCxn id="64524" idx="0"/>
          </p:cNvCxnSpPr>
          <p:nvPr/>
        </p:nvCxnSpPr>
        <p:spPr bwMode="auto">
          <a:xfrm rot="16200000" flipH="1">
            <a:off x="75207" y="3109244"/>
            <a:ext cx="1002141" cy="42480"/>
          </a:xfrm>
          <a:prstGeom prst="straightConnector1">
            <a:avLst/>
          </a:prstGeom>
          <a:noFill/>
          <a:ln w="9525" algn="ctr">
            <a:solidFill>
              <a:schemeClr val="tx1"/>
            </a:solidFill>
            <a:round/>
            <a:headEnd/>
            <a:tailEnd type="arrow" w="med" len="med"/>
          </a:ln>
        </p:spPr>
      </p:cxnSp>
      <p:cxnSp>
        <p:nvCxnSpPr>
          <p:cNvPr id="64527" name="Straight Arrow Connector 15"/>
          <p:cNvCxnSpPr>
            <a:cxnSpLocks noChangeShapeType="1"/>
            <a:stCxn id="64524" idx="2"/>
            <a:endCxn id="64525" idx="0"/>
          </p:cNvCxnSpPr>
          <p:nvPr/>
        </p:nvCxnSpPr>
        <p:spPr bwMode="auto">
          <a:xfrm rot="16200000" flipH="1">
            <a:off x="416365" y="5177715"/>
            <a:ext cx="384339" cy="22035"/>
          </a:xfrm>
          <a:prstGeom prst="straightConnector1">
            <a:avLst/>
          </a:prstGeom>
          <a:noFill/>
          <a:ln w="9525" algn="ctr">
            <a:solidFill>
              <a:schemeClr val="tx1"/>
            </a:solidFill>
            <a:round/>
            <a:headEnd/>
            <a:tailEnd type="arrow" w="med" len="med"/>
          </a:ln>
        </p:spPr>
      </p:cxnSp>
      <p:pic>
        <p:nvPicPr>
          <p:cNvPr id="19459" name="Picture 3"/>
          <p:cNvPicPr>
            <a:picLocks noChangeAspect="1" noChangeArrowheads="1"/>
          </p:cNvPicPr>
          <p:nvPr/>
        </p:nvPicPr>
        <p:blipFill>
          <a:blip r:embed="rId3" cstate="print"/>
          <a:srcRect/>
          <a:stretch>
            <a:fillRect/>
          </a:stretch>
        </p:blipFill>
        <p:spPr bwMode="auto">
          <a:xfrm>
            <a:off x="1013004" y="1526664"/>
            <a:ext cx="5840532" cy="42257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1"/>
          <p:cNvSpPr>
            <a:spLocks noGrp="1"/>
          </p:cNvSpPr>
          <p:nvPr>
            <p:ph type="sldNum"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EE97996-86D6-4B9C-92ED-B071BED039DD}" type="slidenum">
              <a:rPr lang="en-US" smtClean="0">
                <a:latin typeface="Century Gothic" pitchFamily="34" charset="0"/>
                <a:cs typeface="Arial" pitchFamily="34" charset="0"/>
              </a:rPr>
              <a:pPr fontAlgn="base">
                <a:spcBef>
                  <a:spcPct val="0"/>
                </a:spcBef>
                <a:spcAft>
                  <a:spcPct val="0"/>
                </a:spcAft>
              </a:pPr>
              <a:t>75</a:t>
            </a:fld>
            <a:endParaRPr lang="en-US" dirty="0" smtClean="0">
              <a:latin typeface="Century Gothic" pitchFamily="34" charset="0"/>
              <a:cs typeface="Arial" pitchFamily="34" charset="0"/>
            </a:endParaRPr>
          </a:p>
        </p:txBody>
      </p:sp>
      <p:sp>
        <p:nvSpPr>
          <p:cNvPr id="3" name="Content Placeholder 2"/>
          <p:cNvSpPr>
            <a:spLocks noGrp="1"/>
          </p:cNvSpPr>
          <p:nvPr>
            <p:ph idx="1"/>
          </p:nvPr>
        </p:nvSpPr>
        <p:spPr/>
        <p:txBody>
          <a:bodyPr>
            <a:normAutofit/>
          </a:bodyPr>
          <a:lstStyle/>
          <a:p>
            <a:pPr>
              <a:defRPr/>
            </a:pPr>
            <a:r>
              <a:rPr lang="en-US" sz="2000" dirty="0" smtClean="0"/>
              <a:t>The Modify Cost action allows you to change the cost of a part.</a:t>
            </a:r>
          </a:p>
          <a:p>
            <a:pPr lvl="1">
              <a:defRPr/>
            </a:pPr>
            <a:r>
              <a:rPr lang="en-US" sz="1600" dirty="0" smtClean="0"/>
              <a:t>When this action is performed, general ledger entries are generated based on the changes</a:t>
            </a:r>
          </a:p>
          <a:p>
            <a:pPr>
              <a:defRPr/>
            </a:pPr>
            <a:r>
              <a:rPr lang="en-US" sz="2000" dirty="0" smtClean="0"/>
              <a:t>To modify cost, highlight the consignment inventory item and select Modify Cost from the Inventory Action menu. </a:t>
            </a:r>
            <a:endParaRPr lang="en-US" sz="2000" dirty="0" smtClean="0">
              <a:solidFill>
                <a:srgbClr val="4F4F4F"/>
              </a:solidFill>
              <a:latin typeface="Century Gothic" pitchFamily="34" charset="0"/>
              <a:cs typeface="Century Gothic" pitchFamily="34" charset="0"/>
            </a:endParaRPr>
          </a:p>
        </p:txBody>
      </p:sp>
      <p:sp>
        <p:nvSpPr>
          <p:cNvPr id="12292" name="Title 3"/>
          <p:cNvSpPr>
            <a:spLocks noGrp="1"/>
          </p:cNvSpPr>
          <p:nvPr>
            <p:ph type="title"/>
          </p:nvPr>
        </p:nvSpPr>
        <p:spPr/>
        <p:txBody>
          <a:bodyPr/>
          <a:lstStyle/>
          <a:p>
            <a:pPr eaLnBrk="1" hangingPunct="1"/>
            <a:r>
              <a:rPr lang="en-US" dirty="0" smtClean="0">
                <a:solidFill>
                  <a:srgbClr val="4F4F4F"/>
                </a:solidFill>
                <a:latin typeface="Century Gothic" pitchFamily="34" charset="0"/>
                <a:cs typeface="Century Gothic" pitchFamily="34" charset="0"/>
              </a:rPr>
              <a:t>Modify Cost</a:t>
            </a:r>
          </a:p>
        </p:txBody>
      </p:sp>
      <p:sp>
        <p:nvSpPr>
          <p:cNvPr id="8" name="Text Placeholder 7"/>
          <p:cNvSpPr>
            <a:spLocks noGrp="1"/>
          </p:cNvSpPr>
          <p:nvPr>
            <p:ph type="body" sz="quarter" idx="11"/>
          </p:nvPr>
        </p:nvSpPr>
        <p:spPr/>
        <p:txBody>
          <a:bodyPr/>
          <a:lstStyle/>
          <a:p>
            <a:r>
              <a:rPr lang="en-US" dirty="0" smtClean="0"/>
              <a:t>EAM Inventory</a:t>
            </a:r>
            <a:endParaRPr lang="en-US" dirty="0"/>
          </a:p>
        </p:txBody>
      </p:sp>
      <p:pic>
        <p:nvPicPr>
          <p:cNvPr id="20482" name="Picture 2"/>
          <p:cNvPicPr>
            <a:picLocks noChangeAspect="1" noChangeArrowheads="1"/>
          </p:cNvPicPr>
          <p:nvPr/>
        </p:nvPicPr>
        <p:blipFill>
          <a:blip r:embed="rId3" cstate="print"/>
          <a:srcRect/>
          <a:stretch>
            <a:fillRect/>
          </a:stretch>
        </p:blipFill>
        <p:spPr bwMode="auto">
          <a:xfrm>
            <a:off x="1961702" y="3323553"/>
            <a:ext cx="2158796" cy="2980428"/>
          </a:xfrm>
          <a:prstGeom prst="rect">
            <a:avLst/>
          </a:prstGeom>
          <a:noFill/>
          <a:ln w="9525">
            <a:noFill/>
            <a:miter lim="800000"/>
            <a:headEnd/>
            <a:tailEnd/>
          </a:ln>
        </p:spPr>
      </p:pic>
      <p:pic>
        <p:nvPicPr>
          <p:cNvPr id="20483" name="Picture 3"/>
          <p:cNvPicPr>
            <a:picLocks noChangeAspect="1" noChangeArrowheads="1"/>
          </p:cNvPicPr>
          <p:nvPr/>
        </p:nvPicPr>
        <p:blipFill>
          <a:blip r:embed="rId4" cstate="print"/>
          <a:srcRect/>
          <a:stretch>
            <a:fillRect/>
          </a:stretch>
        </p:blipFill>
        <p:spPr bwMode="auto">
          <a:xfrm>
            <a:off x="4692687" y="3973999"/>
            <a:ext cx="3028950" cy="11906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4"/>
          </p:nvPr>
        </p:nvSpPr>
        <p:spPr/>
        <p:txBody>
          <a:bodyPr/>
          <a:lstStyle/>
          <a:p>
            <a:fld id="{D295FD85-0E9A-9A4B-AEA4-CF6493BFD0E6}" type="slidenum">
              <a:rPr lang="en-US" smtClean="0"/>
              <a:pPr/>
              <a:t>76</a:t>
            </a:fld>
            <a:endParaRPr lang="en-US" dirty="0"/>
          </a:p>
        </p:txBody>
      </p:sp>
      <p:sp>
        <p:nvSpPr>
          <p:cNvPr id="75778" name="Rectangle 2"/>
          <p:cNvSpPr>
            <a:spLocks noGrp="1" noChangeArrowheads="1"/>
          </p:cNvSpPr>
          <p:nvPr>
            <p:ph type="title"/>
          </p:nvPr>
        </p:nvSpPr>
        <p:spPr/>
        <p:txBody>
          <a:bodyPr/>
          <a:lstStyle/>
          <a:p>
            <a:r>
              <a:rPr lang="en-US" dirty="0" smtClean="0"/>
              <a:t>Adjust</a:t>
            </a:r>
          </a:p>
        </p:txBody>
      </p:sp>
      <p:sp>
        <p:nvSpPr>
          <p:cNvPr id="8" name="Text Placeholder 7"/>
          <p:cNvSpPr>
            <a:spLocks noGrp="1"/>
          </p:cNvSpPr>
          <p:nvPr>
            <p:ph type="body" sz="quarter" idx="13"/>
          </p:nvPr>
        </p:nvSpPr>
        <p:spPr/>
        <p:txBody>
          <a:bodyPr/>
          <a:lstStyle/>
          <a:p>
            <a:r>
              <a:rPr lang="en-US" dirty="0" smtClean="0"/>
              <a:t>EAM Inventory</a:t>
            </a:r>
            <a:endParaRPr lang="en-US" dirty="0"/>
          </a:p>
        </p:txBody>
      </p:sp>
      <p:sp>
        <p:nvSpPr>
          <p:cNvPr id="75781" name="TextBox 4"/>
          <p:cNvSpPr txBox="1">
            <a:spLocks noChangeArrowheads="1"/>
          </p:cNvSpPr>
          <p:nvPr/>
        </p:nvSpPr>
        <p:spPr bwMode="auto">
          <a:xfrm>
            <a:off x="5721363" y="1260453"/>
            <a:ext cx="2195512" cy="3785652"/>
          </a:xfrm>
          <a:prstGeom prst="rect">
            <a:avLst/>
          </a:prstGeom>
          <a:noFill/>
          <a:ln w="9525">
            <a:noFill/>
            <a:miter lim="800000"/>
            <a:headEnd/>
            <a:tailEnd/>
          </a:ln>
        </p:spPr>
        <p:txBody>
          <a:bodyPr>
            <a:spAutoFit/>
          </a:bodyPr>
          <a:lstStyle/>
          <a:p>
            <a:r>
              <a:rPr lang="en-US" sz="2000" dirty="0">
                <a:latin typeface="+mj-lt"/>
              </a:rPr>
              <a:t>Used to </a:t>
            </a:r>
            <a:r>
              <a:rPr lang="en-US" sz="2000" dirty="0" smtClean="0">
                <a:latin typeface="+mj-lt"/>
              </a:rPr>
              <a:t>adjust on-hand quantity </a:t>
            </a:r>
            <a:r>
              <a:rPr lang="en-US" sz="2000" dirty="0">
                <a:latin typeface="+mj-lt"/>
              </a:rPr>
              <a:t>for a </a:t>
            </a:r>
            <a:r>
              <a:rPr lang="en-US" sz="2000" dirty="0" smtClean="0">
                <a:latin typeface="+mj-lt"/>
              </a:rPr>
              <a:t>part </a:t>
            </a:r>
            <a:r>
              <a:rPr lang="en-US" sz="2000" dirty="0">
                <a:latin typeface="+mj-lt"/>
              </a:rPr>
              <a:t>as a result of a spot check.  </a:t>
            </a:r>
          </a:p>
          <a:p>
            <a:endParaRPr lang="en-US" sz="2000" dirty="0">
              <a:latin typeface="+mj-lt"/>
            </a:endParaRPr>
          </a:p>
          <a:p>
            <a:r>
              <a:rPr lang="en-US" sz="2000" dirty="0">
                <a:latin typeface="+mj-lt"/>
              </a:rPr>
              <a:t>Note difference between Adjust and the more formal Physical Inventory Count. </a:t>
            </a:r>
          </a:p>
        </p:txBody>
      </p:sp>
      <p:pic>
        <p:nvPicPr>
          <p:cNvPr id="21507" name="Picture 3"/>
          <p:cNvPicPr>
            <a:picLocks noChangeAspect="1" noChangeArrowheads="1"/>
          </p:cNvPicPr>
          <p:nvPr/>
        </p:nvPicPr>
        <p:blipFill>
          <a:blip r:embed="rId3" cstate="print"/>
          <a:srcRect/>
          <a:stretch>
            <a:fillRect/>
          </a:stretch>
        </p:blipFill>
        <p:spPr bwMode="auto">
          <a:xfrm>
            <a:off x="831029" y="1253154"/>
            <a:ext cx="4676886" cy="49071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3" cstate="print"/>
          <a:srcRect/>
          <a:stretch>
            <a:fillRect/>
          </a:stretch>
        </p:blipFill>
        <p:spPr bwMode="auto">
          <a:xfrm>
            <a:off x="3386137" y="1394684"/>
            <a:ext cx="2371725" cy="2476500"/>
          </a:xfrm>
          <a:prstGeom prst="rect">
            <a:avLst/>
          </a:prstGeom>
          <a:noFill/>
          <a:ln w="9525">
            <a:noFill/>
            <a:miter lim="800000"/>
            <a:headEnd/>
            <a:tailEnd/>
          </a:ln>
        </p:spPr>
      </p:pic>
      <p:sp>
        <p:nvSpPr>
          <p:cNvPr id="7" name="Slide Number Placeholder 6"/>
          <p:cNvSpPr>
            <a:spLocks noGrp="1"/>
          </p:cNvSpPr>
          <p:nvPr>
            <p:ph type="sldNum" sz="quarter" idx="4"/>
          </p:nvPr>
        </p:nvSpPr>
        <p:spPr/>
        <p:txBody>
          <a:bodyPr/>
          <a:lstStyle/>
          <a:p>
            <a:fld id="{D295FD85-0E9A-9A4B-AEA4-CF6493BFD0E6}" type="slidenum">
              <a:rPr lang="en-US" smtClean="0"/>
              <a:pPr/>
              <a:t>77</a:t>
            </a:fld>
            <a:endParaRPr lang="en-US" dirty="0"/>
          </a:p>
        </p:txBody>
      </p:sp>
      <p:sp>
        <p:nvSpPr>
          <p:cNvPr id="76802" name="Rectangle 2"/>
          <p:cNvSpPr>
            <a:spLocks noGrp="1" noChangeArrowheads="1"/>
          </p:cNvSpPr>
          <p:nvPr>
            <p:ph type="title"/>
          </p:nvPr>
        </p:nvSpPr>
        <p:spPr/>
        <p:txBody>
          <a:bodyPr/>
          <a:lstStyle/>
          <a:p>
            <a:r>
              <a:rPr lang="en-US" dirty="0" smtClean="0"/>
              <a:t>Adjust</a:t>
            </a:r>
          </a:p>
        </p:txBody>
      </p:sp>
      <p:sp>
        <p:nvSpPr>
          <p:cNvPr id="8" name="Text Placeholder 7"/>
          <p:cNvSpPr>
            <a:spLocks noGrp="1"/>
          </p:cNvSpPr>
          <p:nvPr>
            <p:ph type="body" sz="quarter" idx="13"/>
          </p:nvPr>
        </p:nvSpPr>
        <p:spPr/>
        <p:txBody>
          <a:bodyPr/>
          <a:lstStyle/>
          <a:p>
            <a:r>
              <a:rPr lang="en-US" dirty="0" smtClean="0"/>
              <a:t>EAM Inventory</a:t>
            </a:r>
            <a:endParaRPr lang="en-US" dirty="0"/>
          </a:p>
        </p:txBody>
      </p:sp>
      <p:sp>
        <p:nvSpPr>
          <p:cNvPr id="4" name="TextBox 3"/>
          <p:cNvSpPr txBox="1"/>
          <p:nvPr/>
        </p:nvSpPr>
        <p:spPr>
          <a:xfrm>
            <a:off x="1893888" y="4336366"/>
            <a:ext cx="6136616" cy="1077218"/>
          </a:xfrm>
          <a:prstGeom prst="rect">
            <a:avLst/>
          </a:prstGeom>
          <a:noFill/>
          <a:ln>
            <a:solidFill>
              <a:schemeClr val="tx1"/>
            </a:solidFill>
          </a:ln>
        </p:spPr>
        <p:txBody>
          <a:bodyPr wrap="none">
            <a:spAutoFit/>
          </a:bodyPr>
          <a:lstStyle/>
          <a:p>
            <a:pPr>
              <a:defRPr/>
            </a:pPr>
            <a:r>
              <a:rPr lang="en-US" sz="2400" dirty="0">
                <a:latin typeface="+mj-lt"/>
              </a:rPr>
              <a:t>On select of </a:t>
            </a:r>
            <a:r>
              <a:rPr lang="en-US" sz="2400" dirty="0" smtClean="0">
                <a:latin typeface="+mj-lt"/>
              </a:rPr>
              <a:t>OK: </a:t>
            </a:r>
            <a:endParaRPr lang="en-US" sz="2400" dirty="0">
              <a:latin typeface="+mj-lt"/>
            </a:endParaRPr>
          </a:p>
          <a:p>
            <a:pPr marL="342900" indent="-342900">
              <a:buFontTx/>
              <a:buAutoNum type="arabicPeriod"/>
              <a:defRPr/>
            </a:pPr>
            <a:r>
              <a:rPr lang="en-US" sz="2000" dirty="0">
                <a:latin typeface="+mj-lt"/>
              </a:rPr>
              <a:t>Immediately updates inventory On-Hand Qty</a:t>
            </a:r>
          </a:p>
          <a:p>
            <a:pPr marL="342900" indent="-342900">
              <a:buFontTx/>
              <a:buAutoNum type="arabicPeriod"/>
              <a:defRPr/>
            </a:pPr>
            <a:r>
              <a:rPr lang="en-US" sz="2000" dirty="0">
                <a:latin typeface="+mj-lt"/>
              </a:rPr>
              <a:t>Generates GL to ERP</a:t>
            </a:r>
          </a:p>
        </p:txBody>
      </p:sp>
      <p:cxnSp>
        <p:nvCxnSpPr>
          <p:cNvPr id="76805" name="Straight Arrow Connector 5"/>
          <p:cNvCxnSpPr>
            <a:cxnSpLocks noChangeShapeType="1"/>
            <a:stCxn id="4" idx="0"/>
          </p:cNvCxnSpPr>
          <p:nvPr/>
        </p:nvCxnSpPr>
        <p:spPr bwMode="auto">
          <a:xfrm rot="16200000" flipV="1">
            <a:off x="4428167" y="3802337"/>
            <a:ext cx="635000" cy="433058"/>
          </a:xfrm>
          <a:prstGeom prst="straightConnector1">
            <a:avLst/>
          </a:prstGeom>
          <a:noFill/>
          <a:ln w="9525" algn="ctr">
            <a:solidFill>
              <a:schemeClr val="tx1"/>
            </a:solidFill>
            <a:round/>
            <a:headEnd/>
            <a:tailEnd type="arrow" w="med" len="med"/>
          </a:ln>
        </p:spPr>
      </p:cxn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p:txBody>
          <a:bodyPr/>
          <a:lstStyle/>
          <a:p>
            <a:fld id="{D295FD85-0E9A-9A4B-AEA4-CF6493BFD0E6}" type="slidenum">
              <a:rPr lang="en-US" smtClean="0"/>
              <a:pPr/>
              <a:t>78</a:t>
            </a:fld>
            <a:endParaRPr lang="en-US" dirty="0"/>
          </a:p>
        </p:txBody>
      </p:sp>
      <p:sp>
        <p:nvSpPr>
          <p:cNvPr id="77826" name="Rectangle 2"/>
          <p:cNvSpPr>
            <a:spLocks noGrp="1" noChangeArrowheads="1"/>
          </p:cNvSpPr>
          <p:nvPr>
            <p:ph type="title"/>
          </p:nvPr>
        </p:nvSpPr>
        <p:spPr/>
        <p:txBody>
          <a:bodyPr/>
          <a:lstStyle/>
          <a:p>
            <a:r>
              <a:rPr lang="en-US" dirty="0" smtClean="0"/>
              <a:t>Adjust</a:t>
            </a:r>
          </a:p>
        </p:txBody>
      </p:sp>
      <p:sp>
        <p:nvSpPr>
          <p:cNvPr id="6" name="Text Placeholder 5"/>
          <p:cNvSpPr>
            <a:spLocks noGrp="1"/>
          </p:cNvSpPr>
          <p:nvPr>
            <p:ph type="body" sz="quarter" idx="13"/>
          </p:nvPr>
        </p:nvSpPr>
        <p:spPr/>
        <p:txBody>
          <a:bodyPr/>
          <a:lstStyle/>
          <a:p>
            <a:r>
              <a:rPr lang="en-US" dirty="0" smtClean="0"/>
              <a:t>EAM Inventory</a:t>
            </a:r>
            <a:endParaRPr lang="en-US" dirty="0"/>
          </a:p>
        </p:txBody>
      </p:sp>
      <p:pic>
        <p:nvPicPr>
          <p:cNvPr id="23554" name="Picture 2"/>
          <p:cNvPicPr>
            <a:picLocks noChangeAspect="1" noChangeArrowheads="1"/>
          </p:cNvPicPr>
          <p:nvPr/>
        </p:nvPicPr>
        <p:blipFill>
          <a:blip r:embed="rId3" cstate="print"/>
          <a:srcRect/>
          <a:stretch>
            <a:fillRect/>
          </a:stretch>
        </p:blipFill>
        <p:spPr bwMode="auto">
          <a:xfrm>
            <a:off x="1339496" y="1374401"/>
            <a:ext cx="6484937" cy="43243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4"/>
          </p:nvPr>
        </p:nvSpPr>
        <p:spPr/>
        <p:txBody>
          <a:bodyPr/>
          <a:lstStyle/>
          <a:p>
            <a:fld id="{D295FD85-0E9A-9A4B-AEA4-CF6493BFD0E6}" type="slidenum">
              <a:rPr lang="en-US" smtClean="0"/>
              <a:pPr/>
              <a:t>79</a:t>
            </a:fld>
            <a:endParaRPr lang="en-US" dirty="0"/>
          </a:p>
        </p:txBody>
      </p:sp>
      <p:sp>
        <p:nvSpPr>
          <p:cNvPr id="80898" name="Rectangle 2"/>
          <p:cNvSpPr>
            <a:spLocks noGrp="1" noChangeArrowheads="1"/>
          </p:cNvSpPr>
          <p:nvPr>
            <p:ph type="title"/>
          </p:nvPr>
        </p:nvSpPr>
        <p:spPr/>
        <p:txBody>
          <a:bodyPr/>
          <a:lstStyle/>
          <a:p>
            <a:r>
              <a:rPr lang="en-US" dirty="0" smtClean="0"/>
              <a:t>Return to Inventory</a:t>
            </a:r>
          </a:p>
        </p:txBody>
      </p:sp>
      <p:sp>
        <p:nvSpPr>
          <p:cNvPr id="8" name="Text Placeholder 7"/>
          <p:cNvSpPr>
            <a:spLocks noGrp="1"/>
          </p:cNvSpPr>
          <p:nvPr>
            <p:ph type="body" sz="quarter" idx="13"/>
          </p:nvPr>
        </p:nvSpPr>
        <p:spPr/>
        <p:txBody>
          <a:bodyPr/>
          <a:lstStyle/>
          <a:p>
            <a:r>
              <a:rPr lang="en-US" dirty="0" smtClean="0"/>
              <a:t>EAM Inventory</a:t>
            </a:r>
            <a:endParaRPr lang="en-US" dirty="0"/>
          </a:p>
        </p:txBody>
      </p:sp>
      <p:sp>
        <p:nvSpPr>
          <p:cNvPr id="80901" name="TextBox 4"/>
          <p:cNvSpPr txBox="1">
            <a:spLocks noChangeArrowheads="1"/>
          </p:cNvSpPr>
          <p:nvPr/>
        </p:nvSpPr>
        <p:spPr bwMode="auto">
          <a:xfrm>
            <a:off x="314325" y="4405885"/>
            <a:ext cx="4478338" cy="1107996"/>
          </a:xfrm>
          <a:prstGeom prst="rect">
            <a:avLst/>
          </a:prstGeom>
          <a:noFill/>
          <a:ln w="9525">
            <a:noFill/>
            <a:miter lim="800000"/>
            <a:headEnd/>
            <a:tailEnd/>
          </a:ln>
        </p:spPr>
        <p:txBody>
          <a:bodyPr>
            <a:spAutoFit/>
          </a:bodyPr>
          <a:lstStyle/>
          <a:p>
            <a:r>
              <a:rPr lang="en-US" sz="1800" b="1" dirty="0">
                <a:latin typeface="+mj-lt"/>
              </a:rPr>
              <a:t>Return to Inventory: </a:t>
            </a:r>
          </a:p>
          <a:p>
            <a:r>
              <a:rPr lang="en-US" sz="1600" dirty="0">
                <a:latin typeface="+mj-lt"/>
              </a:rPr>
              <a:t>Used to put part back into inventory after </a:t>
            </a:r>
            <a:r>
              <a:rPr lang="en-US" sz="1600" dirty="0" smtClean="0">
                <a:latin typeface="+mj-lt"/>
              </a:rPr>
              <a:t>issue </a:t>
            </a:r>
            <a:endParaRPr lang="en-US" sz="1600" dirty="0">
              <a:latin typeface="+mj-lt"/>
            </a:endParaRPr>
          </a:p>
          <a:p>
            <a:r>
              <a:rPr lang="en-US" sz="1600" dirty="0">
                <a:latin typeface="+mj-lt"/>
              </a:rPr>
              <a:t>Reverses previous </a:t>
            </a:r>
            <a:r>
              <a:rPr lang="en-US" sz="1600" dirty="0" smtClean="0">
                <a:latin typeface="+mj-lt"/>
              </a:rPr>
              <a:t>issue </a:t>
            </a:r>
            <a:r>
              <a:rPr lang="en-US" sz="1600" dirty="0">
                <a:latin typeface="+mj-lt"/>
              </a:rPr>
              <a:t>transaction</a:t>
            </a:r>
          </a:p>
        </p:txBody>
      </p:sp>
      <p:pic>
        <p:nvPicPr>
          <p:cNvPr id="24578" name="Picture 2"/>
          <p:cNvPicPr>
            <a:picLocks noChangeAspect="1" noChangeArrowheads="1"/>
          </p:cNvPicPr>
          <p:nvPr/>
        </p:nvPicPr>
        <p:blipFill>
          <a:blip r:embed="rId3" cstate="print"/>
          <a:srcRect/>
          <a:stretch>
            <a:fillRect/>
          </a:stretch>
        </p:blipFill>
        <p:spPr bwMode="auto">
          <a:xfrm>
            <a:off x="3189978" y="1509265"/>
            <a:ext cx="2914650" cy="3000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D295FD85-0E9A-9A4B-AEA4-CF6493BFD0E6}" type="slidenum">
              <a:rPr lang="en-US" smtClean="0"/>
              <a:pPr/>
              <a:t>8</a:t>
            </a:fld>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Addresses indirect inventory management needs </a:t>
            </a:r>
          </a:p>
          <a:p>
            <a:r>
              <a:rPr lang="en-US" dirty="0" smtClean="0"/>
              <a:t>Ensures they have what they need, when they need it, at the correct price and quality</a:t>
            </a:r>
          </a:p>
          <a:p>
            <a:pPr lvl="1"/>
            <a:r>
              <a:rPr lang="en-US" dirty="0" smtClean="0"/>
              <a:t>Part record is the backbone of Inventory</a:t>
            </a:r>
          </a:p>
          <a:p>
            <a:pPr lvl="1"/>
            <a:r>
              <a:rPr lang="en-US" dirty="0" smtClean="0"/>
              <a:t>Track cost of ownership</a:t>
            </a:r>
          </a:p>
          <a:p>
            <a:pPr lvl="1"/>
            <a:r>
              <a:rPr lang="en-US" dirty="0" smtClean="0"/>
              <a:t>Touches all other modules: Maintenance, Purchasing, and Projects</a:t>
            </a:r>
          </a:p>
          <a:p>
            <a:r>
              <a:rPr lang="en-US" dirty="0" smtClean="0"/>
              <a:t>Inventory advantages </a:t>
            </a:r>
          </a:p>
          <a:p>
            <a:pPr lvl="1"/>
            <a:r>
              <a:rPr lang="en-US" dirty="0" smtClean="0"/>
              <a:t>Inventory “Right-Sizing” </a:t>
            </a:r>
          </a:p>
          <a:p>
            <a:pPr lvl="1"/>
            <a:r>
              <a:rPr lang="en-US" dirty="0" smtClean="0"/>
              <a:t>Automated stock replenishment </a:t>
            </a:r>
          </a:p>
          <a:p>
            <a:pPr lvl="1"/>
            <a:r>
              <a:rPr lang="en-US" dirty="0" smtClean="0"/>
              <a:t>Inventory costing </a:t>
            </a:r>
          </a:p>
          <a:p>
            <a:pPr lvl="1"/>
            <a:r>
              <a:rPr lang="en-US" dirty="0" smtClean="0"/>
              <a:t>Usage analysis </a:t>
            </a:r>
          </a:p>
          <a:p>
            <a:pPr lvl="1"/>
            <a:r>
              <a:rPr lang="en-US" dirty="0" smtClean="0"/>
              <a:t>Assists with indirect purchasing management</a:t>
            </a:r>
          </a:p>
          <a:p>
            <a:endParaRPr lang="en-US" dirty="0"/>
          </a:p>
        </p:txBody>
      </p:sp>
      <p:sp>
        <p:nvSpPr>
          <p:cNvPr id="4" name="Title 3"/>
          <p:cNvSpPr>
            <a:spLocks noGrp="1"/>
          </p:cNvSpPr>
          <p:nvPr>
            <p:ph type="title"/>
          </p:nvPr>
        </p:nvSpPr>
        <p:spPr/>
        <p:txBody>
          <a:bodyPr/>
          <a:lstStyle/>
          <a:p>
            <a:r>
              <a:rPr lang="en-US" dirty="0" smtClean="0"/>
              <a:t>Inventory Role in EAM</a:t>
            </a:r>
            <a:endParaRPr lang="en-US" dirty="0"/>
          </a:p>
        </p:txBody>
      </p:sp>
      <p:sp>
        <p:nvSpPr>
          <p:cNvPr id="5" name="Text Placeholder 4"/>
          <p:cNvSpPr>
            <a:spLocks noGrp="1"/>
          </p:cNvSpPr>
          <p:nvPr>
            <p:ph type="body" sz="quarter" idx="11"/>
          </p:nvPr>
        </p:nvSpPr>
        <p:spPr/>
        <p:txBody>
          <a:bodyPr/>
          <a:lstStyle/>
          <a:p>
            <a:r>
              <a:rPr lang="en-US" dirty="0" smtClean="0"/>
              <a:t>EAM Inventory</a:t>
            </a:r>
            <a:endParaRPr 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4"/>
          </p:nvPr>
        </p:nvSpPr>
        <p:spPr/>
        <p:txBody>
          <a:bodyPr/>
          <a:lstStyle/>
          <a:p>
            <a:fld id="{D295FD85-0E9A-9A4B-AEA4-CF6493BFD0E6}" type="slidenum">
              <a:rPr lang="en-US" smtClean="0"/>
              <a:pPr/>
              <a:t>80</a:t>
            </a:fld>
            <a:endParaRPr lang="en-US" dirty="0"/>
          </a:p>
        </p:txBody>
      </p:sp>
      <p:sp>
        <p:nvSpPr>
          <p:cNvPr id="81922" name="Rectangle 2"/>
          <p:cNvSpPr>
            <a:spLocks noGrp="1" noChangeArrowheads="1"/>
          </p:cNvSpPr>
          <p:nvPr>
            <p:ph type="title"/>
          </p:nvPr>
        </p:nvSpPr>
        <p:spPr/>
        <p:txBody>
          <a:bodyPr/>
          <a:lstStyle/>
          <a:p>
            <a:r>
              <a:rPr lang="en-US" dirty="0" smtClean="0"/>
              <a:t>Return to Inventory</a:t>
            </a:r>
          </a:p>
        </p:txBody>
      </p:sp>
      <p:sp>
        <p:nvSpPr>
          <p:cNvPr id="11" name="Text Placeholder 10"/>
          <p:cNvSpPr>
            <a:spLocks noGrp="1"/>
          </p:cNvSpPr>
          <p:nvPr>
            <p:ph type="body" sz="quarter" idx="13"/>
          </p:nvPr>
        </p:nvSpPr>
        <p:spPr/>
        <p:txBody>
          <a:bodyPr/>
          <a:lstStyle/>
          <a:p>
            <a:r>
              <a:rPr lang="en-US" dirty="0" smtClean="0"/>
              <a:t>EAM Inventory</a:t>
            </a:r>
            <a:endParaRPr lang="en-US" dirty="0"/>
          </a:p>
        </p:txBody>
      </p:sp>
      <p:pic>
        <p:nvPicPr>
          <p:cNvPr id="81923" name="Picture 6"/>
          <p:cNvPicPr>
            <a:picLocks noChangeAspect="1" noChangeArrowheads="1"/>
          </p:cNvPicPr>
          <p:nvPr/>
        </p:nvPicPr>
        <p:blipFill>
          <a:blip r:embed="rId3" cstate="print"/>
          <a:srcRect/>
          <a:stretch>
            <a:fillRect/>
          </a:stretch>
        </p:blipFill>
        <p:spPr bwMode="auto">
          <a:xfrm>
            <a:off x="1162050" y="1666875"/>
            <a:ext cx="4333875" cy="3057525"/>
          </a:xfrm>
          <a:prstGeom prst="rect">
            <a:avLst/>
          </a:prstGeom>
          <a:noFill/>
          <a:ln w="9525" algn="ctr">
            <a:noFill/>
            <a:miter lim="800000"/>
            <a:headEnd/>
            <a:tailEnd/>
          </a:ln>
        </p:spPr>
      </p:pic>
      <p:pic>
        <p:nvPicPr>
          <p:cNvPr id="81924" name="Picture 7"/>
          <p:cNvPicPr>
            <a:picLocks noChangeAspect="1" noChangeArrowheads="1"/>
          </p:cNvPicPr>
          <p:nvPr/>
        </p:nvPicPr>
        <p:blipFill>
          <a:blip r:embed="rId4" cstate="print"/>
          <a:srcRect/>
          <a:stretch>
            <a:fillRect/>
          </a:stretch>
        </p:blipFill>
        <p:spPr bwMode="auto">
          <a:xfrm>
            <a:off x="4164013" y="3659188"/>
            <a:ext cx="2752725" cy="1752600"/>
          </a:xfrm>
          <a:prstGeom prst="rect">
            <a:avLst/>
          </a:prstGeom>
          <a:noFill/>
          <a:ln w="9525" algn="ctr">
            <a:noFill/>
            <a:miter lim="800000"/>
            <a:headEnd/>
            <a:tailEnd/>
          </a:ln>
        </p:spPr>
      </p:pic>
      <p:sp>
        <p:nvSpPr>
          <p:cNvPr id="81925" name="TextBox 4"/>
          <p:cNvSpPr txBox="1">
            <a:spLocks noChangeArrowheads="1"/>
          </p:cNvSpPr>
          <p:nvPr/>
        </p:nvSpPr>
        <p:spPr bwMode="auto">
          <a:xfrm>
            <a:off x="5818188" y="2398713"/>
            <a:ext cx="1354137" cy="738187"/>
          </a:xfrm>
          <a:prstGeom prst="rect">
            <a:avLst/>
          </a:prstGeom>
          <a:noFill/>
          <a:ln w="9525">
            <a:solidFill>
              <a:schemeClr val="tx1"/>
            </a:solidFill>
            <a:miter lim="800000"/>
            <a:headEnd/>
            <a:tailEnd/>
          </a:ln>
        </p:spPr>
        <p:txBody>
          <a:bodyPr>
            <a:spAutoFit/>
          </a:bodyPr>
          <a:lstStyle/>
          <a:p>
            <a:r>
              <a:rPr lang="en-US" dirty="0">
                <a:latin typeface="+mj-lt"/>
              </a:rPr>
              <a:t>Select Issue Transaction to reverse . . . </a:t>
            </a:r>
          </a:p>
        </p:txBody>
      </p:sp>
      <p:cxnSp>
        <p:nvCxnSpPr>
          <p:cNvPr id="81926" name="Straight Arrow Connector 6"/>
          <p:cNvCxnSpPr>
            <a:cxnSpLocks noChangeShapeType="1"/>
            <a:stCxn id="81925" idx="1"/>
          </p:cNvCxnSpPr>
          <p:nvPr/>
        </p:nvCxnSpPr>
        <p:spPr bwMode="auto">
          <a:xfrm rot="10800000">
            <a:off x="5521325" y="2767013"/>
            <a:ext cx="296863" cy="1587"/>
          </a:xfrm>
          <a:prstGeom prst="straightConnector1">
            <a:avLst/>
          </a:prstGeom>
          <a:noFill/>
          <a:ln w="9525" algn="ctr">
            <a:solidFill>
              <a:schemeClr val="tx1"/>
            </a:solidFill>
            <a:round/>
            <a:headEnd/>
            <a:tailEnd type="arrow" w="med" len="med"/>
          </a:ln>
        </p:spPr>
      </p:cxnSp>
      <p:sp>
        <p:nvSpPr>
          <p:cNvPr id="81927" name="TextBox 8"/>
          <p:cNvSpPr txBox="1">
            <a:spLocks noChangeArrowheads="1"/>
          </p:cNvSpPr>
          <p:nvPr/>
        </p:nvSpPr>
        <p:spPr bwMode="auto">
          <a:xfrm>
            <a:off x="7265988" y="3571875"/>
            <a:ext cx="1354137" cy="2462213"/>
          </a:xfrm>
          <a:prstGeom prst="rect">
            <a:avLst/>
          </a:prstGeom>
          <a:noFill/>
          <a:ln w="9525">
            <a:solidFill>
              <a:schemeClr val="tx1"/>
            </a:solidFill>
            <a:miter lim="800000"/>
            <a:headEnd/>
            <a:tailEnd/>
          </a:ln>
        </p:spPr>
        <p:txBody>
          <a:bodyPr>
            <a:spAutoFit/>
          </a:bodyPr>
          <a:lstStyle/>
          <a:p>
            <a:r>
              <a:rPr lang="en-US" dirty="0">
                <a:latin typeface="+mj-lt"/>
              </a:rPr>
              <a:t>Specify Location, Qty, and Effective Date. </a:t>
            </a:r>
          </a:p>
          <a:p>
            <a:r>
              <a:rPr lang="en-US" dirty="0">
                <a:latin typeface="+mj-lt"/>
              </a:rPr>
              <a:t>NOTE:  Cannot return more than was originally issued.</a:t>
            </a:r>
          </a:p>
        </p:txBody>
      </p:sp>
      <p:cxnSp>
        <p:nvCxnSpPr>
          <p:cNvPr id="81928" name="Straight Arrow Connector 10"/>
          <p:cNvCxnSpPr>
            <a:cxnSpLocks noChangeShapeType="1"/>
            <a:stCxn id="81927" idx="1"/>
          </p:cNvCxnSpPr>
          <p:nvPr/>
        </p:nvCxnSpPr>
        <p:spPr bwMode="auto">
          <a:xfrm rot="10800000">
            <a:off x="6970714" y="4583114"/>
            <a:ext cx="295274" cy="219869"/>
          </a:xfrm>
          <a:prstGeom prst="straightConnector1">
            <a:avLst/>
          </a:prstGeom>
          <a:noFill/>
          <a:ln w="9525" algn="ctr">
            <a:solidFill>
              <a:schemeClr val="tx1"/>
            </a:solidFill>
            <a:round/>
            <a:headEnd/>
            <a:tailEnd type="arrow" w="med" len="med"/>
          </a:ln>
        </p:spPr>
      </p:cxn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3" cstate="print"/>
          <a:srcRect/>
          <a:stretch>
            <a:fillRect/>
          </a:stretch>
        </p:blipFill>
        <p:spPr bwMode="auto">
          <a:xfrm>
            <a:off x="2452071" y="2216074"/>
            <a:ext cx="5776007" cy="3709483"/>
          </a:xfrm>
          <a:prstGeom prst="rect">
            <a:avLst/>
          </a:prstGeom>
          <a:noFill/>
          <a:ln w="9525">
            <a:noFill/>
            <a:miter lim="800000"/>
            <a:headEnd/>
            <a:tailEnd/>
          </a:ln>
        </p:spPr>
      </p:pic>
      <p:sp>
        <p:nvSpPr>
          <p:cNvPr id="8" name="Slide Number Placeholder 7"/>
          <p:cNvSpPr>
            <a:spLocks noGrp="1"/>
          </p:cNvSpPr>
          <p:nvPr>
            <p:ph type="sldNum" sz="quarter" idx="4"/>
          </p:nvPr>
        </p:nvSpPr>
        <p:spPr/>
        <p:txBody>
          <a:bodyPr/>
          <a:lstStyle/>
          <a:p>
            <a:fld id="{D295FD85-0E9A-9A4B-AEA4-CF6493BFD0E6}" type="slidenum">
              <a:rPr lang="en-US" smtClean="0"/>
              <a:pPr/>
              <a:t>81</a:t>
            </a:fld>
            <a:endParaRPr lang="en-US" dirty="0"/>
          </a:p>
        </p:txBody>
      </p:sp>
      <p:sp>
        <p:nvSpPr>
          <p:cNvPr id="84995" name="Rectangle 2"/>
          <p:cNvSpPr>
            <a:spLocks noGrp="1" noChangeArrowheads="1"/>
          </p:cNvSpPr>
          <p:nvPr>
            <p:ph type="title"/>
          </p:nvPr>
        </p:nvSpPr>
        <p:spPr/>
        <p:txBody>
          <a:bodyPr/>
          <a:lstStyle/>
          <a:p>
            <a:r>
              <a:rPr lang="en-US" dirty="0" smtClean="0"/>
              <a:t>Receive from Work Order </a:t>
            </a:r>
          </a:p>
        </p:txBody>
      </p:sp>
      <p:sp>
        <p:nvSpPr>
          <p:cNvPr id="9" name="Text Placeholder 8"/>
          <p:cNvSpPr>
            <a:spLocks noGrp="1"/>
          </p:cNvSpPr>
          <p:nvPr>
            <p:ph type="body" sz="quarter" idx="13"/>
          </p:nvPr>
        </p:nvSpPr>
        <p:spPr/>
        <p:txBody>
          <a:bodyPr/>
          <a:lstStyle/>
          <a:p>
            <a:r>
              <a:rPr lang="en-US" dirty="0" smtClean="0"/>
              <a:t>EAM Inventory</a:t>
            </a:r>
            <a:endParaRPr lang="en-US" dirty="0"/>
          </a:p>
        </p:txBody>
      </p:sp>
      <p:pic>
        <p:nvPicPr>
          <p:cNvPr id="84996" name="Picture 5"/>
          <p:cNvPicPr>
            <a:picLocks noChangeAspect="1" noChangeArrowheads="1"/>
          </p:cNvPicPr>
          <p:nvPr/>
        </p:nvPicPr>
        <p:blipFill>
          <a:blip r:embed="rId4" cstate="print"/>
          <a:srcRect/>
          <a:stretch>
            <a:fillRect/>
          </a:stretch>
        </p:blipFill>
        <p:spPr bwMode="auto">
          <a:xfrm>
            <a:off x="5496130" y="1089866"/>
            <a:ext cx="3497263" cy="2468562"/>
          </a:xfrm>
          <a:prstGeom prst="rect">
            <a:avLst/>
          </a:prstGeom>
          <a:noFill/>
          <a:ln w="9525" algn="ctr">
            <a:noFill/>
            <a:miter lim="800000"/>
            <a:headEnd/>
            <a:tailEnd/>
          </a:ln>
        </p:spPr>
      </p:pic>
      <p:sp>
        <p:nvSpPr>
          <p:cNvPr id="84997" name="TextBox 4"/>
          <p:cNvSpPr txBox="1">
            <a:spLocks noChangeArrowheads="1"/>
          </p:cNvSpPr>
          <p:nvPr/>
        </p:nvSpPr>
        <p:spPr bwMode="auto">
          <a:xfrm>
            <a:off x="363538" y="1222375"/>
            <a:ext cx="2006600" cy="4616648"/>
          </a:xfrm>
          <a:prstGeom prst="rect">
            <a:avLst/>
          </a:prstGeom>
          <a:noFill/>
          <a:ln w="9525">
            <a:noFill/>
            <a:miter lim="800000"/>
            <a:headEnd/>
            <a:tailEnd/>
          </a:ln>
        </p:spPr>
        <p:txBody>
          <a:bodyPr>
            <a:spAutoFit/>
          </a:bodyPr>
          <a:lstStyle/>
          <a:p>
            <a:r>
              <a:rPr lang="en-US" dirty="0">
                <a:latin typeface="+mj-lt"/>
              </a:rPr>
              <a:t>Purpose:  </a:t>
            </a:r>
          </a:p>
          <a:p>
            <a:r>
              <a:rPr lang="en-US" dirty="0">
                <a:latin typeface="+mj-lt"/>
              </a:rPr>
              <a:t>Internally fabricated </a:t>
            </a:r>
          </a:p>
          <a:p>
            <a:r>
              <a:rPr lang="en-US" dirty="0">
                <a:latin typeface="+mj-lt"/>
              </a:rPr>
              <a:t>p</a:t>
            </a:r>
            <a:r>
              <a:rPr lang="en-US" dirty="0" smtClean="0">
                <a:latin typeface="+mj-lt"/>
              </a:rPr>
              <a:t>arts </a:t>
            </a:r>
            <a:r>
              <a:rPr lang="en-US" dirty="0">
                <a:latin typeface="+mj-lt"/>
              </a:rPr>
              <a:t>inventory is replenished by a Fabricated Work Order. </a:t>
            </a:r>
          </a:p>
          <a:p>
            <a:endParaRPr lang="en-US" dirty="0">
              <a:latin typeface="+mj-lt"/>
            </a:endParaRPr>
          </a:p>
          <a:p>
            <a:r>
              <a:rPr lang="en-US" dirty="0">
                <a:latin typeface="+mj-lt"/>
              </a:rPr>
              <a:t>This function allows the newly fabricated parts to be </a:t>
            </a:r>
            <a:r>
              <a:rPr lang="en-US" dirty="0" smtClean="0">
                <a:latin typeface="+mj-lt"/>
              </a:rPr>
              <a:t>received into </a:t>
            </a:r>
            <a:r>
              <a:rPr lang="en-US" dirty="0">
                <a:latin typeface="+mj-lt"/>
              </a:rPr>
              <a:t>inventory and sets cost of part to the cost of the WO.  </a:t>
            </a:r>
          </a:p>
          <a:p>
            <a:endParaRPr lang="en-US" dirty="0">
              <a:latin typeface="+mj-lt"/>
            </a:endParaRPr>
          </a:p>
          <a:p>
            <a:r>
              <a:rPr lang="en-US" dirty="0">
                <a:latin typeface="+mj-lt"/>
              </a:rPr>
              <a:t>Note that a WO is required, and the lookup list is automatically sorted to open </a:t>
            </a:r>
            <a:r>
              <a:rPr lang="en-US" dirty="0" smtClean="0">
                <a:latin typeface="+mj-lt"/>
              </a:rPr>
              <a:t>WOs </a:t>
            </a:r>
            <a:r>
              <a:rPr lang="en-US" dirty="0">
                <a:latin typeface="+mj-lt"/>
              </a:rPr>
              <a:t>for the selected fabricated part. </a:t>
            </a:r>
          </a:p>
        </p:txBody>
      </p:sp>
      <p:cxnSp>
        <p:nvCxnSpPr>
          <p:cNvPr id="84998" name="Straight Arrow Connector 6"/>
          <p:cNvCxnSpPr>
            <a:cxnSpLocks noChangeShapeType="1"/>
          </p:cNvCxnSpPr>
          <p:nvPr/>
        </p:nvCxnSpPr>
        <p:spPr bwMode="auto">
          <a:xfrm flipV="1">
            <a:off x="2038350" y="2516188"/>
            <a:ext cx="4073525" cy="1757362"/>
          </a:xfrm>
          <a:prstGeom prst="straightConnector1">
            <a:avLst/>
          </a:prstGeom>
          <a:noFill/>
          <a:ln w="9525" algn="ctr">
            <a:solidFill>
              <a:schemeClr val="tx1"/>
            </a:solidFill>
            <a:round/>
            <a:headEnd/>
            <a:tailEnd type="arrow" w="med" len="med"/>
          </a:ln>
        </p:spPr>
      </p:cxnSp>
      <p:sp>
        <p:nvSpPr>
          <p:cNvPr id="10" name="Oval 6"/>
          <p:cNvSpPr>
            <a:spLocks noChangeArrowheads="1"/>
          </p:cNvSpPr>
          <p:nvPr/>
        </p:nvSpPr>
        <p:spPr bwMode="auto">
          <a:xfrm>
            <a:off x="6602413" y="5174429"/>
            <a:ext cx="1551883" cy="260760"/>
          </a:xfrm>
          <a:prstGeom prst="ellipse">
            <a:avLst/>
          </a:prstGeom>
          <a:noFill/>
          <a:ln w="38100">
            <a:solidFill>
              <a:srgbClr val="FF0000"/>
            </a:solidFill>
            <a:round/>
            <a:headEnd/>
            <a:tailEnd/>
          </a:ln>
        </p:spPr>
        <p:txBody>
          <a:bodyPr wrap="none" anchor="ctr"/>
          <a:lstStyle/>
          <a:p>
            <a:pPr algn="ctr"/>
            <a:endParaRPr lang="en-US" sz="2800"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3" cstate="print"/>
          <a:srcRect/>
          <a:stretch>
            <a:fillRect/>
          </a:stretch>
        </p:blipFill>
        <p:spPr bwMode="auto">
          <a:xfrm>
            <a:off x="3554176" y="1366221"/>
            <a:ext cx="5126030" cy="4195483"/>
          </a:xfrm>
          <a:prstGeom prst="rect">
            <a:avLst/>
          </a:prstGeom>
          <a:noFill/>
          <a:ln w="9525">
            <a:noFill/>
            <a:miter lim="800000"/>
            <a:headEnd/>
            <a:tailEnd/>
          </a:ln>
        </p:spPr>
      </p:pic>
      <p:sp>
        <p:nvSpPr>
          <p:cNvPr id="7" name="Slide Number Placeholder 6"/>
          <p:cNvSpPr>
            <a:spLocks noGrp="1"/>
          </p:cNvSpPr>
          <p:nvPr>
            <p:ph type="sldNum" sz="quarter" idx="4"/>
          </p:nvPr>
        </p:nvSpPr>
        <p:spPr/>
        <p:txBody>
          <a:bodyPr/>
          <a:lstStyle/>
          <a:p>
            <a:fld id="{D295FD85-0E9A-9A4B-AEA4-CF6493BFD0E6}" type="slidenum">
              <a:rPr lang="en-US" smtClean="0"/>
              <a:pPr/>
              <a:t>82</a:t>
            </a:fld>
            <a:endParaRPr lang="en-US" dirty="0"/>
          </a:p>
        </p:txBody>
      </p:sp>
      <p:sp>
        <p:nvSpPr>
          <p:cNvPr id="86019" name="Rectangle 2"/>
          <p:cNvSpPr>
            <a:spLocks noGrp="1" noChangeArrowheads="1"/>
          </p:cNvSpPr>
          <p:nvPr>
            <p:ph type="title"/>
          </p:nvPr>
        </p:nvSpPr>
        <p:spPr/>
        <p:txBody>
          <a:bodyPr/>
          <a:lstStyle/>
          <a:p>
            <a:r>
              <a:rPr lang="en-US" dirty="0" smtClean="0"/>
              <a:t>Return to Work Order</a:t>
            </a:r>
          </a:p>
        </p:txBody>
      </p:sp>
      <p:sp>
        <p:nvSpPr>
          <p:cNvPr id="8" name="Text Placeholder 7"/>
          <p:cNvSpPr>
            <a:spLocks noGrp="1"/>
          </p:cNvSpPr>
          <p:nvPr>
            <p:ph type="body" sz="quarter" idx="13"/>
          </p:nvPr>
        </p:nvSpPr>
        <p:spPr/>
        <p:txBody>
          <a:bodyPr/>
          <a:lstStyle/>
          <a:p>
            <a:r>
              <a:rPr lang="en-US" dirty="0" smtClean="0"/>
              <a:t>EAM Inventory</a:t>
            </a:r>
            <a:endParaRPr lang="en-US" dirty="0"/>
          </a:p>
        </p:txBody>
      </p:sp>
      <p:sp>
        <p:nvSpPr>
          <p:cNvPr id="86020" name="Oval 6"/>
          <p:cNvSpPr>
            <a:spLocks noChangeArrowheads="1"/>
          </p:cNvSpPr>
          <p:nvPr/>
        </p:nvSpPr>
        <p:spPr bwMode="auto">
          <a:xfrm>
            <a:off x="6602413" y="4980791"/>
            <a:ext cx="1551883" cy="260760"/>
          </a:xfrm>
          <a:prstGeom prst="ellipse">
            <a:avLst/>
          </a:prstGeom>
          <a:noFill/>
          <a:ln w="38100">
            <a:solidFill>
              <a:srgbClr val="FF0000"/>
            </a:solidFill>
            <a:round/>
            <a:headEnd/>
            <a:tailEnd/>
          </a:ln>
        </p:spPr>
        <p:txBody>
          <a:bodyPr wrap="none" anchor="ctr"/>
          <a:lstStyle/>
          <a:p>
            <a:pPr algn="ctr"/>
            <a:endParaRPr lang="en-US" sz="2800" dirty="0"/>
          </a:p>
        </p:txBody>
      </p:sp>
      <p:sp>
        <p:nvSpPr>
          <p:cNvPr id="86021" name="TextBox 4"/>
          <p:cNvSpPr txBox="1">
            <a:spLocks noChangeArrowheads="1"/>
          </p:cNvSpPr>
          <p:nvPr/>
        </p:nvSpPr>
        <p:spPr bwMode="auto">
          <a:xfrm>
            <a:off x="890588" y="2233613"/>
            <a:ext cx="2952750" cy="2246312"/>
          </a:xfrm>
          <a:prstGeom prst="rect">
            <a:avLst/>
          </a:prstGeom>
          <a:noFill/>
          <a:ln w="9525">
            <a:noFill/>
            <a:miter lim="800000"/>
            <a:headEnd/>
            <a:tailEnd/>
          </a:ln>
        </p:spPr>
        <p:txBody>
          <a:bodyPr>
            <a:spAutoFit/>
          </a:bodyPr>
          <a:lstStyle/>
          <a:p>
            <a:r>
              <a:rPr lang="en-US" sz="2000" dirty="0">
                <a:latin typeface="+mj-lt"/>
              </a:rPr>
              <a:t>Purpose: </a:t>
            </a:r>
          </a:p>
          <a:p>
            <a:r>
              <a:rPr lang="en-US" sz="2000" dirty="0">
                <a:latin typeface="+mj-lt"/>
              </a:rPr>
              <a:t>Reverses previous </a:t>
            </a:r>
            <a:r>
              <a:rPr lang="en-US" sz="2000" dirty="0" smtClean="0">
                <a:latin typeface="+mj-lt"/>
              </a:rPr>
              <a:t>Receive </a:t>
            </a:r>
            <a:r>
              <a:rPr lang="en-US" sz="2000" dirty="0">
                <a:latin typeface="+mj-lt"/>
              </a:rPr>
              <a:t>from Work </a:t>
            </a:r>
            <a:r>
              <a:rPr lang="en-US" sz="2000" dirty="0" smtClean="0">
                <a:latin typeface="+mj-lt"/>
              </a:rPr>
              <a:t>Order </a:t>
            </a:r>
            <a:r>
              <a:rPr lang="en-US" sz="2000" dirty="0">
                <a:latin typeface="+mj-lt"/>
              </a:rPr>
              <a:t>transaction.  Returns fabricated part to Rebuild area for repair.  </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3" cstate="print"/>
          <a:srcRect/>
          <a:stretch>
            <a:fillRect/>
          </a:stretch>
        </p:blipFill>
        <p:spPr bwMode="auto">
          <a:xfrm>
            <a:off x="801166" y="1441525"/>
            <a:ext cx="4776246" cy="4494343"/>
          </a:xfrm>
          <a:prstGeom prst="rect">
            <a:avLst/>
          </a:prstGeom>
          <a:noFill/>
          <a:ln w="9525">
            <a:noFill/>
            <a:miter lim="800000"/>
            <a:headEnd/>
            <a:tailEnd/>
          </a:ln>
        </p:spPr>
      </p:pic>
      <p:sp>
        <p:nvSpPr>
          <p:cNvPr id="9" name="Slide Number Placeholder 8"/>
          <p:cNvSpPr>
            <a:spLocks noGrp="1"/>
          </p:cNvSpPr>
          <p:nvPr>
            <p:ph type="sldNum" sz="quarter" idx="4"/>
          </p:nvPr>
        </p:nvSpPr>
        <p:spPr/>
        <p:txBody>
          <a:bodyPr/>
          <a:lstStyle/>
          <a:p>
            <a:fld id="{D295FD85-0E9A-9A4B-AEA4-CF6493BFD0E6}" type="slidenum">
              <a:rPr lang="en-US" smtClean="0"/>
              <a:pPr/>
              <a:t>83</a:t>
            </a:fld>
            <a:endParaRPr lang="en-US" dirty="0"/>
          </a:p>
        </p:txBody>
      </p:sp>
      <p:sp>
        <p:nvSpPr>
          <p:cNvPr id="87042" name="Rectangle 2"/>
          <p:cNvSpPr>
            <a:spLocks noGrp="1" noChangeArrowheads="1"/>
          </p:cNvSpPr>
          <p:nvPr>
            <p:ph type="title"/>
          </p:nvPr>
        </p:nvSpPr>
        <p:spPr/>
        <p:txBody>
          <a:bodyPr/>
          <a:lstStyle/>
          <a:p>
            <a:r>
              <a:rPr lang="en-US" dirty="0" smtClean="0"/>
              <a:t>Relocate</a:t>
            </a:r>
          </a:p>
        </p:txBody>
      </p:sp>
      <p:sp>
        <p:nvSpPr>
          <p:cNvPr id="10" name="Text Placeholder 9"/>
          <p:cNvSpPr>
            <a:spLocks noGrp="1"/>
          </p:cNvSpPr>
          <p:nvPr>
            <p:ph type="body" sz="quarter" idx="13"/>
          </p:nvPr>
        </p:nvSpPr>
        <p:spPr/>
        <p:txBody>
          <a:bodyPr/>
          <a:lstStyle/>
          <a:p>
            <a:r>
              <a:rPr lang="en-US" dirty="0" smtClean="0"/>
              <a:t>EAM Inventory</a:t>
            </a:r>
            <a:endParaRPr lang="en-US" dirty="0"/>
          </a:p>
        </p:txBody>
      </p:sp>
      <p:sp>
        <p:nvSpPr>
          <p:cNvPr id="87044" name="TextBox 5"/>
          <p:cNvSpPr txBox="1">
            <a:spLocks noChangeArrowheads="1"/>
          </p:cNvSpPr>
          <p:nvPr/>
        </p:nvSpPr>
        <p:spPr bwMode="auto">
          <a:xfrm>
            <a:off x="6024563" y="2061057"/>
            <a:ext cx="2138362" cy="1570038"/>
          </a:xfrm>
          <a:prstGeom prst="rect">
            <a:avLst/>
          </a:prstGeom>
          <a:noFill/>
          <a:ln w="9525">
            <a:noFill/>
            <a:miter lim="800000"/>
            <a:headEnd/>
            <a:tailEnd/>
          </a:ln>
        </p:spPr>
        <p:txBody>
          <a:bodyPr>
            <a:spAutoFit/>
          </a:bodyPr>
          <a:lstStyle/>
          <a:p>
            <a:r>
              <a:rPr lang="en-US" sz="1600" dirty="0">
                <a:latin typeface="+mj-lt"/>
              </a:rPr>
              <a:t>Can move a part:  1. Between a site’s  locations (Note:  must be associated to part first!), or</a:t>
            </a:r>
          </a:p>
          <a:p>
            <a:r>
              <a:rPr lang="en-US" sz="1600" dirty="0">
                <a:latin typeface="+mj-lt"/>
              </a:rPr>
              <a:t>2. To another site</a:t>
            </a:r>
          </a:p>
        </p:txBody>
      </p:sp>
      <p:sp>
        <p:nvSpPr>
          <p:cNvPr id="87045" name="TextBox 6"/>
          <p:cNvSpPr txBox="1">
            <a:spLocks noChangeArrowheads="1"/>
          </p:cNvSpPr>
          <p:nvPr/>
        </p:nvSpPr>
        <p:spPr bwMode="auto">
          <a:xfrm>
            <a:off x="5992813" y="4151795"/>
            <a:ext cx="2254250" cy="2092881"/>
          </a:xfrm>
          <a:prstGeom prst="rect">
            <a:avLst/>
          </a:prstGeom>
          <a:noFill/>
          <a:ln w="9525">
            <a:noFill/>
            <a:miter lim="800000"/>
            <a:headEnd/>
            <a:tailEnd/>
          </a:ln>
        </p:spPr>
        <p:txBody>
          <a:bodyPr>
            <a:spAutoFit/>
          </a:bodyPr>
          <a:lstStyle/>
          <a:p>
            <a:r>
              <a:rPr lang="en-US" sz="1600" dirty="0">
                <a:latin typeface="+mj-lt"/>
              </a:rPr>
              <a:t>Relocating </a:t>
            </a:r>
            <a:r>
              <a:rPr lang="en-US" sz="1600" dirty="0" smtClean="0">
                <a:latin typeface="+mj-lt"/>
              </a:rPr>
              <a:t>across </a:t>
            </a:r>
            <a:r>
              <a:rPr lang="en-US" sz="1600" dirty="0">
                <a:latin typeface="+mj-lt"/>
              </a:rPr>
              <a:t>s</a:t>
            </a:r>
            <a:r>
              <a:rPr lang="en-US" sz="1600" dirty="0" smtClean="0">
                <a:latin typeface="+mj-lt"/>
              </a:rPr>
              <a:t>ites</a:t>
            </a:r>
            <a:r>
              <a:rPr lang="en-US" sz="1600" dirty="0">
                <a:latin typeface="+mj-lt"/>
              </a:rPr>
              <a:t>:</a:t>
            </a:r>
          </a:p>
          <a:p>
            <a:r>
              <a:rPr lang="en-US" dirty="0">
                <a:latin typeface="+mj-lt"/>
              </a:rPr>
              <a:t>- </a:t>
            </a:r>
            <a:r>
              <a:rPr lang="en-US" dirty="0" smtClean="0">
                <a:latin typeface="+mj-lt"/>
              </a:rPr>
              <a:t>EAM </a:t>
            </a:r>
            <a:r>
              <a:rPr lang="en-US" dirty="0">
                <a:latin typeface="+mj-lt"/>
              </a:rPr>
              <a:t>functionality  depends upon “Transit?” flag </a:t>
            </a:r>
          </a:p>
          <a:p>
            <a:pPr>
              <a:buFontTx/>
              <a:buChar char="-"/>
            </a:pPr>
            <a:r>
              <a:rPr lang="en-US" dirty="0">
                <a:latin typeface="+mj-lt"/>
              </a:rPr>
              <a:t> Push/Pull vs. </a:t>
            </a:r>
            <a:r>
              <a:rPr lang="en-US" dirty="0" smtClean="0">
                <a:latin typeface="+mj-lt"/>
              </a:rPr>
              <a:t>Pull</a:t>
            </a:r>
          </a:p>
          <a:p>
            <a:pPr>
              <a:buFontTx/>
              <a:buChar char="-"/>
            </a:pPr>
            <a:r>
              <a:rPr lang="en-US" dirty="0" smtClean="0">
                <a:latin typeface="+mj-lt"/>
              </a:rPr>
              <a:t> Parts  must be in the same domain</a:t>
            </a:r>
            <a:endParaRPr lang="en-US" dirty="0">
              <a:latin typeface="+mj-lt"/>
            </a:endParaRPr>
          </a:p>
          <a:p>
            <a:pPr>
              <a:buFontTx/>
              <a:buChar char="-"/>
            </a:pPr>
            <a:endParaRPr lang="en-US" dirty="0">
              <a:latin typeface="+mj-lt"/>
            </a:endParaRPr>
          </a:p>
        </p:txBody>
      </p:sp>
      <p:sp>
        <p:nvSpPr>
          <p:cNvPr id="11" name="Oval 6"/>
          <p:cNvSpPr>
            <a:spLocks noChangeArrowheads="1"/>
          </p:cNvSpPr>
          <p:nvPr/>
        </p:nvSpPr>
        <p:spPr bwMode="auto">
          <a:xfrm>
            <a:off x="728738" y="4668819"/>
            <a:ext cx="2014462" cy="656216"/>
          </a:xfrm>
          <a:prstGeom prst="ellipse">
            <a:avLst/>
          </a:prstGeom>
          <a:noFill/>
          <a:ln w="38100">
            <a:solidFill>
              <a:srgbClr val="FF0000"/>
            </a:solidFill>
            <a:round/>
            <a:headEnd/>
            <a:tailEnd/>
          </a:ln>
        </p:spPr>
        <p:txBody>
          <a:bodyPr wrap="none" anchor="ctr"/>
          <a:lstStyle/>
          <a:p>
            <a:pPr algn="ctr"/>
            <a:endParaRPr lang="en-US" sz="2800"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5" name="Picture 3"/>
          <p:cNvPicPr>
            <a:picLocks noChangeAspect="1" noChangeArrowheads="1"/>
          </p:cNvPicPr>
          <p:nvPr/>
        </p:nvPicPr>
        <p:blipFill>
          <a:blip r:embed="rId3" cstate="print"/>
          <a:srcRect/>
          <a:stretch>
            <a:fillRect/>
          </a:stretch>
        </p:blipFill>
        <p:spPr bwMode="auto">
          <a:xfrm>
            <a:off x="804976" y="1425109"/>
            <a:ext cx="3865269" cy="4416293"/>
          </a:xfrm>
          <a:prstGeom prst="rect">
            <a:avLst/>
          </a:prstGeom>
          <a:noFill/>
          <a:ln w="9525">
            <a:noFill/>
            <a:miter lim="800000"/>
            <a:headEnd/>
            <a:tailEnd/>
          </a:ln>
        </p:spPr>
      </p:pic>
      <p:pic>
        <p:nvPicPr>
          <p:cNvPr id="28674" name="Picture 2"/>
          <p:cNvPicPr>
            <a:picLocks noChangeAspect="1" noChangeArrowheads="1"/>
          </p:cNvPicPr>
          <p:nvPr/>
        </p:nvPicPr>
        <p:blipFill>
          <a:blip r:embed="rId4" cstate="print"/>
          <a:srcRect/>
          <a:stretch>
            <a:fillRect/>
          </a:stretch>
        </p:blipFill>
        <p:spPr bwMode="auto">
          <a:xfrm>
            <a:off x="4143881" y="2016499"/>
            <a:ext cx="4462238" cy="2440426"/>
          </a:xfrm>
          <a:prstGeom prst="rect">
            <a:avLst/>
          </a:prstGeom>
          <a:noFill/>
          <a:ln w="9525">
            <a:noFill/>
            <a:miter lim="800000"/>
            <a:headEnd/>
            <a:tailEnd/>
          </a:ln>
        </p:spPr>
      </p:pic>
      <p:sp>
        <p:nvSpPr>
          <p:cNvPr id="10" name="Slide Number Placeholder 9"/>
          <p:cNvSpPr>
            <a:spLocks noGrp="1"/>
          </p:cNvSpPr>
          <p:nvPr>
            <p:ph type="sldNum" sz="quarter" idx="4"/>
          </p:nvPr>
        </p:nvSpPr>
        <p:spPr/>
        <p:txBody>
          <a:bodyPr/>
          <a:lstStyle/>
          <a:p>
            <a:fld id="{D295FD85-0E9A-9A4B-AEA4-CF6493BFD0E6}" type="slidenum">
              <a:rPr lang="en-US" smtClean="0"/>
              <a:pPr/>
              <a:t>84</a:t>
            </a:fld>
            <a:endParaRPr lang="en-US" dirty="0"/>
          </a:p>
        </p:txBody>
      </p:sp>
      <p:sp>
        <p:nvSpPr>
          <p:cNvPr id="88067" name="Rectangle 2"/>
          <p:cNvSpPr>
            <a:spLocks noGrp="1" noChangeArrowheads="1"/>
          </p:cNvSpPr>
          <p:nvPr>
            <p:ph type="title"/>
          </p:nvPr>
        </p:nvSpPr>
        <p:spPr/>
        <p:txBody>
          <a:bodyPr/>
          <a:lstStyle/>
          <a:p>
            <a:r>
              <a:rPr lang="en-US" dirty="0" smtClean="0"/>
              <a:t>Relocate</a:t>
            </a:r>
          </a:p>
        </p:txBody>
      </p:sp>
      <p:sp>
        <p:nvSpPr>
          <p:cNvPr id="11" name="Text Placeholder 10"/>
          <p:cNvSpPr>
            <a:spLocks noGrp="1"/>
          </p:cNvSpPr>
          <p:nvPr>
            <p:ph type="body" sz="quarter" idx="13"/>
          </p:nvPr>
        </p:nvSpPr>
        <p:spPr/>
        <p:txBody>
          <a:bodyPr/>
          <a:lstStyle/>
          <a:p>
            <a:r>
              <a:rPr lang="en-US" dirty="0" smtClean="0"/>
              <a:t>EAM Inventory</a:t>
            </a:r>
            <a:endParaRPr lang="en-US" dirty="0"/>
          </a:p>
        </p:txBody>
      </p:sp>
      <p:sp>
        <p:nvSpPr>
          <p:cNvPr id="88068" name="Oval 8"/>
          <p:cNvSpPr>
            <a:spLocks noChangeArrowheads="1"/>
          </p:cNvSpPr>
          <p:nvPr/>
        </p:nvSpPr>
        <p:spPr bwMode="auto">
          <a:xfrm>
            <a:off x="2947353" y="5228216"/>
            <a:ext cx="1194341" cy="259884"/>
          </a:xfrm>
          <a:prstGeom prst="ellipse">
            <a:avLst/>
          </a:prstGeom>
          <a:noFill/>
          <a:ln w="38100">
            <a:solidFill>
              <a:srgbClr val="FF0000"/>
            </a:solidFill>
            <a:round/>
            <a:headEnd/>
            <a:tailEnd/>
          </a:ln>
        </p:spPr>
        <p:txBody>
          <a:bodyPr wrap="none" anchor="ctr"/>
          <a:lstStyle/>
          <a:p>
            <a:pPr algn="ctr"/>
            <a:endParaRPr lang="en-US" sz="2800" dirty="0"/>
          </a:p>
        </p:txBody>
      </p:sp>
      <p:sp>
        <p:nvSpPr>
          <p:cNvPr id="88070" name="TextBox 5"/>
          <p:cNvSpPr txBox="1">
            <a:spLocks noChangeArrowheads="1"/>
          </p:cNvSpPr>
          <p:nvPr/>
        </p:nvSpPr>
        <p:spPr bwMode="auto">
          <a:xfrm>
            <a:off x="5003800" y="1035050"/>
            <a:ext cx="3360738" cy="646113"/>
          </a:xfrm>
          <a:prstGeom prst="rect">
            <a:avLst/>
          </a:prstGeom>
          <a:noFill/>
          <a:ln w="9525">
            <a:solidFill>
              <a:schemeClr val="tx1"/>
            </a:solidFill>
            <a:miter lim="800000"/>
            <a:headEnd/>
            <a:tailEnd/>
          </a:ln>
        </p:spPr>
        <p:txBody>
          <a:bodyPr>
            <a:spAutoFit/>
          </a:bodyPr>
          <a:lstStyle/>
          <a:p>
            <a:r>
              <a:rPr lang="en-US" sz="1800" dirty="0">
                <a:latin typeface="+mj-lt"/>
              </a:rPr>
              <a:t>Can change </a:t>
            </a:r>
            <a:r>
              <a:rPr lang="en-US" sz="1800" dirty="0" smtClean="0">
                <a:latin typeface="+mj-lt"/>
              </a:rPr>
              <a:t>From site </a:t>
            </a:r>
            <a:r>
              <a:rPr lang="en-US" sz="1800" dirty="0">
                <a:latin typeface="+mj-lt"/>
              </a:rPr>
              <a:t>to </a:t>
            </a:r>
            <a:r>
              <a:rPr lang="en-US" sz="1800" dirty="0" smtClean="0">
                <a:latin typeface="+mj-lt"/>
              </a:rPr>
              <a:t>pull </a:t>
            </a:r>
            <a:r>
              <a:rPr lang="en-US" sz="1800" dirty="0">
                <a:latin typeface="+mj-lt"/>
              </a:rPr>
              <a:t>part into your own site </a:t>
            </a:r>
          </a:p>
        </p:txBody>
      </p:sp>
      <p:cxnSp>
        <p:nvCxnSpPr>
          <p:cNvPr id="88071" name="Straight Arrow Connector 7"/>
          <p:cNvCxnSpPr>
            <a:cxnSpLocks noChangeShapeType="1"/>
            <a:stCxn id="88070" idx="2"/>
          </p:cNvCxnSpPr>
          <p:nvPr/>
        </p:nvCxnSpPr>
        <p:spPr bwMode="auto">
          <a:xfrm rot="5400000">
            <a:off x="5723732" y="1494631"/>
            <a:ext cx="774700" cy="1147763"/>
          </a:xfrm>
          <a:prstGeom prst="straightConnector1">
            <a:avLst/>
          </a:prstGeom>
          <a:noFill/>
          <a:ln w="9525" algn="ctr">
            <a:solidFill>
              <a:schemeClr val="tx1"/>
            </a:solidFill>
            <a:round/>
            <a:headEnd/>
            <a:tailEnd type="arrow" w="med" len="med"/>
          </a:ln>
        </p:spPr>
      </p:cxnSp>
      <p:sp>
        <p:nvSpPr>
          <p:cNvPr id="88072" name="TextBox 8"/>
          <p:cNvSpPr txBox="1">
            <a:spLocks noChangeArrowheads="1"/>
          </p:cNvSpPr>
          <p:nvPr/>
        </p:nvSpPr>
        <p:spPr bwMode="auto">
          <a:xfrm>
            <a:off x="4779963" y="4740275"/>
            <a:ext cx="4043362" cy="1354138"/>
          </a:xfrm>
          <a:prstGeom prst="rect">
            <a:avLst/>
          </a:prstGeom>
          <a:noFill/>
          <a:ln w="9525">
            <a:noFill/>
            <a:miter lim="800000"/>
            <a:headEnd/>
            <a:tailEnd/>
          </a:ln>
        </p:spPr>
        <p:txBody>
          <a:bodyPr>
            <a:spAutoFit/>
          </a:bodyPr>
          <a:lstStyle/>
          <a:p>
            <a:r>
              <a:rPr lang="en-US" sz="1800" dirty="0" smtClean="0">
                <a:latin typeface="+mj-lt"/>
              </a:rPr>
              <a:t>Cross-site relocations</a:t>
            </a:r>
            <a:r>
              <a:rPr lang="en-US" sz="1800" dirty="0">
                <a:latin typeface="+mj-lt"/>
              </a:rPr>
              <a:t>: </a:t>
            </a:r>
          </a:p>
          <a:p>
            <a:r>
              <a:rPr lang="en-US" sz="1600" dirty="0">
                <a:latin typeface="+mj-lt"/>
              </a:rPr>
              <a:t>If </a:t>
            </a:r>
            <a:r>
              <a:rPr lang="en-US" sz="1600" dirty="0" smtClean="0">
                <a:latin typeface="+mj-lt"/>
              </a:rPr>
              <a:t>Transit? </a:t>
            </a:r>
            <a:r>
              <a:rPr lang="en-US" sz="1600" dirty="0">
                <a:latin typeface="+mj-lt"/>
              </a:rPr>
              <a:t>flag = no, then the transaction is complete.</a:t>
            </a:r>
          </a:p>
          <a:p>
            <a:r>
              <a:rPr lang="en-US" sz="1600" dirty="0">
                <a:latin typeface="+mj-lt"/>
              </a:rPr>
              <a:t>If </a:t>
            </a:r>
            <a:r>
              <a:rPr lang="en-US" sz="1600" dirty="0" smtClean="0">
                <a:latin typeface="+mj-lt"/>
              </a:rPr>
              <a:t>Transit? </a:t>
            </a:r>
            <a:r>
              <a:rPr lang="en-US" sz="1600" dirty="0">
                <a:latin typeface="+mj-lt"/>
              </a:rPr>
              <a:t>flag = yes, there is one more step . . . Receive from Relocation</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D295FD85-0E9A-9A4B-AEA4-CF6493BFD0E6}" type="slidenum">
              <a:rPr lang="en-US" smtClean="0"/>
              <a:pPr/>
              <a:t>85</a:t>
            </a:fld>
            <a:endParaRPr lang="en-US" dirty="0"/>
          </a:p>
        </p:txBody>
      </p:sp>
      <p:sp>
        <p:nvSpPr>
          <p:cNvPr id="89090" name="Rectangle 2"/>
          <p:cNvSpPr>
            <a:spLocks noGrp="1" noChangeArrowheads="1"/>
          </p:cNvSpPr>
          <p:nvPr>
            <p:ph type="title"/>
          </p:nvPr>
        </p:nvSpPr>
        <p:spPr/>
        <p:txBody>
          <a:bodyPr/>
          <a:lstStyle/>
          <a:p>
            <a:pPr eaLnBrk="1" hangingPunct="1"/>
            <a:r>
              <a:rPr lang="en-US" dirty="0" smtClean="0"/>
              <a:t>Receive from Relocation</a:t>
            </a:r>
          </a:p>
        </p:txBody>
      </p:sp>
      <p:sp>
        <p:nvSpPr>
          <p:cNvPr id="7" name="Text Placeholder 6"/>
          <p:cNvSpPr>
            <a:spLocks noGrp="1"/>
          </p:cNvSpPr>
          <p:nvPr>
            <p:ph type="body" sz="quarter" idx="13"/>
          </p:nvPr>
        </p:nvSpPr>
        <p:spPr/>
        <p:txBody>
          <a:bodyPr/>
          <a:lstStyle/>
          <a:p>
            <a:r>
              <a:rPr lang="en-US" dirty="0" smtClean="0"/>
              <a:t>EAM Inventory</a:t>
            </a:r>
            <a:endParaRPr lang="en-US" dirty="0"/>
          </a:p>
        </p:txBody>
      </p:sp>
      <p:sp>
        <p:nvSpPr>
          <p:cNvPr id="89092" name="TextBox 3"/>
          <p:cNvSpPr txBox="1">
            <a:spLocks noChangeArrowheads="1"/>
          </p:cNvSpPr>
          <p:nvPr/>
        </p:nvSpPr>
        <p:spPr bwMode="auto">
          <a:xfrm>
            <a:off x="960438" y="1722438"/>
            <a:ext cx="2695575" cy="3416300"/>
          </a:xfrm>
          <a:prstGeom prst="rect">
            <a:avLst/>
          </a:prstGeom>
          <a:noFill/>
          <a:ln w="9525">
            <a:noFill/>
            <a:miter lim="800000"/>
            <a:headEnd/>
            <a:tailEnd/>
          </a:ln>
        </p:spPr>
        <p:txBody>
          <a:bodyPr>
            <a:spAutoFit/>
          </a:bodyPr>
          <a:lstStyle/>
          <a:p>
            <a:r>
              <a:rPr lang="en-US" sz="2000" dirty="0">
                <a:latin typeface="+mj-lt"/>
              </a:rPr>
              <a:t>Purpose: </a:t>
            </a:r>
          </a:p>
          <a:p>
            <a:r>
              <a:rPr lang="en-US" sz="1800" dirty="0">
                <a:latin typeface="+mj-lt"/>
              </a:rPr>
              <a:t>If </a:t>
            </a:r>
            <a:r>
              <a:rPr lang="en-US" sz="1800" dirty="0" smtClean="0">
                <a:latin typeface="+mj-lt"/>
              </a:rPr>
              <a:t>Transit? </a:t>
            </a:r>
            <a:r>
              <a:rPr lang="en-US" sz="1800" dirty="0">
                <a:latin typeface="+mj-lt"/>
              </a:rPr>
              <a:t>is set to yes, cross-site inventory transfers involve a </a:t>
            </a:r>
            <a:r>
              <a:rPr lang="en-US" sz="1800" dirty="0" smtClean="0">
                <a:latin typeface="+mj-lt"/>
              </a:rPr>
              <a:t>push </a:t>
            </a:r>
            <a:r>
              <a:rPr lang="en-US" sz="1800" dirty="0">
                <a:latin typeface="+mj-lt"/>
              </a:rPr>
              <a:t>to an In-Transit account.  </a:t>
            </a:r>
          </a:p>
          <a:p>
            <a:r>
              <a:rPr lang="en-US" sz="1800" dirty="0">
                <a:latin typeface="+mj-lt"/>
              </a:rPr>
              <a:t>The </a:t>
            </a:r>
            <a:r>
              <a:rPr lang="en-US" sz="1800" dirty="0" smtClean="0">
                <a:latin typeface="+mj-lt"/>
              </a:rPr>
              <a:t>Receive </a:t>
            </a:r>
            <a:r>
              <a:rPr lang="en-US" sz="1800" dirty="0">
                <a:latin typeface="+mj-lt"/>
              </a:rPr>
              <a:t>from </a:t>
            </a:r>
            <a:r>
              <a:rPr lang="en-US" sz="1800" dirty="0" smtClean="0">
                <a:latin typeface="+mj-lt"/>
              </a:rPr>
              <a:t>Relocation </a:t>
            </a:r>
            <a:r>
              <a:rPr lang="en-US" sz="1800" dirty="0">
                <a:latin typeface="+mj-lt"/>
              </a:rPr>
              <a:t>is the second step to </a:t>
            </a:r>
            <a:r>
              <a:rPr lang="en-US" sz="1800" dirty="0" smtClean="0">
                <a:latin typeface="+mj-lt"/>
              </a:rPr>
              <a:t>pull </a:t>
            </a:r>
            <a:r>
              <a:rPr lang="en-US" sz="1800" dirty="0">
                <a:latin typeface="+mj-lt"/>
              </a:rPr>
              <a:t>that inventory from the In-Transit Account into the </a:t>
            </a:r>
            <a:r>
              <a:rPr lang="en-US" sz="1800" dirty="0" smtClean="0">
                <a:latin typeface="+mj-lt"/>
              </a:rPr>
              <a:t>site inventory</a:t>
            </a:r>
            <a:r>
              <a:rPr lang="en-US" sz="1800" dirty="0">
                <a:latin typeface="+mj-lt"/>
              </a:rPr>
              <a:t>. </a:t>
            </a:r>
          </a:p>
        </p:txBody>
      </p:sp>
      <p:pic>
        <p:nvPicPr>
          <p:cNvPr id="29698" name="Picture 2"/>
          <p:cNvPicPr>
            <a:picLocks noChangeAspect="1" noChangeArrowheads="1"/>
          </p:cNvPicPr>
          <p:nvPr/>
        </p:nvPicPr>
        <p:blipFill>
          <a:blip r:embed="rId3" cstate="print"/>
          <a:srcRect/>
          <a:stretch>
            <a:fillRect/>
          </a:stretch>
        </p:blipFill>
        <p:spPr bwMode="auto">
          <a:xfrm>
            <a:off x="3842274" y="1409251"/>
            <a:ext cx="4849906" cy="4056447"/>
          </a:xfrm>
          <a:prstGeom prst="rect">
            <a:avLst/>
          </a:prstGeom>
          <a:noFill/>
          <a:ln w="9525">
            <a:noFill/>
            <a:miter lim="800000"/>
            <a:headEnd/>
            <a:tailEnd/>
          </a:ln>
        </p:spPr>
      </p:pic>
      <p:sp>
        <p:nvSpPr>
          <p:cNvPr id="8" name="Oval 8"/>
          <p:cNvSpPr>
            <a:spLocks noChangeArrowheads="1"/>
          </p:cNvSpPr>
          <p:nvPr/>
        </p:nvSpPr>
        <p:spPr bwMode="auto">
          <a:xfrm>
            <a:off x="6637226" y="4862457"/>
            <a:ext cx="1355706" cy="292156"/>
          </a:xfrm>
          <a:prstGeom prst="ellipse">
            <a:avLst/>
          </a:prstGeom>
          <a:noFill/>
          <a:ln w="38100">
            <a:solidFill>
              <a:srgbClr val="FF0000"/>
            </a:solidFill>
            <a:round/>
            <a:headEnd/>
            <a:tailEnd/>
          </a:ln>
        </p:spPr>
        <p:txBody>
          <a:bodyPr wrap="none" anchor="ctr"/>
          <a:lstStyle/>
          <a:p>
            <a:pPr algn="ctr"/>
            <a:endParaRPr lang="en-US" sz="2800"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86</a:t>
            </a:fld>
            <a:endParaRPr lang="en-US" dirty="0"/>
          </a:p>
        </p:txBody>
      </p:sp>
      <p:sp>
        <p:nvSpPr>
          <p:cNvPr id="7" name="Text Placeholder 6"/>
          <p:cNvSpPr>
            <a:spLocks noGrp="1"/>
          </p:cNvSpPr>
          <p:nvPr>
            <p:ph type="body" sz="quarter" idx="10"/>
          </p:nvPr>
        </p:nvSpPr>
        <p:spPr/>
        <p:txBody>
          <a:bodyPr/>
          <a:lstStyle/>
          <a:p>
            <a:endParaRPr lang="en-US"/>
          </a:p>
        </p:txBody>
      </p:sp>
      <p:sp>
        <p:nvSpPr>
          <p:cNvPr id="657410" name="Rectangle 2"/>
          <p:cNvSpPr>
            <a:spLocks noGrp="1" noChangeArrowheads="1"/>
          </p:cNvSpPr>
          <p:nvPr>
            <p:ph type="title"/>
          </p:nvPr>
        </p:nvSpPr>
        <p:spPr/>
        <p:txBody>
          <a:bodyPr anchor="ctr"/>
          <a:lstStyle/>
          <a:p>
            <a:r>
              <a:rPr lang="en-US" dirty="0" smtClean="0"/>
              <a:t>Consignment Inventory</a:t>
            </a:r>
          </a:p>
        </p:txBody>
      </p:sp>
      <p:sp>
        <p:nvSpPr>
          <p:cNvPr id="8" name="Text Placeholder 7"/>
          <p:cNvSpPr>
            <a:spLocks noGrp="1"/>
          </p:cNvSpPr>
          <p:nvPr>
            <p:ph type="body" sz="quarter" idx="11"/>
          </p:nvPr>
        </p:nvSpPr>
        <p:spPr/>
        <p:txBody>
          <a:bodyPr/>
          <a:lstStyle/>
          <a:p>
            <a:r>
              <a:rPr lang="en-US" dirty="0" smtClean="0"/>
              <a:t>EAM Inventory</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1"/>
          <p:cNvSpPr>
            <a:spLocks noGrp="1"/>
          </p:cNvSpPr>
          <p:nvPr>
            <p:ph type="sldNum"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BBEC50E-9216-41B2-B8DF-B5020FE92505}" type="slidenum">
              <a:rPr lang="en-US" smtClean="0">
                <a:latin typeface="Century Gothic" pitchFamily="34" charset="0"/>
                <a:cs typeface="Arial" pitchFamily="34" charset="0"/>
              </a:rPr>
              <a:pPr fontAlgn="base">
                <a:spcBef>
                  <a:spcPct val="0"/>
                </a:spcBef>
                <a:spcAft>
                  <a:spcPct val="0"/>
                </a:spcAft>
              </a:pPr>
              <a:t>87</a:t>
            </a:fld>
            <a:endParaRPr lang="en-US" dirty="0" smtClean="0">
              <a:latin typeface="Century Gothic" pitchFamily="34" charset="0"/>
              <a:cs typeface="Arial" pitchFamily="34" charset="0"/>
            </a:endParaRPr>
          </a:p>
        </p:txBody>
      </p:sp>
      <p:sp>
        <p:nvSpPr>
          <p:cNvPr id="3" name="Content Placeholder 2"/>
          <p:cNvSpPr>
            <a:spLocks noGrp="1"/>
          </p:cNvSpPr>
          <p:nvPr>
            <p:ph idx="1"/>
          </p:nvPr>
        </p:nvSpPr>
        <p:spPr/>
        <p:txBody>
          <a:bodyPr/>
          <a:lstStyle/>
          <a:p>
            <a:pPr eaLnBrk="1" hangingPunct="1">
              <a:spcAft>
                <a:spcPts val="600"/>
              </a:spcAft>
            </a:pPr>
            <a:r>
              <a:rPr lang="en-US" sz="2000" dirty="0" smtClean="0">
                <a:solidFill>
                  <a:srgbClr val="4F4F4F"/>
                </a:solidFill>
                <a:latin typeface="Century Gothic" pitchFamily="34" charset="0"/>
                <a:cs typeface="Century Gothic" pitchFamily="34" charset="0"/>
              </a:rPr>
              <a:t>Adding a consignment part</a:t>
            </a:r>
          </a:p>
          <a:p>
            <a:pPr lvl="1" eaLnBrk="1" hangingPunct="1">
              <a:spcAft>
                <a:spcPts val="600"/>
              </a:spcAft>
            </a:pPr>
            <a:r>
              <a:rPr lang="en-US" sz="2000" dirty="0" smtClean="0">
                <a:solidFill>
                  <a:srgbClr val="4F4F4F"/>
                </a:solidFill>
                <a:latin typeface="Century Gothic" pitchFamily="34" charset="0"/>
                <a:cs typeface="Century Gothic" pitchFamily="34" charset="0"/>
              </a:rPr>
              <a:t>Create an item in Inventory and mark it as Consigned by selecting Action &gt; Modify Consignment</a:t>
            </a:r>
          </a:p>
          <a:p>
            <a:pPr eaLnBrk="1" hangingPunct="1">
              <a:buFont typeface="Arial" pitchFamily="34" charset="0"/>
              <a:buNone/>
            </a:pPr>
            <a:endParaRPr lang="en-US" dirty="0" smtClean="0">
              <a:solidFill>
                <a:srgbClr val="4F4F4F"/>
              </a:solidFill>
              <a:latin typeface="Century Gothic" pitchFamily="34" charset="0"/>
              <a:cs typeface="Century Gothic" pitchFamily="34" charset="0"/>
            </a:endParaRPr>
          </a:p>
          <a:p>
            <a:pPr eaLnBrk="1" hangingPunct="1"/>
            <a:endParaRPr lang="en-US" dirty="0" smtClean="0">
              <a:solidFill>
                <a:srgbClr val="4F4F4F"/>
              </a:solidFill>
              <a:latin typeface="Century Gothic" pitchFamily="34" charset="0"/>
              <a:cs typeface="Century Gothic" pitchFamily="34" charset="0"/>
            </a:endParaRPr>
          </a:p>
          <a:p>
            <a:pPr eaLnBrk="1" hangingPunct="1"/>
            <a:endParaRPr lang="en-US" dirty="0" smtClean="0">
              <a:solidFill>
                <a:srgbClr val="4F4F4F"/>
              </a:solidFill>
              <a:latin typeface="Century Gothic" pitchFamily="34" charset="0"/>
              <a:cs typeface="Century Gothic" pitchFamily="34" charset="0"/>
            </a:endParaRPr>
          </a:p>
          <a:p>
            <a:pPr lvl="1" eaLnBrk="1" hangingPunct="1">
              <a:buFont typeface="Lucida Grande"/>
              <a:buNone/>
            </a:pPr>
            <a:endParaRPr lang="en-US" dirty="0" smtClean="0">
              <a:solidFill>
                <a:srgbClr val="4F4F4F"/>
              </a:solidFill>
              <a:latin typeface="Century Gothic" pitchFamily="34" charset="0"/>
              <a:cs typeface="Century Gothic" pitchFamily="34" charset="0"/>
            </a:endParaRPr>
          </a:p>
          <a:p>
            <a:pPr eaLnBrk="1" hangingPunct="1">
              <a:buFont typeface="Arial" pitchFamily="34" charset="0"/>
              <a:buNone/>
            </a:pPr>
            <a:endParaRPr lang="en-US" dirty="0" smtClean="0">
              <a:solidFill>
                <a:srgbClr val="4F4F4F"/>
              </a:solidFill>
              <a:latin typeface="Century Gothic" pitchFamily="34" charset="0"/>
              <a:cs typeface="Century Gothic" pitchFamily="34" charset="0"/>
            </a:endParaRPr>
          </a:p>
        </p:txBody>
      </p:sp>
      <p:sp>
        <p:nvSpPr>
          <p:cNvPr id="6148" name="Title 3"/>
          <p:cNvSpPr>
            <a:spLocks noGrp="1"/>
          </p:cNvSpPr>
          <p:nvPr>
            <p:ph type="title"/>
          </p:nvPr>
        </p:nvSpPr>
        <p:spPr/>
        <p:txBody>
          <a:bodyPr/>
          <a:lstStyle/>
          <a:p>
            <a:pPr eaLnBrk="1" hangingPunct="1"/>
            <a:r>
              <a:rPr lang="en-US" dirty="0" smtClean="0">
                <a:solidFill>
                  <a:srgbClr val="4F4F4F"/>
                </a:solidFill>
                <a:latin typeface="Century Gothic" pitchFamily="34" charset="0"/>
                <a:cs typeface="Century Gothic" pitchFamily="34" charset="0"/>
              </a:rPr>
              <a:t>Setting Up Consignment Inventory</a:t>
            </a:r>
          </a:p>
        </p:txBody>
      </p:sp>
      <p:sp>
        <p:nvSpPr>
          <p:cNvPr id="10" name="Text Placeholder 9"/>
          <p:cNvSpPr>
            <a:spLocks noGrp="1"/>
          </p:cNvSpPr>
          <p:nvPr>
            <p:ph type="body" sz="quarter" idx="11"/>
          </p:nvPr>
        </p:nvSpPr>
        <p:spPr/>
        <p:txBody>
          <a:bodyPr/>
          <a:lstStyle/>
          <a:p>
            <a:r>
              <a:rPr lang="en-US" dirty="0" smtClean="0"/>
              <a:t>EAM Inventory</a:t>
            </a:r>
            <a:endParaRPr lang="en-US" dirty="0"/>
          </a:p>
        </p:txBody>
      </p:sp>
      <p:sp>
        <p:nvSpPr>
          <p:cNvPr id="9" name="Content Placeholder 2"/>
          <p:cNvSpPr txBox="1">
            <a:spLocks/>
          </p:cNvSpPr>
          <p:nvPr/>
        </p:nvSpPr>
        <p:spPr bwMode="auto">
          <a:xfrm>
            <a:off x="644525" y="5094288"/>
            <a:ext cx="8229600" cy="1365250"/>
          </a:xfrm>
          <a:prstGeom prst="rect">
            <a:avLst/>
          </a:prstGeom>
          <a:noFill/>
          <a:ln w="9525">
            <a:noFill/>
            <a:miter lim="800000"/>
            <a:headEnd/>
            <a:tailEnd/>
          </a:ln>
        </p:spPr>
        <p:txBody>
          <a:bodyPr/>
          <a:lstStyle/>
          <a:p>
            <a:pPr>
              <a:defRPr/>
            </a:pPr>
            <a:endParaRPr lang="en-US" sz="1500" dirty="0">
              <a:solidFill>
                <a:srgbClr val="4F4F4F"/>
              </a:solidFill>
              <a:latin typeface="+mj-lt"/>
              <a:ea typeface="Century Gothic" pitchFamily="34" charset="0"/>
              <a:cs typeface="Century Gothic" pitchFamily="34" charset="0"/>
            </a:endParaRPr>
          </a:p>
        </p:txBody>
      </p:sp>
      <p:pic>
        <p:nvPicPr>
          <p:cNvPr id="30722" name="Picture 2"/>
          <p:cNvPicPr>
            <a:picLocks noChangeAspect="1" noChangeArrowheads="1"/>
          </p:cNvPicPr>
          <p:nvPr/>
        </p:nvPicPr>
        <p:blipFill>
          <a:blip r:embed="rId3" cstate="print"/>
          <a:srcRect/>
          <a:stretch>
            <a:fillRect/>
          </a:stretch>
        </p:blipFill>
        <p:spPr bwMode="auto">
          <a:xfrm>
            <a:off x="1858888" y="2481519"/>
            <a:ext cx="5176613" cy="363396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1"/>
          <p:cNvSpPr>
            <a:spLocks noGrp="1"/>
          </p:cNvSpPr>
          <p:nvPr>
            <p:ph type="sldNum"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8C7E8C6-318E-435B-8788-DF8F7B9907A6}" type="slidenum">
              <a:rPr lang="en-US" smtClean="0">
                <a:latin typeface="Century Gothic" pitchFamily="34" charset="0"/>
                <a:cs typeface="Arial" pitchFamily="34" charset="0"/>
              </a:rPr>
              <a:pPr fontAlgn="base">
                <a:spcBef>
                  <a:spcPct val="0"/>
                </a:spcBef>
                <a:spcAft>
                  <a:spcPct val="0"/>
                </a:spcAft>
              </a:pPr>
              <a:t>88</a:t>
            </a:fld>
            <a:endParaRPr lang="en-US" dirty="0" smtClean="0">
              <a:latin typeface="Century Gothic" pitchFamily="34" charset="0"/>
              <a:cs typeface="Arial" pitchFamily="34" charset="0"/>
            </a:endParaRPr>
          </a:p>
        </p:txBody>
      </p:sp>
      <p:sp>
        <p:nvSpPr>
          <p:cNvPr id="10" name="Content Placeholder 9"/>
          <p:cNvSpPr>
            <a:spLocks noGrp="1"/>
          </p:cNvSpPr>
          <p:nvPr>
            <p:ph idx="1"/>
          </p:nvPr>
        </p:nvSpPr>
        <p:spPr>
          <a:xfrm>
            <a:off x="457200" y="1316182"/>
            <a:ext cx="8229600" cy="2054815"/>
          </a:xfrm>
        </p:spPr>
        <p:txBody>
          <a:bodyPr>
            <a:normAutofit fontScale="77500" lnSpcReduction="20000"/>
          </a:bodyPr>
          <a:lstStyle/>
          <a:p>
            <a:pPr>
              <a:spcAft>
                <a:spcPts val="600"/>
              </a:spcAft>
              <a:buClr>
                <a:srgbClr val="F79646"/>
              </a:buClr>
              <a:buFont typeface="Arial" pitchFamily="34" charset="0"/>
              <a:buChar char="•"/>
            </a:pPr>
            <a:r>
              <a:rPr lang="en-US" dirty="0" smtClean="0">
                <a:solidFill>
                  <a:srgbClr val="4F4F4F"/>
                </a:solidFill>
                <a:latin typeface="Century Gothic" pitchFamily="34" charset="0"/>
              </a:rPr>
              <a:t>Vendor Owned?: By default, this check box is selected, indicating that the consignment part is vendor owned. If the consignment part is not owned by the vendor, clear this check box.</a:t>
            </a:r>
          </a:p>
          <a:p>
            <a:pPr>
              <a:spcAft>
                <a:spcPts val="600"/>
              </a:spcAft>
              <a:buClr>
                <a:srgbClr val="F79646"/>
              </a:buClr>
              <a:buFont typeface="Arial" pitchFamily="34" charset="0"/>
              <a:buChar char="•"/>
            </a:pPr>
            <a:r>
              <a:rPr lang="en-US" dirty="0" smtClean="0">
                <a:solidFill>
                  <a:srgbClr val="4F4F4F"/>
                </a:solidFill>
                <a:latin typeface="Century Gothic" pitchFamily="34" charset="0"/>
              </a:rPr>
              <a:t>Vendor No: If the consignment part is vendor owned, use the lookup to select the vendor.</a:t>
            </a:r>
          </a:p>
          <a:p>
            <a:endParaRPr lang="en-US" dirty="0"/>
          </a:p>
        </p:txBody>
      </p:sp>
      <p:sp>
        <p:nvSpPr>
          <p:cNvPr id="7171" name="Title 3"/>
          <p:cNvSpPr>
            <a:spLocks noGrp="1"/>
          </p:cNvSpPr>
          <p:nvPr>
            <p:ph type="title"/>
          </p:nvPr>
        </p:nvSpPr>
        <p:spPr/>
        <p:txBody>
          <a:bodyPr/>
          <a:lstStyle/>
          <a:p>
            <a:pPr eaLnBrk="1" hangingPunct="1"/>
            <a:r>
              <a:rPr lang="en-US" dirty="0" smtClean="0">
                <a:solidFill>
                  <a:srgbClr val="4F4F4F"/>
                </a:solidFill>
                <a:latin typeface="Century Gothic" pitchFamily="34" charset="0"/>
                <a:cs typeface="Century Gothic" pitchFamily="34" charset="0"/>
              </a:rPr>
              <a:t>Setting Up Consignment Inventory</a:t>
            </a:r>
          </a:p>
        </p:txBody>
      </p:sp>
      <p:sp>
        <p:nvSpPr>
          <p:cNvPr id="11" name="Text Placeholder 10"/>
          <p:cNvSpPr>
            <a:spLocks noGrp="1"/>
          </p:cNvSpPr>
          <p:nvPr>
            <p:ph type="body" sz="quarter" idx="11"/>
          </p:nvPr>
        </p:nvSpPr>
        <p:spPr/>
        <p:txBody>
          <a:bodyPr/>
          <a:lstStyle/>
          <a:p>
            <a:r>
              <a:rPr lang="en-US" dirty="0" smtClean="0"/>
              <a:t>EAM Inventory</a:t>
            </a:r>
            <a:endParaRPr lang="en-US" dirty="0"/>
          </a:p>
        </p:txBody>
      </p:sp>
      <p:sp>
        <p:nvSpPr>
          <p:cNvPr id="9" name="Content Placeholder 2"/>
          <p:cNvSpPr txBox="1">
            <a:spLocks/>
          </p:cNvSpPr>
          <p:nvPr/>
        </p:nvSpPr>
        <p:spPr bwMode="auto">
          <a:xfrm>
            <a:off x="644525" y="5094288"/>
            <a:ext cx="8229600" cy="1365250"/>
          </a:xfrm>
          <a:prstGeom prst="rect">
            <a:avLst/>
          </a:prstGeom>
          <a:noFill/>
          <a:ln w="9525">
            <a:noFill/>
            <a:miter lim="800000"/>
            <a:headEnd/>
            <a:tailEnd/>
          </a:ln>
        </p:spPr>
        <p:txBody>
          <a:bodyPr/>
          <a:lstStyle/>
          <a:p>
            <a:pPr>
              <a:defRPr/>
            </a:pPr>
            <a:endParaRPr lang="en-US" sz="1500" dirty="0">
              <a:solidFill>
                <a:srgbClr val="4F4F4F"/>
              </a:solidFill>
              <a:latin typeface="+mj-lt"/>
              <a:ea typeface="Century Gothic" pitchFamily="34" charset="0"/>
              <a:cs typeface="Century Gothic" pitchFamily="34" charset="0"/>
            </a:endParaRPr>
          </a:p>
        </p:txBody>
      </p:sp>
      <p:pic>
        <p:nvPicPr>
          <p:cNvPr id="7174" name="Picture 8"/>
          <p:cNvPicPr>
            <a:picLocks noChangeAspect="1" noChangeArrowheads="1"/>
          </p:cNvPicPr>
          <p:nvPr/>
        </p:nvPicPr>
        <p:blipFill>
          <a:blip r:embed="rId3" cstate="print"/>
          <a:srcRect/>
          <a:stretch>
            <a:fillRect/>
          </a:stretch>
        </p:blipFill>
        <p:spPr bwMode="auto">
          <a:xfrm>
            <a:off x="2646363" y="3410831"/>
            <a:ext cx="2790825" cy="1581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1"/>
          <p:cNvSpPr>
            <a:spLocks noGrp="1"/>
          </p:cNvSpPr>
          <p:nvPr>
            <p:ph type="sldNum"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51470FC-7A31-4E81-9EE6-59B209DF3F45}" type="slidenum">
              <a:rPr lang="en-US" smtClean="0">
                <a:latin typeface="Century Gothic" pitchFamily="34" charset="0"/>
                <a:cs typeface="Arial" pitchFamily="34" charset="0"/>
              </a:rPr>
              <a:pPr fontAlgn="base">
                <a:spcBef>
                  <a:spcPct val="0"/>
                </a:spcBef>
                <a:spcAft>
                  <a:spcPct val="0"/>
                </a:spcAft>
              </a:pPr>
              <a:t>89</a:t>
            </a:fld>
            <a:endParaRPr lang="en-US" dirty="0" smtClean="0">
              <a:latin typeface="Century Gothic" pitchFamily="34" charset="0"/>
              <a:cs typeface="Arial" pitchFamily="34" charset="0"/>
            </a:endParaRPr>
          </a:p>
        </p:txBody>
      </p:sp>
      <p:sp>
        <p:nvSpPr>
          <p:cNvPr id="3" name="Content Placeholder 2"/>
          <p:cNvSpPr>
            <a:spLocks noGrp="1"/>
          </p:cNvSpPr>
          <p:nvPr>
            <p:ph idx="1"/>
          </p:nvPr>
        </p:nvSpPr>
        <p:spPr/>
        <p:txBody>
          <a:bodyPr/>
          <a:lstStyle/>
          <a:p>
            <a:pPr eaLnBrk="1" hangingPunct="1">
              <a:spcAft>
                <a:spcPts val="600"/>
              </a:spcAft>
            </a:pPr>
            <a:r>
              <a:rPr lang="en-US" sz="2200" dirty="0" smtClean="0">
                <a:solidFill>
                  <a:srgbClr val="4F4F4F"/>
                </a:solidFill>
                <a:latin typeface="Century Gothic" pitchFamily="34" charset="0"/>
                <a:cs typeface="Century Gothic" pitchFamily="34" charset="0"/>
              </a:rPr>
              <a:t>To issue consignment inventory, select the item in the Inventory browse and choose Action &gt; Issue</a:t>
            </a:r>
          </a:p>
          <a:p>
            <a:pPr eaLnBrk="1" hangingPunct="1">
              <a:spcAft>
                <a:spcPts val="600"/>
              </a:spcAft>
            </a:pPr>
            <a:endParaRPr lang="en-US" dirty="0" smtClean="0">
              <a:solidFill>
                <a:srgbClr val="4F4F4F"/>
              </a:solidFill>
              <a:latin typeface="Century Gothic" pitchFamily="34" charset="0"/>
              <a:cs typeface="Century Gothic" pitchFamily="34" charset="0"/>
            </a:endParaRPr>
          </a:p>
          <a:p>
            <a:pPr eaLnBrk="1" hangingPunct="1"/>
            <a:endParaRPr lang="en-US" dirty="0" smtClean="0">
              <a:solidFill>
                <a:srgbClr val="4F4F4F"/>
              </a:solidFill>
              <a:latin typeface="Century Gothic" pitchFamily="34" charset="0"/>
              <a:cs typeface="Century Gothic" pitchFamily="34" charset="0"/>
            </a:endParaRPr>
          </a:p>
          <a:p>
            <a:pPr eaLnBrk="1" hangingPunct="1"/>
            <a:endParaRPr lang="en-US" dirty="0" smtClean="0">
              <a:solidFill>
                <a:srgbClr val="4F4F4F"/>
              </a:solidFill>
              <a:latin typeface="Century Gothic" pitchFamily="34" charset="0"/>
              <a:cs typeface="Century Gothic" pitchFamily="34" charset="0"/>
            </a:endParaRPr>
          </a:p>
          <a:p>
            <a:pPr lvl="1" eaLnBrk="1" hangingPunct="1">
              <a:buFont typeface="Lucida Grande"/>
              <a:buNone/>
            </a:pPr>
            <a:endParaRPr lang="en-US" dirty="0" smtClean="0">
              <a:solidFill>
                <a:srgbClr val="4F4F4F"/>
              </a:solidFill>
              <a:latin typeface="Century Gothic" pitchFamily="34" charset="0"/>
              <a:cs typeface="Century Gothic" pitchFamily="34" charset="0"/>
            </a:endParaRPr>
          </a:p>
          <a:p>
            <a:pPr eaLnBrk="1" hangingPunct="1">
              <a:buFont typeface="Arial" pitchFamily="34" charset="0"/>
              <a:buNone/>
            </a:pPr>
            <a:endParaRPr lang="en-US" dirty="0" smtClean="0">
              <a:solidFill>
                <a:srgbClr val="4F4F4F"/>
              </a:solidFill>
              <a:latin typeface="Century Gothic" pitchFamily="34" charset="0"/>
              <a:cs typeface="Century Gothic" pitchFamily="34" charset="0"/>
            </a:endParaRPr>
          </a:p>
        </p:txBody>
      </p:sp>
      <p:sp>
        <p:nvSpPr>
          <p:cNvPr id="9220" name="Title 3"/>
          <p:cNvSpPr>
            <a:spLocks noGrp="1"/>
          </p:cNvSpPr>
          <p:nvPr>
            <p:ph type="title"/>
          </p:nvPr>
        </p:nvSpPr>
        <p:spPr/>
        <p:txBody>
          <a:bodyPr>
            <a:normAutofit fontScale="90000"/>
          </a:bodyPr>
          <a:lstStyle/>
          <a:p>
            <a:pPr eaLnBrk="1" hangingPunct="1"/>
            <a:r>
              <a:rPr lang="en-US" dirty="0" smtClean="0">
                <a:solidFill>
                  <a:srgbClr val="4F4F4F"/>
                </a:solidFill>
                <a:latin typeface="Century Gothic" pitchFamily="34" charset="0"/>
                <a:cs typeface="Century Gothic" pitchFamily="34" charset="0"/>
              </a:rPr>
              <a:t>Consignment Inventory Transactions: Issue</a:t>
            </a:r>
          </a:p>
        </p:txBody>
      </p:sp>
      <p:sp>
        <p:nvSpPr>
          <p:cNvPr id="9221" name="Text Placeholder 4"/>
          <p:cNvSpPr>
            <a:spLocks noGrp="1"/>
          </p:cNvSpPr>
          <p:nvPr>
            <p:ph type="body" sz="quarter" idx="11"/>
          </p:nvPr>
        </p:nvSpPr>
        <p:spPr/>
        <p:txBody>
          <a:bodyPr/>
          <a:lstStyle/>
          <a:p>
            <a:r>
              <a:rPr lang="en-US" dirty="0" smtClean="0">
                <a:solidFill>
                  <a:schemeClr val="accent1"/>
                </a:solidFill>
              </a:rPr>
              <a:t>EAM Inventory</a:t>
            </a:r>
            <a:endParaRPr lang="en-US" dirty="0">
              <a:solidFill>
                <a:schemeClr val="accent1"/>
              </a:solidFill>
            </a:endParaRPr>
          </a:p>
        </p:txBody>
      </p:sp>
      <p:sp>
        <p:nvSpPr>
          <p:cNvPr id="9" name="Content Placeholder 2"/>
          <p:cNvSpPr txBox="1">
            <a:spLocks/>
          </p:cNvSpPr>
          <p:nvPr/>
        </p:nvSpPr>
        <p:spPr bwMode="auto">
          <a:xfrm>
            <a:off x="644525" y="5094288"/>
            <a:ext cx="8229600" cy="1365250"/>
          </a:xfrm>
          <a:prstGeom prst="rect">
            <a:avLst/>
          </a:prstGeom>
          <a:noFill/>
          <a:ln w="9525">
            <a:noFill/>
            <a:miter lim="800000"/>
            <a:headEnd/>
            <a:tailEnd/>
          </a:ln>
        </p:spPr>
        <p:txBody>
          <a:bodyPr/>
          <a:lstStyle/>
          <a:p>
            <a:pPr>
              <a:defRPr/>
            </a:pPr>
            <a:endParaRPr lang="en-US" sz="1500" dirty="0">
              <a:solidFill>
                <a:srgbClr val="4F4F4F"/>
              </a:solidFill>
              <a:latin typeface="+mj-lt"/>
              <a:ea typeface="Century Gothic" pitchFamily="34" charset="0"/>
              <a:cs typeface="Century Gothic" pitchFamily="34" charset="0"/>
            </a:endParaRPr>
          </a:p>
        </p:txBody>
      </p:sp>
      <p:pic>
        <p:nvPicPr>
          <p:cNvPr id="31746" name="Picture 2"/>
          <p:cNvPicPr>
            <a:picLocks noChangeAspect="1" noChangeArrowheads="1"/>
          </p:cNvPicPr>
          <p:nvPr/>
        </p:nvPicPr>
        <p:blipFill>
          <a:blip r:embed="rId3" cstate="print"/>
          <a:srcRect/>
          <a:stretch>
            <a:fillRect/>
          </a:stretch>
        </p:blipFill>
        <p:spPr bwMode="auto">
          <a:xfrm>
            <a:off x="429354" y="2594666"/>
            <a:ext cx="2562225" cy="1819275"/>
          </a:xfrm>
          <a:prstGeom prst="rect">
            <a:avLst/>
          </a:prstGeom>
          <a:noFill/>
          <a:ln w="9525">
            <a:noFill/>
            <a:miter lim="800000"/>
            <a:headEnd/>
            <a:tailEnd/>
          </a:ln>
        </p:spPr>
      </p:pic>
      <p:pic>
        <p:nvPicPr>
          <p:cNvPr id="31747" name="Picture 3"/>
          <p:cNvPicPr>
            <a:picLocks noChangeAspect="1" noChangeArrowheads="1"/>
          </p:cNvPicPr>
          <p:nvPr/>
        </p:nvPicPr>
        <p:blipFill>
          <a:blip r:embed="rId4" cstate="print"/>
          <a:srcRect/>
          <a:stretch>
            <a:fillRect/>
          </a:stretch>
        </p:blipFill>
        <p:spPr bwMode="auto">
          <a:xfrm>
            <a:off x="3068340" y="2142682"/>
            <a:ext cx="5505506" cy="417788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dirty="0"/>
          </a:p>
        </p:txBody>
      </p:sp>
      <p:sp>
        <p:nvSpPr>
          <p:cNvPr id="657410" name="Rectangle 2"/>
          <p:cNvSpPr>
            <a:spLocks noGrp="1" noChangeArrowheads="1"/>
          </p:cNvSpPr>
          <p:nvPr>
            <p:ph type="title"/>
          </p:nvPr>
        </p:nvSpPr>
        <p:spPr/>
        <p:txBody>
          <a:bodyPr anchor="ctr"/>
          <a:lstStyle/>
          <a:p>
            <a:r>
              <a:rPr lang="en-US" dirty="0" smtClean="0"/>
              <a:t>Inventory Key Concepts</a:t>
            </a:r>
          </a:p>
        </p:txBody>
      </p:sp>
      <p:sp>
        <p:nvSpPr>
          <p:cNvPr id="5" name="Text Placeholder 4"/>
          <p:cNvSpPr>
            <a:spLocks noGrp="1"/>
          </p:cNvSpPr>
          <p:nvPr>
            <p:ph type="body" sz="quarter" idx="11"/>
          </p:nvPr>
        </p:nvSpPr>
        <p:spPr/>
        <p:txBody>
          <a:bodyPr/>
          <a:lstStyle/>
          <a:p>
            <a:r>
              <a:rPr lang="en-US" dirty="0" smtClean="0"/>
              <a:t>EAM Inventory</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
        <p:nvSpPr>
          <p:cNvPr id="6" name="Slide Number Placeholder 5"/>
          <p:cNvSpPr>
            <a:spLocks noGrp="1"/>
          </p:cNvSpPr>
          <p:nvPr>
            <p:ph type="sldNum" sz="quarter" idx="12"/>
          </p:nvPr>
        </p:nvSpPr>
        <p:spPr/>
        <p:txBody>
          <a:bodyPr/>
          <a:lstStyle/>
          <a:p>
            <a:fld id="{D295FD85-0E9A-9A4B-AEA4-CF6493BFD0E6}" type="slidenum">
              <a:rPr lang="en-US" smtClean="0"/>
              <a:pPr/>
              <a:t>9</a:t>
            </a:fld>
            <a:endParaRPr lang="en-US" dirty="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1"/>
          <p:cNvSpPr>
            <a:spLocks noGrp="1"/>
          </p:cNvSpPr>
          <p:nvPr>
            <p:ph type="sldNum"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83087B1-530E-4B7F-98EC-F179138B514D}" type="slidenum">
              <a:rPr lang="en-US" smtClean="0">
                <a:latin typeface="Century Gothic" pitchFamily="34" charset="0"/>
                <a:cs typeface="Arial" pitchFamily="34" charset="0"/>
              </a:rPr>
              <a:pPr fontAlgn="base">
                <a:spcBef>
                  <a:spcPct val="0"/>
                </a:spcBef>
                <a:spcAft>
                  <a:spcPct val="0"/>
                </a:spcAft>
              </a:pPr>
              <a:t>90</a:t>
            </a:fld>
            <a:endParaRPr lang="en-US" dirty="0" smtClean="0">
              <a:latin typeface="Century Gothic" pitchFamily="34" charset="0"/>
              <a:cs typeface="Arial" pitchFamily="34" charset="0"/>
            </a:endParaRPr>
          </a:p>
        </p:txBody>
      </p:sp>
      <p:sp>
        <p:nvSpPr>
          <p:cNvPr id="3" name="Content Placeholder 2"/>
          <p:cNvSpPr>
            <a:spLocks noGrp="1"/>
          </p:cNvSpPr>
          <p:nvPr>
            <p:ph idx="1"/>
          </p:nvPr>
        </p:nvSpPr>
        <p:spPr/>
        <p:txBody>
          <a:bodyPr/>
          <a:lstStyle/>
          <a:p>
            <a:pPr eaLnBrk="1" hangingPunct="1">
              <a:spcAft>
                <a:spcPts val="600"/>
              </a:spcAft>
            </a:pPr>
            <a:r>
              <a:rPr lang="en-US" sz="2200" dirty="0" smtClean="0">
                <a:solidFill>
                  <a:srgbClr val="4F4F4F"/>
                </a:solidFill>
                <a:latin typeface="Century Gothic" pitchFamily="34" charset="0"/>
                <a:cs typeface="Century Gothic" pitchFamily="34" charset="0"/>
              </a:rPr>
              <a:t>To relocate consignment inventory, select the item in the Inventory browse and choose Action &gt; Relocate</a:t>
            </a:r>
          </a:p>
          <a:p>
            <a:pPr eaLnBrk="1" hangingPunct="1">
              <a:spcAft>
                <a:spcPts val="600"/>
              </a:spcAft>
            </a:pPr>
            <a:endParaRPr lang="en-US" dirty="0" smtClean="0">
              <a:solidFill>
                <a:srgbClr val="4F4F4F"/>
              </a:solidFill>
              <a:latin typeface="Century Gothic" pitchFamily="34" charset="0"/>
              <a:cs typeface="Century Gothic" pitchFamily="34" charset="0"/>
            </a:endParaRPr>
          </a:p>
          <a:p>
            <a:pPr eaLnBrk="1" hangingPunct="1"/>
            <a:endParaRPr lang="en-US" dirty="0" smtClean="0">
              <a:solidFill>
                <a:srgbClr val="4F4F4F"/>
              </a:solidFill>
              <a:latin typeface="Century Gothic" pitchFamily="34" charset="0"/>
              <a:cs typeface="Century Gothic" pitchFamily="34" charset="0"/>
            </a:endParaRPr>
          </a:p>
          <a:p>
            <a:pPr eaLnBrk="1" hangingPunct="1"/>
            <a:endParaRPr lang="en-US" dirty="0" smtClean="0">
              <a:solidFill>
                <a:srgbClr val="4F4F4F"/>
              </a:solidFill>
              <a:latin typeface="Century Gothic" pitchFamily="34" charset="0"/>
              <a:cs typeface="Century Gothic" pitchFamily="34" charset="0"/>
            </a:endParaRPr>
          </a:p>
          <a:p>
            <a:pPr lvl="1" eaLnBrk="1" hangingPunct="1">
              <a:buFont typeface="Lucida Grande"/>
              <a:buNone/>
            </a:pPr>
            <a:endParaRPr lang="en-US" dirty="0" smtClean="0">
              <a:solidFill>
                <a:srgbClr val="4F4F4F"/>
              </a:solidFill>
              <a:latin typeface="Century Gothic" pitchFamily="34" charset="0"/>
              <a:cs typeface="Century Gothic" pitchFamily="34" charset="0"/>
            </a:endParaRPr>
          </a:p>
          <a:p>
            <a:pPr eaLnBrk="1" hangingPunct="1">
              <a:buFont typeface="Arial" pitchFamily="34" charset="0"/>
              <a:buNone/>
            </a:pPr>
            <a:endParaRPr lang="en-US" dirty="0" smtClean="0">
              <a:solidFill>
                <a:srgbClr val="4F4F4F"/>
              </a:solidFill>
              <a:latin typeface="Century Gothic" pitchFamily="34" charset="0"/>
              <a:cs typeface="Century Gothic" pitchFamily="34" charset="0"/>
            </a:endParaRPr>
          </a:p>
        </p:txBody>
      </p:sp>
      <p:sp>
        <p:nvSpPr>
          <p:cNvPr id="10244" name="Title 3"/>
          <p:cNvSpPr>
            <a:spLocks noGrp="1"/>
          </p:cNvSpPr>
          <p:nvPr>
            <p:ph type="title"/>
          </p:nvPr>
        </p:nvSpPr>
        <p:spPr>
          <a:xfrm>
            <a:off x="457200" y="607452"/>
            <a:ext cx="8454788" cy="708730"/>
          </a:xfrm>
        </p:spPr>
        <p:txBody>
          <a:bodyPr>
            <a:normAutofit fontScale="90000"/>
          </a:bodyPr>
          <a:lstStyle/>
          <a:p>
            <a:pPr eaLnBrk="1" hangingPunct="1"/>
            <a:r>
              <a:rPr lang="en-US" dirty="0" smtClean="0">
                <a:solidFill>
                  <a:srgbClr val="4F4F4F"/>
                </a:solidFill>
                <a:latin typeface="Century Gothic" pitchFamily="34" charset="0"/>
                <a:cs typeface="Century Gothic" pitchFamily="34" charset="0"/>
              </a:rPr>
              <a:t>Consignment Inventory Transactions: Relocate</a:t>
            </a:r>
          </a:p>
        </p:txBody>
      </p:sp>
      <p:sp>
        <p:nvSpPr>
          <p:cNvPr id="10245" name="Text Placeholder 4"/>
          <p:cNvSpPr>
            <a:spLocks noGrp="1"/>
          </p:cNvSpPr>
          <p:nvPr>
            <p:ph type="body" sz="quarter" idx="11"/>
          </p:nvPr>
        </p:nvSpPr>
        <p:spPr/>
        <p:txBody>
          <a:bodyPr/>
          <a:lstStyle/>
          <a:p>
            <a:r>
              <a:rPr lang="en-US" dirty="0" smtClean="0">
                <a:solidFill>
                  <a:schemeClr val="accent1"/>
                </a:solidFill>
              </a:rPr>
              <a:t>EAM Inventory</a:t>
            </a:r>
            <a:endParaRPr lang="en-US" dirty="0">
              <a:solidFill>
                <a:schemeClr val="accent1"/>
              </a:solidFill>
            </a:endParaRPr>
          </a:p>
        </p:txBody>
      </p:sp>
      <p:sp>
        <p:nvSpPr>
          <p:cNvPr id="9" name="Content Placeholder 2"/>
          <p:cNvSpPr txBox="1">
            <a:spLocks/>
          </p:cNvSpPr>
          <p:nvPr/>
        </p:nvSpPr>
        <p:spPr bwMode="auto">
          <a:xfrm>
            <a:off x="644525" y="5094288"/>
            <a:ext cx="8229600" cy="1365250"/>
          </a:xfrm>
          <a:prstGeom prst="rect">
            <a:avLst/>
          </a:prstGeom>
          <a:noFill/>
          <a:ln w="9525">
            <a:noFill/>
            <a:miter lim="800000"/>
            <a:headEnd/>
            <a:tailEnd/>
          </a:ln>
        </p:spPr>
        <p:txBody>
          <a:bodyPr/>
          <a:lstStyle/>
          <a:p>
            <a:pPr>
              <a:defRPr/>
            </a:pPr>
            <a:endParaRPr lang="en-US" sz="1500" dirty="0">
              <a:solidFill>
                <a:srgbClr val="4F4F4F"/>
              </a:solidFill>
              <a:latin typeface="+mj-lt"/>
              <a:ea typeface="Century Gothic" pitchFamily="34" charset="0"/>
              <a:cs typeface="Century Gothic" pitchFamily="34" charset="0"/>
            </a:endParaRPr>
          </a:p>
        </p:txBody>
      </p:sp>
      <p:pic>
        <p:nvPicPr>
          <p:cNvPr id="10247" name="Picture 2"/>
          <p:cNvPicPr>
            <a:picLocks noChangeAspect="1" noChangeArrowheads="1"/>
          </p:cNvPicPr>
          <p:nvPr/>
        </p:nvPicPr>
        <p:blipFill>
          <a:blip r:embed="rId3" cstate="print"/>
          <a:srcRect/>
          <a:stretch>
            <a:fillRect/>
          </a:stretch>
        </p:blipFill>
        <p:spPr bwMode="auto">
          <a:xfrm>
            <a:off x="644525" y="2663825"/>
            <a:ext cx="2209800" cy="2105025"/>
          </a:xfrm>
          <a:prstGeom prst="rect">
            <a:avLst/>
          </a:prstGeom>
          <a:noFill/>
          <a:ln w="9525">
            <a:noFill/>
            <a:miter lim="800000"/>
            <a:headEnd/>
            <a:tailEnd/>
          </a:ln>
        </p:spPr>
      </p:pic>
      <p:pic>
        <p:nvPicPr>
          <p:cNvPr id="10248" name="Picture 3"/>
          <p:cNvPicPr>
            <a:picLocks noChangeAspect="1" noChangeArrowheads="1"/>
          </p:cNvPicPr>
          <p:nvPr/>
        </p:nvPicPr>
        <p:blipFill>
          <a:blip r:embed="rId4" cstate="print"/>
          <a:srcRect/>
          <a:stretch>
            <a:fillRect/>
          </a:stretch>
        </p:blipFill>
        <p:spPr bwMode="auto">
          <a:xfrm>
            <a:off x="3100557" y="2302136"/>
            <a:ext cx="5161316" cy="35609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1"/>
          <p:cNvSpPr>
            <a:spLocks noGrp="1"/>
          </p:cNvSpPr>
          <p:nvPr>
            <p:ph type="sldNum"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3B10244-3159-495A-99F8-8A4F073FB7A7}" type="slidenum">
              <a:rPr lang="en-US" smtClean="0">
                <a:latin typeface="Century Gothic" pitchFamily="34" charset="0"/>
                <a:cs typeface="Arial" pitchFamily="34" charset="0"/>
              </a:rPr>
              <a:pPr fontAlgn="base">
                <a:spcBef>
                  <a:spcPct val="0"/>
                </a:spcBef>
                <a:spcAft>
                  <a:spcPct val="0"/>
                </a:spcAft>
              </a:pPr>
              <a:t>91</a:t>
            </a:fld>
            <a:endParaRPr lang="en-US" dirty="0" smtClean="0">
              <a:latin typeface="Century Gothic" pitchFamily="34" charset="0"/>
              <a:cs typeface="Arial" pitchFamily="34" charset="0"/>
            </a:endParaRPr>
          </a:p>
        </p:txBody>
      </p:sp>
      <p:sp>
        <p:nvSpPr>
          <p:cNvPr id="3" name="Content Placeholder 2"/>
          <p:cNvSpPr>
            <a:spLocks noGrp="1"/>
          </p:cNvSpPr>
          <p:nvPr>
            <p:ph idx="1"/>
          </p:nvPr>
        </p:nvSpPr>
        <p:spPr/>
        <p:txBody>
          <a:bodyPr>
            <a:normAutofit/>
          </a:bodyPr>
          <a:lstStyle/>
          <a:p>
            <a:pPr eaLnBrk="1" hangingPunct="1">
              <a:spcAft>
                <a:spcPts val="600"/>
              </a:spcAft>
            </a:pPr>
            <a:r>
              <a:rPr lang="en-US" sz="2200" dirty="0" smtClean="0">
                <a:solidFill>
                  <a:srgbClr val="4F4F4F"/>
                </a:solidFill>
                <a:latin typeface="Century Gothic" pitchFamily="34" charset="0"/>
                <a:cs typeface="Century Gothic" pitchFamily="34" charset="0"/>
              </a:rPr>
              <a:t>To adjust the on-hand consignment inventory quantity, select the item in the Inventory browse and choose Action &gt; Adjust</a:t>
            </a:r>
          </a:p>
          <a:p>
            <a:pPr eaLnBrk="1" hangingPunct="1">
              <a:spcAft>
                <a:spcPts val="600"/>
              </a:spcAft>
            </a:pPr>
            <a:endParaRPr lang="en-US" dirty="0" smtClean="0">
              <a:solidFill>
                <a:srgbClr val="4F4F4F"/>
              </a:solidFill>
              <a:latin typeface="Century Gothic" pitchFamily="34" charset="0"/>
              <a:cs typeface="Century Gothic" pitchFamily="34" charset="0"/>
            </a:endParaRPr>
          </a:p>
          <a:p>
            <a:pPr eaLnBrk="1" hangingPunct="1"/>
            <a:endParaRPr lang="en-US" dirty="0" smtClean="0">
              <a:solidFill>
                <a:srgbClr val="4F4F4F"/>
              </a:solidFill>
              <a:latin typeface="Century Gothic" pitchFamily="34" charset="0"/>
              <a:cs typeface="Century Gothic" pitchFamily="34" charset="0"/>
            </a:endParaRPr>
          </a:p>
          <a:p>
            <a:pPr eaLnBrk="1" hangingPunct="1"/>
            <a:endParaRPr lang="en-US" dirty="0" smtClean="0">
              <a:solidFill>
                <a:srgbClr val="4F4F4F"/>
              </a:solidFill>
              <a:latin typeface="Century Gothic" pitchFamily="34" charset="0"/>
              <a:cs typeface="Century Gothic" pitchFamily="34" charset="0"/>
            </a:endParaRPr>
          </a:p>
          <a:p>
            <a:pPr lvl="1" eaLnBrk="1" hangingPunct="1">
              <a:buFont typeface="Lucida Grande"/>
              <a:buNone/>
            </a:pPr>
            <a:endParaRPr lang="en-US" dirty="0" smtClean="0">
              <a:solidFill>
                <a:srgbClr val="4F4F4F"/>
              </a:solidFill>
              <a:latin typeface="Century Gothic" pitchFamily="34" charset="0"/>
              <a:cs typeface="Century Gothic" pitchFamily="34" charset="0"/>
            </a:endParaRPr>
          </a:p>
          <a:p>
            <a:pPr eaLnBrk="1" hangingPunct="1">
              <a:buFont typeface="Arial" pitchFamily="34" charset="0"/>
              <a:buNone/>
            </a:pPr>
            <a:endParaRPr lang="en-US" dirty="0" smtClean="0">
              <a:solidFill>
                <a:srgbClr val="4F4F4F"/>
              </a:solidFill>
              <a:latin typeface="Century Gothic" pitchFamily="34" charset="0"/>
              <a:cs typeface="Century Gothic" pitchFamily="34" charset="0"/>
            </a:endParaRPr>
          </a:p>
        </p:txBody>
      </p:sp>
      <p:sp>
        <p:nvSpPr>
          <p:cNvPr id="11268" name="Title 3"/>
          <p:cNvSpPr>
            <a:spLocks noGrp="1"/>
          </p:cNvSpPr>
          <p:nvPr>
            <p:ph type="title"/>
          </p:nvPr>
        </p:nvSpPr>
        <p:spPr/>
        <p:txBody>
          <a:bodyPr>
            <a:normAutofit fontScale="90000"/>
          </a:bodyPr>
          <a:lstStyle/>
          <a:p>
            <a:pPr eaLnBrk="1" hangingPunct="1"/>
            <a:r>
              <a:rPr lang="en-US" dirty="0" smtClean="0">
                <a:solidFill>
                  <a:srgbClr val="4F4F4F"/>
                </a:solidFill>
                <a:latin typeface="Century Gothic" pitchFamily="34" charset="0"/>
                <a:cs typeface="Century Gothic" pitchFamily="34" charset="0"/>
              </a:rPr>
              <a:t>Consignment Inventory Transactions: Adjust</a:t>
            </a:r>
          </a:p>
        </p:txBody>
      </p:sp>
      <p:sp>
        <p:nvSpPr>
          <p:cNvPr id="11269" name="Text Placeholder 4"/>
          <p:cNvSpPr>
            <a:spLocks noGrp="1"/>
          </p:cNvSpPr>
          <p:nvPr>
            <p:ph type="body" sz="quarter" idx="11"/>
          </p:nvPr>
        </p:nvSpPr>
        <p:spPr/>
        <p:txBody>
          <a:bodyPr/>
          <a:lstStyle/>
          <a:p>
            <a:r>
              <a:rPr lang="en-US" dirty="0" smtClean="0">
                <a:solidFill>
                  <a:schemeClr val="accent1"/>
                </a:solidFill>
              </a:rPr>
              <a:t>EAM Inventory</a:t>
            </a:r>
            <a:endParaRPr lang="en-US" dirty="0">
              <a:solidFill>
                <a:schemeClr val="accent1"/>
              </a:solidFill>
            </a:endParaRPr>
          </a:p>
        </p:txBody>
      </p:sp>
      <p:pic>
        <p:nvPicPr>
          <p:cNvPr id="11270" name="Picture 2"/>
          <p:cNvPicPr>
            <a:picLocks noChangeAspect="1" noChangeArrowheads="1"/>
          </p:cNvPicPr>
          <p:nvPr/>
        </p:nvPicPr>
        <p:blipFill>
          <a:blip r:embed="rId3" cstate="print"/>
          <a:srcRect/>
          <a:stretch>
            <a:fillRect/>
          </a:stretch>
        </p:blipFill>
        <p:spPr bwMode="auto">
          <a:xfrm>
            <a:off x="644525" y="2557463"/>
            <a:ext cx="2038350" cy="3409950"/>
          </a:xfrm>
          <a:prstGeom prst="rect">
            <a:avLst/>
          </a:prstGeom>
          <a:noFill/>
          <a:ln w="9525">
            <a:noFill/>
            <a:miter lim="800000"/>
            <a:headEnd/>
            <a:tailEnd/>
          </a:ln>
        </p:spPr>
      </p:pic>
      <p:pic>
        <p:nvPicPr>
          <p:cNvPr id="11271" name="Picture 3"/>
          <p:cNvPicPr>
            <a:picLocks noChangeAspect="1" noChangeArrowheads="1"/>
          </p:cNvPicPr>
          <p:nvPr/>
        </p:nvPicPr>
        <p:blipFill>
          <a:blip r:embed="rId4" cstate="print"/>
          <a:srcRect/>
          <a:stretch>
            <a:fillRect/>
          </a:stretch>
        </p:blipFill>
        <p:spPr bwMode="auto">
          <a:xfrm>
            <a:off x="3306763" y="2663825"/>
            <a:ext cx="4610100" cy="27241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1"/>
          <p:cNvSpPr>
            <a:spLocks noGrp="1"/>
          </p:cNvSpPr>
          <p:nvPr>
            <p:ph type="sldNum"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7DFD4C8-D880-44C5-A57D-BE4893D64769}" type="slidenum">
              <a:rPr lang="en-US" smtClean="0">
                <a:latin typeface="Century Gothic" pitchFamily="34" charset="0"/>
                <a:cs typeface="Arial" pitchFamily="34" charset="0"/>
              </a:rPr>
              <a:pPr fontAlgn="base">
                <a:spcBef>
                  <a:spcPct val="0"/>
                </a:spcBef>
                <a:spcAft>
                  <a:spcPct val="0"/>
                </a:spcAft>
              </a:pPr>
              <a:t>92</a:t>
            </a:fld>
            <a:endParaRPr lang="en-US" dirty="0" smtClean="0">
              <a:latin typeface="Century Gothic" pitchFamily="34" charset="0"/>
              <a:cs typeface="Arial" pitchFamily="34" charset="0"/>
            </a:endParaRPr>
          </a:p>
        </p:txBody>
      </p:sp>
      <p:sp>
        <p:nvSpPr>
          <p:cNvPr id="3" name="Content Placeholder 2"/>
          <p:cNvSpPr>
            <a:spLocks noGrp="1"/>
          </p:cNvSpPr>
          <p:nvPr>
            <p:ph idx="1"/>
          </p:nvPr>
        </p:nvSpPr>
        <p:spPr/>
        <p:txBody>
          <a:bodyPr>
            <a:normAutofit/>
          </a:bodyPr>
          <a:lstStyle/>
          <a:p>
            <a:pPr>
              <a:defRPr/>
            </a:pPr>
            <a:r>
              <a:rPr lang="en-US" sz="1800" dirty="0" smtClean="0"/>
              <a:t>From the Consignment Stack submenu within an inventory record, view:</a:t>
            </a:r>
          </a:p>
          <a:p>
            <a:pPr lvl="1">
              <a:defRPr/>
            </a:pPr>
            <a:r>
              <a:rPr lang="en-US" sz="1800" dirty="0" smtClean="0"/>
              <a:t>The number of consignment parts that are available for each vendor</a:t>
            </a:r>
          </a:p>
          <a:p>
            <a:pPr lvl="1">
              <a:defRPr/>
            </a:pPr>
            <a:r>
              <a:rPr lang="en-US" sz="1800" dirty="0" smtClean="0"/>
              <a:t>A part’s next-issue cost, which is based on FIFO, for each vendor</a:t>
            </a:r>
          </a:p>
          <a:p>
            <a:pPr lvl="1">
              <a:defRPr/>
            </a:pPr>
            <a:r>
              <a:rPr lang="en-US" sz="1800" dirty="0" smtClean="0"/>
              <a:t>Whether the part is vendor or company owned</a:t>
            </a:r>
            <a:endParaRPr lang="en-US" sz="1800" dirty="0" smtClean="0">
              <a:solidFill>
                <a:srgbClr val="4F4F4F"/>
              </a:solidFill>
              <a:latin typeface="Century Gothic" pitchFamily="34" charset="0"/>
              <a:cs typeface="Century Gothic" pitchFamily="34" charset="0"/>
            </a:endParaRPr>
          </a:p>
        </p:txBody>
      </p:sp>
      <p:sp>
        <p:nvSpPr>
          <p:cNvPr id="13316" name="Title 3"/>
          <p:cNvSpPr>
            <a:spLocks noGrp="1"/>
          </p:cNvSpPr>
          <p:nvPr>
            <p:ph type="title"/>
          </p:nvPr>
        </p:nvSpPr>
        <p:spPr/>
        <p:txBody>
          <a:bodyPr/>
          <a:lstStyle/>
          <a:p>
            <a:pPr eaLnBrk="1" hangingPunct="1"/>
            <a:r>
              <a:rPr lang="en-US" dirty="0" smtClean="0">
                <a:solidFill>
                  <a:srgbClr val="4F4F4F"/>
                </a:solidFill>
                <a:latin typeface="Century Gothic" pitchFamily="34" charset="0"/>
                <a:cs typeface="Century Gothic" pitchFamily="34" charset="0"/>
              </a:rPr>
              <a:t>View Consignment Stack</a:t>
            </a:r>
          </a:p>
        </p:txBody>
      </p:sp>
      <p:sp>
        <p:nvSpPr>
          <p:cNvPr id="13317" name="Text Placeholder 4"/>
          <p:cNvSpPr>
            <a:spLocks noGrp="1"/>
          </p:cNvSpPr>
          <p:nvPr>
            <p:ph type="body" sz="quarter" idx="11"/>
          </p:nvPr>
        </p:nvSpPr>
        <p:spPr/>
        <p:txBody>
          <a:bodyPr/>
          <a:lstStyle/>
          <a:p>
            <a:r>
              <a:rPr lang="en-US" dirty="0" smtClean="0">
                <a:solidFill>
                  <a:schemeClr val="accent1"/>
                </a:solidFill>
              </a:rPr>
              <a:t>EAM Inventory</a:t>
            </a:r>
            <a:endParaRPr lang="en-US" dirty="0">
              <a:solidFill>
                <a:schemeClr val="accent1"/>
              </a:solidFill>
            </a:endParaRPr>
          </a:p>
        </p:txBody>
      </p:sp>
      <p:pic>
        <p:nvPicPr>
          <p:cNvPr id="13318" name="Picture 2"/>
          <p:cNvPicPr>
            <a:picLocks noChangeAspect="1" noChangeArrowheads="1"/>
          </p:cNvPicPr>
          <p:nvPr/>
        </p:nvPicPr>
        <p:blipFill>
          <a:blip r:embed="rId3" cstate="print"/>
          <a:srcRect/>
          <a:stretch>
            <a:fillRect/>
          </a:stretch>
        </p:blipFill>
        <p:spPr bwMode="auto">
          <a:xfrm>
            <a:off x="1191256" y="3410174"/>
            <a:ext cx="6751008" cy="242254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1"/>
          <p:cNvSpPr>
            <a:spLocks noGrp="1"/>
          </p:cNvSpPr>
          <p:nvPr>
            <p:ph type="sldNum"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17ECE2C-7BDE-4885-A75B-F0BD7F9FF33A}" type="slidenum">
              <a:rPr lang="en-US" smtClean="0">
                <a:latin typeface="Century Gothic" pitchFamily="34" charset="0"/>
                <a:cs typeface="Arial" pitchFamily="34" charset="0"/>
              </a:rPr>
              <a:pPr fontAlgn="base">
                <a:spcBef>
                  <a:spcPct val="0"/>
                </a:spcBef>
                <a:spcAft>
                  <a:spcPct val="0"/>
                </a:spcAft>
              </a:pPr>
              <a:t>93</a:t>
            </a:fld>
            <a:endParaRPr lang="en-US" dirty="0" smtClean="0">
              <a:latin typeface="Century Gothic" pitchFamily="34" charset="0"/>
              <a:cs typeface="Arial" pitchFamily="34" charset="0"/>
            </a:endParaRPr>
          </a:p>
        </p:txBody>
      </p:sp>
      <p:sp>
        <p:nvSpPr>
          <p:cNvPr id="3" name="Content Placeholder 2"/>
          <p:cNvSpPr>
            <a:spLocks noGrp="1"/>
          </p:cNvSpPr>
          <p:nvPr>
            <p:ph idx="1"/>
          </p:nvPr>
        </p:nvSpPr>
        <p:spPr/>
        <p:txBody>
          <a:bodyPr>
            <a:normAutofit/>
          </a:bodyPr>
          <a:lstStyle/>
          <a:p>
            <a:pPr>
              <a:defRPr/>
            </a:pPr>
            <a:r>
              <a:rPr lang="en-US" sz="1700" dirty="0" smtClean="0"/>
              <a:t>The Transfer Ownership action allows you to indicate the part is now company owned.</a:t>
            </a:r>
          </a:p>
          <a:p>
            <a:pPr>
              <a:defRPr/>
            </a:pPr>
            <a:r>
              <a:rPr lang="en-US" sz="1700" dirty="0" smtClean="0"/>
              <a:t>To transfer ownership of a consignment part to company-owned:</a:t>
            </a:r>
          </a:p>
          <a:p>
            <a:pPr lvl="1">
              <a:defRPr/>
            </a:pPr>
            <a:r>
              <a:rPr lang="en-US" sz="1700" dirty="0" smtClean="0"/>
              <a:t>Open the Inventory browse and highlight the part record.</a:t>
            </a:r>
          </a:p>
          <a:p>
            <a:pPr lvl="1">
              <a:defRPr/>
            </a:pPr>
            <a:r>
              <a:rPr lang="en-US" sz="1700" dirty="0" smtClean="0"/>
              <a:t>Select Transfer Ownership from the Inventory Action menu. The Transfer Ownership window opens. Enter the relevant information.</a:t>
            </a:r>
          </a:p>
        </p:txBody>
      </p:sp>
      <p:sp>
        <p:nvSpPr>
          <p:cNvPr id="14340" name="Title 3"/>
          <p:cNvSpPr>
            <a:spLocks noGrp="1"/>
          </p:cNvSpPr>
          <p:nvPr>
            <p:ph type="title"/>
          </p:nvPr>
        </p:nvSpPr>
        <p:spPr/>
        <p:txBody>
          <a:bodyPr>
            <a:normAutofit/>
          </a:bodyPr>
          <a:lstStyle/>
          <a:p>
            <a:pPr eaLnBrk="1" hangingPunct="1"/>
            <a:r>
              <a:rPr lang="en-US" sz="3100" dirty="0" smtClean="0">
                <a:solidFill>
                  <a:srgbClr val="4F4F4F"/>
                </a:solidFill>
                <a:latin typeface="Century Gothic" pitchFamily="34" charset="0"/>
                <a:cs typeface="Century Gothic" pitchFamily="34" charset="0"/>
              </a:rPr>
              <a:t>Transferring Ownership</a:t>
            </a:r>
          </a:p>
        </p:txBody>
      </p:sp>
      <p:sp>
        <p:nvSpPr>
          <p:cNvPr id="14341" name="Text Placeholder 4"/>
          <p:cNvSpPr>
            <a:spLocks noGrp="1"/>
          </p:cNvSpPr>
          <p:nvPr>
            <p:ph type="body" sz="quarter" idx="11"/>
          </p:nvPr>
        </p:nvSpPr>
        <p:spPr/>
        <p:txBody>
          <a:bodyPr/>
          <a:lstStyle/>
          <a:p>
            <a:r>
              <a:rPr lang="en-US" dirty="0" smtClean="0">
                <a:solidFill>
                  <a:schemeClr val="accent1"/>
                </a:solidFill>
              </a:rPr>
              <a:t>EAM Inventory</a:t>
            </a:r>
            <a:endParaRPr lang="en-US" dirty="0">
              <a:solidFill>
                <a:schemeClr val="accent1"/>
              </a:solidFill>
            </a:endParaRPr>
          </a:p>
        </p:txBody>
      </p:sp>
      <p:pic>
        <p:nvPicPr>
          <p:cNvPr id="14342" name="Picture 2"/>
          <p:cNvPicPr>
            <a:picLocks noChangeAspect="1" noChangeArrowheads="1"/>
          </p:cNvPicPr>
          <p:nvPr/>
        </p:nvPicPr>
        <p:blipFill>
          <a:blip r:embed="rId3" cstate="print"/>
          <a:srcRect/>
          <a:stretch>
            <a:fillRect/>
          </a:stretch>
        </p:blipFill>
        <p:spPr bwMode="auto">
          <a:xfrm>
            <a:off x="2038350" y="3623578"/>
            <a:ext cx="4752975" cy="20859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94</a:t>
            </a:fld>
            <a:endParaRPr lang="en-US" dirty="0"/>
          </a:p>
        </p:txBody>
      </p:sp>
      <p:sp>
        <p:nvSpPr>
          <p:cNvPr id="7" name="Text Placeholder 6"/>
          <p:cNvSpPr>
            <a:spLocks noGrp="1"/>
          </p:cNvSpPr>
          <p:nvPr>
            <p:ph type="body" sz="quarter" idx="10"/>
          </p:nvPr>
        </p:nvSpPr>
        <p:spPr/>
        <p:txBody>
          <a:bodyPr/>
          <a:lstStyle/>
          <a:p>
            <a:endParaRPr lang="en-US"/>
          </a:p>
        </p:txBody>
      </p:sp>
      <p:sp>
        <p:nvSpPr>
          <p:cNvPr id="657410" name="Rectangle 2"/>
          <p:cNvSpPr>
            <a:spLocks noGrp="1" noChangeArrowheads="1"/>
          </p:cNvSpPr>
          <p:nvPr>
            <p:ph type="title"/>
          </p:nvPr>
        </p:nvSpPr>
        <p:spPr/>
        <p:txBody>
          <a:bodyPr anchor="ctr"/>
          <a:lstStyle/>
          <a:p>
            <a:r>
              <a:rPr lang="en-US" dirty="0" smtClean="0"/>
              <a:t>Rotable Inventory</a:t>
            </a:r>
          </a:p>
        </p:txBody>
      </p:sp>
      <p:sp>
        <p:nvSpPr>
          <p:cNvPr id="8" name="Text Placeholder 7"/>
          <p:cNvSpPr>
            <a:spLocks noGrp="1"/>
          </p:cNvSpPr>
          <p:nvPr>
            <p:ph type="body" sz="quarter" idx="11"/>
          </p:nvPr>
        </p:nvSpPr>
        <p:spPr/>
        <p:txBody>
          <a:bodyPr/>
          <a:lstStyle/>
          <a:p>
            <a:r>
              <a:rPr lang="en-US" dirty="0" smtClean="0"/>
              <a:t>EAM Inventory</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1"/>
          <p:cNvSpPr>
            <a:spLocks noGrp="1"/>
          </p:cNvSpPr>
          <p:nvPr>
            <p:ph type="sldNum"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E6ADE07-5405-4236-B024-B5515EE3E5AC}" type="slidenum">
              <a:rPr lang="en-US" smtClean="0">
                <a:latin typeface="Century Gothic" pitchFamily="34" charset="0"/>
                <a:cs typeface="Arial" pitchFamily="34" charset="0"/>
              </a:rPr>
              <a:pPr fontAlgn="base">
                <a:spcBef>
                  <a:spcPct val="0"/>
                </a:spcBef>
                <a:spcAft>
                  <a:spcPct val="0"/>
                </a:spcAft>
              </a:pPr>
              <a:t>95</a:t>
            </a:fld>
            <a:endParaRPr lang="en-US" dirty="0" smtClean="0">
              <a:latin typeface="Century Gothic" pitchFamily="34" charset="0"/>
              <a:cs typeface="Arial" pitchFamily="34" charset="0"/>
            </a:endParaRPr>
          </a:p>
        </p:txBody>
      </p:sp>
      <p:sp>
        <p:nvSpPr>
          <p:cNvPr id="3" name="Content Placeholder 2"/>
          <p:cNvSpPr>
            <a:spLocks noGrp="1"/>
          </p:cNvSpPr>
          <p:nvPr>
            <p:ph idx="1"/>
          </p:nvPr>
        </p:nvSpPr>
        <p:spPr/>
        <p:txBody>
          <a:bodyPr/>
          <a:lstStyle/>
          <a:p>
            <a:pPr>
              <a:spcAft>
                <a:spcPts val="600"/>
              </a:spcAft>
            </a:pPr>
            <a:r>
              <a:rPr lang="en-US" dirty="0" smtClean="0">
                <a:solidFill>
                  <a:srgbClr val="4F4F4F"/>
                </a:solidFill>
                <a:latin typeface="Century Gothic" pitchFamily="34" charset="0"/>
                <a:cs typeface="Century Gothic" pitchFamily="34" charset="0"/>
              </a:rPr>
              <a:t>Track rotable components that are purchased and stocked in inventory</a:t>
            </a:r>
          </a:p>
          <a:p>
            <a:pPr>
              <a:spcAft>
                <a:spcPts val="600"/>
              </a:spcAft>
            </a:pPr>
            <a:r>
              <a:rPr lang="en-US" dirty="0" smtClean="0">
                <a:solidFill>
                  <a:srgbClr val="4F4F4F"/>
                </a:solidFill>
                <a:latin typeface="Century Gothic" pitchFamily="34" charset="0"/>
                <a:cs typeface="Century Gothic" pitchFamily="34" charset="0"/>
              </a:rPr>
              <a:t>Maintain movement history</a:t>
            </a:r>
          </a:p>
          <a:p>
            <a:r>
              <a:rPr lang="en-US" dirty="0" smtClean="0">
                <a:solidFill>
                  <a:srgbClr val="4F4F4F"/>
                </a:solidFill>
                <a:latin typeface="Century Gothic" pitchFamily="34" charset="0"/>
                <a:cs typeface="Century Gothic" pitchFamily="34" charset="0"/>
              </a:rPr>
              <a:t>Capture costs to repair</a:t>
            </a:r>
          </a:p>
          <a:p>
            <a:pPr eaLnBrk="1" hangingPunct="1">
              <a:buFont typeface="Arial" pitchFamily="34" charset="0"/>
              <a:buNone/>
            </a:pPr>
            <a:endParaRPr lang="en-US" dirty="0" smtClean="0">
              <a:solidFill>
                <a:srgbClr val="4F4F4F"/>
              </a:solidFill>
              <a:latin typeface="Century Gothic" pitchFamily="34" charset="0"/>
              <a:cs typeface="Century Gothic" pitchFamily="34" charset="0"/>
            </a:endParaRPr>
          </a:p>
          <a:p>
            <a:pPr eaLnBrk="1" hangingPunct="1"/>
            <a:endParaRPr lang="en-US" dirty="0" smtClean="0">
              <a:solidFill>
                <a:srgbClr val="4F4F4F"/>
              </a:solidFill>
              <a:latin typeface="Century Gothic" pitchFamily="34" charset="0"/>
              <a:cs typeface="Century Gothic" pitchFamily="34" charset="0"/>
            </a:endParaRPr>
          </a:p>
          <a:p>
            <a:pPr eaLnBrk="1" hangingPunct="1"/>
            <a:endParaRPr lang="en-US" dirty="0" smtClean="0">
              <a:solidFill>
                <a:srgbClr val="4F4F4F"/>
              </a:solidFill>
              <a:latin typeface="Century Gothic" pitchFamily="34" charset="0"/>
              <a:cs typeface="Century Gothic" pitchFamily="34" charset="0"/>
            </a:endParaRPr>
          </a:p>
          <a:p>
            <a:pPr lvl="1" eaLnBrk="1" hangingPunct="1">
              <a:buFont typeface="Lucida Grande"/>
              <a:buNone/>
            </a:pPr>
            <a:endParaRPr lang="en-US" dirty="0" smtClean="0">
              <a:solidFill>
                <a:srgbClr val="4F4F4F"/>
              </a:solidFill>
              <a:latin typeface="Century Gothic" pitchFamily="34" charset="0"/>
              <a:cs typeface="Century Gothic" pitchFamily="34" charset="0"/>
            </a:endParaRPr>
          </a:p>
          <a:p>
            <a:pPr eaLnBrk="1" hangingPunct="1">
              <a:buFont typeface="Arial" pitchFamily="34" charset="0"/>
              <a:buNone/>
            </a:pPr>
            <a:endParaRPr lang="en-US" dirty="0" smtClean="0">
              <a:solidFill>
                <a:srgbClr val="4F4F4F"/>
              </a:solidFill>
              <a:latin typeface="Century Gothic" pitchFamily="34" charset="0"/>
              <a:cs typeface="Century Gothic" pitchFamily="34" charset="0"/>
            </a:endParaRPr>
          </a:p>
        </p:txBody>
      </p:sp>
      <p:sp>
        <p:nvSpPr>
          <p:cNvPr id="6148" name="Title 3"/>
          <p:cNvSpPr>
            <a:spLocks noGrp="1"/>
          </p:cNvSpPr>
          <p:nvPr>
            <p:ph type="title"/>
          </p:nvPr>
        </p:nvSpPr>
        <p:spPr/>
        <p:txBody>
          <a:bodyPr/>
          <a:lstStyle/>
          <a:p>
            <a:pPr eaLnBrk="1" hangingPunct="1"/>
            <a:r>
              <a:rPr lang="en-US" dirty="0" smtClean="0">
                <a:solidFill>
                  <a:srgbClr val="4F4F4F"/>
                </a:solidFill>
                <a:latin typeface="Century Gothic" pitchFamily="34" charset="0"/>
                <a:cs typeface="Century Gothic" pitchFamily="34" charset="0"/>
              </a:rPr>
              <a:t>Rotable Inventory</a:t>
            </a:r>
          </a:p>
        </p:txBody>
      </p:sp>
      <p:sp>
        <p:nvSpPr>
          <p:cNvPr id="6149" name="Text Placeholder 4"/>
          <p:cNvSpPr>
            <a:spLocks noGrp="1"/>
          </p:cNvSpPr>
          <p:nvPr>
            <p:ph type="body" sz="quarter" idx="11"/>
          </p:nvPr>
        </p:nvSpPr>
        <p:spPr/>
        <p:txBody>
          <a:bodyPr/>
          <a:lstStyle/>
          <a:p>
            <a:r>
              <a:rPr lang="en-US" dirty="0" smtClean="0">
                <a:solidFill>
                  <a:schemeClr val="accent1"/>
                </a:solidFill>
              </a:rPr>
              <a:t>EAM Inventory</a:t>
            </a:r>
            <a:endParaRPr lang="en-US" dirty="0">
              <a:solidFill>
                <a:schemeClr val="accent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1"/>
          <p:cNvSpPr>
            <a:spLocks noGrp="1"/>
          </p:cNvSpPr>
          <p:nvPr>
            <p:ph type="sldNum"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8178FD7-7EB6-4E19-8743-F75FAB0622AE}" type="slidenum">
              <a:rPr lang="en-US" smtClean="0">
                <a:latin typeface="Century Gothic" pitchFamily="34" charset="0"/>
                <a:cs typeface="Arial" pitchFamily="34" charset="0"/>
              </a:rPr>
              <a:pPr fontAlgn="base">
                <a:spcBef>
                  <a:spcPct val="0"/>
                </a:spcBef>
                <a:spcAft>
                  <a:spcPct val="0"/>
                </a:spcAft>
              </a:pPr>
              <a:t>96</a:t>
            </a:fld>
            <a:endParaRPr lang="en-US" dirty="0" smtClean="0">
              <a:latin typeface="Century Gothic" pitchFamily="34" charset="0"/>
              <a:cs typeface="Arial" pitchFamily="34" charset="0"/>
            </a:endParaRPr>
          </a:p>
        </p:txBody>
      </p:sp>
      <p:sp>
        <p:nvSpPr>
          <p:cNvPr id="7171" name="Title 3"/>
          <p:cNvSpPr>
            <a:spLocks noGrp="1"/>
          </p:cNvSpPr>
          <p:nvPr>
            <p:ph type="title"/>
          </p:nvPr>
        </p:nvSpPr>
        <p:spPr/>
        <p:txBody>
          <a:bodyPr/>
          <a:lstStyle/>
          <a:p>
            <a:pPr eaLnBrk="1" hangingPunct="1"/>
            <a:r>
              <a:rPr lang="en-US" dirty="0" smtClean="0">
                <a:solidFill>
                  <a:srgbClr val="4F4F4F"/>
                </a:solidFill>
                <a:latin typeface="Century Gothic" pitchFamily="34" charset="0"/>
                <a:cs typeface="Century Gothic" pitchFamily="34" charset="0"/>
              </a:rPr>
              <a:t>Rotable Movement</a:t>
            </a:r>
          </a:p>
        </p:txBody>
      </p:sp>
      <p:sp>
        <p:nvSpPr>
          <p:cNvPr id="7172" name="Text Placeholder 4"/>
          <p:cNvSpPr>
            <a:spLocks noGrp="1"/>
          </p:cNvSpPr>
          <p:nvPr>
            <p:ph type="body" sz="quarter" idx="13"/>
          </p:nvPr>
        </p:nvSpPr>
        <p:spPr/>
        <p:txBody>
          <a:bodyPr/>
          <a:lstStyle/>
          <a:p>
            <a:r>
              <a:rPr lang="en-US" dirty="0" smtClean="0">
                <a:solidFill>
                  <a:schemeClr val="accent1"/>
                </a:solidFill>
              </a:rPr>
              <a:t>EAM Inventory</a:t>
            </a:r>
            <a:endParaRPr lang="en-US" dirty="0">
              <a:solidFill>
                <a:schemeClr val="accent1"/>
              </a:solidFill>
            </a:endParaRPr>
          </a:p>
        </p:txBody>
      </p:sp>
      <p:graphicFrame>
        <p:nvGraphicFramePr>
          <p:cNvPr id="7" name="Content Placeholder 5"/>
          <p:cNvGraphicFramePr>
            <a:graphicFrameLocks/>
          </p:cNvGraphicFramePr>
          <p:nvPr/>
        </p:nvGraphicFramePr>
        <p:xfrm>
          <a:off x="320040" y="1274181"/>
          <a:ext cx="8503920" cy="51206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1"/>
          <p:cNvSpPr>
            <a:spLocks noGrp="1"/>
          </p:cNvSpPr>
          <p:nvPr>
            <p:ph type="sldNum"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B36A06D-61E3-4224-900C-98D9F8A17A62}" type="slidenum">
              <a:rPr lang="en-US" smtClean="0">
                <a:latin typeface="Century Gothic" pitchFamily="34" charset="0"/>
                <a:cs typeface="Arial" pitchFamily="34" charset="0"/>
              </a:rPr>
              <a:pPr fontAlgn="base">
                <a:spcBef>
                  <a:spcPct val="0"/>
                </a:spcBef>
                <a:spcAft>
                  <a:spcPct val="0"/>
                </a:spcAft>
              </a:pPr>
              <a:t>97</a:t>
            </a:fld>
            <a:endParaRPr lang="en-US" dirty="0" smtClean="0">
              <a:latin typeface="Century Gothic" pitchFamily="34" charset="0"/>
              <a:cs typeface="Arial" pitchFamily="34" charset="0"/>
            </a:endParaRPr>
          </a:p>
        </p:txBody>
      </p:sp>
      <p:sp>
        <p:nvSpPr>
          <p:cNvPr id="13315" name="Title 3"/>
          <p:cNvSpPr>
            <a:spLocks noGrp="1"/>
          </p:cNvSpPr>
          <p:nvPr>
            <p:ph type="title"/>
          </p:nvPr>
        </p:nvSpPr>
        <p:spPr/>
        <p:txBody>
          <a:bodyPr/>
          <a:lstStyle/>
          <a:p>
            <a:pPr eaLnBrk="1" hangingPunct="1"/>
            <a:r>
              <a:rPr lang="en-US" dirty="0" smtClean="0">
                <a:solidFill>
                  <a:srgbClr val="4F4F4F"/>
                </a:solidFill>
                <a:latin typeface="Century Gothic" pitchFamily="34" charset="0"/>
                <a:cs typeface="Century Gothic" pitchFamily="34" charset="0"/>
              </a:rPr>
              <a:t>Rotable Inventory Setup</a:t>
            </a:r>
          </a:p>
        </p:txBody>
      </p:sp>
      <p:sp>
        <p:nvSpPr>
          <p:cNvPr id="13316" name="Text Placeholder 7"/>
          <p:cNvSpPr>
            <a:spLocks noGrp="1"/>
          </p:cNvSpPr>
          <p:nvPr>
            <p:ph type="body" sz="quarter" idx="13"/>
          </p:nvPr>
        </p:nvSpPr>
        <p:spPr/>
        <p:txBody>
          <a:bodyPr/>
          <a:lstStyle/>
          <a:p>
            <a:r>
              <a:rPr lang="en-US" dirty="0" smtClean="0">
                <a:solidFill>
                  <a:schemeClr val="accent1"/>
                </a:solidFill>
              </a:rPr>
              <a:t>EAM Inventory</a:t>
            </a:r>
            <a:endParaRPr lang="en-US" dirty="0">
              <a:solidFill>
                <a:schemeClr val="accent1"/>
              </a:solidFill>
            </a:endParaRPr>
          </a:p>
        </p:txBody>
      </p:sp>
      <p:pic>
        <p:nvPicPr>
          <p:cNvPr id="21506" name="Picture 2" descr="C:\Users\khf.QAD\AppData\Local\Temp\SNAGHTML16d15f7.PNG"/>
          <p:cNvPicPr>
            <a:picLocks noChangeAspect="1" noChangeArrowheads="1"/>
          </p:cNvPicPr>
          <p:nvPr/>
        </p:nvPicPr>
        <p:blipFill>
          <a:blip r:embed="rId3" cstate="print"/>
          <a:srcRect/>
          <a:stretch>
            <a:fillRect/>
          </a:stretch>
        </p:blipFill>
        <p:spPr bwMode="auto">
          <a:xfrm>
            <a:off x="457200" y="2433638"/>
            <a:ext cx="8464550" cy="3536950"/>
          </a:xfrm>
          <a:prstGeom prst="rect">
            <a:avLst/>
          </a:prstGeom>
          <a:noFill/>
          <a:ln w="9525">
            <a:noFill/>
            <a:miter lim="800000"/>
            <a:headEnd/>
            <a:tailEnd/>
          </a:ln>
        </p:spPr>
      </p:pic>
      <p:sp>
        <p:nvSpPr>
          <p:cNvPr id="7" name="Rectangle 6"/>
          <p:cNvSpPr>
            <a:spLocks noChangeArrowheads="1"/>
          </p:cNvSpPr>
          <p:nvPr/>
        </p:nvSpPr>
        <p:spPr bwMode="auto">
          <a:xfrm>
            <a:off x="522288" y="1936750"/>
            <a:ext cx="2016196" cy="307777"/>
          </a:xfrm>
          <a:prstGeom prst="rect">
            <a:avLst/>
          </a:prstGeom>
          <a:noFill/>
          <a:ln w="9525">
            <a:noFill/>
            <a:miter lim="800000"/>
            <a:headEnd/>
            <a:tailEnd/>
          </a:ln>
        </p:spPr>
        <p:txBody>
          <a:bodyPr wrap="square">
            <a:spAutoFit/>
          </a:bodyPr>
          <a:lstStyle/>
          <a:p>
            <a:r>
              <a:rPr lang="en-US" dirty="0">
                <a:solidFill>
                  <a:srgbClr val="0070C0"/>
                </a:solidFill>
                <a:latin typeface="Century Gothic" pitchFamily="34" charset="0"/>
              </a:rPr>
              <a:t>Inventory</a:t>
            </a:r>
            <a:r>
              <a:rPr lang="en-US" dirty="0">
                <a:latin typeface="Century Gothic" pitchFamily="34" charset="0"/>
              </a:rPr>
              <a:t>|</a:t>
            </a:r>
          </a:p>
        </p:txBody>
      </p:sp>
      <p:sp>
        <p:nvSpPr>
          <p:cNvPr id="9" name="TextBox 8"/>
          <p:cNvSpPr txBox="1">
            <a:spLocks noChangeArrowheads="1"/>
          </p:cNvSpPr>
          <p:nvPr/>
        </p:nvSpPr>
        <p:spPr bwMode="auto">
          <a:xfrm>
            <a:off x="2320133" y="1936750"/>
            <a:ext cx="3316193" cy="307777"/>
          </a:xfrm>
          <a:prstGeom prst="rect">
            <a:avLst/>
          </a:prstGeom>
          <a:noFill/>
          <a:ln w="9525">
            <a:noFill/>
            <a:miter lim="800000"/>
            <a:headEnd/>
            <a:tailEnd/>
          </a:ln>
        </p:spPr>
        <p:txBody>
          <a:bodyPr wrap="square">
            <a:spAutoFit/>
          </a:bodyPr>
          <a:lstStyle/>
          <a:p>
            <a:r>
              <a:rPr lang="en-US" dirty="0">
                <a:solidFill>
                  <a:srgbClr val="0070C0"/>
                </a:solidFill>
                <a:latin typeface="Century Gothic" pitchFamily="34" charset="0"/>
              </a:rPr>
              <a:t>Inventory </a:t>
            </a:r>
            <a:r>
              <a:rPr lang="en-US" dirty="0" smtClean="0">
                <a:solidFill>
                  <a:srgbClr val="0070C0"/>
                </a:solidFill>
                <a:latin typeface="Century Gothic" pitchFamily="34" charset="0"/>
              </a:rPr>
              <a:t>Maintenance</a:t>
            </a:r>
            <a:endParaRPr lang="en-US" dirty="0">
              <a:latin typeface="Century Gothic"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par>
                                <p:cTn id="13" presetID="9" presetClass="entr" presetSubtype="0" fill="hold" nodeType="withEffect">
                                  <p:stCondLst>
                                    <p:cond delay="0"/>
                                  </p:stCondLst>
                                  <p:childTnLst>
                                    <p:set>
                                      <p:cBhvr>
                                        <p:cTn id="14" dur="1" fill="hold">
                                          <p:stCondLst>
                                            <p:cond delay="0"/>
                                          </p:stCondLst>
                                        </p:cTn>
                                        <p:tgtEl>
                                          <p:spTgt spid="21506"/>
                                        </p:tgtEl>
                                        <p:attrNameLst>
                                          <p:attrName>style.visibility</p:attrName>
                                        </p:attrNameLst>
                                      </p:cBhvr>
                                      <p:to>
                                        <p:strVal val="visible"/>
                                      </p:to>
                                    </p:set>
                                    <p:animEffect transition="in" filter="dissolve">
                                      <p:cBhvr>
                                        <p:cTn id="15" dur="5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1"/>
          <p:cNvSpPr>
            <a:spLocks noGrp="1"/>
          </p:cNvSpPr>
          <p:nvPr>
            <p:ph type="sldNum"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FBDD51F-1C5F-45CB-A175-624875A47CEC}" type="slidenum">
              <a:rPr lang="en-US" smtClean="0">
                <a:latin typeface="Century Gothic" pitchFamily="34" charset="0"/>
                <a:cs typeface="Arial" pitchFamily="34" charset="0"/>
              </a:rPr>
              <a:pPr fontAlgn="base">
                <a:spcBef>
                  <a:spcPct val="0"/>
                </a:spcBef>
                <a:spcAft>
                  <a:spcPct val="0"/>
                </a:spcAft>
              </a:pPr>
              <a:t>98</a:t>
            </a:fld>
            <a:endParaRPr lang="en-US" dirty="0" smtClean="0">
              <a:latin typeface="Century Gothic" pitchFamily="34" charset="0"/>
              <a:cs typeface="Arial" pitchFamily="34" charset="0"/>
            </a:endParaRPr>
          </a:p>
        </p:txBody>
      </p:sp>
      <p:sp>
        <p:nvSpPr>
          <p:cNvPr id="14339" name="Title 3"/>
          <p:cNvSpPr>
            <a:spLocks noGrp="1"/>
          </p:cNvSpPr>
          <p:nvPr>
            <p:ph type="title"/>
          </p:nvPr>
        </p:nvSpPr>
        <p:spPr/>
        <p:txBody>
          <a:bodyPr/>
          <a:lstStyle/>
          <a:p>
            <a:pPr eaLnBrk="1" hangingPunct="1"/>
            <a:r>
              <a:rPr lang="en-US" dirty="0" smtClean="0">
                <a:solidFill>
                  <a:srgbClr val="4F4F4F"/>
                </a:solidFill>
                <a:latin typeface="Century Gothic" pitchFamily="34" charset="0"/>
                <a:cs typeface="Century Gothic" pitchFamily="34" charset="0"/>
              </a:rPr>
              <a:t>Rotable Inventory Setup</a:t>
            </a:r>
          </a:p>
        </p:txBody>
      </p:sp>
      <p:sp>
        <p:nvSpPr>
          <p:cNvPr id="14340" name="Text Placeholder 7"/>
          <p:cNvSpPr>
            <a:spLocks noGrp="1"/>
          </p:cNvSpPr>
          <p:nvPr>
            <p:ph type="body" sz="quarter" idx="13"/>
          </p:nvPr>
        </p:nvSpPr>
        <p:spPr/>
        <p:txBody>
          <a:bodyPr/>
          <a:lstStyle/>
          <a:p>
            <a:r>
              <a:rPr lang="en-US" dirty="0" smtClean="0">
                <a:solidFill>
                  <a:schemeClr val="accent1"/>
                </a:solidFill>
              </a:rPr>
              <a:t>EAM Inventory</a:t>
            </a:r>
            <a:endParaRPr lang="en-US" dirty="0">
              <a:solidFill>
                <a:schemeClr val="accent1"/>
              </a:solidFill>
            </a:endParaRPr>
          </a:p>
        </p:txBody>
      </p:sp>
      <p:sp>
        <p:nvSpPr>
          <p:cNvPr id="14341" name="Rectangle 6"/>
          <p:cNvSpPr>
            <a:spLocks noChangeArrowheads="1"/>
          </p:cNvSpPr>
          <p:nvPr/>
        </p:nvSpPr>
        <p:spPr bwMode="auto">
          <a:xfrm>
            <a:off x="522288" y="1936750"/>
            <a:ext cx="1879718" cy="307777"/>
          </a:xfrm>
          <a:prstGeom prst="rect">
            <a:avLst/>
          </a:prstGeom>
          <a:noFill/>
          <a:ln w="9525">
            <a:noFill/>
            <a:miter lim="800000"/>
            <a:headEnd/>
            <a:tailEnd/>
          </a:ln>
        </p:spPr>
        <p:txBody>
          <a:bodyPr wrap="square">
            <a:spAutoFit/>
          </a:bodyPr>
          <a:lstStyle/>
          <a:p>
            <a:r>
              <a:rPr lang="en-US" dirty="0">
                <a:solidFill>
                  <a:srgbClr val="0070C0"/>
                </a:solidFill>
                <a:latin typeface="Century Gothic" pitchFamily="34" charset="0"/>
              </a:rPr>
              <a:t>Inventory</a:t>
            </a:r>
            <a:r>
              <a:rPr lang="en-US" dirty="0">
                <a:latin typeface="Century Gothic" pitchFamily="34" charset="0"/>
              </a:rPr>
              <a:t>|</a:t>
            </a:r>
          </a:p>
        </p:txBody>
      </p:sp>
      <p:sp>
        <p:nvSpPr>
          <p:cNvPr id="14342" name="TextBox 8"/>
          <p:cNvSpPr txBox="1">
            <a:spLocks noChangeArrowheads="1"/>
          </p:cNvSpPr>
          <p:nvPr/>
        </p:nvSpPr>
        <p:spPr bwMode="auto">
          <a:xfrm>
            <a:off x="2320133" y="1936750"/>
            <a:ext cx="3316193" cy="307777"/>
          </a:xfrm>
          <a:prstGeom prst="rect">
            <a:avLst/>
          </a:prstGeom>
          <a:noFill/>
          <a:ln w="9525">
            <a:noFill/>
            <a:miter lim="800000"/>
            <a:headEnd/>
            <a:tailEnd/>
          </a:ln>
        </p:spPr>
        <p:txBody>
          <a:bodyPr wrap="square">
            <a:spAutoFit/>
          </a:bodyPr>
          <a:lstStyle/>
          <a:p>
            <a:r>
              <a:rPr lang="en-US" dirty="0">
                <a:solidFill>
                  <a:srgbClr val="0070C0"/>
                </a:solidFill>
                <a:latin typeface="Century Gothic" pitchFamily="34" charset="0"/>
              </a:rPr>
              <a:t>Inventory </a:t>
            </a:r>
            <a:r>
              <a:rPr lang="en-US" dirty="0" smtClean="0">
                <a:solidFill>
                  <a:srgbClr val="0070C0"/>
                </a:solidFill>
                <a:latin typeface="Century Gothic" pitchFamily="34" charset="0"/>
              </a:rPr>
              <a:t>Maintenance</a:t>
            </a:r>
            <a:endParaRPr lang="en-US" dirty="0">
              <a:latin typeface="Century Gothic" pitchFamily="34" charset="0"/>
            </a:endParaRPr>
          </a:p>
        </p:txBody>
      </p:sp>
      <p:sp>
        <p:nvSpPr>
          <p:cNvPr id="10" name="Rectangle 9"/>
          <p:cNvSpPr/>
          <p:nvPr/>
        </p:nvSpPr>
        <p:spPr>
          <a:xfrm>
            <a:off x="2282825" y="4627563"/>
            <a:ext cx="1408113" cy="336550"/>
          </a:xfrm>
          <a:prstGeom prst="rect">
            <a:avLst/>
          </a:prstGeom>
          <a:noFill/>
          <a:ln>
            <a:solidFill>
              <a:schemeClr val="accent1"/>
            </a:solidFill>
          </a:ln>
          <a:effectLst>
            <a:outerShdw blurRad="241300" dist="23000" dir="5400000" rotWithShape="0">
              <a:srgbClr val="FF0000"/>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33794" name="Picture 2"/>
          <p:cNvPicPr>
            <a:picLocks noChangeAspect="1" noChangeArrowheads="1"/>
          </p:cNvPicPr>
          <p:nvPr/>
        </p:nvPicPr>
        <p:blipFill>
          <a:blip r:embed="rId3" cstate="print"/>
          <a:srcRect/>
          <a:stretch>
            <a:fillRect/>
          </a:stretch>
        </p:blipFill>
        <p:spPr bwMode="auto">
          <a:xfrm>
            <a:off x="1073077" y="2301636"/>
            <a:ext cx="5413784" cy="3935085"/>
          </a:xfrm>
          <a:prstGeom prst="rect">
            <a:avLst/>
          </a:prstGeom>
          <a:noFill/>
          <a:ln w="9525">
            <a:noFill/>
            <a:miter lim="800000"/>
            <a:headEnd/>
            <a:tailEnd/>
          </a:ln>
        </p:spPr>
      </p:pic>
      <p:sp>
        <p:nvSpPr>
          <p:cNvPr id="11" name="Oval 8"/>
          <p:cNvSpPr>
            <a:spLocks noChangeArrowheads="1"/>
          </p:cNvSpPr>
          <p:nvPr/>
        </p:nvSpPr>
        <p:spPr bwMode="auto">
          <a:xfrm>
            <a:off x="3291598" y="3689873"/>
            <a:ext cx="1086764" cy="204395"/>
          </a:xfrm>
          <a:prstGeom prst="ellipse">
            <a:avLst/>
          </a:prstGeom>
          <a:noFill/>
          <a:ln w="38100">
            <a:solidFill>
              <a:srgbClr val="FF0000"/>
            </a:solidFill>
            <a:round/>
            <a:headEnd/>
            <a:tailEnd/>
          </a:ln>
        </p:spPr>
        <p:txBody>
          <a:bodyPr wrap="none" anchor="ctr"/>
          <a:lstStyle/>
          <a:p>
            <a:pPr algn="ct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1"/>
          <p:cNvSpPr>
            <a:spLocks noGrp="1"/>
          </p:cNvSpPr>
          <p:nvPr>
            <p:ph type="sldNum" sz="quarter" idx="4"/>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FBA80C2-63DC-4A23-9071-D874522F935B}" type="slidenum">
              <a:rPr lang="en-US" smtClean="0">
                <a:latin typeface="Century Gothic" pitchFamily="34" charset="0"/>
                <a:cs typeface="Arial" pitchFamily="34" charset="0"/>
              </a:rPr>
              <a:pPr fontAlgn="base">
                <a:spcBef>
                  <a:spcPct val="0"/>
                </a:spcBef>
                <a:spcAft>
                  <a:spcPct val="0"/>
                </a:spcAft>
              </a:pPr>
              <a:t>99</a:t>
            </a:fld>
            <a:endParaRPr lang="en-US" dirty="0" smtClean="0">
              <a:latin typeface="Century Gothic" pitchFamily="34" charset="0"/>
              <a:cs typeface="Arial" pitchFamily="34" charset="0"/>
            </a:endParaRPr>
          </a:p>
        </p:txBody>
      </p:sp>
      <p:sp>
        <p:nvSpPr>
          <p:cNvPr id="15363" name="Title 3"/>
          <p:cNvSpPr>
            <a:spLocks noGrp="1"/>
          </p:cNvSpPr>
          <p:nvPr>
            <p:ph type="title"/>
          </p:nvPr>
        </p:nvSpPr>
        <p:spPr/>
        <p:txBody>
          <a:bodyPr/>
          <a:lstStyle/>
          <a:p>
            <a:pPr eaLnBrk="1" hangingPunct="1"/>
            <a:r>
              <a:rPr lang="en-US" dirty="0" smtClean="0">
                <a:solidFill>
                  <a:srgbClr val="4F4F4F"/>
                </a:solidFill>
                <a:latin typeface="Century Gothic" pitchFamily="34" charset="0"/>
                <a:cs typeface="Century Gothic" pitchFamily="34" charset="0"/>
              </a:rPr>
              <a:t>Rotable Inventory Setup</a:t>
            </a:r>
          </a:p>
        </p:txBody>
      </p:sp>
      <p:sp>
        <p:nvSpPr>
          <p:cNvPr id="15364" name="Text Placeholder 7"/>
          <p:cNvSpPr>
            <a:spLocks noGrp="1"/>
          </p:cNvSpPr>
          <p:nvPr>
            <p:ph type="body" sz="quarter" idx="13"/>
          </p:nvPr>
        </p:nvSpPr>
        <p:spPr/>
        <p:txBody>
          <a:bodyPr/>
          <a:lstStyle/>
          <a:p>
            <a:r>
              <a:rPr lang="en-US" dirty="0" smtClean="0">
                <a:solidFill>
                  <a:schemeClr val="accent1"/>
                </a:solidFill>
              </a:rPr>
              <a:t>EAM Inventory</a:t>
            </a:r>
            <a:endParaRPr lang="en-US" dirty="0">
              <a:solidFill>
                <a:schemeClr val="accent1"/>
              </a:solidFill>
            </a:endParaRPr>
          </a:p>
        </p:txBody>
      </p:sp>
      <p:sp>
        <p:nvSpPr>
          <p:cNvPr id="15365" name="Rectangle 6"/>
          <p:cNvSpPr>
            <a:spLocks noChangeArrowheads="1"/>
          </p:cNvSpPr>
          <p:nvPr/>
        </p:nvSpPr>
        <p:spPr bwMode="auto">
          <a:xfrm>
            <a:off x="522288" y="1936750"/>
            <a:ext cx="1743240" cy="307777"/>
          </a:xfrm>
          <a:prstGeom prst="rect">
            <a:avLst/>
          </a:prstGeom>
          <a:noFill/>
          <a:ln w="9525">
            <a:noFill/>
            <a:miter lim="800000"/>
            <a:headEnd/>
            <a:tailEnd/>
          </a:ln>
        </p:spPr>
        <p:txBody>
          <a:bodyPr wrap="square">
            <a:spAutoFit/>
          </a:bodyPr>
          <a:lstStyle/>
          <a:p>
            <a:r>
              <a:rPr lang="en-US" dirty="0">
                <a:solidFill>
                  <a:srgbClr val="0070C0"/>
                </a:solidFill>
                <a:latin typeface="Century Gothic" pitchFamily="34" charset="0"/>
              </a:rPr>
              <a:t>Inventory</a:t>
            </a:r>
            <a:r>
              <a:rPr lang="en-US" dirty="0">
                <a:latin typeface="Century Gothic" pitchFamily="34" charset="0"/>
              </a:rPr>
              <a:t>|</a:t>
            </a:r>
          </a:p>
        </p:txBody>
      </p:sp>
      <p:sp>
        <p:nvSpPr>
          <p:cNvPr id="15366" name="TextBox 8"/>
          <p:cNvSpPr txBox="1">
            <a:spLocks noChangeArrowheads="1"/>
          </p:cNvSpPr>
          <p:nvPr/>
        </p:nvSpPr>
        <p:spPr bwMode="auto">
          <a:xfrm>
            <a:off x="1978933" y="1936750"/>
            <a:ext cx="3316193" cy="307777"/>
          </a:xfrm>
          <a:prstGeom prst="rect">
            <a:avLst/>
          </a:prstGeom>
          <a:noFill/>
          <a:ln w="9525">
            <a:noFill/>
            <a:miter lim="800000"/>
            <a:headEnd/>
            <a:tailEnd/>
          </a:ln>
        </p:spPr>
        <p:txBody>
          <a:bodyPr wrap="square">
            <a:spAutoFit/>
          </a:bodyPr>
          <a:lstStyle/>
          <a:p>
            <a:r>
              <a:rPr lang="en-US" dirty="0">
                <a:solidFill>
                  <a:srgbClr val="0070C0"/>
                </a:solidFill>
                <a:latin typeface="Century Gothic" pitchFamily="34" charset="0"/>
              </a:rPr>
              <a:t>Inventory Maintenance</a:t>
            </a:r>
            <a:r>
              <a:rPr lang="en-US" dirty="0">
                <a:latin typeface="Century Gothic" pitchFamily="34" charset="0"/>
              </a:rPr>
              <a:t>|</a:t>
            </a:r>
          </a:p>
        </p:txBody>
      </p:sp>
      <p:sp>
        <p:nvSpPr>
          <p:cNvPr id="10" name="Rectangle 9"/>
          <p:cNvSpPr/>
          <p:nvPr/>
        </p:nvSpPr>
        <p:spPr>
          <a:xfrm>
            <a:off x="1906588" y="4121150"/>
            <a:ext cx="1408112" cy="336550"/>
          </a:xfrm>
          <a:prstGeom prst="rect">
            <a:avLst/>
          </a:prstGeom>
          <a:noFill/>
          <a:ln>
            <a:solidFill>
              <a:schemeClr val="accent1"/>
            </a:solidFill>
          </a:ln>
          <a:effectLst>
            <a:outerShdw blurRad="241300" dist="23000" dir="5400000" rotWithShape="0">
              <a:srgbClr val="FF0000"/>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15368" name="Picture 6" descr="C:\Users\khf.QAD\AppData\Local\Temp\SNAGHTML17cda5e.PNG"/>
          <p:cNvPicPr>
            <a:picLocks noChangeAspect="1" noChangeArrowheads="1"/>
          </p:cNvPicPr>
          <p:nvPr/>
        </p:nvPicPr>
        <p:blipFill>
          <a:blip r:embed="rId3" cstate="print"/>
          <a:srcRect/>
          <a:stretch>
            <a:fillRect/>
          </a:stretch>
        </p:blipFill>
        <p:spPr bwMode="auto">
          <a:xfrm>
            <a:off x="522288" y="2236298"/>
            <a:ext cx="7845425" cy="4068762"/>
          </a:xfrm>
          <a:prstGeom prst="rect">
            <a:avLst/>
          </a:prstGeom>
          <a:noFill/>
          <a:ln w="9525">
            <a:solidFill>
              <a:schemeClr val="accent1"/>
            </a:solidFill>
            <a:miter lim="800000"/>
            <a:headEnd/>
            <a:tailEnd/>
          </a:ln>
        </p:spPr>
      </p:pic>
      <p:sp>
        <p:nvSpPr>
          <p:cNvPr id="11" name="TextBox 10"/>
          <p:cNvSpPr txBox="1">
            <a:spLocks noChangeArrowheads="1"/>
          </p:cNvSpPr>
          <p:nvPr/>
        </p:nvSpPr>
        <p:spPr bwMode="auto">
          <a:xfrm>
            <a:off x="4490126" y="1936750"/>
            <a:ext cx="3342706" cy="307777"/>
          </a:xfrm>
          <a:prstGeom prst="rect">
            <a:avLst/>
          </a:prstGeom>
          <a:noFill/>
          <a:ln w="9525">
            <a:noFill/>
            <a:miter lim="800000"/>
            <a:headEnd/>
            <a:tailEnd/>
          </a:ln>
        </p:spPr>
        <p:txBody>
          <a:bodyPr wrap="square">
            <a:spAutoFit/>
          </a:bodyPr>
          <a:lstStyle/>
          <a:p>
            <a:r>
              <a:rPr lang="en-US" dirty="0" err="1">
                <a:solidFill>
                  <a:srgbClr val="0070C0"/>
                </a:solidFill>
                <a:latin typeface="Century Gothic" pitchFamily="34" charset="0"/>
              </a:rPr>
              <a:t>Rotable</a:t>
            </a:r>
            <a:r>
              <a:rPr lang="en-US" dirty="0">
                <a:solidFill>
                  <a:srgbClr val="0070C0"/>
                </a:solidFill>
                <a:latin typeface="Century Gothic" pitchFamily="34" charset="0"/>
              </a:rPr>
              <a:t> </a:t>
            </a:r>
            <a:r>
              <a:rPr lang="en-US" dirty="0" smtClean="0">
                <a:solidFill>
                  <a:srgbClr val="0070C0"/>
                </a:solidFill>
                <a:latin typeface="Century Gothic" pitchFamily="34" charset="0"/>
              </a:rPr>
              <a:t>Inventory</a:t>
            </a:r>
            <a:endParaRPr lang="en-US" dirty="0">
              <a:latin typeface="Century Gothic" pitchFamily="34" charset="0"/>
            </a:endParaRPr>
          </a:p>
        </p:txBody>
      </p:sp>
      <p:sp>
        <p:nvSpPr>
          <p:cNvPr id="12" name="Rectangle 11"/>
          <p:cNvSpPr/>
          <p:nvPr/>
        </p:nvSpPr>
        <p:spPr>
          <a:xfrm>
            <a:off x="7099300" y="5965825"/>
            <a:ext cx="1408113" cy="336550"/>
          </a:xfrm>
          <a:prstGeom prst="rect">
            <a:avLst/>
          </a:prstGeom>
          <a:noFill/>
          <a:ln>
            <a:solidFill>
              <a:schemeClr val="accent1"/>
            </a:solidFill>
          </a:ln>
          <a:effectLst>
            <a:outerShdw blurRad="241300" dist="23000" dir="5400000" rotWithShape="0">
              <a:srgbClr val="FF0000"/>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dissolv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SLIDEFILENAME" val="Plant_Operations___119.JPG"/>
  <p:tag name="SLIDEID" val="119"/>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32027</TotalTime>
  <Words>9605</Words>
  <Application>Microsoft Office PowerPoint</Application>
  <PresentationFormat>On-screen Show (4:3)</PresentationFormat>
  <Paragraphs>1171</Paragraphs>
  <Slides>102</Slides>
  <Notes>102</Notes>
  <HiddenSlides>0</HiddenSlides>
  <MMClips>0</MMClips>
  <ScaleCrop>false</ScaleCrop>
  <HeadingPairs>
    <vt:vector size="4" baseType="variant">
      <vt:variant>
        <vt:lpstr>Theme</vt:lpstr>
      </vt:variant>
      <vt:variant>
        <vt:i4>1</vt:i4>
      </vt:variant>
      <vt:variant>
        <vt:lpstr>Slide Titles</vt:lpstr>
      </vt:variant>
      <vt:variant>
        <vt:i4>102</vt:i4>
      </vt:variant>
    </vt:vector>
  </HeadingPairs>
  <TitlesOfParts>
    <vt:vector size="103" baseType="lpstr">
      <vt:lpstr>QAD 2010 Template</vt:lpstr>
      <vt:lpstr>Inventory</vt:lpstr>
      <vt:lpstr>Inventory – Overview</vt:lpstr>
      <vt:lpstr>Course Objectives</vt:lpstr>
      <vt:lpstr>QAD EAM Modules</vt:lpstr>
      <vt:lpstr>QAD EAM Overview – Modules </vt:lpstr>
      <vt:lpstr>EAM Modules</vt:lpstr>
      <vt:lpstr>Inventory</vt:lpstr>
      <vt:lpstr>Inventory Role in EAM</vt:lpstr>
      <vt:lpstr>Inventory Key Concepts</vt:lpstr>
      <vt:lpstr>Inventory Key Concepts</vt:lpstr>
      <vt:lpstr>Inventory Key Concepts</vt:lpstr>
      <vt:lpstr>Inventory Key Concepts</vt:lpstr>
      <vt:lpstr>Inventory Key Concepts</vt:lpstr>
      <vt:lpstr>Inventory Best Practices Goals</vt:lpstr>
      <vt:lpstr>Inventory Best Practices Goals</vt:lpstr>
      <vt:lpstr>Inventory Process</vt:lpstr>
      <vt:lpstr>Inventory Basic Process</vt:lpstr>
      <vt:lpstr>Inventory Setup</vt:lpstr>
      <vt:lpstr>Inventory Setup – Key Settings </vt:lpstr>
      <vt:lpstr>Inventory Setup – Key Settings (cont.) </vt:lpstr>
      <vt:lpstr>Inventory Setup – Key Settings (cont.) </vt:lpstr>
      <vt:lpstr>Inventory Setup </vt:lpstr>
      <vt:lpstr>Inventory Setup </vt:lpstr>
      <vt:lpstr>Buyer/Commodity Purchasing</vt:lpstr>
      <vt:lpstr>Buyer/Commodity Purchasing</vt:lpstr>
      <vt:lpstr>Add Part Locations</vt:lpstr>
      <vt:lpstr>Inventory Record: General</vt:lpstr>
      <vt:lpstr>Inventory Record: Stock Detail</vt:lpstr>
      <vt:lpstr>Inventory Record: Codes</vt:lpstr>
      <vt:lpstr>Inventory Record: Cost</vt:lpstr>
      <vt:lpstr>Inventory Record: PO Text</vt:lpstr>
      <vt:lpstr>Inventory Record: User Defined</vt:lpstr>
      <vt:lpstr>Inventory Records: Submenus</vt:lpstr>
      <vt:lpstr>Inventory Record: Submenus (cont.)</vt:lpstr>
      <vt:lpstr>Copy Parts Across Sites</vt:lpstr>
      <vt:lpstr>Inventory Process – Step Through</vt:lpstr>
      <vt:lpstr>Requesting Inventory </vt:lpstr>
      <vt:lpstr>Requesting Inventory </vt:lpstr>
      <vt:lpstr>Stores Requisitions Lists</vt:lpstr>
      <vt:lpstr>Route Stores Requisition Lists for Approval</vt:lpstr>
      <vt:lpstr>Route Stores Requisition Lists for Approval</vt:lpstr>
      <vt:lpstr>Route Stores Requisition Lists for Approval</vt:lpstr>
      <vt:lpstr>Route Stores Requisition Lists for Approval</vt:lpstr>
      <vt:lpstr>Route Stores Requisition Lists for Approval</vt:lpstr>
      <vt:lpstr>Stores Requisition All Line</vt:lpstr>
      <vt:lpstr>Create Requisition</vt:lpstr>
      <vt:lpstr>Inventory Process – Step Through</vt:lpstr>
      <vt:lpstr>Consuming Inventory </vt:lpstr>
      <vt:lpstr>Inventory Issue To Options</vt:lpstr>
      <vt:lpstr>Inventory Issue To Options</vt:lpstr>
      <vt:lpstr>Issue to Stores Request</vt:lpstr>
      <vt:lpstr>Issue to Work Order</vt:lpstr>
      <vt:lpstr>Inventory Process – Step Through</vt:lpstr>
      <vt:lpstr>Stock Replenishment</vt:lpstr>
      <vt:lpstr>Create a Stock Replenishment</vt:lpstr>
      <vt:lpstr>Add Parts to a Stock Replenishment</vt:lpstr>
      <vt:lpstr>Review Parts on a Stock Replenishment</vt:lpstr>
      <vt:lpstr>Create Stock Replenishment Requests</vt:lpstr>
      <vt:lpstr>Close a Stock Replenishment</vt:lpstr>
      <vt:lpstr>Inventory Process – Step Through</vt:lpstr>
      <vt:lpstr>Physical Inventory </vt:lpstr>
      <vt:lpstr>Create a Physical</vt:lpstr>
      <vt:lpstr>Create a Physical – Global Add</vt:lpstr>
      <vt:lpstr>Print a Physical Inventory Count Sheet</vt:lpstr>
      <vt:lpstr>Update Physical with Counts</vt:lpstr>
      <vt:lpstr>Simulate Update</vt:lpstr>
      <vt:lpstr>Close a Physical</vt:lpstr>
      <vt:lpstr>Closing a Physical</vt:lpstr>
      <vt:lpstr>Inventory Transactions</vt:lpstr>
      <vt:lpstr>Inventory Transaction History</vt:lpstr>
      <vt:lpstr>Vendor Cost</vt:lpstr>
      <vt:lpstr>Additional Inventory Features</vt:lpstr>
      <vt:lpstr>Other EAM Inventory Features</vt:lpstr>
      <vt:lpstr>Add Vendor Part Data</vt:lpstr>
      <vt:lpstr>Modify Cost</vt:lpstr>
      <vt:lpstr>Adjust</vt:lpstr>
      <vt:lpstr>Adjust</vt:lpstr>
      <vt:lpstr>Adjust</vt:lpstr>
      <vt:lpstr>Return to Inventory</vt:lpstr>
      <vt:lpstr>Return to Inventory</vt:lpstr>
      <vt:lpstr>Receive from Work Order </vt:lpstr>
      <vt:lpstr>Return to Work Order</vt:lpstr>
      <vt:lpstr>Relocate</vt:lpstr>
      <vt:lpstr>Relocate</vt:lpstr>
      <vt:lpstr>Receive from Relocation</vt:lpstr>
      <vt:lpstr>Consignment Inventory</vt:lpstr>
      <vt:lpstr>Setting Up Consignment Inventory</vt:lpstr>
      <vt:lpstr>Setting Up Consignment Inventory</vt:lpstr>
      <vt:lpstr>Consignment Inventory Transactions: Issue</vt:lpstr>
      <vt:lpstr>Consignment Inventory Transactions: Relocate</vt:lpstr>
      <vt:lpstr>Consignment Inventory Transactions: Adjust</vt:lpstr>
      <vt:lpstr>View Consignment Stack</vt:lpstr>
      <vt:lpstr>Transferring Ownership</vt:lpstr>
      <vt:lpstr>Rotable Inventory</vt:lpstr>
      <vt:lpstr>Rotable Inventory</vt:lpstr>
      <vt:lpstr>Rotable Movement</vt:lpstr>
      <vt:lpstr>Rotable Inventory Setup</vt:lpstr>
      <vt:lpstr>Rotable Inventory Setup</vt:lpstr>
      <vt:lpstr>Rotable Inventory Setup</vt:lpstr>
      <vt:lpstr>Review</vt:lpstr>
      <vt:lpstr>Inventory – Review</vt:lpstr>
      <vt:lpstr>End of Section</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Launch/Sales Launch</dc:title>
  <dc:creator>QAD</dc:creator>
  <cp:lastModifiedBy>b3s</cp:lastModifiedBy>
  <cp:revision>2303</cp:revision>
  <dcterms:created xsi:type="dcterms:W3CDTF">2006-09-26T21:40:50Z</dcterms:created>
  <dcterms:modified xsi:type="dcterms:W3CDTF">2015-08-03T21:05:27Z</dcterms:modified>
</cp:coreProperties>
</file>