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comments/comment77.xml" ContentType="application/vnd.openxmlformats-officedocument.presentationml.comments+xml"/>
  <Override PartName="/ppt/slides/slide120.xml" ContentType="application/vnd.openxmlformats-officedocument.presentationml.slide+xml"/>
  <Override PartName="/ppt/notesSlides/notesSlide38.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comments/comment128.xml" ContentType="application/vnd.openxmlformats-officedocument.presentationml.comments+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comments/comment11.xml" ContentType="application/vnd.openxmlformats-officedocument.presentationml.comments+xml"/>
  <Override PartName="/ppt/notesSlides/notesSlide41.xml" ContentType="application/vnd.openxmlformats-officedocument.presentationml.notesSlide+xml"/>
  <Override PartName="/ppt/comments/comment106.xml" ContentType="application/vnd.openxmlformats-officedocument.presentationml.comments+xml"/>
  <Override PartName="/ppt/comments/comment131.xml" ContentType="application/vnd.openxmlformats-officedocument.presentationml.comments+xml"/>
  <Override PartName="/ppt/slides/slide136.xml" ContentType="application/vnd.openxmlformats-officedocument.presentationml.slide+xml"/>
  <Override PartName="/ppt/notesSlides/notesSlide7.xml" ContentType="application/vnd.openxmlformats-officedocument.presentationml.notesSlide+xml"/>
  <Override PartName="/ppt/slides/slide88.xml" ContentType="application/vnd.openxmlformats-officedocument.presentationml.slide+xml"/>
  <Override PartName="/ppt/notesSlides/notesSlide135.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Default Extension="png" ContentType="image/png"/>
  <Override PartName="/ppt/comments/comment49.xml" ContentType="application/vnd.openxmlformats-officedocument.presentationml.comments+xml"/>
  <Override PartName="/ppt/notesSlides/notesSlide79.xml" ContentType="application/vnd.openxmlformats-officedocument.presentationml.notesSlide+xml"/>
  <Override PartName="/ppt/comments/comment96.xml" ContentType="application/vnd.openxmlformats-officedocument.presentationml.comments+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74.xml" ContentType="application/vnd.openxmlformats-officedocument.presentationml.comments+xml"/>
  <Override PartName="/ppt/notesSlides/notesSlide113.xml" ContentType="application/vnd.openxmlformats-officedocument.presentationml.notesSlide+xml"/>
  <Override PartName="/ppt/tags/tag5.xml" ContentType="application/vnd.openxmlformats-officedocument.presentationml.tag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125.xml" ContentType="application/vnd.openxmlformats-officedocument.presentationml.comments+xml"/>
  <Override PartName="/ppt/comments/comment103.xml" ContentType="application/vnd.openxmlformats-officedocument.presentationml.comments+xml"/>
  <Override PartName="/ppt/notesSlides/notesSlide129.xml" ContentType="application/vnd.openxmlformats-officedocument.presentationml.notesSlide+xml"/>
  <Override PartName="/ppt/slides/slide108.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comments/comment79.xml" ContentType="application/vnd.openxmlformats-officedocument.presentationml.comments+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notesSlides/notesSlide143.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notesSlides/notesSlide110.xml" ContentType="application/vnd.openxmlformats-officedocument.presentationml.notesSlide+xml"/>
  <Override PartName="/ppt/comments/comment119.xml" ContentType="application/vnd.openxmlformats-officedocument.presentationml.comments+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comments/comment108.xml" ContentType="application/vnd.openxmlformats-officedocument.presentationml.comments+xml"/>
  <Override PartName="/ppt/slides/slide30.xml" ContentType="application/vnd.openxmlformats-officedocument.presentationml.slide+xml"/>
  <Override PartName="/ppt/notesSlides/notesSlide32.xml" ContentType="application/vnd.openxmlformats-officedocument.presentationml.notesSlide+xml"/>
  <Override PartName="/ppt/comments/comment133.xml" ContentType="application/vnd.openxmlformats-officedocument.presentationml.comments+xml"/>
  <Override PartName="/ppt/comments/comment144.xml" ContentType="application/vnd.openxmlformats-officedocument.presentationml.comments+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122.xml" ContentType="application/vnd.openxmlformats-officedocument.presentationml.comments+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comments/comment111.xml" ContentType="application/vnd.openxmlformats-officedocument.presentationml.comments+xml"/>
  <Override PartName="/ppt/notesSlides/notesSlide137.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comments/comment98.xml" ContentType="application/vnd.openxmlformats-officedocument.presentationml.comments+xml"/>
  <Override PartName="/ppt/comments/comment100.xml" ContentType="application/vnd.openxmlformats-officedocument.presentationml.comments+xml"/>
  <Override PartName="/ppt/notesSlides/notesSlide126.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comments/comment76.xml" ContentType="application/vnd.openxmlformats-officedocument.presentationml.comments+xml"/>
  <Override PartName="/ppt/comments/comment87.xml" ContentType="application/vnd.openxmlformats-officedocument.presentationml.comments+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comments/comment138.xml" ContentType="application/vnd.openxmlformats-officedocument.presentationml.comments+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comments/comment127.xml" ContentType="application/vnd.openxmlformats-officedocument.presentationml.comments+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comments/comment105.xml" ContentType="application/vnd.openxmlformats-officedocument.presentationml.comments+xml"/>
  <Override PartName="/ppt/comments/comment116.xml" ContentType="application/vnd.openxmlformats-officedocument.presentationml.comments+xml"/>
  <Override PartName="/ppt/comments/comment10.xml" ContentType="application/vnd.openxmlformats-officedocument.presentationml.comments+xml"/>
  <Override PartName="/ppt/notesSlides/notesSlide40.xml" ContentType="application/vnd.openxmlformats-officedocument.presentationml.notesSlide+xml"/>
  <Override PartName="/ppt/comments/comment141.xml" ContentType="application/vnd.openxmlformats-officedocument.presentationml.comments+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comments/comment130.xml" ContentType="application/vnd.openxmlformats-officedocument.presentationml.comments+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comments/comment59.xml" ContentType="application/vnd.openxmlformats-officedocument.presentationml.comments+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comments/comment37.xml" ContentType="application/vnd.openxmlformats-officedocument.presentationml.comments+xml"/>
  <Override PartName="/ppt/notesSlides/notesSlide67.xml" ContentType="application/vnd.openxmlformats-officedocument.presentationml.notesSlide+xml"/>
  <Override PartName="/ppt/comments/comment84.xml" ContentType="application/vnd.openxmlformats-officedocument.presentationml.comments+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comments/comment146.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comments/comment124.xml" ContentType="application/vnd.openxmlformats-officedocument.presentationml.comments+xml"/>
  <Override PartName="/ppt/comments/comment135.xml" ContentType="application/vnd.openxmlformats-officedocument.presentationml.comments+xml"/>
  <Override PartName="/ppt/slides/slide129.xml" ContentType="application/vnd.openxmlformats-officedocument.presentationml.slide+xml"/>
  <Override PartName="/ppt/notesSlides/notesSlide12.xml" ContentType="application/vnd.openxmlformats-officedocument.presentationml.notesSlide+xml"/>
  <Override PartName="/ppt/comments/comment113.xml" ContentType="application/vnd.openxmlformats-officedocument.presentationml.comments+xml"/>
  <Override PartName="/ppt/notesSlides/notesSlide139.xml" ContentType="application/vnd.openxmlformats-officedocument.presentationml.notesSlide+xml"/>
  <Override PartName="/ppt/slides/slide118.xml" ContentType="application/vnd.openxmlformats-officedocument.presentationml.slide+xml"/>
  <Override PartName="/ppt/comments/comment102.xml" ContentType="application/vnd.openxmlformats-officedocument.presentationml.comments+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Override PartName="/ppt/comments/comment78.xml" ContentType="application/vnd.openxmlformats-officedocument.presentationml.comments+xml"/>
  <Override PartName="/ppt/comments/comment89.xml" ContentType="application/vnd.openxmlformats-officedocument.presentationml.comment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notesSlides/notesSlide120.xml" ContentType="application/vnd.openxmlformats-officedocument.presentationml.notesSlide+xml"/>
  <Override PartName="/ppt/comments/comment129.xml" ContentType="application/vnd.openxmlformats-officedocument.presentationml.comments+xml"/>
  <Override PartName="/ppt/slides/slide51.xml" ContentType="application/vnd.openxmlformats-officedocument.presentationml.slide+xml"/>
  <Override PartName="/ppt/tags/tag1.xml" ContentType="application/vnd.openxmlformats-officedocument.presentationml.tags+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comments/comment107.xml" ContentType="application/vnd.openxmlformats-officedocument.presentationml.comments+xml"/>
  <Override PartName="/ppt/comments/comment118.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comments/comment143.xml" ContentType="application/vnd.openxmlformats-officedocument.presentationml.comment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comments/comment132.xml" ContentType="application/vnd.openxmlformats-officedocument.presentationml.comment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comments/comment110.xml" ContentType="application/vnd.openxmlformats-officedocument.presentationml.comments+xml"/>
  <Override PartName="/ppt/comments/comment121.xml" ContentType="application/vnd.openxmlformats-officedocument.presentationml.comments+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comments/comment97.xml" ContentType="application/vnd.openxmlformats-officedocument.presentationml.comments+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comments/comment86.xml" ContentType="application/vnd.openxmlformats-officedocument.presentationml.comments+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comments/comment126.xml" ContentType="application/vnd.openxmlformats-officedocument.presentationml.comments+xml"/>
  <Override PartName="/ppt/comments/comment137.xml" ContentType="application/vnd.openxmlformats-officedocument.presentationml.comments+xml"/>
  <Override PartName="/ppt/slides/slide12.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s/comment115.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comments/comment104.xml" ContentType="application/vnd.openxmlformats-officedocument.presentationml.comments+xml"/>
  <Override PartName="/ppt/slides/slide109.xml" ContentType="application/vnd.openxmlformats-officedocument.presentationml.slide+xml"/>
  <Override PartName="/ppt/slides/slide145.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comments/comment140.xml" ContentType="application/vnd.openxmlformats-officedocument.presentationml.comments+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notesSlides/notesSlide122.xml" ContentType="application/vnd.openxmlformats-officedocument.presentationml.notesSlide+xml"/>
  <Override PartName="/ppt/slides/slide53.xml" ContentType="application/vnd.openxmlformats-officedocument.presentationml.slide+xml"/>
  <Default Extension="jpeg" ContentType="image/jpeg"/>
  <Override PartName="/ppt/comments/comment7.xml" ContentType="application/vnd.openxmlformats-officedocument.presentationml.comments+xml"/>
  <Override PartName="/ppt/tags/tag3.xml" ContentType="application/vnd.openxmlformats-officedocument.presentationml.tags+xml"/>
  <Override PartName="/ppt/comments/comment25.xml" ContentType="application/vnd.openxmlformats-officedocument.presentationml.comments+xml"/>
  <Override PartName="/ppt/notesSlides/notesSlide55.xml" ContentType="application/vnd.openxmlformats-officedocument.presentationml.notesSlide+xml"/>
  <Override PartName="/ppt/comments/comment72.xml" ContentType="application/vnd.openxmlformats-officedocument.presentationml.comments+xml"/>
  <Override PartName="/ppt/notesSlides/notesSlide100.xml" ContentType="application/vnd.openxmlformats-officedocument.presentationml.notesSlide+xml"/>
  <Override PartName="/ppt/comments/comment109.xml" ContentType="application/vnd.openxmlformats-officedocument.presentationml.comments+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comments/comment145.xml" ContentType="application/vnd.openxmlformats-officedocument.presentationml.comment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comments/comment134.xml" ContentType="application/vnd.openxmlformats-officedocument.presentationml.comments+xml"/>
  <Override PartName="/ppt/slides/slide139.xml" ContentType="application/vnd.openxmlformats-officedocument.presentationml.slide+xml"/>
  <Override PartName="/ppt/notesSlides/notesSlide11.xml" ContentType="application/vnd.openxmlformats-officedocument.presentationml.notesSlide+xml"/>
  <Override PartName="/ppt/comments/comment123.xml" ContentType="application/vnd.openxmlformats-officedocument.presentationml.comments+xml"/>
  <Override PartName="/ppt/slides/slide117.xml" ContentType="application/vnd.openxmlformats-officedocument.presentationml.slide+xml"/>
  <Override PartName="/ppt/slides/slide128.xml" ContentType="application/vnd.openxmlformats-officedocument.presentationml.slide+xml"/>
  <Override PartName="/ppt/comments/comment99.xml" ContentType="application/vnd.openxmlformats-officedocument.presentationml.comments+xml"/>
  <Override PartName="/ppt/comments/comment101.xml" ContentType="application/vnd.openxmlformats-officedocument.presentationml.comments+xml"/>
  <Override PartName="/ppt/comments/comment112.xml" ContentType="application/vnd.openxmlformats-officedocument.presentationml.comments+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comments/comment88.xml" ContentType="application/vnd.openxmlformats-officedocument.presentationml.comments+xml"/>
  <Override PartName="/ppt/notesSlides/notesSlide116.xml" ContentType="application/vnd.openxmlformats-officedocument.presentationml.notesSlid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Override PartName="/ppt/comments/comment139.xml" ContentType="application/vnd.openxmlformats-officedocument.presentationml.comment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s/comment117.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22.xml" ContentType="application/vnd.openxmlformats-officedocument.presentationml.comments+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comments/comment142.xml" ContentType="application/vnd.openxmlformats-officedocument.presentationml.comments+xml"/>
  <Override PartName="/ppt/slides/slide99.xml" ContentType="application/vnd.openxmlformats-officedocument.presentationml.slide+xml"/>
  <Override PartName="/ppt/comments/comment120.xml" ContentType="application/vnd.openxmlformats-officedocument.presentationml.comments+xml"/>
  <Override PartName="/ppt/notesSlides/notesSlide146.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comments/comment38.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comments/comment136.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comments/comment41.xml" ContentType="application/vnd.openxmlformats-officedocument.presentationml.comments+xml"/>
  <Override PartName="/ppt/slides/slide119.xml" ContentType="application/vnd.openxmlformats-officedocument.presentationml.slide+xml"/>
  <Override PartName="/ppt/comments/comment1.xml" ContentType="application/vnd.openxmlformats-officedocument.presentationml.comments+xml"/>
  <Override PartName="/ppt/comments/comment114.xml" ContentType="application/vnd.openxmlformats-officedocument.presentationml.comments+xml"/>
  <Override PartName="/ppt/notesSlides/notesSlide11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98" r:id="rId1"/>
  </p:sldMasterIdLst>
  <p:notesMasterIdLst>
    <p:notesMasterId r:id="rId148"/>
  </p:notesMasterIdLst>
  <p:handoutMasterIdLst>
    <p:handoutMasterId r:id="rId149"/>
  </p:handoutMasterIdLst>
  <p:sldIdLst>
    <p:sldId id="350" r:id="rId2"/>
    <p:sldId id="658" r:id="rId3"/>
    <p:sldId id="1045" r:id="rId4"/>
    <p:sldId id="1046" r:id="rId5"/>
    <p:sldId id="1047" r:id="rId6"/>
    <p:sldId id="904" r:id="rId7"/>
    <p:sldId id="1048" r:id="rId8"/>
    <p:sldId id="367" r:id="rId9"/>
    <p:sldId id="896" r:id="rId10"/>
    <p:sldId id="982" r:id="rId11"/>
    <p:sldId id="907" r:id="rId12"/>
    <p:sldId id="1049" r:id="rId13"/>
    <p:sldId id="908" r:id="rId14"/>
    <p:sldId id="970" r:id="rId15"/>
    <p:sldId id="909" r:id="rId16"/>
    <p:sldId id="971" r:id="rId17"/>
    <p:sldId id="1051" r:id="rId18"/>
    <p:sldId id="944" r:id="rId19"/>
    <p:sldId id="972" r:id="rId20"/>
    <p:sldId id="369" r:id="rId21"/>
    <p:sldId id="973" r:id="rId22"/>
    <p:sldId id="974" r:id="rId23"/>
    <p:sldId id="465" r:id="rId24"/>
    <p:sldId id="385" r:id="rId25"/>
    <p:sldId id="1044" r:id="rId26"/>
    <p:sldId id="387" r:id="rId27"/>
    <p:sldId id="410" r:id="rId28"/>
    <p:sldId id="405" r:id="rId29"/>
    <p:sldId id="1050" r:id="rId30"/>
    <p:sldId id="913" r:id="rId31"/>
    <p:sldId id="914" r:id="rId32"/>
    <p:sldId id="945" r:id="rId33"/>
    <p:sldId id="398" r:id="rId34"/>
    <p:sldId id="898" r:id="rId35"/>
    <p:sldId id="870" r:id="rId36"/>
    <p:sldId id="984" r:id="rId37"/>
    <p:sldId id="985" r:id="rId38"/>
    <p:sldId id="954" r:id="rId39"/>
    <p:sldId id="439" r:id="rId40"/>
    <p:sldId id="955" r:id="rId41"/>
    <p:sldId id="963" r:id="rId42"/>
    <p:sldId id="449" r:id="rId43"/>
    <p:sldId id="443" r:id="rId44"/>
    <p:sldId id="444" r:id="rId45"/>
    <p:sldId id="1062" r:id="rId46"/>
    <p:sldId id="1063" r:id="rId47"/>
    <p:sldId id="957" r:id="rId48"/>
    <p:sldId id="958" r:id="rId49"/>
    <p:sldId id="959" r:id="rId50"/>
    <p:sldId id="979" r:id="rId51"/>
    <p:sldId id="956" r:id="rId52"/>
    <p:sldId id="960" r:id="rId53"/>
    <p:sldId id="450" r:id="rId54"/>
    <p:sldId id="452" r:id="rId55"/>
    <p:sldId id="454" r:id="rId56"/>
    <p:sldId id="968" r:id="rId57"/>
    <p:sldId id="961" r:id="rId58"/>
    <p:sldId id="962" r:id="rId59"/>
    <p:sldId id="964" r:id="rId60"/>
    <p:sldId id="462" r:id="rId61"/>
    <p:sldId id="463" r:id="rId62"/>
    <p:sldId id="446" r:id="rId63"/>
    <p:sldId id="975" r:id="rId64"/>
    <p:sldId id="699" r:id="rId65"/>
    <p:sldId id="1052" r:id="rId66"/>
    <p:sldId id="919" r:id="rId67"/>
    <p:sldId id="920" r:id="rId68"/>
    <p:sldId id="1015" r:id="rId69"/>
    <p:sldId id="1016" r:id="rId70"/>
    <p:sldId id="1017" r:id="rId71"/>
    <p:sldId id="1018" r:id="rId72"/>
    <p:sldId id="1019" r:id="rId73"/>
    <p:sldId id="921" r:id="rId74"/>
    <p:sldId id="976" r:id="rId75"/>
    <p:sldId id="922" r:id="rId76"/>
    <p:sldId id="923" r:id="rId77"/>
    <p:sldId id="1053" r:id="rId78"/>
    <p:sldId id="926" r:id="rId79"/>
    <p:sldId id="927" r:id="rId80"/>
    <p:sldId id="928" r:id="rId81"/>
    <p:sldId id="929" r:id="rId82"/>
    <p:sldId id="1061" r:id="rId83"/>
    <p:sldId id="988" r:id="rId84"/>
    <p:sldId id="989" r:id="rId85"/>
    <p:sldId id="990" r:id="rId86"/>
    <p:sldId id="991" r:id="rId87"/>
    <p:sldId id="992" r:id="rId88"/>
    <p:sldId id="993" r:id="rId89"/>
    <p:sldId id="994" r:id="rId90"/>
    <p:sldId id="995" r:id="rId91"/>
    <p:sldId id="1054" r:id="rId92"/>
    <p:sldId id="932" r:id="rId93"/>
    <p:sldId id="933" r:id="rId94"/>
    <p:sldId id="934" r:id="rId95"/>
    <p:sldId id="935" r:id="rId96"/>
    <p:sldId id="936" r:id="rId97"/>
    <p:sldId id="939" r:id="rId98"/>
    <p:sldId id="940" r:id="rId99"/>
    <p:sldId id="941" r:id="rId100"/>
    <p:sldId id="942" r:id="rId101"/>
    <p:sldId id="943" r:id="rId102"/>
    <p:sldId id="1055" r:id="rId103"/>
    <p:sldId id="946" r:id="rId104"/>
    <p:sldId id="948" r:id="rId105"/>
    <p:sldId id="949" r:id="rId106"/>
    <p:sldId id="950" r:id="rId107"/>
    <p:sldId id="953" r:id="rId108"/>
    <p:sldId id="1056" r:id="rId109"/>
    <p:sldId id="1013" r:id="rId110"/>
    <p:sldId id="1014" r:id="rId111"/>
    <p:sldId id="1060" r:id="rId112"/>
    <p:sldId id="998" r:id="rId113"/>
    <p:sldId id="999" r:id="rId114"/>
    <p:sldId id="1001" r:id="rId115"/>
    <p:sldId id="1002" r:id="rId116"/>
    <p:sldId id="1003" r:id="rId117"/>
    <p:sldId id="1004" r:id="rId118"/>
    <p:sldId id="1005" r:id="rId119"/>
    <p:sldId id="1006" r:id="rId120"/>
    <p:sldId id="1007" r:id="rId121"/>
    <p:sldId id="1009" r:id="rId122"/>
    <p:sldId id="1057" r:id="rId123"/>
    <p:sldId id="1021" r:id="rId124"/>
    <p:sldId id="1023" r:id="rId125"/>
    <p:sldId id="1024" r:id="rId126"/>
    <p:sldId id="1022" r:id="rId127"/>
    <p:sldId id="1025" r:id="rId128"/>
    <p:sldId id="1026" r:id="rId129"/>
    <p:sldId id="1027" r:id="rId130"/>
    <p:sldId id="1028" r:id="rId131"/>
    <p:sldId id="1029" r:id="rId132"/>
    <p:sldId id="1030" r:id="rId133"/>
    <p:sldId id="1031" r:id="rId134"/>
    <p:sldId id="1032" r:id="rId135"/>
    <p:sldId id="1033" r:id="rId136"/>
    <p:sldId id="1034" r:id="rId137"/>
    <p:sldId id="1035" r:id="rId138"/>
    <p:sldId id="1036" r:id="rId139"/>
    <p:sldId id="1037" r:id="rId140"/>
    <p:sldId id="1038" r:id="rId141"/>
    <p:sldId id="1039" r:id="rId142"/>
    <p:sldId id="1040" r:id="rId143"/>
    <p:sldId id="1041" r:id="rId144"/>
    <p:sldId id="1042" r:id="rId145"/>
    <p:sldId id="1043" r:id="rId146"/>
    <p:sldId id="1058" r:id="rId147"/>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charset="0"/>
        <a:ea typeface="+mn-ea"/>
        <a:cs typeface="+mn-cs"/>
      </a:defRPr>
    </a:lvl1pPr>
    <a:lvl2pPr marL="457200" algn="l" rtl="0" fontAlgn="base">
      <a:spcBef>
        <a:spcPct val="0"/>
      </a:spcBef>
      <a:spcAft>
        <a:spcPct val="0"/>
      </a:spcAft>
      <a:defRPr sz="1400" kern="1200">
        <a:solidFill>
          <a:schemeClr val="tx1"/>
        </a:solidFill>
        <a:latin typeface="Tahoma" charset="0"/>
        <a:ea typeface="+mn-ea"/>
        <a:cs typeface="+mn-cs"/>
      </a:defRPr>
    </a:lvl2pPr>
    <a:lvl3pPr marL="914400" algn="l" rtl="0" fontAlgn="base">
      <a:spcBef>
        <a:spcPct val="0"/>
      </a:spcBef>
      <a:spcAft>
        <a:spcPct val="0"/>
      </a:spcAft>
      <a:defRPr sz="1400" kern="1200">
        <a:solidFill>
          <a:schemeClr val="tx1"/>
        </a:solidFill>
        <a:latin typeface="Tahoma" charset="0"/>
        <a:ea typeface="+mn-ea"/>
        <a:cs typeface="+mn-cs"/>
      </a:defRPr>
    </a:lvl3pPr>
    <a:lvl4pPr marL="1371600" algn="l" rtl="0" fontAlgn="base">
      <a:spcBef>
        <a:spcPct val="0"/>
      </a:spcBef>
      <a:spcAft>
        <a:spcPct val="0"/>
      </a:spcAft>
      <a:defRPr sz="1400" kern="1200">
        <a:solidFill>
          <a:schemeClr val="tx1"/>
        </a:solidFill>
        <a:latin typeface="Tahoma" charset="0"/>
        <a:ea typeface="+mn-ea"/>
        <a:cs typeface="+mn-cs"/>
      </a:defRPr>
    </a:lvl4pPr>
    <a:lvl5pPr marL="1828800" algn="l" rtl="0" fontAlgn="base">
      <a:spcBef>
        <a:spcPct val="0"/>
      </a:spcBef>
      <a:spcAft>
        <a:spcPct val="0"/>
      </a:spcAft>
      <a:defRPr sz="1400" kern="1200">
        <a:solidFill>
          <a:schemeClr val="tx1"/>
        </a:solidFill>
        <a:latin typeface="Tahoma" charset="0"/>
        <a:ea typeface="+mn-ea"/>
        <a:cs typeface="+mn-cs"/>
      </a:defRPr>
    </a:lvl5pPr>
    <a:lvl6pPr marL="2286000" algn="l" defTabSz="914400" rtl="0" eaLnBrk="1" latinLnBrk="0" hangingPunct="1">
      <a:defRPr sz="1400" kern="1200">
        <a:solidFill>
          <a:schemeClr val="tx1"/>
        </a:solidFill>
        <a:latin typeface="Tahoma" charset="0"/>
        <a:ea typeface="+mn-ea"/>
        <a:cs typeface="+mn-cs"/>
      </a:defRPr>
    </a:lvl6pPr>
    <a:lvl7pPr marL="2743200" algn="l" defTabSz="914400" rtl="0" eaLnBrk="1" latinLnBrk="0" hangingPunct="1">
      <a:defRPr sz="1400" kern="1200">
        <a:solidFill>
          <a:schemeClr val="tx1"/>
        </a:solidFill>
        <a:latin typeface="Tahoma" charset="0"/>
        <a:ea typeface="+mn-ea"/>
        <a:cs typeface="+mn-cs"/>
      </a:defRPr>
    </a:lvl7pPr>
    <a:lvl8pPr marL="3200400" algn="l" defTabSz="914400" rtl="0" eaLnBrk="1" latinLnBrk="0" hangingPunct="1">
      <a:defRPr sz="1400" kern="1200">
        <a:solidFill>
          <a:schemeClr val="tx1"/>
        </a:solidFill>
        <a:latin typeface="Tahoma" charset="0"/>
        <a:ea typeface="+mn-ea"/>
        <a:cs typeface="+mn-cs"/>
      </a:defRPr>
    </a:lvl8pPr>
    <a:lvl9pPr marL="3657600" algn="l" defTabSz="914400" rtl="0" eaLnBrk="1" latinLnBrk="0" hangingPunct="1">
      <a:defRPr sz="1400" kern="1200">
        <a:solidFill>
          <a:schemeClr val="tx1"/>
        </a:solidFill>
        <a:latin typeface="Tahoma"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149" clrIdx="0"/>
  <p:cmAuthor id="1" name="Administrator" initials="A" lastIdx="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33CC33"/>
    <a:srgbClr val="FFFFCC"/>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18" autoAdjust="0"/>
    <p:restoredTop sz="66625" autoAdjust="0"/>
  </p:normalViewPr>
  <p:slideViewPr>
    <p:cSldViewPr snapToGrid="0">
      <p:cViewPr>
        <p:scale>
          <a:sx n="90" d="100"/>
          <a:sy n="90" d="100"/>
        </p:scale>
        <p:origin x="-78" y="702"/>
      </p:cViewPr>
      <p:guideLst>
        <p:guide orient="horz" pos="2160"/>
        <p:guide pos="2880"/>
      </p:guideLst>
    </p:cSldViewPr>
  </p:slideViewPr>
  <p:outlineViewPr>
    <p:cViewPr>
      <p:scale>
        <a:sx n="33" d="100"/>
        <a:sy n="33" d="100"/>
      </p:scale>
      <p:origin x="0" y="0"/>
    </p:cViewPr>
  </p:outlineViewPr>
  <p:notesTextViewPr>
    <p:cViewPr>
      <p:scale>
        <a:sx n="150" d="100"/>
        <a:sy n="150" d="100"/>
      </p:scale>
      <p:origin x="0" y="6108"/>
    </p:cViewPr>
  </p:notesTextViewPr>
  <p:sorterViewPr>
    <p:cViewPr>
      <p:scale>
        <a:sx n="66" d="100"/>
        <a:sy n="66" d="100"/>
      </p:scale>
      <p:origin x="0" y="2808"/>
    </p:cViewPr>
  </p:sorterViewPr>
  <p:notesViewPr>
    <p:cSldViewPr snapToGrid="0">
      <p:cViewPr>
        <p:scale>
          <a:sx n="110" d="100"/>
          <a:sy n="110" d="100"/>
        </p:scale>
        <p:origin x="444" y="3288"/>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commentAuthors" Target="commentAuthors.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notesMaster" Target="notesMasters/notesMaster1.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09T11:13:42.704" idx="1">
    <p:pos x="5480" y="376"/>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3-09T13:16:53.524" idx="10">
    <p:pos x="5472" y="115"/>
    <p:text>H2</p:text>
  </p:cm>
</p:cmLst>
</file>

<file path=ppt/comments/comment100.xml><?xml version="1.0" encoding="utf-8"?>
<p:cmLst xmlns:a="http://schemas.openxmlformats.org/drawingml/2006/main" xmlns:r="http://schemas.openxmlformats.org/officeDocument/2006/relationships" xmlns:p="http://schemas.openxmlformats.org/presentationml/2006/main">
  <p:cm authorId="1" dt="2015-05-21T16:14:28.923" idx="5">
    <p:pos x="5472" y="115"/>
    <p:text>H2S</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5-03-09T13:30:35.109" idx="101">
    <p:pos x="5472" y="115"/>
    <p:text>H2</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5-03-09T13:30:41.463" idx="102">
    <p:pos x="5471" y="1649"/>
    <p:text>H1</p:text>
  </p:cm>
</p:cmLst>
</file>

<file path=ppt/comments/comment103.xml><?xml version="1.0" encoding="utf-8"?>
<p:cmLst xmlns:a="http://schemas.openxmlformats.org/drawingml/2006/main" xmlns:r="http://schemas.openxmlformats.org/officeDocument/2006/relationships" xmlns:p="http://schemas.openxmlformats.org/presentationml/2006/main">
  <p:cm authorId="0" dt="2015-03-09T13:30:48.546" idx="103">
    <p:pos x="5472" y="115"/>
    <p:text>H2</p:text>
  </p:cm>
</p:cmLst>
</file>

<file path=ppt/comments/comment104.xml><?xml version="1.0" encoding="utf-8"?>
<p:cmLst xmlns:a="http://schemas.openxmlformats.org/drawingml/2006/main" xmlns:r="http://schemas.openxmlformats.org/officeDocument/2006/relationships" xmlns:p="http://schemas.openxmlformats.org/presentationml/2006/main">
  <p:cm authorId="0" dt="2015-03-09T13:30:58.564" idx="104">
    <p:pos x="5472" y="115"/>
    <p:text>H2</p:text>
  </p:cm>
</p:cmLst>
</file>

<file path=ppt/comments/comment105.xml><?xml version="1.0" encoding="utf-8"?>
<p:cmLst xmlns:a="http://schemas.openxmlformats.org/drawingml/2006/main" xmlns:r="http://schemas.openxmlformats.org/officeDocument/2006/relationships" xmlns:p="http://schemas.openxmlformats.org/presentationml/2006/main">
  <p:cm authorId="0" dt="2015-03-09T13:31:06.787" idx="105">
    <p:pos x="5472" y="115"/>
    <p:text>H2</p:text>
  </p:cm>
</p:cmLst>
</file>

<file path=ppt/comments/comment106.xml><?xml version="1.0" encoding="utf-8"?>
<p:cmLst xmlns:a="http://schemas.openxmlformats.org/drawingml/2006/main" xmlns:r="http://schemas.openxmlformats.org/officeDocument/2006/relationships" xmlns:p="http://schemas.openxmlformats.org/presentationml/2006/main">
  <p:cm authorId="0" dt="2015-03-09T13:31:15.923" idx="106">
    <p:pos x="5472" y="115"/>
    <p:text>H2S</p:text>
  </p:cm>
</p:cmLst>
</file>

<file path=ppt/comments/comment107.xml><?xml version="1.0" encoding="utf-8"?>
<p:cmLst xmlns:a="http://schemas.openxmlformats.org/drawingml/2006/main" xmlns:r="http://schemas.openxmlformats.org/officeDocument/2006/relationships" xmlns:p="http://schemas.openxmlformats.org/presentationml/2006/main">
  <p:cm authorId="0" dt="2015-03-09T13:31:23.873" idx="107">
    <p:pos x="5472" y="115"/>
    <p:text>H2</p:text>
  </p:cm>
</p:cmLst>
</file>

<file path=ppt/comments/comment108.xml><?xml version="1.0" encoding="utf-8"?>
<p:cmLst xmlns:a="http://schemas.openxmlformats.org/drawingml/2006/main" xmlns:r="http://schemas.openxmlformats.org/officeDocument/2006/relationships" xmlns:p="http://schemas.openxmlformats.org/presentationml/2006/main">
  <p:cm authorId="0" dt="2015-03-09T13:31:30.509" idx="108">
    <p:pos x="5471" y="1649"/>
    <p:text>H1</p:text>
  </p:cm>
</p:cmLst>
</file>

<file path=ppt/comments/comment109.xml><?xml version="1.0" encoding="utf-8"?>
<p:cmLst xmlns:a="http://schemas.openxmlformats.org/drawingml/2006/main" xmlns:r="http://schemas.openxmlformats.org/officeDocument/2006/relationships" xmlns:p="http://schemas.openxmlformats.org/presentationml/2006/main">
  <p:cm authorId="0" dt="2015-03-09T13:31:41.769" idx="109">
    <p:pos x="5472" y="383"/>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3-09T13:17:01.139" idx="11">
    <p:pos x="5472" y="115"/>
    <p:text>H2</p:text>
  </p:cm>
</p:cmLst>
</file>

<file path=ppt/comments/comment110.xml><?xml version="1.0" encoding="utf-8"?>
<p:cmLst xmlns:a="http://schemas.openxmlformats.org/drawingml/2006/main" xmlns:r="http://schemas.openxmlformats.org/officeDocument/2006/relationships" xmlns:p="http://schemas.openxmlformats.org/presentationml/2006/main">
  <p:cm authorId="0" dt="2015-03-09T13:31:47.976" idx="110">
    <p:pos x="5472" y="383"/>
    <p:text>H2</p:text>
  </p:cm>
</p:cmLst>
</file>

<file path=ppt/comments/comment111.xml><?xml version="1.0" encoding="utf-8"?>
<p:cmLst xmlns:a="http://schemas.openxmlformats.org/drawingml/2006/main" xmlns:r="http://schemas.openxmlformats.org/officeDocument/2006/relationships" xmlns:p="http://schemas.openxmlformats.org/presentationml/2006/main">
  <p:cm authorId="0" dt="2015-03-09T13:31:54.822" idx="111">
    <p:pos x="5471" y="1649"/>
    <p:text>H1</p:text>
  </p:cm>
</p:cmLst>
</file>

<file path=ppt/comments/comment112.xml><?xml version="1.0" encoding="utf-8"?>
<p:cmLst xmlns:a="http://schemas.openxmlformats.org/drawingml/2006/main" xmlns:r="http://schemas.openxmlformats.org/officeDocument/2006/relationships" xmlns:p="http://schemas.openxmlformats.org/presentationml/2006/main">
  <p:cm authorId="0" dt="2015-03-09T13:32:03.590" idx="112">
    <p:pos x="5472" y="383"/>
    <p:text>H2</p:text>
  </p:cm>
</p:cmLst>
</file>

<file path=ppt/comments/comment113.xml><?xml version="1.0" encoding="utf-8"?>
<p:cmLst xmlns:a="http://schemas.openxmlformats.org/drawingml/2006/main" xmlns:r="http://schemas.openxmlformats.org/officeDocument/2006/relationships" xmlns:p="http://schemas.openxmlformats.org/presentationml/2006/main">
  <p:cm authorId="0" dt="2015-03-09T13:32:09.988" idx="113">
    <p:pos x="5472" y="383"/>
    <p:text>H2</p:text>
  </p:cm>
</p:cmLst>
</file>

<file path=ppt/comments/comment114.xml><?xml version="1.0" encoding="utf-8"?>
<p:cmLst xmlns:a="http://schemas.openxmlformats.org/drawingml/2006/main" xmlns:r="http://schemas.openxmlformats.org/officeDocument/2006/relationships" xmlns:p="http://schemas.openxmlformats.org/presentationml/2006/main">
  <p:cm authorId="0" dt="2015-03-09T13:32:27.358" idx="114">
    <p:pos x="5705" y="377"/>
    <p:text>H2</p:text>
  </p:cm>
</p:cmLst>
</file>

<file path=ppt/comments/comment115.xml><?xml version="1.0" encoding="utf-8"?>
<p:cmLst xmlns:a="http://schemas.openxmlformats.org/drawingml/2006/main" xmlns:r="http://schemas.openxmlformats.org/officeDocument/2006/relationships" xmlns:p="http://schemas.openxmlformats.org/presentationml/2006/main">
  <p:cm authorId="0" dt="2015-03-09T13:32:35.735" idx="115">
    <p:pos x="5705" y="377"/>
    <p:text>H2S</p:text>
  </p:cm>
</p:cmLst>
</file>

<file path=ppt/comments/comment116.xml><?xml version="1.0" encoding="utf-8"?>
<p:cmLst xmlns:a="http://schemas.openxmlformats.org/drawingml/2006/main" xmlns:r="http://schemas.openxmlformats.org/officeDocument/2006/relationships" xmlns:p="http://schemas.openxmlformats.org/presentationml/2006/main">
  <p:cm authorId="0" dt="2015-03-09T13:32:43.474" idx="116">
    <p:pos x="5720" y="377"/>
    <p:text>H2S</p:text>
  </p:cm>
</p:cmLst>
</file>

<file path=ppt/comments/comment117.xml><?xml version="1.0" encoding="utf-8"?>
<p:cmLst xmlns:a="http://schemas.openxmlformats.org/drawingml/2006/main" xmlns:r="http://schemas.openxmlformats.org/officeDocument/2006/relationships" xmlns:p="http://schemas.openxmlformats.org/presentationml/2006/main">
  <p:cm authorId="0" dt="2015-03-09T13:32:53.939" idx="117">
    <p:pos x="5705" y="377"/>
    <p:text>H2S</p:text>
  </p:cm>
</p:cmLst>
</file>

<file path=ppt/comments/comment118.xml><?xml version="1.0" encoding="utf-8"?>
<p:cmLst xmlns:a="http://schemas.openxmlformats.org/drawingml/2006/main" xmlns:r="http://schemas.openxmlformats.org/officeDocument/2006/relationships" xmlns:p="http://schemas.openxmlformats.org/presentationml/2006/main">
  <p:cm authorId="0" dt="2015-03-09T13:33:01.706" idx="118">
    <p:pos x="5705" y="377"/>
    <p:text>H2</p:text>
  </p:cm>
</p:cmLst>
</file>

<file path=ppt/comments/comment119.xml><?xml version="1.0" encoding="utf-8"?>
<p:cmLst xmlns:a="http://schemas.openxmlformats.org/drawingml/2006/main" xmlns:r="http://schemas.openxmlformats.org/officeDocument/2006/relationships" xmlns:p="http://schemas.openxmlformats.org/presentationml/2006/main">
  <p:cm authorId="1" dt="2015-05-21T16:16:32.226" idx="6">
    <p:pos x="5720" y="377"/>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3-09T13:17:08.899" idx="12">
    <p:pos x="5471" y="1649"/>
    <p:text>H1</p:text>
  </p:cm>
</p:cmLst>
</file>

<file path=ppt/comments/comment120.xml><?xml version="1.0" encoding="utf-8"?>
<p:cmLst xmlns:a="http://schemas.openxmlformats.org/drawingml/2006/main" xmlns:r="http://schemas.openxmlformats.org/officeDocument/2006/relationships" xmlns:p="http://schemas.openxmlformats.org/presentationml/2006/main">
  <p:cm authorId="0" dt="2015-03-09T13:33:15.499" idx="120">
    <p:pos x="5472" y="383"/>
    <p:text>H2</p:text>
  </p:cm>
</p:cmLst>
</file>

<file path=ppt/comments/comment121.xml><?xml version="1.0" encoding="utf-8"?>
<p:cmLst xmlns:a="http://schemas.openxmlformats.org/drawingml/2006/main" xmlns:r="http://schemas.openxmlformats.org/officeDocument/2006/relationships" xmlns:p="http://schemas.openxmlformats.org/presentationml/2006/main">
  <p:cm authorId="0" dt="2015-03-09T13:33:23.547" idx="121">
    <p:pos x="5760" y="377"/>
    <p:text>H2S</p:text>
  </p:cm>
</p:cmLst>
</file>

<file path=ppt/comments/comment122.xml><?xml version="1.0" encoding="utf-8"?>
<p:cmLst xmlns:a="http://schemas.openxmlformats.org/drawingml/2006/main" xmlns:r="http://schemas.openxmlformats.org/officeDocument/2006/relationships" xmlns:p="http://schemas.openxmlformats.org/presentationml/2006/main">
  <p:cm authorId="0" dt="2015-03-09T13:33:37.836" idx="122">
    <p:pos x="5471" y="1649"/>
    <p:text>H1</p:text>
  </p:cm>
</p:cmLst>
</file>

<file path=ppt/comments/comment123.xml><?xml version="1.0" encoding="utf-8"?>
<p:cmLst xmlns:a="http://schemas.openxmlformats.org/drawingml/2006/main" xmlns:r="http://schemas.openxmlformats.org/officeDocument/2006/relationships" xmlns:p="http://schemas.openxmlformats.org/presentationml/2006/main">
  <p:cm authorId="1" dt="2015-05-21T16:16:51.912" idx="7">
    <p:pos x="5472" y="115"/>
    <p:text>H2S</p:text>
  </p:cm>
</p:cmLst>
</file>

<file path=ppt/comments/comment124.xml><?xml version="1.0" encoding="utf-8"?>
<p:cmLst xmlns:a="http://schemas.openxmlformats.org/drawingml/2006/main" xmlns:r="http://schemas.openxmlformats.org/officeDocument/2006/relationships" xmlns:p="http://schemas.openxmlformats.org/presentationml/2006/main">
  <p:cm authorId="0" dt="2015-03-09T13:33:55.648" idx="124">
    <p:pos x="5472" y="383"/>
    <p:text>H2</p:text>
  </p:cm>
</p:cmLst>
</file>

<file path=ppt/comments/comment125.xml><?xml version="1.0" encoding="utf-8"?>
<p:cmLst xmlns:a="http://schemas.openxmlformats.org/drawingml/2006/main" xmlns:r="http://schemas.openxmlformats.org/officeDocument/2006/relationships" xmlns:p="http://schemas.openxmlformats.org/presentationml/2006/main">
  <p:cm authorId="0" dt="2015-03-09T13:34:02.116" idx="125">
    <p:pos x="5472" y="383"/>
    <p:text>H2</p:text>
  </p:cm>
</p:cmLst>
</file>

<file path=ppt/comments/comment126.xml><?xml version="1.0" encoding="utf-8"?>
<p:cmLst xmlns:a="http://schemas.openxmlformats.org/drawingml/2006/main" xmlns:r="http://schemas.openxmlformats.org/officeDocument/2006/relationships" xmlns:p="http://schemas.openxmlformats.org/presentationml/2006/main">
  <p:cm authorId="0" dt="2015-03-09T13:34:09.095" idx="126">
    <p:pos x="5472" y="115"/>
    <p:text>H2</p:text>
  </p:cm>
</p:cmLst>
</file>

<file path=ppt/comments/comment127.xml><?xml version="1.0" encoding="utf-8"?>
<p:cmLst xmlns:a="http://schemas.openxmlformats.org/drawingml/2006/main" xmlns:r="http://schemas.openxmlformats.org/officeDocument/2006/relationships" xmlns:p="http://schemas.openxmlformats.org/presentationml/2006/main">
  <p:cm authorId="0" dt="2015-03-09T13:34:15.247" idx="127">
    <p:pos x="5472" y="115"/>
    <p:text>H2</p:text>
  </p:cm>
</p:cmLst>
</file>

<file path=ppt/comments/comment128.xml><?xml version="1.0" encoding="utf-8"?>
<p:cmLst xmlns:a="http://schemas.openxmlformats.org/drawingml/2006/main" xmlns:r="http://schemas.openxmlformats.org/officeDocument/2006/relationships" xmlns:p="http://schemas.openxmlformats.org/presentationml/2006/main">
  <p:cm authorId="0" dt="2015-03-09T13:34:21.011" idx="128">
    <p:pos x="5472" y="115"/>
    <p:text>H2</p:text>
  </p:cm>
</p:cmLst>
</file>

<file path=ppt/comments/comment129.xml><?xml version="1.0" encoding="utf-8"?>
<p:cmLst xmlns:a="http://schemas.openxmlformats.org/drawingml/2006/main" xmlns:r="http://schemas.openxmlformats.org/officeDocument/2006/relationships" xmlns:p="http://schemas.openxmlformats.org/presentationml/2006/main">
  <p:cm authorId="0" dt="2015-03-09T13:34:27.680" idx="129">
    <p:pos x="5472" y="115"/>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3-09T13:17:15.970" idx="13">
    <p:pos x="5472" y="115"/>
    <p:text>H2</p:text>
  </p:cm>
</p:cmLst>
</file>

<file path=ppt/comments/comment130.xml><?xml version="1.0" encoding="utf-8"?>
<p:cmLst xmlns:a="http://schemas.openxmlformats.org/drawingml/2006/main" xmlns:r="http://schemas.openxmlformats.org/officeDocument/2006/relationships" xmlns:p="http://schemas.openxmlformats.org/presentationml/2006/main">
  <p:cm authorId="0" dt="2015-03-09T13:34:34.852" idx="130">
    <p:pos x="5472" y="115"/>
    <p:text>H2</p:text>
  </p:cm>
</p:cmLst>
</file>

<file path=ppt/comments/comment131.xml><?xml version="1.0" encoding="utf-8"?>
<p:cmLst xmlns:a="http://schemas.openxmlformats.org/drawingml/2006/main" xmlns:r="http://schemas.openxmlformats.org/officeDocument/2006/relationships" xmlns:p="http://schemas.openxmlformats.org/presentationml/2006/main">
  <p:cm authorId="0" dt="2015-03-09T13:34:41.504" idx="131">
    <p:pos x="5472" y="115"/>
    <p:text>H2</p:text>
  </p:cm>
</p:cmLst>
</file>

<file path=ppt/comments/comment132.xml><?xml version="1.0" encoding="utf-8"?>
<p:cmLst xmlns:a="http://schemas.openxmlformats.org/drawingml/2006/main" xmlns:r="http://schemas.openxmlformats.org/officeDocument/2006/relationships" xmlns:p="http://schemas.openxmlformats.org/presentationml/2006/main">
  <p:cm authorId="0" dt="2015-03-09T13:35:01.318" idx="132">
    <p:pos x="5472" y="115"/>
    <p:text>H2</p:text>
  </p:cm>
</p:cmLst>
</file>

<file path=ppt/comments/comment133.xml><?xml version="1.0" encoding="utf-8"?>
<p:cmLst xmlns:a="http://schemas.openxmlformats.org/drawingml/2006/main" xmlns:r="http://schemas.openxmlformats.org/officeDocument/2006/relationships" xmlns:p="http://schemas.openxmlformats.org/presentationml/2006/main">
  <p:cm authorId="0" dt="2015-03-09T13:35:10.981" idx="133">
    <p:pos x="5472" y="115"/>
    <p:text>H2</p:text>
  </p:cm>
</p:cmLst>
</file>

<file path=ppt/comments/comment134.xml><?xml version="1.0" encoding="utf-8"?>
<p:cmLst xmlns:a="http://schemas.openxmlformats.org/drawingml/2006/main" xmlns:r="http://schemas.openxmlformats.org/officeDocument/2006/relationships" xmlns:p="http://schemas.openxmlformats.org/presentationml/2006/main">
  <p:cm authorId="0" dt="2015-03-09T13:35:20.376" idx="134">
    <p:pos x="5472" y="115"/>
    <p:text>H2</p:text>
  </p:cm>
</p:cmLst>
</file>

<file path=ppt/comments/comment135.xml><?xml version="1.0" encoding="utf-8"?>
<p:cmLst xmlns:a="http://schemas.openxmlformats.org/drawingml/2006/main" xmlns:r="http://schemas.openxmlformats.org/officeDocument/2006/relationships" xmlns:p="http://schemas.openxmlformats.org/presentationml/2006/main">
  <p:cm authorId="0" dt="2015-03-09T13:35:30.084" idx="135">
    <p:pos x="5472" y="115"/>
    <p:text>H2</p:text>
  </p:cm>
</p:cmLst>
</file>

<file path=ppt/comments/comment136.xml><?xml version="1.0" encoding="utf-8"?>
<p:cmLst xmlns:a="http://schemas.openxmlformats.org/drawingml/2006/main" xmlns:r="http://schemas.openxmlformats.org/officeDocument/2006/relationships" xmlns:p="http://schemas.openxmlformats.org/presentationml/2006/main">
  <p:cm authorId="0" dt="2015-03-09T13:35:38.903" idx="136">
    <p:pos x="5472" y="115"/>
    <p:text>H2S</p:text>
  </p:cm>
</p:cmLst>
</file>

<file path=ppt/comments/comment137.xml><?xml version="1.0" encoding="utf-8"?>
<p:cmLst xmlns:a="http://schemas.openxmlformats.org/drawingml/2006/main" xmlns:r="http://schemas.openxmlformats.org/officeDocument/2006/relationships" xmlns:p="http://schemas.openxmlformats.org/presentationml/2006/main">
  <p:cm authorId="0" dt="2015-03-09T13:36:47.994" idx="137">
    <p:pos x="5472" y="115"/>
    <p:text>H2</p:text>
  </p:cm>
</p:cmLst>
</file>

<file path=ppt/comments/comment138.xml><?xml version="1.0" encoding="utf-8"?>
<p:cmLst xmlns:a="http://schemas.openxmlformats.org/drawingml/2006/main" xmlns:r="http://schemas.openxmlformats.org/officeDocument/2006/relationships" xmlns:p="http://schemas.openxmlformats.org/presentationml/2006/main">
  <p:cm authorId="0" dt="2015-03-09T13:36:55.191" idx="138">
    <p:pos x="5472" y="115"/>
    <p:text>H2</p:text>
  </p:cm>
</p:cmLst>
</file>

<file path=ppt/comments/comment139.xml><?xml version="1.0" encoding="utf-8"?>
<p:cmLst xmlns:a="http://schemas.openxmlformats.org/drawingml/2006/main" xmlns:r="http://schemas.openxmlformats.org/officeDocument/2006/relationships" xmlns:p="http://schemas.openxmlformats.org/presentationml/2006/main">
  <p:cm authorId="0" dt="2015-03-09T13:37:25.396" idx="139">
    <p:pos x="5472" y="115"/>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3-09T13:17:23.724" idx="14">
    <p:pos x="5472" y="115"/>
    <p:text>H2S</p:text>
  </p:cm>
</p:cmLst>
</file>

<file path=ppt/comments/comment140.xml><?xml version="1.0" encoding="utf-8"?>
<p:cmLst xmlns:a="http://schemas.openxmlformats.org/drawingml/2006/main" xmlns:r="http://schemas.openxmlformats.org/officeDocument/2006/relationships" xmlns:p="http://schemas.openxmlformats.org/presentationml/2006/main">
  <p:cm authorId="0" dt="2015-03-09T13:37:35.128" idx="140">
    <p:pos x="5472" y="115"/>
    <p:text>H2</p:text>
  </p:cm>
</p:cmLst>
</file>

<file path=ppt/comments/comment141.xml><?xml version="1.0" encoding="utf-8"?>
<p:cmLst xmlns:a="http://schemas.openxmlformats.org/drawingml/2006/main" xmlns:r="http://schemas.openxmlformats.org/officeDocument/2006/relationships" xmlns:p="http://schemas.openxmlformats.org/presentationml/2006/main">
  <p:cm authorId="0" dt="2015-03-09T13:37:42.061" idx="141">
    <p:pos x="5472" y="115"/>
    <p:text>H2</p:text>
  </p:cm>
</p:cmLst>
</file>

<file path=ppt/comments/comment142.xml><?xml version="1.0" encoding="utf-8"?>
<p:cmLst xmlns:a="http://schemas.openxmlformats.org/drawingml/2006/main" xmlns:r="http://schemas.openxmlformats.org/officeDocument/2006/relationships" xmlns:p="http://schemas.openxmlformats.org/presentationml/2006/main">
  <p:cm authorId="0" dt="2015-03-09T13:37:49.046" idx="142">
    <p:pos x="5472" y="115"/>
    <p:text>H2</p:text>
  </p:cm>
</p:cmLst>
</file>

<file path=ppt/comments/comment143.xml><?xml version="1.0" encoding="utf-8"?>
<p:cmLst xmlns:a="http://schemas.openxmlformats.org/drawingml/2006/main" xmlns:r="http://schemas.openxmlformats.org/officeDocument/2006/relationships" xmlns:p="http://schemas.openxmlformats.org/presentationml/2006/main">
  <p:cm authorId="0" dt="2015-03-09T13:37:55.827" idx="143">
    <p:pos x="5472" y="115"/>
    <p:text>H2</p:text>
  </p:cm>
</p:cmLst>
</file>

<file path=ppt/comments/comment144.xml><?xml version="1.0" encoding="utf-8"?>
<p:cmLst xmlns:a="http://schemas.openxmlformats.org/drawingml/2006/main" xmlns:r="http://schemas.openxmlformats.org/officeDocument/2006/relationships" xmlns:p="http://schemas.openxmlformats.org/presentationml/2006/main">
  <p:cm authorId="0" dt="2015-03-09T13:38:02.044" idx="144">
    <p:pos x="5472" y="115"/>
    <p:text>H2</p:text>
  </p:cm>
</p:cmLst>
</file>

<file path=ppt/comments/comment145.xml><?xml version="1.0" encoding="utf-8"?>
<p:cmLst xmlns:a="http://schemas.openxmlformats.org/drawingml/2006/main" xmlns:r="http://schemas.openxmlformats.org/officeDocument/2006/relationships" xmlns:p="http://schemas.openxmlformats.org/presentationml/2006/main">
  <p:cm authorId="0" dt="2015-03-09T13:38:07.971" idx="145">
    <p:pos x="5472" y="115"/>
    <p:text>H2</p:text>
  </p:cm>
</p:cmLst>
</file>

<file path=ppt/comments/comment146.xml><?xml version="1.0" encoding="utf-8"?>
<p:cmLst xmlns:a="http://schemas.openxmlformats.org/drawingml/2006/main" xmlns:r="http://schemas.openxmlformats.org/officeDocument/2006/relationships" xmlns:p="http://schemas.openxmlformats.org/presentationml/2006/main">
  <p:cm authorId="0" dt="2015-03-10T13:28:36.492" idx="146">
    <p:pos x="5472" y="115"/>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3-09T13:17:33.228" idx="15">
    <p:pos x="5472" y="115"/>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3-09T13:17:40.648" idx="16">
    <p:pos x="5472" y="115"/>
    <p:text>H2S</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3-09T13:17:47.976" idx="17">
    <p:pos x="5471" y="1649"/>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3-09T13:17:58.058" idx="18">
    <p:pos x="5472" y="115"/>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3-09T13:18:04.936" idx="19">
    <p:pos x="5472" y="115"/>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3-09T13:14:28.531" idx="2">
    <p:pos x="5472" y="115"/>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3-09T13:18:12.613" idx="20">
    <p:pos x="5472" y="115"/>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3-09T13:18:19.560" idx="21">
    <p:pos x="5472" y="115"/>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3-09T13:18:27.744" idx="22">
    <p:pos x="5472" y="115"/>
    <p:text>H2S</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3-09T13:18:35.866" idx="23">
    <p:pos x="5472" y="115"/>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3-09T13:18:44.137" idx="24">
    <p:pos x="5472" y="115"/>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3-09T13:18:50.387" idx="25">
    <p:pos x="5472" y="115"/>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3-09T13:18:58.575" idx="26">
    <p:pos x="5472" y="115"/>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3-09T13:19:05.911" idx="27">
    <p:pos x="5472" y="115"/>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3-09T13:19:12.052" idx="28">
    <p:pos x="5472" y="115"/>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3-09T13:19:18.033" idx="29">
    <p:pos x="5471" y="1649"/>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3-09T13:15:41.591" idx="3">
    <p:pos x="5478" y="1642"/>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3-09T13:19:24.820" idx="30">
    <p:pos x="5472" y="115"/>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1" dt="2015-05-21T15:51:24.251" idx="2">
    <p:pos x="5472" y="115"/>
    <p:text>H2S</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3-09T13:19:38.644" idx="32">
    <p:pos x="5472" y="115"/>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3-09T13:19:51.201" idx="33">
    <p:pos x="5472" y="115"/>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3-09T13:19:57.649" idx="34">
    <p:pos x="5472" y="115"/>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3-09T13:20:04.332" idx="35">
    <p:pos x="5472" y="115"/>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3-09T13:20:16.620" idx="36">
    <p:pos x="5472" y="115"/>
    <p:text>H2S</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3-09T13:20:23.127" idx="37">
    <p:pos x="5472" y="115"/>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1" dt="2015-05-21T15:54:25.747" idx="3">
    <p:pos x="5472" y="115"/>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5-03-09T13:20:48.348" idx="39">
    <p:pos x="5472" y="115"/>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3-09T13:15:56.727" idx="4">
    <p:pos x="5424" y="384"/>
    <p:text>H2S</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5-03-09T13:20:56.825" idx="40">
    <p:pos x="5472" y="115"/>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5-03-09T13:21:04.326" idx="41">
    <p:pos x="5472" y="115"/>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3-09T13:21:11.715" idx="42">
    <p:pos x="5472" y="115"/>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3-09T13:21:17.608" idx="43">
    <p:pos x="5472" y="115"/>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3-09T13:21:24.025" idx="44">
    <p:pos x="5472" y="115"/>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3-09T13:21:24.025" idx="147">
    <p:pos x="5472" y="115"/>
    <p:text>H2S</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3-09T13:21:24.025" idx="149">
    <p:pos x="5472" y="115"/>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3-09T13:21:46.289" idx="45">
    <p:pos x="5472" y="115"/>
    <p:text>H2S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3-09T13:21:52.869" idx="46">
    <p:pos x="5472" y="115"/>
    <p:text>H2S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5-03-09T13:21:59.306" idx="47">
    <p:pos x="5472" y="115"/>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3-09T13:16:04.476" idx="5">
    <p:pos x="5472" y="115"/>
    <p:text>H2S</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5-03-09T13:22:05.795" idx="48">
    <p:pos x="5472" y="115"/>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5-03-09T13:22:19.402" idx="49">
    <p:pos x="5472" y="115"/>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5-03-09T13:22:26.990" idx="50">
    <p:pos x="5472" y="254"/>
    <p:text>H2S</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5-03-09T13:22:33.982" idx="51">
    <p:pos x="5472" y="115"/>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5-03-09T13:22:39.934" idx="52">
    <p:pos x="5472" y="115"/>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5-03-09T13:22:45.786" idx="53">
    <p:pos x="5472" y="115"/>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5-03-09T13:22:53.091" idx="54">
    <p:pos x="5472" y="115"/>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5-03-09T13:23:00.106" idx="55">
    <p:pos x="5472" y="115"/>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5-03-09T13:23:06.870" idx="56">
    <p:pos x="5472" y="115"/>
    <p:text>H2S</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5-03-09T13:23:27.953" idx="57">
    <p:pos x="5472" y="115"/>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3-09T13:16:17.065" idx="6">
    <p:pos x="5472" y="115"/>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5-03-09T13:23:35.224" idx="58">
    <p:pos x="5472" y="115"/>
    <p:text>H2</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5-03-09T13:23:43.004" idx="59">
    <p:pos x="5472" y="115"/>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5-03-09T13:23:50.447" idx="60">
    <p:pos x="5472" y="115"/>
    <p:text>H2</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5-03-09T13:23:57.363" idx="61">
    <p:pos x="5472" y="115"/>
    <p:text>H2S</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5-03-09T13:24:04.552" idx="62">
    <p:pos x="5472" y="115"/>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5-03-09T13:24:11.338" idx="63">
    <p:pos x="5471" y="1649"/>
    <p:text>H1</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5-03-09T13:24:26.255" idx="64">
    <p:pos x="5472" y="115"/>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5-03-09T13:24:35.930" idx="65">
    <p:pos x="5472" y="115"/>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5-03-09T13:24:42.770" idx="66">
    <p:pos x="5472" y="115"/>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5-03-09T13:24:50.623" idx="67">
    <p:pos x="5472" y="115"/>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3-09T13:16:25.472" idx="7">
    <p:pos x="5471" y="1649"/>
    <p:text>H1</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5-03-09T13:25:02.678" idx="69">
    <p:pos x="5472" y="115"/>
    <p:text>H2</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5-03-09T13:25:08.715" idx="70">
    <p:pos x="5472" y="115"/>
    <p:text>H2</p:text>
  </p:cm>
</p:cmLst>
</file>

<file path=ppt/comments/comment72.xml><?xml version="1.0" encoding="utf-8"?>
<p:cmLst xmlns:a="http://schemas.openxmlformats.org/drawingml/2006/main" xmlns:r="http://schemas.openxmlformats.org/officeDocument/2006/relationships" xmlns:p="http://schemas.openxmlformats.org/presentationml/2006/main">
  <p:cm authorId="1" dt="2015-05-21T15:56:42.256" idx="4">
    <p:pos x="5472" y="115"/>
    <p:text>H2S</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5-03-09T13:25:21.799" idx="72">
    <p:pos x="5472" y="115"/>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5-03-09T13:25:27.950" idx="73">
    <p:pos x="5472" y="115"/>
    <p:text>H2S</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5-03-09T13:25:33.957" idx="74">
    <p:pos x="5472" y="115"/>
    <p:text>H2S</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5-03-09T13:25:39.410" idx="75">
    <p:pos x="5472" y="115"/>
    <p:text>H2S</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5-03-09T13:25:47.560" idx="76">
    <p:pos x="5471" y="1649"/>
    <p:text>H1</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5-03-09T13:25:57.188" idx="77">
    <p:pos x="5472" y="115"/>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5-03-09T13:26:03.670" idx="78">
    <p:pos x="5472" y="115"/>
    <p:text>H2S</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3-09T13:16:33.867" idx="8">
    <p:pos x="5465" y="115"/>
    <p:text>H2</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5-03-09T13:26:21.112" idx="79">
    <p:pos x="5472" y="115"/>
    <p:text>H2</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5-03-09T13:26:52.482" idx="81">
    <p:pos x="5472" y="115"/>
    <p:text>H2S</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5-03-09T13:27:01.358" idx="82">
    <p:pos x="5471" y="1649"/>
    <p:text>H1</p:text>
  </p:cm>
</p:cmLst>
</file>

<file path=ppt/comments/comment83.xml><?xml version="1.0" encoding="utf-8"?>
<p:cmLst xmlns:a="http://schemas.openxmlformats.org/drawingml/2006/main" xmlns:r="http://schemas.openxmlformats.org/officeDocument/2006/relationships" xmlns:p="http://schemas.openxmlformats.org/presentationml/2006/main">
  <p:cm authorId="0" dt="2015-03-09T13:27:16.924" idx="83">
    <p:pos x="5472" y="383"/>
    <p:text>H2</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5-03-09T13:27:28.955" idx="84">
    <p:pos x="5472" y="383"/>
    <p:text>H2</p:text>
  </p:cm>
</p:cmLst>
</file>

<file path=ppt/comments/comment85.xml><?xml version="1.0" encoding="utf-8"?>
<p:cmLst xmlns:a="http://schemas.openxmlformats.org/drawingml/2006/main" xmlns:r="http://schemas.openxmlformats.org/officeDocument/2006/relationships" xmlns:p="http://schemas.openxmlformats.org/presentationml/2006/main">
  <p:cm authorId="0" dt="2015-03-09T13:27:47.282" idx="85">
    <p:pos x="5472" y="383"/>
    <p:text>H2</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5-03-09T13:27:55.704" idx="86">
    <p:pos x="5472" y="383"/>
    <p:text>H2</p:text>
  </p:cm>
</p:cmLst>
</file>

<file path=ppt/comments/comment87.xml><?xml version="1.0" encoding="utf-8"?>
<p:cmLst xmlns:a="http://schemas.openxmlformats.org/drawingml/2006/main" xmlns:r="http://schemas.openxmlformats.org/officeDocument/2006/relationships" xmlns:p="http://schemas.openxmlformats.org/presentationml/2006/main">
  <p:cm authorId="0" dt="2015-03-09T13:28:12.393" idx="87">
    <p:pos x="5472" y="383"/>
    <p:text>H2S</p:text>
  </p:cm>
</p:cmLst>
</file>

<file path=ppt/comments/comment88.xml><?xml version="1.0" encoding="utf-8"?>
<p:cmLst xmlns:a="http://schemas.openxmlformats.org/drawingml/2006/main" xmlns:r="http://schemas.openxmlformats.org/officeDocument/2006/relationships" xmlns:p="http://schemas.openxmlformats.org/presentationml/2006/main">
  <p:cm authorId="0" dt="2015-03-09T13:28:21.678" idx="88">
    <p:pos x="5472" y="383"/>
    <p:text>H2</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5-03-09T13:28:32.550" idx="89">
    <p:pos x="5472" y="383"/>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3-09T13:16:45.514" idx="9">
    <p:pos x="5472" y="115"/>
    <p:text>H2</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5-03-09T13:28:42.088" idx="90">
    <p:pos x="5472" y="383"/>
    <p:text>H2</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5-03-09T13:29:03.653" idx="91">
    <p:pos x="5471" y="1649"/>
    <p:text>H1</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5-03-09T13:29:26.941" idx="92">
    <p:pos x="5472" y="115"/>
    <p:text>H2</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5-03-09T13:29:34.049" idx="93">
    <p:pos x="5472" y="115"/>
    <p:text>H2</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5-03-09T13:29:39.732" idx="94">
    <p:pos x="5472" y="115"/>
    <p:text>H2S</p:text>
  </p:cm>
</p:cmLst>
</file>

<file path=ppt/comments/comment95.xml><?xml version="1.0" encoding="utf-8"?>
<p:cmLst xmlns:a="http://schemas.openxmlformats.org/drawingml/2006/main" xmlns:r="http://schemas.openxmlformats.org/officeDocument/2006/relationships" xmlns:p="http://schemas.openxmlformats.org/presentationml/2006/main">
  <p:cm authorId="0" dt="2015-03-09T13:29:50.020" idx="95">
    <p:pos x="5472" y="115"/>
    <p:text>H2S</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5-03-09T13:30:04.197" idx="96">
    <p:pos x="5472" y="115"/>
    <p:text>H2</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5-03-09T13:30:10.435" idx="97">
    <p:pos x="5472" y="115"/>
    <p:text>H2</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5-03-09T13:30:16.517" idx="98">
    <p:pos x="5472" y="115"/>
    <p:text>H2</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5-03-09T13:30:23.279" idx="99">
    <p:pos x="5472" y="115"/>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defRPr>
            </a:lvl1pPr>
          </a:lstStyle>
          <a:p>
            <a:pPr>
              <a:defRPr/>
            </a:pPr>
            <a:endParaRPr lang="en-US" dirty="0"/>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defRPr>
            </a:lvl1pPr>
          </a:lstStyle>
          <a:p>
            <a:pPr>
              <a:defRPr/>
            </a:pPr>
            <a:endParaRPr lang="en-US" dirty="0"/>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defRPr>
            </a:lvl1pPr>
          </a:lstStyle>
          <a:p>
            <a:pPr>
              <a:defRPr/>
            </a:pPr>
            <a:endParaRPr lang="en-US" dirty="0"/>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defRPr>
            </a:lvl1pPr>
          </a:lstStyle>
          <a:p>
            <a:pPr>
              <a:defRPr/>
            </a:pPr>
            <a:fld id="{C08CBA3C-2E58-4A9A-966B-565153A05D69}"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defRPr>
            </a:lvl1pPr>
          </a:lstStyle>
          <a:p>
            <a:pPr>
              <a:defRPr/>
            </a:pPr>
            <a:endParaRPr lang="en-US" dirty="0"/>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defRPr>
            </a:lvl1pPr>
          </a:lstStyle>
          <a:p>
            <a:pPr>
              <a:defRPr/>
            </a:pPr>
            <a:endParaRPr lang="en-US" dirty="0"/>
          </a:p>
        </p:txBody>
      </p:sp>
      <p:sp>
        <p:nvSpPr>
          <p:cNvPr id="10752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defRPr>
            </a:lvl1pPr>
          </a:lstStyle>
          <a:p>
            <a:pPr>
              <a:defRPr/>
            </a:pPr>
            <a:endParaRPr lang="en-US" dirty="0"/>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defRPr>
            </a:lvl1pPr>
          </a:lstStyle>
          <a:p>
            <a:pPr>
              <a:defRPr/>
            </a:pPr>
            <a:fld id="{67242DE4-DAE1-4140-8FE6-9105631E753C}"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pPr defTabSz="922338"/>
            <a:fld id="{A24F11E5-C82E-4175-AFF8-3C6A9BCA6477}" type="slidenum">
              <a:rPr lang="en-US" smtClean="0"/>
              <a:pPr defTabSz="922338"/>
              <a:t>1</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922338"/>
            <a:fld id="{5F9E4AD9-FFCF-4DC9-8AF0-BC485431B9DB}" type="slidenum">
              <a:rPr lang="en-US" smtClean="0"/>
              <a:pPr defTabSz="922338"/>
              <a:t>10</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a:t>
            </a:r>
            <a:r>
              <a:rPr lang="en-US" baseline="0" dirty="0" smtClean="0"/>
              <a:t> Maintenance module’s most robust users include employees in the maintenance organization, and often the Engineering and Quality departments. As you would expect, these power users leverage EAM for planning, scheduling, detecting trends, and predicting failures.  However, it is important to note that an organization that is properly using EAM allows anyone in the organization to enter a service request, though these users are not considered power users.  </a:t>
            </a:r>
          </a:p>
          <a:p>
            <a:pPr eaLnBrk="1" hangingPunct="1"/>
            <a:endParaRPr lang="en-US" baseline="0" dirty="0" smtClean="0"/>
          </a:p>
          <a:p>
            <a:pPr eaLnBrk="1" hangingPunct="1"/>
            <a:r>
              <a:rPr lang="en-US" baseline="0" dirty="0" smtClean="0"/>
              <a:t>Think of it like this: the service </a:t>
            </a:r>
            <a:r>
              <a:rPr lang="en-US" dirty="0" smtClean="0"/>
              <a:t>r</a:t>
            </a:r>
            <a:r>
              <a:rPr lang="en-US" baseline="0" dirty="0" smtClean="0"/>
              <a:t>equest is the organization’s best practice method of alerting the Maintenance department of something that requires attention. The nature of service </a:t>
            </a:r>
            <a:r>
              <a:rPr lang="en-US" dirty="0" smtClean="0"/>
              <a:t>r</a:t>
            </a:r>
            <a:r>
              <a:rPr lang="en-US" baseline="0" dirty="0" smtClean="0"/>
              <a:t>equests can range from a production line supervisor notifying maintenance of a potential issue with production equipment, to the front office notifying maintenance of a blown light bulb. By entering a service request, the requestor receives notifications of its status, allowing the maintenance organization to plan and schedule work based upon priority rather than being called from task to task in a reactive manner.    </a:t>
            </a:r>
          </a:p>
          <a:p>
            <a:pPr eaLnBrk="1" hangingPunct="1"/>
            <a:endParaRPr lang="en-US" baseline="0" dirty="0" smtClean="0"/>
          </a:p>
          <a:p>
            <a:pPr eaLnBrk="1" hangingPunct="1"/>
            <a:r>
              <a:rPr lang="en-US" dirty="0" smtClean="0"/>
              <a:t>So, </a:t>
            </a:r>
            <a:r>
              <a:rPr lang="en-US" baseline="0" dirty="0" smtClean="0"/>
              <a:t>anyone and everyone can use EAM to help Maintenance to reach their goals. Therefore, you can say EAM Maintenance is used by everyone in a facility.</a:t>
            </a:r>
            <a:endParaRPr lang="en-US"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pPr defTabSz="922338"/>
            <a:fld id="{6F039E3C-5FC0-473F-91AE-362C6681E172}" type="slidenum">
              <a:rPr lang="en-US" smtClean="0"/>
              <a:pPr defTabSz="922338"/>
              <a:t>100</a:t>
            </a:fld>
            <a:endParaRPr lang="en-US" dirty="0"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r>
              <a:rPr lang="en-US" dirty="0" smtClean="0">
                <a:solidFill>
                  <a:schemeClr val="bg1"/>
                </a:solidFill>
              </a:rPr>
              <a:t>Select either Today or Next Issue to determine how to recalculate the next PM’s due date.  </a:t>
            </a:r>
          </a:p>
          <a:p>
            <a:pPr eaLnBrk="1" hangingPunct="1"/>
            <a:endParaRPr lang="en-US" dirty="0" smtClean="0">
              <a:solidFill>
                <a:schemeClr val="bg1"/>
              </a:solidFill>
            </a:endParaRPr>
          </a:p>
          <a:p>
            <a:pPr eaLnBrk="1" hangingPunct="1"/>
            <a:r>
              <a:rPr lang="en-US" dirty="0" smtClean="0">
                <a:solidFill>
                  <a:schemeClr val="bg1"/>
                </a:solidFill>
              </a:rPr>
              <a:t>If multiple calendar issues have been missed, select Multiple Issue to allow each of the missed scheduled work orders to be created. Leaving this field clear creates only one PM work order. Use</a:t>
            </a:r>
            <a:r>
              <a:rPr lang="en-US" baseline="0" dirty="0" smtClean="0">
                <a:solidFill>
                  <a:schemeClr val="bg1"/>
                </a:solidFill>
              </a:rPr>
              <a:t> this feature to produce PMs if the planner is out on vacation and you want the PMs issued in advance.</a:t>
            </a:r>
            <a:endParaRPr lang="en-US" dirty="0" smtClean="0">
              <a:solidFill>
                <a:schemeClr val="bg1"/>
              </a:solidFill>
            </a:endParaRPr>
          </a:p>
          <a:p>
            <a:pPr eaLnBrk="1" hangingPunct="1"/>
            <a:endParaRPr lang="en-US" dirty="0" smtClean="0">
              <a:solidFill>
                <a:schemeClr val="bg1"/>
              </a:solidFill>
            </a:endParaRPr>
          </a:p>
          <a:p>
            <a:pPr eaLnBrk="1" hangingPunct="1"/>
            <a:r>
              <a:rPr lang="en-US" dirty="0" smtClean="0">
                <a:solidFill>
                  <a:schemeClr val="bg1"/>
                </a:solidFill>
              </a:rPr>
              <a:t>The Next Issue option is often selected – this option recalculates</a:t>
            </a:r>
            <a:r>
              <a:rPr lang="en-US" baseline="0" dirty="0" smtClean="0">
                <a:solidFill>
                  <a:schemeClr val="bg1"/>
                </a:solidFill>
              </a:rPr>
              <a:t> the new next issue based on the current next issue date. If many PMs have been skipped, then select Today to ensure that the new next issue date disregards the passage of time.</a:t>
            </a:r>
            <a:endParaRPr lang="en-US" dirty="0" smtClean="0">
              <a:solidFill>
                <a:schemeClr val="bg1"/>
              </a:solidFil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pPr defTabSz="922338"/>
            <a:fld id="{89A9005F-92DB-43B6-A71B-897B9F898B02}" type="slidenum">
              <a:rPr lang="en-US" smtClean="0"/>
              <a:pPr defTabSz="922338"/>
              <a:t>101</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102</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pPr defTabSz="922338"/>
            <a:fld id="{47F7CEAE-224F-4039-8677-79CCAC1E010C}" type="slidenum">
              <a:rPr lang="en-US" smtClean="0"/>
              <a:pPr defTabSz="922338"/>
              <a:t>103</a:t>
            </a:fld>
            <a:endParaRPr lang="en-US" dirty="0"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r>
              <a:rPr lang="en-US" dirty="0" smtClean="0"/>
              <a:t>Use service requests to report a problem with a piece of equipment that may not need a work order immediately. For instance, an operator on the production floor reports that equipment appears to be leaking oil</a:t>
            </a:r>
            <a:r>
              <a:rPr lang="en-US" baseline="0" dirty="0" smtClean="0"/>
              <a:t> or a</a:t>
            </a:r>
            <a:r>
              <a:rPr lang="en-US" dirty="0" smtClean="0"/>
              <a:t>n office staff member reports a burned-out light bulb. </a:t>
            </a:r>
          </a:p>
          <a:p>
            <a:r>
              <a:rPr lang="en-US" dirty="0" smtClean="0"/>
              <a:t>A maintenance planner or supervisor reviews the service requests and creates a work order, or closes the service request without action. </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pPr defTabSz="922338"/>
            <a:fld id="{BDAA847A-587D-456E-B7F7-4E9BC107DFD8}" type="slidenum">
              <a:rPr lang="en-US" smtClean="0"/>
              <a:pPr defTabSz="922338"/>
              <a:t>104</a:t>
            </a:fld>
            <a:endParaRPr lang="en-US" dirty="0" smtClean="0"/>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pPr defTabSz="922338"/>
            <a:fld id="{9DD7F605-7A92-4404-AC22-54C33FDBA554}" type="slidenum">
              <a:rPr lang="en-US" smtClean="0"/>
              <a:pPr defTabSz="922338"/>
              <a:t>105</a:t>
            </a:fld>
            <a:endParaRPr lang="en-US" dirty="0" smtClean="0"/>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r>
              <a:rPr lang="en-US" dirty="0" smtClean="0"/>
              <a:t>Click New using</a:t>
            </a:r>
            <a:r>
              <a:rPr lang="en-US" baseline="0" dirty="0" smtClean="0"/>
              <a:t> the </a:t>
            </a:r>
            <a:r>
              <a:rPr lang="en-US" dirty="0" smtClean="0"/>
              <a:t>button or the right-click menu.</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pPr defTabSz="922338"/>
            <a:fld id="{FB052F52-4368-4F35-8152-C9B044FBE3A9}" type="slidenum">
              <a:rPr lang="en-US" smtClean="0"/>
              <a:pPr defTabSz="922338"/>
              <a:t>106</a:t>
            </a:fld>
            <a:endParaRPr lang="en-US" dirty="0" smtClean="0"/>
          </a:p>
        </p:txBody>
      </p:sp>
      <p:sp>
        <p:nvSpPr>
          <p:cNvPr id="206851" name="Rectangle 2"/>
          <p:cNvSpPr>
            <a:spLocks noGrp="1" noRot="1" noChangeAspect="1" noChangeArrowheads="1" noTextEdit="1"/>
          </p:cNvSpPr>
          <p:nvPr>
            <p:ph type="sldImg"/>
          </p:nvPr>
        </p:nvSpPr>
        <p:spPr>
          <a:ln/>
        </p:spPr>
      </p:sp>
      <p:sp>
        <p:nvSpPr>
          <p:cNvPr id="449540" name="Rectangle 3"/>
          <p:cNvSpPr>
            <a:spLocks noGrp="1" noChangeArrowheads="1"/>
          </p:cNvSpPr>
          <p:nvPr>
            <p:ph type="body" idx="1"/>
          </p:nvPr>
        </p:nvSpPr>
        <p:spPr>
          <a:ln/>
        </p:spPr>
        <p:txBody>
          <a:bodyPr/>
          <a:lstStyle/>
          <a:p>
            <a:pPr eaLnBrk="1" hangingPunct="1">
              <a:defRPr/>
            </a:pPr>
            <a:r>
              <a:rPr lang="en-US" dirty="0" smtClean="0">
                <a:solidFill>
                  <a:schemeClr val="bg1"/>
                </a:solidFill>
              </a:rPr>
              <a:t>Special notes: </a:t>
            </a:r>
          </a:p>
          <a:p>
            <a:pPr marL="226108" indent="-226108" eaLnBrk="1" hangingPunct="1">
              <a:buFont typeface="Arial" pitchFamily="34" charset="0"/>
              <a:buChar char="•"/>
              <a:defRPr/>
            </a:pPr>
            <a:r>
              <a:rPr lang="en-US" dirty="0" smtClean="0">
                <a:solidFill>
                  <a:schemeClr val="bg1"/>
                </a:solidFill>
              </a:rPr>
              <a:t>The Equipment field is often made mandatory.</a:t>
            </a:r>
          </a:p>
          <a:p>
            <a:pPr marL="226108" indent="-226108" eaLnBrk="1" hangingPunct="1">
              <a:buFont typeface="Arial" pitchFamily="34" charset="0"/>
              <a:buChar char="•"/>
              <a:defRPr/>
            </a:pPr>
            <a:r>
              <a:rPr lang="en-US" dirty="0" smtClean="0">
                <a:solidFill>
                  <a:schemeClr val="bg1"/>
                </a:solidFill>
              </a:rPr>
              <a:t>The requestor specifies the priority, but it can be changed on the work order.</a:t>
            </a:r>
          </a:p>
          <a:p>
            <a:pPr marL="226108" indent="-226108" eaLnBrk="1" hangingPunct="1">
              <a:buFont typeface="Arial" pitchFamily="34" charset="0"/>
              <a:buChar char="•"/>
              <a:defRPr/>
            </a:pPr>
            <a:r>
              <a:rPr lang="en-US" dirty="0" smtClean="0">
                <a:solidFill>
                  <a:schemeClr val="bg1"/>
                </a:solidFill>
              </a:rPr>
              <a:t>The status always aligns with the WO status. </a:t>
            </a:r>
          </a:p>
          <a:p>
            <a:pPr marL="226108" indent="-226108" eaLnBrk="1" hangingPunct="1">
              <a:buFont typeface="Arial" pitchFamily="34" charset="0"/>
              <a:buChar char="•"/>
              <a:defRPr/>
            </a:pPr>
            <a:r>
              <a:rPr lang="en-US" dirty="0" smtClean="0">
                <a:solidFill>
                  <a:schemeClr val="bg1"/>
                </a:solidFill>
              </a:rPr>
              <a:t>The Authorization function may or may not be enabled. If enabled, these fields are system generated.  </a:t>
            </a:r>
          </a:p>
          <a:p>
            <a:pPr eaLnBrk="1" hangingPunct="1">
              <a:defRPr/>
            </a:pPr>
            <a:r>
              <a:rPr lang="en-US" dirty="0" smtClean="0">
                <a:solidFill>
                  <a:schemeClr val="bg1"/>
                </a:solidFill>
              </a:rPr>
              <a:t>Enter pertinent data and save the record.</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pPr defTabSz="922338"/>
            <a:fld id="{085F7B63-D6E3-45CB-AC59-C9BEB2D7E4F2}" type="slidenum">
              <a:rPr lang="en-US" smtClean="0"/>
              <a:pPr defTabSz="922338"/>
              <a:t>107</a:t>
            </a:fld>
            <a:endParaRPr lang="en-US" dirty="0" smtClean="0"/>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r>
              <a:rPr lang="en-US" dirty="0" smtClean="0"/>
              <a:t>Copies</a:t>
            </a:r>
            <a:r>
              <a:rPr lang="en-US" baseline="0" dirty="0" smtClean="0"/>
              <a:t> of this e-mail notification can be sent to the Notify user’s regular e-mail inbox.</a:t>
            </a:r>
            <a:endParaRPr lang="en-US" dirty="0"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108</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smtClean="0">
                <a:solidFill>
                  <a:schemeClr val="tx1"/>
                </a:solidFill>
                <a:latin typeface="Arial" charset="0"/>
                <a:ea typeface="+mn-ea"/>
                <a:cs typeface="+mn-cs"/>
              </a:rPr>
              <a:t>The All Downtime browse, located in Maintenance|Equipment, displays a list of all downtime records for all equipment.</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9E4D02-510B-4F41-BF4D-F2425B07C029}" type="slidenum">
              <a:rPr lang="en-US"/>
              <a:pPr fontAlgn="base">
                <a:spcBef>
                  <a:spcPct val="0"/>
                </a:spcBef>
                <a:spcAft>
                  <a:spcPct val="0"/>
                </a:spcAft>
              </a:pPr>
              <a:t>109</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pPr defTabSz="920750"/>
            <a:fld id="{68971743-3A20-4663-8051-6A6D7EBE2802}" type="slidenum">
              <a:rPr lang="en-US" smtClean="0"/>
              <a:pPr defTabSz="920750"/>
              <a:t>11</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baseline="0" dirty="0" smtClean="0">
                <a:solidFill>
                  <a:schemeClr val="tx1"/>
                </a:solidFill>
                <a:latin typeface="Arial" charset="0"/>
                <a:ea typeface="+mn-ea"/>
                <a:cs typeface="+mn-cs"/>
              </a:rPr>
              <a:t>EAM provides a method of tracking downtime directly to a specific equipment record. Downtime may or may not be associated with a maintenance work order. Each downtime record is also associated with an equipment record and, potentially, system, assembly, reason down, and failure codes.</a:t>
            </a:r>
          </a:p>
          <a:p>
            <a:r>
              <a:rPr lang="en-US" sz="1200" kern="1200" baseline="0" dirty="0" smtClean="0">
                <a:solidFill>
                  <a:schemeClr val="tx1"/>
                </a:solidFill>
                <a:latin typeface="Arial" charset="0"/>
                <a:ea typeface="+mn-ea"/>
                <a:cs typeface="+mn-cs"/>
              </a:rPr>
              <a:t>To view the equipment downtime records, open the equipment record and select the Down Time submenu. Drill into the downtime record by double-clicking the record.</a:t>
            </a:r>
            <a:endParaRPr lang="en-US" dirty="0"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59E4D02-510B-4F41-BF4D-F2425B07C029}" type="slidenum">
              <a:rPr lang="en-US"/>
              <a:pPr fontAlgn="base">
                <a:spcBef>
                  <a:spcPct val="0"/>
                </a:spcBef>
                <a:spcAft>
                  <a:spcPct val="0"/>
                </a:spcAft>
              </a:pPr>
              <a:t>110</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111</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Let’s start with an overview. What is production driven maintenance?</a:t>
            </a:r>
            <a:endParaRPr lang="en-US" b="1" dirty="0" smtClean="0"/>
          </a:p>
          <a:p>
            <a:pPr>
              <a:spcBef>
                <a:spcPct val="0"/>
              </a:spcBef>
            </a:pPr>
            <a:endParaRPr lang="en-US" b="1" dirty="0" smtClean="0"/>
          </a:p>
          <a:p>
            <a:pPr>
              <a:spcBef>
                <a:spcPct val="0"/>
              </a:spcBef>
            </a:pPr>
            <a:r>
              <a:rPr lang="en-US" dirty="0" smtClean="0"/>
              <a:t>Production driven maintenance allows you to schedule routine maintenance based on actual production data from the ERP. Relationships are configured between the ERP and EAM records. Actual production equipment usage triggers the issue of a PM template based on a specified unit of measure reading such as run-time hours or number of hits. The slide shows the relationships between the ERP’s operations history table and how it maps back to EAM equipment.  </a:t>
            </a:r>
          </a:p>
        </p:txBody>
      </p:sp>
      <p:sp>
        <p:nvSpPr>
          <p:cNvPr id="327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50525B-1F72-489A-B9D0-1AD3A9071B84}" type="slidenum">
              <a:rPr lang="en-US"/>
              <a:pPr fontAlgn="base">
                <a:spcBef>
                  <a:spcPct val="0"/>
                </a:spcBef>
                <a:spcAft>
                  <a:spcPct val="0"/>
                </a:spcAft>
              </a:pPr>
              <a:t>112</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defRPr/>
            </a:pPr>
            <a:r>
              <a:rPr lang="en-US" dirty="0" smtClean="0"/>
              <a:t>There are a few dependencies to cover. First is setup. You need to set up a relationship between an EAM equipment record and an ERP work center and machine. To translate the ERP’s DUOM (Driving Units of Measure) to an EAM DUOM, you need to create a DUOM</a:t>
            </a:r>
            <a:r>
              <a:rPr lang="en-US" baseline="0" dirty="0" smtClean="0"/>
              <a:t> </a:t>
            </a:r>
            <a:r>
              <a:rPr lang="en-US" dirty="0" smtClean="0"/>
              <a:t>item conversion. </a:t>
            </a:r>
            <a:r>
              <a:rPr lang="en-US" sz="1200" kern="1200" dirty="0" smtClean="0">
                <a:solidFill>
                  <a:schemeClr val="tx1"/>
                </a:solidFill>
                <a:latin typeface="Arial" charset="0"/>
                <a:ea typeface="+mn-ea"/>
                <a:cs typeface="+mn-cs"/>
              </a:rPr>
              <a:t>This setting indicates to EAM when it should trigger a PM based on the number of products being produced. </a:t>
            </a:r>
            <a:endParaRPr lang="en-US" dirty="0" smtClean="0"/>
          </a:p>
          <a:p>
            <a:pPr>
              <a:spcBef>
                <a:spcPct val="0"/>
              </a:spcBef>
            </a:pPr>
            <a:endParaRPr lang="en-US" dirty="0" smtClean="0"/>
          </a:p>
          <a:p>
            <a:pPr>
              <a:spcBef>
                <a:spcPct val="0"/>
              </a:spcBef>
            </a:pPr>
            <a:r>
              <a:rPr lang="en-US" dirty="0" smtClean="0"/>
              <a:t>In addition, to trigger a PM, you must set up a Driving Unit of Measure type PM template for the equipment. To generate the readings back into EAM from the ERP operations history table, a job needs to run. This process is illustrated</a:t>
            </a:r>
            <a:r>
              <a:rPr lang="en-US" baseline="0" dirty="0" smtClean="0"/>
              <a:t> </a:t>
            </a:r>
            <a:r>
              <a:rPr lang="en-US" dirty="0" smtClean="0"/>
              <a:t>in the next few slides. No other dependent applications are required for production driven maintenance to function. The production driven maintenance process is entirely maintained within the EAM application. Production driven maintenance is available with the 12.8 release.</a:t>
            </a:r>
          </a:p>
          <a:p>
            <a:pPr>
              <a:spcBef>
                <a:spcPct val="0"/>
              </a:spcBef>
            </a:pPr>
            <a:endParaRPr lang="en-US" dirty="0" smtClean="0"/>
          </a:p>
          <a:p>
            <a:pPr marL="0" marR="0" indent="0" algn="l" defTabSz="914400" rtl="0" eaLnBrk="0" fontAlgn="base" latinLnBrk="0" hangingPunct="0">
              <a:lnSpc>
                <a:spcPct val="100000"/>
              </a:lnSpc>
              <a:spcBef>
                <a:spcPct val="0"/>
              </a:spcBef>
              <a:spcAft>
                <a:spcPct val="0"/>
              </a:spcAft>
              <a:buClrTx/>
              <a:buSzTx/>
              <a:buFontTx/>
              <a:buNone/>
              <a:tabLst/>
              <a:defRPr/>
            </a:pPr>
            <a:r>
              <a:rPr lang="en-US" dirty="0" smtClean="0"/>
              <a:t>To access the setup, there are new menu options under Maintenance called Production Driven Maintenance. Under this menu, there are two setup modules. First is the Equipment Mapping to ERP and the second is Equipment DUOM/ERP Item Conversion. In the next few slides,</a:t>
            </a:r>
            <a:r>
              <a:rPr lang="en-US" baseline="0" dirty="0" smtClean="0"/>
              <a:t> </a:t>
            </a:r>
            <a:r>
              <a:rPr lang="en-US" dirty="0" smtClean="0"/>
              <a:t>you will see how these new setup screens are configured.</a:t>
            </a:r>
          </a:p>
        </p:txBody>
      </p:sp>
      <p:sp>
        <p:nvSpPr>
          <p:cNvPr id="3379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FD0CE05-2313-48AE-8420-2FF43E096754}" type="slidenum">
              <a:rPr lang="en-US"/>
              <a:pPr fontAlgn="base">
                <a:spcBef>
                  <a:spcPct val="0"/>
                </a:spcBef>
                <a:spcAft>
                  <a:spcPct val="0"/>
                </a:spcAft>
              </a:pPr>
              <a:t>113</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The first step is to establish the relationship between the ERP work center, machine, and tool, and the EAM equipment number. The menu</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item for this mapping is located under </a:t>
            </a:r>
            <a:r>
              <a:rPr lang="en-US" sz="1200" kern="1200" dirty="0" err="1" smtClean="0">
                <a:solidFill>
                  <a:schemeClr val="tx1"/>
                </a:solidFill>
                <a:latin typeface="Arial" charset="0"/>
                <a:ea typeface="+mn-ea"/>
                <a:cs typeface="+mn-cs"/>
              </a:rPr>
              <a:t>Maintenance|Production</a:t>
            </a:r>
            <a:r>
              <a:rPr lang="en-US" sz="1200" kern="1200" dirty="0" smtClean="0">
                <a:solidFill>
                  <a:schemeClr val="tx1"/>
                </a:solidFill>
                <a:latin typeface="Arial" charset="0"/>
                <a:ea typeface="+mn-ea"/>
                <a:cs typeface="+mn-cs"/>
              </a:rPr>
              <a:t> Driven </a:t>
            </a:r>
            <a:r>
              <a:rPr lang="en-US" sz="1200" kern="1200" dirty="0" err="1" smtClean="0">
                <a:solidFill>
                  <a:schemeClr val="tx1"/>
                </a:solidFill>
                <a:latin typeface="Arial" charset="0"/>
                <a:ea typeface="+mn-ea"/>
                <a:cs typeface="+mn-cs"/>
              </a:rPr>
              <a:t>Maintenance|Equipment</a:t>
            </a:r>
            <a:r>
              <a:rPr lang="en-US" sz="1200" kern="1200" dirty="0" smtClean="0">
                <a:solidFill>
                  <a:schemeClr val="tx1"/>
                </a:solidFill>
                <a:latin typeface="Arial" charset="0"/>
                <a:ea typeface="+mn-ea"/>
                <a:cs typeface="+mn-cs"/>
              </a:rPr>
              <a:t> Mapping to ERP.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In the graphic at the bottom of the slide, you can see the relationship between the ERP work center/machine/tool and the EAM equipment ID. The left blue block is the data captured from the ERP Operational History table and eventually fed back in to EAM. Further details on this will be introduced shortly.</a:t>
            </a:r>
            <a:endParaRPr lang="en-US" sz="1200" kern="1200" dirty="0">
              <a:solidFill>
                <a:schemeClr val="tx1"/>
              </a:solidFill>
              <a:latin typeface="Arial" charset="0"/>
              <a:ea typeface="+mn-ea"/>
              <a:cs typeface="+mn-cs"/>
            </a:endParaRPr>
          </a:p>
        </p:txBody>
      </p:sp>
      <p:sp>
        <p:nvSpPr>
          <p:cNvPr id="3584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D15D3FD-9630-4DDB-A0F4-C67A5C6A6754}" type="slidenum">
              <a:rPr lang="en-US"/>
              <a:pPr fontAlgn="base">
                <a:spcBef>
                  <a:spcPct val="0"/>
                </a:spcBef>
                <a:spcAft>
                  <a:spcPct val="0"/>
                </a:spcAft>
              </a:pPr>
              <a:t>114</a:t>
            </a:fld>
            <a:endParaRPr 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When you select New for the work center and machine, EAM lookups display data directly from ERP. This information is not maintained in EAM.  </a:t>
            </a:r>
            <a:endParaRPr lang="en-US" sz="1200" kern="1200" dirty="0">
              <a:solidFill>
                <a:schemeClr val="tx1"/>
              </a:solidFill>
              <a:latin typeface="Arial" charset="0"/>
              <a:ea typeface="+mn-ea"/>
              <a:cs typeface="+mn-cs"/>
            </a:endParaRPr>
          </a:p>
        </p:txBody>
      </p:sp>
      <p:sp>
        <p:nvSpPr>
          <p:cNvPr id="368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2EF7949-890B-4B3F-8AB6-13ED24CAD262}" type="slidenum">
              <a:rPr lang="en-US"/>
              <a:pPr fontAlgn="base">
                <a:spcBef>
                  <a:spcPct val="0"/>
                </a:spcBef>
                <a:spcAft>
                  <a:spcPct val="0"/>
                </a:spcAft>
              </a:pPr>
              <a:t>115</a:t>
            </a:fld>
            <a:endParaRPr 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When </a:t>
            </a:r>
            <a:r>
              <a:rPr lang="en-US" sz="1200" kern="1200" smtClean="0">
                <a:solidFill>
                  <a:schemeClr val="tx1"/>
                </a:solidFill>
                <a:latin typeface="Arial" charset="0"/>
                <a:ea typeface="+mn-ea"/>
                <a:cs typeface="+mn-cs"/>
              </a:rPr>
              <a:t>you select </a:t>
            </a:r>
            <a:r>
              <a:rPr lang="en-US" sz="1200" kern="1200" dirty="0" smtClean="0">
                <a:solidFill>
                  <a:schemeClr val="tx1"/>
                </a:solidFill>
                <a:latin typeface="Arial" charset="0"/>
                <a:ea typeface="+mn-ea"/>
                <a:cs typeface="+mn-cs"/>
              </a:rPr>
              <a:t>the equipment number, the lookups display data from the EAM Equipment module.  </a:t>
            </a:r>
            <a:endParaRPr lang="en-US" sz="1200" kern="1200" dirty="0">
              <a:solidFill>
                <a:schemeClr val="tx1"/>
              </a:solidFill>
              <a:latin typeface="Arial" charset="0"/>
              <a:ea typeface="+mn-ea"/>
              <a:cs typeface="+mn-cs"/>
            </a:endParaRPr>
          </a:p>
        </p:txBody>
      </p:sp>
      <p:sp>
        <p:nvSpPr>
          <p:cNvPr id="378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1F2732-0810-48E5-B003-54EB81017887}" type="slidenum">
              <a:rPr lang="en-US"/>
              <a:pPr fontAlgn="base">
                <a:spcBef>
                  <a:spcPct val="0"/>
                </a:spcBef>
                <a:spcAft>
                  <a:spcPct val="0"/>
                </a:spcAft>
              </a:pPr>
              <a:t>116</a:t>
            </a:fld>
            <a:endParaRPr 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The result is that a relationship is built between an ERP work center, machine, and tool and an EAM equipment record, as illustrated by the yellow square. For example, in the ERP, Work Center L100 and Machine 60 map to EAM equipment called Press –A. In this example, the tool was not indicated. You only need to set up the information</a:t>
            </a:r>
            <a:r>
              <a:rPr lang="en-US" sz="1200" kern="1200" baseline="0" dirty="0" smtClean="0">
                <a:solidFill>
                  <a:schemeClr val="tx1"/>
                </a:solidFill>
                <a:latin typeface="Arial" charset="0"/>
                <a:ea typeface="+mn-ea"/>
                <a:cs typeface="+mn-cs"/>
              </a:rPr>
              <a:t> </a:t>
            </a:r>
            <a:r>
              <a:rPr lang="en-US" sz="1200" kern="1200" dirty="0" smtClean="0">
                <a:solidFill>
                  <a:schemeClr val="tx1"/>
                </a:solidFill>
                <a:latin typeface="Arial" charset="0"/>
                <a:ea typeface="+mn-ea"/>
                <a:cs typeface="+mn-cs"/>
              </a:rPr>
              <a:t>used in the ERP for mapping purposes.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The mapping depends on the configuration in ERP. The mapping may only need to indicate a work center mapped to an EAM equipment ID, or it may need to indicate a work center, machine, and tool code mapped to an EAM equipment ID. The most commonly used mappings include work center and machine. If a tool code is required, this information must be manually entered. There is no lookup on the Tool Code field because it is provided with the work center and machine.</a:t>
            </a:r>
            <a:endParaRPr lang="en-US" sz="1200" kern="1200" dirty="0">
              <a:solidFill>
                <a:schemeClr val="tx1"/>
              </a:solidFill>
              <a:latin typeface="Arial" charset="0"/>
              <a:ea typeface="+mn-ea"/>
              <a:cs typeface="+mn-cs"/>
            </a:endParaRPr>
          </a:p>
        </p:txBody>
      </p:sp>
      <p:sp>
        <p:nvSpPr>
          <p:cNvPr id="389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8DD8A61-E52C-4DAF-84D5-A242DD0260DF}" type="slidenum">
              <a:rPr lang="en-US"/>
              <a:pPr fontAlgn="base">
                <a:spcBef>
                  <a:spcPct val="0"/>
                </a:spcBef>
                <a:spcAft>
                  <a:spcPct val="0"/>
                </a:spcAft>
              </a:pPr>
              <a:t>117</a:t>
            </a:fld>
            <a:endParaRPr 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p:spPr>
      </p:sp>
      <p:sp>
        <p:nvSpPr>
          <p:cNvPr id="399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Now that the equipment relationships are built, the next step is to define the driving unit of measure values that trigger a preventative maintenance work order. For example, from looking at the orange square, you can see that a particular work center and machine produce a part in the ERP. In this case, it is Part F150,</a:t>
            </a:r>
            <a:r>
              <a:rPr lang="en-US" sz="1200" kern="1200" baseline="0" dirty="0" smtClean="0">
                <a:solidFill>
                  <a:schemeClr val="tx1"/>
                </a:solidFill>
                <a:latin typeface="Arial" charset="0"/>
                <a:ea typeface="+mn-ea"/>
                <a:cs typeface="+mn-cs"/>
              </a:rPr>
              <a:t> and it </a:t>
            </a:r>
            <a:r>
              <a:rPr lang="en-US" sz="1200" kern="1200" dirty="0" smtClean="0">
                <a:solidFill>
                  <a:schemeClr val="tx1"/>
                </a:solidFill>
                <a:latin typeface="Arial" charset="0"/>
                <a:ea typeface="+mn-ea"/>
                <a:cs typeface="+mn-cs"/>
              </a:rPr>
              <a:t>takes two cycles to produce that part. In EAM, we want to maintain the equipment based on the number of cycles. We need the multiplier of two to show that one completed quantity equals two cycles. </a:t>
            </a:r>
            <a:endParaRPr lang="en-US" sz="1200" kern="1200" dirty="0">
              <a:solidFill>
                <a:schemeClr val="tx1"/>
              </a:solidFill>
              <a:latin typeface="Arial" charset="0"/>
              <a:ea typeface="+mn-ea"/>
              <a:cs typeface="+mn-cs"/>
            </a:endParaRPr>
          </a:p>
        </p:txBody>
      </p:sp>
      <p:sp>
        <p:nvSpPr>
          <p:cNvPr id="399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1E7D4C-E23A-4140-AF62-375DF98AC698}" type="slidenum">
              <a:rPr lang="en-US"/>
              <a:pPr fontAlgn="base">
                <a:spcBef>
                  <a:spcPct val="0"/>
                </a:spcBef>
                <a:spcAft>
                  <a:spcPct val="0"/>
                </a:spcAft>
              </a:pPr>
              <a:t>118</a:t>
            </a:fld>
            <a:endParaRPr 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In EAM, equipment Press-A is associated with a preventative maintenance template that becomes due every 10,000 cycles. When the ERP readings that are brought into EAM reach 10,000 cycles, the PM due date is populated, indicating that it is necessary to issue and perform a preventative maintenance routine on the equipment.</a:t>
            </a:r>
            <a:endParaRPr lang="en-US" sz="1200" kern="1200" dirty="0">
              <a:solidFill>
                <a:schemeClr val="tx1"/>
              </a:solidFill>
              <a:latin typeface="Arial" charset="0"/>
              <a:ea typeface="+mn-ea"/>
              <a:cs typeface="+mn-cs"/>
            </a:endParaRPr>
          </a:p>
        </p:txBody>
      </p:sp>
      <p:sp>
        <p:nvSpPr>
          <p:cNvPr id="409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CEF5C58-18E1-4293-83EE-481817B35600}" type="slidenum">
              <a:rPr lang="en-US"/>
              <a:pPr fontAlgn="base">
                <a:spcBef>
                  <a:spcPct val="0"/>
                </a:spcBef>
                <a:spcAft>
                  <a:spcPct val="0"/>
                </a:spcAft>
              </a:pPr>
              <a:t>119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12</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Next, configure a job called DUOM Load. Go to System </a:t>
            </a:r>
            <a:r>
              <a:rPr lang="en-US" sz="1200" kern="1200" dirty="0" err="1" smtClean="0">
                <a:solidFill>
                  <a:schemeClr val="tx1"/>
                </a:solidFill>
                <a:latin typeface="Arial" charset="0"/>
                <a:ea typeface="+mn-ea"/>
                <a:cs typeface="+mn-cs"/>
              </a:rPr>
              <a:t>Administration|Job</a:t>
            </a:r>
            <a:r>
              <a:rPr lang="en-US" sz="1200" kern="1200" dirty="0" smtClean="0">
                <a:solidFill>
                  <a:schemeClr val="tx1"/>
                </a:solidFill>
                <a:latin typeface="Arial" charset="0"/>
                <a:ea typeface="+mn-ea"/>
                <a:cs typeface="+mn-cs"/>
              </a:rPr>
              <a:t> </a:t>
            </a:r>
            <a:r>
              <a:rPr lang="en-US" sz="1200" kern="1200" dirty="0" err="1" smtClean="0">
                <a:solidFill>
                  <a:schemeClr val="tx1"/>
                </a:solidFill>
                <a:latin typeface="Arial" charset="0"/>
                <a:ea typeface="+mn-ea"/>
                <a:cs typeface="+mn-cs"/>
              </a:rPr>
              <a:t>Control|Job</a:t>
            </a:r>
            <a:r>
              <a:rPr lang="en-US" sz="1200" kern="1200" dirty="0" smtClean="0">
                <a:solidFill>
                  <a:schemeClr val="tx1"/>
                </a:solidFill>
                <a:latin typeface="Arial" charset="0"/>
                <a:ea typeface="+mn-ea"/>
                <a:cs typeface="+mn-cs"/>
              </a:rPr>
              <a:t> Program and then locate DUOM Load. This job reads data from the ERP </a:t>
            </a:r>
            <a:r>
              <a:rPr lang="en-US" sz="1200" kern="1200" dirty="0" err="1" smtClean="0">
                <a:solidFill>
                  <a:schemeClr val="tx1"/>
                </a:solidFill>
                <a:latin typeface="Arial" charset="0"/>
                <a:ea typeface="+mn-ea"/>
                <a:cs typeface="+mn-cs"/>
              </a:rPr>
              <a:t>Op_hist</a:t>
            </a:r>
            <a:r>
              <a:rPr lang="en-US" sz="1200" kern="1200" dirty="0" smtClean="0">
                <a:solidFill>
                  <a:schemeClr val="tx1"/>
                </a:solidFill>
                <a:latin typeface="Arial" charset="0"/>
                <a:ea typeface="+mn-ea"/>
                <a:cs typeface="+mn-cs"/>
              </a:rPr>
              <a:t> records and brings them into EAM’s equipment and PM readings. When you locate the job, select Edit and view the setup. Under Run Parameters, enter the site code, which is the EAM site code for which this program is going to run. You must enter a user ID and password. Identify a user or a mail group to notify when the job completes.</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Remember to select Auto Run to run the job at the specified frequency. </a:t>
            </a:r>
            <a:endParaRPr lang="en-US" sz="1200" kern="1200" dirty="0">
              <a:solidFill>
                <a:schemeClr val="tx1"/>
              </a:solidFill>
              <a:latin typeface="Arial" charset="0"/>
              <a:ea typeface="+mn-ea"/>
              <a:cs typeface="+mn-cs"/>
            </a:endParaRPr>
          </a:p>
        </p:txBody>
      </p:sp>
      <p:sp>
        <p:nvSpPr>
          <p:cNvPr id="419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0C5BA4-BA29-45E7-A0A7-68244BBFD622}" type="slidenum">
              <a:rPr lang="en-US"/>
              <a:pPr fontAlgn="base">
                <a:spcBef>
                  <a:spcPct val="0"/>
                </a:spcBef>
                <a:spcAft>
                  <a:spcPct val="0"/>
                </a:spcAft>
              </a:pPr>
              <a:t>120</a:t>
            </a:fld>
            <a:endParaRPr 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z="1200" kern="1200" dirty="0" smtClean="0">
                <a:solidFill>
                  <a:schemeClr val="tx1"/>
                </a:solidFill>
                <a:latin typeface="Arial" charset="0"/>
                <a:ea typeface="+mn-ea"/>
                <a:cs typeface="+mn-cs"/>
              </a:rPr>
              <a:t>To access PM Maintenance, go to </a:t>
            </a:r>
            <a:r>
              <a:rPr lang="en-US" sz="1200" kern="1200" dirty="0" err="1" smtClean="0">
                <a:solidFill>
                  <a:schemeClr val="tx1"/>
                </a:solidFill>
                <a:latin typeface="Arial" charset="0"/>
                <a:ea typeface="+mn-ea"/>
                <a:cs typeface="+mn-cs"/>
              </a:rPr>
              <a:t>Maintenance|PM</a:t>
            </a:r>
            <a:r>
              <a:rPr lang="en-US" sz="1200" kern="1200" dirty="0" smtClean="0">
                <a:solidFill>
                  <a:schemeClr val="tx1"/>
                </a:solidFill>
                <a:latin typeface="Arial" charset="0"/>
                <a:ea typeface="+mn-ea"/>
                <a:cs typeface="+mn-cs"/>
              </a:rPr>
              <a:t>/</a:t>
            </a:r>
            <a:r>
              <a:rPr lang="en-US" sz="1200" kern="1200" dirty="0" err="1" smtClean="0">
                <a:solidFill>
                  <a:schemeClr val="tx1"/>
                </a:solidFill>
                <a:latin typeface="Arial" charset="0"/>
                <a:ea typeface="+mn-ea"/>
                <a:cs typeface="+mn-cs"/>
              </a:rPr>
              <a:t>PdM|PM</a:t>
            </a:r>
            <a:r>
              <a:rPr lang="en-US" sz="1200" kern="1200" dirty="0" smtClean="0">
                <a:solidFill>
                  <a:schemeClr val="tx1"/>
                </a:solidFill>
                <a:latin typeface="Arial" charset="0"/>
                <a:ea typeface="+mn-ea"/>
                <a:cs typeface="+mn-cs"/>
              </a:rPr>
              <a:t> Template. Here, you see a PM template set for a piece of equipment where the issue method is DUOM, the actual DUOM is Cycles, and the DUOM cycle is set to 5,000.00. This setting means that, every 5,000 cycles, this PM template is issued. </a:t>
            </a:r>
          </a:p>
          <a:p>
            <a:r>
              <a:rPr lang="en-US" sz="1200" kern="1200" dirty="0" smtClean="0">
                <a:solidFill>
                  <a:schemeClr val="tx1"/>
                </a:solidFill>
                <a:latin typeface="Arial" charset="0"/>
                <a:ea typeface="+mn-ea"/>
                <a:cs typeface="+mn-cs"/>
              </a:rPr>
              <a:t>As readings are updated by the job, the current reading and the estimated due date are updated. The PM due date is triggered when the current reading reaches the value designated under Next DUOM Issue. The new Next DUOM Issue value is calculated by adding the DUOM Cycle value to the current Next DUOM Issue, when the PM is issued to a work order. </a:t>
            </a:r>
            <a:endParaRPr lang="en-US" sz="1200" kern="1200" dirty="0">
              <a:solidFill>
                <a:schemeClr val="tx1"/>
              </a:solidFill>
              <a:latin typeface="Arial" charset="0"/>
              <a:ea typeface="+mn-ea"/>
              <a:cs typeface="+mn-cs"/>
            </a:endParaRPr>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FEF279B-A9F1-46DE-B690-A5B42FBD6301}" type="slidenum">
              <a:rPr lang="en-US"/>
              <a:pPr fontAlgn="base">
                <a:spcBef>
                  <a:spcPct val="0"/>
                </a:spcBef>
                <a:spcAft>
                  <a:spcPct val="0"/>
                </a:spcAft>
              </a:pPr>
              <a:t>121</a:t>
            </a:fld>
            <a:endParaRPr 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122</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226">
              <a:defRPr/>
            </a:pPr>
            <a:fld id="{253171C1-9347-4B72-B100-CC2474C961A3}" type="slidenum">
              <a:rPr lang="en-US" smtClean="0"/>
              <a:pPr defTabSz="922226">
                <a:defRPr/>
              </a:pPr>
              <a:t>123</a:t>
            </a:fld>
            <a:endParaRPr lang="en-US" dirty="0"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684213" y="4416426"/>
            <a:ext cx="5489575" cy="4184650"/>
          </a:xfrm>
          <a:noFill/>
          <a:ln/>
        </p:spPr>
        <p:txBody>
          <a:bodyPr/>
          <a:lstStyle/>
          <a:p>
            <a:endParaRPr lang="en-GB" dirty="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It is crucial for planners to have a planning tool to make the best use of labor availability. The MS Project Integration is designed to provide a visual display of work orders on a calendar, where the schedule can be shifted and changed as needed. </a:t>
            </a:r>
          </a:p>
          <a:p>
            <a:endParaRPr lang="en-US" sz="1200" kern="1200" dirty="0" smtClean="0">
              <a:solidFill>
                <a:schemeClr val="tx1"/>
              </a:solidFill>
              <a:latin typeface="Arial" charset="0"/>
              <a:ea typeface="+mn-ea"/>
              <a:cs typeface="+mn-cs"/>
            </a:endParaRPr>
          </a:p>
          <a:p>
            <a:r>
              <a:rPr lang="en-US" sz="1200" kern="1200" dirty="0" smtClean="0">
                <a:solidFill>
                  <a:schemeClr val="tx1"/>
                </a:solidFill>
                <a:latin typeface="Arial" charset="0"/>
                <a:ea typeface="+mn-ea"/>
                <a:cs typeface="+mn-cs"/>
              </a:rPr>
              <a:t>Planners have an easy way to view employee hours and availability, to assign resources, and to change start dates and priorities. This enhancement makes it possible to identify and use labor resources to their capacities. Once all resources are allocated, the work orders are imported back into EAM’s work order module.</a:t>
            </a:r>
            <a:endParaRPr lang="en-US" sz="1200" kern="1200" dirty="0">
              <a:solidFill>
                <a:schemeClr val="tx1"/>
              </a:solidFill>
              <a:latin typeface="Arial" charset="0"/>
              <a:ea typeface="+mn-ea"/>
              <a:cs typeface="+mn-cs"/>
            </a:endParaRPr>
          </a:p>
        </p:txBody>
      </p:sp>
      <p:sp>
        <p:nvSpPr>
          <p:cNvPr id="4" name="Slide Number Placeholder 3"/>
          <p:cNvSpPr>
            <a:spLocks noGrp="1"/>
          </p:cNvSpPr>
          <p:nvPr>
            <p:ph type="sldNum" sz="quarter" idx="10"/>
          </p:nvPr>
        </p:nvSpPr>
        <p:spPr/>
        <p:txBody>
          <a:bodyPr/>
          <a:lstStyle/>
          <a:p>
            <a:fld id="{955F40EC-4A45-4BA0-88E8-AEAD7F90807E}" type="slidenum">
              <a:rPr lang="en-US" smtClean="0"/>
              <a:pPr/>
              <a:t>124</a:t>
            </a:fld>
            <a:endParaRPr 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125</a:t>
            </a:fld>
            <a:endParaRPr 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126</a:t>
            </a:fld>
            <a:endParaRPr 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127</a:t>
            </a:fld>
            <a:endParaRPr 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55F11F93-FEEE-4609-BD92-A4823D2CA0CC}" type="slidenum">
              <a:rPr lang="en-US" smtClean="0"/>
              <a:pPr>
                <a:defRPr/>
              </a:pPr>
              <a:t>128</a:t>
            </a:fld>
            <a:endParaRPr 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129</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pPr defTabSz="920750"/>
            <a:fld id="{D678C5AE-7BCC-4D2D-8263-76DE8472CF16}" type="slidenum">
              <a:rPr lang="en-US" smtClean="0"/>
              <a:pPr defTabSz="920750"/>
              <a:t>13</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130</a:t>
            </a:fld>
            <a:endParaRPr 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order</a:t>
            </a:r>
            <a:r>
              <a:rPr lang="en-US" baseline="0" dirty="0" smtClean="0"/>
              <a:t> for the exported data to be formatted properly, the IT department needs to place the EAM template on your server and to make it available to users. The template can be acquired by contacting QAD Support, and should also be available for download from the QAD Store soon.  </a:t>
            </a:r>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131</a:t>
            </a:fld>
            <a:endParaRPr 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132</a:t>
            </a:fld>
            <a:endParaRPr 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133</a:t>
            </a:fld>
            <a:endParaRPr 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134</a:t>
            </a:fld>
            <a:endParaRPr 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135</a:t>
            </a:fld>
            <a:endParaRPr 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136</a:t>
            </a:fld>
            <a:endParaRPr 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137</a:t>
            </a:fld>
            <a:endParaRPr 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138</a:t>
            </a:fld>
            <a:endParaRPr 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139</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pPr defTabSz="920750"/>
            <a:fld id="{A97D1FA1-6BD6-48E6-8E23-A888F187CBFA}" type="slidenum">
              <a:rPr lang="en-US" smtClean="0"/>
              <a:pPr defTabSz="920750"/>
              <a:t>14</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55F11F93-FEEE-4609-BD92-A4823D2CA0CC}" type="slidenum">
              <a:rPr lang="en-US" smtClean="0"/>
              <a:pPr>
                <a:defRPr/>
              </a:pPr>
              <a:t>140</a:t>
            </a:fld>
            <a:endParaRPr 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141</a:t>
            </a:fld>
            <a:endParaRPr 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142</a:t>
            </a:fld>
            <a:endParaRPr 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143</a:t>
            </a:fld>
            <a:endParaRPr 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144</a:t>
            </a:fld>
            <a:endParaRPr 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145</a:t>
            </a:fld>
            <a:endParaRPr 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pPr defTabSz="920750"/>
            <a:fld id="{47767C99-7129-4EA1-B3BE-83BB13061BDE}" type="slidenum">
              <a:rPr lang="en-US" smtClean="0"/>
              <a:pPr defTabSz="920750"/>
              <a:t>15</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r>
              <a:rPr lang="en-GB" dirty="0" smtClean="0"/>
              <a:t>Until the last few</a:t>
            </a:r>
            <a:r>
              <a:rPr lang="en-GB" baseline="0" dirty="0" smtClean="0"/>
              <a:t> years, the target ratio of preventive maintenance (PM) to corrective maintenance (CM) was 80:20. However, since then, the bar has been raised to world class being 85% preventive and only 15% corrective.  </a:t>
            </a:r>
            <a:endParaRPr lang="en-GB"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pPr defTabSz="920750"/>
            <a:fld id="{3E2EA499-AA2D-4E06-B540-110570513A2B}" type="slidenum">
              <a:rPr lang="en-US" smtClean="0"/>
              <a:pPr defTabSz="920750"/>
              <a:t>16</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17</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r>
              <a:rPr lang="en-US" dirty="0" smtClean="0"/>
              <a:t>This section explains the high-level configuration and record setting</a:t>
            </a:r>
            <a:r>
              <a:rPr lang="en-US" baseline="0" dirty="0" smtClean="0"/>
              <a:t>s that drive the Maintenance functionality. Later in this course, we will cover certain aspects of setup in much greater detail.  </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pPr defTabSz="920750"/>
            <a:fld id="{759670E2-4A5D-4305-B8B0-E8BA14B60F23}" type="slidenum">
              <a:rPr lang="en-US" smtClean="0"/>
              <a:pPr defTabSz="920750"/>
              <a:t>18</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r>
              <a:rPr lang="en-US" dirty="0" smtClean="0"/>
              <a:t>At the domain level, the key settings</a:t>
            </a:r>
            <a:r>
              <a:rPr lang="en-US" baseline="0" dirty="0" smtClean="0"/>
              <a:t> for EAM include defining if and how a Bill of Materials (BOM) is built when inventory or parts are used. Companies may wish to have service request or work order authorization turned on so that work cannot begin without official approval. You can define the days of the week for PM tasks with </a:t>
            </a:r>
            <a:r>
              <a:rPr lang="en-US" baseline="0" noProof="0" dirty="0" smtClean="0"/>
              <a:t>Labor</a:t>
            </a:r>
            <a:r>
              <a:rPr lang="en-US" baseline="0" dirty="0" smtClean="0"/>
              <a:t> Scheduling, and PM scheduling can be set up on a different schedule than CM scheduling.  </a:t>
            </a:r>
          </a:p>
          <a:p>
            <a:endParaRPr lang="en-US" baseline="0" dirty="0" smtClean="0"/>
          </a:p>
          <a:p>
            <a:r>
              <a:rPr lang="en-US" baseline="0" dirty="0" smtClean="0"/>
              <a:t>At the System Control Settings level, no settings are specifically related to Maintenance other than the options to turn on Revision History tracking for master lists.  </a:t>
            </a:r>
          </a:p>
          <a:p>
            <a:endParaRPr lang="en-US" baseline="0" dirty="0" smtClean="0"/>
          </a:p>
          <a:p>
            <a:r>
              <a:rPr lang="en-US" baseline="0" dirty="0" smtClean="0"/>
              <a:t>On the site-settings level, as with the other modules, the ability to define certain key accounting defaults in advance ensures that labor credit is accounted for properly. Also, on the site level, you determine whether the Equipment lookup screen displays equipment records in list form or if the drill-down “parent/child” relationship should display.</a:t>
            </a: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pPr defTabSz="920750"/>
            <a:fld id="{3C542E42-FC37-4BA7-8E8D-53E1B16D2E4C}" type="slidenum">
              <a:rPr lang="en-US" smtClean="0"/>
              <a:pPr defTabSz="920750"/>
              <a:t>19</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r>
              <a:rPr lang="en-US" dirty="0" smtClean="0"/>
              <a:t>The </a:t>
            </a:r>
            <a:r>
              <a:rPr lang="en-US" noProof="0" dirty="0" smtClean="0"/>
              <a:t>Employee record contains many settings to support maintenance. E</a:t>
            </a:r>
            <a:r>
              <a:rPr lang="en-US" baseline="0" noProof="0" dirty="0" smtClean="0"/>
              <a:t>mployees who are planners, or the responsible person of record, must be marked with that designation to make them available on lookup lists. All technicians who will be assigned to a work order or have labor posted for them must have the Assigned? field selected and have a pay rate entered on their record. Note that the pay rate is typically NOT the actual pay rate for an individual, but a blended rate applied to all resources in the department.  </a:t>
            </a:r>
          </a:p>
          <a:p>
            <a:endParaRPr lang="en-US" baseline="0" noProof="0" dirty="0" smtClean="0"/>
          </a:p>
          <a:p>
            <a:r>
              <a:rPr lang="en-US" baseline="0" noProof="0" dirty="0" smtClean="0"/>
              <a:t>You also can assign default labor accounting on an employee record to have accounting used on the credit side of the transaction when labor costs are debited to the equipment. Labor transactions may be internal to EAM for cost tracking in EAM or may generate GL transactions to send to ERP.</a:t>
            </a:r>
          </a:p>
          <a:p>
            <a:endParaRPr lang="en-US" baseline="0" noProof="0" dirty="0" smtClean="0"/>
          </a:p>
          <a:p>
            <a:r>
              <a:rPr lang="en-US" baseline="0" noProof="0" dirty="0" smtClean="0"/>
              <a:t>Owner groups are a great way of implementing record-level security if you have different groups with the same security access such as to modify equipment. Be cautious and assign security access for records to owner groups rather than individuals to keep a record from being permanently restricted if an individual with record-level security leaves the company.</a:t>
            </a:r>
            <a:endParaRPr lang="en-US" noProof="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pPr defTabSz="922338"/>
            <a:fld id="{EA839EA4-192D-4CAE-8BF6-2CAECE81A113}" type="slidenum">
              <a:rPr lang="en-US" smtClean="0"/>
              <a:pPr defTabSz="922338"/>
              <a:t>2</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0FA1AC85-F47F-478F-8E0E-1A59C7167CA6}" type="slidenum">
              <a:rPr lang="en-US" smtClean="0"/>
              <a:pPr defTabSz="922338"/>
              <a:t>20</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Use Equipment to store and track the following information: cost analysis, failure analysis, bill of materials (BOM), driving units of measurement (DUOM), serialized components, tracking, and service requests. Track regularly scheduled work and breakdowns while collecting repair and maintenance cost information for each piece of equipment.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pPr defTabSz="922338"/>
            <a:fld id="{C0F01ABB-1E79-46AF-BCA8-FBA26970091A}" type="slidenum">
              <a:rPr lang="en-US" smtClean="0"/>
              <a:pPr defTabSz="922338"/>
              <a:t>21</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pPr defTabSz="922338"/>
            <a:fld id="{30BF879A-1D46-49B4-9863-D1CD2BA41CC8}" type="slidenum">
              <a:rPr lang="en-US" smtClean="0"/>
              <a:pPr defTabSz="922338"/>
              <a:t>22</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r>
              <a:rPr lang="en-US" dirty="0" smtClean="0"/>
              <a:t>The accounting defaults on the Equipment record are critical to ensuring</a:t>
            </a:r>
            <a:r>
              <a:rPr lang="en-US" baseline="0" dirty="0" smtClean="0"/>
              <a:t> that costs are posted to the proper cost center/account/sub-account. While accounting on the Inventory records is not usually encouraged, accounting on the Equipment record is highly recommended.  </a:t>
            </a:r>
            <a:endParaRPr lang="en-US" dirty="0" smtClean="0"/>
          </a:p>
          <a:p>
            <a:pPr eaLnBrk="1" hangingPunct="1"/>
            <a:endParaRPr lang="en-US" dirty="0" smtClean="0"/>
          </a:p>
          <a:p>
            <a:pPr eaLnBrk="1" hangingPunct="1"/>
            <a:r>
              <a:rPr lang="en-US" dirty="0" smtClean="0"/>
              <a:t>There is a system</a:t>
            </a:r>
            <a:r>
              <a:rPr lang="en-US" baseline="0" dirty="0" smtClean="0"/>
              <a:t> limit of 500 top-level equipment records. If using parent/child relationships, QAD recommends that you use no more than four-to-five top-level parents to organize the list.</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pPr defTabSz="922338"/>
            <a:fld id="{F599E858-25D6-4897-B8A9-50541DDFACD8}" type="slidenum">
              <a:rPr lang="en-US" smtClean="0"/>
              <a:pPr defTabSz="922338"/>
              <a:t>23</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eaLnBrk="1" hangingPunct="1"/>
            <a:r>
              <a:rPr lang="en-US" noProof="0" dirty="0" smtClean="0"/>
              <a:t>As maintenance departments mature in organizations, the</a:t>
            </a:r>
            <a:r>
              <a:rPr lang="en-US" baseline="0" noProof="0" dirty="0" smtClean="0"/>
              <a:t> people in charge</a:t>
            </a:r>
            <a:r>
              <a:rPr lang="en-US" noProof="0" dirty="0" smtClean="0"/>
              <a:t> quickly realize that a little preventive maintenance can go a long way. If you fail to change the oil in your car, you</a:t>
            </a:r>
            <a:r>
              <a:rPr lang="en-US" baseline="0" noProof="0" dirty="0" smtClean="0"/>
              <a:t> will</a:t>
            </a:r>
            <a:r>
              <a:rPr lang="en-US" noProof="0" dirty="0" smtClean="0"/>
              <a:t> cause more problems and cost yourself more money than if you spend a little money periodically on preventive maintenance. Using a computerized system allows the company to automate the scheduling of maintenance events. </a:t>
            </a:r>
          </a:p>
          <a:p>
            <a:pPr eaLnBrk="1" hangingPunct="1"/>
            <a:r>
              <a:rPr lang="en-US" noProof="0" dirty="0" smtClean="0"/>
              <a:t>A manufacturer may provide recommendations regarding the frequency of maintenance, which may be based strictly on a calendar timing – like changing the batteries in your smoke alarms every six months. Maintenance recommendations may be based on equipment usage – like changing the oil every 3,000 miles. Over time, the system, using history, starts to predict when a failure may occur. More mature maintenance organizations also use advanced technologies like vibration analysis or temperature and trigger work when things fall outside of a predetermined tolerance level.</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pPr defTabSz="922338"/>
            <a:fld id="{40563751-DD89-4446-9007-6BE716ACF166}" type="slidenum">
              <a:rPr lang="en-US" smtClean="0"/>
              <a:pPr defTabSz="922338"/>
              <a:t>24</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r>
              <a:rPr lang="en-US" dirty="0" smtClean="0"/>
              <a:t>There are four different ways to schedule PMs:</a:t>
            </a:r>
          </a:p>
          <a:p>
            <a:r>
              <a:rPr lang="en-US" dirty="0" smtClean="0"/>
              <a:t>Calendar (every six months)</a:t>
            </a:r>
          </a:p>
          <a:p>
            <a:r>
              <a:rPr lang="en-US" dirty="0" smtClean="0"/>
              <a:t>DUOM or Driving Unit of Measure (change the car’s oil every 3,000 miles)</a:t>
            </a:r>
          </a:p>
          <a:p>
            <a:r>
              <a:rPr lang="en-US" dirty="0" smtClean="0"/>
              <a:t>Both Calendar and DUOM (change the car’s oil every 3,000 miles or every three months, whichever comes first)</a:t>
            </a:r>
          </a:p>
          <a:p>
            <a:r>
              <a:rPr lang="en-US" dirty="0" smtClean="0"/>
              <a:t>Event (a holiday or shutdown such as the end of a production run)</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pPr defTabSz="922338"/>
            <a:fld id="{40563751-DD89-4446-9007-6BE716ACF166}" type="slidenum">
              <a:rPr lang="en-US" smtClean="0"/>
              <a:pPr defTabSz="922338"/>
              <a:t>25</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pPr defTabSz="922338"/>
            <a:fld id="{4CE107C5-7675-4B35-A210-428AF6FDFF30}" type="slidenum">
              <a:rPr lang="en-US" smtClean="0"/>
              <a:pPr defTabSz="922338"/>
              <a:t>26</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smtClean="0"/>
              <a:t>Master Lists</a:t>
            </a:r>
            <a:r>
              <a:rPr lang="en-US" baseline="0" dirty="0" smtClean="0"/>
              <a:t> are designed to be used by multiple pieces of equipment. Companies often have several pieces of the same equipment in their plants. Master Lists allow</a:t>
            </a:r>
            <a:r>
              <a:rPr lang="en-US" dirty="0" smtClean="0"/>
              <a:t> companies</a:t>
            </a:r>
            <a:r>
              <a:rPr lang="en-US" baseline="0" dirty="0" smtClean="0"/>
              <a:t> to apply the same criteria and procedures to each piece of equipment, regardless of who is going to be doing the work. Master Parts Lists allow the company to plan for the parts that will be needed, notifying the tool crib or purchasing department that these items need to be purchased and ready.</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pPr defTabSz="922338"/>
            <a:fld id="{61F8ACFF-3D73-4792-B9EA-87D0D5496764}" type="slidenum">
              <a:rPr lang="en-US" smtClean="0"/>
              <a:pPr defTabSz="922338"/>
              <a:t>27</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smtClean="0"/>
              <a:t>The four options for scheduling</a:t>
            </a:r>
            <a:r>
              <a:rPr lang="en-US" baseline="0" dirty="0" smtClean="0"/>
              <a:t> PMs have different fields that must be completed. This slide shows the fields that must be filled in.</a:t>
            </a: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pPr defTabSz="922338"/>
            <a:fld id="{97CF468E-09DC-4785-9E88-DDA234B63C34}" type="slidenum">
              <a:rPr lang="en-US" smtClean="0"/>
              <a:pPr defTabSz="922338"/>
              <a:t>28</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r>
              <a:rPr lang="en-US" dirty="0" smtClean="0"/>
              <a:t>Any linked PM instructions are included in the work order to be used by the PM technicians. These instructions tell the technicians what needs to be done. The instruction</a:t>
            </a:r>
            <a:r>
              <a:rPr lang="en-US" baseline="0" dirty="0" smtClean="0"/>
              <a:t> lists capture estimated time and costs based on the craft and details entered in the steps. You link Master Parts Lists to PM templates similar to the way Master Instruction Lists are linked.</a:t>
            </a: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29</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3</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r>
              <a:rPr lang="en-US" dirty="0" smtClean="0"/>
              <a:t>Now that you have seen an overview of the EAM business space and the general system features, let’s explore the key functionality in EAM specifically around the four major modules of the software.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pPr defTabSz="920750"/>
            <a:fld id="{A584A4EE-9645-4CB0-9A27-29032694C1C2}" type="slidenum">
              <a:rPr lang="en-US" smtClean="0"/>
              <a:pPr defTabSz="920750"/>
              <a:t>30</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r>
              <a:rPr lang="en-GB" dirty="0" smtClean="0"/>
              <a:t>These are the steps that</a:t>
            </a:r>
            <a:r>
              <a:rPr lang="en-GB" baseline="0" dirty="0" smtClean="0"/>
              <a:t> maintenance follows. The following slides show the tracker of blue arrows and highlight the part of the process through which we are working. Review this slide to see what each of the steps entails. As we move forward, try to relate the steps in the maintenance process to the personal example of keeping Old Faithful running.</a:t>
            </a:r>
            <a:endParaRPr lang="en-GB"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pPr defTabSz="920750"/>
            <a:fld id="{D25AEAB6-EBF2-4875-A3A0-115EE2F9BDB5}" type="slidenum">
              <a:rPr lang="en-US" smtClean="0"/>
              <a:pPr defTabSz="920750"/>
              <a:t>31</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pPr defTabSz="922338"/>
            <a:fld id="{A565BF8E-7180-425D-9F75-8D36BE1D1DB4}" type="slidenum">
              <a:rPr lang="en-US" smtClean="0"/>
              <a:pPr defTabSz="922338"/>
              <a:t>32</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pPr defTabSz="922338"/>
            <a:fld id="{B3D5564B-78F8-4512-A87B-9B62341AEBFE}" type="slidenum">
              <a:rPr lang="en-US" smtClean="0"/>
              <a:pPr defTabSz="922338"/>
              <a:t>33</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r>
              <a:rPr lang="en-US" dirty="0" smtClean="0"/>
              <a:t>There are two ways to issue PMs to work orders. Companies decide how to issue based on their own processes and requirements.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pPr defTabSz="922338"/>
            <a:fld id="{4C864211-9399-49FA-97B0-1404A585BBA2}" type="slidenum">
              <a:rPr lang="en-US" smtClean="0"/>
              <a:pPr defTabSz="922338"/>
              <a:t>34</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Service requests are typically used to report a problem with a piece of equipment that may not need a work order immediately. It is often viewed as a simplified way of getting basic data into the work order from non-maintenance staff in order to expedite the planning required in the maintenance department. For example, an operator on the production floor reports that equipment appears to be leaking oil</a:t>
            </a:r>
            <a:r>
              <a:rPr lang="en-US" baseline="0" dirty="0" smtClean="0"/>
              <a:t>, or a</a:t>
            </a:r>
            <a:r>
              <a:rPr lang="en-US" dirty="0" smtClean="0"/>
              <a:t>n office staff member reports a burned-out light bulb. A Maintenance Planner or Supervisor reviews the service requests and creates a work order, or closes the service request without action.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426C49FA-2D8F-4D1A-8F16-65FC2D64DE33}" type="slidenum">
              <a:rPr lang="en-US" smtClean="0"/>
              <a:pPr defTabSz="922338"/>
              <a:t>35</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426C49FA-2D8F-4D1A-8F16-65FC2D64DE33}" type="slidenum">
              <a:rPr lang="en-US" smtClean="0"/>
              <a:pPr defTabSz="922338"/>
              <a:t>36</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Planned</a:t>
            </a:r>
            <a:r>
              <a:rPr lang="en-US" baseline="0" dirty="0" smtClean="0"/>
              <a:t> work orders refer to work that requires preparation in advance of completing the work. An example of planned work would be a work order where an outside contractor had to be selected and equipment rented. An inspection PM is an example of unplanned work. The technician or operator simply needs to view the equipment and note the state that it is in.</a:t>
            </a: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pPr defTabSz="922338"/>
            <a:fld id="{426C49FA-2D8F-4D1A-8F16-65FC2D64DE33}" type="slidenum">
              <a:rPr lang="en-US" smtClean="0"/>
              <a:pPr defTabSz="922338"/>
              <a:t>37</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Scheduled work orders refer to </a:t>
            </a:r>
            <a:r>
              <a:rPr lang="en-US" baseline="0" dirty="0" smtClean="0"/>
              <a:t>work that is placed on a schedule – for example, we are going to do work order 123 on Monday the 20</a:t>
            </a:r>
            <a:r>
              <a:rPr lang="en-US" baseline="30000" dirty="0" smtClean="0"/>
              <a:t>th</a:t>
            </a:r>
            <a:r>
              <a:rPr lang="en-US" baseline="0" dirty="0" smtClean="0"/>
              <a:t>. If an emergency comes up and the work cannot be completed ‘on schedule,’ this situation causes a schedule break. Schedule breaks do occur, but you want to decrease their impact on equipment reliability and availability.</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pPr defTabSz="920750"/>
            <a:fld id="{C6443BAA-E774-4138-87B2-984295F32033}" type="slidenum">
              <a:rPr lang="en-US" smtClean="0"/>
              <a:pPr defTabSz="920750"/>
              <a:t>38</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pPr defTabSz="922338"/>
            <a:fld id="{E4870C76-D7ED-44A0-BDD1-DE608399F898}" type="slidenum">
              <a:rPr lang="en-US" smtClean="0"/>
              <a:pPr defTabSz="922338"/>
              <a:t>39</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r>
              <a:rPr lang="en-US" dirty="0" smtClean="0"/>
              <a:t>The goal of maintenance planning is to improve labor productivity. You want</a:t>
            </a:r>
            <a:r>
              <a:rPr lang="en-US" baseline="0" dirty="0" smtClean="0"/>
              <a:t> to m</a:t>
            </a:r>
            <a:r>
              <a:rPr lang="en-US" dirty="0" smtClean="0"/>
              <a:t>atch the work to be done with the resources required to do the work. During the planning process, consider:</a:t>
            </a:r>
          </a:p>
          <a:p>
            <a:r>
              <a:rPr lang="en-US" dirty="0" smtClean="0"/>
              <a:t>Maintenance backlog - the number, size, and priorities of current work orders (including corrective and preventive work orders)</a:t>
            </a:r>
          </a:p>
          <a:p>
            <a:r>
              <a:rPr lang="en-US" dirty="0" smtClean="0"/>
              <a:t>Resource requirements - time estimates, crafts, skills, shifts</a:t>
            </a:r>
          </a:p>
          <a:p>
            <a:r>
              <a:rPr lang="en-US" dirty="0" smtClean="0"/>
              <a:t>Materials </a:t>
            </a:r>
          </a:p>
          <a:p>
            <a:r>
              <a:rPr lang="en-US" dirty="0" smtClean="0"/>
              <a:t>Contractors </a:t>
            </a:r>
          </a:p>
          <a:p>
            <a:r>
              <a:rPr lang="en-US" dirty="0" smtClean="0"/>
              <a:t>Downtime - coordinate with production schedule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CEAC92D1-5FE5-4428-A6C4-1608B5BCD6FA}" type="slidenum">
              <a:rPr lang="en-US" sz="1200">
                <a:latin typeface="Arial" charset="0"/>
                <a:cs typeface="Arial" charset="0"/>
              </a:rPr>
              <a:pPr algn="r" defTabSz="912946"/>
              <a:t>4</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1428" tIns="45714" rIns="91428" bIns="45714"/>
          <a:lstStyle/>
          <a:p>
            <a:r>
              <a:rPr lang="en-US" dirty="0" smtClean="0"/>
              <a:t>As we continue through this class, it is important to keep in mind that EAM has four major modules, or areas of operation, as well as to keep in mind how each area contributes to a facility’s overall reliability, lean initiatives, and cost controls. Understanding the value proposition for each area and how the</a:t>
            </a:r>
            <a:r>
              <a:rPr lang="en-US" baseline="0" dirty="0" smtClean="0"/>
              <a:t> areas</a:t>
            </a:r>
            <a:r>
              <a:rPr lang="en-US" dirty="0" smtClean="0"/>
              <a:t> work together will assist you in designing the proper solution for any business need around EAM.  </a:t>
            </a:r>
          </a:p>
          <a:p>
            <a:endParaRPr lang="en-US" dirty="0" smtClean="0"/>
          </a:p>
          <a:p>
            <a:r>
              <a:rPr lang="en-US" dirty="0" smtClean="0"/>
              <a:t>Notice how each of these modules addresses business drivers. As you begin to link business drivers with EAM functionality, you will better understand the overall domain space of EAM.  </a:t>
            </a:r>
          </a:p>
          <a:p>
            <a:endParaRPr lang="en-US" dirty="0" smtClean="0"/>
          </a:p>
          <a:p>
            <a:r>
              <a:rPr lang="en-US" dirty="0" smtClean="0"/>
              <a:t>This section of training pertains directly to maintenance.</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pPr defTabSz="922338"/>
            <a:fld id="{B8AAE871-F1E9-49EC-84CC-CAD9BDEC5E89}" type="slidenum">
              <a:rPr lang="en-US" smtClean="0"/>
              <a:pPr defTabSz="922338"/>
              <a:t>40</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pPr defTabSz="922338"/>
            <a:fld id="{57D1FA4A-D748-4CC6-ADE2-BC764E4B6AD1}" type="slidenum">
              <a:rPr lang="en-US" smtClean="0"/>
              <a:pPr defTabSz="922338"/>
              <a:t>41</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eaLnBrk="1" hangingPunct="1"/>
            <a:r>
              <a:rPr lang="en-US" noProof="0" dirty="0" smtClean="0"/>
              <a:t>In some organizations, the planner and scheduler may be the same person. However, in more advanced organizations with larger maintenance teams, the two roles may be split.  </a:t>
            </a:r>
          </a:p>
          <a:p>
            <a:pPr eaLnBrk="1" hangingPunct="1"/>
            <a:endParaRPr lang="en-US" noProof="0" dirty="0" smtClean="0"/>
          </a:p>
          <a:p>
            <a:pPr eaLnBrk="1" hangingPunct="1"/>
            <a:r>
              <a:rPr lang="en-US" noProof="0" dirty="0" smtClean="0"/>
              <a:t>Keep in mind that adding the Planning and Scheduling step in the Maintenance process is a best practice that companies in the process of uplifting their maintenance programs </a:t>
            </a:r>
            <a:r>
              <a:rPr lang="en-US" noProof="0" smtClean="0"/>
              <a:t>to world </a:t>
            </a:r>
            <a:r>
              <a:rPr lang="en-US" noProof="0" dirty="0" smtClean="0"/>
              <a:t>class standards must incorporate. Terry Wireman suggests that the Planning stage is “one of the largest potentials for cost savings in the maintenance arena” (World Class Maintenance Management).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pPr defTabSz="922338"/>
            <a:fld id="{F35340C4-A18D-48D2-9F21-1650EFF7CF55}" type="slidenum">
              <a:rPr lang="en-US" smtClean="0"/>
              <a:pPr defTabSz="922338"/>
              <a:t>42</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ln/>
        </p:spPr>
        <p:txBody>
          <a:bodyPr/>
          <a:lstStyle/>
          <a:p>
            <a:pPr eaLnBrk="1" hangingPunct="1"/>
            <a:r>
              <a:rPr lang="en-US" dirty="0" smtClean="0">
                <a:solidFill>
                  <a:schemeClr val="bg1"/>
                </a:solidFill>
              </a:rPr>
              <a:t>When scheduling the work order, you can assign the technicians to use and set a start date. Note that the work order reflects the primary assigned individual, but multiple resources can be assigned using the “Assigned” sub-detail function.  </a:t>
            </a:r>
          </a:p>
          <a:p>
            <a:pPr eaLnBrk="1" hangingPunct="1"/>
            <a:endParaRPr lang="en-US" dirty="0" smtClean="0">
              <a:solidFill>
                <a:schemeClr val="bg1"/>
              </a:solidFill>
            </a:endParaRPr>
          </a:p>
          <a:p>
            <a:pPr eaLnBrk="1" hangingPunct="1"/>
            <a:r>
              <a:rPr lang="en-US" dirty="0" smtClean="0">
                <a:solidFill>
                  <a:schemeClr val="bg1"/>
                </a:solidFill>
              </a:rPr>
              <a:t>Remember that if a person is missing from a lookup, such as Assigned, Planner, or Responsible, it is because a flag on their Employee ID is not properly set.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pPr defTabSz="922338"/>
            <a:fld id="{82630D08-5BCB-4BB4-AD4C-C42B82507D52}" type="slidenum">
              <a:rPr lang="en-US" smtClean="0"/>
              <a:pPr defTabSz="922338"/>
              <a:t>43</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dirty="0" smtClean="0"/>
              <a:t>The class code is actually a configurable code in EAM. It is usually used to categorize work orders for reporting purposes.  </a:t>
            </a:r>
          </a:p>
          <a:p>
            <a:pPr eaLnBrk="1" hangingPunct="1"/>
            <a:endParaRPr lang="en-US" dirty="0" smtClean="0"/>
          </a:p>
          <a:p>
            <a:pPr eaLnBrk="1" hangingPunct="1"/>
            <a:r>
              <a:rPr lang="en-US" dirty="0" smtClean="0"/>
              <a:t>As organizations strive to improve their maintenance programs, the ability to properly manage “Planned” vs. “Unplanned” work becomes critical. Industry estimates suggest that working in a “planned” mode as opposed to an “unplanned” mode could have a cost ratio as high as 1:5, meaning that, “performing a $100 planned job could save as much as $400 over performing the same job in an unplanned mode,” (Terry Wireman, </a:t>
            </a:r>
            <a:r>
              <a:rPr lang="en-US" i="1" dirty="0" smtClean="0"/>
              <a:t>World Class Maintenance Management</a:t>
            </a:r>
            <a:r>
              <a:rPr lang="en-US" dirty="0" smtClean="0"/>
              <a:t>).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pPr defTabSz="922338"/>
            <a:fld id="{8EC4529A-5186-44BB-A172-CFF467FA44C4}" type="slidenum">
              <a:rPr lang="en-US" smtClean="0"/>
              <a:pPr defTabSz="922338"/>
              <a:t>44</a:t>
            </a:fld>
            <a:endParaRPr lang="en-US" dirty="0" smtClean="0"/>
          </a:p>
        </p:txBody>
      </p:sp>
      <p:sp>
        <p:nvSpPr>
          <p:cNvPr id="14745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eaLnBrk="1" hangingPunct="1">
              <a:defRPr/>
            </a:pPr>
            <a:r>
              <a:rPr lang="en-US" dirty="0" smtClean="0"/>
              <a:t>On a work order, there are two ways to include estimates:  </a:t>
            </a:r>
          </a:p>
          <a:p>
            <a:pPr marL="228600" indent="-228600" eaLnBrk="1" hangingPunct="1">
              <a:buFont typeface="Arial" pitchFamily="34" charset="0"/>
              <a:buChar char="•"/>
              <a:defRPr/>
            </a:pPr>
            <a:r>
              <a:rPr lang="en-US" dirty="0" smtClean="0"/>
              <a:t>Directly on the work order (less accurate). </a:t>
            </a:r>
          </a:p>
          <a:p>
            <a:pPr marL="228600" indent="-228600" eaLnBrk="1" hangingPunct="1">
              <a:buFont typeface="Arial" pitchFamily="34" charset="0"/>
              <a:buChar char="•"/>
              <a:defRPr/>
            </a:pPr>
            <a:r>
              <a:rPr lang="en-US" dirty="0" smtClean="0"/>
              <a:t>Use Master Instruction Lists and Master Parts Lists/Stores Requests estimate planned labor and costs (most accurate).  </a:t>
            </a:r>
          </a:p>
          <a:p>
            <a:pPr marL="228600" indent="-228600" eaLnBrk="1" hangingPunct="1">
              <a:buFontTx/>
              <a:buAutoNum type="arabicPeriod"/>
              <a:defRPr/>
            </a:pPr>
            <a:endParaRPr lang="en-US" dirty="0" smtClean="0"/>
          </a:p>
          <a:p>
            <a:pPr marL="3175" indent="-3175" eaLnBrk="1" hangingPunct="1">
              <a:buFontTx/>
              <a:buNone/>
              <a:defRPr/>
            </a:pPr>
            <a:r>
              <a:rPr lang="en-US" dirty="0" smtClean="0"/>
              <a:t>Estimates</a:t>
            </a:r>
            <a:r>
              <a:rPr lang="en-US" baseline="0" dirty="0" smtClean="0"/>
              <a:t> entered directly on the work order are used in variance reports. Both are shown in the cost analysis screen for comparisons.</a:t>
            </a: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pPr defTabSz="922338"/>
            <a:fld id="{8EC4529A-5186-44BB-A172-CFF467FA44C4}" type="slidenum">
              <a:rPr lang="en-US" smtClean="0"/>
              <a:pPr defTabSz="922338"/>
              <a:t>45</a:t>
            </a:fld>
            <a:endParaRPr lang="en-US" dirty="0" smtClean="0"/>
          </a:p>
        </p:txBody>
      </p:sp>
      <p:sp>
        <p:nvSpPr>
          <p:cNvPr id="14745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marL="60325" marR="0" indent="-1588" algn="l" defTabSz="914400" rtl="0" eaLnBrk="1" fontAlgn="base" latinLnBrk="0" hangingPunct="1">
              <a:lnSpc>
                <a:spcPct val="100000"/>
              </a:lnSpc>
              <a:spcBef>
                <a:spcPct val="30000"/>
              </a:spcBef>
              <a:spcAft>
                <a:spcPct val="0"/>
              </a:spcAft>
              <a:buClrTx/>
              <a:buSzTx/>
              <a:buFontTx/>
              <a:buNone/>
              <a:tabLst/>
              <a:defRPr/>
            </a:pPr>
            <a:r>
              <a:rPr lang="en-US" dirty="0" smtClean="0"/>
              <a:t>Work Order Print prints safety instructions before any other instructions lists. When selecting Global Print Document for work orders, you can print the documents or links attached to all selected work orders. An alternate work order document format is available to print and to manually mark up as you address the tasks for the work order. The document displays a selection of available codes that can be manually selected: Class, Repair, As Left, and As Found. Shift and Failure Code can be entered on the printout. You also can indicate yes or no for Leave WO Open and Waiting on Parts. For instruction lists printed with the WO, you can indicate whether each step has been completed by entering Yes or No. </a:t>
            </a:r>
            <a:endParaRPr lang="en-US" noProof="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pPr defTabSz="922338"/>
            <a:fld id="{8EC4529A-5186-44BB-A172-CFF467FA44C4}" type="slidenum">
              <a:rPr lang="en-US" smtClean="0"/>
              <a:pPr defTabSz="922338"/>
              <a:t>46</a:t>
            </a:fld>
            <a:endParaRPr lang="en-US" dirty="0" smtClean="0"/>
          </a:p>
        </p:txBody>
      </p:sp>
      <p:sp>
        <p:nvSpPr>
          <p:cNvPr id="147459"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ln/>
        </p:spPr>
        <p:txBody>
          <a:bodyPr/>
          <a:lstStyle/>
          <a:p>
            <a:pPr marL="60325" marR="0" indent="-1588" algn="l" defTabSz="914400" rtl="0" eaLnBrk="1" fontAlgn="base" latinLnBrk="0" hangingPunct="1">
              <a:lnSpc>
                <a:spcPct val="100000"/>
              </a:lnSpc>
              <a:spcBef>
                <a:spcPct val="30000"/>
              </a:spcBef>
              <a:spcAft>
                <a:spcPct val="0"/>
              </a:spcAft>
              <a:buClrTx/>
              <a:buSzTx/>
              <a:tabLst/>
              <a:defRPr/>
            </a:pPr>
            <a:r>
              <a:rPr lang="en-US" dirty="0" smtClean="0"/>
              <a:t>Work Order Print prints safety instructions before any other instructions lists. When selecting Global Print Document for work orders, you can print the documents or links attached to all selected work orders. An alternate work order document format is available to print and manually mark up as you address the tasks for the work order. The document displays a selection of available codes that can be manually selected: Class, Repair, As Left, and As Found. Shift and Failure Code can be entered on the printout. You also can indicate yes or no for Leave WO Open and Waiting on Parts. For instruction lists printed with the WO, you can specify with yes or no whether each step has been completed. </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pPr defTabSz="920750"/>
            <a:fld id="{74FE5C76-FBA5-40BD-9E63-3FD0F74CB9B9}" type="slidenum">
              <a:rPr lang="en-US" smtClean="0"/>
              <a:pPr defTabSz="920750"/>
              <a:t>47</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r>
              <a:rPr lang="en-US" dirty="0" smtClean="0"/>
              <a:t>This step is the “wrench time” discussed frequently in the maintenance arena. Industry polls indicate that as little as 25% of a technician’s day is actually spent on wrench time. Planning and proper scheduling can be instrumental in reducing “travel time” and increasing “wrench time,” which results in more effective utilization of skilled resources.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pPr defTabSz="920750"/>
            <a:fld id="{283B79AD-8C27-4616-9C5E-5F5B7349499F}" type="slidenum">
              <a:rPr lang="en-US" smtClean="0"/>
              <a:pPr defTabSz="920750"/>
              <a:t>48</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r>
              <a:rPr lang="en-US" dirty="0" smtClean="0"/>
              <a:t>Once the actual work has been performed, the job is not over yet! Now comes</a:t>
            </a:r>
            <a:r>
              <a:rPr lang="en-US" baseline="0" dirty="0" smtClean="0"/>
              <a:t> perhaps the most important step of the maintenance process: recording key data to assist with future analysis and trending.  </a:t>
            </a: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pPr defTabSz="922338"/>
            <a:fld id="{E33E1BE2-3BF1-478C-BB9B-DAA8F31BEAA9}" type="slidenum">
              <a:rPr lang="en-US" smtClean="0"/>
              <a:pPr defTabSz="922338"/>
              <a:t>49</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7ACC7384-CDD2-4C0C-986A-A357EF06B8B4}" type="slidenum">
              <a:rPr lang="en-US" sz="1200">
                <a:latin typeface="Arial" charset="0"/>
                <a:cs typeface="Arial" charset="0"/>
              </a:rPr>
              <a:pPr algn="r" defTabSz="912946"/>
              <a:t>5</a:t>
            </a:fld>
            <a:endParaRPr lang="en-US" sz="1200" dirty="0">
              <a:latin typeface="Arial" charset="0"/>
              <a:cs typeface="Arial" charset="0"/>
            </a:endParaRPr>
          </a:p>
        </p:txBody>
      </p:sp>
      <p:sp>
        <p:nvSpPr>
          <p:cNvPr id="660483" name="Rectangle 2"/>
          <p:cNvSpPr>
            <a:spLocks noGrp="1" noRot="1" noChangeAspect="1" noChangeArrowheads="1" noTextEdit="1"/>
          </p:cNvSpPr>
          <p:nvPr>
            <p:ph type="sldImg"/>
          </p:nvPr>
        </p:nvSpPr>
        <p:spPr>
          <a:ln/>
        </p:spPr>
      </p:sp>
      <p:sp>
        <p:nvSpPr>
          <p:cNvPr id="660484" name="Rectangle 3"/>
          <p:cNvSpPr>
            <a:spLocks noGrp="1" noChangeArrowheads="1"/>
          </p:cNvSpPr>
          <p:nvPr>
            <p:ph type="body" idx="1"/>
          </p:nvPr>
        </p:nvSpPr>
        <p:spPr>
          <a:noFill/>
          <a:ln/>
        </p:spPr>
        <p:txBody>
          <a:bodyPr lIns="91428" tIns="45714" rIns="91428" bIns="45714"/>
          <a:lstStyle/>
          <a:p>
            <a:pPr eaLnBrk="1" hangingPunct="1">
              <a:buFont typeface="Arial" pitchFamily="34" charset="0"/>
              <a:buChar char="•"/>
            </a:pPr>
            <a:r>
              <a:rPr lang="en-US" dirty="0" smtClean="0"/>
              <a:t> Purchasing </a:t>
            </a:r>
          </a:p>
          <a:p>
            <a:pPr eaLnBrk="1" hangingPunct="1">
              <a:buFont typeface="Arial" pitchFamily="34" charset="0"/>
              <a:buChar char="•"/>
            </a:pPr>
            <a:r>
              <a:rPr lang="en-US" dirty="0" smtClean="0"/>
              <a:t> Inventory </a:t>
            </a:r>
          </a:p>
          <a:p>
            <a:pPr eaLnBrk="1" hangingPunct="1">
              <a:buFont typeface="Arial" pitchFamily="34" charset="0"/>
              <a:buChar char="•"/>
            </a:pPr>
            <a:r>
              <a:rPr lang="en-US" dirty="0" smtClean="0"/>
              <a:t> Maintenance </a:t>
            </a:r>
          </a:p>
          <a:p>
            <a:pPr eaLnBrk="1" hangingPunct="1">
              <a:buFont typeface="Arial" pitchFamily="34" charset="0"/>
              <a:buChar char="•"/>
            </a:pPr>
            <a:r>
              <a:rPr lang="en-US" dirty="0" smtClean="0"/>
              <a:t> Project Controls </a:t>
            </a:r>
          </a:p>
          <a:p>
            <a:pPr eaLnBrk="1" hangingPunct="1">
              <a:buFontTx/>
              <a:buChar char="-"/>
            </a:pPr>
            <a:endParaRPr lang="en-US" dirty="0" smtClean="0"/>
          </a:p>
          <a:p>
            <a:pPr eaLnBrk="1" hangingPunct="1"/>
            <a:r>
              <a:rPr lang="en-US" dirty="0" smtClean="0"/>
              <a:t>These modules are the portals with which users interact to accomplish their daily tasks. Notice how each of these modules forms a piece of a complete circle. While certain elements of EAM can be implemented without implementing others, EAM is at its best when all four modules work together to form a true Enterprise Asset Management solution.  </a:t>
            </a:r>
          </a:p>
          <a:p>
            <a:pPr eaLnBrk="1" hangingPunct="1"/>
            <a:endParaRPr lang="en-US" dirty="0" smtClean="0"/>
          </a:p>
          <a:p>
            <a:pPr eaLnBrk="1" hangingPunct="1"/>
            <a:r>
              <a:rPr lang="en-US" dirty="0" smtClean="0"/>
              <a:t>In the various sections of this EAM training class, you will explore each of these modules and learn the business space of each.</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all questions that a company</a:t>
            </a:r>
            <a:r>
              <a:rPr lang="en-US" baseline="0" dirty="0" smtClean="0"/>
              <a:t> should be asking and that EAM can answer when used to its full potential.</a:t>
            </a:r>
            <a:endParaRPr lang="en-US" dirty="0"/>
          </a:p>
        </p:txBody>
      </p:sp>
      <p:sp>
        <p:nvSpPr>
          <p:cNvPr id="4" name="Slide Number Placeholder 3"/>
          <p:cNvSpPr>
            <a:spLocks noGrp="1"/>
          </p:cNvSpPr>
          <p:nvPr>
            <p:ph type="sldNum" sz="quarter" idx="10"/>
          </p:nvPr>
        </p:nvSpPr>
        <p:spPr/>
        <p:txBody>
          <a:bodyPr/>
          <a:lstStyle/>
          <a:p>
            <a:pPr>
              <a:defRPr/>
            </a:pPr>
            <a:fld id="{67242DE4-DAE1-4140-8FE6-9105631E753C}"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pPr defTabSz="922338"/>
            <a:fld id="{A5E3B0BA-AB70-4CE7-9CCF-6821BB505A98}" type="slidenum">
              <a:rPr lang="en-US" smtClean="0"/>
              <a:pPr defTabSz="922338"/>
              <a:t>51</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pPr defTabSz="922338"/>
            <a:fld id="{23CC0CE0-7712-48C7-B027-EB1E2198F9EC}" type="slidenum">
              <a:rPr lang="en-US" smtClean="0"/>
              <a:pPr defTabSz="922338"/>
              <a:t>52</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All of the information</a:t>
            </a:r>
            <a:r>
              <a:rPr lang="en-US" baseline="0" dirty="0" smtClean="0"/>
              <a:t> captured in the record portion of the process is used to answer the record questions for customers. If customers do not record the information, they do not have a true picture of what is happening. Most importantly, the next time an incident happens, no one knows what steps were taken last time to fix the issue or to identify what solutions did not work.</a:t>
            </a:r>
          </a:p>
          <a:p>
            <a:pPr eaLnBrk="1" hangingPunct="1"/>
            <a:endParaRPr lang="en-US" baseline="0" dirty="0" smtClean="0"/>
          </a:p>
          <a:p>
            <a:pPr eaLnBrk="1" hangingPunct="1"/>
            <a:r>
              <a:rPr lang="en-US" baseline="0" dirty="0" smtClean="0"/>
              <a:t>Remember: ANY work done for a machine needs to be captured on a work order. A partial picture of the history is not the full history.</a:t>
            </a:r>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pPr defTabSz="922338"/>
            <a:fld id="{66D75724-A7B1-4EE5-827B-5E0EA718DE3E}" type="slidenum">
              <a:rPr lang="en-US" smtClean="0"/>
              <a:pPr defTabSz="922338"/>
              <a:t>53</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dirty="0" smtClean="0"/>
              <a:t>Labor can be charged to a work order through the Post Labor Action. </a:t>
            </a:r>
          </a:p>
          <a:p>
            <a:pPr eaLnBrk="1" hangingPunct="1"/>
            <a:r>
              <a:rPr lang="en-US" b="1" dirty="0" smtClean="0"/>
              <a:t>Note</a:t>
            </a:r>
            <a:r>
              <a:rPr lang="en-US" dirty="0" smtClean="0"/>
              <a:t>: Companies that use job cards for their employees may find it more efficient to enter labor through the employee browse list.</a:t>
            </a:r>
          </a:p>
          <a:p>
            <a:pPr eaLnBrk="1" hangingPunct="1"/>
            <a:r>
              <a:rPr lang="en-US" dirty="0" smtClean="0"/>
              <a:t> If employees post only their own labor, then their</a:t>
            </a:r>
            <a:r>
              <a:rPr lang="en-US" baseline="0" dirty="0" smtClean="0"/>
              <a:t> User records</a:t>
            </a:r>
            <a:r>
              <a:rPr lang="en-US" dirty="0" smtClean="0"/>
              <a:t> can be set up so that their employee number defaults in to the screen.</a:t>
            </a:r>
          </a:p>
          <a:p>
            <a:pPr eaLnBrk="1" hangingPunct="1"/>
            <a:r>
              <a:rPr lang="en-US" b="1" dirty="0" smtClean="0"/>
              <a:t>Note</a:t>
            </a:r>
            <a:r>
              <a:rPr lang="en-US" dirty="0" smtClean="0"/>
              <a:t>: Site settings determine if GL transactions</a:t>
            </a:r>
            <a:r>
              <a:rPr lang="en-US" baseline="0" dirty="0" smtClean="0"/>
              <a:t> are generated from the labor transactions.</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pPr defTabSz="922338"/>
            <a:fld id="{8A48B46E-7911-47FD-BE8E-A7DD73446A7D}" type="slidenum">
              <a:rPr lang="en-US" smtClean="0"/>
              <a:pPr defTabSz="922338"/>
              <a:t>54</a:t>
            </a:fld>
            <a:endParaRPr lang="en-US" dirty="0" smtClean="0"/>
          </a:p>
        </p:txBody>
      </p:sp>
      <p:sp>
        <p:nvSpPr>
          <p:cNvPr id="154627"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ln/>
        </p:spPr>
        <p:txBody>
          <a:bodyPr/>
          <a:lstStyle/>
          <a:p>
            <a:pPr eaLnBrk="1" hangingPunct="1">
              <a:defRPr/>
            </a:pPr>
            <a:r>
              <a:rPr lang="en-US" dirty="0" smtClean="0"/>
              <a:t>Parts that are used on a work order should be issued to that work order to capture the cost and the repair history.</a:t>
            </a:r>
          </a:p>
          <a:p>
            <a:pPr eaLnBrk="1" hangingPunct="1">
              <a:defRPr/>
            </a:pPr>
            <a:endParaRPr lang="en-US" dirty="0" smtClean="0"/>
          </a:p>
          <a:p>
            <a:pPr eaLnBrk="1" hangingPunct="1">
              <a:defRPr/>
            </a:pPr>
            <a:r>
              <a:rPr lang="en-US" dirty="0" smtClean="0"/>
              <a:t>Organizations often take one of two approaches to issuing parts:  </a:t>
            </a:r>
          </a:p>
          <a:p>
            <a:pPr marL="228600" indent="-228600" eaLnBrk="1" hangingPunct="1">
              <a:buFont typeface="Arial" pitchFamily="34" charset="0"/>
              <a:buChar char="•"/>
              <a:defRPr/>
            </a:pPr>
            <a:r>
              <a:rPr lang="en-US" dirty="0" smtClean="0"/>
              <a:t>The Tool Crib Attendant records transactions as parts are removed from the crib (best practice). </a:t>
            </a:r>
          </a:p>
          <a:p>
            <a:pPr marL="228600" indent="-228600" eaLnBrk="1" hangingPunct="1">
              <a:buFont typeface="Arial" pitchFamily="34" charset="0"/>
              <a:buChar char="•"/>
              <a:defRPr/>
            </a:pPr>
            <a:r>
              <a:rPr lang="en-US" dirty="0" smtClean="0"/>
              <a:t>Technicians report consumption of parts AFTER completion of work as part of the record process (not best practice, because it takes away the real-time accuracy of inventory and could result in missed transactions). </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pPr defTabSz="922338"/>
            <a:fld id="{AF5223F1-C28B-46F1-8A23-45B249046174}" type="slidenum">
              <a:rPr lang="en-US" smtClean="0"/>
              <a:pPr defTabSz="922338"/>
              <a:t>55</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r>
              <a:rPr lang="en-US" dirty="0" smtClean="0"/>
              <a:t>After the work has been completed, the appropriate details should be captured in the work order. This information is critical to the overall goal of increasing machine uptime, improving maintenance efficiency, and ensuring product quality. You can use</a:t>
            </a:r>
            <a:r>
              <a:rPr lang="en-US" baseline="0" dirty="0" smtClean="0"/>
              <a:t> </a:t>
            </a:r>
            <a:r>
              <a:rPr lang="en-US" dirty="0" smtClean="0"/>
              <a:t>free-form text fields to capture narrative information. Historical information is used to improve future planning.</a:t>
            </a:r>
          </a:p>
          <a:p>
            <a:r>
              <a:rPr lang="en-US" dirty="0" smtClean="0"/>
              <a:t>Some companies choose to skip the finish process, but QAD does not recommend this approach. Once closed, you cannot add details to a work order unless it is reopened by a supervisor with the relevant security access, and if system control settings allow closed work orders to be reopened.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pPr defTabSz="922338"/>
            <a:fld id="{14E3A154-470F-4F5D-9821-D567A23AA2B5}" type="slidenum">
              <a:rPr lang="en-US" smtClean="0"/>
              <a:pPr defTabSz="922338"/>
              <a:t>56</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To change the status of a work order, simply return to the browse and select the Change Status option from the Action or right-click menu.</a:t>
            </a:r>
          </a:p>
          <a:p>
            <a:pPr eaLnBrk="1" hangingPunct="1"/>
            <a:endParaRPr lang="en-US" dirty="0" smtClean="0"/>
          </a:p>
          <a:p>
            <a:pPr eaLnBrk="1" hangingPunct="1"/>
            <a:r>
              <a:rPr lang="en-US" dirty="0" smtClean="0"/>
              <a:t>Though the Finished status is not one of the pre-packaged statuses in EAM, it is quickly becoming the norm for organizations working to improve their maintenance programs. The Finished step allows you to audit the data entry and use that time to improve upon data collection. You also can identify opportunities to improve other important aspects of the maintenance program such as PM improvements</a:t>
            </a:r>
            <a:r>
              <a:rPr lang="en-US" baseline="0" dirty="0" smtClean="0"/>
              <a:t> and</a:t>
            </a:r>
            <a:r>
              <a:rPr lang="en-US" dirty="0" smtClean="0"/>
              <a:t> Work Instruction improvements.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pPr defTabSz="922338"/>
            <a:fld id="{075F6EB6-C52F-4B68-A927-B06DB7D5216A}" type="slidenum">
              <a:rPr lang="en-US" smtClean="0"/>
              <a:pPr defTabSz="922338"/>
              <a:t>57</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dirty="0" smtClean="0"/>
              <a:t>Remember that you can configure which transactions are sent to EE Financials. Most common settings allow all transactions to flow to QAD, </a:t>
            </a:r>
            <a:r>
              <a:rPr lang="en-US" smtClean="0"/>
              <a:t>except for labor</a:t>
            </a:r>
            <a:r>
              <a:rPr lang="en-US" dirty="0" smtClean="0"/>
              <a:t>. This restriction</a:t>
            </a:r>
            <a:r>
              <a:rPr lang="en-US" baseline="0" dirty="0" smtClean="0"/>
              <a:t> occurs </a:t>
            </a:r>
            <a:r>
              <a:rPr lang="en-US" dirty="0" smtClean="0"/>
              <a:t>because many companies do not want EAM labor transactions to compete with labor transactions coming from a time and attendance system or from  a payroll system.</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pPr defTabSz="920750"/>
            <a:fld id="{1AA6C18B-E88E-4BBE-9016-5839342FA6D8}" type="slidenum">
              <a:rPr lang="en-US" smtClean="0"/>
              <a:pPr defTabSz="920750"/>
              <a:t>58</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pPr defTabSz="922338"/>
            <a:fld id="{ECF57C9D-600A-490E-B0C9-2AC5E8D23E9D}" type="slidenum">
              <a:rPr lang="en-US" smtClean="0"/>
              <a:pPr defTabSz="922338"/>
              <a:t>59</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A properly managed and continuously improving maintenance organization must measure and review in order to increase productivity and reliability.  A maintenance program is not complete without using the data collected to help make important business decisions.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p:spPr>
        <p:txBody>
          <a:bodyPr/>
          <a:lstStyle/>
          <a:p>
            <a:endParaRPr lang="en-US" dirty="0" smtClean="0"/>
          </a:p>
        </p:txBody>
      </p:sp>
      <p:sp>
        <p:nvSpPr>
          <p:cNvPr id="110596" name="Slide Number Placeholder 3"/>
          <p:cNvSpPr>
            <a:spLocks noGrp="1"/>
          </p:cNvSpPr>
          <p:nvPr>
            <p:ph type="sldNum" sz="quarter" idx="5"/>
          </p:nvPr>
        </p:nvSpPr>
        <p:spPr>
          <a:noFill/>
        </p:spPr>
        <p:txBody>
          <a:bodyPr/>
          <a:lstStyle/>
          <a:p>
            <a:pPr defTabSz="920750"/>
            <a:fld id="{935B19FD-E78A-4486-BDB0-FCC1A1331EA8}" type="slidenum">
              <a:rPr lang="en-US" smtClean="0"/>
              <a:pPr defTabSz="920750"/>
              <a:t>6</a:t>
            </a:fld>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pPr defTabSz="922338"/>
            <a:fld id="{412BF133-E170-41F6-9AA1-927194539FDB}" type="slidenum">
              <a:rPr lang="en-US" smtClean="0"/>
              <a:pPr defTabSz="922338"/>
              <a:t>60</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dirty="0" smtClean="0"/>
              <a:t>The Cost Analysis screens on both the Equipment level and the individual work order level provide a comparison of estimates versus actual, as well as a detailed view of the transactions that make up the</a:t>
            </a:r>
            <a:r>
              <a:rPr lang="en-US" baseline="0" dirty="0" smtClean="0"/>
              <a:t> actual</a:t>
            </a:r>
            <a:r>
              <a:rPr lang="en-US" dirty="0" smtClean="0"/>
              <a:t> cost. This information can be used to refine estimating practices, to identify opportunities to refine inventory stock levels, and to identify ways in which to increase wrench </a:t>
            </a:r>
            <a:r>
              <a:rPr lang="en-US" b="0" dirty="0" smtClean="0"/>
              <a:t>time</a:t>
            </a:r>
            <a:r>
              <a:rPr lang="en-US" dirty="0" smtClean="0"/>
              <a:t>.</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pPr defTabSz="922338"/>
            <a:fld id="{71FA5961-3D64-43DE-919B-403DEC16AEF1}" type="slidenum">
              <a:rPr lang="en-US" smtClean="0"/>
              <a:pPr defTabSz="922338"/>
              <a:t>61</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pPr defTabSz="922338"/>
            <a:fld id="{B25F2C27-3C01-4392-AB8B-4FA4500A3FBF}" type="slidenum">
              <a:rPr lang="en-US" smtClean="0"/>
              <a:pPr defTabSz="922338"/>
              <a:t>62</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r>
              <a:rPr lang="en-US" dirty="0" smtClean="0"/>
              <a:t>The basic process flow of maintenance is similar to that of production. Start with the planning and staging process, assign resources such as technicians and parts, perform the repairs, use the materials and final product – working machinery is available for producing.</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pPr defTabSz="922338"/>
            <a:fld id="{93FD049A-DB30-4EDF-80FB-219080F69220}" type="slidenum">
              <a:rPr lang="en-US" smtClean="0"/>
              <a:pPr defTabSz="922338"/>
              <a:t>63</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pPr defTabSz="922338"/>
            <a:fld id="{7F9713B1-9842-4080-824A-EA70DC04849E}" type="slidenum">
              <a:rPr lang="en-US" smtClean="0"/>
              <a:pPr defTabSz="922338"/>
              <a:t>64</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65</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r>
              <a:rPr lang="en-US" dirty="0" smtClean="0"/>
              <a:t>In this section of the training guide, you will explore in greater detail how to set up and/or create records and interfaces to support</a:t>
            </a:r>
            <a:r>
              <a:rPr lang="en-US" baseline="0" dirty="0" smtClean="0"/>
              <a:t> maintenance functionality. </a:t>
            </a:r>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pPr defTabSz="922338"/>
            <a:fld id="{622945E5-02EA-4AF7-9761-624CAEFCDE69}" type="slidenum">
              <a:rPr lang="en-US" smtClean="0"/>
              <a:pPr defTabSz="922338"/>
              <a:t>66</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r>
              <a:rPr lang="en-US" dirty="0" smtClean="0"/>
              <a:t>Navigate to Maintenance|Equipment|Equipment. </a:t>
            </a:r>
          </a:p>
          <a:p>
            <a:r>
              <a:rPr lang="en-US" dirty="0" smtClean="0"/>
              <a:t>Click New or right-click and select the New option.</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67</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r>
              <a:rPr lang="en-US" sz="1200" i="0" kern="1200" baseline="0" dirty="0" smtClean="0">
                <a:solidFill>
                  <a:schemeClr val="tx1"/>
                </a:solidFill>
                <a:latin typeface="Arial" charset="0"/>
                <a:ea typeface="+mn-ea"/>
                <a:cs typeface="+mn-cs"/>
              </a:rPr>
              <a:t>Description: A brief description of equipment.</a:t>
            </a:r>
          </a:p>
          <a:p>
            <a:r>
              <a:rPr lang="en-US" sz="1200" i="0" kern="1200" baseline="0" dirty="0" smtClean="0">
                <a:solidFill>
                  <a:schemeClr val="tx1"/>
                </a:solidFill>
                <a:latin typeface="Arial" charset="0"/>
                <a:ea typeface="+mn-ea"/>
                <a:cs typeface="+mn-cs"/>
              </a:rPr>
              <a:t>Category: The most general equipment code. Use it to designate ownership or virtual equipment.</a:t>
            </a:r>
          </a:p>
          <a:p>
            <a:r>
              <a:rPr lang="en-US" sz="1200" i="0" kern="1200" baseline="0" dirty="0" smtClean="0">
                <a:solidFill>
                  <a:schemeClr val="tx1"/>
                </a:solidFill>
                <a:latin typeface="Arial" charset="0"/>
                <a:ea typeface="+mn-ea"/>
                <a:cs typeface="+mn-cs"/>
              </a:rPr>
              <a:t>Type: This field groups equipment by functional application or classification.</a:t>
            </a:r>
          </a:p>
          <a:p>
            <a:r>
              <a:rPr lang="en-US" sz="1200" i="0" kern="1200" baseline="0" dirty="0" smtClean="0">
                <a:solidFill>
                  <a:schemeClr val="tx1"/>
                </a:solidFill>
                <a:latin typeface="Arial" charset="0"/>
                <a:ea typeface="+mn-ea"/>
                <a:cs typeface="+mn-cs"/>
              </a:rPr>
              <a:t>Status: The status of the equipment or machine. A code shows the current standing of equipment; for example, A - Active, I - Inactive, O - Obsolete, or M - Moved.</a:t>
            </a:r>
          </a:p>
          <a:p>
            <a:r>
              <a:rPr lang="en-US" sz="1200" i="0" kern="1200" baseline="0" dirty="0" smtClean="0">
                <a:solidFill>
                  <a:schemeClr val="tx1"/>
                </a:solidFill>
                <a:latin typeface="Arial" charset="0"/>
                <a:ea typeface="+mn-ea"/>
                <a:cs typeface="+mn-cs"/>
              </a:rPr>
              <a:t>Parent?: This field prompts you to make this piece of equipment a child of another piece by attaching it to a parent piece of equipment. </a:t>
            </a:r>
          </a:p>
          <a:p>
            <a:r>
              <a:rPr lang="en-US" sz="1200" i="0" kern="1200" baseline="0" dirty="0" smtClean="0">
                <a:solidFill>
                  <a:schemeClr val="tx1"/>
                </a:solidFill>
                <a:latin typeface="Arial" charset="0"/>
                <a:ea typeface="+mn-ea"/>
                <a:cs typeface="+mn-cs"/>
              </a:rPr>
              <a:t>Parent No. The associated parent equipment of the component (only appears if Parent? is checked).</a:t>
            </a:r>
          </a:p>
          <a:p>
            <a:r>
              <a:rPr lang="en-US" sz="1200" i="0" kern="1200" baseline="0" dirty="0" smtClean="0">
                <a:solidFill>
                  <a:schemeClr val="tx1"/>
                </a:solidFill>
                <a:latin typeface="Arial" charset="0"/>
                <a:ea typeface="+mn-ea"/>
                <a:cs typeface="+mn-cs"/>
              </a:rPr>
              <a:t>Upd Children?: Select this check box to update the equipment DUOM when the parent’s current reading changes. Any child conversions set up in DUOM Conversion are calculated.</a:t>
            </a:r>
          </a:p>
          <a:p>
            <a:r>
              <a:rPr lang="en-US" sz="1200" i="0" kern="1200" baseline="0" dirty="0" smtClean="0">
                <a:solidFill>
                  <a:schemeClr val="tx1"/>
                </a:solidFill>
                <a:latin typeface="Arial" charset="0"/>
                <a:ea typeface="+mn-ea"/>
                <a:cs typeface="+mn-cs"/>
              </a:rPr>
              <a:t>Manual: The name of the equipment manual for a specific piece of equipment. The Manual field is for reference purposes only.</a:t>
            </a:r>
          </a:p>
          <a:p>
            <a:r>
              <a:rPr lang="en-US" sz="1200" i="0" kern="1200" baseline="0" dirty="0" smtClean="0">
                <a:solidFill>
                  <a:schemeClr val="tx1"/>
                </a:solidFill>
                <a:latin typeface="Arial" charset="0"/>
                <a:ea typeface="+mn-ea"/>
                <a:cs typeface="+mn-cs"/>
              </a:rPr>
              <a:t>BOM Type: The BOM type is a grouping of system and assembly codes unique to a specific type of equipment, building, or facility.</a:t>
            </a:r>
          </a:p>
          <a:p>
            <a:r>
              <a:rPr lang="en-US" sz="1200" i="0" kern="1200" baseline="0" dirty="0" smtClean="0">
                <a:solidFill>
                  <a:schemeClr val="tx1"/>
                </a:solidFill>
                <a:latin typeface="Arial" charset="0"/>
                <a:ea typeface="+mn-ea"/>
                <a:cs typeface="+mn-cs"/>
              </a:rPr>
              <a:t>Failure type: Use this field to group selected failure and repair codes for the equipment. When the failure or repair lookup runs from the Work Order Maintenance screen, the system filters to those codes linked to the failure type of the equipment.</a:t>
            </a:r>
          </a:p>
          <a:p>
            <a:r>
              <a:rPr lang="en-US" sz="1200" i="0" kern="1200" baseline="0" dirty="0" smtClean="0">
                <a:solidFill>
                  <a:schemeClr val="tx1"/>
                </a:solidFill>
                <a:latin typeface="Arial" charset="0"/>
                <a:ea typeface="+mn-ea"/>
                <a:cs typeface="+mn-cs"/>
              </a:rPr>
              <a:t>Location: The physical location of a piece of equipment.</a:t>
            </a:r>
          </a:p>
          <a:p>
            <a:r>
              <a:rPr lang="en-US" sz="1200" i="0" kern="1200" baseline="0" dirty="0" smtClean="0">
                <a:solidFill>
                  <a:schemeClr val="tx1"/>
                </a:solidFill>
                <a:latin typeface="Arial" charset="0"/>
                <a:ea typeface="+mn-ea"/>
                <a:cs typeface="+mn-cs"/>
              </a:rPr>
              <a:t>Catalog: Use this field to designate the class or group structure of the equipment.</a:t>
            </a:r>
          </a:p>
          <a:p>
            <a:r>
              <a:rPr lang="en-US" sz="1200" i="0" kern="1200" baseline="0" dirty="0" smtClean="0">
                <a:solidFill>
                  <a:schemeClr val="tx1"/>
                </a:solidFill>
                <a:latin typeface="Arial" charset="0"/>
                <a:ea typeface="+mn-ea"/>
                <a:cs typeface="+mn-cs"/>
              </a:rPr>
              <a:t>Planner: Indicate the employee responsible for planning the maintenance on a piece of equipment. EAM validates your selection against the list of designated planners. The planner copies to associated PM templates and work orders.</a:t>
            </a:r>
          </a:p>
          <a:p>
            <a:r>
              <a:rPr lang="en-US" sz="1200" i="0" kern="1200" baseline="0" dirty="0" smtClean="0">
                <a:solidFill>
                  <a:schemeClr val="tx1"/>
                </a:solidFill>
                <a:latin typeface="Arial" charset="0"/>
                <a:ea typeface="+mn-ea"/>
                <a:cs typeface="+mn-cs"/>
              </a:rPr>
              <a:t>Notify: Enter the user or group of users to notify with e-mail when a piece of equipment reaches its spending limits.</a:t>
            </a:r>
          </a:p>
          <a:p>
            <a:r>
              <a:rPr lang="en-US" sz="1200" i="0" kern="1200" baseline="0" dirty="0" smtClean="0">
                <a:solidFill>
                  <a:schemeClr val="tx1"/>
                </a:solidFill>
                <a:latin typeface="Arial" charset="0"/>
                <a:ea typeface="+mn-ea"/>
                <a:cs typeface="+mn-cs"/>
              </a:rPr>
              <a:t>Responsible: Indicate the employee who is responsible for the equipment.</a:t>
            </a:r>
          </a:p>
          <a:p>
            <a:r>
              <a:rPr lang="en-US" sz="1200" i="0" kern="1200" baseline="0" dirty="0" smtClean="0">
                <a:solidFill>
                  <a:schemeClr val="tx1"/>
                </a:solidFill>
                <a:latin typeface="Arial" charset="0"/>
                <a:ea typeface="+mn-ea"/>
                <a:cs typeface="+mn-cs"/>
              </a:rPr>
              <a:t>Owner: The user or group of users authorized to edit the equipment record. If an owner is associated with the equipment record, only the owner or owner group members can edit the equipment record. Unlike most fields that appear on the Equipment Maintenance screen, copying an equipment record does not copy the owner.</a:t>
            </a:r>
          </a:p>
          <a:p>
            <a:r>
              <a:rPr lang="en-US" sz="1200" i="0" kern="1200" baseline="0" dirty="0" smtClean="0">
                <a:solidFill>
                  <a:schemeClr val="tx1"/>
                </a:solidFill>
                <a:latin typeface="Arial" charset="0"/>
                <a:ea typeface="+mn-ea"/>
                <a:cs typeface="+mn-cs"/>
              </a:rPr>
              <a:t>WO Owner: If a WO owner is added to the equipment record, only the owner or owner group members can edit any work orders for that equipment.</a:t>
            </a:r>
          </a:p>
          <a:p>
            <a:r>
              <a:rPr lang="en-US" sz="1200" i="0" kern="1200" baseline="0" dirty="0" smtClean="0">
                <a:solidFill>
                  <a:schemeClr val="tx1"/>
                </a:solidFill>
                <a:latin typeface="Arial" charset="0"/>
                <a:ea typeface="+mn-ea"/>
                <a:cs typeface="+mn-cs"/>
              </a:rPr>
              <a:t>Priority: This editable code indicates the priority level for the piece of equipment. It automatically copies to service requests and work orders added for the equipment.</a:t>
            </a:r>
            <a:endParaRPr lang="en-US" i="0"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68</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r>
              <a:rPr lang="en-US" sz="1200" i="0" kern="1200" baseline="0" dirty="0" smtClean="0">
                <a:solidFill>
                  <a:schemeClr val="tx1"/>
                </a:solidFill>
                <a:latin typeface="Arial" charset="0"/>
                <a:ea typeface="+mn-ea"/>
                <a:cs typeface="+mn-cs"/>
              </a:rPr>
              <a:t>Project Number: Use a project number when you purchase and install a new piece of equipment. When you enter a project number, EAM defaults the acquisition cost from the total spent in the project record.</a:t>
            </a:r>
          </a:p>
          <a:p>
            <a:r>
              <a:rPr lang="en-US" sz="1200" i="0" kern="1200" baseline="0" dirty="0" smtClean="0">
                <a:solidFill>
                  <a:schemeClr val="tx1"/>
                </a:solidFill>
                <a:latin typeface="Arial" charset="0"/>
                <a:ea typeface="+mn-ea"/>
                <a:cs typeface="+mn-cs"/>
              </a:rPr>
              <a:t>Job No: Use the lookup to select a valid job number, associated with the project. </a:t>
            </a:r>
          </a:p>
          <a:p>
            <a:r>
              <a:rPr lang="en-US" sz="1200" i="0" kern="1200" baseline="0" dirty="0" smtClean="0">
                <a:solidFill>
                  <a:schemeClr val="tx1"/>
                </a:solidFill>
                <a:latin typeface="Arial" charset="0"/>
                <a:ea typeface="+mn-ea"/>
                <a:cs typeface="+mn-cs"/>
              </a:rPr>
              <a:t>PO Number: The original purchase order number used to purchase the equipment.</a:t>
            </a:r>
          </a:p>
          <a:p>
            <a:r>
              <a:rPr lang="en-US" sz="1200" i="0" kern="1200" baseline="0" dirty="0" smtClean="0">
                <a:solidFill>
                  <a:schemeClr val="tx1"/>
                </a:solidFill>
                <a:latin typeface="Arial" charset="0"/>
                <a:ea typeface="+mn-ea"/>
                <a:cs typeface="+mn-cs"/>
              </a:rPr>
              <a:t>Job Cost Center: The default job cost center from Finance|Projects displays.</a:t>
            </a:r>
          </a:p>
          <a:p>
            <a:r>
              <a:rPr lang="en-US" sz="1200" i="0" kern="1200" baseline="0" dirty="0" smtClean="0">
                <a:solidFill>
                  <a:schemeClr val="tx1"/>
                </a:solidFill>
                <a:latin typeface="Arial" charset="0"/>
                <a:ea typeface="+mn-ea"/>
                <a:cs typeface="+mn-cs"/>
              </a:rPr>
              <a:t>Acquisition Cost: The original purchase cost of the equipment.</a:t>
            </a:r>
          </a:p>
          <a:p>
            <a:r>
              <a:rPr lang="en-US" sz="1200" i="0" kern="1200" baseline="0" dirty="0" smtClean="0">
                <a:solidFill>
                  <a:schemeClr val="tx1"/>
                </a:solidFill>
                <a:latin typeface="Arial" charset="0"/>
                <a:ea typeface="+mn-ea"/>
                <a:cs typeface="+mn-cs"/>
              </a:rPr>
              <a:t>Job Sub Account No: The default job sub-account number from Finance|Projects displays.</a:t>
            </a:r>
          </a:p>
          <a:p>
            <a:r>
              <a:rPr lang="en-US" sz="1200" i="0" kern="1200" baseline="0" dirty="0" smtClean="0">
                <a:solidFill>
                  <a:schemeClr val="tx1"/>
                </a:solidFill>
                <a:latin typeface="Arial" charset="0"/>
                <a:ea typeface="+mn-ea"/>
                <a:cs typeface="+mn-cs"/>
              </a:rPr>
              <a:t>Vendor No: The vendor from whom the equipment was purchased. EAM validates this number against the Vendor table.</a:t>
            </a:r>
          </a:p>
          <a:p>
            <a:r>
              <a:rPr lang="en-US" sz="1200" i="0" kern="1200" baseline="0" dirty="0" smtClean="0">
                <a:solidFill>
                  <a:schemeClr val="tx1"/>
                </a:solidFill>
                <a:latin typeface="Arial" charset="0"/>
                <a:ea typeface="+mn-ea"/>
                <a:cs typeface="+mn-cs"/>
              </a:rPr>
              <a:t>Job Capitalize Date: The job’s capitalize date from Finance|Projects. This field cannot be modified.</a:t>
            </a:r>
          </a:p>
          <a:p>
            <a:r>
              <a:rPr lang="en-US" sz="1200" i="0" kern="1200" baseline="0" dirty="0" smtClean="0">
                <a:solidFill>
                  <a:schemeClr val="tx1"/>
                </a:solidFill>
                <a:latin typeface="Arial" charset="0"/>
                <a:ea typeface="+mn-ea"/>
                <a:cs typeface="+mn-cs"/>
              </a:rPr>
              <a:t>Manufacturer: The manufacturer for a piece of equipment. There is a lookup available for this field.</a:t>
            </a:r>
          </a:p>
          <a:p>
            <a:r>
              <a:rPr lang="en-US" sz="1200" i="0" kern="1200" baseline="0" dirty="0" smtClean="0">
                <a:solidFill>
                  <a:schemeClr val="tx1"/>
                </a:solidFill>
                <a:latin typeface="Arial" charset="0"/>
                <a:ea typeface="+mn-ea"/>
                <a:cs typeface="+mn-cs"/>
              </a:rPr>
              <a:t>Model No: A reference field for storing the equipment or machine’s model number.</a:t>
            </a:r>
          </a:p>
          <a:p>
            <a:r>
              <a:rPr lang="en-US" sz="1200" i="0" kern="1200" baseline="0" dirty="0" smtClean="0">
                <a:solidFill>
                  <a:schemeClr val="tx1"/>
                </a:solidFill>
                <a:latin typeface="Arial" charset="0"/>
                <a:ea typeface="+mn-ea"/>
                <a:cs typeface="+mn-cs"/>
              </a:rPr>
              <a:t>Yr Made: The year the equipment was built.</a:t>
            </a:r>
          </a:p>
          <a:p>
            <a:r>
              <a:rPr lang="en-US" sz="1200" i="0" kern="1200" baseline="0" dirty="0" smtClean="0">
                <a:solidFill>
                  <a:schemeClr val="tx1"/>
                </a:solidFill>
                <a:latin typeface="Arial" charset="0"/>
                <a:ea typeface="+mn-ea"/>
                <a:cs typeface="+mn-cs"/>
              </a:rPr>
              <a:t>Weight: The weight of the asset or equipment</a:t>
            </a:r>
          </a:p>
          <a:p>
            <a:r>
              <a:rPr lang="en-US" sz="1200" i="0" kern="1200" baseline="0" dirty="0" smtClean="0">
                <a:solidFill>
                  <a:schemeClr val="tx1"/>
                </a:solidFill>
                <a:latin typeface="Arial" charset="0"/>
                <a:ea typeface="+mn-ea"/>
                <a:cs typeface="+mn-cs"/>
              </a:rPr>
              <a:t>Weight UOM: The weight unit of measure. There is a lookup table available for this field.</a:t>
            </a:r>
          </a:p>
          <a:p>
            <a:r>
              <a:rPr lang="en-US" sz="1200" i="0" kern="1200" baseline="0" dirty="0" smtClean="0">
                <a:solidFill>
                  <a:schemeClr val="tx1"/>
                </a:solidFill>
                <a:latin typeface="Arial" charset="0"/>
                <a:ea typeface="+mn-ea"/>
                <a:cs typeface="+mn-cs"/>
              </a:rPr>
              <a:t>Serial Number: The serial number of the equipment or machine. The serial number is for reference purposes only and has no other functionality within EAM.</a:t>
            </a:r>
          </a:p>
          <a:p>
            <a:r>
              <a:rPr lang="en-US" sz="1200" i="0" kern="1200" baseline="0" dirty="0" smtClean="0">
                <a:solidFill>
                  <a:schemeClr val="tx1"/>
                </a:solidFill>
                <a:latin typeface="Arial" charset="0"/>
                <a:ea typeface="+mn-ea"/>
                <a:cs typeface="+mn-cs"/>
              </a:rPr>
              <a:t>Purchased Date: The purchase date of a piece of equipment.</a:t>
            </a:r>
          </a:p>
          <a:p>
            <a:r>
              <a:rPr lang="en-US" sz="1200" i="0" kern="1200" baseline="0" dirty="0" smtClean="0">
                <a:solidFill>
                  <a:schemeClr val="tx1"/>
                </a:solidFill>
                <a:latin typeface="Arial" charset="0"/>
                <a:ea typeface="+mn-ea"/>
                <a:cs typeface="+mn-cs"/>
              </a:rPr>
              <a:t>Tax Auth Loc: This represents the physical location where the asset resides to identify proper depreciation/tax codes in Asset Management. The lookup for this field is a validated list for Tax Authority Loc defined in Finance|Codes. Use the lookup to select a tax authorization location.</a:t>
            </a:r>
          </a:p>
          <a:p>
            <a:r>
              <a:rPr lang="en-US" sz="1200" i="0" kern="1200" baseline="0" dirty="0" smtClean="0">
                <a:solidFill>
                  <a:schemeClr val="tx1"/>
                </a:solidFill>
                <a:latin typeface="Arial" charset="0"/>
                <a:ea typeface="+mn-ea"/>
                <a:cs typeface="+mn-cs"/>
              </a:rPr>
              <a:t>Profile ID: Use the lookup to select a profile ID.</a:t>
            </a:r>
          </a:p>
          <a:p>
            <a:r>
              <a:rPr lang="en-US" sz="1200" i="0" kern="1200" baseline="0" dirty="0" smtClean="0">
                <a:solidFill>
                  <a:schemeClr val="tx1"/>
                </a:solidFill>
                <a:latin typeface="Arial" charset="0"/>
                <a:ea typeface="+mn-ea"/>
                <a:cs typeface="+mn-cs"/>
              </a:rPr>
              <a:t>Installed Date: Enter the date a piece of equipment was installed.</a:t>
            </a:r>
          </a:p>
          <a:p>
            <a:r>
              <a:rPr lang="en-US" sz="1200" i="0" kern="1200" baseline="0" dirty="0" smtClean="0">
                <a:solidFill>
                  <a:schemeClr val="tx1"/>
                </a:solidFill>
                <a:latin typeface="Arial" charset="0"/>
                <a:ea typeface="+mn-ea"/>
                <a:cs typeface="+mn-cs"/>
              </a:rPr>
              <a:t>Replacement Value: Enter the cost of replacing this piece of equipment.</a:t>
            </a:r>
          </a:p>
          <a:p>
            <a:r>
              <a:rPr lang="en-US" sz="1200" i="0" kern="1200" baseline="0" dirty="0" smtClean="0">
                <a:solidFill>
                  <a:schemeClr val="tx1"/>
                </a:solidFill>
                <a:latin typeface="Arial" charset="0"/>
                <a:ea typeface="+mn-ea"/>
                <a:cs typeface="+mn-cs"/>
              </a:rPr>
              <a:t>Retired Date: Enter the date a piece of equipment was removed from service.</a:t>
            </a:r>
          </a:p>
          <a:p>
            <a:r>
              <a:rPr lang="en-US" sz="1200" i="0" kern="1200" baseline="0" dirty="0" smtClean="0">
                <a:solidFill>
                  <a:schemeClr val="tx1"/>
                </a:solidFill>
                <a:latin typeface="Arial" charset="0"/>
                <a:ea typeface="+mn-ea"/>
                <a:cs typeface="+mn-cs"/>
              </a:rPr>
              <a:t>Book Value: Enter the amount that represents the calculated worth of the equipment. Accounting can update the field and use it for insurance purposes.</a:t>
            </a:r>
          </a:p>
          <a:p>
            <a:r>
              <a:rPr lang="en-US" sz="1200" i="0" kern="1200" baseline="0" dirty="0" smtClean="0">
                <a:solidFill>
                  <a:schemeClr val="tx1"/>
                </a:solidFill>
                <a:latin typeface="Arial" charset="0"/>
                <a:ea typeface="+mn-ea"/>
                <a:cs typeface="+mn-cs"/>
              </a:rPr>
              <a:t>Fixed Asset No: Enter the asset number that cross-references the equipment with the equipment fixed asset or tag number from your finance department.</a:t>
            </a:r>
          </a:p>
          <a:p>
            <a:r>
              <a:rPr lang="en-US" sz="1200" i="0" kern="1200" baseline="0" dirty="0" smtClean="0">
                <a:solidFill>
                  <a:schemeClr val="tx1"/>
                </a:solidFill>
                <a:latin typeface="Arial" charset="0"/>
                <a:ea typeface="+mn-ea"/>
                <a:cs typeface="+mn-cs"/>
              </a:rPr>
              <a:t>Life Expectancy: Enter the life expectancy of a piece of equipment in years. This field is for reference purposes only.</a:t>
            </a:r>
          </a:p>
          <a:p>
            <a:r>
              <a:rPr lang="en-US" sz="1200" i="0" kern="1200" baseline="0" dirty="0" smtClean="0">
                <a:solidFill>
                  <a:schemeClr val="tx1"/>
                </a:solidFill>
                <a:latin typeface="Arial" charset="0"/>
                <a:ea typeface="+mn-ea"/>
                <a:cs typeface="+mn-cs"/>
              </a:rPr>
              <a:t>County: Enter the county where the equipment resides.</a:t>
            </a:r>
          </a:p>
          <a:p>
            <a:r>
              <a:rPr lang="en-US" sz="1200" b="1" i="0" kern="1200" baseline="0" smtClean="0">
                <a:solidFill>
                  <a:schemeClr val="tx1"/>
                </a:solidFill>
                <a:latin typeface="Arial" charset="0"/>
                <a:ea typeface="+mn-ea"/>
                <a:cs typeface="+mn-cs"/>
              </a:rPr>
              <a:t>Note: </a:t>
            </a:r>
            <a:r>
              <a:rPr lang="en-US" sz="1200" b="0" i="0" kern="1200" baseline="0" dirty="0" smtClean="0">
                <a:solidFill>
                  <a:schemeClr val="tx1"/>
                </a:solidFill>
                <a:latin typeface="Arial" charset="0"/>
                <a:ea typeface="+mn-ea"/>
                <a:cs typeface="+mn-cs"/>
              </a:rPr>
              <a:t>The data in the following asset fields is entered or updated based on the use of the asset.</a:t>
            </a:r>
          </a:p>
          <a:p>
            <a:r>
              <a:rPr lang="en-US" sz="1200" i="0" kern="1200" baseline="0" dirty="0" smtClean="0">
                <a:solidFill>
                  <a:schemeClr val="tx1"/>
                </a:solidFill>
                <a:latin typeface="Arial" charset="0"/>
                <a:ea typeface="+mn-ea"/>
                <a:cs typeface="+mn-cs"/>
              </a:rPr>
              <a:t>Accounting Interface setting (Acquisition Options) in the General|Bus Units|Site|Maintenance tab – This is currently not functional.</a:t>
            </a:r>
            <a:endParaRPr lang="en-US" i="0"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69</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r>
              <a:rPr lang="en-US" sz="1200" kern="1200" baseline="0" dirty="0" smtClean="0">
                <a:solidFill>
                  <a:schemeClr val="tx1"/>
                </a:solidFill>
                <a:latin typeface="Arial" charset="0"/>
                <a:ea typeface="+mn-ea"/>
                <a:cs typeface="+mn-cs"/>
              </a:rPr>
              <a:t>Use the Detail tab to enter information about an equipment record. Of particular importance on the Detail tab page is the default accounting. Define the site and cost center to which this equipment belongs budget-wise, and then define the account/sub-account that is appropriate for Labor, Material, and Contractor Services. This accounting will pull through on all future transactions against this equipment to drive proper GL transactions.</a:t>
            </a:r>
            <a:endParaRPr lang="en-US" i="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7</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70</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r>
              <a:rPr lang="en-US" sz="1200" kern="1200" baseline="0" dirty="0" smtClean="0">
                <a:solidFill>
                  <a:schemeClr val="tx1"/>
                </a:solidFill>
                <a:latin typeface="Arial" charset="0"/>
                <a:ea typeface="+mn-ea"/>
                <a:cs typeface="+mn-cs"/>
              </a:rPr>
              <a:t>Use the Equipment User Defined tab to track information against specific equipment in EAM. There are several field types available: two code-driven lookup fields, several free-form alpha-numeric fields, several decimal fields, two integer fields, one Date field, and one Yes/No (logical) field.</a:t>
            </a:r>
            <a:endParaRPr lang="en-US" i="0"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71</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endParaRPr lang="en-US" i="0"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22338"/>
            <a:fld id="{4D4BD136-2D03-4847-9E57-2A7CF9BDFB1F}" type="slidenum">
              <a:rPr lang="en-US" smtClean="0"/>
              <a:pPr defTabSz="922338"/>
              <a:t>72</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endParaRPr lang="en-US" i="0"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pPr defTabSz="922338"/>
            <a:fld id="{7FA0976B-0CEC-4EDF-BE0F-9F24B4746609}" type="slidenum">
              <a:rPr lang="en-US" smtClean="0"/>
              <a:pPr defTabSz="922338"/>
              <a:t>73</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pPr defTabSz="922338"/>
            <a:fld id="{CF6478C5-9BF6-415B-8673-71FD310FF6EB}" type="slidenum">
              <a:rPr lang="en-US" smtClean="0"/>
              <a:pPr defTabSz="922338"/>
              <a:t>74</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pPr defTabSz="922338"/>
            <a:fld id="{7DAD8F8E-12A0-4456-B344-6AAD97BA39B2}" type="slidenum">
              <a:rPr lang="en-US" smtClean="0"/>
              <a:pPr defTabSz="922338"/>
              <a:t>75</a:t>
            </a:fld>
            <a:endParaRPr lang="en-US" dirty="0"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dirty="0" smtClean="0"/>
              <a:t>Attachments and revision control are available in</a:t>
            </a:r>
            <a:r>
              <a:rPr lang="en-US" baseline="0" dirty="0" smtClean="0"/>
              <a:t> EAM 2015</a:t>
            </a:r>
            <a:r>
              <a:rPr lang="en-US" dirty="0" smtClean="0"/>
              <a: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pPr defTabSz="922338"/>
            <a:fld id="{A1600757-9CBA-407B-9A98-2F182499863C}" type="slidenum">
              <a:rPr lang="en-US" smtClean="0"/>
              <a:pPr defTabSz="922338"/>
              <a:t>76</a:t>
            </a:fld>
            <a:endParaRPr lang="en-US" dirty="0"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dirty="0" smtClean="0"/>
              <a:t>Fields on the Equipment Record Detail tab.  </a:t>
            </a:r>
          </a:p>
          <a:p>
            <a:pPr eaLnBrk="1" hangingPunct="1"/>
            <a:r>
              <a:rPr lang="en-US" dirty="0" smtClean="0"/>
              <a:t>DUOM: The Driving Unit of Measure for production-driven maintenance. </a:t>
            </a:r>
          </a:p>
          <a:p>
            <a:pPr eaLnBrk="1" hangingPunct="1"/>
            <a:r>
              <a:rPr lang="en-US" dirty="0" smtClean="0"/>
              <a:t>Update the DUOM for subordinate (child) equipment based on the parent equipment DUOM update. DUOM conversions drive how those production records translate into usage measures to automatically drive preventative maintenance.</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77</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pPr defTabSz="922338"/>
            <a:fld id="{2A99A5A2-E339-4347-8E8C-4FB823022B71}" type="slidenum">
              <a:rPr lang="en-US" smtClean="0"/>
              <a:pPr defTabSz="922338"/>
              <a:t>78</a:t>
            </a:fld>
            <a:endParaRPr lang="en-US" dirty="0" smtClean="0"/>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a:ln/>
        </p:spPr>
        <p:txBody>
          <a:bodyPr/>
          <a:lstStyle/>
          <a:p>
            <a:pPr eaLnBrk="1" hangingPunct="1"/>
            <a:r>
              <a:rPr lang="en-US" dirty="0" smtClean="0"/>
              <a:t>Navigate to Maintenance</a:t>
            </a:r>
            <a:r>
              <a:rPr lang="en-US" baseline="0" dirty="0" smtClean="0"/>
              <a:t>|PM/PdM|Master Lists|Instruction Lists</a:t>
            </a:r>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pPr defTabSz="922338"/>
            <a:fld id="{5A05C6F8-3EE1-4691-9D68-77AD46AB6CE3}" type="slidenum">
              <a:rPr lang="en-US" smtClean="0"/>
              <a:pPr defTabSz="922338"/>
              <a:t>79</a:t>
            </a:fld>
            <a:endParaRPr lang="en-US" dirty="0" smtClean="0"/>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a:ln/>
        </p:spPr>
        <p:txBody>
          <a:bodyPr/>
          <a:lstStyle/>
          <a:p>
            <a:pPr marL="228600" indent="-228600">
              <a:buFont typeface="+mj-lt"/>
              <a:buAutoNum type="arabicPeriod"/>
            </a:pPr>
            <a:r>
              <a:rPr lang="en-US" dirty="0" smtClean="0"/>
              <a:t>Set the Kind field to Instruction to locate it in the correct lookup</a:t>
            </a:r>
            <a:r>
              <a:rPr lang="en-US" baseline="0" dirty="0" smtClean="0"/>
              <a:t> when associating to PM templates (instruction, route, or safety procedures).</a:t>
            </a:r>
            <a:endParaRPr lang="en-US" dirty="0" smtClean="0"/>
          </a:p>
          <a:p>
            <a:pPr marL="228600" indent="-228600">
              <a:buFont typeface="+mj-lt"/>
              <a:buAutoNum type="arabicPeriod"/>
            </a:pPr>
            <a:r>
              <a:rPr lang="en-US" dirty="0" smtClean="0"/>
              <a:t>Click the magnifying glass to open the Type lookup.</a:t>
            </a:r>
          </a:p>
          <a:p>
            <a:pPr marL="228600" indent="-228600">
              <a:buFont typeface="+mj-lt"/>
              <a:buAutoNum type="arabicPeriod"/>
            </a:pPr>
            <a:r>
              <a:rPr lang="en-US" dirty="0" smtClean="0"/>
              <a:t>Select a type from the list.</a:t>
            </a:r>
          </a:p>
          <a:p>
            <a:pPr marL="228600" indent="-228600">
              <a:buFont typeface="+mj-lt"/>
              <a:buAutoNum type="arabicPeriod"/>
            </a:pPr>
            <a:r>
              <a:rPr lang="en-US" dirty="0" smtClean="0"/>
              <a:t>Briefly describe the purpose of these instructions under Description.</a:t>
            </a:r>
          </a:p>
          <a:p>
            <a:pPr marL="228600" indent="-228600">
              <a:buFont typeface="+mj-lt"/>
              <a:buAutoNum type="arabicPeriod"/>
            </a:pPr>
            <a:r>
              <a:rPr lang="en-US" dirty="0" smtClean="0"/>
              <a:t>Cross-reference any official procedures such as ISO.</a:t>
            </a:r>
          </a:p>
          <a:p>
            <a:pPr marL="228600" indent="-228600">
              <a:buFont typeface="+mj-lt"/>
              <a:buAutoNum type="arabicPeriod"/>
            </a:pPr>
            <a:r>
              <a:rPr lang="en-US" dirty="0" smtClean="0"/>
              <a:t>Select the owner group, as needed, using the lookup.</a:t>
            </a:r>
          </a:p>
          <a:p>
            <a:pPr marL="228600" indent="-228600">
              <a:buFont typeface="+mj-lt"/>
              <a:buAutoNum type="arabicPeriod"/>
            </a:pPr>
            <a:r>
              <a:rPr lang="en-US" dirty="0" smtClean="0"/>
              <a:t>Save the record.</a:t>
            </a:r>
          </a:p>
          <a:p>
            <a:r>
              <a:rPr lang="en-US" baseline="0" dirty="0" smtClean="0"/>
              <a:t>*see later slides on route lists. </a:t>
            </a:r>
            <a:endParaRPr lang="en-US" dirty="0" smtClean="0"/>
          </a:p>
          <a:p>
            <a:r>
              <a:rPr lang="en-US" baseline="0" dirty="0" smtClean="0"/>
              <a:t>Safety instructions are similar to Instruction Kind, but designed to print first and are added to a PM template under a different sub menu. </a:t>
            </a:r>
            <a:r>
              <a:rPr lang="en-US" dirty="0" smtClean="0"/>
              <a:t>Creating a Master Instruction List with a kind of Safety designates those instructions to print first when printing work order documents.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pPr defTabSz="922338"/>
            <a:fld id="{5F9E4AD9-FFCF-4DC9-8AF0-BC485431B9DB}" type="slidenum">
              <a:rPr lang="en-US" smtClean="0"/>
              <a:pPr defTabSz="922338"/>
              <a:t>8</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Within an organization, the maintenance department is responsible for making sure that the equipment is running at optimal levels. The goal is to ensure that the equipment is available when needed</a:t>
            </a:r>
            <a:r>
              <a:rPr lang="en-US" baseline="0" dirty="0" smtClean="0"/>
              <a:t> to support operations, but at the same time, t</a:t>
            </a:r>
            <a:r>
              <a:rPr lang="en-US" dirty="0" smtClean="0"/>
              <a:t>he maintenance department must schedule its work around when production is using the machines. Companies that invest in computerized systems are looking for ways to make their equipment and the maintenance department more efficient.</a:t>
            </a:r>
          </a:p>
          <a:p>
            <a:pPr eaLnBrk="1" hangingPunct="1"/>
            <a:endParaRPr lang="en-US" dirty="0" smtClean="0"/>
          </a:p>
          <a:p>
            <a:pPr eaLnBrk="1" hangingPunct="1"/>
            <a:r>
              <a:rPr lang="en-US" dirty="0" smtClean="0"/>
              <a:t>Within a computerized system, use the Maintenance section to drive the work order process for maintenance and repair operations. This application includes all preventive/predictive maintenance (PM/PdM), plus planned and unplanned work to keep equipment operating at capacity. </a:t>
            </a:r>
          </a:p>
          <a:p>
            <a:pPr eaLnBrk="1" hangingPunct="1"/>
            <a:endParaRPr lang="en-US" dirty="0" smtClean="0"/>
          </a:p>
          <a:p>
            <a:pPr eaLnBrk="1" hangingPunct="1"/>
            <a:r>
              <a:rPr lang="en-US" dirty="0" smtClean="0"/>
              <a:t>Every business has supporting facilities and equipment (assets), whether the organization makes cars, builds planes, creates software, or provides education. If these assets are not well maintained and managed, the efficiency of the business suffers. Use EAM to establish equipment records and hierarchies, to create work orders from service requests, and to perform preventive maintenance. Use EAM to track the total cost of labor, materials (internal and external), and subcontractor services.</a:t>
            </a:r>
          </a:p>
          <a:p>
            <a:pPr eaLnBrk="1" hangingPunct="1"/>
            <a:endParaRPr lang="en-US" dirty="0" smtClean="0"/>
          </a:p>
          <a:p>
            <a:pPr eaLnBrk="1" hangingPunct="1"/>
            <a:r>
              <a:rPr lang="en-US" dirty="0" smtClean="0"/>
              <a:t>The basic building block of the maintenance operation is the equipment record.  </a:t>
            </a:r>
          </a:p>
          <a:p>
            <a:pPr eaLnBrk="1" hangingPunct="1"/>
            <a:endParaRPr lang="en-US" dirty="0" smtClean="0"/>
          </a:p>
          <a:p>
            <a:pPr eaLnBrk="1" hangingPunct="1"/>
            <a:r>
              <a:rPr lang="en-US" dirty="0" smtClean="0"/>
              <a:t>Reference materials, such as </a:t>
            </a:r>
            <a:r>
              <a:rPr lang="en-US" i="1" dirty="0" smtClean="0"/>
              <a:t>World Class Maintenance Management </a:t>
            </a:r>
            <a:r>
              <a:rPr lang="en-US" dirty="0" smtClean="0"/>
              <a:t>by Terry Wireman, provide a solid foundation for understanding the maintenance business space.  </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pPr defTabSz="922338"/>
            <a:fld id="{2B2EBE20-8463-4A8A-A94A-3D2DECDE6F46}" type="slidenum">
              <a:rPr lang="en-US" smtClean="0"/>
              <a:pPr defTabSz="922338"/>
              <a:t>80</a:t>
            </a:fld>
            <a:endParaRPr lang="en-US" dirty="0" smtClean="0"/>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a:ln/>
        </p:spPr>
        <p:txBody>
          <a:bodyPr/>
          <a:lstStyle/>
          <a:p>
            <a:r>
              <a:rPr lang="en-US" dirty="0" smtClean="0"/>
              <a:t>After you create the header</a:t>
            </a:r>
            <a:r>
              <a:rPr lang="en-US" baseline="0" dirty="0" smtClean="0"/>
              <a:t> information, return to the Instruction Lists browse screen to begin adding step details.</a:t>
            </a:r>
            <a:endParaRPr lang="en-US" dirty="0" smtClean="0"/>
          </a:p>
          <a:p>
            <a:r>
              <a:rPr lang="en-US" dirty="0" smtClean="0"/>
              <a:t>Click New or select New from the right-click menu options in the lower portion of the browse screen. The system assigns a</a:t>
            </a:r>
            <a:r>
              <a:rPr lang="en-US" baseline="0" dirty="0" smtClean="0"/>
              <a:t> step </a:t>
            </a:r>
            <a:r>
              <a:rPr lang="en-US" dirty="0" smtClean="0"/>
              <a:t>number to the new record, but you can reorder the steps as needed using the Move Up and Move Down actions in the lower browse.</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pPr defTabSz="922338"/>
            <a:fld id="{608AC956-9569-4E1A-A8A4-E840C8AC3BC8}" type="slidenum">
              <a:rPr lang="en-US" smtClean="0"/>
              <a:pPr defTabSz="922338"/>
              <a:t>81</a:t>
            </a:fld>
            <a:endParaRPr lang="en-US" dirty="0" smtClean="0"/>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ln/>
        </p:spPr>
        <p:txBody>
          <a:bodyPr/>
          <a:lstStyle/>
          <a:p>
            <a:r>
              <a:rPr lang="en-US" dirty="0" smtClean="0"/>
              <a:t>The Step detail</a:t>
            </a:r>
            <a:r>
              <a:rPr lang="en-US" baseline="0" dirty="0" smtClean="0"/>
              <a:t> screen opens to allow you to enter detailed information. Craft and time (hours and minutes) are required to develop the estimated costs.</a:t>
            </a:r>
          </a:p>
          <a:p>
            <a:r>
              <a:rPr lang="en-US" b="0" baseline="0" dirty="0" smtClean="0"/>
              <a:t>Craft: Select the user-defined craft code required to carry out this step in the PM.</a:t>
            </a:r>
          </a:p>
          <a:p>
            <a:r>
              <a:rPr lang="en-US" b="0" baseline="0" dirty="0" smtClean="0"/>
              <a:t>Qty: Enter the number of people required to carry out this step in the PM.</a:t>
            </a:r>
          </a:p>
          <a:p>
            <a:r>
              <a:rPr lang="en-US" b="0" baseline="0" dirty="0" smtClean="0"/>
              <a:t>Skill: Select a user-defined skill code required for this step.</a:t>
            </a:r>
          </a:p>
          <a:p>
            <a:r>
              <a:rPr lang="en-US" b="0" baseline="0" dirty="0" smtClean="0"/>
              <a:t>Hours/Minutes: Enter the duration of time required to carry out this step of the PM.</a:t>
            </a:r>
            <a:endParaRPr lang="en-US"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82</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mn-lt"/>
              </a:rPr>
              <a:t>The PM route workflow lets you define PM routes for use in recording equipment calibration readings.</a:t>
            </a:r>
          </a:p>
          <a:p>
            <a:r>
              <a:rPr lang="en-US" dirty="0" smtClean="0">
                <a:latin typeface="+mn-lt"/>
              </a:rPr>
              <a:t>With EAM, you now can add multiple pieces of equipment to a single PM work. On the route instruction list, you can add a different piece of equipment with its DUOM to each step. This approach makes it possible for you to inspect and record readings for the equipment’s DUOMs with a single work order. The use of PM routes enables maintenance planners to more efficiently schedule a PM work order or a planned CM work order where the same task, such as inspection and taking readings, can be performed on</a:t>
            </a:r>
            <a:r>
              <a:rPr lang="en-US" baseline="0" dirty="0" smtClean="0">
                <a:latin typeface="+mn-lt"/>
              </a:rPr>
              <a:t> </a:t>
            </a:r>
            <a:r>
              <a:rPr lang="en-US" dirty="0" smtClean="0">
                <a:latin typeface="+mn-lt"/>
              </a:rPr>
              <a:t>multiple pieces of equipment.</a:t>
            </a:r>
          </a:p>
          <a:p>
            <a:r>
              <a:rPr lang="en-US" b="1" i="1" dirty="0" smtClean="0">
                <a:latin typeface="+mn-lt"/>
              </a:rPr>
              <a:t>Note: In previous versions of EAM, you had to create a PM work order for each piece of</a:t>
            </a:r>
            <a:r>
              <a:rPr lang="en-US" b="1" i="1" baseline="0" dirty="0" smtClean="0">
                <a:latin typeface="+mn-lt"/>
              </a:rPr>
              <a:t> e</a:t>
            </a:r>
            <a:r>
              <a:rPr lang="en-US" b="1" dirty="0" smtClean="0">
                <a:latin typeface="+mn-lt"/>
              </a:rPr>
              <a:t>quipment.</a:t>
            </a:r>
            <a:endParaRPr lang="en-US" b="1" i="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45">
              <a:defRPr/>
            </a:pPr>
            <a:r>
              <a:rPr lang="en-US" b="0" dirty="0" smtClean="0"/>
              <a:t>The following slides demonstrate how to set up a basic route</a:t>
            </a:r>
            <a:r>
              <a:rPr lang="en-US" b="0" baseline="0" dirty="0" smtClean="0"/>
              <a:t> MIL that is linked to a PM template.</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defRPr/>
            </a:pPr>
            <a:r>
              <a:rPr lang="en-US" dirty="0" smtClean="0"/>
              <a:t>From the Master Instructions List</a:t>
            </a:r>
            <a:r>
              <a:rPr lang="en-US" baseline="0" dirty="0" smtClean="0"/>
              <a:t> page [Maintenance|Equipment|PM/Pdm|Master Lists|Instruction Lists], click New in the top browse.</a:t>
            </a:r>
          </a:p>
          <a:p>
            <a:pPr defTabSz="914381">
              <a:defRPr/>
            </a:pPr>
            <a:endParaRPr lang="en-US" baseline="0" dirty="0" smtClean="0"/>
          </a:p>
          <a:p>
            <a:pPr defTabSz="914381">
              <a:defRPr/>
            </a:pPr>
            <a:r>
              <a:rPr lang="en-US" baseline="0" dirty="0" smtClean="0"/>
              <a:t>Kind: Select Route from the drop-down list.</a:t>
            </a:r>
          </a:p>
          <a:p>
            <a:pPr defTabSz="914381">
              <a:defRPr/>
            </a:pPr>
            <a:r>
              <a:rPr lang="en-US" baseline="0" dirty="0" smtClean="0"/>
              <a:t>Type: Select a user-defined MIL type code for this list.</a:t>
            </a:r>
          </a:p>
          <a:p>
            <a:pPr defTabSz="914381">
              <a:defRPr/>
            </a:pPr>
            <a:r>
              <a:rPr lang="en-US" baseline="0" dirty="0" smtClean="0"/>
              <a:t>Description: Enter a brief description of the MIL.</a:t>
            </a:r>
          </a:p>
          <a:p>
            <a:pPr defTabSz="914381">
              <a:defRPr/>
            </a:pPr>
            <a:r>
              <a:rPr lang="en-US" baseline="0" dirty="0" smtClean="0"/>
              <a:t>Procedure: Input any additional information about this MIL, if needed.</a:t>
            </a:r>
          </a:p>
          <a:p>
            <a:pPr defTabSz="914381">
              <a:defRPr/>
            </a:pPr>
            <a:r>
              <a:rPr lang="en-US" baseline="0" dirty="0" smtClean="0"/>
              <a:t>Owner: Insert an owner group to limit access for amending this MIL.</a:t>
            </a:r>
          </a:p>
          <a:p>
            <a:pPr defTabSz="914381">
              <a:defRPr/>
            </a:pPr>
            <a:endParaRPr lang="en-US" baseline="0" dirty="0" smtClean="0"/>
          </a:p>
          <a:p>
            <a:pPr defTabSz="914381">
              <a:defRPr/>
            </a:pPr>
            <a:r>
              <a:rPr lang="en-US" baseline="0" dirty="0" smtClean="0"/>
              <a:t>Click Save and close out of the header tab.</a:t>
            </a:r>
          </a:p>
          <a:p>
            <a:pPr defTabSz="914381">
              <a:defRPr/>
            </a:pPr>
            <a:endParaRPr lang="en-US" baseline="0" dirty="0" smtClean="0"/>
          </a:p>
          <a:p>
            <a:pPr defTabSz="914381">
              <a:defRPr/>
            </a:pPr>
            <a:r>
              <a:rPr lang="en-US" baseline="0" dirty="0" smtClean="0"/>
              <a:t>The next step is to add equipment to the MIL. In this example, we use four different fire extinguishers located throughout Building 1.</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85</a:t>
            </a:fld>
            <a:endParaRPr 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0" dirty="0" smtClean="0"/>
              <a:t>Note:</a:t>
            </a:r>
            <a:r>
              <a:rPr lang="en-US" b="0" baseline="0" dirty="0" smtClean="0"/>
              <a:t> Prior to adding equipment to the MIL, the equipment must have a DUOM code set up and established on the Readings submenu of the Equipment record.</a:t>
            </a:r>
          </a:p>
          <a:p>
            <a:endParaRPr lang="en-US" b="0" baseline="0" dirty="0" smtClean="0"/>
          </a:p>
          <a:p>
            <a:r>
              <a:rPr lang="en-US" b="0" baseline="0" dirty="0" smtClean="0"/>
              <a:t>In the lower browse on the Master Instructions List, click New and enter the following information:</a:t>
            </a:r>
          </a:p>
          <a:p>
            <a:endParaRPr lang="en-US" b="0" baseline="0" dirty="0" smtClean="0"/>
          </a:p>
          <a:p>
            <a:r>
              <a:rPr lang="en-US" b="0" baseline="0" dirty="0" smtClean="0"/>
              <a:t>Craft: Select the user-defined craft code required to carry out this step in the PM.</a:t>
            </a:r>
          </a:p>
          <a:p>
            <a:r>
              <a:rPr lang="en-US" b="0" baseline="0" dirty="0" smtClean="0"/>
              <a:t>Qty: Enter the number of people required to carry out this step in the PM.</a:t>
            </a:r>
          </a:p>
          <a:p>
            <a:r>
              <a:rPr lang="en-US" b="0" baseline="0" dirty="0" smtClean="0"/>
              <a:t>Skill: Select a user-defined skill code required for this step.</a:t>
            </a:r>
          </a:p>
          <a:p>
            <a:r>
              <a:rPr lang="en-US" b="0" baseline="0" dirty="0" smtClean="0"/>
              <a:t>Hours/Minutes: Enter the duration of time required to carry out this step of the PM.</a:t>
            </a:r>
          </a:p>
          <a:p>
            <a:endParaRPr lang="en-US" b="0" baseline="0" dirty="0" smtClean="0"/>
          </a:p>
          <a:p>
            <a:r>
              <a:rPr lang="en-US" b="0" baseline="0" dirty="0" smtClean="0"/>
              <a:t>Equipment No: Select the first piece of equipment to be inspected in the route of the PM.</a:t>
            </a:r>
          </a:p>
          <a:p>
            <a:r>
              <a:rPr lang="en-US" b="0" baseline="0" dirty="0" smtClean="0"/>
              <a:t>DUOM: Select the DUOM to be measured that is established on the Equipment’s Readings submenu.</a:t>
            </a:r>
          </a:p>
          <a:p>
            <a:r>
              <a:rPr lang="en-US" b="0" baseline="0" dirty="0" smtClean="0"/>
              <a:t>Description: Enter any additional text required to carry out the step.</a:t>
            </a:r>
          </a:p>
          <a:p>
            <a:endParaRPr lang="en-US" b="0" baseline="0" dirty="0" smtClean="0"/>
          </a:p>
          <a:p>
            <a:r>
              <a:rPr lang="en-US" b="0" baseline="0" dirty="0" smtClean="0"/>
              <a:t>Click Save and close the tab. Continue with these steps to add additional equipment and/or steps to include in the inspection route for the PM.</a:t>
            </a:r>
          </a:p>
        </p:txBody>
      </p:sp>
      <p:sp>
        <p:nvSpPr>
          <p:cNvPr id="4" name="Slide Number Placeholder 3"/>
          <p:cNvSpPr>
            <a:spLocks noGrp="1"/>
          </p:cNvSpPr>
          <p:nvPr>
            <p:ph type="sldNum" sz="quarter" idx="10"/>
          </p:nvPr>
        </p:nvSpPr>
        <p:spPr/>
        <p:txBody>
          <a:bodyPr/>
          <a:lstStyle/>
          <a:p>
            <a:fld id="{955F40EC-4A45-4BA0-88E8-AEAD7F90807E}" type="slidenum">
              <a:rPr lang="en-US" smtClean="0"/>
              <a:pPr/>
              <a:t>86</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r>
              <a:rPr lang="en-US" dirty="0" smtClean="0"/>
              <a:t>Now that all steps</a:t>
            </a:r>
            <a:r>
              <a:rPr lang="en-US" baseline="0" dirty="0" smtClean="0"/>
              <a:t> have been filled out with different pieces of equipment, this MIL can be attached to a PM template. The MIL steps reference the different pieces of equipment for measurement or calibration, depending on the equipment or DUOM.</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87</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Arial" charset="0"/>
                <a:ea typeface="+mn-ea"/>
                <a:cs typeface="+mn-cs"/>
              </a:rPr>
              <a:t>Leave the Equipment No field blank because the MIL mentions several equipment records.</a:t>
            </a:r>
          </a:p>
          <a:p>
            <a:pPr defTabSz="914245">
              <a:defRPr/>
            </a:pPr>
            <a:endParaRPr lang="en-US" b="0" baseline="0" dirty="0" smtClean="0"/>
          </a:p>
          <a:p>
            <a:pPr defTabSz="914245">
              <a:defRPr/>
            </a:pPr>
            <a:r>
              <a:rPr lang="en-US" b="0" baseline="0" dirty="0" smtClean="0"/>
              <a:t>Enter the issue method details.</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88</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381">
              <a:defRPr/>
            </a:pPr>
            <a:r>
              <a:rPr lang="en-US" dirty="0" smtClean="0"/>
              <a:t>On</a:t>
            </a:r>
            <a:r>
              <a:rPr lang="en-US" baseline="0" dirty="0" smtClean="0"/>
              <a:t> the PM template submenu PM Master Instruction List, add the Route MIL to the PM. </a:t>
            </a:r>
          </a:p>
          <a:p>
            <a:pPr defTabSz="914381">
              <a:defRPr/>
            </a:pPr>
            <a:r>
              <a:rPr lang="en-US" baseline="0" dirty="0" smtClean="0"/>
              <a:t>Click Save. </a:t>
            </a:r>
          </a:p>
          <a:p>
            <a:pPr defTabSz="914381">
              <a:defRPr/>
            </a:pPr>
            <a:r>
              <a:rPr lang="en-US" baseline="0" dirty="0" smtClean="0"/>
              <a:t>When the PM becomes due, a WO is created and a Route Instruction List is used.</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pPr defTabSz="922338"/>
            <a:fld id="{AE87E197-7DD5-4ADC-ADC4-59DB20F3E610}" type="slidenum">
              <a:rPr lang="en-US" smtClean="0"/>
              <a:pPr defTabSz="922338"/>
              <a:t>9</a:t>
            </a:fld>
            <a:endParaRPr lang="en-US" dirty="0" smtClean="0"/>
          </a:p>
        </p:txBody>
      </p:sp>
      <p:sp>
        <p:nvSpPr>
          <p:cNvPr id="121859" name="Rectangle 2"/>
          <p:cNvSpPr>
            <a:spLocks noGrp="1" noRot="1" noChangeAspect="1" noChangeArrowheads="1" noTextEdit="1"/>
          </p:cNvSpPr>
          <p:nvPr>
            <p:ph type="sldImg"/>
          </p:nvPr>
        </p:nvSpPr>
        <p:spPr>
          <a:ln/>
        </p:spPr>
      </p:sp>
      <p:sp>
        <p:nvSpPr>
          <p:cNvPr id="567300" name="Rectangle 3"/>
          <p:cNvSpPr>
            <a:spLocks noGrp="1" noChangeArrowheads="1"/>
          </p:cNvSpPr>
          <p:nvPr>
            <p:ph type="body" idx="1"/>
          </p:nvPr>
        </p:nvSpPr>
        <p:spPr>
          <a:ln/>
        </p:spPr>
        <p:txBody>
          <a:bodyPr/>
          <a:lstStyle/>
          <a:p>
            <a:pPr>
              <a:defRPr/>
            </a:pPr>
            <a:r>
              <a:rPr lang="en-US" dirty="0" smtClean="0"/>
              <a:t>When you think of maintenance in a personal example, you can use the same philosophy that companies use for maintenance of their production equipment.  </a:t>
            </a:r>
          </a:p>
          <a:p>
            <a:pPr>
              <a:defRPr/>
            </a:pPr>
            <a:r>
              <a:rPr lang="en-US" dirty="0" smtClean="0"/>
              <a:t>How do you ensure that “Old Faithful” is ready when you need it?  </a:t>
            </a:r>
          </a:p>
          <a:p>
            <a:pPr>
              <a:defRPr/>
            </a:pPr>
            <a:r>
              <a:rPr lang="en-US" dirty="0" smtClean="0"/>
              <a:t>You perform preventive maintenance by:</a:t>
            </a:r>
          </a:p>
          <a:p>
            <a:pPr marL="288925" lvl="1" indent="-225425">
              <a:buFont typeface="Arial" pitchFamily="34" charset="0"/>
              <a:buChar char="•"/>
              <a:defRPr/>
            </a:pPr>
            <a:r>
              <a:rPr lang="en-US" dirty="0" smtClean="0"/>
              <a:t>Changing the oil every three months or 3000 miles –</a:t>
            </a:r>
            <a:r>
              <a:rPr lang="en-US" baseline="0" dirty="0" smtClean="0"/>
              <a:t> </a:t>
            </a:r>
            <a:r>
              <a:rPr lang="en-US" dirty="0" smtClean="0"/>
              <a:t>Calendar/DUOM PM</a:t>
            </a:r>
          </a:p>
          <a:p>
            <a:pPr marL="288925" lvl="1" indent="-225425">
              <a:buFont typeface="Arial" pitchFamily="34" charset="0"/>
              <a:buChar char="•"/>
              <a:defRPr/>
            </a:pPr>
            <a:r>
              <a:rPr lang="en-US" dirty="0" smtClean="0"/>
              <a:t>Washing the car following heavy snow, salt – event based</a:t>
            </a:r>
          </a:p>
          <a:p>
            <a:pPr marL="288925" lvl="1" indent="-225425">
              <a:buFont typeface="Arial" pitchFamily="34" charset="0"/>
              <a:buChar char="•"/>
              <a:defRPr/>
            </a:pPr>
            <a:r>
              <a:rPr lang="en-US" dirty="0" smtClean="0"/>
              <a:t>Filling the air in the tires based on pressure gauge reading compared with min/max requirements from the OEM</a:t>
            </a:r>
          </a:p>
          <a:p>
            <a:pPr marL="226108" indent="-226108">
              <a:defRPr/>
            </a:pPr>
            <a:r>
              <a:rPr lang="en-US" dirty="0" smtClean="0"/>
              <a:t>You perform corrective maintenance as needed:</a:t>
            </a:r>
          </a:p>
          <a:p>
            <a:pPr marL="287338" lvl="1" indent="-225425">
              <a:buFont typeface="Arial" pitchFamily="34" charset="0"/>
              <a:buChar char="•"/>
              <a:defRPr/>
            </a:pPr>
            <a:r>
              <a:rPr lang="en-US" dirty="0" smtClean="0"/>
              <a:t>When you have a flat tire</a:t>
            </a:r>
          </a:p>
          <a:p>
            <a:pPr marL="287338" lvl="1" indent="-225425">
              <a:buFont typeface="Arial" pitchFamily="34" charset="0"/>
              <a:buChar char="•"/>
              <a:defRPr/>
            </a:pPr>
            <a:r>
              <a:rPr lang="en-US" dirty="0" smtClean="0"/>
              <a:t>When the battery goes dead</a:t>
            </a:r>
          </a:p>
          <a:p>
            <a:pPr marL="287338" lvl="1" indent="-225425">
              <a:buFont typeface="Arial" pitchFamily="34" charset="0"/>
              <a:buChar char="•"/>
              <a:defRPr/>
            </a:pPr>
            <a:r>
              <a:rPr lang="en-US" dirty="0" smtClean="0"/>
              <a:t>When the car does</a:t>
            </a:r>
            <a:r>
              <a:rPr lang="en-US" baseline="0" dirty="0" smtClean="0"/>
              <a:t> not</a:t>
            </a:r>
            <a:r>
              <a:rPr lang="en-US" dirty="0" smtClean="0"/>
              <a:t> start</a:t>
            </a:r>
          </a:p>
          <a:p>
            <a:pPr marL="226108" indent="-226108">
              <a:defRPr/>
            </a:pPr>
            <a:r>
              <a:rPr lang="en-US" dirty="0" smtClean="0"/>
              <a:t>How do you schedule the maintenance?</a:t>
            </a:r>
          </a:p>
          <a:p>
            <a:pPr marL="288925" lvl="1" indent="-225425">
              <a:buFont typeface="Arial" pitchFamily="34" charset="0"/>
              <a:buChar char="•"/>
              <a:defRPr/>
            </a:pPr>
            <a:r>
              <a:rPr lang="en-US" dirty="0" smtClean="0"/>
              <a:t>When will the car be available for an oil change? (Scheduled outage)</a:t>
            </a:r>
          </a:p>
          <a:p>
            <a:pPr marL="288925" lvl="1" indent="-225425">
              <a:buFont typeface="Arial" pitchFamily="34" charset="0"/>
              <a:buChar char="•"/>
              <a:defRPr/>
            </a:pPr>
            <a:r>
              <a:rPr lang="en-US" dirty="0" smtClean="0"/>
              <a:t>What if the car breaks down?  (Unscheduled outage) </a:t>
            </a:r>
          </a:p>
          <a:p>
            <a:pPr marL="226108" indent="-226108">
              <a:defRPr/>
            </a:pPr>
            <a:r>
              <a:rPr lang="en-US" dirty="0" smtClean="0"/>
              <a:t>Do you have the inventory to take care of your car?</a:t>
            </a:r>
          </a:p>
          <a:p>
            <a:pPr marL="288925" lvl="1" indent="-225425">
              <a:buFont typeface="Arial" pitchFamily="34" charset="0"/>
              <a:buChar char="•"/>
              <a:defRPr/>
            </a:pPr>
            <a:r>
              <a:rPr lang="en-US" dirty="0" smtClean="0"/>
              <a:t>Some items are in stock, like your spare tire </a:t>
            </a:r>
          </a:p>
          <a:p>
            <a:pPr marL="288925" lvl="1" indent="-225425">
              <a:buFont typeface="Arial" pitchFamily="34" charset="0"/>
              <a:buChar char="•"/>
              <a:defRPr/>
            </a:pPr>
            <a:r>
              <a:rPr lang="en-US" dirty="0" smtClean="0"/>
              <a:t>Some items are</a:t>
            </a:r>
            <a:r>
              <a:rPr lang="en-US" baseline="0" dirty="0" smtClean="0"/>
              <a:t> not </a:t>
            </a:r>
            <a:r>
              <a:rPr lang="en-US" dirty="0" smtClean="0"/>
              <a:t>held in stock but you want to have the part number handy in case you do need it – like wiper blades, oil, and air filters </a:t>
            </a:r>
          </a:p>
          <a:p>
            <a:pPr marL="288925" lvl="1" indent="-225425">
              <a:buFont typeface="Arial" pitchFamily="34" charset="0"/>
              <a:buChar char="•"/>
              <a:defRPr/>
            </a:pPr>
            <a:r>
              <a:rPr lang="en-US" dirty="0" smtClean="0"/>
              <a:t>Some items you might make to keep in your car like a CD burned with music designed to put the kids to sleep. This is what a plant would call an internally fabricated part</a:t>
            </a:r>
          </a:p>
          <a:p>
            <a:pPr marL="288925" lvl="1" indent="-225425">
              <a:buFont typeface="Arial" pitchFamily="34" charset="0"/>
              <a:buChar char="•"/>
              <a:defRPr/>
            </a:pPr>
            <a:r>
              <a:rPr lang="en-US" dirty="0" smtClean="0"/>
              <a:t>You must keep track of your insurance card, which is a virtual part for your car.</a:t>
            </a:r>
          </a:p>
          <a:p>
            <a:pPr>
              <a:defRPr/>
            </a:pPr>
            <a:r>
              <a:rPr lang="en-US" dirty="0" smtClean="0"/>
              <a:t>When buying the items or things you need, it is important to know the details of what might come up.</a:t>
            </a:r>
          </a:p>
          <a:p>
            <a:pPr marL="288925" lvl="1" indent="-225425">
              <a:buFont typeface="Arial" pitchFamily="34" charset="0"/>
              <a:buChar char="•"/>
              <a:defRPr/>
            </a:pPr>
            <a:r>
              <a:rPr lang="en-US" dirty="0" smtClean="0"/>
              <a:t>Stock parts </a:t>
            </a:r>
          </a:p>
          <a:p>
            <a:pPr marL="288925" lvl="1" indent="-225425">
              <a:buFont typeface="Arial" pitchFamily="34" charset="0"/>
              <a:buChar char="•"/>
              <a:defRPr/>
            </a:pPr>
            <a:r>
              <a:rPr lang="en-US" dirty="0" smtClean="0"/>
              <a:t>Non-stock parts </a:t>
            </a:r>
          </a:p>
          <a:p>
            <a:pPr marL="288925" lvl="1" indent="-225425">
              <a:buFont typeface="Arial" pitchFamily="34" charset="0"/>
              <a:buChar char="•"/>
              <a:defRPr/>
            </a:pPr>
            <a:r>
              <a:rPr lang="en-US" dirty="0" smtClean="0"/>
              <a:t>Fuzzy dice to hang from the rear-view mirror (definitely a spot buy!) </a:t>
            </a:r>
          </a:p>
          <a:p>
            <a:pPr marL="288925" lvl="1" indent="-225425">
              <a:buFont typeface="Arial" pitchFamily="34" charset="0"/>
              <a:buChar char="•"/>
              <a:defRPr/>
            </a:pPr>
            <a:r>
              <a:rPr lang="en-US" dirty="0" smtClean="0"/>
              <a:t>Services – car wash</a:t>
            </a:r>
          </a:p>
          <a:p>
            <a:pPr>
              <a:defRPr/>
            </a:pPr>
            <a:r>
              <a:rPr lang="en-US" dirty="0" smtClean="0"/>
              <a:t>When you need repairs or work, do you call your mechanic for an appointment and describe the problem? (service request)</a:t>
            </a:r>
          </a:p>
          <a:p>
            <a:pPr>
              <a:defRPr/>
            </a:pPr>
            <a:r>
              <a:rPr lang="en-US" dirty="0" smtClean="0"/>
              <a:t>Is it not also important to know your cost of ownership? Do you include just your monthly payments and insurance, or do you also add in the cost to fill the tank, keep it clean, and get the oil changed? How do you decide when to replace “Old Faithful” with a newer model?</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14245">
              <a:defRPr/>
            </a:pPr>
            <a:r>
              <a:rPr lang="en-US" b="0" dirty="0" smtClean="0"/>
              <a:t>When the WO document is printed with the Instruction Lists, there is a space for</a:t>
            </a:r>
            <a:r>
              <a:rPr lang="en-US" b="0" baseline="0" dirty="0" smtClean="0"/>
              <a:t> the maintenance person to enter the readings on the WO document. The recorded readings can then be updated in EAM within the WO record on the Master Instructions List submenu.</a:t>
            </a:r>
            <a:endParaRPr lang="en-US" b="0"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90</a:t>
            </a:fld>
            <a:endParaRPr 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4" y="8830312"/>
            <a:ext cx="2971697" cy="464504"/>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91</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pPr defTabSz="922338"/>
            <a:fld id="{1CC75D49-765B-4AF3-9D3E-2BA44475CCA1}" type="slidenum">
              <a:rPr lang="en-US" smtClean="0"/>
              <a:pPr defTabSz="922338"/>
              <a:t>92</a:t>
            </a:fld>
            <a:endParaRPr lang="en-US" dirty="0" smtClean="0"/>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pPr defTabSz="922338"/>
            <a:fld id="{F6467225-62FC-4D4D-B53B-58ACD18BFB77}" type="slidenum">
              <a:rPr lang="en-US" smtClean="0"/>
              <a:pPr defTabSz="922338"/>
              <a:t>93</a:t>
            </a:fld>
            <a:endParaRPr lang="en-US" dirty="0" smtClean="0"/>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p:spPr>
        <p:txBody>
          <a:bodyPr/>
          <a:lstStyle/>
          <a:p>
            <a:pPr eaLnBrk="1" hangingPunct="1"/>
            <a:r>
              <a:rPr lang="en-US" dirty="0" smtClean="0"/>
              <a:t>Navigate to Maintenance</a:t>
            </a:r>
            <a:r>
              <a:rPr lang="en-US" baseline="0" dirty="0" smtClean="0"/>
              <a:t>|PM/PdM|PM Templates</a:t>
            </a:r>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pPr defTabSz="922338"/>
            <a:fld id="{54E383B6-EB14-4A91-AC61-B9972BBFEFDC}" type="slidenum">
              <a:rPr lang="en-US" smtClean="0"/>
              <a:pPr defTabSz="922338"/>
              <a:t>94</a:t>
            </a:fld>
            <a:endParaRPr lang="en-US" dirty="0" smtClean="0"/>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a:ln/>
        </p:spPr>
        <p:txBody>
          <a:bodyPr/>
          <a:lstStyle/>
          <a:p>
            <a:pPr eaLnBrk="1" hangingPunct="1"/>
            <a:r>
              <a:rPr lang="en-US" dirty="0" smtClean="0"/>
              <a:t>Calendar-based PMs are the simplest PMs and are usually the least accurate.  </a:t>
            </a:r>
          </a:p>
          <a:p>
            <a:pPr eaLnBrk="1" hangingPunct="1"/>
            <a:r>
              <a:rPr lang="en-US" dirty="0" smtClean="0"/>
              <a:t>The</a:t>
            </a:r>
            <a:r>
              <a:rPr lang="en-US" baseline="0" dirty="0" smtClean="0"/>
              <a:t> s</a:t>
            </a:r>
            <a:r>
              <a:rPr lang="en-US" dirty="0" smtClean="0"/>
              <a:t>ystem assigns the PM template number.</a:t>
            </a:r>
          </a:p>
          <a:p>
            <a:pPr eaLnBrk="1" hangingPunct="1"/>
            <a:r>
              <a:rPr lang="en-US" dirty="0" smtClean="0"/>
              <a:t>Use the lookup to select equipment.</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pPr defTabSz="922338"/>
            <a:fld id="{D6064A90-80A8-4BF6-9ED5-4CECAD734FA9}" type="slidenum">
              <a:rPr lang="en-US" smtClean="0"/>
              <a:pPr defTabSz="922338"/>
              <a:t>95</a:t>
            </a:fld>
            <a:endParaRPr lang="en-US" dirty="0" smtClean="0"/>
          </a:p>
        </p:txBody>
      </p:sp>
      <p:sp>
        <p:nvSpPr>
          <p:cNvPr id="192515" name="Rectangle 2"/>
          <p:cNvSpPr>
            <a:spLocks noGrp="1" noRot="1" noChangeAspect="1" noChangeArrowheads="1" noTextEdit="1"/>
          </p:cNvSpPr>
          <p:nvPr>
            <p:ph type="sldImg"/>
          </p:nvPr>
        </p:nvSpPr>
        <p:spPr>
          <a:ln/>
        </p:spPr>
      </p:sp>
      <p:sp>
        <p:nvSpPr>
          <p:cNvPr id="192516" name="Rectangle 3"/>
          <p:cNvSpPr>
            <a:spLocks noGrp="1" noChangeArrowheads="1"/>
          </p:cNvSpPr>
          <p:nvPr>
            <p:ph type="body" idx="1"/>
          </p:nvPr>
        </p:nvSpPr>
        <p:spPr>
          <a:noFill/>
          <a:ln/>
        </p:spPr>
        <p:txBody>
          <a:bodyPr/>
          <a:lstStyle/>
          <a:p>
            <a:pPr marL="228600" indent="-228600" eaLnBrk="1" hangingPunct="1">
              <a:buFont typeface="+mj-lt"/>
              <a:buAutoNum type="arabicPeriod"/>
            </a:pPr>
            <a:r>
              <a:rPr lang="en-US" dirty="0" smtClean="0"/>
              <a:t>Select:</a:t>
            </a:r>
          </a:p>
          <a:p>
            <a:pPr lvl="1" eaLnBrk="1" hangingPunct="1"/>
            <a:r>
              <a:rPr lang="en-US" dirty="0" smtClean="0"/>
              <a:t>Issue Method = Calendar </a:t>
            </a:r>
          </a:p>
          <a:p>
            <a:pPr lvl="1" eaLnBrk="1" hangingPunct="1"/>
            <a:r>
              <a:rPr lang="en-US" dirty="0" smtClean="0"/>
              <a:t>Issue Cycle = Month</a:t>
            </a:r>
          </a:p>
          <a:p>
            <a:pPr lvl="1" eaLnBrk="1" hangingPunct="1"/>
            <a:r>
              <a:rPr lang="en-US" dirty="0" smtClean="0"/>
              <a:t>No of Cycles = 1</a:t>
            </a:r>
          </a:p>
          <a:p>
            <a:pPr lvl="1" eaLnBrk="1" hangingPunct="1"/>
            <a:r>
              <a:rPr lang="en-US" dirty="0" smtClean="0"/>
              <a:t>Next Issue date</a:t>
            </a:r>
          </a:p>
          <a:p>
            <a:pPr lvl="1" eaLnBrk="1" hangingPunct="1"/>
            <a:r>
              <a:rPr lang="en-US" dirty="0" smtClean="0"/>
              <a:t>Lead Days = 5</a:t>
            </a:r>
          </a:p>
          <a:p>
            <a:pPr marL="228600" indent="-228600" eaLnBrk="1" hangingPunct="1">
              <a:buFont typeface="+mj-lt"/>
              <a:buAutoNum type="arabicPeriod"/>
            </a:pPr>
            <a:r>
              <a:rPr lang="en-US" dirty="0" smtClean="0"/>
              <a:t>Enter any other relevant information and Save.</a:t>
            </a:r>
          </a:p>
          <a:p>
            <a:pPr eaLnBrk="1" hangingPunct="1"/>
            <a:endParaRPr lang="en-US" dirty="0" smtClean="0"/>
          </a:p>
          <a:p>
            <a:pPr eaLnBrk="1" hangingPunct="1"/>
            <a:r>
              <a:rPr lang="en-US" dirty="0" smtClean="0"/>
              <a:t>When</a:t>
            </a:r>
            <a:r>
              <a:rPr lang="en-US" baseline="0" dirty="0" smtClean="0"/>
              <a:t> creating other frequencies, use the following as a guide for conversions:</a:t>
            </a:r>
          </a:p>
          <a:p>
            <a:pPr eaLnBrk="1" hangingPunct="1"/>
            <a:endParaRPr lang="en-US" baseline="0" dirty="0" smtClean="0"/>
          </a:p>
          <a:p>
            <a:pPr lvl="1" eaLnBrk="1" hangingPunct="1"/>
            <a:r>
              <a:rPr lang="en-US" baseline="0" dirty="0" smtClean="0"/>
              <a:t>Issue cycle = Month and No of Cycles = 3 defines a quarterly frequency.</a:t>
            </a:r>
          </a:p>
          <a:p>
            <a:pPr eaLnBrk="1" hangingPunct="1"/>
            <a:endParaRPr lang="en-US" baseline="0" dirty="0" smtClean="0"/>
          </a:p>
          <a:p>
            <a:pPr eaLnBrk="1" hangingPunct="1"/>
            <a:r>
              <a:rPr lang="en-US" baseline="0" dirty="0" smtClean="0"/>
              <a:t>Some companies base a month on 28 days or for weeks in order for PMs to become due on the same day of the week each time.</a:t>
            </a:r>
            <a:endParaRPr lang="en-US"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pPr defTabSz="922338"/>
            <a:fld id="{5012C368-7A8F-4B6D-85E8-F0F83F3B57FB}" type="slidenum">
              <a:rPr lang="en-US" smtClean="0"/>
              <a:pPr defTabSz="922338"/>
              <a:t>96</a:t>
            </a:fld>
            <a:endParaRPr lang="en-US" dirty="0" smtClean="0"/>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a:ln/>
        </p:spPr>
        <p:txBody>
          <a:bodyPr/>
          <a:lstStyle/>
          <a:p>
            <a:r>
              <a:rPr lang="en-US" dirty="0" smtClean="0"/>
              <a:t>People who access this work order use the instructions and any safety or other included notes to perform the work order. If the instruction</a:t>
            </a:r>
            <a:r>
              <a:rPr lang="en-US" baseline="0" dirty="0" smtClean="0"/>
              <a:t> list is of type Route, the list includes all machines that must be included on a route-based PM.</a:t>
            </a:r>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pPr defTabSz="922338"/>
            <a:fld id="{8FFB3468-ABDC-4674-BC09-A041C414B94F}" type="slidenum">
              <a:rPr lang="en-US" smtClean="0"/>
              <a:pPr defTabSz="922338"/>
              <a:t>97</a:t>
            </a:fld>
            <a:endParaRPr lang="en-US" dirty="0"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r>
              <a:rPr lang="en-US" dirty="0" smtClean="0"/>
              <a:t>This task is usually performed by the planner or by the maintenance supervisor.  </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pPr defTabSz="922338"/>
            <a:fld id="{1C5F27D6-66DA-465E-865E-CFE095FB5F36}" type="slidenum">
              <a:rPr lang="en-US" smtClean="0"/>
              <a:pPr defTabSz="922338"/>
              <a:t>98</a:t>
            </a:fld>
            <a:endParaRPr lang="en-US" dirty="0" smtClean="0"/>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pPr defTabSz="922338"/>
            <a:fld id="{ED6065B7-A937-4DD7-9AFA-9F1AFB88D8B1}" type="slidenum">
              <a:rPr lang="en-US" smtClean="0"/>
              <a:pPr defTabSz="922338"/>
              <a:t>99</a:t>
            </a:fld>
            <a:endParaRPr lang="en-US" dirty="0" smtClean="0"/>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a:ln/>
        </p:spPr>
        <p:txBody>
          <a:bodyPr/>
          <a:lstStyle/>
          <a:p>
            <a:pPr eaLnBrk="1" hangingPunct="1"/>
            <a:r>
              <a:rPr lang="en-US" dirty="0" smtClean="0"/>
              <a:t>Select multiple PM templates to issue.</a:t>
            </a:r>
          </a:p>
          <a:p>
            <a:pPr eaLnBrk="1" hangingPunct="1"/>
            <a:r>
              <a:rPr lang="en-US" dirty="0" smtClean="0"/>
              <a:t>Select Global Issue from the Action or right-click menu.</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4899" r:id="rId1"/>
    <p:sldLayoutId id="2147484900" r:id="rId2"/>
    <p:sldLayoutId id="2147484901" r:id="rId3"/>
    <p:sldLayoutId id="2147484902" r:id="rId4"/>
    <p:sldLayoutId id="2147484903" r:id="rId5"/>
    <p:sldLayoutId id="2147484904" r:id="rId6"/>
    <p:sldLayoutId id="2147484905" r:id="rId7"/>
    <p:sldLayoutId id="2147484906" r:id="rId8"/>
    <p:sldLayoutId id="2147484907"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comments" Target="../comments/comment10.xml"/></Relationships>
</file>

<file path=ppt/slides/_rels/slide10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0.xml"/><Relationship Id="rId1" Type="http://schemas.openxmlformats.org/officeDocument/2006/relationships/slideLayout" Target="../slideLayouts/slideLayout6.xml"/><Relationship Id="rId4" Type="http://schemas.openxmlformats.org/officeDocument/2006/relationships/comments" Target="../comments/comment100.xml"/></Relationships>
</file>

<file path=ppt/slides/_rels/slide10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01.xml"/><Relationship Id="rId1" Type="http://schemas.openxmlformats.org/officeDocument/2006/relationships/slideLayout" Target="../slideLayouts/slideLayout2.xml"/><Relationship Id="rId4" Type="http://schemas.openxmlformats.org/officeDocument/2006/relationships/comments" Target="../comments/comment101.xml"/></Relationships>
</file>

<file path=ppt/slides/_rels/slide102.xml.rels><?xml version="1.0" encoding="UTF-8" standalone="yes"?>
<Relationships xmlns="http://schemas.openxmlformats.org/package/2006/relationships"><Relationship Id="rId3" Type="http://schemas.openxmlformats.org/officeDocument/2006/relationships/comments" Target="../comments/comment102.xml"/><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comments" Target="../comments/comment103.xml"/><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comments" Target="../comments/comment104.xml"/><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5.xml"/><Relationship Id="rId1" Type="http://schemas.openxmlformats.org/officeDocument/2006/relationships/slideLayout" Target="../slideLayouts/slideLayout6.xml"/><Relationship Id="rId4" Type="http://schemas.openxmlformats.org/officeDocument/2006/relationships/comments" Target="../comments/comment105.xml"/></Relationships>
</file>

<file path=ppt/slides/_rels/slide10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06.xml"/><Relationship Id="rId1" Type="http://schemas.openxmlformats.org/officeDocument/2006/relationships/slideLayout" Target="../slideLayouts/slideLayout6.xml"/><Relationship Id="rId4" Type="http://schemas.openxmlformats.org/officeDocument/2006/relationships/comments" Target="../comments/comment106.xml"/></Relationships>
</file>

<file path=ppt/slides/_rels/slide10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7.xml"/><Relationship Id="rId1" Type="http://schemas.openxmlformats.org/officeDocument/2006/relationships/slideLayout" Target="../slideLayouts/slideLayout6.xml"/><Relationship Id="rId4" Type="http://schemas.openxmlformats.org/officeDocument/2006/relationships/comments" Target="../comments/comment107.xml"/></Relationships>
</file>

<file path=ppt/slides/_rels/slide108.xml.rels><?xml version="1.0" encoding="UTF-8" standalone="yes"?>
<Relationships xmlns="http://schemas.openxmlformats.org/package/2006/relationships"><Relationship Id="rId3" Type="http://schemas.openxmlformats.org/officeDocument/2006/relationships/comments" Target="../comments/comment108.xml"/><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09.xml"/><Relationship Id="rId1" Type="http://schemas.openxmlformats.org/officeDocument/2006/relationships/slideLayout" Target="../slideLayouts/slideLayout6.xml"/><Relationship Id="rId4" Type="http://schemas.openxmlformats.org/officeDocument/2006/relationships/comments" Target="../comments/comment109.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10.xml"/><Relationship Id="rId1" Type="http://schemas.openxmlformats.org/officeDocument/2006/relationships/slideLayout" Target="../slideLayouts/slideLayout6.xml"/><Relationship Id="rId4" Type="http://schemas.openxmlformats.org/officeDocument/2006/relationships/comments" Target="../comments/comment110.xml"/></Relationships>
</file>

<file path=ppt/slides/_rels/slide111.xml.rels><?xml version="1.0" encoding="UTF-8" standalone="yes"?>
<Relationships xmlns="http://schemas.openxmlformats.org/package/2006/relationships"><Relationship Id="rId3" Type="http://schemas.openxmlformats.org/officeDocument/2006/relationships/comments" Target="../comments/comment111.xml"/><Relationship Id="rId2" Type="http://schemas.openxmlformats.org/officeDocument/2006/relationships/notesSlide" Target="../notesSlides/notesSlide111.xml"/><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3" Type="http://schemas.openxmlformats.org/officeDocument/2006/relationships/comments" Target="../comments/comment112.xml"/><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comments" Target="../comments/comment113.xml"/><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14.xml"/><Relationship Id="rId1" Type="http://schemas.openxmlformats.org/officeDocument/2006/relationships/slideLayout" Target="../slideLayouts/slideLayout6.xml"/><Relationship Id="rId4" Type="http://schemas.openxmlformats.org/officeDocument/2006/relationships/comments" Target="../comments/comment114.xml"/></Relationships>
</file>

<file path=ppt/slides/_rels/slide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15.xml"/><Relationship Id="rId1" Type="http://schemas.openxmlformats.org/officeDocument/2006/relationships/slideLayout" Target="../slideLayouts/slideLayout6.xml"/><Relationship Id="rId5" Type="http://schemas.openxmlformats.org/officeDocument/2006/relationships/comments" Target="../comments/comment115.xml"/><Relationship Id="rId4" Type="http://schemas.openxmlformats.org/officeDocument/2006/relationships/image" Target="../media/image66.png"/></Relationships>
</file>

<file path=ppt/slides/_rels/slide1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6.xml"/><Relationship Id="rId1" Type="http://schemas.openxmlformats.org/officeDocument/2006/relationships/slideLayout" Target="../slideLayouts/slideLayout6.xml"/><Relationship Id="rId5" Type="http://schemas.openxmlformats.org/officeDocument/2006/relationships/comments" Target="../comments/comment116.xml"/><Relationship Id="rId4" Type="http://schemas.openxmlformats.org/officeDocument/2006/relationships/image" Target="../media/image68.png"/></Relationships>
</file>

<file path=ppt/slides/_rels/slide11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7.xml"/><Relationship Id="rId1" Type="http://schemas.openxmlformats.org/officeDocument/2006/relationships/slideLayout" Target="../slideLayouts/slideLayout6.xml"/><Relationship Id="rId4" Type="http://schemas.openxmlformats.org/officeDocument/2006/relationships/comments" Target="../comments/comment117.xml"/></Relationships>
</file>

<file path=ppt/slides/_rels/slide11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18.xml"/><Relationship Id="rId1" Type="http://schemas.openxmlformats.org/officeDocument/2006/relationships/slideLayout" Target="../slideLayouts/slideLayout6.xml"/><Relationship Id="rId4" Type="http://schemas.openxmlformats.org/officeDocument/2006/relationships/comments" Target="../comments/comment118.xml"/></Relationships>
</file>

<file path=ppt/slides/_rels/slide11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19.xml"/><Relationship Id="rId1" Type="http://schemas.openxmlformats.org/officeDocument/2006/relationships/slideLayout" Target="../slideLayouts/slideLayout6.xml"/><Relationship Id="rId4" Type="http://schemas.openxmlformats.org/officeDocument/2006/relationships/comments" Target="../comments/comment119.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20.xml"/><Relationship Id="rId1" Type="http://schemas.openxmlformats.org/officeDocument/2006/relationships/slideLayout" Target="../slideLayouts/slideLayout2.xml"/><Relationship Id="rId5" Type="http://schemas.openxmlformats.org/officeDocument/2006/relationships/comments" Target="../comments/comment120.xml"/><Relationship Id="rId4" Type="http://schemas.openxmlformats.org/officeDocument/2006/relationships/image" Target="../media/image72.png"/></Relationships>
</file>

<file path=ppt/slides/_rels/slide12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21.xml"/><Relationship Id="rId1" Type="http://schemas.openxmlformats.org/officeDocument/2006/relationships/slideLayout" Target="../slideLayouts/slideLayout6.xml"/><Relationship Id="rId5" Type="http://schemas.openxmlformats.org/officeDocument/2006/relationships/comments" Target="../comments/comment121.xml"/><Relationship Id="rId4" Type="http://schemas.openxmlformats.org/officeDocument/2006/relationships/image" Target="../media/image74.png"/></Relationships>
</file>

<file path=ppt/slides/_rels/slide122.xml.rels><?xml version="1.0" encoding="UTF-8" standalone="yes"?>
<Relationships xmlns="http://schemas.openxmlformats.org/package/2006/relationships"><Relationship Id="rId3" Type="http://schemas.openxmlformats.org/officeDocument/2006/relationships/comments" Target="../comments/comment122.xml"/><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comments" Target="../comments/comment123.xml"/></Relationships>
</file>

<file path=ppt/slides/_rels/slide124.xml.rels><?xml version="1.0" encoding="UTF-8" standalone="yes"?>
<Relationships xmlns="http://schemas.openxmlformats.org/package/2006/relationships"><Relationship Id="rId3" Type="http://schemas.openxmlformats.org/officeDocument/2006/relationships/comments" Target="../comments/comment124.xml"/><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comments" Target="../comments/comment125.xml"/><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comments" Target="../comments/comment126.xml"/></Relationships>
</file>

<file path=ppt/slides/_rels/slide12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27.xml"/><Relationship Id="rId1" Type="http://schemas.openxmlformats.org/officeDocument/2006/relationships/slideLayout" Target="../slideLayouts/slideLayout2.xml"/><Relationship Id="rId4" Type="http://schemas.openxmlformats.org/officeDocument/2006/relationships/comments" Target="../comments/comment127.xml"/></Relationships>
</file>

<file path=ppt/slides/_rels/slide12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8.xml"/><Relationship Id="rId1" Type="http://schemas.openxmlformats.org/officeDocument/2006/relationships/slideLayout" Target="../slideLayouts/slideLayout2.xml"/><Relationship Id="rId4" Type="http://schemas.openxmlformats.org/officeDocument/2006/relationships/comments" Target="../comments/comment128.xml"/></Relationships>
</file>

<file path=ppt/slides/_rels/slide12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comments" Target="../comments/comment129.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comments" Target="../comments/comment130.xml"/></Relationships>
</file>

<file path=ppt/slides/_rels/slide13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31.xml"/><Relationship Id="rId1" Type="http://schemas.openxmlformats.org/officeDocument/2006/relationships/slideLayout" Target="../slideLayouts/slideLayout2.xml"/><Relationship Id="rId4" Type="http://schemas.openxmlformats.org/officeDocument/2006/relationships/comments" Target="../comments/comment131.xml"/></Relationships>
</file>

<file path=ppt/slides/_rels/slide13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comments" Target="../comments/comment132.xml"/></Relationships>
</file>

<file path=ppt/slides/_rels/slide13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comments" Target="../comments/comment133.xml"/></Relationships>
</file>

<file path=ppt/slides/_rels/slide13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34.xml"/><Relationship Id="rId1" Type="http://schemas.openxmlformats.org/officeDocument/2006/relationships/slideLayout" Target="../slideLayouts/slideLayout2.xml"/><Relationship Id="rId4" Type="http://schemas.openxmlformats.org/officeDocument/2006/relationships/comments" Target="../comments/comment134.xml"/></Relationships>
</file>

<file path=ppt/slides/_rels/slide13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5.xml"/><Relationship Id="rId1" Type="http://schemas.openxmlformats.org/officeDocument/2006/relationships/slideLayout" Target="../slideLayouts/slideLayout2.xml"/><Relationship Id="rId4" Type="http://schemas.openxmlformats.org/officeDocument/2006/relationships/comments" Target="../comments/comment135.xml"/></Relationships>
</file>

<file path=ppt/slides/_rels/slide13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36.xml"/><Relationship Id="rId1" Type="http://schemas.openxmlformats.org/officeDocument/2006/relationships/slideLayout" Target="../slideLayouts/slideLayout2.xml"/><Relationship Id="rId4" Type="http://schemas.openxmlformats.org/officeDocument/2006/relationships/comments" Target="../comments/comment136.xml"/></Relationships>
</file>

<file path=ppt/slides/_rels/slide13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37.xml"/><Relationship Id="rId1" Type="http://schemas.openxmlformats.org/officeDocument/2006/relationships/slideLayout" Target="../slideLayouts/slideLayout2.xml"/><Relationship Id="rId4" Type="http://schemas.openxmlformats.org/officeDocument/2006/relationships/comments" Target="../comments/comment137.xml"/></Relationships>
</file>

<file path=ppt/slides/_rels/slide13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38.xml"/><Relationship Id="rId1" Type="http://schemas.openxmlformats.org/officeDocument/2006/relationships/slideLayout" Target="../slideLayouts/slideLayout2.xml"/><Relationship Id="rId4" Type="http://schemas.openxmlformats.org/officeDocument/2006/relationships/comments" Target="../comments/comment138.xml"/></Relationships>
</file>

<file path=ppt/slides/_rels/slide13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39.xml"/><Relationship Id="rId1" Type="http://schemas.openxmlformats.org/officeDocument/2006/relationships/slideLayout" Target="../slideLayouts/slideLayout2.xml"/><Relationship Id="rId4" Type="http://schemas.openxmlformats.org/officeDocument/2006/relationships/comments" Target="../comments/comment139.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40.xml"/><Relationship Id="rId1" Type="http://schemas.openxmlformats.org/officeDocument/2006/relationships/slideLayout" Target="../slideLayouts/slideLayout2.xml"/><Relationship Id="rId4" Type="http://schemas.openxmlformats.org/officeDocument/2006/relationships/comments" Target="../comments/comment140.xml"/></Relationships>
</file>

<file path=ppt/slides/_rels/slide14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41.xml"/><Relationship Id="rId1" Type="http://schemas.openxmlformats.org/officeDocument/2006/relationships/slideLayout" Target="../slideLayouts/slideLayout2.xml"/><Relationship Id="rId4" Type="http://schemas.openxmlformats.org/officeDocument/2006/relationships/comments" Target="../comments/comment141.xml"/></Relationships>
</file>

<file path=ppt/slides/_rels/slide14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42.xml"/><Relationship Id="rId1" Type="http://schemas.openxmlformats.org/officeDocument/2006/relationships/slideLayout" Target="../slideLayouts/slideLayout2.xml"/><Relationship Id="rId4" Type="http://schemas.openxmlformats.org/officeDocument/2006/relationships/comments" Target="../comments/comment142.xml"/></Relationships>
</file>

<file path=ppt/slides/_rels/slide14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3.xml"/><Relationship Id="rId1" Type="http://schemas.openxmlformats.org/officeDocument/2006/relationships/slideLayout" Target="../slideLayouts/slideLayout2.xml"/><Relationship Id="rId4" Type="http://schemas.openxmlformats.org/officeDocument/2006/relationships/comments" Target="../comments/comment143.xml"/></Relationships>
</file>

<file path=ppt/slides/_rels/slide14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44.xml"/><Relationship Id="rId1" Type="http://schemas.openxmlformats.org/officeDocument/2006/relationships/slideLayout" Target="../slideLayouts/slideLayout2.xml"/><Relationship Id="rId4" Type="http://schemas.openxmlformats.org/officeDocument/2006/relationships/comments" Target="../comments/comment144.xml"/></Relationships>
</file>

<file path=ppt/slides/_rels/slide14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45.xml"/><Relationship Id="rId1" Type="http://schemas.openxmlformats.org/officeDocument/2006/relationships/slideLayout" Target="../slideLayouts/slideLayout2.xml"/><Relationship Id="rId4" Type="http://schemas.openxmlformats.org/officeDocument/2006/relationships/comments" Target="../comments/comment145.xml"/></Relationships>
</file>

<file path=ppt/slides/_rels/slide146.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46.xml"/><Relationship Id="rId1" Type="http://schemas.openxmlformats.org/officeDocument/2006/relationships/slideLayout" Target="../slideLayouts/slideLayout2.xml"/><Relationship Id="rId4" Type="http://schemas.openxmlformats.org/officeDocument/2006/relationships/comments" Target="../comments/comment146.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comments" Target="../comments/comment19.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comments" Target="../comments/comment2.xml"/></Relationships>
</file>

<file path=ppt/slides/_rels/slide20.xml.rels><?xml version="1.0" encoding="UTF-8" standalone="yes"?>
<Relationships xmlns="http://schemas.openxmlformats.org/package/2006/relationships"><Relationship Id="rId3" Type="http://schemas.openxmlformats.org/officeDocument/2006/relationships/comments" Target="../comments/comment20.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38.xm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comments" Target="../comments/comment40.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6.wmf"/><Relationship Id="rId5" Type="http://schemas.openxmlformats.org/officeDocument/2006/relationships/image" Target="../media/image5.wmf"/><Relationship Id="rId10" Type="http://schemas.openxmlformats.org/officeDocument/2006/relationships/comments" Target="../comments/comment5.xml"/><Relationship Id="rId4" Type="http://schemas.openxmlformats.org/officeDocument/2006/relationships/image" Target="../media/image4.png"/><Relationship Id="rId9" Type="http://schemas.openxmlformats.org/officeDocument/2006/relationships/image" Target="../media/image9.wmf"/></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51.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2.xml"/><Relationship Id="rId1" Type="http://schemas.openxmlformats.org/officeDocument/2006/relationships/slideLayout" Target="../slideLayouts/slideLayout6.xml"/><Relationship Id="rId4" Type="http://schemas.openxmlformats.org/officeDocument/2006/relationships/comments" Target="../comments/comment52.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comments" Target="../comments/comment53.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4.xml"/><Relationship Id="rId1" Type="http://schemas.openxmlformats.org/officeDocument/2006/relationships/slideLayout" Target="../slideLayouts/slideLayout6.xml"/><Relationship Id="rId4" Type="http://schemas.openxmlformats.org/officeDocument/2006/relationships/comments" Target="../comments/comment54.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6.xml"/><Relationship Id="rId1" Type="http://schemas.openxmlformats.org/officeDocument/2006/relationships/slideLayout" Target="../slideLayouts/slideLayout6.xml"/><Relationship Id="rId5" Type="http://schemas.openxmlformats.org/officeDocument/2006/relationships/comments" Target="../comments/comment56.xml"/><Relationship Id="rId4" Type="http://schemas.openxmlformats.org/officeDocument/2006/relationships/image" Target="../media/image25.png"/></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comments" Target="../comments/comment60.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1.xml"/><Relationship Id="rId1" Type="http://schemas.openxmlformats.org/officeDocument/2006/relationships/slideLayout" Target="../slideLayouts/slideLayout6.xml"/><Relationship Id="rId5" Type="http://schemas.openxmlformats.org/officeDocument/2006/relationships/comments" Target="../comments/comment61.xml"/><Relationship Id="rId4" Type="http://schemas.openxmlformats.org/officeDocument/2006/relationships/image" Target="../media/image27.png"/></Relationships>
</file>

<file path=ppt/slides/_rels/slide62.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comments" Target="../comments/comment63.xm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comments" Target="../comments/comment64.xm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omments" Target="../comments/comment65.xml"/><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6.xml"/><Relationship Id="rId1" Type="http://schemas.openxmlformats.org/officeDocument/2006/relationships/slideLayout" Target="../slideLayouts/slideLayout6.xml"/><Relationship Id="rId4" Type="http://schemas.openxmlformats.org/officeDocument/2006/relationships/comments" Target="../comments/comment66.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7.xml"/><Relationship Id="rId1" Type="http://schemas.openxmlformats.org/officeDocument/2006/relationships/slideLayout" Target="../slideLayouts/slideLayout6.xml"/><Relationship Id="rId4" Type="http://schemas.openxmlformats.org/officeDocument/2006/relationships/comments" Target="../comments/comment67.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9.xml"/><Relationship Id="rId1" Type="http://schemas.openxmlformats.org/officeDocument/2006/relationships/slideLayout" Target="../slideLayouts/slideLayout6.xml"/><Relationship Id="rId4" Type="http://schemas.openxmlformats.org/officeDocument/2006/relationships/comments" Target="../comments/comment69.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0.xml"/><Relationship Id="rId1" Type="http://schemas.openxmlformats.org/officeDocument/2006/relationships/slideLayout" Target="../slideLayouts/slideLayout6.xml"/><Relationship Id="rId4" Type="http://schemas.openxmlformats.org/officeDocument/2006/relationships/comments" Target="../comments/comment70.xml"/></Relationships>
</file>

<file path=ppt/slides/_rels/slide7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comments" Target="../comments/comment72.xml"/></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73.xml"/><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74.xm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75.xml"/><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76.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77.xml"/><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8.xml"/><Relationship Id="rId1" Type="http://schemas.openxmlformats.org/officeDocument/2006/relationships/slideLayout" Target="../slideLayouts/slideLayout6.xml"/><Relationship Id="rId4" Type="http://schemas.openxmlformats.org/officeDocument/2006/relationships/comments" Target="../comments/comment78.xml"/></Relationships>
</file>

<file path=ppt/slides/_rels/slide7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9.xml"/><Relationship Id="rId1" Type="http://schemas.openxmlformats.org/officeDocument/2006/relationships/slideLayout" Target="../slideLayouts/slideLayout6.xml"/><Relationship Id="rId4" Type="http://schemas.openxmlformats.org/officeDocument/2006/relationships/comments" Target="../comments/comment7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comments" Target="../comments/comment8.xml"/><Relationship Id="rId4" Type="http://schemas.openxmlformats.org/officeDocument/2006/relationships/image" Target="../media/image10.jpeg"/></Relationships>
</file>

<file path=ppt/slides/_rels/slide8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0.xml"/><Relationship Id="rId1" Type="http://schemas.openxmlformats.org/officeDocument/2006/relationships/slideLayout" Target="../slideLayouts/slideLayout6.xml"/><Relationship Id="rId4" Type="http://schemas.openxmlformats.org/officeDocument/2006/relationships/comments" Target="../comments/comment80.xml"/></Relationships>
</file>

<file path=ppt/slides/_rels/slide8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1.xml"/><Relationship Id="rId1" Type="http://schemas.openxmlformats.org/officeDocument/2006/relationships/slideLayout" Target="../slideLayouts/slideLayout6.xml"/><Relationship Id="rId4" Type="http://schemas.openxmlformats.org/officeDocument/2006/relationships/comments" Target="../comments/comment81.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comments" Target="../comments/comment83.xml"/></Relationships>
</file>

<file path=ppt/slides/_rels/slide8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4.xml"/><Relationship Id="rId1" Type="http://schemas.openxmlformats.org/officeDocument/2006/relationships/slideLayout" Target="../slideLayouts/slideLayout6.xml"/><Relationship Id="rId4" Type="http://schemas.openxmlformats.org/officeDocument/2006/relationships/comments" Target="../comments/comment84.xml"/></Relationships>
</file>

<file path=ppt/slides/_rels/slide8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5.xml"/><Relationship Id="rId1" Type="http://schemas.openxmlformats.org/officeDocument/2006/relationships/slideLayout" Target="../slideLayouts/slideLayout6.xml"/><Relationship Id="rId4" Type="http://schemas.openxmlformats.org/officeDocument/2006/relationships/comments" Target="../comments/comment85.xml"/></Relationships>
</file>

<file path=ppt/slides/_rels/slide8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6.xml"/><Relationship Id="rId1" Type="http://schemas.openxmlformats.org/officeDocument/2006/relationships/slideLayout" Target="../slideLayouts/slideLayout6.xml"/><Relationship Id="rId4" Type="http://schemas.openxmlformats.org/officeDocument/2006/relationships/comments" Target="../comments/comment86.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87.xml"/><Relationship Id="rId1" Type="http://schemas.openxmlformats.org/officeDocument/2006/relationships/slideLayout" Target="../slideLayouts/slideLayout6.xml"/><Relationship Id="rId4" Type="http://schemas.openxmlformats.org/officeDocument/2006/relationships/comments" Target="../comments/comment87.xml"/></Relationships>
</file>

<file path=ppt/slides/_rels/slide8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8.xml"/><Relationship Id="rId1" Type="http://schemas.openxmlformats.org/officeDocument/2006/relationships/slideLayout" Target="../slideLayouts/slideLayout6.xml"/><Relationship Id="rId5" Type="http://schemas.openxmlformats.org/officeDocument/2006/relationships/comments" Target="../comments/comment88.xml"/><Relationship Id="rId4" Type="http://schemas.openxmlformats.org/officeDocument/2006/relationships/image" Target="../media/image45.png"/></Relationships>
</file>

<file path=ppt/slides/_rels/slide8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9.xml"/><Relationship Id="rId1" Type="http://schemas.openxmlformats.org/officeDocument/2006/relationships/slideLayout" Target="../slideLayouts/slideLayout6.xml"/><Relationship Id="rId4" Type="http://schemas.openxmlformats.org/officeDocument/2006/relationships/comments" Target="../comments/comment89.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0.xml"/><Relationship Id="rId1" Type="http://schemas.openxmlformats.org/officeDocument/2006/relationships/slideLayout" Target="../slideLayouts/slideLayout6.xml"/><Relationship Id="rId6" Type="http://schemas.openxmlformats.org/officeDocument/2006/relationships/comments" Target="../comments/comment90.xml"/><Relationship Id="rId5" Type="http://schemas.openxmlformats.org/officeDocument/2006/relationships/image" Target="../media/image49.png"/><Relationship Id="rId4" Type="http://schemas.openxmlformats.org/officeDocument/2006/relationships/image" Target="../media/image48.png"/></Relationships>
</file>

<file path=ppt/slides/_rels/slide91.xml.rels><?xml version="1.0" encoding="UTF-8" standalone="yes"?>
<Relationships xmlns="http://schemas.openxmlformats.org/package/2006/relationships"><Relationship Id="rId3" Type="http://schemas.openxmlformats.org/officeDocument/2006/relationships/comments" Target="../comments/comment91.xml"/><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92.xml"/><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93.xml"/><Relationship Id="rId1" Type="http://schemas.openxmlformats.org/officeDocument/2006/relationships/slideLayout" Target="../slideLayouts/slideLayout6.xml"/><Relationship Id="rId4" Type="http://schemas.openxmlformats.org/officeDocument/2006/relationships/comments" Target="../comments/comment93.xml"/></Relationships>
</file>

<file path=ppt/slides/_rels/slide9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94.xml"/><Relationship Id="rId1" Type="http://schemas.openxmlformats.org/officeDocument/2006/relationships/slideLayout" Target="../slideLayouts/slideLayout6.xml"/><Relationship Id="rId4" Type="http://schemas.openxmlformats.org/officeDocument/2006/relationships/comments" Target="../comments/comment94.xml"/></Relationships>
</file>

<file path=ppt/slides/_rels/slide9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5.xml"/><Relationship Id="rId1" Type="http://schemas.openxmlformats.org/officeDocument/2006/relationships/slideLayout" Target="../slideLayouts/slideLayout6.xml"/><Relationship Id="rId4" Type="http://schemas.openxmlformats.org/officeDocument/2006/relationships/comments" Target="../comments/comment95.xml"/></Relationships>
</file>

<file path=ppt/slides/_rels/slide9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96.xml"/><Relationship Id="rId1" Type="http://schemas.openxmlformats.org/officeDocument/2006/relationships/slideLayout" Target="../slideLayouts/slideLayout6.xml"/><Relationship Id="rId4" Type="http://schemas.openxmlformats.org/officeDocument/2006/relationships/comments" Target="../comments/comment96.xml"/></Relationships>
</file>

<file path=ppt/slides/_rels/slide9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7.xml"/><Relationship Id="rId1" Type="http://schemas.openxmlformats.org/officeDocument/2006/relationships/slideLayout" Target="../slideLayouts/slideLayout6.xml"/><Relationship Id="rId4" Type="http://schemas.openxmlformats.org/officeDocument/2006/relationships/comments" Target="../comments/comment97.xml"/></Relationships>
</file>

<file path=ppt/slides/_rels/slide9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98.xml"/><Relationship Id="rId1" Type="http://schemas.openxmlformats.org/officeDocument/2006/relationships/slideLayout" Target="../slideLayouts/slideLayout6.xml"/><Relationship Id="rId4" Type="http://schemas.openxmlformats.org/officeDocument/2006/relationships/comments" Target="../comments/comment98.xml"/></Relationships>
</file>

<file path=ppt/slides/_rels/slide99.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9.xml"/><Relationship Id="rId1" Type="http://schemas.openxmlformats.org/officeDocument/2006/relationships/slideLayout" Target="../slideLayouts/slideLayout6.xml"/><Relationship Id="rId4" Type="http://schemas.openxmlformats.org/officeDocument/2006/relationships/comments" Target="../comments/commen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r>
              <a:rPr lang="en-US" dirty="0" smtClean="0"/>
              <a:t>Maintenance</a:t>
            </a:r>
          </a:p>
        </p:txBody>
      </p:sp>
      <p:sp>
        <p:nvSpPr>
          <p:cNvPr id="4099" name="Rectangle 3"/>
          <p:cNvSpPr>
            <a:spLocks noGrp="1" noChangeArrowheads="1"/>
          </p:cNvSpPr>
          <p:nvPr>
            <p:ph type="body" sz="quarter" idx="10"/>
          </p:nvPr>
        </p:nvSpPr>
        <p:spPr/>
        <p:txBody>
          <a:bodyPr/>
          <a:lstStyle/>
          <a:p>
            <a:r>
              <a:rPr lang="en-US" dirty="0" smtClean="0"/>
              <a:t>EAM 2015</a:t>
            </a:r>
          </a:p>
          <a:p>
            <a:endParaRPr lang="en-US" dirty="0" smtClean="0"/>
          </a:p>
        </p:txBody>
      </p:sp>
      <p:sp>
        <p:nvSpPr>
          <p:cNvPr id="10" name="Text Placeholder 9"/>
          <p:cNvSpPr>
            <a:spLocks noGrp="1"/>
          </p:cNvSpPr>
          <p:nvPr>
            <p:ph type="body" sz="quarter" idx="11"/>
          </p:nvPr>
        </p:nvSpPr>
        <p:spPr/>
        <p:txBody>
          <a:bodyPr/>
          <a:lstStyle/>
          <a:p>
            <a:r>
              <a:rPr lang="en-US" dirty="0" smtClean="0"/>
              <a:t>EAM 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10</a:t>
            </a:fld>
            <a:endParaRPr lang="en-US" dirty="0"/>
          </a:p>
        </p:txBody>
      </p:sp>
      <p:sp>
        <p:nvSpPr>
          <p:cNvPr id="9219" name="Rectangle 5"/>
          <p:cNvSpPr>
            <a:spLocks noGrp="1" noChangeArrowheads="1"/>
          </p:cNvSpPr>
          <p:nvPr>
            <p:ph idx="1"/>
          </p:nvPr>
        </p:nvSpPr>
        <p:spPr/>
        <p:txBody>
          <a:bodyPr>
            <a:normAutofit/>
          </a:bodyPr>
          <a:lstStyle/>
          <a:p>
            <a:r>
              <a:rPr lang="en-US" dirty="0" smtClean="0"/>
              <a:t>Maintenance manager</a:t>
            </a:r>
          </a:p>
          <a:p>
            <a:r>
              <a:rPr lang="en-US" dirty="0" smtClean="0"/>
              <a:t>Reliability manager</a:t>
            </a:r>
          </a:p>
          <a:p>
            <a:r>
              <a:rPr lang="en-US" dirty="0" smtClean="0"/>
              <a:t>Planner (planner = yes)</a:t>
            </a:r>
          </a:p>
          <a:p>
            <a:r>
              <a:rPr lang="en-US" dirty="0" smtClean="0"/>
              <a:t>Scheduler</a:t>
            </a:r>
          </a:p>
          <a:p>
            <a:r>
              <a:rPr lang="en-US" dirty="0" smtClean="0"/>
              <a:t>Technicians (assigned = yes) </a:t>
            </a:r>
          </a:p>
          <a:p>
            <a:r>
              <a:rPr lang="en-US" dirty="0" smtClean="0"/>
              <a:t>Anyone requesting service from maintenance</a:t>
            </a:r>
          </a:p>
        </p:txBody>
      </p:sp>
      <p:sp>
        <p:nvSpPr>
          <p:cNvPr id="9218" name="Rectangle 4"/>
          <p:cNvSpPr>
            <a:spLocks noGrp="1" noChangeArrowheads="1"/>
          </p:cNvSpPr>
          <p:nvPr>
            <p:ph type="title"/>
          </p:nvPr>
        </p:nvSpPr>
        <p:spPr/>
        <p:txBody>
          <a:bodyPr/>
          <a:lstStyle/>
          <a:p>
            <a:r>
              <a:rPr lang="en-US" dirty="0" smtClean="0"/>
              <a:t>Who uses EAM Maintenance?</a:t>
            </a:r>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sp>
        <p:nvSpPr>
          <p:cNvPr id="16" name="TextBox 15"/>
          <p:cNvSpPr txBox="1"/>
          <p:nvPr/>
        </p:nvSpPr>
        <p:spPr>
          <a:xfrm>
            <a:off x="4154312" y="4750138"/>
            <a:ext cx="3707153" cy="769441"/>
          </a:xfrm>
          <a:prstGeom prst="rect">
            <a:avLst/>
          </a:prstGeom>
          <a:noFill/>
        </p:spPr>
        <p:txBody>
          <a:bodyPr wrap="square" rtlCol="0">
            <a:spAutoFit/>
          </a:bodyPr>
          <a:lstStyle/>
          <a:p>
            <a:r>
              <a:rPr lang="en-US" sz="4400" dirty="0" smtClean="0">
                <a:solidFill>
                  <a:srgbClr val="FF0000"/>
                </a:solidFill>
              </a:rPr>
              <a:t>EVERYONE!!!</a:t>
            </a:r>
            <a:endParaRPr lang="en-US" sz="4400" dirty="0">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100</a:t>
            </a:fld>
            <a:endParaRPr lang="en-US" dirty="0"/>
          </a:p>
        </p:txBody>
      </p:sp>
      <p:sp>
        <p:nvSpPr>
          <p:cNvPr id="96258" name="Rectangle 2"/>
          <p:cNvSpPr>
            <a:spLocks noGrp="1" noChangeArrowheads="1"/>
          </p:cNvSpPr>
          <p:nvPr>
            <p:ph type="title"/>
          </p:nvPr>
        </p:nvSpPr>
        <p:spPr/>
        <p:txBody>
          <a:bodyPr/>
          <a:lstStyle/>
          <a:p>
            <a:r>
              <a:rPr lang="en-US" dirty="0" smtClean="0"/>
              <a:t>Issue Globally</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15713" name="Picture 1"/>
          <p:cNvPicPr>
            <a:picLocks noChangeAspect="1" noChangeArrowheads="1"/>
          </p:cNvPicPr>
          <p:nvPr/>
        </p:nvPicPr>
        <p:blipFill>
          <a:blip r:embed="rId3" cstate="print"/>
          <a:srcRect/>
          <a:stretch>
            <a:fillRect/>
          </a:stretch>
        </p:blipFill>
        <p:spPr bwMode="auto">
          <a:xfrm>
            <a:off x="2852738" y="2071688"/>
            <a:ext cx="3438525" cy="271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101</a:t>
            </a:fld>
            <a:endParaRPr lang="en-US" dirty="0"/>
          </a:p>
        </p:txBody>
      </p:sp>
      <p:sp>
        <p:nvSpPr>
          <p:cNvPr id="97283" name="Rectangle 7"/>
          <p:cNvSpPr>
            <a:spLocks noGrp="1" noChangeArrowheads="1"/>
          </p:cNvSpPr>
          <p:nvPr>
            <p:ph idx="1"/>
          </p:nvPr>
        </p:nvSpPr>
        <p:spPr/>
        <p:txBody>
          <a:bodyPr/>
          <a:lstStyle/>
          <a:p>
            <a:r>
              <a:rPr lang="en-US" dirty="0" smtClean="0"/>
              <a:t>After processing the Issue Action, the work order browse opens with only the new PM work orders in view</a:t>
            </a:r>
          </a:p>
          <a:p>
            <a:r>
              <a:rPr lang="en-US" dirty="0" smtClean="0"/>
              <a:t>Remember!!!</a:t>
            </a:r>
          </a:p>
          <a:p>
            <a:pPr lvl="1"/>
            <a:r>
              <a:rPr lang="en-US" dirty="0" smtClean="0">
                <a:solidFill>
                  <a:schemeClr val="tx1"/>
                </a:solidFill>
              </a:rPr>
              <a:t>Best Practice PM to CM ratio is 8:1</a:t>
            </a:r>
          </a:p>
          <a:p>
            <a:r>
              <a:rPr lang="en-US" dirty="0" smtClean="0"/>
              <a:t>Note: PM work order is linked to the PM template number for analysis</a:t>
            </a:r>
          </a:p>
        </p:txBody>
      </p:sp>
      <p:sp>
        <p:nvSpPr>
          <p:cNvPr id="97282" name="Rectangle 2"/>
          <p:cNvSpPr>
            <a:spLocks noGrp="1" noChangeArrowheads="1"/>
          </p:cNvSpPr>
          <p:nvPr>
            <p:ph type="title"/>
          </p:nvPr>
        </p:nvSpPr>
        <p:spPr/>
        <p:txBody>
          <a:bodyPr/>
          <a:lstStyle/>
          <a:p>
            <a:r>
              <a:rPr lang="en-US" dirty="0" smtClean="0"/>
              <a:t>New PM Work Orders</a:t>
            </a:r>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13665" name="Picture 1"/>
          <p:cNvPicPr>
            <a:picLocks noChangeAspect="1" noChangeArrowheads="1"/>
          </p:cNvPicPr>
          <p:nvPr/>
        </p:nvPicPr>
        <p:blipFill>
          <a:blip r:embed="rId3" cstate="print"/>
          <a:srcRect/>
          <a:stretch>
            <a:fillRect/>
          </a:stretch>
        </p:blipFill>
        <p:spPr bwMode="auto">
          <a:xfrm>
            <a:off x="301448" y="4605513"/>
            <a:ext cx="8628063" cy="1123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102</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Create Service Requests</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103</a:t>
            </a:fld>
            <a:endParaRPr lang="en-US" dirty="0"/>
          </a:p>
        </p:txBody>
      </p:sp>
      <p:sp>
        <p:nvSpPr>
          <p:cNvPr id="99331" name="Rectangle 3"/>
          <p:cNvSpPr>
            <a:spLocks noGrp="1" noChangeArrowheads="1"/>
          </p:cNvSpPr>
          <p:nvPr>
            <p:ph idx="1"/>
          </p:nvPr>
        </p:nvSpPr>
        <p:spPr/>
        <p:txBody>
          <a:bodyPr>
            <a:normAutofit fontScale="92500" lnSpcReduction="20000"/>
          </a:bodyPr>
          <a:lstStyle/>
          <a:p>
            <a:r>
              <a:rPr lang="en-US" dirty="0" smtClean="0"/>
              <a:t>Common service request fields and functions</a:t>
            </a:r>
          </a:p>
          <a:p>
            <a:pPr lvl="1"/>
            <a:r>
              <a:rPr lang="en-US" dirty="0" smtClean="0"/>
              <a:t>Originator</a:t>
            </a:r>
          </a:p>
          <a:p>
            <a:pPr lvl="2"/>
            <a:r>
              <a:rPr lang="en-US" dirty="0" smtClean="0"/>
              <a:t>EAM e-mails when service request is assigned to a work order</a:t>
            </a:r>
          </a:p>
          <a:p>
            <a:pPr lvl="1"/>
            <a:r>
              <a:rPr lang="en-US" dirty="0" smtClean="0"/>
              <a:t>Originator (Orig) notify</a:t>
            </a:r>
          </a:p>
          <a:p>
            <a:pPr lvl="2"/>
            <a:r>
              <a:rPr lang="en-US" dirty="0" smtClean="0"/>
              <a:t>Setup in originator User Maintenance </a:t>
            </a:r>
          </a:p>
          <a:p>
            <a:pPr lvl="2"/>
            <a:r>
              <a:rPr lang="en-US" dirty="0" smtClean="0"/>
              <a:t>Notifies a person associated with the originator that a service request is created</a:t>
            </a:r>
          </a:p>
          <a:p>
            <a:pPr lvl="1"/>
            <a:r>
              <a:rPr lang="en-US" dirty="0" smtClean="0"/>
              <a:t>Notify</a:t>
            </a:r>
          </a:p>
          <a:p>
            <a:pPr lvl="2"/>
            <a:r>
              <a:rPr lang="en-US" dirty="0" smtClean="0"/>
              <a:t>EAM e-mails when service request is assigned to a work order</a:t>
            </a:r>
          </a:p>
          <a:p>
            <a:pPr lvl="1"/>
            <a:r>
              <a:rPr lang="en-US" dirty="0" smtClean="0"/>
              <a:t>Type</a:t>
            </a:r>
          </a:p>
          <a:p>
            <a:pPr lvl="2"/>
            <a:r>
              <a:rPr lang="en-US" dirty="0" smtClean="0"/>
              <a:t>Lookup code for the category of requested service</a:t>
            </a:r>
          </a:p>
          <a:p>
            <a:pPr lvl="1"/>
            <a:r>
              <a:rPr lang="en-US" dirty="0" smtClean="0"/>
              <a:t>Authorization (if enabled)</a:t>
            </a:r>
          </a:p>
          <a:p>
            <a:pPr lvl="2"/>
            <a:r>
              <a:rPr lang="en-US" dirty="0" smtClean="0"/>
              <a:t>Create a work order from the service request after the service request is approved</a:t>
            </a:r>
          </a:p>
          <a:p>
            <a:pPr lvl="1"/>
            <a:endParaRPr lang="en-US" dirty="0" smtClean="0"/>
          </a:p>
        </p:txBody>
      </p:sp>
      <p:sp>
        <p:nvSpPr>
          <p:cNvPr id="99330" name="Rectangle 2"/>
          <p:cNvSpPr>
            <a:spLocks noGrp="1" noChangeArrowheads="1"/>
          </p:cNvSpPr>
          <p:nvPr>
            <p:ph type="title"/>
          </p:nvPr>
        </p:nvSpPr>
        <p:spPr/>
        <p:txBody>
          <a:bodyPr/>
          <a:lstStyle/>
          <a:p>
            <a:r>
              <a:rPr lang="en-US" dirty="0" smtClean="0"/>
              <a:t>Service Request Setup </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104</a:t>
            </a:fld>
            <a:endParaRPr lang="en-US" dirty="0"/>
          </a:p>
        </p:txBody>
      </p:sp>
      <p:sp>
        <p:nvSpPr>
          <p:cNvPr id="101379" name="Rectangle 3"/>
          <p:cNvSpPr>
            <a:spLocks noGrp="1" noChangeArrowheads="1"/>
          </p:cNvSpPr>
          <p:nvPr>
            <p:ph idx="1"/>
          </p:nvPr>
        </p:nvSpPr>
        <p:spPr/>
        <p:txBody>
          <a:bodyPr/>
          <a:lstStyle/>
          <a:p>
            <a:r>
              <a:rPr lang="en-US" dirty="0" smtClean="0"/>
              <a:t>Initiate service request </a:t>
            </a:r>
          </a:p>
          <a:p>
            <a:pPr lvl="1"/>
            <a:r>
              <a:rPr lang="en-US" dirty="0" smtClean="0"/>
              <a:t>Production supervisor creates service request</a:t>
            </a:r>
          </a:p>
          <a:p>
            <a:pPr lvl="1"/>
            <a:r>
              <a:rPr lang="en-US" dirty="0" smtClean="0"/>
              <a:t>Maintenance planner receives e-mail notification</a:t>
            </a:r>
          </a:p>
          <a:p>
            <a:pPr lvl="1"/>
            <a:r>
              <a:rPr lang="en-US" dirty="0" smtClean="0"/>
              <a:t>Maintenance planner turns service request into work order and schedules technician</a:t>
            </a:r>
          </a:p>
          <a:p>
            <a:pPr lvl="1"/>
            <a:r>
              <a:rPr lang="en-US" dirty="0" smtClean="0"/>
              <a:t>In emergency situations, follow protocols to alert maintenance and then proceed with entering the service request</a:t>
            </a:r>
          </a:p>
          <a:p>
            <a:endParaRPr lang="en-US" dirty="0" smtClean="0"/>
          </a:p>
        </p:txBody>
      </p:sp>
      <p:sp>
        <p:nvSpPr>
          <p:cNvPr id="101378" name="Rectangle 2"/>
          <p:cNvSpPr>
            <a:spLocks noGrp="1" noChangeArrowheads="1"/>
          </p:cNvSpPr>
          <p:nvPr>
            <p:ph type="title"/>
          </p:nvPr>
        </p:nvSpPr>
        <p:spPr/>
        <p:txBody>
          <a:bodyPr/>
          <a:lstStyle/>
          <a:p>
            <a:r>
              <a:rPr lang="en-US" dirty="0" smtClean="0"/>
              <a:t>Service Request Sample</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1"/>
          <p:cNvPicPr>
            <a:picLocks noChangeAspect="1" noChangeArrowheads="1"/>
          </p:cNvPicPr>
          <p:nvPr/>
        </p:nvPicPr>
        <p:blipFill>
          <a:blip r:embed="rId3" cstate="print"/>
          <a:srcRect/>
          <a:stretch>
            <a:fillRect/>
          </a:stretch>
        </p:blipFill>
        <p:spPr bwMode="auto">
          <a:xfrm>
            <a:off x="770290" y="1261366"/>
            <a:ext cx="7673799" cy="4178465"/>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D295FD85-0E9A-9A4B-AEA4-CF6493BFD0E6}" type="slidenum">
              <a:rPr lang="en-US" smtClean="0"/>
              <a:pPr/>
              <a:t>105</a:t>
            </a:fld>
            <a:endParaRPr lang="en-US" dirty="0"/>
          </a:p>
        </p:txBody>
      </p:sp>
      <p:sp>
        <p:nvSpPr>
          <p:cNvPr id="102402" name="Rectangle 2"/>
          <p:cNvSpPr>
            <a:spLocks noGrp="1" noChangeArrowheads="1"/>
          </p:cNvSpPr>
          <p:nvPr>
            <p:ph type="title"/>
          </p:nvPr>
        </p:nvSpPr>
        <p:spPr/>
        <p:txBody>
          <a:bodyPr/>
          <a:lstStyle/>
          <a:p>
            <a:r>
              <a:rPr lang="en-US" dirty="0" smtClean="0"/>
              <a:t>Create a Service Request</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sp>
        <p:nvSpPr>
          <p:cNvPr id="102404" name="Oval 8"/>
          <p:cNvSpPr>
            <a:spLocks noChangeArrowheads="1"/>
          </p:cNvSpPr>
          <p:nvPr/>
        </p:nvSpPr>
        <p:spPr bwMode="auto">
          <a:xfrm>
            <a:off x="5114607" y="1943055"/>
            <a:ext cx="586282" cy="304303"/>
          </a:xfrm>
          <a:prstGeom prst="ellipse">
            <a:avLst/>
          </a:prstGeom>
          <a:noFill/>
          <a:ln w="38100">
            <a:solidFill>
              <a:srgbClr val="FF0000"/>
            </a:solidFill>
            <a:round/>
            <a:headEnd/>
            <a:tailEnd/>
          </a:ln>
        </p:spPr>
        <p:txBody>
          <a:bodyPr wrap="none" anchor="ctr"/>
          <a:lstStyle/>
          <a:p>
            <a:pPr algn="ctr"/>
            <a:endParaRPr lang="en-US" sz="2800" dirty="0"/>
          </a:p>
        </p:txBody>
      </p:sp>
      <p:sp>
        <p:nvSpPr>
          <p:cNvPr id="102405" name="Oval 8"/>
          <p:cNvSpPr>
            <a:spLocks noChangeArrowheads="1"/>
          </p:cNvSpPr>
          <p:nvPr/>
        </p:nvSpPr>
        <p:spPr bwMode="auto">
          <a:xfrm>
            <a:off x="6194566" y="3449964"/>
            <a:ext cx="538295" cy="290753"/>
          </a:xfrm>
          <a:prstGeom prst="ellipse">
            <a:avLst/>
          </a:prstGeom>
          <a:noFill/>
          <a:ln w="38100">
            <a:solidFill>
              <a:srgbClr val="FF0000"/>
            </a:solidFill>
            <a:round/>
            <a:headEnd/>
            <a:tailEnd/>
          </a:ln>
        </p:spPr>
        <p:txBody>
          <a:bodyPr wrap="none" anchor="ctr"/>
          <a:lstStyle/>
          <a:p>
            <a:pPr algn="ctr"/>
            <a:endParaRPr lang="en-US" sz="2800" dirty="0"/>
          </a:p>
        </p:txBody>
      </p:sp>
      <p:sp>
        <p:nvSpPr>
          <p:cNvPr id="102406" name="TextBox 5"/>
          <p:cNvSpPr txBox="1">
            <a:spLocks noChangeArrowheads="1"/>
          </p:cNvSpPr>
          <p:nvPr/>
        </p:nvSpPr>
        <p:spPr bwMode="auto">
          <a:xfrm>
            <a:off x="2628900" y="5421313"/>
            <a:ext cx="3868367" cy="830997"/>
          </a:xfrm>
          <a:prstGeom prst="rect">
            <a:avLst/>
          </a:prstGeom>
          <a:noFill/>
          <a:ln w="9525">
            <a:noFill/>
            <a:miter lim="800000"/>
            <a:headEnd/>
            <a:tailEnd/>
          </a:ln>
        </p:spPr>
        <p:txBody>
          <a:bodyPr wrap="none">
            <a:spAutoFit/>
          </a:bodyPr>
          <a:lstStyle/>
          <a:p>
            <a:r>
              <a:rPr lang="en-US" sz="1600" dirty="0">
                <a:latin typeface="+mj-lt"/>
              </a:rPr>
              <a:t>Two ways to create </a:t>
            </a:r>
            <a:r>
              <a:rPr lang="en-US" sz="1600" dirty="0" smtClean="0">
                <a:latin typeface="+mj-lt"/>
              </a:rPr>
              <a:t>service request</a:t>
            </a:r>
            <a:r>
              <a:rPr lang="en-US" sz="1600" dirty="0">
                <a:latin typeface="+mj-lt"/>
              </a:rPr>
              <a:t>: </a:t>
            </a:r>
            <a:endParaRPr lang="en-US" sz="1600" dirty="0" smtClean="0">
              <a:latin typeface="+mj-lt"/>
            </a:endParaRPr>
          </a:p>
          <a:p>
            <a:pPr marL="342900" indent="-342900">
              <a:buAutoNum type="arabicPeriod"/>
            </a:pPr>
            <a:r>
              <a:rPr lang="en-US" sz="1600" dirty="0" smtClean="0">
                <a:latin typeface="+mj-lt"/>
              </a:rPr>
              <a:t>From </a:t>
            </a:r>
            <a:r>
              <a:rPr lang="en-US" sz="1600" dirty="0">
                <a:latin typeface="+mj-lt"/>
              </a:rPr>
              <a:t>S</a:t>
            </a:r>
            <a:r>
              <a:rPr lang="en-US" sz="1600" dirty="0" smtClean="0">
                <a:latin typeface="+mj-lt"/>
              </a:rPr>
              <a:t>ervice </a:t>
            </a:r>
            <a:r>
              <a:rPr lang="en-US" sz="1600" dirty="0">
                <a:latin typeface="+mj-lt"/>
              </a:rPr>
              <a:t>Request </a:t>
            </a:r>
            <a:r>
              <a:rPr lang="en-US" sz="1600" dirty="0" smtClean="0">
                <a:latin typeface="+mj-lt"/>
              </a:rPr>
              <a:t>Menu</a:t>
            </a:r>
          </a:p>
          <a:p>
            <a:pPr marL="342900" indent="-342900">
              <a:buAutoNum type="arabicPeriod"/>
            </a:pPr>
            <a:r>
              <a:rPr lang="en-US" sz="1600" dirty="0" smtClean="0">
                <a:latin typeface="+mj-lt"/>
              </a:rPr>
              <a:t>Directly </a:t>
            </a:r>
            <a:r>
              <a:rPr lang="en-US" sz="1600" dirty="0">
                <a:latin typeface="+mj-lt"/>
              </a:rPr>
              <a:t>from Equipment</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1"/>
          <p:cNvPicPr>
            <a:picLocks noChangeAspect="1" noChangeArrowheads="1"/>
          </p:cNvPicPr>
          <p:nvPr/>
        </p:nvPicPr>
        <p:blipFill>
          <a:blip r:embed="rId3" cstate="print"/>
          <a:srcRect/>
          <a:stretch>
            <a:fillRect/>
          </a:stretch>
        </p:blipFill>
        <p:spPr bwMode="auto">
          <a:xfrm>
            <a:off x="338313" y="1234633"/>
            <a:ext cx="8218664" cy="4585319"/>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fld id="{D295FD85-0E9A-9A4B-AEA4-CF6493BFD0E6}" type="slidenum">
              <a:rPr lang="en-US" smtClean="0"/>
              <a:pPr/>
              <a:t>106</a:t>
            </a:fld>
            <a:endParaRPr lang="en-US" dirty="0"/>
          </a:p>
        </p:txBody>
      </p:sp>
      <p:sp>
        <p:nvSpPr>
          <p:cNvPr id="103427" name="Rectangle 3"/>
          <p:cNvSpPr>
            <a:spLocks noGrp="1" noChangeArrowheads="1"/>
          </p:cNvSpPr>
          <p:nvPr>
            <p:ph type="title"/>
          </p:nvPr>
        </p:nvSpPr>
        <p:spPr/>
        <p:txBody>
          <a:bodyPr/>
          <a:lstStyle/>
          <a:p>
            <a:r>
              <a:rPr lang="en-US" dirty="0" smtClean="0"/>
              <a:t>Create a Service Request</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sp>
        <p:nvSpPr>
          <p:cNvPr id="103428" name="Oval 8"/>
          <p:cNvSpPr>
            <a:spLocks noChangeArrowheads="1"/>
          </p:cNvSpPr>
          <p:nvPr/>
        </p:nvSpPr>
        <p:spPr bwMode="auto">
          <a:xfrm>
            <a:off x="745772" y="1641652"/>
            <a:ext cx="463550" cy="427037"/>
          </a:xfrm>
          <a:prstGeom prst="ellipse">
            <a:avLst/>
          </a:prstGeom>
          <a:noFill/>
          <a:ln w="38100">
            <a:solidFill>
              <a:srgbClr val="FF0000"/>
            </a:solidFill>
            <a:round/>
            <a:headEnd/>
            <a:tailEnd/>
          </a:ln>
        </p:spPr>
        <p:txBody>
          <a:bodyPr wrap="none" anchor="ctr"/>
          <a:lstStyle/>
          <a:p>
            <a:pPr algn="ctr"/>
            <a:endParaRPr lang="en-US" sz="2800" dirty="0"/>
          </a:p>
        </p:txBody>
      </p:sp>
      <p:sp>
        <p:nvSpPr>
          <p:cNvPr id="103429" name="Oval 8"/>
          <p:cNvSpPr>
            <a:spLocks noChangeArrowheads="1"/>
          </p:cNvSpPr>
          <p:nvPr/>
        </p:nvSpPr>
        <p:spPr bwMode="auto">
          <a:xfrm>
            <a:off x="485422" y="3138312"/>
            <a:ext cx="770996" cy="205668"/>
          </a:xfrm>
          <a:prstGeom prst="ellipse">
            <a:avLst/>
          </a:prstGeom>
          <a:noFill/>
          <a:ln w="38100">
            <a:solidFill>
              <a:srgbClr val="FF0000"/>
            </a:solidFill>
            <a:round/>
            <a:headEnd/>
            <a:tailEnd/>
          </a:ln>
        </p:spPr>
        <p:txBody>
          <a:bodyPr wrap="none" anchor="ctr"/>
          <a:lstStyle/>
          <a:p>
            <a:pPr algn="ctr"/>
            <a:endParaRPr lang="en-US" sz="2800" dirty="0"/>
          </a:p>
        </p:txBody>
      </p:sp>
      <p:sp>
        <p:nvSpPr>
          <p:cNvPr id="103430" name="Oval 8"/>
          <p:cNvSpPr>
            <a:spLocks noChangeArrowheads="1"/>
          </p:cNvSpPr>
          <p:nvPr/>
        </p:nvSpPr>
        <p:spPr bwMode="auto">
          <a:xfrm>
            <a:off x="3872088" y="3364090"/>
            <a:ext cx="778934" cy="213782"/>
          </a:xfrm>
          <a:prstGeom prst="ellipse">
            <a:avLst/>
          </a:prstGeom>
          <a:noFill/>
          <a:ln w="38100">
            <a:solidFill>
              <a:srgbClr val="FF0000"/>
            </a:solidFill>
            <a:round/>
            <a:headEnd/>
            <a:tailEnd/>
          </a:ln>
        </p:spPr>
        <p:txBody>
          <a:bodyPr wrap="none" anchor="ctr"/>
          <a:lstStyle/>
          <a:p>
            <a:pPr algn="ctr"/>
            <a:endParaRPr lang="en-US" sz="2800" dirty="0"/>
          </a:p>
        </p:txBody>
      </p:sp>
      <p:sp>
        <p:nvSpPr>
          <p:cNvPr id="103431" name="Oval 8"/>
          <p:cNvSpPr>
            <a:spLocks noChangeArrowheads="1"/>
          </p:cNvSpPr>
          <p:nvPr/>
        </p:nvSpPr>
        <p:spPr bwMode="auto">
          <a:xfrm>
            <a:off x="371475" y="4587875"/>
            <a:ext cx="836613" cy="203200"/>
          </a:xfrm>
          <a:prstGeom prst="ellipse">
            <a:avLst/>
          </a:prstGeom>
          <a:noFill/>
          <a:ln w="38100">
            <a:solidFill>
              <a:srgbClr val="FF0000"/>
            </a:solidFill>
            <a:round/>
            <a:headEnd/>
            <a:tailEnd/>
          </a:ln>
        </p:spPr>
        <p:txBody>
          <a:bodyPr wrap="none" anchor="ctr"/>
          <a:lstStyle/>
          <a:p>
            <a:pPr algn="ctr"/>
            <a:endParaRPr lang="en-US" sz="2800" dirty="0"/>
          </a:p>
        </p:txBody>
      </p:sp>
      <p:sp>
        <p:nvSpPr>
          <p:cNvPr id="103432" name="Oval 8"/>
          <p:cNvSpPr>
            <a:spLocks noChangeArrowheads="1"/>
          </p:cNvSpPr>
          <p:nvPr/>
        </p:nvSpPr>
        <p:spPr bwMode="auto">
          <a:xfrm>
            <a:off x="379765" y="5334529"/>
            <a:ext cx="836612" cy="201612"/>
          </a:xfrm>
          <a:prstGeom prst="ellipse">
            <a:avLst/>
          </a:prstGeom>
          <a:noFill/>
          <a:ln w="38100">
            <a:solidFill>
              <a:srgbClr val="FF0000"/>
            </a:solidFill>
            <a:round/>
            <a:headEnd/>
            <a:tailEnd/>
          </a:ln>
        </p:spPr>
        <p:txBody>
          <a:bodyPr wrap="none" anchor="ctr"/>
          <a:lstStyle/>
          <a:p>
            <a:pPr algn="ctr"/>
            <a:endParaRPr lang="en-US" sz="2800" dirty="0"/>
          </a:p>
        </p:txBody>
      </p:sp>
      <p:sp>
        <p:nvSpPr>
          <p:cNvPr id="13" name="Oval 8"/>
          <p:cNvSpPr>
            <a:spLocks noChangeArrowheads="1"/>
          </p:cNvSpPr>
          <p:nvPr/>
        </p:nvSpPr>
        <p:spPr bwMode="auto">
          <a:xfrm>
            <a:off x="3866444" y="3595512"/>
            <a:ext cx="770996" cy="205668"/>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107</a:t>
            </a:fld>
            <a:endParaRPr lang="en-US" dirty="0"/>
          </a:p>
        </p:txBody>
      </p:sp>
      <p:sp>
        <p:nvSpPr>
          <p:cNvPr id="106498" name="Rectangle 2"/>
          <p:cNvSpPr>
            <a:spLocks noGrp="1" noChangeArrowheads="1"/>
          </p:cNvSpPr>
          <p:nvPr>
            <p:ph type="title"/>
          </p:nvPr>
        </p:nvSpPr>
        <p:spPr/>
        <p:txBody>
          <a:bodyPr/>
          <a:lstStyle/>
          <a:p>
            <a:r>
              <a:rPr lang="en-US" dirty="0" smtClean="0"/>
              <a:t>Automatic E-Mail Notification</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06499" name="Picture 5"/>
          <p:cNvPicPr>
            <a:picLocks noChangeAspect="1" noChangeArrowheads="1"/>
          </p:cNvPicPr>
          <p:nvPr/>
        </p:nvPicPr>
        <p:blipFill>
          <a:blip r:embed="rId3" cstate="print"/>
          <a:stretch>
            <a:fillRect/>
          </a:stretch>
        </p:blipFill>
        <p:spPr bwMode="auto">
          <a:xfrm>
            <a:off x="1394463" y="1296750"/>
            <a:ext cx="6125695" cy="4973421"/>
          </a:xfrm>
          <a:prstGeom prst="rect">
            <a:avLst/>
          </a:prstGeom>
          <a:noFill/>
          <a:ln>
            <a:noFill/>
          </a:ln>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108</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Equipment Downtime</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B85D5C-E21F-4411-82F1-E9724131A625}" type="slidenum">
              <a:rPr lang="en-US">
                <a:latin typeface="Century Gothic" pitchFamily="34" charset="0"/>
                <a:ea typeface="Century Gothic" pitchFamily="34" charset="0"/>
                <a:cs typeface="Century Gothic" pitchFamily="34" charset="0"/>
              </a:rPr>
              <a:pPr fontAlgn="base">
                <a:spcBef>
                  <a:spcPct val="0"/>
                </a:spcBef>
                <a:spcAft>
                  <a:spcPct val="0"/>
                </a:spcAft>
              </a:pPr>
              <a:t>109</a:t>
            </a:fld>
            <a:endParaRPr lang="en-US" dirty="0">
              <a:latin typeface="Century Gothic" pitchFamily="34" charset="0"/>
              <a:ea typeface="Century Gothic" pitchFamily="34" charset="0"/>
              <a:cs typeface="Century Gothic" pitchFamily="34" charset="0"/>
            </a:endParaRPr>
          </a:p>
        </p:txBody>
      </p:sp>
      <p:sp>
        <p:nvSpPr>
          <p:cNvPr id="24580"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All Downtime Browse</a:t>
            </a:r>
          </a:p>
        </p:txBody>
      </p:sp>
      <p:sp>
        <p:nvSpPr>
          <p:cNvPr id="24581" name="Text Placeholder 4"/>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pic>
        <p:nvPicPr>
          <p:cNvPr id="97282" name="Picture 2"/>
          <p:cNvPicPr>
            <a:picLocks noChangeAspect="1" noChangeArrowheads="1"/>
          </p:cNvPicPr>
          <p:nvPr/>
        </p:nvPicPr>
        <p:blipFill>
          <a:blip r:embed="rId3" cstate="print"/>
          <a:srcRect/>
          <a:stretch>
            <a:fillRect/>
          </a:stretch>
        </p:blipFill>
        <p:spPr bwMode="auto">
          <a:xfrm>
            <a:off x="380999" y="1733549"/>
            <a:ext cx="8128417" cy="2295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11</a:t>
            </a:fld>
            <a:endParaRPr lang="en-US" dirty="0"/>
          </a:p>
        </p:txBody>
      </p:sp>
      <p:sp>
        <p:nvSpPr>
          <p:cNvPr id="10243" name="Rectangle 3"/>
          <p:cNvSpPr>
            <a:spLocks noGrp="1" noChangeArrowheads="1"/>
          </p:cNvSpPr>
          <p:nvPr>
            <p:ph idx="1"/>
          </p:nvPr>
        </p:nvSpPr>
        <p:spPr/>
        <p:txBody>
          <a:bodyPr>
            <a:normAutofit fontScale="92500" lnSpcReduction="10000"/>
          </a:bodyPr>
          <a:lstStyle/>
          <a:p>
            <a:r>
              <a:rPr lang="en-US" dirty="0" smtClean="0"/>
              <a:t>Addresses ALL requests for repairs</a:t>
            </a:r>
          </a:p>
          <a:p>
            <a:r>
              <a:rPr lang="en-US" dirty="0" smtClean="0"/>
              <a:t>Enables the maintenance manager to review ALL costs in a single system</a:t>
            </a:r>
          </a:p>
          <a:p>
            <a:r>
              <a:rPr lang="en-US" dirty="0" smtClean="0"/>
              <a:t>Equipment and work orders are the backbone</a:t>
            </a:r>
          </a:p>
          <a:p>
            <a:pPr lvl="1"/>
            <a:r>
              <a:rPr lang="en-US" dirty="0" smtClean="0"/>
              <a:t>All work captured to specific equipment </a:t>
            </a:r>
          </a:p>
          <a:p>
            <a:pPr lvl="1"/>
            <a:r>
              <a:rPr lang="en-US" dirty="0" smtClean="0"/>
              <a:t>History tracked through:</a:t>
            </a:r>
          </a:p>
          <a:p>
            <a:pPr lvl="2"/>
            <a:r>
              <a:rPr lang="en-US" dirty="0" smtClean="0"/>
              <a:t>Equipment</a:t>
            </a:r>
          </a:p>
          <a:p>
            <a:pPr lvl="2"/>
            <a:r>
              <a:rPr lang="en-US" dirty="0" smtClean="0"/>
              <a:t>Work order</a:t>
            </a:r>
          </a:p>
          <a:p>
            <a:pPr lvl="1"/>
            <a:r>
              <a:rPr lang="en-US" dirty="0" smtClean="0"/>
              <a:t>Create work orders for scheduled preventive maintenance</a:t>
            </a:r>
          </a:p>
          <a:p>
            <a:r>
              <a:rPr lang="en-US" dirty="0" smtClean="0"/>
              <a:t>Key to collection of cost of ownership</a:t>
            </a:r>
          </a:p>
          <a:p>
            <a:r>
              <a:rPr lang="en-US" dirty="0" smtClean="0"/>
              <a:t>All other modules can tie into Maintenance</a:t>
            </a:r>
          </a:p>
        </p:txBody>
      </p:sp>
      <p:sp>
        <p:nvSpPr>
          <p:cNvPr id="10242" name="Rectangle 2"/>
          <p:cNvSpPr>
            <a:spLocks noGrp="1" noChangeArrowheads="1"/>
          </p:cNvSpPr>
          <p:nvPr>
            <p:ph type="title"/>
          </p:nvPr>
        </p:nvSpPr>
        <p:spPr/>
        <p:txBody>
          <a:bodyPr/>
          <a:lstStyle/>
          <a:p>
            <a:r>
              <a:rPr lang="en-US" dirty="0" smtClean="0"/>
              <a:t>Maintenance Role in EAM </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4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4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4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4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24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4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4B85D5C-E21F-4411-82F1-E9724131A625}" type="slidenum">
              <a:rPr lang="en-US">
                <a:latin typeface="Century Gothic" pitchFamily="34" charset="0"/>
                <a:ea typeface="Century Gothic" pitchFamily="34" charset="0"/>
                <a:cs typeface="Century Gothic" pitchFamily="34" charset="0"/>
              </a:rPr>
              <a:pPr fontAlgn="base">
                <a:spcBef>
                  <a:spcPct val="0"/>
                </a:spcBef>
                <a:spcAft>
                  <a:spcPct val="0"/>
                </a:spcAft>
              </a:pPr>
              <a:t>110</a:t>
            </a:fld>
            <a:endParaRPr lang="en-US" dirty="0">
              <a:latin typeface="Century Gothic" pitchFamily="34" charset="0"/>
              <a:ea typeface="Century Gothic" pitchFamily="34" charset="0"/>
              <a:cs typeface="Century Gothic" pitchFamily="34" charset="0"/>
            </a:endParaRPr>
          </a:p>
        </p:txBody>
      </p:sp>
      <p:sp>
        <p:nvSpPr>
          <p:cNvPr id="24580"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Downtime within Equipment Record</a:t>
            </a:r>
          </a:p>
        </p:txBody>
      </p:sp>
      <p:sp>
        <p:nvSpPr>
          <p:cNvPr id="24581" name="Text Placeholder 4"/>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pic>
        <p:nvPicPr>
          <p:cNvPr id="95233" name="Picture 1"/>
          <p:cNvPicPr>
            <a:picLocks noChangeAspect="1" noChangeArrowheads="1"/>
          </p:cNvPicPr>
          <p:nvPr/>
        </p:nvPicPr>
        <p:blipFill>
          <a:blip r:embed="rId3" cstate="print"/>
          <a:srcRect/>
          <a:stretch>
            <a:fillRect/>
          </a:stretch>
        </p:blipFill>
        <p:spPr bwMode="auto">
          <a:xfrm>
            <a:off x="861237" y="1420113"/>
            <a:ext cx="7704641" cy="43958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111</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Production Driven Maintenance</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A414A6B-05AB-4841-84E5-D9E7F95ACFE1}" type="slidenum">
              <a:rPr lang="en-US">
                <a:latin typeface="Century Gothic" pitchFamily="34" charset="0"/>
                <a:ea typeface="Century Gothic" pitchFamily="34" charset="0"/>
                <a:cs typeface="Century Gothic" pitchFamily="34" charset="0"/>
              </a:rPr>
              <a:pPr fontAlgn="base">
                <a:spcBef>
                  <a:spcPct val="0"/>
                </a:spcBef>
                <a:spcAft>
                  <a:spcPct val="0"/>
                </a:spcAft>
              </a:pPr>
              <a:t>112</a:t>
            </a:fld>
            <a:endParaRPr lang="en-US" dirty="0">
              <a:latin typeface="Century Gothic" pitchFamily="34" charset="0"/>
              <a:ea typeface="Century Gothic" pitchFamily="34" charset="0"/>
              <a:cs typeface="Century Gothic" pitchFamily="34" charset="0"/>
            </a:endParaRPr>
          </a:p>
        </p:txBody>
      </p:sp>
      <p:sp>
        <p:nvSpPr>
          <p:cNvPr id="7171" name="Content Placeholder 2"/>
          <p:cNvSpPr>
            <a:spLocks noGrp="1"/>
          </p:cNvSpPr>
          <p:nvPr>
            <p:ph idx="1"/>
          </p:nvPr>
        </p:nvSpPr>
        <p:spPr/>
        <p:txBody>
          <a:bodyPr/>
          <a:lstStyle/>
          <a:p>
            <a:r>
              <a:rPr lang="en-US" dirty="0" smtClean="0">
                <a:solidFill>
                  <a:srgbClr val="4F4F4F"/>
                </a:solidFill>
                <a:latin typeface="Century Gothic" pitchFamily="34" charset="0"/>
                <a:cs typeface="Century Gothic" pitchFamily="34" charset="0"/>
              </a:rPr>
              <a:t>Schedule maintenance based on actual production data from ERP </a:t>
            </a:r>
          </a:p>
          <a:p>
            <a:pPr lvl="2"/>
            <a:r>
              <a:rPr lang="en-US" dirty="0" smtClean="0">
                <a:solidFill>
                  <a:srgbClr val="4F4F4F"/>
                </a:solidFill>
                <a:latin typeface="Century Gothic" pitchFamily="34" charset="0"/>
                <a:cs typeface="Century Gothic" pitchFamily="34" charset="0"/>
              </a:rPr>
              <a:t>Establishes relationships between ERP and EAM records</a:t>
            </a:r>
          </a:p>
          <a:p>
            <a:pPr lvl="2"/>
            <a:r>
              <a:rPr lang="en-US" dirty="0" smtClean="0">
                <a:solidFill>
                  <a:srgbClr val="4F4F4F"/>
                </a:solidFill>
                <a:latin typeface="Century Gothic" pitchFamily="34" charset="0"/>
                <a:cs typeface="Century Gothic" pitchFamily="34" charset="0"/>
              </a:rPr>
              <a:t>Automatically updates PM templates and triggers PM due dates</a:t>
            </a:r>
          </a:p>
          <a:p>
            <a:pPr lvl="1"/>
            <a:endParaRPr lang="en-US" dirty="0" smtClean="0">
              <a:solidFill>
                <a:srgbClr val="4F4F4F"/>
              </a:solidFill>
              <a:latin typeface="Century Gothic" pitchFamily="34" charset="0"/>
              <a:cs typeface="Century Gothic" pitchFamily="34" charset="0"/>
            </a:endParaRPr>
          </a:p>
          <a:p>
            <a:pPr lvl="1">
              <a:buFont typeface="Lucida Grande"/>
              <a:buNone/>
            </a:pPr>
            <a:endParaRPr lang="en-US" dirty="0" smtClean="0">
              <a:solidFill>
                <a:srgbClr val="4F4F4F"/>
              </a:solidFill>
              <a:latin typeface="Century Gothic" pitchFamily="34" charset="0"/>
              <a:cs typeface="Century Gothic" pitchFamily="34" charset="0"/>
            </a:endParaRPr>
          </a:p>
          <a:p>
            <a:pPr>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7172" name="Title 3"/>
          <p:cNvSpPr>
            <a:spLocks noGrp="1"/>
          </p:cNvSpPr>
          <p:nvPr>
            <p:ph type="title"/>
          </p:nvPr>
        </p:nvSpPr>
        <p:spPr/>
        <p:txBody>
          <a:bodyPr>
            <a:normAutofit fontScale="90000"/>
          </a:bodyPr>
          <a:lstStyle/>
          <a:p>
            <a:r>
              <a:rPr lang="en-US" dirty="0" smtClean="0">
                <a:solidFill>
                  <a:srgbClr val="4F4F4F"/>
                </a:solidFill>
                <a:latin typeface="Century Gothic" pitchFamily="34" charset="0"/>
                <a:cs typeface="Century Gothic" pitchFamily="34" charset="0"/>
              </a:rPr>
              <a:t>Production Driven Maintenance Overview</a:t>
            </a:r>
          </a:p>
        </p:txBody>
      </p:sp>
      <p:sp>
        <p:nvSpPr>
          <p:cNvPr id="7173" name="Text Placeholder 4"/>
          <p:cNvSpPr>
            <a:spLocks noGrp="1"/>
          </p:cNvSpPr>
          <p:nvPr>
            <p:ph type="body" sz="quarter" idx="11"/>
          </p:nvPr>
        </p:nvSpPr>
        <p:spPr/>
        <p:txBody>
          <a:bodyPr/>
          <a:lstStyle/>
          <a:p>
            <a:r>
              <a:rPr lang="en-US" dirty="0" smtClean="0">
                <a:latin typeface="Century Gothic" pitchFamily="34" charset="0"/>
                <a:cs typeface="Century Gothic" pitchFamily="34" charset="0"/>
              </a:rPr>
              <a:t>EAM Maintenance</a:t>
            </a:r>
          </a:p>
        </p:txBody>
      </p:sp>
      <p:grpSp>
        <p:nvGrpSpPr>
          <p:cNvPr id="2" name="Group 33"/>
          <p:cNvGrpSpPr>
            <a:grpSpLocks/>
          </p:cNvGrpSpPr>
          <p:nvPr/>
        </p:nvGrpSpPr>
        <p:grpSpPr bwMode="auto">
          <a:xfrm>
            <a:off x="762000" y="3810000"/>
            <a:ext cx="8326438" cy="2673350"/>
            <a:chOff x="753772" y="4006057"/>
            <a:chExt cx="8326267" cy="2673922"/>
          </a:xfrm>
        </p:grpSpPr>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9"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10"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11"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2" name="AutoShape 26"/>
            <p:cNvCxnSpPr>
              <a:cxnSpLocks noChangeShapeType="1"/>
            </p:cNvCxnSpPr>
            <p:nvPr/>
          </p:nvCxnSpPr>
          <p:spPr bwMode="auto">
            <a:xfrm>
              <a:off x="2271391" y="6038492"/>
              <a:ext cx="2300241"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7177"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7178" name="AutoShape 11"/>
            <p:cNvSpPr>
              <a:spLocks noChangeAspect="1" noChangeArrowheads="1"/>
            </p:cNvSpPr>
            <p:nvPr/>
          </p:nvSpPr>
          <p:spPr bwMode="auto">
            <a:xfrm>
              <a:off x="4574645" y="4130139"/>
              <a:ext cx="1945967" cy="1127476"/>
            </a:xfrm>
            <a:prstGeom prst="roundRect">
              <a:avLst>
                <a:gd name="adj" fmla="val 16667"/>
              </a:avLst>
            </a:prstGeom>
            <a:solidFill>
              <a:srgbClr val="FEA46A"/>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7179" name="Text Box 12"/>
            <p:cNvSpPr txBox="1">
              <a:spLocks noChangeAspect="1" noChangeArrowheads="1"/>
            </p:cNvSpPr>
            <p:nvPr/>
          </p:nvSpPr>
          <p:spPr bwMode="auto">
            <a:xfrm>
              <a:off x="4510979" y="4245589"/>
              <a:ext cx="2009633" cy="892552"/>
            </a:xfrm>
            <a:prstGeom prst="rect">
              <a:avLst/>
            </a:prstGeom>
            <a:noFill/>
            <a:ln w="9525">
              <a:noFill/>
              <a:miter lim="800000"/>
              <a:headEnd/>
              <a:tailEnd/>
            </a:ln>
          </p:spPr>
          <p:txBody>
            <a:bodyPr>
              <a:spAutoFit/>
            </a:bodyPr>
            <a:lstStyle/>
            <a:p>
              <a:pPr algn="ctr" eaLnBrk="0" hangingPunct="0"/>
              <a:r>
                <a:rPr lang="en-US" sz="1400" b="1" dirty="0">
                  <a:solidFill>
                    <a:srgbClr val="000000"/>
                  </a:solidFill>
                  <a:latin typeface="Century Gothic" pitchFamily="34" charset="0"/>
                </a:rPr>
                <a:t>UOM Conversion</a:t>
              </a:r>
            </a:p>
            <a:p>
              <a:pPr algn="ctr" eaLnBrk="0" hangingPunct="0"/>
              <a:endParaRPr lang="en-US" sz="16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     Part F150 = 2 cycles per 5,000 parts = 10,000 cycles</a:t>
              </a:r>
            </a:p>
          </p:txBody>
        </p:sp>
        <p:sp>
          <p:nvSpPr>
            <p:cNvPr id="7180"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7186"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7187"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     Press-A</a:t>
                </a:r>
              </a:p>
              <a:p>
                <a:pPr eaLnBrk="0" hangingPunct="0"/>
                <a:r>
                  <a:rPr lang="en-US" sz="1100" dirty="0">
                    <a:solidFill>
                      <a:srgbClr val="000000"/>
                    </a:solidFill>
                    <a:latin typeface="Century Gothic" pitchFamily="34" charset="0"/>
                  </a:rPr>
                  <a:t>   </a:t>
                </a:r>
                <a:r>
                  <a:rPr lang="en-US" sz="1100" dirty="0" smtClean="0">
                    <a:solidFill>
                      <a:srgbClr val="000000"/>
                    </a:solidFill>
                    <a:latin typeface="Century Gothic" pitchFamily="34" charset="0"/>
                  </a:rPr>
                  <a:t>T50               =     </a:t>
                </a:r>
                <a:r>
                  <a:rPr lang="en-US" sz="1100" dirty="0">
                    <a:solidFill>
                      <a:srgbClr val="000000"/>
                    </a:solidFill>
                    <a:latin typeface="Century Gothic" pitchFamily="34" charset="0"/>
                  </a:rPr>
                  <a:t>Die-10</a:t>
                </a:r>
              </a:p>
            </p:txBody>
          </p:sp>
        </p:grpSp>
        <p:sp>
          <p:nvSpPr>
            <p:cNvPr id="7182"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5" name="Group 13"/>
            <p:cNvGrpSpPr>
              <a:grpSpLocks/>
            </p:cNvGrpSpPr>
            <p:nvPr/>
          </p:nvGrpSpPr>
          <p:grpSpPr bwMode="auto">
            <a:xfrm>
              <a:off x="6928108" y="4006057"/>
              <a:ext cx="2151931" cy="1662501"/>
              <a:chOff x="3994" y="1816"/>
              <a:chExt cx="1548" cy="1828"/>
            </a:xfrm>
            <a:solidFill>
              <a:schemeClr val="bg2">
                <a:lumMod val="65000"/>
              </a:schemeClr>
            </a:solidFill>
          </p:grpSpPr>
          <p:sp>
            <p:nvSpPr>
              <p:cNvPr id="23" name="AutoShape 14"/>
              <p:cNvSpPr>
                <a:spLocks noChangeAspect="1" noChangeArrowheads="1"/>
              </p:cNvSpPr>
              <p:nvPr/>
            </p:nvSpPr>
            <p:spPr bwMode="auto">
              <a:xfrm>
                <a:off x="3994" y="1816"/>
                <a:ext cx="1548" cy="1816"/>
              </a:xfrm>
              <a:prstGeom prst="roundRect">
                <a:avLst>
                  <a:gd name="adj" fmla="val 16667"/>
                </a:avLst>
              </a:prstGeom>
              <a:grp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24" name="Text Box 15"/>
              <p:cNvSpPr txBox="1">
                <a:spLocks noChangeAspect="1" noChangeArrowheads="1"/>
              </p:cNvSpPr>
              <p:nvPr/>
            </p:nvSpPr>
            <p:spPr bwMode="auto">
              <a:xfrm>
                <a:off x="3994" y="2369"/>
                <a:ext cx="1110"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Equipment (Press-A)</a:t>
                </a:r>
              </a:p>
            </p:txBody>
          </p:sp>
          <p:sp>
            <p:nvSpPr>
              <p:cNvPr id="25" name="Text Box 16"/>
              <p:cNvSpPr txBox="1">
                <a:spLocks noChangeAspect="1" noChangeArrowheads="1"/>
              </p:cNvSpPr>
              <p:nvPr/>
            </p:nvSpPr>
            <p:spPr bwMode="auto">
              <a:xfrm>
                <a:off x="4289" y="2718"/>
                <a:ext cx="1039"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Sub-component A</a:t>
                </a:r>
              </a:p>
            </p:txBody>
          </p:sp>
          <p:sp>
            <p:nvSpPr>
              <p:cNvPr id="26" name="Text Box 17"/>
              <p:cNvSpPr txBox="1">
                <a:spLocks noChangeAspect="1" noChangeArrowheads="1"/>
              </p:cNvSpPr>
              <p:nvPr/>
            </p:nvSpPr>
            <p:spPr bwMode="auto">
              <a:xfrm>
                <a:off x="4288" y="3049"/>
                <a:ext cx="1023"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Sub-component B</a:t>
                </a:r>
              </a:p>
            </p:txBody>
          </p:sp>
          <p:sp>
            <p:nvSpPr>
              <p:cNvPr id="27" name="Line 18"/>
              <p:cNvSpPr>
                <a:spLocks noChangeAspect="1" noChangeShapeType="1"/>
              </p:cNvSpPr>
              <p:nvPr/>
            </p:nvSpPr>
            <p:spPr bwMode="auto">
              <a:xfrm flipH="1" flipV="1">
                <a:off x="4117" y="2587"/>
                <a:ext cx="0" cy="593"/>
              </a:xfrm>
              <a:prstGeom prst="line">
                <a:avLst/>
              </a:prstGeom>
              <a:grpFill/>
              <a:ln w="9525">
                <a:solidFill>
                  <a:srgbClr val="000000"/>
                </a:solidFill>
                <a:round/>
                <a:headEnd/>
                <a:tailEnd/>
              </a:ln>
            </p:spPr>
            <p:txBody>
              <a:bodyPr/>
              <a:lstStyle/>
              <a:p>
                <a:pPr fontAlgn="auto">
                  <a:spcBef>
                    <a:spcPts val="0"/>
                  </a:spcBef>
                  <a:spcAft>
                    <a:spcPts val="0"/>
                  </a:spcAft>
                  <a:defRPr/>
                </a:pPr>
                <a:endParaRPr lang="en-US" sz="1100" dirty="0">
                  <a:latin typeface="+mn-lt"/>
                  <a:cs typeface="+mn-cs"/>
                </a:endParaRPr>
              </a:p>
            </p:txBody>
          </p:sp>
          <p:sp>
            <p:nvSpPr>
              <p:cNvPr id="28" name="Line 19"/>
              <p:cNvSpPr>
                <a:spLocks noChangeAspect="1" noChangeShapeType="1"/>
              </p:cNvSpPr>
              <p:nvPr/>
            </p:nvSpPr>
            <p:spPr bwMode="auto">
              <a:xfrm>
                <a:off x="4117" y="3180"/>
                <a:ext cx="192" cy="0"/>
              </a:xfrm>
              <a:prstGeom prst="line">
                <a:avLst/>
              </a:prstGeom>
              <a:grpFill/>
              <a:ln w="9525">
                <a:solidFill>
                  <a:srgbClr val="000000"/>
                </a:solidFill>
                <a:round/>
                <a:headEnd/>
                <a:tailEnd type="triangle" w="med" len="med"/>
              </a:ln>
            </p:spPr>
            <p:txBody>
              <a:bodyPr/>
              <a:lstStyle/>
              <a:p>
                <a:pPr fontAlgn="auto">
                  <a:spcBef>
                    <a:spcPts val="0"/>
                  </a:spcBef>
                  <a:spcAft>
                    <a:spcPts val="0"/>
                  </a:spcAft>
                  <a:defRPr/>
                </a:pPr>
                <a:endParaRPr lang="en-US" sz="1100" dirty="0">
                  <a:latin typeface="+mn-lt"/>
                  <a:cs typeface="+mn-cs"/>
                </a:endParaRPr>
              </a:p>
            </p:txBody>
          </p:sp>
          <p:sp>
            <p:nvSpPr>
              <p:cNvPr id="29" name="Line 20"/>
              <p:cNvSpPr>
                <a:spLocks noChangeAspect="1" noChangeShapeType="1"/>
              </p:cNvSpPr>
              <p:nvPr/>
            </p:nvSpPr>
            <p:spPr bwMode="auto">
              <a:xfrm>
                <a:off x="4117" y="2849"/>
                <a:ext cx="192" cy="0"/>
              </a:xfrm>
              <a:prstGeom prst="line">
                <a:avLst/>
              </a:prstGeom>
              <a:grpFill/>
              <a:ln w="9525">
                <a:solidFill>
                  <a:srgbClr val="000000"/>
                </a:solidFill>
                <a:round/>
                <a:headEnd/>
                <a:tailEnd type="triangle" w="med" len="med"/>
              </a:ln>
            </p:spPr>
            <p:txBody>
              <a:bodyPr/>
              <a:lstStyle/>
              <a:p>
                <a:pPr fontAlgn="auto">
                  <a:spcBef>
                    <a:spcPts val="0"/>
                  </a:spcBef>
                  <a:spcAft>
                    <a:spcPts val="0"/>
                  </a:spcAft>
                  <a:defRPr/>
                </a:pPr>
                <a:endParaRPr lang="en-US" sz="1100" dirty="0">
                  <a:latin typeface="+mn-lt"/>
                  <a:cs typeface="+mn-cs"/>
                </a:endParaRPr>
              </a:p>
            </p:txBody>
          </p:sp>
          <p:sp>
            <p:nvSpPr>
              <p:cNvPr id="30" name="Rectangle 21"/>
              <p:cNvSpPr>
                <a:spLocks noChangeAspect="1" noChangeArrowheads="1"/>
              </p:cNvSpPr>
              <p:nvPr/>
            </p:nvSpPr>
            <p:spPr bwMode="auto">
              <a:xfrm>
                <a:off x="4033" y="3356"/>
                <a:ext cx="1000" cy="28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Tool / Die (Die-10)</a:t>
                </a:r>
              </a:p>
            </p:txBody>
          </p:sp>
          <p:sp>
            <p:nvSpPr>
              <p:cNvPr id="31" name="Text Box 22"/>
              <p:cNvSpPr txBox="1">
                <a:spLocks noChangeAspect="1" noChangeArrowheads="1"/>
              </p:cNvSpPr>
              <p:nvPr/>
            </p:nvSpPr>
            <p:spPr bwMode="auto">
              <a:xfrm>
                <a:off x="3994" y="2039"/>
                <a:ext cx="1362"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EAM Equipment Structure</a:t>
                </a:r>
              </a:p>
            </p:txBody>
          </p:sp>
        </p:grpSp>
        <p:sp>
          <p:nvSpPr>
            <p:cNvPr id="7184"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7185" name="AutoShape 29"/>
            <p:cNvSpPr>
              <a:spLocks noChangeArrowheads="1"/>
            </p:cNvSpPr>
            <p:nvPr/>
          </p:nvSpPr>
          <p:spPr bwMode="auto">
            <a:xfrm>
              <a:off x="7142963" y="5816367"/>
              <a:ext cx="1788257" cy="649923"/>
            </a:xfrm>
            <a:prstGeom prst="roundRect">
              <a:avLst>
                <a:gd name="adj" fmla="val 16667"/>
              </a:avLst>
            </a:prstGeom>
            <a:solidFill>
              <a:srgbClr val="FF8500"/>
            </a:solidFill>
            <a:ln w="9525" algn="ctr">
              <a:solidFill>
                <a:schemeClr val="tx1"/>
              </a:solidFill>
              <a:round/>
              <a:headEnd/>
              <a:tailEnd/>
            </a:ln>
          </p:spPr>
          <p:txBody>
            <a:bodyPr wrap="none" tIns="91440" bIns="91440" anchor="ctr"/>
            <a:lstStyle/>
            <a:p>
              <a:pPr algn="ctr"/>
              <a:r>
                <a:rPr lang="en-US" sz="1100" b="1" dirty="0">
                  <a:latin typeface="Century Gothic" pitchFamily="34" charset="0"/>
                </a:rPr>
                <a:t>Create PM Work Orders</a:t>
              </a:r>
            </a:p>
          </p:txBody>
        </p:sp>
      </p:gr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D4B9943-8191-46A7-AC0C-F896CEFF05E5}" type="slidenum">
              <a:rPr lang="en-US">
                <a:latin typeface="Century Gothic" pitchFamily="34" charset="0"/>
                <a:ea typeface="Century Gothic" pitchFamily="34" charset="0"/>
                <a:cs typeface="Century Gothic" pitchFamily="34" charset="0"/>
              </a:rPr>
              <a:pPr fontAlgn="base">
                <a:spcBef>
                  <a:spcPct val="0"/>
                </a:spcBef>
                <a:spcAft>
                  <a:spcPct val="0"/>
                </a:spcAft>
              </a:pPr>
              <a:t>113</a:t>
            </a:fld>
            <a:endParaRPr lang="en-US" dirty="0">
              <a:latin typeface="Century Gothic" pitchFamily="34" charset="0"/>
              <a:ea typeface="Century Gothic" pitchFamily="34" charset="0"/>
              <a:cs typeface="Century Gothic" pitchFamily="34" charset="0"/>
            </a:endParaRPr>
          </a:p>
        </p:txBody>
      </p:sp>
      <p:sp>
        <p:nvSpPr>
          <p:cNvPr id="3" name="Content Placeholder 2"/>
          <p:cNvSpPr>
            <a:spLocks noGrp="1"/>
          </p:cNvSpPr>
          <p:nvPr>
            <p:ph idx="1"/>
          </p:nvPr>
        </p:nvSpPr>
        <p:spPr/>
        <p:txBody>
          <a:bodyPr/>
          <a:lstStyle/>
          <a:p>
            <a:r>
              <a:rPr lang="en-US" dirty="0" smtClean="0">
                <a:solidFill>
                  <a:srgbClr val="4F4F4F"/>
                </a:solidFill>
                <a:latin typeface="Century Gothic" pitchFamily="34" charset="0"/>
                <a:cs typeface="Century Gothic" pitchFamily="34" charset="0"/>
              </a:rPr>
              <a:t>Setup</a:t>
            </a:r>
          </a:p>
          <a:p>
            <a:pPr lvl="1"/>
            <a:r>
              <a:rPr lang="en-US" dirty="0" smtClean="0">
                <a:solidFill>
                  <a:srgbClr val="4F4F4F"/>
                </a:solidFill>
                <a:latin typeface="Century Gothic" pitchFamily="34" charset="0"/>
                <a:cs typeface="Century Gothic" pitchFamily="34" charset="0"/>
              </a:rPr>
              <a:t>Create a relationship between EAM Equipment and ERP Work Center and Machine</a:t>
            </a:r>
          </a:p>
          <a:p>
            <a:pPr lvl="1"/>
            <a:r>
              <a:rPr lang="en-US" dirty="0" smtClean="0">
                <a:solidFill>
                  <a:srgbClr val="4F4F4F"/>
                </a:solidFill>
                <a:latin typeface="Century Gothic" pitchFamily="34" charset="0"/>
                <a:cs typeface="Century Gothic" pitchFamily="34" charset="0"/>
              </a:rPr>
              <a:t>Create a DUOM item conversion</a:t>
            </a:r>
          </a:p>
          <a:p>
            <a:pPr lvl="1"/>
            <a:r>
              <a:rPr lang="en-US" dirty="0" smtClean="0">
                <a:solidFill>
                  <a:srgbClr val="4F4F4F"/>
                </a:solidFill>
                <a:latin typeface="Century Gothic" pitchFamily="34" charset="0"/>
                <a:cs typeface="Century Gothic" pitchFamily="34" charset="0"/>
              </a:rPr>
              <a:t>Create a DUOM type PM template</a:t>
            </a:r>
          </a:p>
          <a:p>
            <a:pPr lvl="1"/>
            <a:r>
              <a:rPr lang="en-US" dirty="0" smtClean="0">
                <a:solidFill>
                  <a:srgbClr val="4F4F4F"/>
                </a:solidFill>
                <a:latin typeface="Century Gothic" pitchFamily="34" charset="0"/>
                <a:cs typeface="Century Gothic" pitchFamily="34" charset="0"/>
              </a:rPr>
              <a:t>Run Job program </a:t>
            </a:r>
          </a:p>
          <a:p>
            <a:pPr lvl="1"/>
            <a:r>
              <a:rPr lang="en-US" dirty="0" smtClean="0">
                <a:solidFill>
                  <a:srgbClr val="4F4F4F"/>
                </a:solidFill>
                <a:latin typeface="Century Gothic" pitchFamily="34" charset="0"/>
                <a:cs typeface="Century Gothic" pitchFamily="34" charset="0"/>
              </a:rPr>
              <a:t>Menu</a:t>
            </a:r>
          </a:p>
          <a:p>
            <a:pPr lvl="2"/>
            <a:r>
              <a:rPr lang="en-US" dirty="0" smtClean="0">
                <a:solidFill>
                  <a:srgbClr val="4F4F4F"/>
                </a:solidFill>
                <a:latin typeface="Century Gothic" pitchFamily="34" charset="0"/>
                <a:cs typeface="Century Gothic" pitchFamily="34" charset="0"/>
              </a:rPr>
              <a:t> Maintenance|Production Driven Maintenance</a:t>
            </a:r>
          </a:p>
          <a:p>
            <a:pPr lvl="3"/>
            <a:r>
              <a:rPr lang="en-US" dirty="0" smtClean="0">
                <a:solidFill>
                  <a:srgbClr val="4F4F4F"/>
                </a:solidFill>
                <a:latin typeface="Century Gothic" pitchFamily="34" charset="0"/>
                <a:cs typeface="Century Gothic" pitchFamily="34" charset="0"/>
              </a:rPr>
              <a:t>Equipment mapping to ERP</a:t>
            </a:r>
          </a:p>
          <a:p>
            <a:pPr lvl="3"/>
            <a:r>
              <a:rPr lang="en-US" dirty="0" smtClean="0">
                <a:solidFill>
                  <a:srgbClr val="4F4F4F"/>
                </a:solidFill>
                <a:latin typeface="Century Gothic" pitchFamily="34" charset="0"/>
                <a:cs typeface="Century Gothic" pitchFamily="34" charset="0"/>
              </a:rPr>
              <a:t>Equip DUOM/ERP item conversion</a:t>
            </a:r>
          </a:p>
          <a:p>
            <a:endParaRPr lang="en-US" dirty="0" smtClean="0">
              <a:solidFill>
                <a:srgbClr val="FF0000"/>
              </a:solidFill>
              <a:latin typeface="Century Gothic" pitchFamily="34" charset="0"/>
              <a:cs typeface="Century Gothic" pitchFamily="34" charset="0"/>
            </a:endParaRPr>
          </a:p>
          <a:p>
            <a:pPr lvl="1"/>
            <a:endParaRPr lang="en-US" dirty="0" smtClean="0">
              <a:solidFill>
                <a:srgbClr val="4F4F4F"/>
              </a:solidFill>
              <a:latin typeface="Century Gothic" pitchFamily="34" charset="0"/>
              <a:cs typeface="Century Gothic" pitchFamily="34" charset="0"/>
            </a:endParaRPr>
          </a:p>
          <a:p>
            <a:pPr>
              <a:buFont typeface="Arial" pitchFamily="34" charset="0"/>
              <a:buNone/>
            </a:pPr>
            <a:endParaRPr lang="en-US" dirty="0" smtClean="0">
              <a:solidFill>
                <a:srgbClr val="4F4F4F"/>
              </a:solidFill>
              <a:latin typeface="Century Gothic" pitchFamily="34" charset="0"/>
              <a:cs typeface="Century Gothic" pitchFamily="34" charset="0"/>
            </a:endParaRPr>
          </a:p>
          <a:p>
            <a:pPr>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8196"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PDM: Dependencies</a:t>
            </a:r>
            <a:endParaRPr lang="en-US" b="0" dirty="0" smtClean="0">
              <a:solidFill>
                <a:srgbClr val="4F4F4F"/>
              </a:solidFill>
              <a:latin typeface="Century Gothic" pitchFamily="34" charset="0"/>
              <a:cs typeface="Century Gothic" pitchFamily="34" charset="0"/>
            </a:endParaRPr>
          </a:p>
        </p:txBody>
      </p:sp>
      <p:sp>
        <p:nvSpPr>
          <p:cNvPr id="8197" name="Text Placeholder 4"/>
          <p:cNvSpPr>
            <a:spLocks noGrp="1"/>
          </p:cNvSpPr>
          <p:nvPr>
            <p:ph type="body" sz="quarter" idx="11"/>
          </p:nvPr>
        </p:nvSpPr>
        <p:spPr/>
        <p:txBody>
          <a:bodyPr/>
          <a:lstStyle/>
          <a:p>
            <a:r>
              <a:rPr lang="en-US" dirty="0" smtClean="0">
                <a:latin typeface="Century Gothic" pitchFamily="34" charset="0"/>
                <a:cs typeface="Century Gothic" pitchFamily="34" charset="0"/>
              </a:rPr>
              <a:t>EAM Maintenance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86775E-2755-4D89-83DB-A9098B012E62}" type="slidenum">
              <a:rPr lang="en-US">
                <a:latin typeface="Century Gothic" pitchFamily="34" charset="0"/>
                <a:ea typeface="Century Gothic" pitchFamily="34" charset="0"/>
                <a:cs typeface="Century Gothic" pitchFamily="34" charset="0"/>
              </a:rPr>
              <a:pPr fontAlgn="base">
                <a:spcBef>
                  <a:spcPct val="0"/>
                </a:spcBef>
                <a:spcAft>
                  <a:spcPct val="0"/>
                </a:spcAft>
              </a:pPr>
              <a:t>114</a:t>
            </a:fld>
            <a:endParaRPr lang="en-US" dirty="0">
              <a:latin typeface="Century Gothic" pitchFamily="34" charset="0"/>
              <a:ea typeface="Century Gothic" pitchFamily="34" charset="0"/>
              <a:cs typeface="Century Gothic" pitchFamily="34" charset="0"/>
            </a:endParaRPr>
          </a:p>
        </p:txBody>
      </p:sp>
      <p:sp>
        <p:nvSpPr>
          <p:cNvPr id="10243"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PDM: Setup</a:t>
            </a:r>
          </a:p>
        </p:txBody>
      </p:sp>
      <p:sp>
        <p:nvSpPr>
          <p:cNvPr id="10244"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0245" name="AutoShape 4"/>
          <p:cNvSpPr>
            <a:spLocks noChangeAspect="1" noChangeArrowheads="1"/>
          </p:cNvSpPr>
          <p:nvPr/>
        </p:nvSpPr>
        <p:spPr bwMode="auto">
          <a:xfrm>
            <a:off x="841375" y="4427538"/>
            <a:ext cx="1562100" cy="1979612"/>
          </a:xfrm>
          <a:prstGeom prst="can">
            <a:avLst>
              <a:gd name="adj" fmla="val 29587"/>
            </a:avLst>
          </a:prstGeom>
          <a:solidFill>
            <a:schemeClr val="accent1"/>
          </a:solidFill>
          <a:ln w="9525">
            <a:solidFill>
              <a:srgbClr val="000000"/>
            </a:solidFill>
            <a:round/>
            <a:headEnd/>
            <a:tailEnd/>
          </a:ln>
        </p:spPr>
        <p:txBody>
          <a:bodyPr wrap="none" anchor="ctr"/>
          <a:lstStyle/>
          <a:p>
            <a:pPr eaLnBrk="0" hangingPunct="0"/>
            <a:endParaRPr lang="en-US" sz="1100" dirty="0">
              <a:solidFill>
                <a:srgbClr val="000000"/>
              </a:solidFill>
              <a:latin typeface="Century Gothic" pitchFamily="34" charset="0"/>
            </a:endParaRPr>
          </a:p>
        </p:txBody>
      </p:sp>
      <p:sp>
        <p:nvSpPr>
          <p:cNvPr id="10246" name="Text Box 5"/>
          <p:cNvSpPr txBox="1">
            <a:spLocks noChangeAspect="1" noChangeArrowheads="1"/>
          </p:cNvSpPr>
          <p:nvPr/>
        </p:nvSpPr>
        <p:spPr bwMode="auto">
          <a:xfrm>
            <a:off x="1016000" y="4894263"/>
            <a:ext cx="1150938" cy="261937"/>
          </a:xfrm>
          <a:prstGeom prst="rect">
            <a:avLst/>
          </a:prstGeom>
          <a:solidFill>
            <a:schemeClr val="accent1"/>
          </a:solidFill>
          <a:ln w="9525">
            <a:noFill/>
            <a:miter lim="800000"/>
            <a:headEnd/>
            <a:tailEnd/>
          </a:ln>
        </p:spPr>
        <p:txBody>
          <a:bodyPr wrap="none">
            <a:spAutoFit/>
          </a:bodyPr>
          <a:lstStyle/>
          <a:p>
            <a:pPr eaLnBrk="0" hangingPunct="0"/>
            <a:r>
              <a:rPr lang="en-US" sz="1100" b="1" dirty="0">
                <a:solidFill>
                  <a:srgbClr val="000000"/>
                </a:solidFill>
                <a:latin typeface="Century Gothic" pitchFamily="34" charset="0"/>
              </a:rPr>
              <a:t>Table: opt_hist</a:t>
            </a:r>
          </a:p>
        </p:txBody>
      </p:sp>
      <p:sp>
        <p:nvSpPr>
          <p:cNvPr id="10247" name="Text Box 6"/>
          <p:cNvSpPr txBox="1">
            <a:spLocks noChangeAspect="1" noChangeArrowheads="1"/>
          </p:cNvSpPr>
          <p:nvPr/>
        </p:nvSpPr>
        <p:spPr bwMode="auto">
          <a:xfrm>
            <a:off x="754063" y="5286375"/>
            <a:ext cx="1720850" cy="938213"/>
          </a:xfrm>
          <a:prstGeom prst="rect">
            <a:avLst/>
          </a:prstGeom>
          <a:noFill/>
          <a:ln w="9525">
            <a:noFill/>
            <a:miter lim="800000"/>
            <a:headEnd/>
            <a:tailEnd/>
          </a:ln>
        </p:spPr>
        <p:txBody>
          <a:bodyPr>
            <a:spAutoFit/>
          </a:bodyPr>
          <a:lstStyle/>
          <a:p>
            <a:pPr algn="ctr" eaLnBrk="0" hangingPunct="0"/>
            <a:r>
              <a:rPr lang="en-US" sz="1100" dirty="0">
                <a:solidFill>
                  <a:srgbClr val="000000"/>
                </a:solidFill>
                <a:latin typeface="Century Gothic" pitchFamily="34" charset="0"/>
              </a:rPr>
              <a:t>Work Center = L100</a:t>
            </a:r>
          </a:p>
          <a:p>
            <a:pPr algn="ctr" eaLnBrk="0" hangingPunct="0"/>
            <a:r>
              <a:rPr lang="en-US" sz="1100" dirty="0">
                <a:solidFill>
                  <a:srgbClr val="000000"/>
                </a:solidFill>
                <a:latin typeface="Century Gothic" pitchFamily="34" charset="0"/>
              </a:rPr>
              <a:t>Machine = 60</a:t>
            </a:r>
          </a:p>
          <a:p>
            <a:pPr algn="ctr" eaLnBrk="0" hangingPunct="0"/>
            <a:r>
              <a:rPr lang="en-US" sz="1100" dirty="0">
                <a:solidFill>
                  <a:srgbClr val="000000"/>
                </a:solidFill>
                <a:latin typeface="Century Gothic" pitchFamily="34" charset="0"/>
              </a:rPr>
              <a:t>Tool = T50</a:t>
            </a:r>
            <a:endParaRPr lang="en-US" sz="11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Part = F105</a:t>
            </a:r>
          </a:p>
          <a:p>
            <a:pPr algn="ctr" eaLnBrk="0" hangingPunct="0"/>
            <a:r>
              <a:rPr lang="en-US" sz="1100" dirty="0">
                <a:solidFill>
                  <a:srgbClr val="000000"/>
                </a:solidFill>
                <a:latin typeface="Century Gothic" pitchFamily="34" charset="0"/>
              </a:rPr>
              <a:t>Qty = 5,000</a:t>
            </a:r>
          </a:p>
        </p:txBody>
      </p:sp>
      <p:grpSp>
        <p:nvGrpSpPr>
          <p:cNvPr id="2" name="Group 33"/>
          <p:cNvGrpSpPr>
            <a:grpSpLocks/>
          </p:cNvGrpSpPr>
          <p:nvPr/>
        </p:nvGrpSpPr>
        <p:grpSpPr bwMode="auto">
          <a:xfrm>
            <a:off x="754063" y="4006850"/>
            <a:ext cx="8326437" cy="2673350"/>
            <a:chOff x="753772" y="4006057"/>
            <a:chExt cx="8326267" cy="2673922"/>
          </a:xfrm>
        </p:grpSpPr>
        <p:sp>
          <p:nvSpPr>
            <p:cNvPr id="17" name="AutoShape 11"/>
            <p:cNvSpPr>
              <a:spLocks noChangeAspect="1" noChangeArrowheads="1"/>
            </p:cNvSpPr>
            <p:nvPr/>
          </p:nvSpPr>
          <p:spPr bwMode="auto">
            <a:xfrm>
              <a:off x="4574645" y="4130139"/>
              <a:ext cx="1945967" cy="1127476"/>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w="9525">
              <a:solidFill>
                <a:srgbClr val="000000"/>
              </a:solidFill>
              <a:round/>
              <a:headEnd/>
              <a:tailEnd/>
            </a:ln>
          </p:spPr>
          <p:txBody>
            <a:bodyPr wrap="none" anchor="ctr"/>
            <a:lstStyle/>
            <a:p>
              <a:pPr fontAlgn="auto">
                <a:spcBef>
                  <a:spcPts val="0"/>
                </a:spcBef>
                <a:spcAft>
                  <a:spcPts val="0"/>
                </a:spcAft>
                <a:defRPr/>
              </a:pPr>
              <a:endParaRPr lang="en-US" sz="1100" dirty="0">
                <a:latin typeface="+mn-lt"/>
                <a:cs typeface="+mn-cs"/>
              </a:endParaRPr>
            </a:p>
          </p:txBody>
        </p:sp>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36"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37"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38"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5" name="AutoShape 26"/>
            <p:cNvCxnSpPr>
              <a:cxnSpLocks noChangeShapeType="1"/>
            </p:cNvCxnSpPr>
            <p:nvPr/>
          </p:nvCxnSpPr>
          <p:spPr bwMode="auto">
            <a:xfrm>
              <a:off x="2271391" y="6038492"/>
              <a:ext cx="2300240"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10255"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10259"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10269"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0270"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     Press-A</a:t>
                </a:r>
              </a:p>
              <a:p>
                <a:pPr eaLnBrk="0" hangingPunct="0"/>
                <a:r>
                  <a:rPr lang="en-US" sz="1100" dirty="0">
                    <a:solidFill>
                      <a:srgbClr val="000000"/>
                    </a:solidFill>
                    <a:latin typeface="Century Gothic" pitchFamily="34" charset="0"/>
                  </a:rPr>
                  <a:t>   T50  </a:t>
                </a:r>
                <a:r>
                  <a:rPr lang="en-US" sz="1100" dirty="0" smtClean="0">
                    <a:solidFill>
                      <a:srgbClr val="000000"/>
                    </a:solidFill>
                    <a:latin typeface="Century Gothic" pitchFamily="34" charset="0"/>
                  </a:rPr>
                  <a:t>            </a:t>
                </a:r>
                <a:r>
                  <a:rPr lang="en-US" sz="1100" dirty="0">
                    <a:solidFill>
                      <a:srgbClr val="000000"/>
                    </a:solidFill>
                    <a:latin typeface="Century Gothic" pitchFamily="34" charset="0"/>
                  </a:rPr>
                  <a:t>=     Die-10</a:t>
                </a:r>
              </a:p>
            </p:txBody>
          </p:sp>
        </p:grpSp>
        <p:sp>
          <p:nvSpPr>
            <p:cNvPr id="10261"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5" name="AutoShape 14"/>
            <p:cNvSpPr>
              <a:spLocks noChangeAspect="1" noChangeArrowheads="1"/>
            </p:cNvSpPr>
            <p:nvPr/>
          </p:nvSpPr>
          <p:spPr bwMode="auto">
            <a:xfrm>
              <a:off x="6928108" y="4006057"/>
              <a:ext cx="2151931" cy="1651587"/>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10265"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4" name="AutoShape 29"/>
            <p:cNvSpPr>
              <a:spLocks noChangeArrowheads="1"/>
            </p:cNvSpPr>
            <p:nvPr/>
          </p:nvSpPr>
          <p:spPr bwMode="auto">
            <a:xfrm>
              <a:off x="7142963" y="5816367"/>
              <a:ext cx="1788257" cy="649923"/>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lgn="ctr">
              <a:solidFill>
                <a:schemeClr val="tx1"/>
              </a:solidFill>
              <a:round/>
              <a:headEnd/>
              <a:tailEnd/>
            </a:ln>
            <a:effectLst/>
          </p:spPr>
          <p:txBody>
            <a:bodyPr wrap="none" tIns="91440" bIns="91440" anchor="ctr"/>
            <a:lstStyle/>
            <a:p>
              <a:pPr algn="ctr" fontAlgn="auto">
                <a:spcBef>
                  <a:spcPts val="0"/>
                </a:spcBef>
                <a:spcAft>
                  <a:spcPts val="0"/>
                </a:spcAft>
                <a:defRPr/>
              </a:pPr>
              <a:endParaRPr lang="en-US" sz="1100" b="1" dirty="0">
                <a:latin typeface="+mn-lt"/>
                <a:cs typeface="+mn-cs"/>
              </a:endParaRPr>
            </a:p>
          </p:txBody>
        </p:sp>
      </p:grpSp>
      <p:sp>
        <p:nvSpPr>
          <p:cNvPr id="39" name="TextBox 38"/>
          <p:cNvSpPr txBox="1">
            <a:spLocks noChangeArrowheads="1"/>
          </p:cNvSpPr>
          <p:nvPr/>
        </p:nvSpPr>
        <p:spPr bwMode="auto">
          <a:xfrm>
            <a:off x="401637" y="1219200"/>
            <a:ext cx="2115931"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Maintenance</a:t>
            </a:r>
            <a:r>
              <a:rPr lang="en-US" dirty="0">
                <a:latin typeface="Century Gothic" pitchFamily="34" charset="0"/>
              </a:rPr>
              <a:t> |</a:t>
            </a:r>
          </a:p>
        </p:txBody>
      </p:sp>
      <p:sp>
        <p:nvSpPr>
          <p:cNvPr id="40" name="TextBox 39"/>
          <p:cNvSpPr txBox="1">
            <a:spLocks noChangeArrowheads="1"/>
          </p:cNvSpPr>
          <p:nvPr/>
        </p:nvSpPr>
        <p:spPr bwMode="auto">
          <a:xfrm>
            <a:off x="2232561" y="1235075"/>
            <a:ext cx="3277590"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Production Driven Maintenance</a:t>
            </a:r>
            <a:r>
              <a:rPr lang="en-US" dirty="0">
                <a:latin typeface="Century Gothic" pitchFamily="34" charset="0"/>
              </a:rPr>
              <a:t>|</a:t>
            </a:r>
          </a:p>
        </p:txBody>
      </p:sp>
      <p:sp>
        <p:nvSpPr>
          <p:cNvPr id="41" name="TextBox 40"/>
          <p:cNvSpPr txBox="1">
            <a:spLocks noChangeArrowheads="1"/>
          </p:cNvSpPr>
          <p:nvPr/>
        </p:nvSpPr>
        <p:spPr bwMode="auto">
          <a:xfrm>
            <a:off x="5379522" y="1250950"/>
            <a:ext cx="2778826"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Equip Mapping to </a:t>
            </a:r>
            <a:r>
              <a:rPr lang="en-US" dirty="0" smtClean="0">
                <a:solidFill>
                  <a:srgbClr val="0070C0"/>
                </a:solidFill>
                <a:latin typeface="Century Gothic" pitchFamily="34" charset="0"/>
              </a:rPr>
              <a:t>ERP (EAM)</a:t>
            </a:r>
            <a:endParaRPr lang="en-US" dirty="0">
              <a:latin typeface="Century Gothic" pitchFamily="34" charset="0"/>
            </a:endParaRPr>
          </a:p>
        </p:txBody>
      </p:sp>
      <p:pic>
        <p:nvPicPr>
          <p:cNvPr id="87041" name="Picture 1"/>
          <p:cNvPicPr>
            <a:picLocks noChangeAspect="1" noChangeArrowheads="1"/>
          </p:cNvPicPr>
          <p:nvPr/>
        </p:nvPicPr>
        <p:blipFill>
          <a:blip r:embed="rId3" cstate="print"/>
          <a:srcRect/>
          <a:stretch>
            <a:fillRect/>
          </a:stretch>
        </p:blipFill>
        <p:spPr bwMode="auto">
          <a:xfrm>
            <a:off x="804422" y="1541832"/>
            <a:ext cx="7446444" cy="231081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D41DAC-4F43-411F-874C-48458BB92D92}" type="slidenum">
              <a:rPr lang="en-US">
                <a:latin typeface="Century Gothic" pitchFamily="34" charset="0"/>
                <a:ea typeface="Century Gothic" pitchFamily="34" charset="0"/>
                <a:cs typeface="Century Gothic" pitchFamily="34" charset="0"/>
              </a:rPr>
              <a:pPr fontAlgn="base">
                <a:spcBef>
                  <a:spcPct val="0"/>
                </a:spcBef>
                <a:spcAft>
                  <a:spcPct val="0"/>
                </a:spcAft>
              </a:pPr>
              <a:t>115</a:t>
            </a:fld>
            <a:endParaRPr lang="en-US" dirty="0">
              <a:latin typeface="Century Gothic" pitchFamily="34" charset="0"/>
              <a:ea typeface="Century Gothic" pitchFamily="34" charset="0"/>
              <a:cs typeface="Century Gothic" pitchFamily="34" charset="0"/>
            </a:endParaRPr>
          </a:p>
        </p:txBody>
      </p:sp>
      <p:sp>
        <p:nvSpPr>
          <p:cNvPr id="11267"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PDM: Setup</a:t>
            </a:r>
          </a:p>
        </p:txBody>
      </p:sp>
      <p:sp>
        <p:nvSpPr>
          <p:cNvPr id="11268"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1269" name="AutoShape 4"/>
          <p:cNvSpPr>
            <a:spLocks noChangeAspect="1" noChangeArrowheads="1"/>
          </p:cNvSpPr>
          <p:nvPr/>
        </p:nvSpPr>
        <p:spPr bwMode="auto">
          <a:xfrm>
            <a:off x="841375" y="4427538"/>
            <a:ext cx="1562100" cy="1979612"/>
          </a:xfrm>
          <a:prstGeom prst="can">
            <a:avLst>
              <a:gd name="adj" fmla="val 29587"/>
            </a:avLst>
          </a:prstGeom>
          <a:solidFill>
            <a:schemeClr val="accent1"/>
          </a:solidFill>
          <a:ln w="9525">
            <a:solidFill>
              <a:srgbClr val="000000"/>
            </a:solidFill>
            <a:round/>
            <a:headEnd/>
            <a:tailEnd/>
          </a:ln>
        </p:spPr>
        <p:txBody>
          <a:bodyPr wrap="none" anchor="ctr"/>
          <a:lstStyle/>
          <a:p>
            <a:pPr eaLnBrk="0" hangingPunct="0"/>
            <a:endParaRPr lang="en-US" sz="1100" dirty="0">
              <a:solidFill>
                <a:srgbClr val="000000"/>
              </a:solidFill>
              <a:latin typeface="Century Gothic" pitchFamily="34" charset="0"/>
            </a:endParaRPr>
          </a:p>
        </p:txBody>
      </p:sp>
      <p:sp>
        <p:nvSpPr>
          <p:cNvPr id="11270" name="Text Box 5"/>
          <p:cNvSpPr txBox="1">
            <a:spLocks noChangeAspect="1" noChangeArrowheads="1"/>
          </p:cNvSpPr>
          <p:nvPr/>
        </p:nvSpPr>
        <p:spPr bwMode="auto">
          <a:xfrm>
            <a:off x="1016000" y="4894263"/>
            <a:ext cx="1150938" cy="261937"/>
          </a:xfrm>
          <a:prstGeom prst="rect">
            <a:avLst/>
          </a:prstGeom>
          <a:solidFill>
            <a:schemeClr val="accent1"/>
          </a:solidFill>
          <a:ln w="9525">
            <a:noFill/>
            <a:miter lim="800000"/>
            <a:headEnd/>
            <a:tailEnd/>
          </a:ln>
        </p:spPr>
        <p:txBody>
          <a:bodyPr wrap="none">
            <a:spAutoFit/>
          </a:bodyPr>
          <a:lstStyle/>
          <a:p>
            <a:pPr eaLnBrk="0" hangingPunct="0"/>
            <a:r>
              <a:rPr lang="en-US" sz="1100" b="1" dirty="0">
                <a:solidFill>
                  <a:srgbClr val="000000"/>
                </a:solidFill>
                <a:latin typeface="Century Gothic" pitchFamily="34" charset="0"/>
              </a:rPr>
              <a:t>Table: opt_hist</a:t>
            </a:r>
          </a:p>
        </p:txBody>
      </p:sp>
      <p:sp>
        <p:nvSpPr>
          <p:cNvPr id="11271" name="Text Box 6"/>
          <p:cNvSpPr txBox="1">
            <a:spLocks noChangeAspect="1" noChangeArrowheads="1"/>
          </p:cNvSpPr>
          <p:nvPr/>
        </p:nvSpPr>
        <p:spPr bwMode="auto">
          <a:xfrm>
            <a:off x="754063" y="5286375"/>
            <a:ext cx="1720850" cy="938213"/>
          </a:xfrm>
          <a:prstGeom prst="rect">
            <a:avLst/>
          </a:prstGeom>
          <a:noFill/>
          <a:ln w="9525">
            <a:noFill/>
            <a:miter lim="800000"/>
            <a:headEnd/>
            <a:tailEnd/>
          </a:ln>
        </p:spPr>
        <p:txBody>
          <a:bodyPr>
            <a:spAutoFit/>
          </a:bodyPr>
          <a:lstStyle/>
          <a:p>
            <a:pPr algn="ctr" eaLnBrk="0" hangingPunct="0"/>
            <a:r>
              <a:rPr lang="en-US" sz="1100" dirty="0">
                <a:solidFill>
                  <a:srgbClr val="000000"/>
                </a:solidFill>
                <a:latin typeface="Century Gothic" pitchFamily="34" charset="0"/>
              </a:rPr>
              <a:t>Work Center = L100</a:t>
            </a:r>
          </a:p>
          <a:p>
            <a:pPr algn="ctr" eaLnBrk="0" hangingPunct="0"/>
            <a:r>
              <a:rPr lang="en-US" sz="1100" dirty="0">
                <a:solidFill>
                  <a:srgbClr val="000000"/>
                </a:solidFill>
                <a:latin typeface="Century Gothic" pitchFamily="34" charset="0"/>
              </a:rPr>
              <a:t>Machine = 60</a:t>
            </a:r>
          </a:p>
          <a:p>
            <a:pPr algn="ctr" eaLnBrk="0" hangingPunct="0"/>
            <a:r>
              <a:rPr lang="en-US" sz="1100" dirty="0">
                <a:solidFill>
                  <a:srgbClr val="000000"/>
                </a:solidFill>
                <a:latin typeface="Century Gothic" pitchFamily="34" charset="0"/>
              </a:rPr>
              <a:t>Tool = T50</a:t>
            </a:r>
            <a:endParaRPr lang="en-US" sz="11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Part = F105</a:t>
            </a:r>
          </a:p>
          <a:p>
            <a:pPr algn="ctr" eaLnBrk="0" hangingPunct="0"/>
            <a:r>
              <a:rPr lang="en-US" sz="1100" dirty="0">
                <a:solidFill>
                  <a:srgbClr val="000000"/>
                </a:solidFill>
                <a:latin typeface="Century Gothic" pitchFamily="34" charset="0"/>
              </a:rPr>
              <a:t>Qty = 5,000</a:t>
            </a:r>
          </a:p>
        </p:txBody>
      </p:sp>
      <p:grpSp>
        <p:nvGrpSpPr>
          <p:cNvPr id="2" name="Group 33"/>
          <p:cNvGrpSpPr>
            <a:grpSpLocks/>
          </p:cNvGrpSpPr>
          <p:nvPr/>
        </p:nvGrpSpPr>
        <p:grpSpPr bwMode="auto">
          <a:xfrm>
            <a:off x="754063" y="4006850"/>
            <a:ext cx="8326437" cy="2673350"/>
            <a:chOff x="753772" y="4006057"/>
            <a:chExt cx="8326267" cy="2673922"/>
          </a:xfrm>
        </p:grpSpPr>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36"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37"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38"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5" name="AutoShape 26"/>
            <p:cNvCxnSpPr>
              <a:cxnSpLocks noChangeShapeType="1"/>
            </p:cNvCxnSpPr>
            <p:nvPr/>
          </p:nvCxnSpPr>
          <p:spPr bwMode="auto">
            <a:xfrm>
              <a:off x="2271391" y="6038492"/>
              <a:ext cx="2300240"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11277"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17" name="AutoShape 11"/>
            <p:cNvSpPr>
              <a:spLocks noChangeAspect="1" noChangeArrowheads="1"/>
            </p:cNvSpPr>
            <p:nvPr/>
          </p:nvSpPr>
          <p:spPr bwMode="auto">
            <a:xfrm>
              <a:off x="4574645" y="4130139"/>
              <a:ext cx="1945967" cy="1127476"/>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w="9525">
              <a:solidFill>
                <a:srgbClr val="000000"/>
              </a:solidFill>
              <a:round/>
              <a:headEnd/>
              <a:tailEnd/>
            </a:ln>
          </p:spPr>
          <p:txBody>
            <a:bodyPr wrap="none" anchor="ctr"/>
            <a:lstStyle/>
            <a:p>
              <a:pPr fontAlgn="auto">
                <a:spcBef>
                  <a:spcPts val="0"/>
                </a:spcBef>
                <a:spcAft>
                  <a:spcPts val="0"/>
                </a:spcAft>
                <a:defRPr/>
              </a:pPr>
              <a:endParaRPr lang="en-US" sz="1100" dirty="0">
                <a:latin typeface="+mn-lt"/>
                <a:cs typeface="+mn-cs"/>
              </a:endParaRPr>
            </a:p>
          </p:txBody>
        </p:sp>
        <p:sp>
          <p:nvSpPr>
            <p:cNvPr id="11281"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11291"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1292"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a:t>
                </a:r>
                <a:r>
                  <a:rPr lang="en-US" sz="1100" dirty="0" smtClean="0">
                    <a:solidFill>
                      <a:srgbClr val="000000"/>
                    </a:solidFill>
                    <a:latin typeface="Century Gothic" pitchFamily="34" charset="0"/>
                  </a:rPr>
                  <a:t> =    Press-A</a:t>
                </a:r>
                <a:endParaRPr lang="en-US" sz="1100" dirty="0">
                  <a:solidFill>
                    <a:srgbClr val="000000"/>
                  </a:solidFill>
                  <a:latin typeface="Century Gothic" pitchFamily="34" charset="0"/>
                </a:endParaRPr>
              </a:p>
              <a:p>
                <a:pPr eaLnBrk="0" hangingPunct="0"/>
                <a:r>
                  <a:rPr lang="en-US" sz="1100" dirty="0">
                    <a:solidFill>
                      <a:srgbClr val="000000"/>
                    </a:solidFill>
                    <a:latin typeface="Century Gothic" pitchFamily="34" charset="0"/>
                  </a:rPr>
                  <a:t>   T50 </a:t>
                </a:r>
                <a:r>
                  <a:rPr lang="en-US" sz="1100" dirty="0" smtClean="0">
                    <a:solidFill>
                      <a:srgbClr val="000000"/>
                    </a:solidFill>
                    <a:latin typeface="Century Gothic" pitchFamily="34" charset="0"/>
                  </a:rPr>
                  <a:t>	=     </a:t>
                </a:r>
                <a:r>
                  <a:rPr lang="en-US" sz="1100" dirty="0">
                    <a:solidFill>
                      <a:srgbClr val="000000"/>
                    </a:solidFill>
                    <a:latin typeface="Century Gothic" pitchFamily="34" charset="0"/>
                  </a:rPr>
                  <a:t>Die-10</a:t>
                </a:r>
              </a:p>
            </p:txBody>
          </p:sp>
        </p:grpSp>
        <p:sp>
          <p:nvSpPr>
            <p:cNvPr id="11283"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5" name="AutoShape 14"/>
            <p:cNvSpPr>
              <a:spLocks noChangeAspect="1" noChangeArrowheads="1"/>
            </p:cNvSpPr>
            <p:nvPr/>
          </p:nvSpPr>
          <p:spPr bwMode="auto">
            <a:xfrm>
              <a:off x="6928108" y="4006057"/>
              <a:ext cx="2151931" cy="1651587"/>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11287"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4" name="AutoShape 29"/>
            <p:cNvSpPr>
              <a:spLocks noChangeArrowheads="1"/>
            </p:cNvSpPr>
            <p:nvPr/>
          </p:nvSpPr>
          <p:spPr bwMode="auto">
            <a:xfrm>
              <a:off x="7142963" y="5816367"/>
              <a:ext cx="1788257" cy="649923"/>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lgn="ctr">
              <a:solidFill>
                <a:schemeClr val="tx1"/>
              </a:solidFill>
              <a:round/>
              <a:headEnd/>
              <a:tailEnd/>
            </a:ln>
            <a:effectLst/>
          </p:spPr>
          <p:txBody>
            <a:bodyPr wrap="none" tIns="91440" bIns="91440" anchor="ctr"/>
            <a:lstStyle/>
            <a:p>
              <a:pPr algn="ctr" fontAlgn="auto">
                <a:spcBef>
                  <a:spcPts val="0"/>
                </a:spcBef>
                <a:spcAft>
                  <a:spcPts val="0"/>
                </a:spcAft>
                <a:defRPr/>
              </a:pPr>
              <a:endParaRPr lang="en-US" sz="1100" b="1" dirty="0">
                <a:latin typeface="+mn-lt"/>
                <a:cs typeface="+mn-cs"/>
              </a:endParaRPr>
            </a:p>
          </p:txBody>
        </p:sp>
      </p:grpSp>
      <p:pic>
        <p:nvPicPr>
          <p:cNvPr id="84993" name="Picture 1"/>
          <p:cNvPicPr>
            <a:picLocks noChangeAspect="1" noChangeArrowheads="1"/>
          </p:cNvPicPr>
          <p:nvPr/>
        </p:nvPicPr>
        <p:blipFill>
          <a:blip r:embed="rId3" cstate="print"/>
          <a:srcRect/>
          <a:stretch>
            <a:fillRect/>
          </a:stretch>
        </p:blipFill>
        <p:spPr bwMode="auto">
          <a:xfrm>
            <a:off x="464843" y="1398293"/>
            <a:ext cx="4270350" cy="951504"/>
          </a:xfrm>
          <a:prstGeom prst="rect">
            <a:avLst/>
          </a:prstGeom>
          <a:noFill/>
          <a:ln w="9525">
            <a:noFill/>
            <a:miter lim="800000"/>
            <a:headEnd/>
            <a:tailEnd/>
          </a:ln>
        </p:spPr>
      </p:pic>
      <p:pic>
        <p:nvPicPr>
          <p:cNvPr id="84994" name="Picture 2"/>
          <p:cNvPicPr>
            <a:picLocks noChangeAspect="1" noChangeArrowheads="1"/>
          </p:cNvPicPr>
          <p:nvPr/>
        </p:nvPicPr>
        <p:blipFill>
          <a:blip r:embed="rId4" cstate="print"/>
          <a:srcRect/>
          <a:stretch>
            <a:fillRect/>
          </a:stretch>
        </p:blipFill>
        <p:spPr bwMode="auto">
          <a:xfrm>
            <a:off x="4802815" y="995694"/>
            <a:ext cx="4152900" cy="2952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D00C62-AD58-45E2-85DA-8DF3C3C0F34B}" type="slidenum">
              <a:rPr lang="en-US">
                <a:latin typeface="Century Gothic" pitchFamily="34" charset="0"/>
                <a:ea typeface="Century Gothic" pitchFamily="34" charset="0"/>
                <a:cs typeface="Century Gothic" pitchFamily="34" charset="0"/>
              </a:rPr>
              <a:pPr fontAlgn="base">
                <a:spcBef>
                  <a:spcPct val="0"/>
                </a:spcBef>
                <a:spcAft>
                  <a:spcPct val="0"/>
                </a:spcAft>
              </a:pPr>
              <a:t>116</a:t>
            </a:fld>
            <a:endParaRPr lang="en-US" dirty="0">
              <a:latin typeface="Century Gothic" pitchFamily="34" charset="0"/>
              <a:ea typeface="Century Gothic" pitchFamily="34" charset="0"/>
              <a:cs typeface="Century Gothic" pitchFamily="34" charset="0"/>
            </a:endParaRPr>
          </a:p>
        </p:txBody>
      </p:sp>
      <p:sp>
        <p:nvSpPr>
          <p:cNvPr id="12291"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PDM: Setup</a:t>
            </a:r>
          </a:p>
        </p:txBody>
      </p:sp>
      <p:sp>
        <p:nvSpPr>
          <p:cNvPr id="12292"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2293" name="AutoShape 4"/>
          <p:cNvSpPr>
            <a:spLocks noChangeAspect="1" noChangeArrowheads="1"/>
          </p:cNvSpPr>
          <p:nvPr/>
        </p:nvSpPr>
        <p:spPr bwMode="auto">
          <a:xfrm>
            <a:off x="841375" y="4427538"/>
            <a:ext cx="1562100" cy="1979612"/>
          </a:xfrm>
          <a:prstGeom prst="can">
            <a:avLst>
              <a:gd name="adj" fmla="val 29587"/>
            </a:avLst>
          </a:prstGeom>
          <a:solidFill>
            <a:schemeClr val="accent1"/>
          </a:solidFill>
          <a:ln w="9525">
            <a:solidFill>
              <a:srgbClr val="000000"/>
            </a:solidFill>
            <a:round/>
            <a:headEnd/>
            <a:tailEnd/>
          </a:ln>
        </p:spPr>
        <p:txBody>
          <a:bodyPr wrap="none" anchor="ctr"/>
          <a:lstStyle/>
          <a:p>
            <a:pPr eaLnBrk="0" hangingPunct="0"/>
            <a:endParaRPr lang="en-US" sz="1100" dirty="0">
              <a:solidFill>
                <a:srgbClr val="000000"/>
              </a:solidFill>
              <a:latin typeface="Century Gothic" pitchFamily="34" charset="0"/>
            </a:endParaRPr>
          </a:p>
        </p:txBody>
      </p:sp>
      <p:sp>
        <p:nvSpPr>
          <p:cNvPr id="12294" name="Text Box 5"/>
          <p:cNvSpPr txBox="1">
            <a:spLocks noChangeAspect="1" noChangeArrowheads="1"/>
          </p:cNvSpPr>
          <p:nvPr/>
        </p:nvSpPr>
        <p:spPr bwMode="auto">
          <a:xfrm>
            <a:off x="1016000" y="4894263"/>
            <a:ext cx="1150938" cy="261937"/>
          </a:xfrm>
          <a:prstGeom prst="rect">
            <a:avLst/>
          </a:prstGeom>
          <a:solidFill>
            <a:schemeClr val="accent1"/>
          </a:solidFill>
          <a:ln w="9525">
            <a:noFill/>
            <a:miter lim="800000"/>
            <a:headEnd/>
            <a:tailEnd/>
          </a:ln>
        </p:spPr>
        <p:txBody>
          <a:bodyPr wrap="none">
            <a:spAutoFit/>
          </a:bodyPr>
          <a:lstStyle/>
          <a:p>
            <a:pPr eaLnBrk="0" hangingPunct="0"/>
            <a:r>
              <a:rPr lang="en-US" sz="1100" b="1" dirty="0">
                <a:solidFill>
                  <a:srgbClr val="000000"/>
                </a:solidFill>
                <a:latin typeface="Century Gothic" pitchFamily="34" charset="0"/>
              </a:rPr>
              <a:t>Table: opt_hist</a:t>
            </a:r>
          </a:p>
        </p:txBody>
      </p:sp>
      <p:sp>
        <p:nvSpPr>
          <p:cNvPr id="12295" name="Text Box 6"/>
          <p:cNvSpPr txBox="1">
            <a:spLocks noChangeAspect="1" noChangeArrowheads="1"/>
          </p:cNvSpPr>
          <p:nvPr/>
        </p:nvSpPr>
        <p:spPr bwMode="auto">
          <a:xfrm>
            <a:off x="754063" y="5286375"/>
            <a:ext cx="1720850" cy="938213"/>
          </a:xfrm>
          <a:prstGeom prst="rect">
            <a:avLst/>
          </a:prstGeom>
          <a:noFill/>
          <a:ln w="9525">
            <a:noFill/>
            <a:miter lim="800000"/>
            <a:headEnd/>
            <a:tailEnd/>
          </a:ln>
        </p:spPr>
        <p:txBody>
          <a:bodyPr>
            <a:spAutoFit/>
          </a:bodyPr>
          <a:lstStyle/>
          <a:p>
            <a:pPr algn="ctr" eaLnBrk="0" hangingPunct="0"/>
            <a:r>
              <a:rPr lang="en-US" sz="1100" dirty="0">
                <a:solidFill>
                  <a:srgbClr val="000000"/>
                </a:solidFill>
                <a:latin typeface="Century Gothic" pitchFamily="34" charset="0"/>
              </a:rPr>
              <a:t>Work Center = L100</a:t>
            </a:r>
          </a:p>
          <a:p>
            <a:pPr algn="ctr" eaLnBrk="0" hangingPunct="0"/>
            <a:r>
              <a:rPr lang="en-US" sz="1100" dirty="0">
                <a:solidFill>
                  <a:srgbClr val="000000"/>
                </a:solidFill>
                <a:latin typeface="Century Gothic" pitchFamily="34" charset="0"/>
              </a:rPr>
              <a:t>Machine = 60</a:t>
            </a:r>
          </a:p>
          <a:p>
            <a:pPr algn="ctr" eaLnBrk="0" hangingPunct="0"/>
            <a:r>
              <a:rPr lang="en-US" sz="1100" dirty="0">
                <a:solidFill>
                  <a:srgbClr val="000000"/>
                </a:solidFill>
                <a:latin typeface="Century Gothic" pitchFamily="34" charset="0"/>
              </a:rPr>
              <a:t>Tool = T50</a:t>
            </a:r>
            <a:endParaRPr lang="en-US" sz="11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Part = F105</a:t>
            </a:r>
          </a:p>
          <a:p>
            <a:pPr algn="ctr" eaLnBrk="0" hangingPunct="0"/>
            <a:r>
              <a:rPr lang="en-US" sz="1100" dirty="0">
                <a:solidFill>
                  <a:srgbClr val="000000"/>
                </a:solidFill>
                <a:latin typeface="Century Gothic" pitchFamily="34" charset="0"/>
              </a:rPr>
              <a:t>Qty = 5,000</a:t>
            </a:r>
          </a:p>
        </p:txBody>
      </p:sp>
      <p:grpSp>
        <p:nvGrpSpPr>
          <p:cNvPr id="2" name="Group 33"/>
          <p:cNvGrpSpPr>
            <a:grpSpLocks/>
          </p:cNvGrpSpPr>
          <p:nvPr/>
        </p:nvGrpSpPr>
        <p:grpSpPr bwMode="auto">
          <a:xfrm>
            <a:off x="754063" y="4006850"/>
            <a:ext cx="8326437" cy="2673350"/>
            <a:chOff x="753772" y="4006057"/>
            <a:chExt cx="8326267" cy="2673922"/>
          </a:xfrm>
        </p:grpSpPr>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36"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37"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38"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5" name="AutoShape 26"/>
            <p:cNvCxnSpPr>
              <a:cxnSpLocks noChangeShapeType="1"/>
            </p:cNvCxnSpPr>
            <p:nvPr/>
          </p:nvCxnSpPr>
          <p:spPr bwMode="auto">
            <a:xfrm>
              <a:off x="2271391" y="6038492"/>
              <a:ext cx="2300240"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12301"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17" name="AutoShape 11"/>
            <p:cNvSpPr>
              <a:spLocks noChangeAspect="1" noChangeArrowheads="1"/>
            </p:cNvSpPr>
            <p:nvPr/>
          </p:nvSpPr>
          <p:spPr bwMode="auto">
            <a:xfrm>
              <a:off x="4574645" y="4130139"/>
              <a:ext cx="1945967" cy="1127476"/>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w="9525">
              <a:solidFill>
                <a:srgbClr val="000000"/>
              </a:solidFill>
              <a:round/>
              <a:headEnd/>
              <a:tailEnd/>
            </a:ln>
          </p:spPr>
          <p:txBody>
            <a:bodyPr wrap="none" anchor="ctr"/>
            <a:lstStyle/>
            <a:p>
              <a:pPr fontAlgn="auto">
                <a:spcBef>
                  <a:spcPts val="0"/>
                </a:spcBef>
                <a:spcAft>
                  <a:spcPts val="0"/>
                </a:spcAft>
                <a:defRPr/>
              </a:pPr>
              <a:endParaRPr lang="en-US" sz="1100" dirty="0">
                <a:latin typeface="+mn-lt"/>
                <a:cs typeface="+mn-cs"/>
              </a:endParaRPr>
            </a:p>
          </p:txBody>
        </p:sp>
        <p:sp>
          <p:nvSpPr>
            <p:cNvPr id="12305"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12315"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2316"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     Press-A</a:t>
                </a:r>
              </a:p>
              <a:p>
                <a:pPr eaLnBrk="0" hangingPunct="0"/>
                <a:r>
                  <a:rPr lang="en-US" sz="1100" dirty="0">
                    <a:solidFill>
                      <a:srgbClr val="000000"/>
                    </a:solidFill>
                    <a:latin typeface="Century Gothic" pitchFamily="34" charset="0"/>
                  </a:rPr>
                  <a:t>   T50 	</a:t>
                </a:r>
                <a:r>
                  <a:rPr lang="en-US" sz="1100" dirty="0" smtClean="0">
                    <a:solidFill>
                      <a:srgbClr val="000000"/>
                    </a:solidFill>
                    <a:latin typeface="Century Gothic" pitchFamily="34" charset="0"/>
                  </a:rPr>
                  <a:t>=     </a:t>
                </a:r>
                <a:r>
                  <a:rPr lang="en-US" sz="1100" dirty="0">
                    <a:solidFill>
                      <a:srgbClr val="000000"/>
                    </a:solidFill>
                    <a:latin typeface="Century Gothic" pitchFamily="34" charset="0"/>
                  </a:rPr>
                  <a:t>Die-10</a:t>
                </a:r>
              </a:p>
            </p:txBody>
          </p:sp>
        </p:grpSp>
        <p:sp>
          <p:nvSpPr>
            <p:cNvPr id="12307"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5" name="AutoShape 14"/>
            <p:cNvSpPr>
              <a:spLocks noChangeAspect="1" noChangeArrowheads="1"/>
            </p:cNvSpPr>
            <p:nvPr/>
          </p:nvSpPr>
          <p:spPr bwMode="auto">
            <a:xfrm>
              <a:off x="6928108" y="4006057"/>
              <a:ext cx="2151931" cy="1651587"/>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12311"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4" name="AutoShape 29"/>
            <p:cNvSpPr>
              <a:spLocks noChangeArrowheads="1"/>
            </p:cNvSpPr>
            <p:nvPr/>
          </p:nvSpPr>
          <p:spPr bwMode="auto">
            <a:xfrm>
              <a:off x="7142963" y="5816367"/>
              <a:ext cx="1788257" cy="649923"/>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lgn="ctr">
              <a:solidFill>
                <a:schemeClr val="tx1"/>
              </a:solidFill>
              <a:round/>
              <a:headEnd/>
              <a:tailEnd/>
            </a:ln>
            <a:effectLst/>
          </p:spPr>
          <p:txBody>
            <a:bodyPr wrap="none" tIns="91440" bIns="91440" anchor="ctr"/>
            <a:lstStyle/>
            <a:p>
              <a:pPr algn="ctr" fontAlgn="auto">
                <a:spcBef>
                  <a:spcPts val="0"/>
                </a:spcBef>
                <a:spcAft>
                  <a:spcPts val="0"/>
                </a:spcAft>
                <a:defRPr/>
              </a:pPr>
              <a:endParaRPr lang="en-US" sz="1100" b="1" dirty="0">
                <a:latin typeface="+mn-lt"/>
                <a:cs typeface="+mn-cs"/>
              </a:endParaRPr>
            </a:p>
          </p:txBody>
        </p:sp>
      </p:grpSp>
      <p:pic>
        <p:nvPicPr>
          <p:cNvPr id="82945" name="Picture 1"/>
          <p:cNvPicPr>
            <a:picLocks noChangeAspect="1" noChangeArrowheads="1"/>
          </p:cNvPicPr>
          <p:nvPr/>
        </p:nvPicPr>
        <p:blipFill>
          <a:blip r:embed="rId3" cstate="print"/>
          <a:srcRect/>
          <a:stretch>
            <a:fillRect/>
          </a:stretch>
        </p:blipFill>
        <p:spPr bwMode="auto">
          <a:xfrm>
            <a:off x="389197" y="1332282"/>
            <a:ext cx="4299762" cy="831105"/>
          </a:xfrm>
          <a:prstGeom prst="rect">
            <a:avLst/>
          </a:prstGeom>
          <a:noFill/>
          <a:ln w="9525">
            <a:noFill/>
            <a:miter lim="800000"/>
            <a:headEnd/>
            <a:tailEnd/>
          </a:ln>
        </p:spPr>
      </p:pic>
      <p:pic>
        <p:nvPicPr>
          <p:cNvPr id="82946" name="Picture 2"/>
          <p:cNvPicPr>
            <a:picLocks noChangeAspect="1" noChangeArrowheads="1"/>
          </p:cNvPicPr>
          <p:nvPr/>
        </p:nvPicPr>
        <p:blipFill>
          <a:blip r:embed="rId4" cstate="print"/>
          <a:srcRect/>
          <a:stretch>
            <a:fillRect/>
          </a:stretch>
        </p:blipFill>
        <p:spPr bwMode="auto">
          <a:xfrm>
            <a:off x="4220018" y="591326"/>
            <a:ext cx="4552950" cy="3038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F53D014-A09B-454B-AB2B-C6DCC2C7DE16}" type="slidenum">
              <a:rPr lang="en-US">
                <a:latin typeface="Century Gothic" pitchFamily="34" charset="0"/>
                <a:ea typeface="Century Gothic" pitchFamily="34" charset="0"/>
                <a:cs typeface="Century Gothic" pitchFamily="34" charset="0"/>
              </a:rPr>
              <a:pPr fontAlgn="base">
                <a:spcBef>
                  <a:spcPct val="0"/>
                </a:spcBef>
                <a:spcAft>
                  <a:spcPct val="0"/>
                </a:spcAft>
              </a:pPr>
              <a:t>117</a:t>
            </a:fld>
            <a:endParaRPr lang="en-US" dirty="0">
              <a:latin typeface="Century Gothic" pitchFamily="34" charset="0"/>
              <a:ea typeface="Century Gothic" pitchFamily="34" charset="0"/>
              <a:cs typeface="Century Gothic" pitchFamily="34" charset="0"/>
            </a:endParaRPr>
          </a:p>
        </p:txBody>
      </p:sp>
      <p:sp>
        <p:nvSpPr>
          <p:cNvPr id="13315"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PDM: Setup</a:t>
            </a:r>
          </a:p>
        </p:txBody>
      </p:sp>
      <p:sp>
        <p:nvSpPr>
          <p:cNvPr id="13316"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3317" name="AutoShape 4"/>
          <p:cNvSpPr>
            <a:spLocks noChangeAspect="1" noChangeArrowheads="1"/>
          </p:cNvSpPr>
          <p:nvPr/>
        </p:nvSpPr>
        <p:spPr bwMode="auto">
          <a:xfrm>
            <a:off x="841375" y="4427538"/>
            <a:ext cx="1562100" cy="1979612"/>
          </a:xfrm>
          <a:prstGeom prst="can">
            <a:avLst>
              <a:gd name="adj" fmla="val 29587"/>
            </a:avLst>
          </a:prstGeom>
          <a:solidFill>
            <a:schemeClr val="accent1"/>
          </a:solidFill>
          <a:ln w="9525">
            <a:solidFill>
              <a:srgbClr val="000000"/>
            </a:solidFill>
            <a:round/>
            <a:headEnd/>
            <a:tailEnd/>
          </a:ln>
        </p:spPr>
        <p:txBody>
          <a:bodyPr wrap="none" anchor="ctr"/>
          <a:lstStyle/>
          <a:p>
            <a:pPr eaLnBrk="0" hangingPunct="0"/>
            <a:endParaRPr lang="en-US" sz="1100" dirty="0">
              <a:solidFill>
                <a:srgbClr val="000000"/>
              </a:solidFill>
              <a:latin typeface="Century Gothic" pitchFamily="34" charset="0"/>
            </a:endParaRPr>
          </a:p>
        </p:txBody>
      </p:sp>
      <p:sp>
        <p:nvSpPr>
          <p:cNvPr id="13318" name="Text Box 5"/>
          <p:cNvSpPr txBox="1">
            <a:spLocks noChangeAspect="1" noChangeArrowheads="1"/>
          </p:cNvSpPr>
          <p:nvPr/>
        </p:nvSpPr>
        <p:spPr bwMode="auto">
          <a:xfrm>
            <a:off x="1016000" y="4894263"/>
            <a:ext cx="1150938" cy="261937"/>
          </a:xfrm>
          <a:prstGeom prst="rect">
            <a:avLst/>
          </a:prstGeom>
          <a:solidFill>
            <a:schemeClr val="accent1"/>
          </a:solidFill>
          <a:ln w="9525">
            <a:noFill/>
            <a:miter lim="800000"/>
            <a:headEnd/>
            <a:tailEnd/>
          </a:ln>
        </p:spPr>
        <p:txBody>
          <a:bodyPr wrap="none">
            <a:spAutoFit/>
          </a:bodyPr>
          <a:lstStyle/>
          <a:p>
            <a:pPr eaLnBrk="0" hangingPunct="0"/>
            <a:r>
              <a:rPr lang="en-US" sz="1100" b="1" dirty="0">
                <a:solidFill>
                  <a:srgbClr val="000000"/>
                </a:solidFill>
                <a:latin typeface="Century Gothic" pitchFamily="34" charset="0"/>
              </a:rPr>
              <a:t>Table: opt_hist</a:t>
            </a:r>
          </a:p>
        </p:txBody>
      </p:sp>
      <p:sp>
        <p:nvSpPr>
          <p:cNvPr id="13319" name="Text Box 6"/>
          <p:cNvSpPr txBox="1">
            <a:spLocks noChangeAspect="1" noChangeArrowheads="1"/>
          </p:cNvSpPr>
          <p:nvPr/>
        </p:nvSpPr>
        <p:spPr bwMode="auto">
          <a:xfrm>
            <a:off x="754063" y="5286375"/>
            <a:ext cx="1720850" cy="938213"/>
          </a:xfrm>
          <a:prstGeom prst="rect">
            <a:avLst/>
          </a:prstGeom>
          <a:noFill/>
          <a:ln w="9525">
            <a:noFill/>
            <a:miter lim="800000"/>
            <a:headEnd/>
            <a:tailEnd/>
          </a:ln>
        </p:spPr>
        <p:txBody>
          <a:bodyPr>
            <a:spAutoFit/>
          </a:bodyPr>
          <a:lstStyle/>
          <a:p>
            <a:pPr algn="ctr" eaLnBrk="0" hangingPunct="0"/>
            <a:r>
              <a:rPr lang="en-US" sz="1100" dirty="0">
                <a:solidFill>
                  <a:srgbClr val="000000"/>
                </a:solidFill>
                <a:latin typeface="Century Gothic" pitchFamily="34" charset="0"/>
              </a:rPr>
              <a:t>Work Center = L100</a:t>
            </a:r>
          </a:p>
          <a:p>
            <a:pPr algn="ctr" eaLnBrk="0" hangingPunct="0"/>
            <a:r>
              <a:rPr lang="en-US" sz="1100" dirty="0">
                <a:solidFill>
                  <a:srgbClr val="000000"/>
                </a:solidFill>
                <a:latin typeface="Century Gothic" pitchFamily="34" charset="0"/>
              </a:rPr>
              <a:t>Machine = 60</a:t>
            </a:r>
          </a:p>
          <a:p>
            <a:pPr algn="ctr" eaLnBrk="0" hangingPunct="0"/>
            <a:r>
              <a:rPr lang="en-US" sz="1100" dirty="0">
                <a:solidFill>
                  <a:srgbClr val="000000"/>
                </a:solidFill>
                <a:latin typeface="Century Gothic" pitchFamily="34" charset="0"/>
              </a:rPr>
              <a:t>Tool = T50</a:t>
            </a:r>
            <a:endParaRPr lang="en-US" sz="11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Part = F105</a:t>
            </a:r>
          </a:p>
          <a:p>
            <a:pPr algn="ctr" eaLnBrk="0" hangingPunct="0"/>
            <a:r>
              <a:rPr lang="en-US" sz="1100" dirty="0">
                <a:solidFill>
                  <a:srgbClr val="000000"/>
                </a:solidFill>
                <a:latin typeface="Century Gothic" pitchFamily="34" charset="0"/>
              </a:rPr>
              <a:t>Qty = 5,000</a:t>
            </a:r>
          </a:p>
        </p:txBody>
      </p:sp>
      <p:grpSp>
        <p:nvGrpSpPr>
          <p:cNvPr id="2" name="Group 33"/>
          <p:cNvGrpSpPr>
            <a:grpSpLocks/>
          </p:cNvGrpSpPr>
          <p:nvPr/>
        </p:nvGrpSpPr>
        <p:grpSpPr bwMode="auto">
          <a:xfrm>
            <a:off x="754063" y="4006850"/>
            <a:ext cx="8326437" cy="2673350"/>
            <a:chOff x="753772" y="4006057"/>
            <a:chExt cx="8326267" cy="2673922"/>
          </a:xfrm>
        </p:grpSpPr>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36"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37"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38"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5" name="AutoShape 26"/>
            <p:cNvCxnSpPr>
              <a:cxnSpLocks noChangeShapeType="1"/>
            </p:cNvCxnSpPr>
            <p:nvPr/>
          </p:nvCxnSpPr>
          <p:spPr bwMode="auto">
            <a:xfrm>
              <a:off x="2271391" y="6038492"/>
              <a:ext cx="2300240"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13324"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17" name="AutoShape 11"/>
            <p:cNvSpPr>
              <a:spLocks noChangeAspect="1" noChangeArrowheads="1"/>
            </p:cNvSpPr>
            <p:nvPr/>
          </p:nvSpPr>
          <p:spPr bwMode="auto">
            <a:xfrm>
              <a:off x="4574645" y="4130139"/>
              <a:ext cx="1945967" cy="1127476"/>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tileRect r="-100000" b="-100000"/>
            </a:gradFill>
            <a:ln w="9525">
              <a:solidFill>
                <a:srgbClr val="000000"/>
              </a:solidFill>
              <a:round/>
              <a:headEnd/>
              <a:tailEnd/>
            </a:ln>
          </p:spPr>
          <p:txBody>
            <a:bodyPr wrap="none" anchor="ctr"/>
            <a:lstStyle/>
            <a:p>
              <a:pPr fontAlgn="auto">
                <a:spcBef>
                  <a:spcPts val="0"/>
                </a:spcBef>
                <a:spcAft>
                  <a:spcPts val="0"/>
                </a:spcAft>
                <a:defRPr/>
              </a:pPr>
              <a:endParaRPr lang="en-US" sz="1100" dirty="0">
                <a:latin typeface="+mn-lt"/>
                <a:cs typeface="+mn-cs"/>
              </a:endParaRPr>
            </a:p>
          </p:txBody>
        </p:sp>
        <p:sp>
          <p:nvSpPr>
            <p:cNvPr id="13328"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13338"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3339"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     Press-A</a:t>
                </a:r>
              </a:p>
              <a:p>
                <a:pPr eaLnBrk="0" hangingPunct="0"/>
                <a:r>
                  <a:rPr lang="en-US" sz="1100" dirty="0">
                    <a:solidFill>
                      <a:srgbClr val="000000"/>
                    </a:solidFill>
                    <a:latin typeface="Century Gothic" pitchFamily="34" charset="0"/>
                  </a:rPr>
                  <a:t>   T50 	</a:t>
                </a:r>
                <a:r>
                  <a:rPr lang="en-US" sz="1100" dirty="0" smtClean="0">
                    <a:solidFill>
                      <a:srgbClr val="000000"/>
                    </a:solidFill>
                    <a:latin typeface="Century Gothic" pitchFamily="34" charset="0"/>
                  </a:rPr>
                  <a:t>=     </a:t>
                </a:r>
                <a:r>
                  <a:rPr lang="en-US" sz="1100" dirty="0">
                    <a:solidFill>
                      <a:srgbClr val="000000"/>
                    </a:solidFill>
                    <a:latin typeface="Century Gothic" pitchFamily="34" charset="0"/>
                  </a:rPr>
                  <a:t>Die-10</a:t>
                </a:r>
              </a:p>
            </p:txBody>
          </p:sp>
        </p:grpSp>
        <p:sp>
          <p:nvSpPr>
            <p:cNvPr id="13330"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5" name="AutoShape 14"/>
            <p:cNvSpPr>
              <a:spLocks noChangeAspect="1" noChangeArrowheads="1"/>
            </p:cNvSpPr>
            <p:nvPr/>
          </p:nvSpPr>
          <p:spPr bwMode="auto">
            <a:xfrm>
              <a:off x="6928108" y="4006057"/>
              <a:ext cx="2151931" cy="1651587"/>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13334"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4" name="AutoShape 29"/>
            <p:cNvSpPr>
              <a:spLocks noChangeArrowheads="1"/>
            </p:cNvSpPr>
            <p:nvPr/>
          </p:nvSpPr>
          <p:spPr bwMode="auto">
            <a:xfrm>
              <a:off x="7142963" y="5816367"/>
              <a:ext cx="1788257" cy="649923"/>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lgn="ctr">
              <a:solidFill>
                <a:schemeClr val="tx1"/>
              </a:solidFill>
              <a:round/>
              <a:headEnd/>
              <a:tailEnd/>
            </a:ln>
            <a:effectLst/>
          </p:spPr>
          <p:txBody>
            <a:bodyPr wrap="none" tIns="91440" bIns="91440" anchor="ctr"/>
            <a:lstStyle/>
            <a:p>
              <a:pPr algn="ctr" fontAlgn="auto">
                <a:spcBef>
                  <a:spcPts val="0"/>
                </a:spcBef>
                <a:spcAft>
                  <a:spcPts val="0"/>
                </a:spcAft>
                <a:defRPr/>
              </a:pPr>
              <a:endParaRPr lang="en-US" sz="1100" b="1" dirty="0">
                <a:latin typeface="+mn-lt"/>
                <a:cs typeface="+mn-cs"/>
              </a:endParaRPr>
            </a:p>
          </p:txBody>
        </p:sp>
      </p:grpSp>
      <p:pic>
        <p:nvPicPr>
          <p:cNvPr id="80897" name="Picture 1"/>
          <p:cNvPicPr>
            <a:picLocks noChangeAspect="1" noChangeArrowheads="1"/>
          </p:cNvPicPr>
          <p:nvPr/>
        </p:nvPicPr>
        <p:blipFill>
          <a:blip r:embed="rId3" cstate="print"/>
          <a:srcRect/>
          <a:stretch>
            <a:fillRect/>
          </a:stretch>
        </p:blipFill>
        <p:spPr bwMode="auto">
          <a:xfrm>
            <a:off x="539714" y="1290748"/>
            <a:ext cx="8008863" cy="26363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4BE8707-D6A6-49BE-A4FA-11A5FD360DE0}" type="slidenum">
              <a:rPr lang="en-US">
                <a:latin typeface="Century Gothic" pitchFamily="34" charset="0"/>
                <a:ea typeface="Century Gothic" pitchFamily="34" charset="0"/>
                <a:cs typeface="Century Gothic" pitchFamily="34" charset="0"/>
              </a:rPr>
              <a:pPr fontAlgn="base">
                <a:spcBef>
                  <a:spcPct val="0"/>
                </a:spcBef>
                <a:spcAft>
                  <a:spcPct val="0"/>
                </a:spcAft>
              </a:pPr>
              <a:t>118</a:t>
            </a:fld>
            <a:endParaRPr lang="en-US" dirty="0">
              <a:latin typeface="Century Gothic" pitchFamily="34" charset="0"/>
              <a:ea typeface="Century Gothic" pitchFamily="34" charset="0"/>
              <a:cs typeface="Century Gothic" pitchFamily="34" charset="0"/>
            </a:endParaRPr>
          </a:p>
        </p:txBody>
      </p:sp>
      <p:sp>
        <p:nvSpPr>
          <p:cNvPr id="14339"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How to Set Up</a:t>
            </a:r>
          </a:p>
        </p:txBody>
      </p:sp>
      <p:sp>
        <p:nvSpPr>
          <p:cNvPr id="14340"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4341" name="AutoShape 4"/>
          <p:cNvSpPr>
            <a:spLocks noChangeAspect="1" noChangeArrowheads="1"/>
          </p:cNvSpPr>
          <p:nvPr/>
        </p:nvSpPr>
        <p:spPr bwMode="auto">
          <a:xfrm>
            <a:off x="841375" y="4427538"/>
            <a:ext cx="1562100" cy="1979612"/>
          </a:xfrm>
          <a:prstGeom prst="can">
            <a:avLst>
              <a:gd name="adj" fmla="val 29587"/>
            </a:avLst>
          </a:prstGeom>
          <a:solidFill>
            <a:schemeClr val="accent1"/>
          </a:solidFill>
          <a:ln w="9525">
            <a:solidFill>
              <a:srgbClr val="000000"/>
            </a:solidFill>
            <a:round/>
            <a:headEnd/>
            <a:tailEnd/>
          </a:ln>
        </p:spPr>
        <p:txBody>
          <a:bodyPr wrap="none" anchor="ctr"/>
          <a:lstStyle/>
          <a:p>
            <a:pPr eaLnBrk="0" hangingPunct="0"/>
            <a:endParaRPr lang="en-US" sz="1100" dirty="0">
              <a:solidFill>
                <a:srgbClr val="000000"/>
              </a:solidFill>
              <a:latin typeface="Century Gothic" pitchFamily="34" charset="0"/>
            </a:endParaRPr>
          </a:p>
        </p:txBody>
      </p:sp>
      <p:sp>
        <p:nvSpPr>
          <p:cNvPr id="14342" name="Text Box 5"/>
          <p:cNvSpPr txBox="1">
            <a:spLocks noChangeAspect="1" noChangeArrowheads="1"/>
          </p:cNvSpPr>
          <p:nvPr/>
        </p:nvSpPr>
        <p:spPr bwMode="auto">
          <a:xfrm>
            <a:off x="1016000" y="4894263"/>
            <a:ext cx="1150938" cy="261937"/>
          </a:xfrm>
          <a:prstGeom prst="rect">
            <a:avLst/>
          </a:prstGeom>
          <a:solidFill>
            <a:schemeClr val="accent1"/>
          </a:solidFill>
          <a:ln w="9525">
            <a:noFill/>
            <a:miter lim="800000"/>
            <a:headEnd/>
            <a:tailEnd/>
          </a:ln>
        </p:spPr>
        <p:txBody>
          <a:bodyPr wrap="none">
            <a:spAutoFit/>
          </a:bodyPr>
          <a:lstStyle/>
          <a:p>
            <a:pPr eaLnBrk="0" hangingPunct="0"/>
            <a:r>
              <a:rPr lang="en-US" sz="1100" b="1" dirty="0">
                <a:solidFill>
                  <a:srgbClr val="000000"/>
                </a:solidFill>
                <a:latin typeface="Century Gothic" pitchFamily="34" charset="0"/>
              </a:rPr>
              <a:t>Table: opt_hist</a:t>
            </a:r>
          </a:p>
        </p:txBody>
      </p:sp>
      <p:sp>
        <p:nvSpPr>
          <p:cNvPr id="14343" name="Text Box 6"/>
          <p:cNvSpPr txBox="1">
            <a:spLocks noChangeAspect="1" noChangeArrowheads="1"/>
          </p:cNvSpPr>
          <p:nvPr/>
        </p:nvSpPr>
        <p:spPr bwMode="auto">
          <a:xfrm>
            <a:off x="754063" y="5286375"/>
            <a:ext cx="1720850" cy="938213"/>
          </a:xfrm>
          <a:prstGeom prst="rect">
            <a:avLst/>
          </a:prstGeom>
          <a:noFill/>
          <a:ln w="9525">
            <a:noFill/>
            <a:miter lim="800000"/>
            <a:headEnd/>
            <a:tailEnd/>
          </a:ln>
        </p:spPr>
        <p:txBody>
          <a:bodyPr>
            <a:spAutoFit/>
          </a:bodyPr>
          <a:lstStyle/>
          <a:p>
            <a:pPr algn="ctr" eaLnBrk="0" hangingPunct="0"/>
            <a:r>
              <a:rPr lang="en-US" sz="1100" dirty="0">
                <a:solidFill>
                  <a:srgbClr val="000000"/>
                </a:solidFill>
                <a:latin typeface="Century Gothic" pitchFamily="34" charset="0"/>
              </a:rPr>
              <a:t>Work Center = L100</a:t>
            </a:r>
          </a:p>
          <a:p>
            <a:pPr algn="ctr" eaLnBrk="0" hangingPunct="0"/>
            <a:r>
              <a:rPr lang="en-US" sz="1100" dirty="0">
                <a:solidFill>
                  <a:srgbClr val="000000"/>
                </a:solidFill>
                <a:latin typeface="Century Gothic" pitchFamily="34" charset="0"/>
              </a:rPr>
              <a:t>Machine = 60</a:t>
            </a:r>
          </a:p>
          <a:p>
            <a:pPr algn="ctr" eaLnBrk="0" hangingPunct="0"/>
            <a:r>
              <a:rPr lang="en-US" sz="1100" dirty="0">
                <a:solidFill>
                  <a:srgbClr val="000000"/>
                </a:solidFill>
                <a:latin typeface="Century Gothic" pitchFamily="34" charset="0"/>
              </a:rPr>
              <a:t>Tool = T50</a:t>
            </a:r>
            <a:endParaRPr lang="en-US" sz="11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Part = F105</a:t>
            </a:r>
          </a:p>
          <a:p>
            <a:pPr algn="ctr" eaLnBrk="0" hangingPunct="0"/>
            <a:r>
              <a:rPr lang="en-US" sz="1100" dirty="0">
                <a:solidFill>
                  <a:srgbClr val="000000"/>
                </a:solidFill>
                <a:latin typeface="Century Gothic" pitchFamily="34" charset="0"/>
              </a:rPr>
              <a:t>Qty = 5,000</a:t>
            </a:r>
          </a:p>
        </p:txBody>
      </p:sp>
      <p:grpSp>
        <p:nvGrpSpPr>
          <p:cNvPr id="2" name="Group 33"/>
          <p:cNvGrpSpPr>
            <a:grpSpLocks/>
          </p:cNvGrpSpPr>
          <p:nvPr/>
        </p:nvGrpSpPr>
        <p:grpSpPr bwMode="auto">
          <a:xfrm>
            <a:off x="754063" y="4006850"/>
            <a:ext cx="8326437" cy="2673350"/>
            <a:chOff x="753772" y="4006057"/>
            <a:chExt cx="8326267" cy="2673922"/>
          </a:xfrm>
        </p:grpSpPr>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36"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37"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38"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5" name="AutoShape 26"/>
            <p:cNvCxnSpPr>
              <a:cxnSpLocks noChangeShapeType="1"/>
            </p:cNvCxnSpPr>
            <p:nvPr/>
          </p:nvCxnSpPr>
          <p:spPr bwMode="auto">
            <a:xfrm>
              <a:off x="2271391" y="6038492"/>
              <a:ext cx="2300240"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14351"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14352" name="AutoShape 11"/>
            <p:cNvSpPr>
              <a:spLocks noChangeAspect="1" noChangeArrowheads="1"/>
            </p:cNvSpPr>
            <p:nvPr/>
          </p:nvSpPr>
          <p:spPr bwMode="auto">
            <a:xfrm>
              <a:off x="4574645" y="4130139"/>
              <a:ext cx="1945967" cy="1127476"/>
            </a:xfrm>
            <a:prstGeom prst="roundRect">
              <a:avLst>
                <a:gd name="adj" fmla="val 16667"/>
              </a:avLst>
            </a:prstGeom>
            <a:solidFill>
              <a:srgbClr val="FEA46A"/>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4353" name="Text Box 12"/>
            <p:cNvSpPr txBox="1">
              <a:spLocks noChangeAspect="1" noChangeArrowheads="1"/>
            </p:cNvSpPr>
            <p:nvPr/>
          </p:nvSpPr>
          <p:spPr bwMode="auto">
            <a:xfrm>
              <a:off x="4510979" y="4245589"/>
              <a:ext cx="2009633" cy="892552"/>
            </a:xfrm>
            <a:prstGeom prst="rect">
              <a:avLst/>
            </a:prstGeom>
            <a:noFill/>
            <a:ln w="9525">
              <a:noFill/>
              <a:miter lim="800000"/>
              <a:headEnd/>
              <a:tailEnd/>
            </a:ln>
          </p:spPr>
          <p:txBody>
            <a:bodyPr>
              <a:spAutoFit/>
            </a:bodyPr>
            <a:lstStyle/>
            <a:p>
              <a:pPr algn="ctr" eaLnBrk="0" hangingPunct="0"/>
              <a:r>
                <a:rPr lang="en-US" sz="1400" b="1" dirty="0">
                  <a:solidFill>
                    <a:srgbClr val="000000"/>
                  </a:solidFill>
                  <a:latin typeface="Century Gothic" pitchFamily="34" charset="0"/>
                </a:rPr>
                <a:t>UOM Conversion</a:t>
              </a:r>
            </a:p>
            <a:p>
              <a:pPr algn="ctr" eaLnBrk="0" hangingPunct="0"/>
              <a:endParaRPr lang="en-US" sz="16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     Part F150 = 2 cycles per 5,000 parts = 10,000 cycles</a:t>
              </a:r>
            </a:p>
          </p:txBody>
        </p:sp>
        <p:sp>
          <p:nvSpPr>
            <p:cNvPr id="14354"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14364"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4365"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     Press-A</a:t>
                </a:r>
              </a:p>
              <a:p>
                <a:pPr eaLnBrk="0" hangingPunct="0"/>
                <a:r>
                  <a:rPr lang="en-US" sz="1100" dirty="0">
                    <a:solidFill>
                      <a:srgbClr val="000000"/>
                    </a:solidFill>
                    <a:latin typeface="Century Gothic" pitchFamily="34" charset="0"/>
                  </a:rPr>
                  <a:t>   T50 </a:t>
                </a:r>
                <a:r>
                  <a:rPr lang="en-US" sz="1100" dirty="0" smtClean="0">
                    <a:solidFill>
                      <a:srgbClr val="000000"/>
                    </a:solidFill>
                    <a:latin typeface="Century Gothic" pitchFamily="34" charset="0"/>
                  </a:rPr>
                  <a:t>	=     </a:t>
                </a:r>
                <a:r>
                  <a:rPr lang="en-US" sz="1100" dirty="0">
                    <a:solidFill>
                      <a:srgbClr val="000000"/>
                    </a:solidFill>
                    <a:latin typeface="Century Gothic" pitchFamily="34" charset="0"/>
                  </a:rPr>
                  <a:t>Die-10</a:t>
                </a:r>
              </a:p>
            </p:txBody>
          </p:sp>
        </p:grpSp>
        <p:sp>
          <p:nvSpPr>
            <p:cNvPr id="14356"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5" name="AutoShape 14"/>
            <p:cNvSpPr>
              <a:spLocks noChangeAspect="1" noChangeArrowheads="1"/>
            </p:cNvSpPr>
            <p:nvPr/>
          </p:nvSpPr>
          <p:spPr bwMode="auto">
            <a:xfrm>
              <a:off x="6928108" y="4006057"/>
              <a:ext cx="2151931" cy="1651587"/>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14360"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24" name="AutoShape 29"/>
            <p:cNvSpPr>
              <a:spLocks noChangeArrowheads="1"/>
            </p:cNvSpPr>
            <p:nvPr/>
          </p:nvSpPr>
          <p:spPr bwMode="auto">
            <a:xfrm>
              <a:off x="7142963" y="5816367"/>
              <a:ext cx="1788257" cy="649923"/>
            </a:xfrm>
            <a:prstGeom prst="roundRect">
              <a:avLst>
                <a:gd name="adj" fmla="val 16667"/>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t="100000"/>
              </a:path>
            </a:gradFill>
            <a:ln w="9525" algn="ctr">
              <a:solidFill>
                <a:schemeClr val="tx1"/>
              </a:solidFill>
              <a:round/>
              <a:headEnd/>
              <a:tailEnd/>
            </a:ln>
            <a:effectLst/>
          </p:spPr>
          <p:txBody>
            <a:bodyPr wrap="none" tIns="91440" bIns="91440" anchor="ctr"/>
            <a:lstStyle/>
            <a:p>
              <a:pPr algn="ctr" fontAlgn="auto">
                <a:spcBef>
                  <a:spcPts val="0"/>
                </a:spcBef>
                <a:spcAft>
                  <a:spcPts val="0"/>
                </a:spcAft>
                <a:defRPr/>
              </a:pPr>
              <a:endParaRPr lang="en-US" sz="1100" b="1" dirty="0">
                <a:latin typeface="+mn-lt"/>
                <a:cs typeface="+mn-cs"/>
              </a:endParaRPr>
            </a:p>
          </p:txBody>
        </p:sp>
      </p:grpSp>
      <p:sp>
        <p:nvSpPr>
          <p:cNvPr id="14345" name="TextBox 38"/>
          <p:cNvSpPr txBox="1">
            <a:spLocks noChangeArrowheads="1"/>
          </p:cNvSpPr>
          <p:nvPr/>
        </p:nvSpPr>
        <p:spPr bwMode="auto">
          <a:xfrm>
            <a:off x="401638" y="1219200"/>
            <a:ext cx="1676544"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Maintenance</a:t>
            </a:r>
            <a:r>
              <a:rPr lang="en-US" dirty="0">
                <a:latin typeface="Century Gothic" pitchFamily="34" charset="0"/>
              </a:rPr>
              <a:t> |</a:t>
            </a:r>
          </a:p>
        </p:txBody>
      </p:sp>
      <p:sp>
        <p:nvSpPr>
          <p:cNvPr id="14346" name="TextBox 39"/>
          <p:cNvSpPr txBox="1">
            <a:spLocks noChangeArrowheads="1"/>
          </p:cNvSpPr>
          <p:nvPr/>
        </p:nvSpPr>
        <p:spPr bwMode="auto">
          <a:xfrm>
            <a:off x="2030680" y="1235075"/>
            <a:ext cx="3313216"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Production Driven Maintenance</a:t>
            </a:r>
            <a:r>
              <a:rPr lang="en-US" dirty="0">
                <a:latin typeface="Century Gothic" pitchFamily="34" charset="0"/>
              </a:rPr>
              <a:t>|</a:t>
            </a:r>
          </a:p>
        </p:txBody>
      </p:sp>
      <p:sp>
        <p:nvSpPr>
          <p:cNvPr id="14347" name="TextBox 40"/>
          <p:cNvSpPr txBox="1">
            <a:spLocks noChangeArrowheads="1"/>
          </p:cNvSpPr>
          <p:nvPr/>
        </p:nvSpPr>
        <p:spPr bwMode="auto">
          <a:xfrm>
            <a:off x="5343895" y="1250950"/>
            <a:ext cx="3396344"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Equip DUOM/ERP Item </a:t>
            </a:r>
            <a:r>
              <a:rPr lang="en-US" dirty="0" err="1" smtClean="0">
                <a:solidFill>
                  <a:srgbClr val="0070C0"/>
                </a:solidFill>
                <a:latin typeface="Century Gothic" pitchFamily="34" charset="0"/>
              </a:rPr>
              <a:t>Conv</a:t>
            </a:r>
            <a:r>
              <a:rPr lang="en-US" dirty="0" smtClean="0">
                <a:solidFill>
                  <a:srgbClr val="0070C0"/>
                </a:solidFill>
                <a:latin typeface="Century Gothic" pitchFamily="34" charset="0"/>
              </a:rPr>
              <a:t> (EAM)</a:t>
            </a:r>
            <a:r>
              <a:rPr lang="en-US" dirty="0" smtClean="0">
                <a:latin typeface="Century Gothic" pitchFamily="34" charset="0"/>
              </a:rPr>
              <a:t>|</a:t>
            </a:r>
            <a:endParaRPr lang="en-US" dirty="0">
              <a:latin typeface="Century Gothic" pitchFamily="34" charset="0"/>
            </a:endParaRPr>
          </a:p>
        </p:txBody>
      </p:sp>
      <p:pic>
        <p:nvPicPr>
          <p:cNvPr id="78849" name="Picture 1"/>
          <p:cNvPicPr>
            <a:picLocks noChangeAspect="1" noChangeArrowheads="1"/>
          </p:cNvPicPr>
          <p:nvPr/>
        </p:nvPicPr>
        <p:blipFill>
          <a:blip r:embed="rId3" cstate="print"/>
          <a:srcRect/>
          <a:stretch>
            <a:fillRect/>
          </a:stretch>
        </p:blipFill>
        <p:spPr bwMode="auto">
          <a:xfrm>
            <a:off x="575820" y="1618807"/>
            <a:ext cx="7334803" cy="2364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F45F17E-2D5C-4DC7-97F4-3E760C8D1DB2}" type="slidenum">
              <a:rPr lang="en-US">
                <a:latin typeface="Century Gothic" pitchFamily="34" charset="0"/>
                <a:ea typeface="Century Gothic" pitchFamily="34" charset="0"/>
                <a:cs typeface="Century Gothic" pitchFamily="34" charset="0"/>
              </a:rPr>
              <a:pPr fontAlgn="base">
                <a:spcBef>
                  <a:spcPct val="0"/>
                </a:spcBef>
                <a:spcAft>
                  <a:spcPct val="0"/>
                </a:spcAft>
              </a:pPr>
              <a:t>119</a:t>
            </a:fld>
            <a:endParaRPr lang="en-US" dirty="0">
              <a:latin typeface="Century Gothic" pitchFamily="34" charset="0"/>
              <a:ea typeface="Century Gothic" pitchFamily="34" charset="0"/>
              <a:cs typeface="Century Gothic" pitchFamily="34" charset="0"/>
            </a:endParaRPr>
          </a:p>
        </p:txBody>
      </p:sp>
      <p:sp>
        <p:nvSpPr>
          <p:cNvPr id="15363"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How to Set Up</a:t>
            </a:r>
          </a:p>
        </p:txBody>
      </p:sp>
      <p:sp>
        <p:nvSpPr>
          <p:cNvPr id="15364"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5365" name="AutoShape 4"/>
          <p:cNvSpPr>
            <a:spLocks noChangeAspect="1" noChangeArrowheads="1"/>
          </p:cNvSpPr>
          <p:nvPr/>
        </p:nvSpPr>
        <p:spPr bwMode="auto">
          <a:xfrm>
            <a:off x="841375" y="4427538"/>
            <a:ext cx="1562100" cy="1979612"/>
          </a:xfrm>
          <a:prstGeom prst="can">
            <a:avLst>
              <a:gd name="adj" fmla="val 29587"/>
            </a:avLst>
          </a:prstGeom>
          <a:solidFill>
            <a:schemeClr val="accent1"/>
          </a:solidFill>
          <a:ln w="9525">
            <a:solidFill>
              <a:srgbClr val="000000"/>
            </a:solidFill>
            <a:round/>
            <a:headEnd/>
            <a:tailEnd/>
          </a:ln>
        </p:spPr>
        <p:txBody>
          <a:bodyPr wrap="none" anchor="ctr"/>
          <a:lstStyle/>
          <a:p>
            <a:pPr eaLnBrk="0" hangingPunct="0"/>
            <a:endParaRPr lang="en-US" sz="1100" dirty="0">
              <a:solidFill>
                <a:srgbClr val="000000"/>
              </a:solidFill>
              <a:latin typeface="Century Gothic" pitchFamily="34" charset="0"/>
            </a:endParaRPr>
          </a:p>
        </p:txBody>
      </p:sp>
      <p:sp>
        <p:nvSpPr>
          <p:cNvPr id="15366" name="Text Box 5"/>
          <p:cNvSpPr txBox="1">
            <a:spLocks noChangeAspect="1" noChangeArrowheads="1"/>
          </p:cNvSpPr>
          <p:nvPr/>
        </p:nvSpPr>
        <p:spPr bwMode="auto">
          <a:xfrm>
            <a:off x="1016000" y="4894263"/>
            <a:ext cx="1150938" cy="261937"/>
          </a:xfrm>
          <a:prstGeom prst="rect">
            <a:avLst/>
          </a:prstGeom>
          <a:solidFill>
            <a:schemeClr val="accent1"/>
          </a:solidFill>
          <a:ln w="9525">
            <a:noFill/>
            <a:miter lim="800000"/>
            <a:headEnd/>
            <a:tailEnd/>
          </a:ln>
        </p:spPr>
        <p:txBody>
          <a:bodyPr wrap="none">
            <a:spAutoFit/>
          </a:bodyPr>
          <a:lstStyle/>
          <a:p>
            <a:pPr eaLnBrk="0" hangingPunct="0"/>
            <a:r>
              <a:rPr lang="en-US" sz="1100" b="1" dirty="0">
                <a:solidFill>
                  <a:srgbClr val="000000"/>
                </a:solidFill>
                <a:latin typeface="Century Gothic" pitchFamily="34" charset="0"/>
              </a:rPr>
              <a:t>Table: opt_hist</a:t>
            </a:r>
          </a:p>
        </p:txBody>
      </p:sp>
      <p:sp>
        <p:nvSpPr>
          <p:cNvPr id="15367" name="Text Box 6"/>
          <p:cNvSpPr txBox="1">
            <a:spLocks noChangeAspect="1" noChangeArrowheads="1"/>
          </p:cNvSpPr>
          <p:nvPr/>
        </p:nvSpPr>
        <p:spPr bwMode="auto">
          <a:xfrm>
            <a:off x="754063" y="5286375"/>
            <a:ext cx="1720850" cy="938213"/>
          </a:xfrm>
          <a:prstGeom prst="rect">
            <a:avLst/>
          </a:prstGeom>
          <a:noFill/>
          <a:ln w="9525">
            <a:noFill/>
            <a:miter lim="800000"/>
            <a:headEnd/>
            <a:tailEnd/>
          </a:ln>
        </p:spPr>
        <p:txBody>
          <a:bodyPr>
            <a:spAutoFit/>
          </a:bodyPr>
          <a:lstStyle/>
          <a:p>
            <a:pPr algn="ctr" eaLnBrk="0" hangingPunct="0"/>
            <a:r>
              <a:rPr lang="en-US" sz="1100" dirty="0">
                <a:solidFill>
                  <a:srgbClr val="000000"/>
                </a:solidFill>
                <a:latin typeface="Century Gothic" pitchFamily="34" charset="0"/>
              </a:rPr>
              <a:t>Work Center = L100</a:t>
            </a:r>
          </a:p>
          <a:p>
            <a:pPr algn="ctr" eaLnBrk="0" hangingPunct="0"/>
            <a:r>
              <a:rPr lang="en-US" sz="1100" dirty="0">
                <a:solidFill>
                  <a:srgbClr val="000000"/>
                </a:solidFill>
                <a:latin typeface="Century Gothic" pitchFamily="34" charset="0"/>
              </a:rPr>
              <a:t>Machine = 60</a:t>
            </a:r>
          </a:p>
          <a:p>
            <a:pPr algn="ctr" eaLnBrk="0" hangingPunct="0"/>
            <a:r>
              <a:rPr lang="en-US" sz="1100" dirty="0">
                <a:solidFill>
                  <a:srgbClr val="000000"/>
                </a:solidFill>
                <a:latin typeface="Century Gothic" pitchFamily="34" charset="0"/>
              </a:rPr>
              <a:t>Tool = T50</a:t>
            </a:r>
            <a:endParaRPr lang="en-US" sz="11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Part = F105</a:t>
            </a:r>
          </a:p>
          <a:p>
            <a:pPr algn="ctr" eaLnBrk="0" hangingPunct="0"/>
            <a:r>
              <a:rPr lang="en-US" sz="1100" dirty="0">
                <a:solidFill>
                  <a:srgbClr val="000000"/>
                </a:solidFill>
                <a:latin typeface="Century Gothic" pitchFamily="34" charset="0"/>
              </a:rPr>
              <a:t>Qty = 5,000</a:t>
            </a:r>
          </a:p>
        </p:txBody>
      </p:sp>
      <p:grpSp>
        <p:nvGrpSpPr>
          <p:cNvPr id="2" name="Group 33"/>
          <p:cNvGrpSpPr>
            <a:grpSpLocks/>
          </p:cNvGrpSpPr>
          <p:nvPr/>
        </p:nvGrpSpPr>
        <p:grpSpPr bwMode="auto">
          <a:xfrm>
            <a:off x="754063" y="4006850"/>
            <a:ext cx="8326437" cy="2673350"/>
            <a:chOff x="753772" y="4006057"/>
            <a:chExt cx="8326267" cy="2673922"/>
          </a:xfrm>
        </p:grpSpPr>
        <p:grpSp>
          <p:nvGrpSpPr>
            <p:cNvPr id="3" name="Group 3"/>
            <p:cNvGrpSpPr>
              <a:grpSpLocks/>
            </p:cNvGrpSpPr>
            <p:nvPr/>
          </p:nvGrpSpPr>
          <p:grpSpPr bwMode="auto">
            <a:xfrm>
              <a:off x="753772" y="4427237"/>
              <a:ext cx="1721498" cy="1979613"/>
              <a:chOff x="126" y="1557"/>
              <a:chExt cx="1406" cy="1510"/>
            </a:xfrm>
            <a:solidFill>
              <a:schemeClr val="accent1"/>
            </a:solidFill>
          </p:grpSpPr>
          <p:sp>
            <p:nvSpPr>
              <p:cNvPr id="36" name="AutoShape 4"/>
              <p:cNvSpPr>
                <a:spLocks noChangeAspect="1" noChangeArrowheads="1"/>
              </p:cNvSpPr>
              <p:nvPr/>
            </p:nvSpPr>
            <p:spPr bwMode="auto">
              <a:xfrm>
                <a:off x="197" y="1557"/>
                <a:ext cx="1277" cy="1510"/>
              </a:xfrm>
              <a:prstGeom prst="can">
                <a:avLst>
                  <a:gd name="adj" fmla="val 29561"/>
                </a:avLst>
              </a:prstGeom>
              <a:grpFill/>
              <a:ln w="9525">
                <a:solidFill>
                  <a:srgbClr val="000000"/>
                </a:solidFill>
                <a:round/>
                <a:headEnd/>
                <a:tailEnd/>
              </a:ln>
            </p:spPr>
            <p:txBody>
              <a:bodyPr wrap="none" anchor="ctr"/>
              <a:lstStyle/>
              <a:p>
                <a:pPr eaLnBrk="0" fontAlgn="auto" hangingPunct="0">
                  <a:spcBef>
                    <a:spcPts val="0"/>
                  </a:spcBef>
                  <a:spcAft>
                    <a:spcPts val="0"/>
                  </a:spcAft>
                  <a:defRPr/>
                </a:pPr>
                <a:endParaRPr lang="en-US" sz="1100" dirty="0">
                  <a:solidFill>
                    <a:srgbClr val="000000"/>
                  </a:solidFill>
                  <a:latin typeface="+mn-lt"/>
                  <a:cs typeface="+mn-cs"/>
                </a:endParaRPr>
              </a:p>
            </p:txBody>
          </p:sp>
          <p:sp>
            <p:nvSpPr>
              <p:cNvPr id="37" name="Text Box 5"/>
              <p:cNvSpPr txBox="1">
                <a:spLocks noChangeAspect="1" noChangeArrowheads="1"/>
              </p:cNvSpPr>
              <p:nvPr/>
            </p:nvSpPr>
            <p:spPr bwMode="auto">
              <a:xfrm>
                <a:off x="340" y="1913"/>
                <a:ext cx="940" cy="200"/>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Table: opt_hist</a:t>
                </a:r>
              </a:p>
            </p:txBody>
          </p:sp>
          <p:sp>
            <p:nvSpPr>
              <p:cNvPr id="38" name="Text Box 6"/>
              <p:cNvSpPr txBox="1">
                <a:spLocks noChangeAspect="1" noChangeArrowheads="1"/>
              </p:cNvSpPr>
              <p:nvPr/>
            </p:nvSpPr>
            <p:spPr bwMode="auto">
              <a:xfrm>
                <a:off x="126" y="2212"/>
                <a:ext cx="1406" cy="716"/>
              </a:xfrm>
              <a:prstGeom prst="rect">
                <a:avLst/>
              </a:prstGeom>
              <a:noFill/>
              <a:ln w="9525">
                <a:noFill/>
                <a:miter lim="800000"/>
                <a:headEnd/>
                <a:tailEnd/>
              </a:ln>
            </p:spPr>
            <p:txBody>
              <a:bodyPr>
                <a:spAutoFit/>
              </a:bodyPr>
              <a:lstStyle/>
              <a:p>
                <a:pPr algn="ctr" eaLnBrk="0" fontAlgn="auto" hangingPunct="0">
                  <a:spcBef>
                    <a:spcPts val="0"/>
                  </a:spcBef>
                  <a:spcAft>
                    <a:spcPts val="0"/>
                  </a:spcAft>
                  <a:defRPr/>
                </a:pPr>
                <a:r>
                  <a:rPr lang="en-US" sz="1100" dirty="0">
                    <a:solidFill>
                      <a:srgbClr val="000000"/>
                    </a:solidFill>
                    <a:latin typeface="+mn-lt"/>
                    <a:cs typeface="+mn-cs"/>
                  </a:rPr>
                  <a:t>Work Center = L100</a:t>
                </a:r>
              </a:p>
              <a:p>
                <a:pPr algn="ctr" eaLnBrk="0" fontAlgn="auto" hangingPunct="0">
                  <a:spcBef>
                    <a:spcPts val="0"/>
                  </a:spcBef>
                  <a:spcAft>
                    <a:spcPts val="0"/>
                  </a:spcAft>
                  <a:defRPr/>
                </a:pPr>
                <a:r>
                  <a:rPr lang="en-US" sz="1100" dirty="0">
                    <a:solidFill>
                      <a:srgbClr val="000000"/>
                    </a:solidFill>
                    <a:latin typeface="+mn-lt"/>
                    <a:cs typeface="+mn-cs"/>
                  </a:rPr>
                  <a:t>Machine = 60</a:t>
                </a:r>
              </a:p>
              <a:p>
                <a:pPr algn="ctr" eaLnBrk="0" fontAlgn="auto" hangingPunct="0">
                  <a:spcBef>
                    <a:spcPts val="0"/>
                  </a:spcBef>
                  <a:spcAft>
                    <a:spcPts val="0"/>
                  </a:spcAft>
                  <a:defRPr/>
                </a:pPr>
                <a:r>
                  <a:rPr lang="en-US" sz="1100" dirty="0">
                    <a:solidFill>
                      <a:srgbClr val="000000"/>
                    </a:solidFill>
                    <a:latin typeface="+mn-lt"/>
                    <a:cs typeface="+mn-cs"/>
                  </a:rPr>
                  <a:t>Tool = T50</a:t>
                </a:r>
                <a:endParaRPr lang="en-US" sz="1100" b="1" dirty="0">
                  <a:solidFill>
                    <a:srgbClr val="000000"/>
                  </a:solidFill>
                  <a:latin typeface="+mn-lt"/>
                  <a:cs typeface="+mn-cs"/>
                </a:endParaRPr>
              </a:p>
              <a:p>
                <a:pPr algn="ctr" eaLnBrk="0" fontAlgn="auto" hangingPunct="0">
                  <a:spcBef>
                    <a:spcPts val="0"/>
                  </a:spcBef>
                  <a:spcAft>
                    <a:spcPts val="0"/>
                  </a:spcAft>
                  <a:defRPr/>
                </a:pPr>
                <a:r>
                  <a:rPr lang="en-US" sz="1100" dirty="0">
                    <a:solidFill>
                      <a:srgbClr val="000000"/>
                    </a:solidFill>
                    <a:latin typeface="+mn-lt"/>
                    <a:cs typeface="+mn-cs"/>
                  </a:rPr>
                  <a:t>Part = F105</a:t>
                </a:r>
              </a:p>
              <a:p>
                <a:pPr algn="ctr" eaLnBrk="0" fontAlgn="auto" hangingPunct="0">
                  <a:spcBef>
                    <a:spcPts val="0"/>
                  </a:spcBef>
                  <a:spcAft>
                    <a:spcPts val="0"/>
                  </a:spcAft>
                  <a:defRPr/>
                </a:pPr>
                <a:r>
                  <a:rPr lang="en-US" sz="1100" dirty="0">
                    <a:solidFill>
                      <a:srgbClr val="000000"/>
                    </a:solidFill>
                    <a:latin typeface="+mn-lt"/>
                    <a:cs typeface="+mn-cs"/>
                  </a:rPr>
                  <a:t>Qty = 5,000</a:t>
                </a:r>
              </a:p>
            </p:txBody>
          </p:sp>
        </p:grpSp>
        <p:cxnSp>
          <p:nvCxnSpPr>
            <p:cNvPr id="15" name="AutoShape 26"/>
            <p:cNvCxnSpPr>
              <a:cxnSpLocks noChangeShapeType="1"/>
            </p:cNvCxnSpPr>
            <p:nvPr/>
          </p:nvCxnSpPr>
          <p:spPr bwMode="auto">
            <a:xfrm>
              <a:off x="2271391" y="6038492"/>
              <a:ext cx="2300240" cy="185778"/>
            </a:xfrm>
            <a:prstGeom prst="bentConnector3">
              <a:avLst>
                <a:gd name="adj1" fmla="val 50000"/>
              </a:avLst>
            </a:prstGeom>
            <a:noFill/>
            <a:ln w="31750">
              <a:solidFill>
                <a:schemeClr val="bg2">
                  <a:lumMod val="50000"/>
                </a:schemeClr>
              </a:solidFill>
              <a:miter lim="800000"/>
              <a:headEnd/>
              <a:tailEnd type="triangle" w="med" len="med"/>
            </a:ln>
            <a:effectLst/>
          </p:spPr>
        </p:cxnSp>
        <p:sp>
          <p:nvSpPr>
            <p:cNvPr id="15372" name="Line 24"/>
            <p:cNvSpPr>
              <a:spLocks noChangeShapeType="1"/>
            </p:cNvSpPr>
            <p:nvPr/>
          </p:nvSpPr>
          <p:spPr bwMode="auto">
            <a:xfrm>
              <a:off x="3053166" y="4429866"/>
              <a:ext cx="0" cy="2250113"/>
            </a:xfrm>
            <a:prstGeom prst="line">
              <a:avLst/>
            </a:prstGeom>
            <a:noFill/>
            <a:ln w="28575">
              <a:solidFill>
                <a:schemeClr val="tx1"/>
              </a:solidFill>
              <a:prstDash val="dash"/>
              <a:round/>
              <a:headEnd/>
              <a:tailEnd/>
            </a:ln>
          </p:spPr>
          <p:txBody>
            <a:bodyPr wrap="none" tIns="91440" bIns="91440" anchor="ctr"/>
            <a:lstStyle/>
            <a:p>
              <a:endParaRPr lang="en-US" dirty="0"/>
            </a:p>
          </p:txBody>
        </p:sp>
        <p:sp>
          <p:nvSpPr>
            <p:cNvPr id="15373" name="AutoShape 11"/>
            <p:cNvSpPr>
              <a:spLocks noChangeAspect="1" noChangeArrowheads="1"/>
            </p:cNvSpPr>
            <p:nvPr/>
          </p:nvSpPr>
          <p:spPr bwMode="auto">
            <a:xfrm>
              <a:off x="4574645" y="4130139"/>
              <a:ext cx="1945967" cy="1127476"/>
            </a:xfrm>
            <a:prstGeom prst="roundRect">
              <a:avLst>
                <a:gd name="adj" fmla="val 16667"/>
              </a:avLst>
            </a:prstGeom>
            <a:solidFill>
              <a:srgbClr val="FEA46A"/>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5374" name="Text Box 12"/>
            <p:cNvSpPr txBox="1">
              <a:spLocks noChangeAspect="1" noChangeArrowheads="1"/>
            </p:cNvSpPr>
            <p:nvPr/>
          </p:nvSpPr>
          <p:spPr bwMode="auto">
            <a:xfrm>
              <a:off x="4510979" y="4245589"/>
              <a:ext cx="2009633" cy="892552"/>
            </a:xfrm>
            <a:prstGeom prst="rect">
              <a:avLst/>
            </a:prstGeom>
            <a:noFill/>
            <a:ln w="9525">
              <a:noFill/>
              <a:miter lim="800000"/>
              <a:headEnd/>
              <a:tailEnd/>
            </a:ln>
          </p:spPr>
          <p:txBody>
            <a:bodyPr>
              <a:spAutoFit/>
            </a:bodyPr>
            <a:lstStyle/>
            <a:p>
              <a:pPr algn="ctr" eaLnBrk="0" hangingPunct="0"/>
              <a:r>
                <a:rPr lang="en-US" sz="1400" b="1" dirty="0">
                  <a:solidFill>
                    <a:srgbClr val="000000"/>
                  </a:solidFill>
                  <a:latin typeface="Century Gothic" pitchFamily="34" charset="0"/>
                </a:rPr>
                <a:t>UOM Conversion</a:t>
              </a:r>
            </a:p>
            <a:p>
              <a:pPr algn="ctr" eaLnBrk="0" hangingPunct="0"/>
              <a:endParaRPr lang="en-US" sz="1600" b="1" dirty="0">
                <a:solidFill>
                  <a:srgbClr val="000000"/>
                </a:solidFill>
                <a:latin typeface="Century Gothic" pitchFamily="34" charset="0"/>
              </a:endParaRPr>
            </a:p>
            <a:p>
              <a:pPr algn="ctr" eaLnBrk="0" hangingPunct="0"/>
              <a:r>
                <a:rPr lang="en-US" sz="1100" dirty="0">
                  <a:solidFill>
                    <a:srgbClr val="000000"/>
                  </a:solidFill>
                  <a:latin typeface="Century Gothic" pitchFamily="34" charset="0"/>
                </a:rPr>
                <a:t>     Part F150 = 2 cycles per 5,000 parts = 10,000 cycles</a:t>
              </a:r>
            </a:p>
          </p:txBody>
        </p:sp>
        <p:sp>
          <p:nvSpPr>
            <p:cNvPr id="15375" name="Line 27"/>
            <p:cNvSpPr>
              <a:spLocks noChangeShapeType="1"/>
            </p:cNvSpPr>
            <p:nvPr/>
          </p:nvSpPr>
          <p:spPr bwMode="auto">
            <a:xfrm flipV="1">
              <a:off x="5541067" y="5219435"/>
              <a:ext cx="0" cy="411101"/>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4" name="Group 7"/>
            <p:cNvGrpSpPr>
              <a:grpSpLocks/>
            </p:cNvGrpSpPr>
            <p:nvPr/>
          </p:nvGrpSpPr>
          <p:grpSpPr bwMode="auto">
            <a:xfrm>
              <a:off x="4571227" y="5331692"/>
              <a:ext cx="1931859" cy="1268705"/>
              <a:chOff x="1893" y="1949"/>
              <a:chExt cx="1316" cy="1138"/>
            </a:xfrm>
          </p:grpSpPr>
          <p:sp>
            <p:nvSpPr>
              <p:cNvPr id="15381" name="AutoShape 8"/>
              <p:cNvSpPr>
                <a:spLocks noChangeAspect="1" noChangeArrowheads="1"/>
              </p:cNvSpPr>
              <p:nvPr/>
            </p:nvSpPr>
            <p:spPr bwMode="auto">
              <a:xfrm>
                <a:off x="1893" y="2016"/>
                <a:ext cx="1316" cy="1071"/>
              </a:xfrm>
              <a:prstGeom prst="roundRect">
                <a:avLst>
                  <a:gd name="adj" fmla="val 16667"/>
                </a:avLst>
              </a:prstGeom>
              <a:solidFill>
                <a:srgbClr val="FFE354"/>
              </a:solidFill>
              <a:ln w="9525">
                <a:solidFill>
                  <a:srgbClr val="000000"/>
                </a:solidFill>
                <a:round/>
                <a:headEnd/>
                <a:tailEnd/>
              </a:ln>
            </p:spPr>
            <p:txBody>
              <a:bodyPr wrap="none" anchor="ctr"/>
              <a:lstStyle/>
              <a:p>
                <a:endParaRPr lang="en-US" sz="1100" dirty="0">
                  <a:latin typeface="Century Gothic" pitchFamily="34" charset="0"/>
                </a:endParaRPr>
              </a:p>
            </p:txBody>
          </p:sp>
          <p:sp>
            <p:nvSpPr>
              <p:cNvPr id="15382" name="Text Box 9"/>
              <p:cNvSpPr txBox="1">
                <a:spLocks noChangeAspect="1" noChangeArrowheads="1"/>
              </p:cNvSpPr>
              <p:nvPr/>
            </p:nvSpPr>
            <p:spPr bwMode="auto">
              <a:xfrm>
                <a:off x="1919" y="1949"/>
                <a:ext cx="1238" cy="994"/>
              </a:xfrm>
              <a:prstGeom prst="rect">
                <a:avLst/>
              </a:prstGeom>
              <a:noFill/>
              <a:ln w="9525">
                <a:noFill/>
                <a:miter lim="800000"/>
                <a:headEnd/>
                <a:tailEnd/>
              </a:ln>
            </p:spPr>
            <p:txBody>
              <a:bodyPr>
                <a:spAutoFit/>
              </a:bodyPr>
              <a:lstStyle/>
              <a:p>
                <a:pPr algn="ctr" eaLnBrk="0" hangingPunct="0"/>
                <a:endParaRPr lang="en-US" sz="1100" b="1" dirty="0">
                  <a:solidFill>
                    <a:srgbClr val="000000"/>
                  </a:solidFill>
                  <a:latin typeface="Century Gothic" pitchFamily="34" charset="0"/>
                </a:endParaRPr>
              </a:p>
              <a:p>
                <a:pPr algn="ctr" eaLnBrk="0" hangingPunct="0"/>
                <a:r>
                  <a:rPr lang="en-US" sz="1100" b="1" dirty="0">
                    <a:solidFill>
                      <a:srgbClr val="000000"/>
                    </a:solidFill>
                    <a:latin typeface="Century Gothic" pitchFamily="34" charset="0"/>
                  </a:rPr>
                  <a:t>Equipment Mapping</a:t>
                </a:r>
              </a:p>
              <a:p>
                <a:pPr eaLnBrk="0" hangingPunct="0"/>
                <a:r>
                  <a:rPr lang="en-US" sz="1100" dirty="0">
                    <a:solidFill>
                      <a:srgbClr val="000000"/>
                    </a:solidFill>
                    <a:latin typeface="Century Gothic" pitchFamily="34" charset="0"/>
                  </a:rPr>
                  <a:t>  </a:t>
                </a:r>
              </a:p>
              <a:p>
                <a:pPr eaLnBrk="0" hangingPunct="0"/>
                <a:r>
                  <a:rPr lang="en-US" sz="1100" dirty="0">
                    <a:solidFill>
                      <a:srgbClr val="000000"/>
                    </a:solidFill>
                    <a:latin typeface="Century Gothic" pitchFamily="34" charset="0"/>
                  </a:rPr>
                  <a:t> </a:t>
                </a:r>
                <a:r>
                  <a:rPr lang="en-US" sz="1100" u="sng" dirty="0">
                    <a:solidFill>
                      <a:srgbClr val="000000"/>
                    </a:solidFill>
                    <a:latin typeface="Century Gothic" pitchFamily="34" charset="0"/>
                  </a:rPr>
                  <a:t>MFGPRO</a:t>
                </a:r>
                <a:r>
                  <a:rPr lang="en-US" sz="1100" dirty="0">
                    <a:solidFill>
                      <a:srgbClr val="000000"/>
                    </a:solidFill>
                    <a:latin typeface="Century Gothic" pitchFamily="34" charset="0"/>
                  </a:rPr>
                  <a:t>              </a:t>
                </a:r>
                <a:r>
                  <a:rPr lang="en-US" sz="1100" u="sng" dirty="0">
                    <a:solidFill>
                      <a:srgbClr val="000000"/>
                    </a:solidFill>
                    <a:latin typeface="Century Gothic" pitchFamily="34" charset="0"/>
                  </a:rPr>
                  <a:t>EAM</a:t>
                </a:r>
              </a:p>
              <a:p>
                <a:pPr eaLnBrk="0" hangingPunct="0"/>
                <a:r>
                  <a:rPr lang="en-US" sz="1100" dirty="0">
                    <a:solidFill>
                      <a:srgbClr val="000000"/>
                    </a:solidFill>
                    <a:latin typeface="Century Gothic" pitchFamily="34" charset="0"/>
                  </a:rPr>
                  <a:t>   L100 + 60    =     Press-A</a:t>
                </a:r>
              </a:p>
              <a:p>
                <a:pPr eaLnBrk="0" hangingPunct="0"/>
                <a:r>
                  <a:rPr lang="en-US" sz="1100" dirty="0">
                    <a:solidFill>
                      <a:srgbClr val="000000"/>
                    </a:solidFill>
                    <a:latin typeface="Century Gothic" pitchFamily="34" charset="0"/>
                  </a:rPr>
                  <a:t>   T50 </a:t>
                </a:r>
                <a:r>
                  <a:rPr lang="en-US" sz="1100" dirty="0" smtClean="0">
                    <a:solidFill>
                      <a:srgbClr val="000000"/>
                    </a:solidFill>
                    <a:latin typeface="Century Gothic" pitchFamily="34" charset="0"/>
                  </a:rPr>
                  <a:t>             </a:t>
                </a:r>
                <a:r>
                  <a:rPr lang="en-US" sz="1100" dirty="0">
                    <a:solidFill>
                      <a:srgbClr val="000000"/>
                    </a:solidFill>
                    <a:latin typeface="Century Gothic" pitchFamily="34" charset="0"/>
                  </a:rPr>
                  <a:t>=     Die-10</a:t>
                </a:r>
              </a:p>
            </p:txBody>
          </p:sp>
        </p:grpSp>
        <p:sp>
          <p:nvSpPr>
            <p:cNvPr id="15377" name="Line 28"/>
            <p:cNvSpPr>
              <a:spLocks noChangeShapeType="1"/>
            </p:cNvSpPr>
            <p:nvPr/>
          </p:nvSpPr>
          <p:spPr bwMode="auto">
            <a:xfrm>
              <a:off x="6451708" y="4945534"/>
              <a:ext cx="489293" cy="0"/>
            </a:xfrm>
            <a:prstGeom prst="line">
              <a:avLst/>
            </a:prstGeom>
            <a:noFill/>
            <a:ln w="31750">
              <a:solidFill>
                <a:schemeClr val="tx1"/>
              </a:solidFill>
              <a:round/>
              <a:headEnd/>
              <a:tailEnd type="triangle" w="med" len="med"/>
            </a:ln>
          </p:spPr>
          <p:txBody>
            <a:bodyPr wrap="none" tIns="91440" bIns="91440" anchor="ctr"/>
            <a:lstStyle/>
            <a:p>
              <a:endParaRPr lang="en-US" dirty="0"/>
            </a:p>
          </p:txBody>
        </p:sp>
        <p:grpSp>
          <p:nvGrpSpPr>
            <p:cNvPr id="5" name="Group 13"/>
            <p:cNvGrpSpPr>
              <a:grpSpLocks/>
            </p:cNvGrpSpPr>
            <p:nvPr/>
          </p:nvGrpSpPr>
          <p:grpSpPr bwMode="auto">
            <a:xfrm>
              <a:off x="6928108" y="4006057"/>
              <a:ext cx="2151931" cy="1662501"/>
              <a:chOff x="3994" y="1816"/>
              <a:chExt cx="1548" cy="1828"/>
            </a:xfrm>
            <a:solidFill>
              <a:schemeClr val="bg2">
                <a:lumMod val="65000"/>
              </a:schemeClr>
            </a:solidFill>
          </p:grpSpPr>
          <p:sp>
            <p:nvSpPr>
              <p:cNvPr id="25" name="AutoShape 14"/>
              <p:cNvSpPr>
                <a:spLocks noChangeAspect="1" noChangeArrowheads="1"/>
              </p:cNvSpPr>
              <p:nvPr/>
            </p:nvSpPr>
            <p:spPr bwMode="auto">
              <a:xfrm>
                <a:off x="3994" y="1816"/>
                <a:ext cx="1548" cy="1816"/>
              </a:xfrm>
              <a:prstGeom prst="roundRect">
                <a:avLst>
                  <a:gd name="adj" fmla="val 16667"/>
                </a:avLst>
              </a:prstGeom>
              <a:grpFill/>
              <a:ln w="9525">
                <a:solidFill>
                  <a:srgbClr val="000000"/>
                </a:solidFill>
                <a:round/>
                <a:headEnd/>
                <a:tailEnd/>
              </a:ln>
            </p:spPr>
            <p:txBody>
              <a:bodyPr wrap="none" anchor="ctr"/>
              <a:lstStyle/>
              <a:p>
                <a:pPr algn="ctr" fontAlgn="auto">
                  <a:spcBef>
                    <a:spcPts val="0"/>
                  </a:spcBef>
                  <a:spcAft>
                    <a:spcPts val="0"/>
                  </a:spcAft>
                  <a:defRPr/>
                </a:pPr>
                <a:endParaRPr lang="en-US" sz="1100" dirty="0">
                  <a:latin typeface="+mn-lt"/>
                  <a:cs typeface="+mn-cs"/>
                </a:endParaRPr>
              </a:p>
            </p:txBody>
          </p:sp>
          <p:sp>
            <p:nvSpPr>
              <p:cNvPr id="26" name="Text Box 15"/>
              <p:cNvSpPr txBox="1">
                <a:spLocks noChangeAspect="1" noChangeArrowheads="1"/>
              </p:cNvSpPr>
              <p:nvPr/>
            </p:nvSpPr>
            <p:spPr bwMode="auto">
              <a:xfrm>
                <a:off x="3994" y="2369"/>
                <a:ext cx="1110"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Equipment (Press-A)</a:t>
                </a:r>
              </a:p>
            </p:txBody>
          </p:sp>
          <p:sp>
            <p:nvSpPr>
              <p:cNvPr id="27" name="Text Box 16"/>
              <p:cNvSpPr txBox="1">
                <a:spLocks noChangeAspect="1" noChangeArrowheads="1"/>
              </p:cNvSpPr>
              <p:nvPr/>
            </p:nvSpPr>
            <p:spPr bwMode="auto">
              <a:xfrm>
                <a:off x="4289" y="2718"/>
                <a:ext cx="1039"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Sub-component A</a:t>
                </a:r>
              </a:p>
            </p:txBody>
          </p:sp>
          <p:sp>
            <p:nvSpPr>
              <p:cNvPr id="28" name="Text Box 17"/>
              <p:cNvSpPr txBox="1">
                <a:spLocks noChangeAspect="1" noChangeArrowheads="1"/>
              </p:cNvSpPr>
              <p:nvPr/>
            </p:nvSpPr>
            <p:spPr bwMode="auto">
              <a:xfrm>
                <a:off x="4288" y="3049"/>
                <a:ext cx="1023"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Sub-component B</a:t>
                </a:r>
              </a:p>
            </p:txBody>
          </p:sp>
          <p:sp>
            <p:nvSpPr>
              <p:cNvPr id="29" name="Line 18"/>
              <p:cNvSpPr>
                <a:spLocks noChangeAspect="1" noChangeShapeType="1"/>
              </p:cNvSpPr>
              <p:nvPr/>
            </p:nvSpPr>
            <p:spPr bwMode="auto">
              <a:xfrm flipH="1" flipV="1">
                <a:off x="4117" y="2587"/>
                <a:ext cx="0" cy="593"/>
              </a:xfrm>
              <a:prstGeom prst="line">
                <a:avLst/>
              </a:prstGeom>
              <a:grpFill/>
              <a:ln w="9525">
                <a:solidFill>
                  <a:srgbClr val="000000"/>
                </a:solidFill>
                <a:round/>
                <a:headEnd/>
                <a:tailEnd/>
              </a:ln>
            </p:spPr>
            <p:txBody>
              <a:bodyPr/>
              <a:lstStyle/>
              <a:p>
                <a:pPr fontAlgn="auto">
                  <a:spcBef>
                    <a:spcPts val="0"/>
                  </a:spcBef>
                  <a:spcAft>
                    <a:spcPts val="0"/>
                  </a:spcAft>
                  <a:defRPr/>
                </a:pPr>
                <a:endParaRPr lang="en-US" sz="1100" dirty="0">
                  <a:latin typeface="+mn-lt"/>
                  <a:cs typeface="+mn-cs"/>
                </a:endParaRPr>
              </a:p>
            </p:txBody>
          </p:sp>
          <p:sp>
            <p:nvSpPr>
              <p:cNvPr id="30" name="Line 19"/>
              <p:cNvSpPr>
                <a:spLocks noChangeAspect="1" noChangeShapeType="1"/>
              </p:cNvSpPr>
              <p:nvPr/>
            </p:nvSpPr>
            <p:spPr bwMode="auto">
              <a:xfrm>
                <a:off x="4117" y="3180"/>
                <a:ext cx="192" cy="0"/>
              </a:xfrm>
              <a:prstGeom prst="line">
                <a:avLst/>
              </a:prstGeom>
              <a:grpFill/>
              <a:ln w="9525">
                <a:solidFill>
                  <a:srgbClr val="000000"/>
                </a:solidFill>
                <a:round/>
                <a:headEnd/>
                <a:tailEnd type="triangle" w="med" len="med"/>
              </a:ln>
            </p:spPr>
            <p:txBody>
              <a:bodyPr/>
              <a:lstStyle/>
              <a:p>
                <a:pPr fontAlgn="auto">
                  <a:spcBef>
                    <a:spcPts val="0"/>
                  </a:spcBef>
                  <a:spcAft>
                    <a:spcPts val="0"/>
                  </a:spcAft>
                  <a:defRPr/>
                </a:pPr>
                <a:endParaRPr lang="en-US" sz="1100" dirty="0">
                  <a:latin typeface="+mn-lt"/>
                  <a:cs typeface="+mn-cs"/>
                </a:endParaRPr>
              </a:p>
            </p:txBody>
          </p:sp>
          <p:sp>
            <p:nvSpPr>
              <p:cNvPr id="31" name="Line 20"/>
              <p:cNvSpPr>
                <a:spLocks noChangeAspect="1" noChangeShapeType="1"/>
              </p:cNvSpPr>
              <p:nvPr/>
            </p:nvSpPr>
            <p:spPr bwMode="auto">
              <a:xfrm>
                <a:off x="4117" y="2849"/>
                <a:ext cx="192" cy="0"/>
              </a:xfrm>
              <a:prstGeom prst="line">
                <a:avLst/>
              </a:prstGeom>
              <a:grpFill/>
              <a:ln w="9525">
                <a:solidFill>
                  <a:srgbClr val="000000"/>
                </a:solidFill>
                <a:round/>
                <a:headEnd/>
                <a:tailEnd type="triangle" w="med" len="med"/>
              </a:ln>
            </p:spPr>
            <p:txBody>
              <a:bodyPr/>
              <a:lstStyle/>
              <a:p>
                <a:pPr fontAlgn="auto">
                  <a:spcBef>
                    <a:spcPts val="0"/>
                  </a:spcBef>
                  <a:spcAft>
                    <a:spcPts val="0"/>
                  </a:spcAft>
                  <a:defRPr/>
                </a:pPr>
                <a:endParaRPr lang="en-US" sz="1100" dirty="0">
                  <a:latin typeface="+mn-lt"/>
                  <a:cs typeface="+mn-cs"/>
                </a:endParaRPr>
              </a:p>
            </p:txBody>
          </p:sp>
          <p:sp>
            <p:nvSpPr>
              <p:cNvPr id="32" name="Rectangle 21"/>
              <p:cNvSpPr>
                <a:spLocks noChangeAspect="1" noChangeArrowheads="1"/>
              </p:cNvSpPr>
              <p:nvPr/>
            </p:nvSpPr>
            <p:spPr bwMode="auto">
              <a:xfrm>
                <a:off x="4033" y="3356"/>
                <a:ext cx="1000" cy="288"/>
              </a:xfrm>
              <a:prstGeom prst="rect">
                <a:avLst/>
              </a:prstGeom>
              <a:noFill/>
              <a:ln w="9525">
                <a:noFill/>
                <a:miter lim="800000"/>
                <a:headEnd/>
                <a:tailEnd/>
              </a:ln>
            </p:spPr>
            <p:txBody>
              <a:bodyPr wrap="none">
                <a:spAutoFit/>
              </a:bodyPr>
              <a:lstStyle/>
              <a:p>
                <a:pPr eaLnBrk="0" fontAlgn="auto" hangingPunct="0">
                  <a:spcBef>
                    <a:spcPts val="0"/>
                  </a:spcBef>
                  <a:spcAft>
                    <a:spcPts val="0"/>
                  </a:spcAft>
                  <a:defRPr/>
                </a:pPr>
                <a:r>
                  <a:rPr lang="en-US" sz="1100" dirty="0">
                    <a:solidFill>
                      <a:srgbClr val="000000"/>
                    </a:solidFill>
                    <a:latin typeface="+mn-lt"/>
                    <a:cs typeface="+mn-cs"/>
                  </a:rPr>
                  <a:t>Tool / Die (Die-10)</a:t>
                </a:r>
              </a:p>
            </p:txBody>
          </p:sp>
          <p:sp>
            <p:nvSpPr>
              <p:cNvPr id="33" name="Text Box 22"/>
              <p:cNvSpPr txBox="1">
                <a:spLocks noChangeAspect="1" noChangeArrowheads="1"/>
              </p:cNvSpPr>
              <p:nvPr/>
            </p:nvSpPr>
            <p:spPr bwMode="auto">
              <a:xfrm>
                <a:off x="3994" y="2039"/>
                <a:ext cx="1362" cy="288"/>
              </a:xfrm>
              <a:prstGeom prst="rect">
                <a:avLst/>
              </a:prstGeom>
              <a:grpFill/>
              <a:ln w="9525">
                <a:noFill/>
                <a:miter lim="800000"/>
                <a:headEnd/>
                <a:tailEnd/>
              </a:ln>
            </p:spPr>
            <p:txBody>
              <a:bodyPr wrap="none">
                <a:spAutoFit/>
              </a:bodyPr>
              <a:lstStyle/>
              <a:p>
                <a:pPr eaLnBrk="0" fontAlgn="auto" hangingPunct="0">
                  <a:spcBef>
                    <a:spcPts val="0"/>
                  </a:spcBef>
                  <a:spcAft>
                    <a:spcPts val="0"/>
                  </a:spcAft>
                  <a:defRPr/>
                </a:pPr>
                <a:r>
                  <a:rPr lang="en-US" sz="1100" b="1" dirty="0">
                    <a:solidFill>
                      <a:srgbClr val="000000"/>
                    </a:solidFill>
                    <a:latin typeface="+mn-lt"/>
                    <a:cs typeface="+mn-cs"/>
                  </a:rPr>
                  <a:t>EAM Equipment Structure</a:t>
                </a:r>
              </a:p>
            </p:txBody>
          </p:sp>
        </p:grpSp>
        <p:sp>
          <p:nvSpPr>
            <p:cNvPr id="15379" name="Line 30"/>
            <p:cNvSpPr>
              <a:spLocks noChangeShapeType="1"/>
            </p:cNvSpPr>
            <p:nvPr/>
          </p:nvSpPr>
          <p:spPr bwMode="auto">
            <a:xfrm>
              <a:off x="8028302" y="5544148"/>
              <a:ext cx="0" cy="274320"/>
            </a:xfrm>
            <a:prstGeom prst="line">
              <a:avLst/>
            </a:prstGeom>
            <a:noFill/>
            <a:ln w="31750">
              <a:solidFill>
                <a:schemeClr val="tx1"/>
              </a:solidFill>
              <a:round/>
              <a:headEnd/>
              <a:tailEnd type="triangle" w="med" len="med"/>
            </a:ln>
          </p:spPr>
          <p:txBody>
            <a:bodyPr wrap="none" tIns="91440" bIns="91440" anchor="ctr"/>
            <a:lstStyle/>
            <a:p>
              <a:endParaRPr lang="en-US" dirty="0"/>
            </a:p>
          </p:txBody>
        </p:sp>
        <p:sp>
          <p:nvSpPr>
            <p:cNvPr id="15380" name="AutoShape 29"/>
            <p:cNvSpPr>
              <a:spLocks noChangeArrowheads="1"/>
            </p:cNvSpPr>
            <p:nvPr/>
          </p:nvSpPr>
          <p:spPr bwMode="auto">
            <a:xfrm>
              <a:off x="7142963" y="5816367"/>
              <a:ext cx="1788257" cy="649923"/>
            </a:xfrm>
            <a:prstGeom prst="roundRect">
              <a:avLst>
                <a:gd name="adj" fmla="val 16667"/>
              </a:avLst>
            </a:prstGeom>
            <a:solidFill>
              <a:srgbClr val="FF8500"/>
            </a:solidFill>
            <a:ln w="9525" algn="ctr">
              <a:solidFill>
                <a:schemeClr val="tx1"/>
              </a:solidFill>
              <a:round/>
              <a:headEnd/>
              <a:tailEnd/>
            </a:ln>
          </p:spPr>
          <p:txBody>
            <a:bodyPr wrap="none" tIns="91440" bIns="91440" anchor="ctr"/>
            <a:lstStyle/>
            <a:p>
              <a:pPr algn="ctr"/>
              <a:r>
                <a:rPr lang="en-US" sz="1100" b="1" dirty="0">
                  <a:latin typeface="Century Gothic" pitchFamily="34" charset="0"/>
                </a:rPr>
                <a:t>Create PM Work Orders</a:t>
              </a:r>
            </a:p>
          </p:txBody>
        </p:sp>
      </p:grpSp>
      <p:pic>
        <p:nvPicPr>
          <p:cNvPr id="35" name="Picture 1"/>
          <p:cNvPicPr>
            <a:picLocks noChangeAspect="1" noChangeArrowheads="1"/>
          </p:cNvPicPr>
          <p:nvPr/>
        </p:nvPicPr>
        <p:blipFill>
          <a:blip r:embed="rId3" cstate="print"/>
          <a:srcRect/>
          <a:stretch>
            <a:fillRect/>
          </a:stretch>
        </p:blipFill>
        <p:spPr bwMode="auto">
          <a:xfrm>
            <a:off x="539714" y="1290748"/>
            <a:ext cx="8008863" cy="26363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12</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lstStyle/>
          <a:p>
            <a:r>
              <a:rPr lang="en-US" dirty="0" smtClean="0"/>
              <a:t>Key Concepts</a:t>
            </a:r>
          </a:p>
        </p:txBody>
      </p:sp>
      <p:sp>
        <p:nvSpPr>
          <p:cNvPr id="8" name="Text Placeholder 7"/>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1"/>
          <p:cNvPicPr>
            <a:picLocks noChangeAspect="1" noChangeArrowheads="1"/>
          </p:cNvPicPr>
          <p:nvPr/>
        </p:nvPicPr>
        <p:blipFill>
          <a:blip r:embed="rId3" cstate="print"/>
          <a:srcRect/>
          <a:stretch>
            <a:fillRect/>
          </a:stretch>
        </p:blipFill>
        <p:spPr bwMode="auto">
          <a:xfrm>
            <a:off x="429150" y="2447363"/>
            <a:ext cx="6387389" cy="2347920"/>
          </a:xfrm>
          <a:prstGeom prst="rect">
            <a:avLst/>
          </a:prstGeom>
          <a:noFill/>
          <a:ln w="9525">
            <a:noFill/>
            <a:miter lim="800000"/>
            <a:headEnd/>
            <a:tailEnd/>
          </a:ln>
        </p:spPr>
      </p:pic>
      <p:sp>
        <p:nvSpPr>
          <p:cNvPr id="16386"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9ECD01-CC63-4533-B97A-921EBE8C4E5C}" type="slidenum">
              <a:rPr lang="en-US">
                <a:latin typeface="Century Gothic" pitchFamily="34" charset="0"/>
                <a:ea typeface="Century Gothic" pitchFamily="34" charset="0"/>
                <a:cs typeface="Century Gothic" pitchFamily="34" charset="0"/>
              </a:rPr>
              <a:pPr fontAlgn="base">
                <a:spcBef>
                  <a:spcPct val="0"/>
                </a:spcBef>
                <a:spcAft>
                  <a:spcPct val="0"/>
                </a:spcAft>
              </a:pPr>
              <a:t>120</a:t>
            </a:fld>
            <a:endParaRPr lang="en-US" dirty="0">
              <a:latin typeface="Century Gothic" pitchFamily="34" charset="0"/>
              <a:ea typeface="Century Gothic" pitchFamily="34" charset="0"/>
              <a:cs typeface="Century Gothic" pitchFamily="34" charset="0"/>
            </a:endParaRPr>
          </a:p>
        </p:txBody>
      </p:sp>
      <p:sp>
        <p:nvSpPr>
          <p:cNvPr id="16387" name="Content Placeholder 2"/>
          <p:cNvSpPr>
            <a:spLocks noGrp="1"/>
          </p:cNvSpPr>
          <p:nvPr>
            <p:ph idx="1"/>
          </p:nvPr>
        </p:nvSpPr>
        <p:spPr/>
        <p:txBody>
          <a:bodyPr/>
          <a:lstStyle/>
          <a:p>
            <a:r>
              <a:rPr lang="en-US" dirty="0" smtClean="0">
                <a:solidFill>
                  <a:srgbClr val="4F4F4F"/>
                </a:solidFill>
                <a:latin typeface="Century Gothic" pitchFamily="34" charset="0"/>
                <a:cs typeface="Century Gothic" pitchFamily="34" charset="0"/>
              </a:rPr>
              <a:t>Configure job program</a:t>
            </a:r>
          </a:p>
          <a:p>
            <a:endParaRPr lang="en-US" dirty="0" smtClean="0">
              <a:solidFill>
                <a:srgbClr val="4F4F4F"/>
              </a:solidFill>
              <a:latin typeface="Century Gothic" pitchFamily="34" charset="0"/>
              <a:cs typeface="Century Gothic" pitchFamily="34" charset="0"/>
            </a:endParaRPr>
          </a:p>
          <a:p>
            <a:pPr lvl="1"/>
            <a:endParaRPr lang="en-US" dirty="0" smtClean="0">
              <a:solidFill>
                <a:srgbClr val="4F4F4F"/>
              </a:solidFill>
              <a:latin typeface="Century Gothic" pitchFamily="34" charset="0"/>
              <a:cs typeface="Century Gothic" pitchFamily="34" charset="0"/>
            </a:endParaRPr>
          </a:p>
          <a:p>
            <a:pPr>
              <a:buFont typeface="Arial" pitchFamily="34" charset="0"/>
              <a:buNone/>
            </a:pPr>
            <a:endParaRPr lang="en-US" dirty="0" smtClean="0">
              <a:solidFill>
                <a:srgbClr val="4F4F4F"/>
              </a:solidFill>
              <a:latin typeface="Century Gothic" pitchFamily="34" charset="0"/>
              <a:cs typeface="Century Gothic" pitchFamily="34" charset="0"/>
            </a:endParaRPr>
          </a:p>
          <a:p>
            <a:pPr>
              <a:buFont typeface="Arial" pitchFamily="34" charset="0"/>
              <a:buNone/>
            </a:pPr>
            <a:endParaRPr lang="en-US" dirty="0" smtClean="0">
              <a:solidFill>
                <a:srgbClr val="4F4F4F"/>
              </a:solidFill>
              <a:latin typeface="Century Gothic" pitchFamily="34" charset="0"/>
              <a:cs typeface="Century Gothic" pitchFamily="34" charset="0"/>
            </a:endParaRPr>
          </a:p>
        </p:txBody>
      </p:sp>
      <p:sp>
        <p:nvSpPr>
          <p:cNvPr id="16388"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Implementation</a:t>
            </a:r>
          </a:p>
        </p:txBody>
      </p:sp>
      <p:sp>
        <p:nvSpPr>
          <p:cNvPr id="16389" name="Text Placeholder 4"/>
          <p:cNvSpPr>
            <a:spLocks noGrp="1"/>
          </p:cNvSpPr>
          <p:nvPr>
            <p:ph type="body" sz="quarter" idx="11"/>
          </p:nvPr>
        </p:nvSpPr>
        <p:spPr/>
        <p:txBody>
          <a:bodyPr/>
          <a:lstStyle/>
          <a:p>
            <a:r>
              <a:rPr lang="en-US" dirty="0" smtClean="0">
                <a:latin typeface="Century Gothic" pitchFamily="34" charset="0"/>
                <a:cs typeface="Century Gothic" pitchFamily="34" charset="0"/>
              </a:rPr>
              <a:t>EAM Maintenance</a:t>
            </a:r>
          </a:p>
        </p:txBody>
      </p:sp>
      <p:sp>
        <p:nvSpPr>
          <p:cNvPr id="16391" name="Rectangle 6"/>
          <p:cNvSpPr>
            <a:spLocks noChangeArrowheads="1"/>
          </p:cNvSpPr>
          <p:nvPr/>
        </p:nvSpPr>
        <p:spPr bwMode="auto">
          <a:xfrm>
            <a:off x="342899" y="2036763"/>
            <a:ext cx="2756561"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System Administration</a:t>
            </a:r>
            <a:r>
              <a:rPr lang="en-US" dirty="0">
                <a:latin typeface="Century Gothic" pitchFamily="34" charset="0"/>
              </a:rPr>
              <a:t>|</a:t>
            </a:r>
          </a:p>
        </p:txBody>
      </p:sp>
      <p:sp>
        <p:nvSpPr>
          <p:cNvPr id="8" name="TextBox 7"/>
          <p:cNvSpPr txBox="1">
            <a:spLocks noChangeArrowheads="1"/>
          </p:cNvSpPr>
          <p:nvPr/>
        </p:nvSpPr>
        <p:spPr bwMode="auto">
          <a:xfrm>
            <a:off x="2683823" y="2036763"/>
            <a:ext cx="1983180"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Job Control</a:t>
            </a:r>
            <a:r>
              <a:rPr lang="en-US" dirty="0">
                <a:latin typeface="Century Gothic" pitchFamily="34" charset="0"/>
              </a:rPr>
              <a:t>|</a:t>
            </a:r>
          </a:p>
        </p:txBody>
      </p:sp>
      <p:sp>
        <p:nvSpPr>
          <p:cNvPr id="9" name="TextBox 8"/>
          <p:cNvSpPr txBox="1">
            <a:spLocks noChangeArrowheads="1"/>
          </p:cNvSpPr>
          <p:nvPr/>
        </p:nvSpPr>
        <p:spPr bwMode="auto">
          <a:xfrm>
            <a:off x="4156363" y="2036763"/>
            <a:ext cx="2180641"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Job </a:t>
            </a:r>
            <a:r>
              <a:rPr lang="en-US" dirty="0" smtClean="0">
                <a:solidFill>
                  <a:srgbClr val="0070C0"/>
                </a:solidFill>
                <a:latin typeface="Century Gothic" pitchFamily="34" charset="0"/>
              </a:rPr>
              <a:t>Program (EAM)</a:t>
            </a:r>
            <a:r>
              <a:rPr lang="en-US" dirty="0" smtClean="0">
                <a:latin typeface="Century Gothic" pitchFamily="34" charset="0"/>
              </a:rPr>
              <a:t>|</a:t>
            </a:r>
            <a:endParaRPr lang="en-US" dirty="0">
              <a:latin typeface="Century Gothic" pitchFamily="34" charset="0"/>
            </a:endParaRPr>
          </a:p>
        </p:txBody>
      </p:sp>
      <p:sp>
        <p:nvSpPr>
          <p:cNvPr id="11" name="TextBox 10"/>
          <p:cNvSpPr txBox="1">
            <a:spLocks noChangeArrowheads="1"/>
          </p:cNvSpPr>
          <p:nvPr/>
        </p:nvSpPr>
        <p:spPr bwMode="auto">
          <a:xfrm>
            <a:off x="6368625" y="2051051"/>
            <a:ext cx="1995055" cy="307777"/>
          </a:xfrm>
          <a:prstGeom prst="rect">
            <a:avLst/>
          </a:prstGeom>
          <a:noFill/>
          <a:ln w="9525">
            <a:noFill/>
            <a:miter lim="800000"/>
            <a:headEnd/>
            <a:tailEnd/>
          </a:ln>
        </p:spPr>
        <p:txBody>
          <a:bodyPr wrap="square">
            <a:spAutoFit/>
          </a:bodyPr>
          <a:lstStyle/>
          <a:p>
            <a:r>
              <a:rPr lang="en-US" i="1" dirty="0">
                <a:latin typeface="Century Gothic" pitchFamily="34" charset="0"/>
              </a:rPr>
              <a:t>Find DUOM Load</a:t>
            </a:r>
          </a:p>
        </p:txBody>
      </p:sp>
      <p:pic>
        <p:nvPicPr>
          <p:cNvPr id="74755" name="Picture 3" descr="C:\Users\l5z\AppData\Local\Temp\SNAGHTML18476cc.PNG"/>
          <p:cNvPicPr>
            <a:picLocks noChangeAspect="1" noChangeArrowheads="1"/>
          </p:cNvPicPr>
          <p:nvPr/>
        </p:nvPicPr>
        <p:blipFill>
          <a:blip r:embed="rId4" cstate="print"/>
          <a:srcRect/>
          <a:stretch>
            <a:fillRect/>
          </a:stretch>
        </p:blipFill>
        <p:spPr bwMode="auto">
          <a:xfrm>
            <a:off x="2528335" y="3616879"/>
            <a:ext cx="6381750" cy="247650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4DEA14-528F-4F10-8519-08A0D43452AE}" type="slidenum">
              <a:rPr lang="en-US">
                <a:latin typeface="Century Gothic" pitchFamily="34" charset="0"/>
                <a:ea typeface="Century Gothic" pitchFamily="34" charset="0"/>
                <a:cs typeface="Century Gothic" pitchFamily="34" charset="0"/>
              </a:rPr>
              <a:pPr fontAlgn="base">
                <a:spcBef>
                  <a:spcPct val="0"/>
                </a:spcBef>
                <a:spcAft>
                  <a:spcPct val="0"/>
                </a:spcAft>
              </a:pPr>
              <a:t>121</a:t>
            </a:fld>
            <a:endParaRPr lang="en-US" dirty="0">
              <a:latin typeface="Century Gothic" pitchFamily="34" charset="0"/>
              <a:ea typeface="Century Gothic" pitchFamily="34" charset="0"/>
              <a:cs typeface="Century Gothic" pitchFamily="34" charset="0"/>
            </a:endParaRPr>
          </a:p>
        </p:txBody>
      </p:sp>
      <p:sp>
        <p:nvSpPr>
          <p:cNvPr id="18435" name="Title 3"/>
          <p:cNvSpPr>
            <a:spLocks noGrp="1"/>
          </p:cNvSpPr>
          <p:nvPr>
            <p:ph type="title"/>
          </p:nvPr>
        </p:nvSpPr>
        <p:spPr/>
        <p:txBody>
          <a:bodyPr/>
          <a:lstStyle/>
          <a:p>
            <a:r>
              <a:rPr lang="en-US" dirty="0" smtClean="0">
                <a:solidFill>
                  <a:srgbClr val="4F4F4F"/>
                </a:solidFill>
                <a:latin typeface="Century Gothic" pitchFamily="34" charset="0"/>
                <a:cs typeface="Century Gothic" pitchFamily="34" charset="0"/>
              </a:rPr>
              <a:t>PDM Setup</a:t>
            </a:r>
          </a:p>
        </p:txBody>
      </p:sp>
      <p:sp>
        <p:nvSpPr>
          <p:cNvPr id="18436" name="Text Placeholder 7"/>
          <p:cNvSpPr>
            <a:spLocks noGrp="1"/>
          </p:cNvSpPr>
          <p:nvPr>
            <p:ph type="body" sz="quarter" idx="13"/>
          </p:nvPr>
        </p:nvSpPr>
        <p:spPr/>
        <p:txBody>
          <a:bodyPr/>
          <a:lstStyle/>
          <a:p>
            <a:r>
              <a:rPr lang="en-US" dirty="0" smtClean="0">
                <a:latin typeface="Century Gothic" pitchFamily="34" charset="0"/>
                <a:cs typeface="Century Gothic" pitchFamily="34" charset="0"/>
              </a:rPr>
              <a:t>EAM Maintenance</a:t>
            </a:r>
          </a:p>
        </p:txBody>
      </p:sp>
      <p:sp>
        <p:nvSpPr>
          <p:cNvPr id="18437" name="Rectangle 38"/>
          <p:cNvSpPr>
            <a:spLocks noChangeArrowheads="1"/>
          </p:cNvSpPr>
          <p:nvPr/>
        </p:nvSpPr>
        <p:spPr bwMode="auto">
          <a:xfrm>
            <a:off x="342900" y="1316038"/>
            <a:ext cx="1770907"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Maintenance</a:t>
            </a:r>
            <a:r>
              <a:rPr lang="en-US" dirty="0">
                <a:latin typeface="Century Gothic" pitchFamily="34" charset="0"/>
              </a:rPr>
              <a:t>|</a:t>
            </a:r>
          </a:p>
        </p:txBody>
      </p:sp>
      <p:sp>
        <p:nvSpPr>
          <p:cNvPr id="40" name="TextBox 39"/>
          <p:cNvSpPr txBox="1">
            <a:spLocks noChangeArrowheads="1"/>
          </p:cNvSpPr>
          <p:nvPr/>
        </p:nvSpPr>
        <p:spPr bwMode="auto">
          <a:xfrm>
            <a:off x="2054430" y="1331913"/>
            <a:ext cx="1674421"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PM/PDM</a:t>
            </a:r>
            <a:r>
              <a:rPr lang="en-US" dirty="0">
                <a:latin typeface="Century Gothic" pitchFamily="34" charset="0"/>
              </a:rPr>
              <a:t>|</a:t>
            </a:r>
          </a:p>
        </p:txBody>
      </p:sp>
      <p:sp>
        <p:nvSpPr>
          <p:cNvPr id="41" name="TextBox 40"/>
          <p:cNvSpPr txBox="1">
            <a:spLocks noChangeArrowheads="1"/>
          </p:cNvSpPr>
          <p:nvPr/>
        </p:nvSpPr>
        <p:spPr bwMode="auto">
          <a:xfrm>
            <a:off x="3633849" y="1349375"/>
            <a:ext cx="2588820" cy="307777"/>
          </a:xfrm>
          <a:prstGeom prst="rect">
            <a:avLst/>
          </a:prstGeom>
          <a:noFill/>
          <a:ln w="9525">
            <a:noFill/>
            <a:miter lim="800000"/>
            <a:headEnd/>
            <a:tailEnd/>
          </a:ln>
        </p:spPr>
        <p:txBody>
          <a:bodyPr wrap="square">
            <a:spAutoFit/>
          </a:bodyPr>
          <a:lstStyle/>
          <a:p>
            <a:r>
              <a:rPr lang="en-US" dirty="0">
                <a:solidFill>
                  <a:srgbClr val="0070C0"/>
                </a:solidFill>
                <a:latin typeface="Century Gothic" pitchFamily="34" charset="0"/>
              </a:rPr>
              <a:t>PM </a:t>
            </a:r>
            <a:r>
              <a:rPr lang="en-US" dirty="0" smtClean="0">
                <a:solidFill>
                  <a:srgbClr val="0070C0"/>
                </a:solidFill>
                <a:latin typeface="Century Gothic" pitchFamily="34" charset="0"/>
              </a:rPr>
              <a:t>Template</a:t>
            </a:r>
            <a:endParaRPr lang="en-US" dirty="0">
              <a:latin typeface="Century Gothic" pitchFamily="34" charset="0"/>
            </a:endParaRPr>
          </a:p>
        </p:txBody>
      </p:sp>
      <p:pic>
        <p:nvPicPr>
          <p:cNvPr id="18440" name="Picture 2"/>
          <p:cNvPicPr>
            <a:picLocks noChangeAspect="1" noChangeArrowheads="1"/>
          </p:cNvPicPr>
          <p:nvPr/>
        </p:nvPicPr>
        <p:blipFill>
          <a:blip r:embed="rId3" cstate="print"/>
          <a:srcRect/>
          <a:stretch>
            <a:fillRect/>
          </a:stretch>
        </p:blipFill>
        <p:spPr bwMode="auto">
          <a:xfrm>
            <a:off x="534988" y="1946275"/>
            <a:ext cx="7624762" cy="3903663"/>
          </a:xfrm>
          <a:prstGeom prst="rect">
            <a:avLst/>
          </a:prstGeom>
          <a:noFill/>
          <a:ln w="9525">
            <a:solidFill>
              <a:schemeClr val="accent1"/>
            </a:solidFill>
            <a:miter lim="800000"/>
            <a:headEnd/>
            <a:tailEnd/>
          </a:ln>
        </p:spPr>
      </p:pic>
      <p:sp>
        <p:nvSpPr>
          <p:cNvPr id="10" name="Rectangle 9"/>
          <p:cNvSpPr/>
          <p:nvPr/>
        </p:nvSpPr>
        <p:spPr>
          <a:xfrm>
            <a:off x="2208213" y="3027363"/>
            <a:ext cx="2771775" cy="336550"/>
          </a:xfrm>
          <a:prstGeom prst="rect">
            <a:avLst/>
          </a:prstGeom>
          <a:noFill/>
          <a:ln>
            <a:solidFill>
              <a:schemeClr val="accent1"/>
            </a:solidFill>
          </a:ln>
          <a:effectLst>
            <a:outerShdw blurRad="241300" dist="23000" dir="5400000" rotWithShape="0">
              <a:srgbClr val="FF0000"/>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1" name="Rectangle 10"/>
          <p:cNvSpPr/>
          <p:nvPr/>
        </p:nvSpPr>
        <p:spPr>
          <a:xfrm>
            <a:off x="2360613" y="4202113"/>
            <a:ext cx="4562475" cy="728662"/>
          </a:xfrm>
          <a:prstGeom prst="rect">
            <a:avLst/>
          </a:prstGeom>
          <a:noFill/>
          <a:ln>
            <a:solidFill>
              <a:schemeClr val="accent1"/>
            </a:solidFill>
          </a:ln>
          <a:effectLst>
            <a:outerShdw blurRad="241300" dist="23000" dir="5400000" rotWithShape="0">
              <a:srgbClr val="FF0000"/>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Rectangle 11"/>
          <p:cNvSpPr/>
          <p:nvPr/>
        </p:nvSpPr>
        <p:spPr>
          <a:xfrm>
            <a:off x="2360613" y="5121275"/>
            <a:ext cx="4562475" cy="728663"/>
          </a:xfrm>
          <a:prstGeom prst="rect">
            <a:avLst/>
          </a:prstGeom>
          <a:noFill/>
          <a:ln>
            <a:solidFill>
              <a:schemeClr val="accent1"/>
            </a:solidFill>
          </a:ln>
          <a:effectLst>
            <a:outerShdw blurRad="241300" dist="23000" dir="5400000" rotWithShape="0">
              <a:srgbClr val="FF0000"/>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72705" name="Picture 1"/>
          <p:cNvPicPr>
            <a:picLocks noChangeAspect="1" noChangeArrowheads="1"/>
          </p:cNvPicPr>
          <p:nvPr/>
        </p:nvPicPr>
        <p:blipFill>
          <a:blip r:embed="rId4" cstate="print"/>
          <a:srcRect/>
          <a:stretch>
            <a:fillRect/>
          </a:stretch>
        </p:blipFill>
        <p:spPr bwMode="auto">
          <a:xfrm>
            <a:off x="588889" y="2454791"/>
            <a:ext cx="1505725" cy="60517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xit" presetSubtype="10" fill="hold" grpId="1" nodeType="clickEffect">
                                  <p:stCondLst>
                                    <p:cond delay="0"/>
                                  </p:stCondLst>
                                  <p:childTnLst>
                                    <p:animEffect transition="out" filter="blinds(horizontal)">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grpId="1" nodeType="clickEffect">
                                  <p:stCondLst>
                                    <p:cond delay="0"/>
                                  </p:stCondLst>
                                  <p:childTnLst>
                                    <p:animEffect transition="out" filter="blinds(horizontal)">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1" nodeType="clickEffect">
                                  <p:stCondLst>
                                    <p:cond delay="0"/>
                                  </p:stCondLst>
                                  <p:childTnLst>
                                    <p:animEffect transition="out" filter="blinds(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10" grpId="0" animBg="1"/>
      <p:bldP spid="10" grpId="1" animBg="1"/>
      <p:bldP spid="11" grpId="0" animBg="1"/>
      <p:bldP spid="11" grpId="1" animBg="1"/>
      <p:bldP spid="12" grpId="0" animBg="1"/>
      <p:bldP spid="12" grpId="1" animBg="1"/>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122</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MS Project Interface</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123</a:t>
            </a:fld>
            <a:endParaRPr lang="en-US" dirty="0"/>
          </a:p>
        </p:txBody>
      </p:sp>
      <p:sp>
        <p:nvSpPr>
          <p:cNvPr id="40962" name="Rectangle 5"/>
          <p:cNvSpPr>
            <a:spLocks noGrp="1" noChangeArrowheads="1"/>
          </p:cNvSpPr>
          <p:nvPr>
            <p:ph idx="1"/>
          </p:nvPr>
        </p:nvSpPr>
        <p:spPr/>
        <p:txBody>
          <a:bodyPr>
            <a:normAutofit/>
          </a:bodyPr>
          <a:lstStyle/>
          <a:p>
            <a:r>
              <a:rPr lang="en-US" dirty="0" smtClean="0"/>
              <a:t>Maintenance planning and scheduling</a:t>
            </a:r>
          </a:p>
          <a:p>
            <a:r>
              <a:rPr lang="en-US" dirty="0" smtClean="0"/>
              <a:t>EAM modules</a:t>
            </a:r>
          </a:p>
          <a:p>
            <a:r>
              <a:rPr lang="en-US" dirty="0" smtClean="0"/>
              <a:t>Planning process</a:t>
            </a:r>
          </a:p>
          <a:p>
            <a:r>
              <a:rPr lang="en-US" dirty="0" smtClean="0"/>
              <a:t>Work orders</a:t>
            </a:r>
          </a:p>
          <a:p>
            <a:r>
              <a:rPr lang="en-US" dirty="0" smtClean="0"/>
              <a:t>Job planning</a:t>
            </a:r>
          </a:p>
          <a:p>
            <a:r>
              <a:rPr lang="en-US" dirty="0" smtClean="0"/>
              <a:t>Master instruction lists</a:t>
            </a:r>
          </a:p>
          <a:p>
            <a:r>
              <a:rPr lang="en-US" dirty="0" smtClean="0"/>
              <a:t>Feedback</a:t>
            </a:r>
          </a:p>
          <a:p>
            <a:endParaRPr lang="en-US" dirty="0" smtClean="0"/>
          </a:p>
          <a:p>
            <a:endParaRPr lang="en-US" dirty="0" smtClean="0"/>
          </a:p>
          <a:p>
            <a:endParaRPr lang="en-US" dirty="0" smtClean="0"/>
          </a:p>
          <a:p>
            <a:pPr>
              <a:buNone/>
            </a:pPr>
            <a:endParaRPr lang="en-US" dirty="0" smtClean="0"/>
          </a:p>
          <a:p>
            <a:endParaRPr lang="en-US" dirty="0" smtClean="0"/>
          </a:p>
        </p:txBody>
      </p:sp>
      <p:sp>
        <p:nvSpPr>
          <p:cNvPr id="40963" name="Rectangle 4"/>
          <p:cNvSpPr>
            <a:spLocks noGrp="1" noChangeArrowheads="1"/>
          </p:cNvSpPr>
          <p:nvPr>
            <p:ph type="title"/>
          </p:nvPr>
        </p:nvSpPr>
        <p:spPr/>
        <p:txBody>
          <a:bodyPr/>
          <a:lstStyle/>
          <a:p>
            <a:r>
              <a:rPr lang="en-US" dirty="0" smtClean="0"/>
              <a:t>MS Project Interface</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ustDataLst>
      <p:tags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124</a:t>
            </a:fld>
            <a:endParaRPr lang="en-US" dirty="0"/>
          </a:p>
        </p:txBody>
      </p:sp>
      <p:sp>
        <p:nvSpPr>
          <p:cNvPr id="3" name="Content Placeholder 2"/>
          <p:cNvSpPr>
            <a:spLocks noGrp="1"/>
          </p:cNvSpPr>
          <p:nvPr>
            <p:ph idx="1"/>
          </p:nvPr>
        </p:nvSpPr>
        <p:spPr/>
        <p:txBody>
          <a:bodyPr>
            <a:normAutofit lnSpcReduction="10000"/>
          </a:bodyPr>
          <a:lstStyle/>
          <a:p>
            <a:r>
              <a:rPr lang="en-US" dirty="0" smtClean="0"/>
              <a:t>MS Project interface</a:t>
            </a:r>
          </a:p>
          <a:p>
            <a:pPr lvl="1"/>
            <a:r>
              <a:rPr lang="en-US" dirty="0" smtClean="0"/>
              <a:t>EAM work order export/import</a:t>
            </a:r>
          </a:p>
          <a:p>
            <a:pPr marL="342900" lvl="1" indent="-342900">
              <a:buFont typeface="Arial"/>
              <a:buChar char="•"/>
            </a:pPr>
            <a:r>
              <a:rPr lang="en-US" sz="2800" dirty="0" smtClean="0"/>
              <a:t>Key capabilities and benefits</a:t>
            </a:r>
          </a:p>
          <a:p>
            <a:pPr lvl="1"/>
            <a:r>
              <a:rPr lang="en-US" dirty="0" smtClean="0"/>
              <a:t>Graphical tool helps to schedule maintenance work orders</a:t>
            </a:r>
          </a:p>
          <a:p>
            <a:pPr lvl="1"/>
            <a:r>
              <a:rPr lang="en-US" dirty="0" smtClean="0"/>
              <a:t>Maintenance planner can assign resources, change start dates, priorities, etc. directly from MS Project</a:t>
            </a:r>
          </a:p>
          <a:p>
            <a:pPr lvl="1"/>
            <a:r>
              <a:rPr lang="en-US" dirty="0" smtClean="0"/>
              <a:t>Easily identify where resources (maintenance technicians) are overbooked</a:t>
            </a:r>
          </a:p>
          <a:p>
            <a:pPr lvl="1"/>
            <a:r>
              <a:rPr lang="en-US" dirty="0" smtClean="0"/>
              <a:t>Two-way interface allows changes in MS Project to be easily updated in EAM work orders </a:t>
            </a:r>
          </a:p>
          <a:p>
            <a:pPr lvl="1"/>
            <a:endParaRPr lang="en-US" sz="2000" dirty="0" smtClean="0"/>
          </a:p>
          <a:p>
            <a:pPr marL="742950" lvl="2" indent="-342900"/>
            <a:endParaRPr lang="en-US" dirty="0" smtClean="0"/>
          </a:p>
          <a:p>
            <a:pPr>
              <a:buNone/>
            </a:pPr>
            <a:endParaRPr lang="en-US" dirty="0"/>
          </a:p>
        </p:txBody>
      </p:sp>
      <p:sp>
        <p:nvSpPr>
          <p:cNvPr id="4" name="Title 3"/>
          <p:cNvSpPr>
            <a:spLocks noGrp="1"/>
          </p:cNvSpPr>
          <p:nvPr>
            <p:ph type="title"/>
          </p:nvPr>
        </p:nvSpPr>
        <p:spPr/>
        <p:txBody>
          <a:bodyPr/>
          <a:lstStyle/>
          <a:p>
            <a:r>
              <a:rPr lang="en-US" dirty="0" smtClean="0"/>
              <a:t>Overview of MS Project Interface</a:t>
            </a:r>
            <a:endParaRPr lang="en-US" dirty="0"/>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125</a:t>
            </a:fld>
            <a:endParaRPr lang="en-US" dirty="0"/>
          </a:p>
        </p:txBody>
      </p:sp>
      <p:sp>
        <p:nvSpPr>
          <p:cNvPr id="3" name="Content Placeholder 2"/>
          <p:cNvSpPr>
            <a:spLocks noGrp="1"/>
          </p:cNvSpPr>
          <p:nvPr>
            <p:ph idx="1"/>
          </p:nvPr>
        </p:nvSpPr>
        <p:spPr/>
        <p:txBody>
          <a:bodyPr>
            <a:normAutofit/>
          </a:bodyPr>
          <a:lstStyle/>
          <a:p>
            <a:r>
              <a:rPr lang="en-US" dirty="0" smtClean="0"/>
              <a:t>The MS Project interface provides maintenance planners a graphical scheduling tool to assess resource constraints and to quickly create a maintenance schedule for the day, week, or month.</a:t>
            </a:r>
          </a:p>
          <a:p>
            <a:endParaRPr lang="en-US" dirty="0"/>
          </a:p>
        </p:txBody>
      </p:sp>
      <p:sp>
        <p:nvSpPr>
          <p:cNvPr id="4" name="Title 3"/>
          <p:cNvSpPr>
            <a:spLocks noGrp="1"/>
          </p:cNvSpPr>
          <p:nvPr>
            <p:ph type="title"/>
          </p:nvPr>
        </p:nvSpPr>
        <p:spPr/>
        <p:txBody>
          <a:bodyPr>
            <a:normAutofit fontScale="90000"/>
          </a:bodyPr>
          <a:lstStyle/>
          <a:p>
            <a:r>
              <a:rPr lang="en-US" dirty="0" smtClean="0"/>
              <a:t>Additional Information: MS Project Interface</a:t>
            </a:r>
            <a:endParaRPr lang="en-US" dirty="0"/>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126</a:t>
            </a:fld>
            <a:endParaRPr lang="en-US" dirty="0"/>
          </a:p>
        </p:txBody>
      </p:sp>
      <p:sp>
        <p:nvSpPr>
          <p:cNvPr id="2" name="Content Placeholder 1"/>
          <p:cNvSpPr>
            <a:spLocks noGrp="1"/>
          </p:cNvSpPr>
          <p:nvPr>
            <p:ph idx="1"/>
          </p:nvPr>
        </p:nvSpPr>
        <p:spPr/>
        <p:txBody>
          <a:bodyPr/>
          <a:lstStyle/>
          <a:p>
            <a:r>
              <a:rPr lang="en-GB" dirty="0" smtClean="0"/>
              <a:t>Open Registry</a:t>
            </a:r>
          </a:p>
          <a:p>
            <a:pPr lvl="1"/>
            <a:r>
              <a:rPr lang="en-GB" dirty="0" smtClean="0"/>
              <a:t>Edit Work Order Schedule/Import and Export Default Dir</a:t>
            </a:r>
          </a:p>
          <a:p>
            <a:pPr lvl="2"/>
            <a:r>
              <a:rPr lang="en-GB" dirty="0" smtClean="0"/>
              <a:t>Enter the directory for the export files</a:t>
            </a:r>
          </a:p>
          <a:p>
            <a:pPr lvl="1"/>
            <a:endParaRPr lang="en-GB" dirty="0"/>
          </a:p>
        </p:txBody>
      </p:sp>
      <p:sp>
        <p:nvSpPr>
          <p:cNvPr id="3" name="Title 2"/>
          <p:cNvSpPr>
            <a:spLocks noGrp="1"/>
          </p:cNvSpPr>
          <p:nvPr>
            <p:ph type="title"/>
          </p:nvPr>
        </p:nvSpPr>
        <p:spPr/>
        <p:txBody>
          <a:bodyPr/>
          <a:lstStyle/>
          <a:p>
            <a:r>
              <a:rPr lang="en-GB" dirty="0" smtClean="0"/>
              <a:t>Set Up Registry</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392113" y="2697863"/>
            <a:ext cx="8410575" cy="3514725"/>
          </a:xfrm>
          <a:prstGeom prst="rect">
            <a:avLst/>
          </a:prstGeom>
          <a:noFill/>
          <a:ln w="9525">
            <a:noFill/>
            <a:miter lim="800000"/>
            <a:headEnd/>
            <a:tailEnd/>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3" cstate="print"/>
          <a:srcRect/>
          <a:stretch>
            <a:fillRect/>
          </a:stretch>
        </p:blipFill>
        <p:spPr bwMode="auto">
          <a:xfrm>
            <a:off x="943972" y="2287995"/>
            <a:ext cx="7913687" cy="360045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D295FD85-0E9A-9A4B-AEA4-CF6493BFD0E6}" type="slidenum">
              <a:rPr lang="en-US" smtClean="0"/>
              <a:pPr/>
              <a:t>127</a:t>
            </a:fld>
            <a:endParaRPr lang="en-US" dirty="0"/>
          </a:p>
        </p:txBody>
      </p:sp>
      <p:sp>
        <p:nvSpPr>
          <p:cNvPr id="2" name="Content Placeholder 1"/>
          <p:cNvSpPr>
            <a:spLocks noGrp="1"/>
          </p:cNvSpPr>
          <p:nvPr>
            <p:ph idx="1"/>
          </p:nvPr>
        </p:nvSpPr>
        <p:spPr/>
        <p:txBody>
          <a:bodyPr/>
          <a:lstStyle/>
          <a:p>
            <a:r>
              <a:rPr lang="en-GB" dirty="0" smtClean="0"/>
              <a:t>On Work Order browse, select Action and then select Export Work Orders</a:t>
            </a:r>
            <a:endParaRPr lang="en-GB" dirty="0"/>
          </a:p>
        </p:txBody>
      </p:sp>
      <p:sp>
        <p:nvSpPr>
          <p:cNvPr id="3" name="Title 2"/>
          <p:cNvSpPr>
            <a:spLocks noGrp="1"/>
          </p:cNvSpPr>
          <p:nvPr>
            <p:ph type="title"/>
          </p:nvPr>
        </p:nvSpPr>
        <p:spPr/>
        <p:txBody>
          <a:bodyPr/>
          <a:lstStyle/>
          <a:p>
            <a:r>
              <a:rPr lang="en-GB" dirty="0" smtClean="0"/>
              <a:t>Work Order Export</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sp>
        <p:nvSpPr>
          <p:cNvPr id="8" name="Oval 8"/>
          <p:cNvSpPr>
            <a:spLocks noChangeArrowheads="1"/>
          </p:cNvSpPr>
          <p:nvPr/>
        </p:nvSpPr>
        <p:spPr bwMode="auto">
          <a:xfrm>
            <a:off x="891344" y="5061097"/>
            <a:ext cx="2149568" cy="344109"/>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1"/>
          <p:cNvPicPr>
            <a:picLocks noChangeAspect="1" noChangeArrowheads="1"/>
          </p:cNvPicPr>
          <p:nvPr/>
        </p:nvPicPr>
        <p:blipFill>
          <a:blip r:embed="rId3" cstate="print"/>
          <a:srcRect/>
          <a:stretch>
            <a:fillRect/>
          </a:stretch>
        </p:blipFill>
        <p:spPr bwMode="auto">
          <a:xfrm>
            <a:off x="1031357" y="2226430"/>
            <a:ext cx="6251945" cy="3893217"/>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D295FD85-0E9A-9A4B-AEA4-CF6493BFD0E6}" type="slidenum">
              <a:rPr lang="en-US" smtClean="0"/>
              <a:pPr/>
              <a:t>128</a:t>
            </a:fld>
            <a:endParaRPr lang="en-US" dirty="0"/>
          </a:p>
        </p:txBody>
      </p:sp>
      <p:sp>
        <p:nvSpPr>
          <p:cNvPr id="2" name="Content Placeholder 1"/>
          <p:cNvSpPr>
            <a:spLocks noGrp="1"/>
          </p:cNvSpPr>
          <p:nvPr>
            <p:ph idx="1"/>
          </p:nvPr>
        </p:nvSpPr>
        <p:spPr/>
        <p:txBody>
          <a:bodyPr/>
          <a:lstStyle/>
          <a:p>
            <a:r>
              <a:rPr lang="en-GB" dirty="0" smtClean="0"/>
              <a:t>Name the export .xml file for this export session and save it</a:t>
            </a:r>
            <a:endParaRPr lang="en-GB" dirty="0"/>
          </a:p>
        </p:txBody>
      </p:sp>
      <p:sp>
        <p:nvSpPr>
          <p:cNvPr id="3" name="Title 2"/>
          <p:cNvSpPr>
            <a:spLocks noGrp="1"/>
          </p:cNvSpPr>
          <p:nvPr>
            <p:ph type="title"/>
          </p:nvPr>
        </p:nvSpPr>
        <p:spPr/>
        <p:txBody>
          <a:bodyPr/>
          <a:lstStyle/>
          <a:p>
            <a:r>
              <a:rPr lang="en-GB" dirty="0" smtClean="0"/>
              <a:t>Name Export File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sp>
        <p:nvSpPr>
          <p:cNvPr id="9" name="Oval 8"/>
          <p:cNvSpPr>
            <a:spLocks noChangeArrowheads="1"/>
          </p:cNvSpPr>
          <p:nvPr/>
        </p:nvSpPr>
        <p:spPr bwMode="auto">
          <a:xfrm>
            <a:off x="1526525" y="5197499"/>
            <a:ext cx="1394803" cy="360152"/>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129</a:t>
            </a:fld>
            <a:endParaRPr lang="en-US" dirty="0"/>
          </a:p>
        </p:txBody>
      </p:sp>
      <p:sp>
        <p:nvSpPr>
          <p:cNvPr id="2" name="Content Placeholder 1"/>
          <p:cNvSpPr>
            <a:spLocks noGrp="1"/>
          </p:cNvSpPr>
          <p:nvPr>
            <p:ph idx="1"/>
          </p:nvPr>
        </p:nvSpPr>
        <p:spPr/>
        <p:txBody>
          <a:bodyPr/>
          <a:lstStyle/>
          <a:p>
            <a:r>
              <a:rPr lang="en-GB" dirty="0" smtClean="0"/>
              <a:t>Filter the work orders that must be exported(Note: Closed and </a:t>
            </a:r>
            <a:r>
              <a:rPr lang="en-GB" dirty="0" err="1" smtClean="0"/>
              <a:t>canceled</a:t>
            </a:r>
            <a:r>
              <a:rPr lang="en-GB" dirty="0" smtClean="0"/>
              <a:t> work orders are automatically excluded)</a:t>
            </a:r>
            <a:endParaRPr lang="en-GB" dirty="0"/>
          </a:p>
        </p:txBody>
      </p:sp>
      <p:sp>
        <p:nvSpPr>
          <p:cNvPr id="3" name="Title 2"/>
          <p:cNvSpPr>
            <a:spLocks noGrp="1"/>
          </p:cNvSpPr>
          <p:nvPr>
            <p:ph type="title"/>
          </p:nvPr>
        </p:nvSpPr>
        <p:spPr/>
        <p:txBody>
          <a:bodyPr/>
          <a:lstStyle/>
          <a:p>
            <a:r>
              <a:rPr lang="en-GB" dirty="0" smtClean="0"/>
              <a:t>Filter the Work Orders</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1271589" y="2800730"/>
            <a:ext cx="6055486" cy="3456775"/>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13</a:t>
            </a:fld>
            <a:endParaRPr lang="en-US" dirty="0"/>
          </a:p>
        </p:txBody>
      </p:sp>
      <p:sp>
        <p:nvSpPr>
          <p:cNvPr id="12291" name="Rectangle 2"/>
          <p:cNvSpPr>
            <a:spLocks noGrp="1" noChangeArrowheads="1"/>
          </p:cNvSpPr>
          <p:nvPr>
            <p:ph idx="1"/>
          </p:nvPr>
        </p:nvSpPr>
        <p:spPr/>
        <p:txBody>
          <a:bodyPr/>
          <a:lstStyle/>
          <a:p>
            <a:r>
              <a:rPr lang="en-US" dirty="0" smtClean="0"/>
              <a:t>Equipment records are the key foundational record </a:t>
            </a:r>
          </a:p>
          <a:p>
            <a:r>
              <a:rPr lang="en-US" dirty="0" smtClean="0"/>
              <a:t>Types of work orders </a:t>
            </a:r>
          </a:p>
          <a:p>
            <a:pPr lvl="1"/>
            <a:r>
              <a:rPr lang="en-US" dirty="0" smtClean="0"/>
              <a:t>Corrective maintenance (CM)</a:t>
            </a:r>
          </a:p>
          <a:p>
            <a:pPr lvl="1"/>
            <a:r>
              <a:rPr lang="en-US" dirty="0" smtClean="0"/>
              <a:t>Preventive maintenance  (PM)</a:t>
            </a:r>
          </a:p>
          <a:p>
            <a:r>
              <a:rPr lang="en-US" dirty="0" smtClean="0"/>
              <a:t>Special work orders</a:t>
            </a:r>
          </a:p>
          <a:p>
            <a:pPr lvl="1"/>
            <a:r>
              <a:rPr lang="en-US" dirty="0" smtClean="0"/>
              <a:t>Fabricated parts (internally build inventory)</a:t>
            </a:r>
          </a:p>
          <a:p>
            <a:pPr lvl="1"/>
            <a:r>
              <a:rPr lang="en-US" dirty="0" smtClean="0"/>
              <a:t>Changeovers/product change </a:t>
            </a:r>
          </a:p>
          <a:p>
            <a:pPr lvl="1"/>
            <a:r>
              <a:rPr lang="en-US" dirty="0" smtClean="0"/>
              <a:t>Serial rebuilds</a:t>
            </a:r>
          </a:p>
          <a:p>
            <a:endParaRPr lang="en-US" dirty="0" smtClean="0"/>
          </a:p>
          <a:p>
            <a:pPr lvl="1"/>
            <a:endParaRPr lang="en-US" dirty="0" smtClean="0"/>
          </a:p>
        </p:txBody>
      </p:sp>
      <p:sp>
        <p:nvSpPr>
          <p:cNvPr id="12290" name="Rectangle 4"/>
          <p:cNvSpPr>
            <a:spLocks noGrp="1" noChangeArrowheads="1"/>
          </p:cNvSpPr>
          <p:nvPr>
            <p:ph type="title"/>
          </p:nvPr>
        </p:nvSpPr>
        <p:spPr/>
        <p:txBody>
          <a:bodyPr/>
          <a:lstStyle/>
          <a:p>
            <a:r>
              <a:rPr lang="en-US" dirty="0" smtClean="0"/>
              <a:t>Maintenance Key Concepts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291">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291">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29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29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130</a:t>
            </a:fld>
            <a:endParaRPr lang="en-US" dirty="0"/>
          </a:p>
        </p:txBody>
      </p:sp>
      <p:sp>
        <p:nvSpPr>
          <p:cNvPr id="2" name="Content Placeholder 1"/>
          <p:cNvSpPr>
            <a:spLocks noGrp="1"/>
          </p:cNvSpPr>
          <p:nvPr>
            <p:ph idx="1"/>
          </p:nvPr>
        </p:nvSpPr>
        <p:spPr/>
        <p:txBody>
          <a:bodyPr/>
          <a:lstStyle/>
          <a:p>
            <a:r>
              <a:rPr lang="en-GB" dirty="0" smtClean="0"/>
              <a:t>The system generates a confirmation message</a:t>
            </a:r>
          </a:p>
          <a:p>
            <a:pPr lvl="1"/>
            <a:r>
              <a:rPr lang="en-GB" dirty="0" smtClean="0"/>
              <a:t>If OK, select Yes to continue</a:t>
            </a:r>
            <a:endParaRPr lang="en-GB" dirty="0"/>
          </a:p>
        </p:txBody>
      </p:sp>
      <p:sp>
        <p:nvSpPr>
          <p:cNvPr id="3" name="Title 2"/>
          <p:cNvSpPr>
            <a:spLocks noGrp="1"/>
          </p:cNvSpPr>
          <p:nvPr>
            <p:ph type="title"/>
          </p:nvPr>
        </p:nvSpPr>
        <p:spPr/>
        <p:txBody>
          <a:bodyPr/>
          <a:lstStyle/>
          <a:p>
            <a:r>
              <a:rPr lang="en-GB" dirty="0" smtClean="0"/>
              <a:t>Confirmation</a:t>
            </a:r>
            <a:endParaRPr lang="en-GB" dirty="0"/>
          </a:p>
        </p:txBody>
      </p:sp>
      <p:sp>
        <p:nvSpPr>
          <p:cNvPr id="8" name="Text Placeholder 7"/>
          <p:cNvSpPr>
            <a:spLocks noGrp="1"/>
          </p:cNvSpPr>
          <p:nvPr>
            <p:ph type="body" sz="quarter" idx="11"/>
          </p:nvPr>
        </p:nvSpPr>
        <p:spPr/>
        <p:txBody>
          <a:bodyPr/>
          <a:lstStyle/>
          <a:p>
            <a:r>
              <a:rPr lang="en-US" dirty="0" smtClean="0"/>
              <a:t>EAM Maintenance</a:t>
            </a:r>
            <a:endParaRPr lang="en-US" dirty="0"/>
          </a:p>
        </p:txBody>
      </p:sp>
      <p:sp>
        <p:nvSpPr>
          <p:cNvPr id="6" name="Content Placeholder 1"/>
          <p:cNvSpPr txBox="1">
            <a:spLocks/>
          </p:cNvSpPr>
          <p:nvPr/>
        </p:nvSpPr>
        <p:spPr>
          <a:xfrm>
            <a:off x="482600" y="4968311"/>
            <a:ext cx="8229600" cy="115308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GB"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Export of work order is now complete</a:t>
            </a:r>
            <a:endParaRPr kumimoji="0" lang="en-GB" sz="24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pic>
        <p:nvPicPr>
          <p:cNvPr id="54273" name="Picture 1"/>
          <p:cNvPicPr>
            <a:picLocks noChangeAspect="1" noChangeArrowheads="1"/>
          </p:cNvPicPr>
          <p:nvPr/>
        </p:nvPicPr>
        <p:blipFill>
          <a:blip r:embed="rId3" cstate="print"/>
          <a:srcRect/>
          <a:stretch>
            <a:fillRect/>
          </a:stretch>
        </p:blipFill>
        <p:spPr bwMode="auto">
          <a:xfrm>
            <a:off x="1682602" y="2748959"/>
            <a:ext cx="3886200" cy="2019300"/>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131</a:t>
            </a:fld>
            <a:endParaRPr lang="en-US" dirty="0"/>
          </a:p>
        </p:txBody>
      </p:sp>
      <p:sp>
        <p:nvSpPr>
          <p:cNvPr id="2" name="Content Placeholder 1"/>
          <p:cNvSpPr>
            <a:spLocks noGrp="1"/>
          </p:cNvSpPr>
          <p:nvPr>
            <p:ph idx="1"/>
          </p:nvPr>
        </p:nvSpPr>
        <p:spPr/>
        <p:txBody>
          <a:bodyPr/>
          <a:lstStyle/>
          <a:p>
            <a:r>
              <a:rPr lang="en-GB" dirty="0" smtClean="0"/>
              <a:t>Launch Microsoft Project and use the EAM template.</a:t>
            </a:r>
            <a:endParaRPr lang="en-GB" dirty="0"/>
          </a:p>
        </p:txBody>
      </p:sp>
      <p:sp>
        <p:nvSpPr>
          <p:cNvPr id="3" name="Title 2"/>
          <p:cNvSpPr>
            <a:spLocks noGrp="1"/>
          </p:cNvSpPr>
          <p:nvPr>
            <p:ph type="title"/>
          </p:nvPr>
        </p:nvSpPr>
        <p:spPr/>
        <p:txBody>
          <a:bodyPr/>
          <a:lstStyle/>
          <a:p>
            <a:r>
              <a:rPr lang="en-GB" dirty="0" smtClean="0"/>
              <a:t>Schedule with Microsoft Project</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6146" name="Picture 2"/>
          <p:cNvPicPr>
            <a:picLocks noChangeAspect="1" noChangeArrowheads="1"/>
          </p:cNvPicPr>
          <p:nvPr/>
        </p:nvPicPr>
        <p:blipFill>
          <a:blip r:embed="rId3" cstate="print"/>
          <a:srcRect/>
          <a:stretch>
            <a:fillRect/>
          </a:stretch>
        </p:blipFill>
        <p:spPr bwMode="auto">
          <a:xfrm>
            <a:off x="736599" y="2706230"/>
            <a:ext cx="7785101" cy="1633994"/>
          </a:xfrm>
          <a:prstGeom prst="rect">
            <a:avLst/>
          </a:prstGeom>
          <a:noFill/>
          <a:ln w="9525">
            <a:noFill/>
            <a:miter lim="800000"/>
            <a:headEnd/>
            <a:tailEnd/>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132</a:t>
            </a:fld>
            <a:endParaRPr lang="en-US" dirty="0"/>
          </a:p>
        </p:txBody>
      </p:sp>
      <p:sp>
        <p:nvSpPr>
          <p:cNvPr id="2" name="Content Placeholder 1"/>
          <p:cNvSpPr>
            <a:spLocks noGrp="1"/>
          </p:cNvSpPr>
          <p:nvPr>
            <p:ph idx="1"/>
          </p:nvPr>
        </p:nvSpPr>
        <p:spPr/>
        <p:txBody>
          <a:bodyPr/>
          <a:lstStyle/>
          <a:p>
            <a:r>
              <a:rPr lang="en-GB" dirty="0" smtClean="0"/>
              <a:t>Locate the file in the directory specified in the Registry</a:t>
            </a:r>
            <a:endParaRPr lang="en-GB" dirty="0"/>
          </a:p>
        </p:txBody>
      </p:sp>
      <p:sp>
        <p:nvSpPr>
          <p:cNvPr id="3" name="Title 2"/>
          <p:cNvSpPr>
            <a:spLocks noGrp="1"/>
          </p:cNvSpPr>
          <p:nvPr>
            <p:ph type="title"/>
          </p:nvPr>
        </p:nvSpPr>
        <p:spPr/>
        <p:txBody>
          <a:bodyPr/>
          <a:lstStyle/>
          <a:p>
            <a:r>
              <a:rPr lang="en-GB" dirty="0" smtClean="0"/>
              <a:t>Open EAM Exported File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7170" name="Picture 2"/>
          <p:cNvPicPr>
            <a:picLocks noChangeAspect="1" noChangeArrowheads="1"/>
          </p:cNvPicPr>
          <p:nvPr/>
        </p:nvPicPr>
        <p:blipFill>
          <a:blip r:embed="rId3" cstate="print"/>
          <a:srcRect/>
          <a:stretch>
            <a:fillRect/>
          </a:stretch>
        </p:blipFill>
        <p:spPr bwMode="auto">
          <a:xfrm>
            <a:off x="1616075" y="2430659"/>
            <a:ext cx="5648325" cy="3635131"/>
          </a:xfrm>
          <a:prstGeom prst="rect">
            <a:avLst/>
          </a:prstGeom>
          <a:noFill/>
          <a:ln w="9525">
            <a:noFill/>
            <a:miter lim="800000"/>
            <a:headEnd/>
            <a:tailEnd/>
          </a:ln>
        </p:spPr>
      </p:pic>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133</a:t>
            </a:fld>
            <a:endParaRPr lang="en-US" dirty="0"/>
          </a:p>
        </p:txBody>
      </p:sp>
      <p:sp>
        <p:nvSpPr>
          <p:cNvPr id="2" name="Content Placeholder 1"/>
          <p:cNvSpPr>
            <a:spLocks noGrp="1"/>
          </p:cNvSpPr>
          <p:nvPr>
            <p:ph idx="1"/>
          </p:nvPr>
        </p:nvSpPr>
        <p:spPr/>
        <p:txBody>
          <a:bodyPr/>
          <a:lstStyle/>
          <a:p>
            <a:r>
              <a:rPr lang="en-GB" dirty="0" smtClean="0"/>
              <a:t>Use merge option to load the export file</a:t>
            </a:r>
            <a:endParaRPr lang="en-GB" dirty="0"/>
          </a:p>
        </p:txBody>
      </p:sp>
      <p:sp>
        <p:nvSpPr>
          <p:cNvPr id="3" name="Title 2"/>
          <p:cNvSpPr>
            <a:spLocks noGrp="1"/>
          </p:cNvSpPr>
          <p:nvPr>
            <p:ph type="title"/>
          </p:nvPr>
        </p:nvSpPr>
        <p:spPr/>
        <p:txBody>
          <a:bodyPr/>
          <a:lstStyle/>
          <a:p>
            <a:r>
              <a:rPr lang="en-GB" dirty="0" smtClean="0"/>
              <a:t>Load/Merge Exported File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8194" name="Picture 2"/>
          <p:cNvPicPr>
            <a:picLocks noChangeAspect="1" noChangeArrowheads="1"/>
          </p:cNvPicPr>
          <p:nvPr/>
        </p:nvPicPr>
        <p:blipFill>
          <a:blip r:embed="rId3" cstate="print"/>
          <a:srcRect/>
          <a:stretch>
            <a:fillRect/>
          </a:stretch>
        </p:blipFill>
        <p:spPr bwMode="auto">
          <a:xfrm>
            <a:off x="1831975" y="1942288"/>
            <a:ext cx="5429250" cy="4200525"/>
          </a:xfrm>
          <a:prstGeom prst="rect">
            <a:avLst/>
          </a:prstGeom>
          <a:noFill/>
          <a:ln w="9525">
            <a:noFill/>
            <a:miter lim="800000"/>
            <a:headEnd/>
            <a:tailEnd/>
          </a:ln>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134</a:t>
            </a:fld>
            <a:endParaRPr lang="en-US" dirty="0"/>
          </a:p>
        </p:txBody>
      </p:sp>
      <p:sp>
        <p:nvSpPr>
          <p:cNvPr id="2" name="Content Placeholder 1"/>
          <p:cNvSpPr>
            <a:spLocks noGrp="1"/>
          </p:cNvSpPr>
          <p:nvPr>
            <p:ph idx="1"/>
          </p:nvPr>
        </p:nvSpPr>
        <p:spPr/>
        <p:txBody>
          <a:bodyPr>
            <a:normAutofit/>
          </a:bodyPr>
          <a:lstStyle/>
          <a:p>
            <a:r>
              <a:rPr lang="en-GB" dirty="0" smtClean="0"/>
              <a:t>The work orders are now in MS Project</a:t>
            </a:r>
          </a:p>
          <a:p>
            <a:pPr lvl="1"/>
            <a:r>
              <a:rPr lang="en-GB" dirty="0" smtClean="0"/>
              <a:t>Resources can be assigned</a:t>
            </a:r>
          </a:p>
          <a:p>
            <a:pPr lvl="1"/>
            <a:r>
              <a:rPr lang="en-GB" dirty="0" smtClean="0"/>
              <a:t>Start dates changed</a:t>
            </a:r>
          </a:p>
          <a:p>
            <a:pPr lvl="1"/>
            <a:r>
              <a:rPr lang="en-GB" dirty="0" smtClean="0"/>
              <a:t>Durations and priorities updated</a:t>
            </a:r>
          </a:p>
          <a:p>
            <a:pPr lvl="1">
              <a:buNone/>
            </a:pPr>
            <a:endParaRPr lang="en-GB" dirty="0"/>
          </a:p>
        </p:txBody>
      </p:sp>
      <p:sp>
        <p:nvSpPr>
          <p:cNvPr id="3" name="Title 2"/>
          <p:cNvSpPr>
            <a:spLocks noGrp="1"/>
          </p:cNvSpPr>
          <p:nvPr>
            <p:ph type="title"/>
          </p:nvPr>
        </p:nvSpPr>
        <p:spPr/>
        <p:txBody>
          <a:bodyPr/>
          <a:lstStyle/>
          <a:p>
            <a:r>
              <a:rPr lang="en-GB" dirty="0" smtClean="0"/>
              <a:t>Work Orders Loaded into MS Project</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9218" name="Picture 2"/>
          <p:cNvPicPr>
            <a:picLocks noChangeAspect="1" noChangeArrowheads="1"/>
          </p:cNvPicPr>
          <p:nvPr/>
        </p:nvPicPr>
        <p:blipFill>
          <a:blip r:embed="rId3" cstate="print"/>
          <a:srcRect/>
          <a:stretch>
            <a:fillRect/>
          </a:stretch>
        </p:blipFill>
        <p:spPr bwMode="auto">
          <a:xfrm>
            <a:off x="457201" y="3372510"/>
            <a:ext cx="8153400" cy="1122028"/>
          </a:xfrm>
          <a:prstGeom prst="rect">
            <a:avLst/>
          </a:prstGeom>
          <a:noFill/>
          <a:ln w="9525">
            <a:noFill/>
            <a:miter lim="800000"/>
            <a:headEnd/>
            <a:tailEnd/>
          </a:ln>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135</a:t>
            </a:fld>
            <a:endParaRPr lang="en-US" dirty="0"/>
          </a:p>
        </p:txBody>
      </p:sp>
      <p:sp>
        <p:nvSpPr>
          <p:cNvPr id="2" name="Content Placeholder 1"/>
          <p:cNvSpPr>
            <a:spLocks noGrp="1"/>
          </p:cNvSpPr>
          <p:nvPr>
            <p:ph idx="1"/>
          </p:nvPr>
        </p:nvSpPr>
        <p:spPr/>
        <p:txBody>
          <a:bodyPr>
            <a:normAutofit/>
          </a:bodyPr>
          <a:lstStyle/>
          <a:p>
            <a:r>
              <a:rPr lang="en-GB" dirty="0" smtClean="0"/>
              <a:t>Resources are part of the export</a:t>
            </a:r>
          </a:p>
          <a:p>
            <a:pPr lvl="1"/>
            <a:r>
              <a:rPr lang="en-GB" dirty="0" smtClean="0"/>
              <a:t>Select the work order to which to assign resources and then select the Resources tab</a:t>
            </a:r>
          </a:p>
          <a:p>
            <a:pPr lvl="2"/>
            <a:r>
              <a:rPr lang="en-GB" dirty="0" smtClean="0"/>
              <a:t>Add one or more Assigned Employees to the work order</a:t>
            </a:r>
          </a:p>
          <a:p>
            <a:pPr lvl="1"/>
            <a:endParaRPr lang="en-GB" dirty="0"/>
          </a:p>
        </p:txBody>
      </p:sp>
      <p:sp>
        <p:nvSpPr>
          <p:cNvPr id="3" name="Title 2"/>
          <p:cNvSpPr>
            <a:spLocks noGrp="1"/>
          </p:cNvSpPr>
          <p:nvPr>
            <p:ph type="title"/>
          </p:nvPr>
        </p:nvSpPr>
        <p:spPr/>
        <p:txBody>
          <a:bodyPr/>
          <a:lstStyle/>
          <a:p>
            <a:r>
              <a:rPr lang="en-GB" dirty="0" smtClean="0"/>
              <a:t>Add Resource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0242" name="Picture 2"/>
          <p:cNvPicPr>
            <a:picLocks noChangeAspect="1" noChangeArrowheads="1"/>
          </p:cNvPicPr>
          <p:nvPr/>
        </p:nvPicPr>
        <p:blipFill>
          <a:blip r:embed="rId3" cstate="print"/>
          <a:srcRect/>
          <a:stretch>
            <a:fillRect/>
          </a:stretch>
        </p:blipFill>
        <p:spPr bwMode="auto">
          <a:xfrm>
            <a:off x="1968500" y="3157905"/>
            <a:ext cx="4559300" cy="3134519"/>
          </a:xfrm>
          <a:prstGeom prst="rect">
            <a:avLst/>
          </a:prstGeom>
          <a:noFill/>
          <a:ln w="9525">
            <a:noFill/>
            <a:miter lim="800000"/>
            <a:headEnd/>
            <a:tailEnd/>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136</a:t>
            </a:fld>
            <a:endParaRPr lang="en-US" dirty="0"/>
          </a:p>
        </p:txBody>
      </p:sp>
      <p:sp>
        <p:nvSpPr>
          <p:cNvPr id="2" name="Content Placeholder 1"/>
          <p:cNvSpPr>
            <a:spLocks noGrp="1"/>
          </p:cNvSpPr>
          <p:nvPr>
            <p:ph idx="1"/>
          </p:nvPr>
        </p:nvSpPr>
        <p:spPr/>
        <p:txBody>
          <a:bodyPr/>
          <a:lstStyle/>
          <a:p>
            <a:r>
              <a:rPr lang="en-GB" dirty="0" smtClean="0"/>
              <a:t>Names displayed against task</a:t>
            </a:r>
          </a:p>
          <a:p>
            <a:endParaRPr lang="en-GB" dirty="0"/>
          </a:p>
        </p:txBody>
      </p:sp>
      <p:sp>
        <p:nvSpPr>
          <p:cNvPr id="3" name="Title 2"/>
          <p:cNvSpPr>
            <a:spLocks noGrp="1"/>
          </p:cNvSpPr>
          <p:nvPr>
            <p:ph type="title"/>
          </p:nvPr>
        </p:nvSpPr>
        <p:spPr/>
        <p:txBody>
          <a:bodyPr/>
          <a:lstStyle/>
          <a:p>
            <a:r>
              <a:rPr lang="en-GB" dirty="0" smtClean="0"/>
              <a:t>Add Resource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1266" name="Picture 2"/>
          <p:cNvPicPr>
            <a:picLocks noChangeAspect="1" noChangeArrowheads="1"/>
          </p:cNvPicPr>
          <p:nvPr/>
        </p:nvPicPr>
        <p:blipFill>
          <a:blip r:embed="rId3" cstate="print"/>
          <a:srcRect/>
          <a:stretch>
            <a:fillRect/>
          </a:stretch>
        </p:blipFill>
        <p:spPr bwMode="auto">
          <a:xfrm>
            <a:off x="804863" y="2624138"/>
            <a:ext cx="7534275" cy="1609725"/>
          </a:xfrm>
          <a:prstGeom prst="rect">
            <a:avLst/>
          </a:prstGeom>
          <a:noFill/>
          <a:ln w="9525">
            <a:noFill/>
            <a:miter lim="800000"/>
            <a:headEnd/>
            <a:tailEnd/>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137</a:t>
            </a:fld>
            <a:endParaRPr lang="en-US" dirty="0"/>
          </a:p>
        </p:txBody>
      </p:sp>
      <p:sp>
        <p:nvSpPr>
          <p:cNvPr id="2" name="Content Placeholder 1"/>
          <p:cNvSpPr>
            <a:spLocks noGrp="1"/>
          </p:cNvSpPr>
          <p:nvPr>
            <p:ph idx="1"/>
          </p:nvPr>
        </p:nvSpPr>
        <p:spPr/>
        <p:txBody>
          <a:bodyPr>
            <a:normAutofit/>
          </a:bodyPr>
          <a:lstStyle/>
          <a:p>
            <a:r>
              <a:rPr lang="en-GB" dirty="0" smtClean="0"/>
              <a:t>Duration </a:t>
            </a:r>
          </a:p>
          <a:p>
            <a:r>
              <a:rPr lang="en-GB" dirty="0" smtClean="0"/>
              <a:t>Priority</a:t>
            </a:r>
            <a:endParaRPr lang="en-GB" dirty="0"/>
          </a:p>
        </p:txBody>
      </p:sp>
      <p:sp>
        <p:nvSpPr>
          <p:cNvPr id="3" name="Title 2"/>
          <p:cNvSpPr>
            <a:spLocks noGrp="1"/>
          </p:cNvSpPr>
          <p:nvPr>
            <p:ph type="title"/>
          </p:nvPr>
        </p:nvSpPr>
        <p:spPr/>
        <p:txBody>
          <a:bodyPr/>
          <a:lstStyle/>
          <a:p>
            <a:r>
              <a:rPr lang="en-GB" dirty="0" smtClean="0"/>
              <a:t>Updates</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2290" name="Picture 2"/>
          <p:cNvPicPr>
            <a:picLocks noChangeAspect="1" noChangeArrowheads="1"/>
          </p:cNvPicPr>
          <p:nvPr/>
        </p:nvPicPr>
        <p:blipFill>
          <a:blip r:embed="rId3" cstate="print"/>
          <a:srcRect/>
          <a:stretch>
            <a:fillRect/>
          </a:stretch>
        </p:blipFill>
        <p:spPr bwMode="auto">
          <a:xfrm>
            <a:off x="673100" y="2911768"/>
            <a:ext cx="7874000" cy="1693570"/>
          </a:xfrm>
          <a:prstGeom prst="rect">
            <a:avLst/>
          </a:prstGeom>
          <a:noFill/>
          <a:ln w="9525">
            <a:noFill/>
            <a:miter lim="800000"/>
            <a:headEnd/>
            <a:tailEnd/>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138</a:t>
            </a:fld>
            <a:endParaRPr lang="en-US" dirty="0"/>
          </a:p>
        </p:txBody>
      </p:sp>
      <p:sp>
        <p:nvSpPr>
          <p:cNvPr id="2" name="Content Placeholder 1"/>
          <p:cNvSpPr>
            <a:spLocks noGrp="1"/>
          </p:cNvSpPr>
          <p:nvPr>
            <p:ph idx="1"/>
          </p:nvPr>
        </p:nvSpPr>
        <p:spPr/>
        <p:txBody>
          <a:bodyPr/>
          <a:lstStyle/>
          <a:p>
            <a:r>
              <a:rPr lang="en-GB" dirty="0" smtClean="0"/>
              <a:t>It is possible to use drag and drop to schedule the WOs.</a:t>
            </a:r>
            <a:endParaRPr lang="en-GB" dirty="0"/>
          </a:p>
        </p:txBody>
      </p:sp>
      <p:sp>
        <p:nvSpPr>
          <p:cNvPr id="3" name="Title 2"/>
          <p:cNvSpPr>
            <a:spLocks noGrp="1"/>
          </p:cNvSpPr>
          <p:nvPr>
            <p:ph type="title"/>
          </p:nvPr>
        </p:nvSpPr>
        <p:spPr/>
        <p:txBody>
          <a:bodyPr/>
          <a:lstStyle/>
          <a:p>
            <a:r>
              <a:rPr lang="en-GB" dirty="0" smtClean="0"/>
              <a:t>Schedule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3314" name="Picture 2"/>
          <p:cNvPicPr>
            <a:picLocks noChangeAspect="1" noChangeArrowheads="1"/>
          </p:cNvPicPr>
          <p:nvPr/>
        </p:nvPicPr>
        <p:blipFill>
          <a:blip r:embed="rId3" cstate="print"/>
          <a:srcRect/>
          <a:stretch>
            <a:fillRect/>
          </a:stretch>
        </p:blipFill>
        <p:spPr bwMode="auto">
          <a:xfrm>
            <a:off x="723900" y="2476000"/>
            <a:ext cx="7704083" cy="2283664"/>
          </a:xfrm>
          <a:prstGeom prst="rect">
            <a:avLst/>
          </a:prstGeom>
          <a:noFill/>
          <a:ln w="9525">
            <a:noFill/>
            <a:miter lim="800000"/>
            <a:headEnd/>
            <a:tailEnd/>
          </a:ln>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139</a:t>
            </a:fld>
            <a:endParaRPr lang="en-US" dirty="0"/>
          </a:p>
        </p:txBody>
      </p:sp>
      <p:sp>
        <p:nvSpPr>
          <p:cNvPr id="2" name="Content Placeholder 1"/>
          <p:cNvSpPr>
            <a:spLocks noGrp="1"/>
          </p:cNvSpPr>
          <p:nvPr>
            <p:ph idx="1"/>
          </p:nvPr>
        </p:nvSpPr>
        <p:spPr/>
        <p:txBody>
          <a:bodyPr/>
          <a:lstStyle/>
          <a:p>
            <a:r>
              <a:rPr lang="en-GB" dirty="0" smtClean="0"/>
              <a:t>It is possible to use MS Project’s views to look at the work load.</a:t>
            </a:r>
          </a:p>
          <a:p>
            <a:pPr lvl="1"/>
            <a:r>
              <a:rPr lang="en-GB" dirty="0" smtClean="0"/>
              <a:t>Frank is overloaded!</a:t>
            </a:r>
            <a:endParaRPr lang="en-GB" dirty="0"/>
          </a:p>
        </p:txBody>
      </p:sp>
      <p:sp>
        <p:nvSpPr>
          <p:cNvPr id="3" name="Title 2"/>
          <p:cNvSpPr>
            <a:spLocks noGrp="1"/>
          </p:cNvSpPr>
          <p:nvPr>
            <p:ph type="title"/>
          </p:nvPr>
        </p:nvSpPr>
        <p:spPr/>
        <p:txBody>
          <a:bodyPr/>
          <a:lstStyle/>
          <a:p>
            <a:r>
              <a:rPr lang="en-GB" dirty="0" smtClean="0"/>
              <a:t>Different Views</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4338" name="Picture 2"/>
          <p:cNvPicPr>
            <a:picLocks noChangeAspect="1" noChangeArrowheads="1"/>
          </p:cNvPicPr>
          <p:nvPr/>
        </p:nvPicPr>
        <p:blipFill>
          <a:blip r:embed="rId3" cstate="print"/>
          <a:srcRect/>
          <a:stretch>
            <a:fillRect/>
          </a:stretch>
        </p:blipFill>
        <p:spPr bwMode="auto">
          <a:xfrm>
            <a:off x="1222375" y="2865325"/>
            <a:ext cx="6572250" cy="323850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14</a:t>
            </a:fld>
            <a:endParaRPr lang="en-US" dirty="0"/>
          </a:p>
        </p:txBody>
      </p:sp>
      <p:sp>
        <p:nvSpPr>
          <p:cNvPr id="11266" name="Rectangle 2"/>
          <p:cNvSpPr>
            <a:spLocks noGrp="1" noChangeArrowheads="1"/>
          </p:cNvSpPr>
          <p:nvPr>
            <p:ph idx="1"/>
          </p:nvPr>
        </p:nvSpPr>
        <p:spPr/>
        <p:txBody>
          <a:bodyPr/>
          <a:lstStyle/>
          <a:p>
            <a:r>
              <a:rPr lang="en-US" dirty="0" smtClean="0"/>
              <a:t>EAM work orders ≠ ERP work orders</a:t>
            </a:r>
          </a:p>
          <a:p>
            <a:r>
              <a:rPr lang="en-US" dirty="0" smtClean="0"/>
              <a:t>Highest calling of plant maintenance  </a:t>
            </a:r>
          </a:p>
          <a:p>
            <a:pPr lvl="1"/>
            <a:r>
              <a:rPr lang="en-US" dirty="0" smtClean="0"/>
              <a:t>Maintain the most valuable assets (production equipment) to ensure the plant keeps producing and selling</a:t>
            </a:r>
          </a:p>
          <a:p>
            <a:r>
              <a:rPr lang="en-US" dirty="0" smtClean="0"/>
              <a:t>EAM tracks cost of ownership </a:t>
            </a:r>
          </a:p>
          <a:p>
            <a:endParaRPr lang="en-US" dirty="0" smtClean="0"/>
          </a:p>
        </p:txBody>
      </p:sp>
      <p:sp>
        <p:nvSpPr>
          <p:cNvPr id="13314" name="Rectangle 4"/>
          <p:cNvSpPr>
            <a:spLocks noGrp="1" noChangeArrowheads="1"/>
          </p:cNvSpPr>
          <p:nvPr>
            <p:ph type="title"/>
          </p:nvPr>
        </p:nvSpPr>
        <p:spPr/>
        <p:txBody>
          <a:bodyPr/>
          <a:lstStyle/>
          <a:p>
            <a:r>
              <a:rPr lang="en-US" dirty="0" smtClean="0"/>
              <a:t>Maintenance Key Concepts (cont.)</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26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26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140</a:t>
            </a:fld>
            <a:endParaRPr lang="en-US" dirty="0"/>
          </a:p>
        </p:txBody>
      </p:sp>
      <p:sp>
        <p:nvSpPr>
          <p:cNvPr id="2" name="Content Placeholder 1"/>
          <p:cNvSpPr>
            <a:spLocks noGrp="1"/>
          </p:cNvSpPr>
          <p:nvPr>
            <p:ph idx="1"/>
          </p:nvPr>
        </p:nvSpPr>
        <p:spPr/>
        <p:txBody>
          <a:bodyPr/>
          <a:lstStyle/>
          <a:p>
            <a:r>
              <a:rPr lang="en-GB" dirty="0" smtClean="0"/>
              <a:t>When the scheduling is complete, import it back to EAM</a:t>
            </a:r>
          </a:p>
          <a:p>
            <a:r>
              <a:rPr lang="en-GB" dirty="0" smtClean="0"/>
              <a:t>Save the .xml file</a:t>
            </a:r>
          </a:p>
          <a:p>
            <a:pPr lvl="1"/>
            <a:endParaRPr lang="en-GB" dirty="0" smtClean="0"/>
          </a:p>
        </p:txBody>
      </p:sp>
      <p:sp>
        <p:nvSpPr>
          <p:cNvPr id="3" name="Title 2"/>
          <p:cNvSpPr>
            <a:spLocks noGrp="1"/>
          </p:cNvSpPr>
          <p:nvPr>
            <p:ph type="title"/>
          </p:nvPr>
        </p:nvSpPr>
        <p:spPr/>
        <p:txBody>
          <a:bodyPr/>
          <a:lstStyle/>
          <a:p>
            <a:r>
              <a:rPr lang="en-GB" dirty="0" smtClean="0"/>
              <a:t>Import New Schedule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5362" name="Picture 2"/>
          <p:cNvPicPr>
            <a:picLocks noChangeAspect="1" noChangeArrowheads="1"/>
          </p:cNvPicPr>
          <p:nvPr/>
        </p:nvPicPr>
        <p:blipFill>
          <a:blip r:embed="rId3" cstate="print"/>
          <a:srcRect/>
          <a:stretch>
            <a:fillRect/>
          </a:stretch>
        </p:blipFill>
        <p:spPr bwMode="auto">
          <a:xfrm>
            <a:off x="1329125" y="2842765"/>
            <a:ext cx="6057323" cy="3363488"/>
          </a:xfrm>
          <a:prstGeom prst="rect">
            <a:avLst/>
          </a:prstGeom>
          <a:noFill/>
          <a:ln w="9525">
            <a:noFill/>
            <a:miter lim="800000"/>
            <a:headEnd/>
            <a:tailEnd/>
          </a:ln>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3" cstate="print"/>
          <a:srcRect/>
          <a:stretch>
            <a:fillRect/>
          </a:stretch>
        </p:blipFill>
        <p:spPr bwMode="auto">
          <a:xfrm>
            <a:off x="1413909" y="2367517"/>
            <a:ext cx="6761163" cy="35052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D295FD85-0E9A-9A4B-AEA4-CF6493BFD0E6}" type="slidenum">
              <a:rPr lang="en-US" smtClean="0"/>
              <a:pPr/>
              <a:t>141</a:t>
            </a:fld>
            <a:endParaRPr lang="en-US" dirty="0"/>
          </a:p>
        </p:txBody>
      </p:sp>
      <p:sp>
        <p:nvSpPr>
          <p:cNvPr id="2" name="Content Placeholder 1"/>
          <p:cNvSpPr>
            <a:spLocks noGrp="1"/>
          </p:cNvSpPr>
          <p:nvPr>
            <p:ph idx="1"/>
          </p:nvPr>
        </p:nvSpPr>
        <p:spPr/>
        <p:txBody>
          <a:bodyPr/>
          <a:lstStyle/>
          <a:p>
            <a:r>
              <a:rPr lang="en-GB" dirty="0" smtClean="0"/>
              <a:t>To import the new scheduled work orders, use Action &gt; Import Work Orders</a:t>
            </a:r>
          </a:p>
        </p:txBody>
      </p:sp>
      <p:sp>
        <p:nvSpPr>
          <p:cNvPr id="3" name="Title 2"/>
          <p:cNvSpPr>
            <a:spLocks noGrp="1"/>
          </p:cNvSpPr>
          <p:nvPr>
            <p:ph type="title"/>
          </p:nvPr>
        </p:nvSpPr>
        <p:spPr/>
        <p:txBody>
          <a:bodyPr/>
          <a:lstStyle/>
          <a:p>
            <a:r>
              <a:rPr lang="en-GB" dirty="0" smtClean="0"/>
              <a:t>WO Browse Import</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sp>
        <p:nvSpPr>
          <p:cNvPr id="8" name="Oval 8"/>
          <p:cNvSpPr>
            <a:spLocks noChangeArrowheads="1"/>
          </p:cNvSpPr>
          <p:nvPr/>
        </p:nvSpPr>
        <p:spPr bwMode="auto">
          <a:xfrm>
            <a:off x="1431525" y="5304374"/>
            <a:ext cx="2392322" cy="383898"/>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142</a:t>
            </a:fld>
            <a:endParaRPr lang="en-US" dirty="0"/>
          </a:p>
        </p:txBody>
      </p:sp>
      <p:sp>
        <p:nvSpPr>
          <p:cNvPr id="2" name="Content Placeholder 1"/>
          <p:cNvSpPr>
            <a:spLocks noGrp="1"/>
          </p:cNvSpPr>
          <p:nvPr>
            <p:ph idx="1"/>
          </p:nvPr>
        </p:nvSpPr>
        <p:spPr/>
        <p:txBody>
          <a:bodyPr>
            <a:normAutofit/>
          </a:bodyPr>
          <a:lstStyle/>
          <a:p>
            <a:r>
              <a:rPr lang="en-GB" dirty="0" smtClean="0"/>
              <a:t>If required, enter a person or group that should be notified about the import of scheduled work orders.</a:t>
            </a:r>
          </a:p>
          <a:p>
            <a:endParaRPr lang="en-GB" dirty="0"/>
          </a:p>
        </p:txBody>
      </p:sp>
      <p:sp>
        <p:nvSpPr>
          <p:cNvPr id="3" name="Title 2"/>
          <p:cNvSpPr>
            <a:spLocks noGrp="1"/>
          </p:cNvSpPr>
          <p:nvPr>
            <p:ph type="title"/>
          </p:nvPr>
        </p:nvSpPr>
        <p:spPr/>
        <p:txBody>
          <a:bodyPr/>
          <a:lstStyle/>
          <a:p>
            <a:r>
              <a:rPr lang="en-GB" dirty="0" smtClean="0"/>
              <a:t>Notify</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29697" name="Picture 1"/>
          <p:cNvPicPr>
            <a:picLocks noChangeAspect="1" noChangeArrowheads="1"/>
          </p:cNvPicPr>
          <p:nvPr/>
        </p:nvPicPr>
        <p:blipFill>
          <a:blip r:embed="rId3" cstate="print"/>
          <a:srcRect/>
          <a:stretch>
            <a:fillRect/>
          </a:stretch>
        </p:blipFill>
        <p:spPr bwMode="auto">
          <a:xfrm>
            <a:off x="3025184" y="3323339"/>
            <a:ext cx="2838450" cy="1657350"/>
          </a:xfrm>
          <a:prstGeom prst="rect">
            <a:avLst/>
          </a:prstGeom>
          <a:noFill/>
          <a:ln w="9525">
            <a:noFill/>
            <a:miter lim="800000"/>
            <a:headEnd/>
            <a:tailEnd/>
          </a:ln>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143</a:t>
            </a:fld>
            <a:endParaRPr lang="en-US" dirty="0"/>
          </a:p>
        </p:txBody>
      </p:sp>
      <p:sp>
        <p:nvSpPr>
          <p:cNvPr id="2" name="Content Placeholder 1"/>
          <p:cNvSpPr>
            <a:spLocks noGrp="1"/>
          </p:cNvSpPr>
          <p:nvPr>
            <p:ph idx="1"/>
          </p:nvPr>
        </p:nvSpPr>
        <p:spPr/>
        <p:txBody>
          <a:bodyPr/>
          <a:lstStyle/>
          <a:p>
            <a:r>
              <a:rPr lang="en-GB" dirty="0" smtClean="0"/>
              <a:t>Select scheduled work orders .xml file to import</a:t>
            </a:r>
            <a:endParaRPr lang="en-GB" dirty="0"/>
          </a:p>
        </p:txBody>
      </p:sp>
      <p:sp>
        <p:nvSpPr>
          <p:cNvPr id="3" name="Title 2"/>
          <p:cNvSpPr>
            <a:spLocks noGrp="1"/>
          </p:cNvSpPr>
          <p:nvPr>
            <p:ph type="title"/>
          </p:nvPr>
        </p:nvSpPr>
        <p:spPr/>
        <p:txBody>
          <a:bodyPr/>
          <a:lstStyle/>
          <a:p>
            <a:r>
              <a:rPr lang="en-GB" dirty="0" smtClean="0"/>
              <a:t>Select Import .XML File</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8434" name="Picture 2"/>
          <p:cNvPicPr>
            <a:picLocks noChangeAspect="1" noChangeArrowheads="1"/>
          </p:cNvPicPr>
          <p:nvPr/>
        </p:nvPicPr>
        <p:blipFill>
          <a:blip r:embed="rId3" cstate="print"/>
          <a:srcRect/>
          <a:stretch>
            <a:fillRect/>
          </a:stretch>
        </p:blipFill>
        <p:spPr bwMode="auto">
          <a:xfrm>
            <a:off x="1407675" y="2334280"/>
            <a:ext cx="6038149" cy="3907901"/>
          </a:xfrm>
          <a:prstGeom prst="rect">
            <a:avLst/>
          </a:prstGeom>
          <a:noFill/>
          <a:ln w="9525">
            <a:noFill/>
            <a:miter lim="800000"/>
            <a:headEnd/>
            <a:tailEnd/>
          </a:ln>
        </p:spPr>
      </p:pic>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144</a:t>
            </a:fld>
            <a:endParaRPr lang="en-US" dirty="0"/>
          </a:p>
        </p:txBody>
      </p:sp>
      <p:sp>
        <p:nvSpPr>
          <p:cNvPr id="2" name="Content Placeholder 1"/>
          <p:cNvSpPr>
            <a:spLocks noGrp="1"/>
          </p:cNvSpPr>
          <p:nvPr>
            <p:ph idx="1"/>
          </p:nvPr>
        </p:nvSpPr>
        <p:spPr/>
        <p:txBody>
          <a:bodyPr/>
          <a:lstStyle/>
          <a:p>
            <a:r>
              <a:rPr lang="en-GB" dirty="0" smtClean="0"/>
              <a:t>Number of records imported – confirmation message</a:t>
            </a:r>
            <a:endParaRPr lang="en-GB" dirty="0"/>
          </a:p>
        </p:txBody>
      </p:sp>
      <p:sp>
        <p:nvSpPr>
          <p:cNvPr id="3" name="Title 2"/>
          <p:cNvSpPr>
            <a:spLocks noGrp="1"/>
          </p:cNvSpPr>
          <p:nvPr>
            <p:ph type="title"/>
          </p:nvPr>
        </p:nvSpPr>
        <p:spPr/>
        <p:txBody>
          <a:bodyPr/>
          <a:lstStyle/>
          <a:p>
            <a:r>
              <a:rPr lang="en-GB" dirty="0" smtClean="0"/>
              <a:t>Confirmation of Import</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9458" name="Picture 2"/>
          <p:cNvPicPr>
            <a:picLocks noChangeAspect="1" noChangeArrowheads="1"/>
          </p:cNvPicPr>
          <p:nvPr/>
        </p:nvPicPr>
        <p:blipFill>
          <a:blip r:embed="rId3" cstate="print"/>
          <a:srcRect/>
          <a:stretch>
            <a:fillRect/>
          </a:stretch>
        </p:blipFill>
        <p:spPr bwMode="auto">
          <a:xfrm>
            <a:off x="3273424" y="2930258"/>
            <a:ext cx="2759075" cy="2140217"/>
          </a:xfrm>
          <a:prstGeom prst="rect">
            <a:avLst/>
          </a:prstGeom>
          <a:noFill/>
          <a:ln w="9525">
            <a:noFill/>
            <a:miter lim="800000"/>
            <a:headEnd/>
            <a:tailEnd/>
          </a:ln>
        </p:spPr>
      </p:pic>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145</a:t>
            </a:fld>
            <a:endParaRPr lang="en-US" dirty="0"/>
          </a:p>
        </p:txBody>
      </p:sp>
      <p:sp>
        <p:nvSpPr>
          <p:cNvPr id="2" name="Content Placeholder 1"/>
          <p:cNvSpPr>
            <a:spLocks noGrp="1"/>
          </p:cNvSpPr>
          <p:nvPr>
            <p:ph idx="1"/>
          </p:nvPr>
        </p:nvSpPr>
        <p:spPr/>
        <p:txBody>
          <a:bodyPr/>
          <a:lstStyle/>
          <a:p>
            <a:r>
              <a:rPr lang="en-GB" dirty="0" smtClean="0"/>
              <a:t>The changes to the work orders are now incorporated in EAM</a:t>
            </a:r>
            <a:endParaRPr lang="en-GB" dirty="0"/>
          </a:p>
        </p:txBody>
      </p:sp>
      <p:sp>
        <p:nvSpPr>
          <p:cNvPr id="3" name="Title 2"/>
          <p:cNvSpPr>
            <a:spLocks noGrp="1"/>
          </p:cNvSpPr>
          <p:nvPr>
            <p:ph type="title"/>
          </p:nvPr>
        </p:nvSpPr>
        <p:spPr/>
        <p:txBody>
          <a:bodyPr/>
          <a:lstStyle/>
          <a:p>
            <a:r>
              <a:rPr lang="en-GB" dirty="0" smtClean="0"/>
              <a:t>Changes Updated in EAM</a:t>
            </a:r>
            <a:endParaRPr lang="en-GB" dirty="0"/>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4099" name="Picture 3" descr="C:\Users\b3s\Desktop\EAM 2015\PowerPoint Training\WorkOrderChange.png"/>
          <p:cNvPicPr>
            <a:picLocks noChangeAspect="1" noChangeArrowheads="1"/>
          </p:cNvPicPr>
          <p:nvPr/>
        </p:nvPicPr>
        <p:blipFill>
          <a:blip r:embed="rId3" cstate="print"/>
          <a:srcRect/>
          <a:stretch>
            <a:fillRect/>
          </a:stretch>
        </p:blipFill>
        <p:spPr bwMode="auto">
          <a:xfrm>
            <a:off x="662008" y="2987015"/>
            <a:ext cx="7799388" cy="2600325"/>
          </a:xfrm>
          <a:prstGeom prst="rect">
            <a:avLst/>
          </a:prstGeom>
          <a:noFill/>
        </p:spPr>
      </p:pic>
      <p:sp>
        <p:nvSpPr>
          <p:cNvPr id="10" name="Oval 8"/>
          <p:cNvSpPr>
            <a:spLocks noChangeArrowheads="1"/>
          </p:cNvSpPr>
          <p:nvPr/>
        </p:nvSpPr>
        <p:spPr bwMode="auto">
          <a:xfrm>
            <a:off x="2850077" y="3669472"/>
            <a:ext cx="950027" cy="1923806"/>
          </a:xfrm>
          <a:prstGeom prst="ellipse">
            <a:avLst/>
          </a:prstGeom>
          <a:noFill/>
          <a:ln w="38100">
            <a:solidFill>
              <a:srgbClr val="FF0000"/>
            </a:solidFill>
            <a:round/>
            <a:headEnd/>
            <a:tailEnd/>
          </a:ln>
        </p:spPr>
        <p:txBody>
          <a:bodyPr wrap="none" anchor="ctr"/>
          <a:lstStyle/>
          <a:p>
            <a:pPr algn="ctr"/>
            <a:endParaRPr lang="en-US" sz="2800" dirty="0"/>
          </a:p>
        </p:txBody>
      </p:sp>
      <p:sp>
        <p:nvSpPr>
          <p:cNvPr id="11" name="Oval 8"/>
          <p:cNvSpPr>
            <a:spLocks noChangeArrowheads="1"/>
          </p:cNvSpPr>
          <p:nvPr/>
        </p:nvSpPr>
        <p:spPr bwMode="auto">
          <a:xfrm>
            <a:off x="4298868" y="3681348"/>
            <a:ext cx="819398" cy="1935679"/>
          </a:xfrm>
          <a:prstGeom prst="ellipse">
            <a:avLst/>
          </a:prstGeom>
          <a:noFill/>
          <a:ln w="38100">
            <a:solidFill>
              <a:srgbClr val="FF0000"/>
            </a:solidFill>
            <a:round/>
            <a:headEnd/>
            <a:tailEnd/>
          </a:ln>
        </p:spPr>
        <p:txBody>
          <a:bodyPr wrap="none" anchor="ctr"/>
          <a:lstStyle/>
          <a:p>
            <a:pPr algn="ctr"/>
            <a:endParaRPr lang="en-US" sz="2800" dirty="0"/>
          </a:p>
        </p:txBody>
      </p:sp>
      <p:sp>
        <p:nvSpPr>
          <p:cNvPr id="12" name="Oval 8"/>
          <p:cNvSpPr>
            <a:spLocks noChangeArrowheads="1"/>
          </p:cNvSpPr>
          <p:nvPr/>
        </p:nvSpPr>
        <p:spPr bwMode="auto">
          <a:xfrm>
            <a:off x="5985164" y="3693226"/>
            <a:ext cx="997528" cy="1900051"/>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146</a:t>
            </a:fld>
            <a:endParaRPr lang="en-US" dirty="0"/>
          </a:p>
        </p:txBody>
      </p:sp>
      <p:sp>
        <p:nvSpPr>
          <p:cNvPr id="5" name="Content Placeholder 4"/>
          <p:cNvSpPr>
            <a:spLocks noGrp="1"/>
          </p:cNvSpPr>
          <p:nvPr>
            <p:ph idx="1"/>
          </p:nvPr>
        </p:nvSpPr>
        <p:spPr/>
        <p:txBody>
          <a:bodyPr>
            <a:normAutofit/>
          </a:bodyPr>
          <a:lstStyle/>
          <a:p>
            <a:endParaRPr lang="en-GB" sz="4000" dirty="0" smtClean="0"/>
          </a:p>
          <a:p>
            <a:pPr algn="ctr">
              <a:lnSpc>
                <a:spcPct val="150000"/>
              </a:lnSpc>
              <a:buNone/>
            </a:pPr>
            <a:r>
              <a:rPr lang="en-GB" sz="4000" dirty="0" smtClean="0">
                <a:hlinkClick r:id="rId3"/>
              </a:rPr>
              <a:t>www.qad.com</a:t>
            </a:r>
            <a:endParaRPr lang="en-GB" sz="4000" dirty="0" smtClean="0"/>
          </a:p>
          <a:p>
            <a:pPr algn="ctr">
              <a:lnSpc>
                <a:spcPct val="150000"/>
              </a:lnSpc>
              <a:buNone/>
            </a:pPr>
            <a:r>
              <a:rPr lang="en-GB" sz="2000" dirty="0" smtClean="0"/>
              <a:t>© 2015 QAD Inc</a:t>
            </a:r>
            <a:endParaRPr lang="en-GB" sz="2000" dirty="0"/>
          </a:p>
        </p:txBody>
      </p:sp>
      <p:sp>
        <p:nvSpPr>
          <p:cNvPr id="4" name="Title 2"/>
          <p:cNvSpPr>
            <a:spLocks noGrp="1"/>
          </p:cNvSpPr>
          <p:nvPr>
            <p:ph type="title"/>
          </p:nvPr>
        </p:nvSpPr>
        <p:spPr>
          <a:xfrm>
            <a:off x="457200" y="227452"/>
            <a:ext cx="8229600" cy="708730"/>
          </a:xfrm>
        </p:spPr>
        <p:txBody>
          <a:bodyPr/>
          <a:lstStyle/>
          <a:p>
            <a:r>
              <a:rPr lang="en-GB" dirty="0" smtClean="0"/>
              <a:t>End of Section</a:t>
            </a:r>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15</a:t>
            </a:fld>
            <a:endParaRPr lang="en-US" dirty="0"/>
          </a:p>
        </p:txBody>
      </p:sp>
      <p:sp>
        <p:nvSpPr>
          <p:cNvPr id="14339" name="Rectangle 2"/>
          <p:cNvSpPr>
            <a:spLocks noGrp="1" noChangeArrowheads="1"/>
          </p:cNvSpPr>
          <p:nvPr>
            <p:ph idx="1"/>
          </p:nvPr>
        </p:nvSpPr>
        <p:spPr/>
        <p:txBody>
          <a:bodyPr/>
          <a:lstStyle/>
          <a:p>
            <a:r>
              <a:rPr lang="en-US" dirty="0" smtClean="0"/>
              <a:t>World class PM:CM ratio is 85:15 </a:t>
            </a:r>
          </a:p>
          <a:p>
            <a:r>
              <a:rPr lang="en-US" dirty="0" smtClean="0"/>
              <a:t>Increase plant reliability by </a:t>
            </a:r>
          </a:p>
          <a:p>
            <a:pPr lvl="1"/>
            <a:r>
              <a:rPr lang="en-US" dirty="0" smtClean="0"/>
              <a:t>Reducing unscheduled downtime </a:t>
            </a:r>
          </a:p>
          <a:p>
            <a:pPr lvl="1"/>
            <a:r>
              <a:rPr lang="en-US" dirty="0" smtClean="0"/>
              <a:t>Improving quality </a:t>
            </a:r>
          </a:p>
          <a:p>
            <a:pPr lvl="1"/>
            <a:r>
              <a:rPr lang="en-US" dirty="0" smtClean="0"/>
              <a:t>Increasing equipment availability (or uptime)</a:t>
            </a:r>
          </a:p>
          <a:p>
            <a:r>
              <a:rPr lang="en-US" dirty="0" smtClean="0"/>
              <a:t>Utilize cost of ownership to make repair/replace decisions </a:t>
            </a:r>
          </a:p>
        </p:txBody>
      </p:sp>
      <p:sp>
        <p:nvSpPr>
          <p:cNvPr id="14338" name="Rectangle 4"/>
          <p:cNvSpPr>
            <a:spLocks noGrp="1" noChangeArrowheads="1"/>
          </p:cNvSpPr>
          <p:nvPr>
            <p:ph type="title"/>
          </p:nvPr>
        </p:nvSpPr>
        <p:spPr/>
        <p:txBody>
          <a:bodyPr/>
          <a:lstStyle/>
          <a:p>
            <a:r>
              <a:rPr lang="en-US" dirty="0" smtClean="0"/>
              <a:t>Maintenance Best Practices Goals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16</a:t>
            </a:fld>
            <a:endParaRPr lang="en-US" dirty="0"/>
          </a:p>
        </p:txBody>
      </p:sp>
      <p:sp>
        <p:nvSpPr>
          <p:cNvPr id="15363" name="Rectangle 2"/>
          <p:cNvSpPr>
            <a:spLocks noGrp="1" noChangeArrowheads="1"/>
          </p:cNvSpPr>
          <p:nvPr>
            <p:ph idx="1"/>
          </p:nvPr>
        </p:nvSpPr>
        <p:spPr/>
        <p:txBody>
          <a:bodyPr/>
          <a:lstStyle/>
          <a:p>
            <a:r>
              <a:rPr lang="en-US" dirty="0" smtClean="0"/>
              <a:t>Prioritize work to support reliability</a:t>
            </a:r>
          </a:p>
          <a:p>
            <a:r>
              <a:rPr lang="en-US" dirty="0" smtClean="0"/>
              <a:t>Schedule work to minimize impact to production  </a:t>
            </a:r>
          </a:p>
          <a:p>
            <a:r>
              <a:rPr lang="en-US" dirty="0" smtClean="0"/>
              <a:t>Effectively utilize resources </a:t>
            </a:r>
          </a:p>
          <a:p>
            <a:r>
              <a:rPr lang="en-US" dirty="0" smtClean="0"/>
              <a:t>Reduce schedule breaks</a:t>
            </a:r>
          </a:p>
          <a:p>
            <a:r>
              <a:rPr lang="en-US" dirty="0" smtClean="0"/>
              <a:t>Increase “wrench time” and decrease “travel time” </a:t>
            </a:r>
          </a:p>
          <a:p>
            <a:r>
              <a:rPr lang="en-US" dirty="0" smtClean="0"/>
              <a:t>Increase proactive planning and scheduling  </a:t>
            </a:r>
          </a:p>
        </p:txBody>
      </p:sp>
      <p:sp>
        <p:nvSpPr>
          <p:cNvPr id="15362" name="Rectangle 4"/>
          <p:cNvSpPr>
            <a:spLocks noGrp="1" noChangeArrowheads="1"/>
          </p:cNvSpPr>
          <p:nvPr>
            <p:ph type="title"/>
          </p:nvPr>
        </p:nvSpPr>
        <p:spPr/>
        <p:txBody>
          <a:bodyPr/>
          <a:lstStyle/>
          <a:p>
            <a:r>
              <a:rPr lang="en-US" dirty="0" smtClean="0"/>
              <a:t>Maintenance Best Practices Goals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17</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Maintenance Setup – High Level</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18</a:t>
            </a:fld>
            <a:endParaRPr lang="en-US" dirty="0"/>
          </a:p>
        </p:txBody>
      </p:sp>
      <p:sp>
        <p:nvSpPr>
          <p:cNvPr id="21507" name="Rectangle 3"/>
          <p:cNvSpPr>
            <a:spLocks noGrp="1" noChangeArrowheads="1"/>
          </p:cNvSpPr>
          <p:nvPr>
            <p:ph idx="1"/>
          </p:nvPr>
        </p:nvSpPr>
        <p:spPr/>
        <p:txBody>
          <a:bodyPr/>
          <a:lstStyle/>
          <a:p>
            <a:r>
              <a:rPr lang="en-US" dirty="0" smtClean="0"/>
              <a:t>Domain settings </a:t>
            </a:r>
          </a:p>
          <a:p>
            <a:pPr lvl="1"/>
            <a:r>
              <a:rPr lang="en-US" dirty="0" smtClean="0"/>
              <a:t>Post Equip List? </a:t>
            </a:r>
          </a:p>
          <a:p>
            <a:pPr lvl="1"/>
            <a:r>
              <a:rPr lang="en-US" dirty="0" smtClean="0"/>
              <a:t>Reopen WO? </a:t>
            </a:r>
          </a:p>
          <a:p>
            <a:pPr lvl="1"/>
            <a:r>
              <a:rPr lang="en-US" dirty="0" smtClean="0"/>
              <a:t>WO Auth? </a:t>
            </a:r>
          </a:p>
          <a:p>
            <a:pPr lvl="1"/>
            <a:r>
              <a:rPr lang="en-US" dirty="0" smtClean="0"/>
              <a:t>SR Auth?</a:t>
            </a:r>
          </a:p>
          <a:p>
            <a:pPr lvl="1"/>
            <a:r>
              <a:rPr lang="en-US" dirty="0" smtClean="0"/>
              <a:t>Labor Scheduling </a:t>
            </a:r>
          </a:p>
          <a:p>
            <a:r>
              <a:rPr lang="en-US" dirty="0" smtClean="0"/>
              <a:t>Site settings </a:t>
            </a:r>
          </a:p>
          <a:p>
            <a:pPr lvl="1"/>
            <a:r>
              <a:rPr lang="en-US" dirty="0" smtClean="0"/>
              <a:t>Equipment lookup</a:t>
            </a:r>
          </a:p>
          <a:p>
            <a:pPr lvl="1"/>
            <a:r>
              <a:rPr lang="en-US" dirty="0" smtClean="0"/>
              <a:t>Labor default accounting</a:t>
            </a:r>
          </a:p>
        </p:txBody>
      </p:sp>
      <p:sp>
        <p:nvSpPr>
          <p:cNvPr id="21506" name="Rectangle 4"/>
          <p:cNvSpPr>
            <a:spLocks noGrp="1" noChangeArrowheads="1"/>
          </p:cNvSpPr>
          <p:nvPr>
            <p:ph type="title"/>
          </p:nvPr>
        </p:nvSpPr>
        <p:spPr/>
        <p:txBody>
          <a:bodyPr/>
          <a:lstStyle/>
          <a:p>
            <a:r>
              <a:rPr lang="en-US" dirty="0" smtClean="0"/>
              <a:t>Maintenance Setup – Key Settings </a:t>
            </a:r>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4218478" y="1406767"/>
            <a:ext cx="4691852" cy="3528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19</a:t>
            </a:fld>
            <a:endParaRPr lang="en-US" dirty="0"/>
          </a:p>
        </p:txBody>
      </p:sp>
      <p:sp>
        <p:nvSpPr>
          <p:cNvPr id="22531" name="Rectangle 3"/>
          <p:cNvSpPr>
            <a:spLocks noGrp="1" noChangeArrowheads="1"/>
          </p:cNvSpPr>
          <p:nvPr>
            <p:ph idx="1"/>
          </p:nvPr>
        </p:nvSpPr>
        <p:spPr/>
        <p:txBody>
          <a:bodyPr>
            <a:normAutofit/>
          </a:bodyPr>
          <a:lstStyle/>
          <a:p>
            <a:r>
              <a:rPr lang="en-US" dirty="0" smtClean="0"/>
              <a:t>Employee ID </a:t>
            </a:r>
          </a:p>
          <a:p>
            <a:pPr lvl="1"/>
            <a:r>
              <a:rPr lang="en-US" dirty="0" smtClean="0"/>
              <a:t>Planner? </a:t>
            </a:r>
          </a:p>
          <a:p>
            <a:pPr lvl="1"/>
            <a:r>
              <a:rPr lang="en-US" dirty="0" smtClean="0"/>
              <a:t>Assigned? </a:t>
            </a:r>
          </a:p>
          <a:p>
            <a:pPr lvl="1"/>
            <a:r>
              <a:rPr lang="en-US" dirty="0" smtClean="0"/>
              <a:t>Responsible?</a:t>
            </a:r>
          </a:p>
          <a:p>
            <a:pPr lvl="1"/>
            <a:r>
              <a:rPr lang="en-US" dirty="0" smtClean="0"/>
              <a:t>Craft  </a:t>
            </a:r>
          </a:p>
          <a:p>
            <a:pPr lvl="1"/>
            <a:r>
              <a:rPr lang="en-US" dirty="0" smtClean="0"/>
              <a:t>Pay rate </a:t>
            </a:r>
          </a:p>
          <a:p>
            <a:pPr lvl="1"/>
            <a:r>
              <a:rPr lang="en-US" dirty="0" smtClean="0"/>
              <a:t>Labor default </a:t>
            </a:r>
            <a:br>
              <a:rPr lang="en-US" dirty="0" smtClean="0"/>
            </a:br>
            <a:r>
              <a:rPr lang="en-US" dirty="0" smtClean="0"/>
              <a:t>accounting </a:t>
            </a:r>
          </a:p>
          <a:p>
            <a:r>
              <a:rPr lang="en-US" dirty="0" smtClean="0"/>
              <a:t>WO approval </a:t>
            </a:r>
            <a:br>
              <a:rPr lang="en-US" dirty="0" smtClean="0"/>
            </a:br>
            <a:r>
              <a:rPr lang="en-US" dirty="0" smtClean="0"/>
              <a:t>groups </a:t>
            </a:r>
          </a:p>
          <a:p>
            <a:r>
              <a:rPr lang="en-US" dirty="0" smtClean="0"/>
              <a:t>Record-level control – OWNER groups</a:t>
            </a:r>
          </a:p>
        </p:txBody>
      </p:sp>
      <p:sp>
        <p:nvSpPr>
          <p:cNvPr id="22530" name="Rectangle 4"/>
          <p:cNvSpPr>
            <a:spLocks noGrp="1" noChangeArrowheads="1"/>
          </p:cNvSpPr>
          <p:nvPr>
            <p:ph type="title"/>
          </p:nvPr>
        </p:nvSpPr>
        <p:spPr/>
        <p:txBody>
          <a:bodyPr/>
          <a:lstStyle/>
          <a:p>
            <a:r>
              <a:rPr lang="en-US" dirty="0" smtClean="0"/>
              <a:t>Maintenance Setup – Key Settings </a:t>
            </a:r>
          </a:p>
        </p:txBody>
      </p:sp>
      <p:sp>
        <p:nvSpPr>
          <p:cNvPr id="8" name="Text Placeholder 7"/>
          <p:cNvSpPr>
            <a:spLocks noGrp="1"/>
          </p:cNvSpPr>
          <p:nvPr>
            <p:ph type="body" sz="quarter" idx="11"/>
          </p:nvPr>
        </p:nvSpPr>
        <p:spPr/>
        <p:txBody>
          <a:bodyPr/>
          <a:lstStyle/>
          <a:p>
            <a:r>
              <a:rPr lang="en-US" dirty="0" smtClean="0"/>
              <a:t>EAM Maintenance</a:t>
            </a:r>
            <a:endParaRPr lang="en-US" dirty="0"/>
          </a:p>
        </p:txBody>
      </p:sp>
      <p:pic>
        <p:nvPicPr>
          <p:cNvPr id="2051" name="Picture 3"/>
          <p:cNvPicPr>
            <a:picLocks noChangeAspect="1" noChangeArrowheads="1"/>
          </p:cNvPicPr>
          <p:nvPr/>
        </p:nvPicPr>
        <p:blipFill>
          <a:blip r:embed="rId3" cstate="print"/>
          <a:srcRect/>
          <a:stretch>
            <a:fillRect/>
          </a:stretch>
        </p:blipFill>
        <p:spPr bwMode="auto">
          <a:xfrm>
            <a:off x="3680314" y="1287039"/>
            <a:ext cx="4900979" cy="2629570"/>
          </a:xfrm>
          <a:prstGeom prst="rect">
            <a:avLst/>
          </a:prstGeom>
          <a:noFill/>
          <a:ln w="9525">
            <a:noFill/>
            <a:miter lim="800000"/>
            <a:headEnd/>
            <a:tailEnd/>
          </a:ln>
        </p:spPr>
      </p:pic>
      <p:pic>
        <p:nvPicPr>
          <p:cNvPr id="2053" name="Picture 5"/>
          <p:cNvPicPr>
            <a:picLocks noChangeAspect="1" noChangeArrowheads="1"/>
          </p:cNvPicPr>
          <p:nvPr/>
        </p:nvPicPr>
        <p:blipFill>
          <a:blip r:embed="rId4" cstate="print"/>
          <a:srcRect/>
          <a:stretch>
            <a:fillRect/>
          </a:stretch>
        </p:blipFill>
        <p:spPr bwMode="auto">
          <a:xfrm>
            <a:off x="3699364" y="3930134"/>
            <a:ext cx="4943080" cy="16852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a:t>
            </a:fld>
            <a:endParaRPr lang="en-US" dirty="0"/>
          </a:p>
        </p:txBody>
      </p:sp>
      <p:sp>
        <p:nvSpPr>
          <p:cNvPr id="6147" name="Rectangle 5"/>
          <p:cNvSpPr>
            <a:spLocks noGrp="1" noChangeArrowheads="1"/>
          </p:cNvSpPr>
          <p:nvPr>
            <p:ph idx="1"/>
          </p:nvPr>
        </p:nvSpPr>
        <p:spPr/>
        <p:txBody>
          <a:bodyPr>
            <a:normAutofit fontScale="70000" lnSpcReduction="20000"/>
          </a:bodyPr>
          <a:lstStyle/>
          <a:p>
            <a:r>
              <a:rPr lang="en-US" dirty="0" smtClean="0"/>
              <a:t>EAM module</a:t>
            </a:r>
          </a:p>
          <a:p>
            <a:r>
              <a:rPr lang="en-US" dirty="0" smtClean="0"/>
              <a:t>Maintenance overview</a:t>
            </a:r>
          </a:p>
          <a:p>
            <a:r>
              <a:rPr lang="en-US" dirty="0" smtClean="0"/>
              <a:t>Key concepts </a:t>
            </a:r>
          </a:p>
          <a:p>
            <a:r>
              <a:rPr lang="en-US" dirty="0" smtClean="0"/>
              <a:t>Setup – high level </a:t>
            </a:r>
          </a:p>
          <a:p>
            <a:pPr lvl="1"/>
            <a:r>
              <a:rPr lang="en-US" dirty="0" smtClean="0"/>
              <a:t>Domain settings</a:t>
            </a:r>
          </a:p>
          <a:p>
            <a:pPr lvl="1"/>
            <a:r>
              <a:rPr lang="en-US" dirty="0" smtClean="0"/>
              <a:t>Site settings</a:t>
            </a:r>
          </a:p>
          <a:p>
            <a:pPr lvl="1"/>
            <a:r>
              <a:rPr lang="en-US" dirty="0" smtClean="0"/>
              <a:t>Equipment records</a:t>
            </a:r>
          </a:p>
          <a:p>
            <a:pPr lvl="1"/>
            <a:r>
              <a:rPr lang="en-US" dirty="0" smtClean="0"/>
              <a:t>Preventative maintenance (PM) records</a:t>
            </a:r>
          </a:p>
          <a:p>
            <a:r>
              <a:rPr lang="en-US" dirty="0" smtClean="0"/>
              <a:t>Maintenance process step through</a:t>
            </a:r>
          </a:p>
          <a:p>
            <a:r>
              <a:rPr lang="en-US" dirty="0" smtClean="0"/>
              <a:t>Setup – more details</a:t>
            </a:r>
          </a:p>
          <a:p>
            <a:pPr lvl="1"/>
            <a:r>
              <a:rPr lang="en-US" dirty="0" smtClean="0"/>
              <a:t>Equipment</a:t>
            </a:r>
          </a:p>
          <a:p>
            <a:pPr lvl="1"/>
            <a:r>
              <a:rPr lang="en-US" dirty="0" smtClean="0"/>
              <a:t>Master instruction lists</a:t>
            </a:r>
          </a:p>
          <a:p>
            <a:pPr lvl="1"/>
            <a:r>
              <a:rPr lang="en-US" dirty="0" smtClean="0"/>
              <a:t>PM routes</a:t>
            </a:r>
          </a:p>
          <a:p>
            <a:pPr lvl="1"/>
            <a:r>
              <a:rPr lang="en-US" dirty="0" smtClean="0"/>
              <a:t>PM templates</a:t>
            </a:r>
          </a:p>
          <a:p>
            <a:pPr lvl="1"/>
            <a:r>
              <a:rPr lang="en-US" dirty="0" smtClean="0"/>
              <a:t>Service requests</a:t>
            </a:r>
          </a:p>
          <a:p>
            <a:pPr lvl="1"/>
            <a:r>
              <a:rPr lang="en-US" dirty="0" smtClean="0"/>
              <a:t>Downtime records</a:t>
            </a:r>
          </a:p>
          <a:p>
            <a:pPr lvl="1"/>
            <a:r>
              <a:rPr lang="en-US" dirty="0" smtClean="0"/>
              <a:t>Production driven maintenance</a:t>
            </a:r>
          </a:p>
          <a:p>
            <a:pPr lvl="1"/>
            <a:r>
              <a:rPr lang="en-US" dirty="0" smtClean="0"/>
              <a:t>MS Project integration</a:t>
            </a:r>
          </a:p>
        </p:txBody>
      </p:sp>
      <p:sp>
        <p:nvSpPr>
          <p:cNvPr id="6146" name="Rectangle 4"/>
          <p:cNvSpPr>
            <a:spLocks noGrp="1" noChangeArrowheads="1"/>
          </p:cNvSpPr>
          <p:nvPr>
            <p:ph type="title"/>
          </p:nvPr>
        </p:nvSpPr>
        <p:spPr/>
        <p:txBody>
          <a:bodyPr/>
          <a:lstStyle/>
          <a:p>
            <a:r>
              <a:rPr lang="en-US" dirty="0" smtClean="0"/>
              <a:t>Maintenance – Overview</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7">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7">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147">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147">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147">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147">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147">
                                            <p:txEl>
                                              <p:pRg st="13" end="13"/>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6147">
                                            <p:txEl>
                                              <p:pRg st="14" end="14"/>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6147">
                                            <p:txEl>
                                              <p:pRg st="15" end="15"/>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147">
                                            <p:txEl>
                                              <p:pRg st="16" end="16"/>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147">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20</a:t>
            </a:fld>
            <a:endParaRPr lang="en-US" dirty="0"/>
          </a:p>
        </p:txBody>
      </p:sp>
      <p:sp>
        <p:nvSpPr>
          <p:cNvPr id="23555" name="Rectangle 3"/>
          <p:cNvSpPr>
            <a:spLocks noGrp="1" noChangeArrowheads="1"/>
          </p:cNvSpPr>
          <p:nvPr>
            <p:ph idx="1"/>
          </p:nvPr>
        </p:nvSpPr>
        <p:spPr/>
        <p:txBody>
          <a:bodyPr/>
          <a:lstStyle/>
          <a:p>
            <a:r>
              <a:rPr lang="en-US" dirty="0" smtClean="0"/>
              <a:t>Represents ANYTHING for which work can be scheduled and costs collected </a:t>
            </a:r>
          </a:p>
          <a:p>
            <a:pPr lvl="1"/>
            <a:r>
              <a:rPr lang="en-US" dirty="0" smtClean="0"/>
              <a:t>Even virtual work – like production lines or work centers</a:t>
            </a:r>
          </a:p>
          <a:p>
            <a:r>
              <a:rPr lang="en-US" dirty="0" smtClean="0"/>
              <a:t>Created at the lowest level that management wants to track costs</a:t>
            </a:r>
          </a:p>
          <a:p>
            <a:r>
              <a:rPr lang="en-US" dirty="0" smtClean="0"/>
              <a:t>MUST be unique across database </a:t>
            </a:r>
          </a:p>
        </p:txBody>
      </p:sp>
      <p:sp>
        <p:nvSpPr>
          <p:cNvPr id="23554" name="Rectangle 2"/>
          <p:cNvSpPr>
            <a:spLocks noGrp="1" noChangeArrowheads="1"/>
          </p:cNvSpPr>
          <p:nvPr>
            <p:ph type="title"/>
          </p:nvPr>
        </p:nvSpPr>
        <p:spPr/>
        <p:txBody>
          <a:bodyPr/>
          <a:lstStyle/>
          <a:p>
            <a:r>
              <a:rPr lang="en-US" dirty="0" smtClean="0"/>
              <a:t>Equipment Record Overview</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21</a:t>
            </a:fld>
            <a:endParaRPr lang="en-US" dirty="0"/>
          </a:p>
        </p:txBody>
      </p:sp>
      <p:sp>
        <p:nvSpPr>
          <p:cNvPr id="24579" name="Rectangle 3"/>
          <p:cNvSpPr>
            <a:spLocks noGrp="1" noChangeArrowheads="1"/>
          </p:cNvSpPr>
          <p:nvPr>
            <p:ph idx="1"/>
          </p:nvPr>
        </p:nvSpPr>
        <p:spPr/>
        <p:txBody>
          <a:bodyPr>
            <a:normAutofit/>
          </a:bodyPr>
          <a:lstStyle/>
          <a:p>
            <a:r>
              <a:rPr lang="en-US" dirty="0" smtClean="0"/>
              <a:t>Created from a completed capital project </a:t>
            </a:r>
          </a:p>
          <a:p>
            <a:r>
              <a:rPr lang="en-US" dirty="0" smtClean="0"/>
              <a:t>Schedule routine preventive maintenance</a:t>
            </a:r>
          </a:p>
          <a:p>
            <a:r>
              <a:rPr lang="en-US" dirty="0" smtClean="0"/>
              <a:t>Schedule work orders to track repair history and cost</a:t>
            </a:r>
          </a:p>
          <a:p>
            <a:r>
              <a:rPr lang="en-US" dirty="0" smtClean="0"/>
              <a:t>Track cost of ownership on Cost Analysis submenu </a:t>
            </a:r>
          </a:p>
          <a:p>
            <a:pPr lvl="1"/>
            <a:r>
              <a:rPr lang="en-US" dirty="0" smtClean="0"/>
              <a:t>Internal material</a:t>
            </a:r>
          </a:p>
          <a:p>
            <a:pPr lvl="1"/>
            <a:r>
              <a:rPr lang="en-US" dirty="0" smtClean="0"/>
              <a:t>External material</a:t>
            </a:r>
          </a:p>
          <a:p>
            <a:pPr lvl="1"/>
            <a:r>
              <a:rPr lang="en-US" dirty="0" smtClean="0"/>
              <a:t>Subcontractor costs</a:t>
            </a:r>
          </a:p>
          <a:p>
            <a:pPr lvl="1"/>
            <a:r>
              <a:rPr lang="en-US" dirty="0" smtClean="0"/>
              <a:t>Internal </a:t>
            </a:r>
            <a:r>
              <a:rPr lang="en-US" smtClean="0"/>
              <a:t>labor </a:t>
            </a:r>
            <a:endParaRPr lang="en-US" dirty="0" smtClean="0"/>
          </a:p>
        </p:txBody>
      </p:sp>
      <p:sp>
        <p:nvSpPr>
          <p:cNvPr id="24578" name="Rectangle 2"/>
          <p:cNvSpPr>
            <a:spLocks noGrp="1" noChangeArrowheads="1"/>
          </p:cNvSpPr>
          <p:nvPr>
            <p:ph type="title"/>
          </p:nvPr>
        </p:nvSpPr>
        <p:spPr/>
        <p:txBody>
          <a:bodyPr/>
          <a:lstStyle/>
          <a:p>
            <a:r>
              <a:rPr lang="en-US" dirty="0" smtClean="0"/>
              <a:t>Equipment Record Overview</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579">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579">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579">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579">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457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22</a:t>
            </a:fld>
            <a:endParaRPr lang="en-US" dirty="0"/>
          </a:p>
        </p:txBody>
      </p:sp>
      <p:sp>
        <p:nvSpPr>
          <p:cNvPr id="25603" name="Rectangle 3"/>
          <p:cNvSpPr>
            <a:spLocks noGrp="1" noChangeArrowheads="1"/>
          </p:cNvSpPr>
          <p:nvPr>
            <p:ph idx="1"/>
          </p:nvPr>
        </p:nvSpPr>
        <p:spPr/>
        <p:txBody>
          <a:bodyPr/>
          <a:lstStyle/>
          <a:p>
            <a:r>
              <a:rPr lang="en-US" dirty="0" smtClean="0"/>
              <a:t>Accounting defaults </a:t>
            </a:r>
          </a:p>
          <a:p>
            <a:r>
              <a:rPr lang="en-US" dirty="0" smtClean="0"/>
              <a:t>Parent/child relationship </a:t>
            </a:r>
          </a:p>
          <a:p>
            <a:pPr lvl="1"/>
            <a:r>
              <a:rPr lang="en-US" dirty="0" smtClean="0"/>
              <a:t>Roll-up costs </a:t>
            </a:r>
          </a:p>
          <a:p>
            <a:pPr lvl="1"/>
            <a:r>
              <a:rPr lang="en-US" dirty="0" smtClean="0"/>
              <a:t>Many children to one parent</a:t>
            </a:r>
          </a:p>
          <a:p>
            <a:pPr lvl="1"/>
            <a:r>
              <a:rPr lang="en-US" dirty="0" smtClean="0"/>
              <a:t>Many levels of children </a:t>
            </a:r>
          </a:p>
        </p:txBody>
      </p:sp>
      <p:sp>
        <p:nvSpPr>
          <p:cNvPr id="25602" name="Rectangle 2"/>
          <p:cNvSpPr>
            <a:spLocks noGrp="1" noChangeArrowheads="1"/>
          </p:cNvSpPr>
          <p:nvPr>
            <p:ph type="title"/>
          </p:nvPr>
        </p:nvSpPr>
        <p:spPr/>
        <p:txBody>
          <a:bodyPr/>
          <a:lstStyle/>
          <a:p>
            <a:r>
              <a:rPr lang="en-US" dirty="0" smtClean="0"/>
              <a:t>Equipment Record Overview</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23</a:t>
            </a:fld>
            <a:endParaRPr lang="en-US" dirty="0"/>
          </a:p>
        </p:txBody>
      </p:sp>
      <p:sp>
        <p:nvSpPr>
          <p:cNvPr id="26627" name="Rectangle 5"/>
          <p:cNvSpPr>
            <a:spLocks noGrp="1" noChangeArrowheads="1"/>
          </p:cNvSpPr>
          <p:nvPr>
            <p:ph idx="1"/>
          </p:nvPr>
        </p:nvSpPr>
        <p:spPr/>
        <p:txBody>
          <a:bodyPr/>
          <a:lstStyle/>
          <a:p>
            <a:r>
              <a:rPr lang="en-US" dirty="0" smtClean="0"/>
              <a:t>EAM’s plant maintenance keeps plants up and running through effective preventive maintenance (PM) programs. </a:t>
            </a:r>
          </a:p>
          <a:p>
            <a:pPr lvl="1"/>
            <a:r>
              <a:rPr lang="en-US" dirty="0" smtClean="0"/>
              <a:t>Establishes an automated schedule</a:t>
            </a:r>
          </a:p>
          <a:p>
            <a:pPr lvl="1"/>
            <a:r>
              <a:rPr lang="en-US" dirty="0" smtClean="0"/>
              <a:t>Production driven maintenance  </a:t>
            </a:r>
          </a:p>
          <a:p>
            <a:pPr lvl="2"/>
            <a:r>
              <a:rPr lang="en-US" dirty="0" smtClean="0"/>
              <a:t>Schedule maintenance based on actual production data from ERP</a:t>
            </a:r>
          </a:p>
          <a:p>
            <a:pPr lvl="1"/>
            <a:r>
              <a:rPr lang="en-US" dirty="0" smtClean="0"/>
              <a:t>Predictive Maintenance</a:t>
            </a:r>
          </a:p>
          <a:p>
            <a:pPr lvl="2"/>
            <a:r>
              <a:rPr lang="en-US" dirty="0" smtClean="0"/>
              <a:t>Customize a maintenance plan based on past failures</a:t>
            </a:r>
          </a:p>
          <a:p>
            <a:pPr lvl="2"/>
            <a:r>
              <a:rPr lang="en-US" dirty="0" smtClean="0"/>
              <a:t>Failure codes</a:t>
            </a:r>
          </a:p>
        </p:txBody>
      </p:sp>
      <p:sp>
        <p:nvSpPr>
          <p:cNvPr id="26626" name="Rectangle 4"/>
          <p:cNvSpPr>
            <a:spLocks noGrp="1" noChangeArrowheads="1"/>
          </p:cNvSpPr>
          <p:nvPr>
            <p:ph type="title"/>
          </p:nvPr>
        </p:nvSpPr>
        <p:spPr/>
        <p:txBody>
          <a:bodyPr/>
          <a:lstStyle/>
          <a:p>
            <a:r>
              <a:rPr lang="en-US" dirty="0" smtClean="0"/>
              <a:t>PM Record Overview</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62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662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662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662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62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24</a:t>
            </a:fld>
            <a:endParaRPr lang="en-US" dirty="0"/>
          </a:p>
        </p:txBody>
      </p:sp>
      <p:sp>
        <p:nvSpPr>
          <p:cNvPr id="27651" name="Rectangle 3"/>
          <p:cNvSpPr>
            <a:spLocks noGrp="1" noChangeArrowheads="1"/>
          </p:cNvSpPr>
          <p:nvPr>
            <p:ph idx="1"/>
          </p:nvPr>
        </p:nvSpPr>
        <p:spPr/>
        <p:txBody>
          <a:bodyPr>
            <a:normAutofit lnSpcReduction="10000"/>
          </a:bodyPr>
          <a:lstStyle/>
          <a:p>
            <a:r>
              <a:rPr lang="en-US" dirty="0" smtClean="0"/>
              <a:t>PM goal</a:t>
            </a:r>
          </a:p>
          <a:p>
            <a:pPr lvl="1"/>
            <a:r>
              <a:rPr lang="en-US" dirty="0" smtClean="0"/>
              <a:t>Perform specific maintenance activities at specific intervals </a:t>
            </a:r>
          </a:p>
          <a:p>
            <a:pPr lvl="2"/>
            <a:r>
              <a:rPr lang="en-US" dirty="0" smtClean="0"/>
              <a:t>Avoid unplanned breakdowns</a:t>
            </a:r>
          </a:p>
          <a:p>
            <a:pPr lvl="1"/>
            <a:r>
              <a:rPr lang="en-US" dirty="0" smtClean="0"/>
              <a:t>Excessive breakdowns = improper PM!!  </a:t>
            </a:r>
          </a:p>
          <a:p>
            <a:pPr lvl="1"/>
            <a:r>
              <a:rPr lang="en-US" dirty="0" smtClean="0"/>
              <a:t>Alternatively, too few breakdowns means excessive PM</a:t>
            </a:r>
          </a:p>
          <a:p>
            <a:r>
              <a:rPr lang="en-US" dirty="0" smtClean="0"/>
              <a:t>Scheduling options</a:t>
            </a:r>
          </a:p>
          <a:p>
            <a:pPr lvl="1"/>
            <a:r>
              <a:rPr lang="en-US" dirty="0" smtClean="0"/>
              <a:t>PM frequency</a:t>
            </a:r>
          </a:p>
          <a:p>
            <a:pPr lvl="2"/>
            <a:r>
              <a:rPr lang="en-US" dirty="0" smtClean="0"/>
              <a:t>Calendar</a:t>
            </a:r>
          </a:p>
          <a:p>
            <a:pPr lvl="2"/>
            <a:r>
              <a:rPr lang="en-US" dirty="0" smtClean="0"/>
              <a:t>Driving unit of measure (DUOM)</a:t>
            </a:r>
          </a:p>
          <a:p>
            <a:pPr lvl="2"/>
            <a:r>
              <a:rPr lang="en-US" dirty="0" smtClean="0"/>
              <a:t>Both (calendar or DUOM) </a:t>
            </a:r>
          </a:p>
          <a:p>
            <a:pPr lvl="2"/>
            <a:r>
              <a:rPr lang="en-US" dirty="0" smtClean="0"/>
              <a:t>Events</a:t>
            </a:r>
          </a:p>
        </p:txBody>
      </p:sp>
      <p:sp>
        <p:nvSpPr>
          <p:cNvPr id="27650" name="Rectangle 2"/>
          <p:cNvSpPr>
            <a:spLocks noGrp="1" noChangeArrowheads="1"/>
          </p:cNvSpPr>
          <p:nvPr>
            <p:ph type="title"/>
          </p:nvPr>
        </p:nvSpPr>
        <p:spPr/>
        <p:txBody>
          <a:bodyPr/>
          <a:lstStyle/>
          <a:p>
            <a:r>
              <a:rPr lang="en-US" dirty="0" smtClean="0"/>
              <a:t>PM Maintenance Setup and Options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65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7651">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7651">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7651">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765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25</a:t>
            </a:fld>
            <a:endParaRPr lang="en-US" dirty="0"/>
          </a:p>
        </p:txBody>
      </p:sp>
      <p:sp>
        <p:nvSpPr>
          <p:cNvPr id="27651" name="Rectangle 3"/>
          <p:cNvSpPr>
            <a:spLocks noGrp="1" noChangeArrowheads="1"/>
          </p:cNvSpPr>
          <p:nvPr>
            <p:ph idx="1"/>
          </p:nvPr>
        </p:nvSpPr>
        <p:spPr/>
        <p:txBody>
          <a:bodyPr>
            <a:normAutofit/>
          </a:bodyPr>
          <a:lstStyle/>
          <a:p>
            <a:r>
              <a:rPr lang="en-US" dirty="0" smtClean="0"/>
              <a:t>Planning options</a:t>
            </a:r>
          </a:p>
          <a:p>
            <a:pPr lvl="1"/>
            <a:r>
              <a:rPr lang="en-US" dirty="0" smtClean="0"/>
              <a:t>Lead days</a:t>
            </a:r>
          </a:p>
          <a:p>
            <a:pPr lvl="2"/>
            <a:r>
              <a:rPr lang="en-US" dirty="0" smtClean="0"/>
              <a:t>Used to give advanced notice for planning manpower and parts</a:t>
            </a:r>
          </a:p>
          <a:p>
            <a:pPr lvl="1"/>
            <a:r>
              <a:rPr lang="en-US" dirty="0" smtClean="0"/>
              <a:t>Sliding schedule</a:t>
            </a:r>
          </a:p>
          <a:p>
            <a:pPr lvl="2"/>
            <a:r>
              <a:rPr lang="en-US" dirty="0" smtClean="0"/>
              <a:t>Allows schedule to slide based on when work was last completed</a:t>
            </a:r>
          </a:p>
          <a:p>
            <a:pPr lvl="2"/>
            <a:r>
              <a:rPr lang="en-US" dirty="0" smtClean="0"/>
              <a:t>Caution: Do not use for audited PM programs. This can cause a monthly PM to be completed less frequently</a:t>
            </a:r>
          </a:p>
          <a:p>
            <a:pPr lvl="1"/>
            <a:r>
              <a:rPr lang="en-US" dirty="0" smtClean="0"/>
              <a:t>Duration</a:t>
            </a:r>
          </a:p>
          <a:p>
            <a:pPr lvl="2"/>
            <a:r>
              <a:rPr lang="en-US" dirty="0" smtClean="0"/>
              <a:t>Generates an anticipated target date for x number of working days after the Start Date of the work order</a:t>
            </a:r>
          </a:p>
        </p:txBody>
      </p:sp>
      <p:sp>
        <p:nvSpPr>
          <p:cNvPr id="27650" name="Rectangle 2"/>
          <p:cNvSpPr>
            <a:spLocks noGrp="1" noChangeArrowheads="1"/>
          </p:cNvSpPr>
          <p:nvPr>
            <p:ph type="title"/>
          </p:nvPr>
        </p:nvSpPr>
        <p:spPr/>
        <p:txBody>
          <a:bodyPr/>
          <a:lstStyle/>
          <a:p>
            <a:r>
              <a:rPr lang="en-US" dirty="0" smtClean="0"/>
              <a:t>PM Maintenance Setup and Options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65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26</a:t>
            </a:fld>
            <a:endParaRPr lang="en-US" dirty="0"/>
          </a:p>
        </p:txBody>
      </p:sp>
      <p:sp>
        <p:nvSpPr>
          <p:cNvPr id="28675" name="Rectangle 3"/>
          <p:cNvSpPr>
            <a:spLocks noGrp="1" noChangeArrowheads="1"/>
          </p:cNvSpPr>
          <p:nvPr>
            <p:ph idx="1"/>
          </p:nvPr>
        </p:nvSpPr>
        <p:spPr/>
        <p:txBody>
          <a:bodyPr>
            <a:normAutofit lnSpcReduction="10000"/>
          </a:bodyPr>
          <a:lstStyle/>
          <a:p>
            <a:r>
              <a:rPr lang="en-US" dirty="0" smtClean="0"/>
              <a:t>Master lists</a:t>
            </a:r>
          </a:p>
          <a:p>
            <a:pPr lvl="1"/>
            <a:r>
              <a:rPr lang="en-US" dirty="0" smtClean="0"/>
              <a:t>Used with multiple PM templates</a:t>
            </a:r>
          </a:p>
          <a:p>
            <a:pPr lvl="1"/>
            <a:r>
              <a:rPr lang="en-US" dirty="0" smtClean="0"/>
              <a:t>Instructions list</a:t>
            </a:r>
          </a:p>
          <a:p>
            <a:pPr lvl="2"/>
            <a:r>
              <a:rPr lang="en-US" dirty="0" smtClean="0"/>
              <a:t>List of procedures to be performed</a:t>
            </a:r>
          </a:p>
          <a:p>
            <a:pPr lvl="2"/>
            <a:r>
              <a:rPr lang="en-US" dirty="0" smtClean="0"/>
              <a:t>Narrative description of work to perform or a document</a:t>
            </a:r>
          </a:p>
          <a:p>
            <a:pPr lvl="2"/>
            <a:r>
              <a:rPr lang="en-US" dirty="0" smtClean="0"/>
              <a:t>Classified as Instruction, Safety, or Route</a:t>
            </a:r>
          </a:p>
          <a:p>
            <a:pPr lvl="2"/>
            <a:r>
              <a:rPr lang="en-US" dirty="0" smtClean="0"/>
              <a:t>Used to standardize PMs for like equipment across entire organization</a:t>
            </a:r>
          </a:p>
          <a:p>
            <a:pPr lvl="1"/>
            <a:r>
              <a:rPr lang="en-US" dirty="0" smtClean="0"/>
              <a:t>Parts list</a:t>
            </a:r>
          </a:p>
          <a:p>
            <a:pPr lvl="2"/>
            <a:r>
              <a:rPr lang="en-US" dirty="0" smtClean="0"/>
              <a:t>List of parts required</a:t>
            </a:r>
          </a:p>
          <a:p>
            <a:pPr lvl="2"/>
            <a:r>
              <a:rPr lang="en-US" dirty="0" smtClean="0"/>
              <a:t>Convert to a pick list (stores requisition) to allow staging/kitting and issuing of parts </a:t>
            </a:r>
          </a:p>
          <a:p>
            <a:pPr lvl="2"/>
            <a:r>
              <a:rPr lang="en-US" dirty="0" smtClean="0"/>
              <a:t>Reserve inventory to assist in replenishment due to planned usage</a:t>
            </a:r>
          </a:p>
          <a:p>
            <a:pPr lvl="1"/>
            <a:endParaRPr lang="en-US" dirty="0" smtClean="0"/>
          </a:p>
        </p:txBody>
      </p:sp>
      <p:sp>
        <p:nvSpPr>
          <p:cNvPr id="28674" name="Rectangle 2"/>
          <p:cNvSpPr>
            <a:spLocks noGrp="1" noChangeArrowheads="1"/>
          </p:cNvSpPr>
          <p:nvPr>
            <p:ph type="title"/>
          </p:nvPr>
        </p:nvSpPr>
        <p:spPr/>
        <p:txBody>
          <a:bodyPr/>
          <a:lstStyle/>
          <a:p>
            <a:r>
              <a:rPr lang="en-US" dirty="0" smtClean="0"/>
              <a:t>PM Maintenance Setup and Options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518015" y="1291522"/>
            <a:ext cx="6619228" cy="4804478"/>
          </a:xfrm>
          <a:prstGeom prst="rect">
            <a:avLst/>
          </a:prstGeom>
          <a:noFill/>
          <a:ln w="9525">
            <a:noFill/>
            <a:miter lim="800000"/>
            <a:headEnd/>
            <a:tailEnd/>
          </a:ln>
        </p:spPr>
      </p:pic>
      <p:sp>
        <p:nvSpPr>
          <p:cNvPr id="14" name="Slide Number Placeholder 13"/>
          <p:cNvSpPr>
            <a:spLocks noGrp="1"/>
          </p:cNvSpPr>
          <p:nvPr>
            <p:ph type="sldNum" sz="quarter" idx="12"/>
          </p:nvPr>
        </p:nvSpPr>
        <p:spPr/>
        <p:txBody>
          <a:bodyPr/>
          <a:lstStyle/>
          <a:p>
            <a:fld id="{D295FD85-0E9A-9A4B-AEA4-CF6493BFD0E6}" type="slidenum">
              <a:rPr lang="en-US" smtClean="0"/>
              <a:pPr/>
              <a:t>27</a:t>
            </a:fld>
            <a:endParaRPr lang="en-US" dirty="0"/>
          </a:p>
        </p:txBody>
      </p:sp>
      <p:sp>
        <p:nvSpPr>
          <p:cNvPr id="29699" name="Title 7"/>
          <p:cNvSpPr>
            <a:spLocks noGrp="1"/>
          </p:cNvSpPr>
          <p:nvPr>
            <p:ph type="title"/>
          </p:nvPr>
        </p:nvSpPr>
        <p:spPr/>
        <p:txBody>
          <a:bodyPr/>
          <a:lstStyle/>
          <a:p>
            <a:r>
              <a:rPr lang="en-US" dirty="0" smtClean="0"/>
              <a:t>PM Templates Issue Methods </a:t>
            </a:r>
          </a:p>
        </p:txBody>
      </p:sp>
      <p:sp>
        <p:nvSpPr>
          <p:cNvPr id="15" name="Text Placeholder 14"/>
          <p:cNvSpPr>
            <a:spLocks noGrp="1"/>
          </p:cNvSpPr>
          <p:nvPr>
            <p:ph type="body" sz="quarter" idx="13"/>
          </p:nvPr>
        </p:nvSpPr>
        <p:spPr/>
        <p:txBody>
          <a:bodyPr/>
          <a:lstStyle/>
          <a:p>
            <a:r>
              <a:rPr lang="en-US" dirty="0" smtClean="0"/>
              <a:t>EAM Maintenance</a:t>
            </a:r>
            <a:endParaRPr lang="en-US" dirty="0"/>
          </a:p>
        </p:txBody>
      </p:sp>
      <p:sp>
        <p:nvSpPr>
          <p:cNvPr id="29700" name="TextBox 8"/>
          <p:cNvSpPr txBox="1">
            <a:spLocks noChangeArrowheads="1"/>
          </p:cNvSpPr>
          <p:nvPr/>
        </p:nvSpPr>
        <p:spPr bwMode="auto">
          <a:xfrm>
            <a:off x="7174401" y="3079706"/>
            <a:ext cx="1939225" cy="707886"/>
          </a:xfrm>
          <a:prstGeom prst="rect">
            <a:avLst/>
          </a:prstGeom>
          <a:noFill/>
          <a:ln w="9525">
            <a:noFill/>
            <a:miter lim="800000"/>
            <a:headEnd/>
            <a:tailEnd/>
          </a:ln>
        </p:spPr>
        <p:txBody>
          <a:bodyPr wrap="square">
            <a:spAutoFit/>
          </a:bodyPr>
          <a:lstStyle/>
          <a:p>
            <a:pPr algn="ctr"/>
            <a:r>
              <a:rPr lang="en-US" sz="2000" dirty="0">
                <a:latin typeface="+mj-lt"/>
              </a:rPr>
              <a:t>Calendar </a:t>
            </a:r>
            <a:r>
              <a:rPr lang="en-US" sz="2000" dirty="0" smtClean="0">
                <a:latin typeface="+mj-lt"/>
              </a:rPr>
              <a:t>based</a:t>
            </a:r>
            <a:endParaRPr lang="en-US" sz="2000" dirty="0">
              <a:latin typeface="+mj-lt"/>
            </a:endParaRPr>
          </a:p>
        </p:txBody>
      </p:sp>
      <p:sp>
        <p:nvSpPr>
          <p:cNvPr id="29702" name="TextBox 10"/>
          <p:cNvSpPr txBox="1">
            <a:spLocks noChangeArrowheads="1"/>
          </p:cNvSpPr>
          <p:nvPr/>
        </p:nvSpPr>
        <p:spPr bwMode="auto">
          <a:xfrm>
            <a:off x="7503695" y="4126031"/>
            <a:ext cx="1295246" cy="646331"/>
          </a:xfrm>
          <a:prstGeom prst="rect">
            <a:avLst/>
          </a:prstGeom>
          <a:noFill/>
          <a:ln w="9525">
            <a:noFill/>
            <a:miter lim="800000"/>
            <a:headEnd/>
            <a:tailEnd/>
          </a:ln>
        </p:spPr>
        <p:txBody>
          <a:bodyPr wrap="square">
            <a:spAutoFit/>
          </a:bodyPr>
          <a:lstStyle/>
          <a:p>
            <a:pPr algn="ctr"/>
            <a:r>
              <a:rPr lang="en-US" sz="1800" dirty="0" smtClean="0">
                <a:latin typeface="+mj-lt"/>
              </a:rPr>
              <a:t>DUOM</a:t>
            </a:r>
          </a:p>
          <a:p>
            <a:pPr algn="ctr"/>
            <a:r>
              <a:rPr lang="en-US" sz="1800" dirty="0" smtClean="0">
                <a:latin typeface="+mj-lt"/>
              </a:rPr>
              <a:t>based</a:t>
            </a:r>
            <a:endParaRPr lang="en-US" sz="1800" dirty="0">
              <a:latin typeface="+mj-lt"/>
            </a:endParaRPr>
          </a:p>
        </p:txBody>
      </p:sp>
      <p:sp>
        <p:nvSpPr>
          <p:cNvPr id="29703" name="TextBox 11"/>
          <p:cNvSpPr txBox="1">
            <a:spLocks noChangeArrowheads="1"/>
          </p:cNvSpPr>
          <p:nvPr/>
        </p:nvSpPr>
        <p:spPr bwMode="auto">
          <a:xfrm>
            <a:off x="7075638" y="4781381"/>
            <a:ext cx="1509121" cy="707886"/>
          </a:xfrm>
          <a:prstGeom prst="rect">
            <a:avLst/>
          </a:prstGeom>
          <a:noFill/>
          <a:ln w="9525">
            <a:noFill/>
            <a:miter lim="800000"/>
            <a:headEnd/>
            <a:tailEnd/>
          </a:ln>
        </p:spPr>
        <p:txBody>
          <a:bodyPr wrap="square">
            <a:spAutoFit/>
          </a:bodyPr>
          <a:lstStyle/>
          <a:p>
            <a:pPr algn="ctr"/>
            <a:r>
              <a:rPr lang="en-US" sz="2000" dirty="0">
                <a:latin typeface="+mj-lt"/>
              </a:rPr>
              <a:t>Event </a:t>
            </a:r>
            <a:r>
              <a:rPr lang="en-US" sz="2000" dirty="0" smtClean="0">
                <a:latin typeface="+mj-lt"/>
              </a:rPr>
              <a:t>based</a:t>
            </a:r>
            <a:endParaRPr lang="en-US" sz="2000" dirty="0">
              <a:latin typeface="+mj-lt"/>
            </a:endParaRPr>
          </a:p>
        </p:txBody>
      </p:sp>
      <p:sp>
        <p:nvSpPr>
          <p:cNvPr id="29704" name="Rounded Rectangle 12"/>
          <p:cNvSpPr>
            <a:spLocks noChangeArrowheads="1"/>
          </p:cNvSpPr>
          <p:nvPr/>
        </p:nvSpPr>
        <p:spPr bwMode="auto">
          <a:xfrm>
            <a:off x="688768" y="2250831"/>
            <a:ext cx="3168124" cy="386861"/>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
        <p:nvSpPr>
          <p:cNvPr id="18" name="Rounded Rectangle 12"/>
          <p:cNvSpPr>
            <a:spLocks noChangeArrowheads="1"/>
          </p:cNvSpPr>
          <p:nvPr/>
        </p:nvSpPr>
        <p:spPr bwMode="auto">
          <a:xfrm>
            <a:off x="604549" y="2708032"/>
            <a:ext cx="6405852" cy="96129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
        <p:nvSpPr>
          <p:cNvPr id="20" name="Rounded Rectangle 12"/>
          <p:cNvSpPr>
            <a:spLocks noChangeArrowheads="1"/>
          </p:cNvSpPr>
          <p:nvPr/>
        </p:nvSpPr>
        <p:spPr bwMode="auto">
          <a:xfrm>
            <a:off x="614097" y="3763109"/>
            <a:ext cx="6431472" cy="1090246"/>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
        <p:nvSpPr>
          <p:cNvPr id="21" name="Rounded Rectangle 12"/>
          <p:cNvSpPr>
            <a:spLocks noChangeArrowheads="1"/>
          </p:cNvSpPr>
          <p:nvPr/>
        </p:nvSpPr>
        <p:spPr bwMode="auto">
          <a:xfrm>
            <a:off x="679482" y="4900944"/>
            <a:ext cx="4743038" cy="352886"/>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cxnSp>
        <p:nvCxnSpPr>
          <p:cNvPr id="28" name="Elbow Connector 27"/>
          <p:cNvCxnSpPr/>
          <p:nvPr/>
        </p:nvCxnSpPr>
        <p:spPr>
          <a:xfrm>
            <a:off x="5471978" y="5089110"/>
            <a:ext cx="1864837" cy="1270"/>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Elbow Connector 30"/>
          <p:cNvCxnSpPr/>
          <p:nvPr/>
        </p:nvCxnSpPr>
        <p:spPr>
          <a:xfrm flipV="1">
            <a:off x="7060816" y="4390659"/>
            <a:ext cx="596919" cy="715"/>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Elbow Connector 23"/>
          <p:cNvCxnSpPr/>
          <p:nvPr/>
        </p:nvCxnSpPr>
        <p:spPr>
          <a:xfrm flipV="1">
            <a:off x="7037362" y="3362312"/>
            <a:ext cx="377846" cy="715"/>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7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970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70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970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p:bldP spid="29702" grpId="0"/>
      <p:bldP spid="29703" grpId="0"/>
      <p:bldP spid="29704" grpId="0" animBg="1"/>
      <p:bldP spid="18" grpId="0" animBg="1"/>
      <p:bldP spid="20" grpId="0" animBg="1"/>
      <p:bldP spid="2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1070464" y="1344609"/>
            <a:ext cx="7405322" cy="3809149"/>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D295FD85-0E9A-9A4B-AEA4-CF6493BFD0E6}" type="slidenum">
              <a:rPr lang="en-US" smtClean="0"/>
              <a:pPr/>
              <a:t>28</a:t>
            </a:fld>
            <a:endParaRPr lang="en-US" dirty="0"/>
          </a:p>
        </p:txBody>
      </p:sp>
      <p:sp>
        <p:nvSpPr>
          <p:cNvPr id="30723" name="Rectangle 2"/>
          <p:cNvSpPr>
            <a:spLocks noGrp="1" noChangeArrowheads="1"/>
          </p:cNvSpPr>
          <p:nvPr>
            <p:ph type="title"/>
          </p:nvPr>
        </p:nvSpPr>
        <p:spPr/>
        <p:txBody>
          <a:bodyPr/>
          <a:lstStyle/>
          <a:p>
            <a:r>
              <a:rPr lang="en-US" dirty="0" smtClean="0"/>
              <a:t>Link an Instruction List for this PM</a:t>
            </a:r>
          </a:p>
        </p:txBody>
      </p:sp>
      <p:sp>
        <p:nvSpPr>
          <p:cNvPr id="8" name="Text Placeholder 7"/>
          <p:cNvSpPr>
            <a:spLocks noGrp="1"/>
          </p:cNvSpPr>
          <p:nvPr>
            <p:ph type="body" sz="quarter" idx="13"/>
          </p:nvPr>
        </p:nvSpPr>
        <p:spPr/>
        <p:txBody>
          <a:bodyPr/>
          <a:lstStyle/>
          <a:p>
            <a:r>
              <a:rPr lang="en-US" dirty="0" smtClean="0"/>
              <a:t>EAM Maintenance</a:t>
            </a:r>
            <a:endParaRPr lang="en-US" dirty="0"/>
          </a:p>
        </p:txBody>
      </p:sp>
      <p:sp>
        <p:nvSpPr>
          <p:cNvPr id="30724" name="Oval 25"/>
          <p:cNvSpPr>
            <a:spLocks noChangeArrowheads="1"/>
          </p:cNvSpPr>
          <p:nvPr/>
        </p:nvSpPr>
        <p:spPr bwMode="auto">
          <a:xfrm>
            <a:off x="7035957" y="4417265"/>
            <a:ext cx="1581912" cy="304800"/>
          </a:xfrm>
          <a:prstGeom prst="ellipse">
            <a:avLst/>
          </a:prstGeom>
          <a:noFill/>
          <a:ln w="38100">
            <a:solidFill>
              <a:srgbClr val="FF0000"/>
            </a:solidFill>
            <a:round/>
            <a:headEnd/>
            <a:tailEnd/>
          </a:ln>
        </p:spPr>
        <p:txBody>
          <a:bodyPr wrap="none" anchor="ctr"/>
          <a:lstStyle/>
          <a:p>
            <a:pPr algn="ctr"/>
            <a:endParaRPr lang="en-US" sz="2800" dirty="0"/>
          </a:p>
        </p:txBody>
      </p:sp>
      <p:sp>
        <p:nvSpPr>
          <p:cNvPr id="30725" name="TextBox 4"/>
          <p:cNvSpPr txBox="1">
            <a:spLocks noChangeArrowheads="1"/>
          </p:cNvSpPr>
          <p:nvPr/>
        </p:nvSpPr>
        <p:spPr bwMode="auto">
          <a:xfrm>
            <a:off x="3135313" y="5249379"/>
            <a:ext cx="5601149" cy="461665"/>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none">
            <a:spAutoFit/>
          </a:bodyPr>
          <a:lstStyle/>
          <a:p>
            <a:r>
              <a:rPr lang="en-US" sz="2400" dirty="0"/>
              <a:t>Provides </a:t>
            </a:r>
            <a:r>
              <a:rPr lang="en-US" sz="2400" dirty="0" smtClean="0"/>
              <a:t>estimated labor time </a:t>
            </a:r>
            <a:r>
              <a:rPr lang="en-US" sz="2400" dirty="0"/>
              <a:t>and </a:t>
            </a:r>
            <a:r>
              <a:rPr lang="en-US" sz="2400" dirty="0" smtClean="0"/>
              <a:t>cost</a:t>
            </a:r>
            <a:endParaRPr lang="en-US" sz="2400" dirty="0"/>
          </a:p>
        </p:txBody>
      </p:sp>
      <p:cxnSp>
        <p:nvCxnSpPr>
          <p:cNvPr id="30726" name="Straight Arrow Connector 6"/>
          <p:cNvCxnSpPr>
            <a:cxnSpLocks noChangeShapeType="1"/>
            <a:stCxn id="30725" idx="0"/>
            <a:endCxn id="30724" idx="3"/>
          </p:cNvCxnSpPr>
          <p:nvPr/>
        </p:nvCxnSpPr>
        <p:spPr bwMode="auto">
          <a:xfrm flipV="1">
            <a:off x="5935888" y="4677428"/>
            <a:ext cx="1331735" cy="571951"/>
          </a:xfrm>
          <a:prstGeom prst="straightConnector1">
            <a:avLst/>
          </a:prstGeom>
          <a:noFill/>
          <a:ln w="28575" algn="ctr">
            <a:solidFill>
              <a:schemeClr val="tx1"/>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29</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Maintenance Process</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3</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QAD EAM Modules</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30</a:t>
            </a:fld>
            <a:endParaRPr lang="en-US" dirty="0"/>
          </a:p>
        </p:txBody>
      </p:sp>
      <p:sp>
        <p:nvSpPr>
          <p:cNvPr id="17410" name="Rectangle 2"/>
          <p:cNvSpPr>
            <a:spLocks noGrp="1" noChangeArrowheads="1"/>
          </p:cNvSpPr>
          <p:nvPr>
            <p:ph type="title"/>
          </p:nvPr>
        </p:nvSpPr>
        <p:spPr/>
        <p:txBody>
          <a:bodyPr/>
          <a:lstStyle/>
          <a:p>
            <a:r>
              <a:rPr lang="en-US" dirty="0" smtClean="0"/>
              <a:t>Maintenance Basic Process</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sp>
        <p:nvSpPr>
          <p:cNvPr id="17411" name="Right Arrow 6"/>
          <p:cNvSpPr>
            <a:spLocks noChangeArrowheads="1"/>
          </p:cNvSpPr>
          <p:nvPr/>
        </p:nvSpPr>
        <p:spPr bwMode="auto">
          <a:xfrm>
            <a:off x="1360488" y="12049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17412" name="Right Arrow 7"/>
          <p:cNvSpPr>
            <a:spLocks noChangeArrowheads="1"/>
          </p:cNvSpPr>
          <p:nvPr/>
        </p:nvSpPr>
        <p:spPr bwMode="auto">
          <a:xfrm>
            <a:off x="2757488"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17413" name="Right Arrow 8"/>
          <p:cNvSpPr>
            <a:spLocks noChangeArrowheads="1"/>
          </p:cNvSpPr>
          <p:nvPr/>
        </p:nvSpPr>
        <p:spPr bwMode="auto">
          <a:xfrm>
            <a:off x="4149725" y="120808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17414" name="Right Arrow 9"/>
          <p:cNvSpPr>
            <a:spLocks noChangeArrowheads="1"/>
          </p:cNvSpPr>
          <p:nvPr/>
        </p:nvSpPr>
        <p:spPr bwMode="auto">
          <a:xfrm>
            <a:off x="554355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17415" name="Right Arrow 10"/>
          <p:cNvSpPr>
            <a:spLocks noChangeArrowheads="1"/>
          </p:cNvSpPr>
          <p:nvPr/>
        </p:nvSpPr>
        <p:spPr bwMode="auto">
          <a:xfrm>
            <a:off x="694690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pic>
        <p:nvPicPr>
          <p:cNvPr id="17416" name="Picture 2"/>
          <p:cNvPicPr>
            <a:picLocks noChangeAspect="1" noChangeArrowheads="1"/>
          </p:cNvPicPr>
          <p:nvPr/>
        </p:nvPicPr>
        <p:blipFill>
          <a:blip r:embed="rId3" cstate="print"/>
          <a:stretch>
            <a:fillRect/>
          </a:stretch>
        </p:blipFill>
        <p:spPr bwMode="auto">
          <a:xfrm>
            <a:off x="1051983" y="2024592"/>
            <a:ext cx="6972300" cy="36861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4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p:bldP spid="17412" grpId="0" animBg="1"/>
      <p:bldP spid="17413" grpId="0" animBg="1"/>
      <p:bldP spid="17414" grpId="0" animBg="1"/>
      <p:bldP spid="1741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31</a:t>
            </a:fld>
            <a:endParaRPr lang="en-US" dirty="0"/>
          </a:p>
        </p:txBody>
      </p:sp>
      <p:sp>
        <p:nvSpPr>
          <p:cNvPr id="31746" name="Rectangle 2"/>
          <p:cNvSpPr>
            <a:spLocks noGrp="1" noChangeArrowheads="1"/>
          </p:cNvSpPr>
          <p:nvPr>
            <p:ph type="title"/>
          </p:nvPr>
        </p:nvSpPr>
        <p:spPr/>
        <p:txBody>
          <a:bodyPr/>
          <a:lstStyle/>
          <a:p>
            <a:r>
              <a:rPr lang="en-US" dirty="0" smtClean="0"/>
              <a:t>Maintenance Process – Step Through</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grpSp>
        <p:nvGrpSpPr>
          <p:cNvPr id="31747" name="Group 12"/>
          <p:cNvGrpSpPr>
            <a:grpSpLocks/>
          </p:cNvGrpSpPr>
          <p:nvPr/>
        </p:nvGrpSpPr>
        <p:grpSpPr bwMode="auto">
          <a:xfrm>
            <a:off x="1135063" y="3027363"/>
            <a:ext cx="6742112" cy="787400"/>
            <a:chOff x="1186612" y="3211773"/>
            <a:chExt cx="6564312" cy="555625"/>
          </a:xfrm>
        </p:grpSpPr>
        <p:sp>
          <p:nvSpPr>
            <p:cNvPr id="31749"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dirty="0"/>
                <a:t>Request</a:t>
              </a:r>
            </a:p>
          </p:txBody>
        </p:sp>
        <p:sp>
          <p:nvSpPr>
            <p:cNvPr id="31750"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31751"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31752"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31753"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32</a:t>
            </a:fld>
            <a:endParaRPr lang="en-US" dirty="0"/>
          </a:p>
        </p:txBody>
      </p:sp>
      <p:sp>
        <p:nvSpPr>
          <p:cNvPr id="32771" name="Rectangle 3"/>
          <p:cNvSpPr>
            <a:spLocks noGrp="1" noChangeArrowheads="1"/>
          </p:cNvSpPr>
          <p:nvPr>
            <p:ph idx="1"/>
          </p:nvPr>
        </p:nvSpPr>
        <p:spPr/>
        <p:txBody>
          <a:bodyPr>
            <a:normAutofit fontScale="92500" lnSpcReduction="10000"/>
          </a:bodyPr>
          <a:lstStyle/>
          <a:p>
            <a:r>
              <a:rPr lang="en-US" dirty="0" smtClean="0"/>
              <a:t>Four ways to create a work order  </a:t>
            </a:r>
          </a:p>
          <a:p>
            <a:pPr lvl="1"/>
            <a:r>
              <a:rPr lang="en-US" dirty="0" smtClean="0"/>
              <a:t>Reach PM due date (event, DUOM, calendar date)</a:t>
            </a:r>
          </a:p>
          <a:p>
            <a:pPr lvl="1"/>
            <a:r>
              <a:rPr lang="en-US" dirty="0" smtClean="0"/>
              <a:t>Enter service request</a:t>
            </a:r>
          </a:p>
          <a:p>
            <a:pPr lvl="1"/>
            <a:r>
              <a:rPr lang="en-US" dirty="0" smtClean="0"/>
              <a:t>Create direct work order </a:t>
            </a:r>
          </a:p>
          <a:p>
            <a:pPr lvl="1"/>
            <a:r>
              <a:rPr lang="en-US" dirty="0" smtClean="0"/>
              <a:t>Out-of-tolerance monitor-based DUOM</a:t>
            </a:r>
          </a:p>
          <a:p>
            <a:r>
              <a:rPr lang="en-US" dirty="0" smtClean="0"/>
              <a:t>NOT best practice unless emergency </a:t>
            </a:r>
          </a:p>
          <a:p>
            <a:pPr lvl="1"/>
            <a:r>
              <a:rPr lang="en-US" dirty="0" smtClean="0"/>
              <a:t>Call technician on radio </a:t>
            </a:r>
          </a:p>
          <a:p>
            <a:pPr lvl="1"/>
            <a:r>
              <a:rPr lang="en-US" dirty="0" smtClean="0"/>
              <a:t>Phone call </a:t>
            </a:r>
          </a:p>
          <a:p>
            <a:pPr lvl="1"/>
            <a:r>
              <a:rPr lang="en-US" dirty="0" smtClean="0"/>
              <a:t>Stop technician in hallway </a:t>
            </a:r>
          </a:p>
          <a:p>
            <a:pPr lvl="1"/>
            <a:r>
              <a:rPr lang="en-US" dirty="0" smtClean="0"/>
              <a:t>E-mail </a:t>
            </a:r>
          </a:p>
          <a:p>
            <a:r>
              <a:rPr lang="en-US" dirty="0" smtClean="0"/>
              <a:t>Unique feature</a:t>
            </a:r>
          </a:p>
          <a:p>
            <a:pPr lvl="1"/>
            <a:r>
              <a:rPr lang="en-US" dirty="0" smtClean="0"/>
              <a:t>Different mandatory fields on SAVE and CLOSE</a:t>
            </a:r>
          </a:p>
          <a:p>
            <a:endParaRPr lang="en-US" dirty="0" smtClean="0"/>
          </a:p>
        </p:txBody>
      </p:sp>
      <p:sp>
        <p:nvSpPr>
          <p:cNvPr id="32770" name="Rectangle 2"/>
          <p:cNvSpPr>
            <a:spLocks noGrp="1" noChangeArrowheads="1"/>
          </p:cNvSpPr>
          <p:nvPr>
            <p:ph type="title"/>
          </p:nvPr>
        </p:nvSpPr>
        <p:spPr/>
        <p:txBody>
          <a:bodyPr/>
          <a:lstStyle/>
          <a:p>
            <a:r>
              <a:rPr lang="en-US" dirty="0" smtClean="0"/>
              <a:t>How is Work Requested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32772" name="Group 3"/>
          <p:cNvGrpSpPr>
            <a:grpSpLocks/>
          </p:cNvGrpSpPr>
          <p:nvPr/>
        </p:nvGrpSpPr>
        <p:grpSpPr bwMode="auto">
          <a:xfrm>
            <a:off x="4868863" y="82550"/>
            <a:ext cx="4100512" cy="371475"/>
            <a:chOff x="1186612" y="3211773"/>
            <a:chExt cx="6564312" cy="555625"/>
          </a:xfrm>
        </p:grpSpPr>
        <p:sp>
          <p:nvSpPr>
            <p:cNvPr id="32774"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Request</a:t>
              </a:r>
            </a:p>
          </p:txBody>
        </p:sp>
        <p:sp>
          <p:nvSpPr>
            <p:cNvPr id="3277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277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2777"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277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71">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771">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771">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771">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771">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77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33</a:t>
            </a:fld>
            <a:endParaRPr lang="en-US" dirty="0"/>
          </a:p>
        </p:txBody>
      </p:sp>
      <p:sp>
        <p:nvSpPr>
          <p:cNvPr id="33795" name="Rectangle 3"/>
          <p:cNvSpPr>
            <a:spLocks noGrp="1" noChangeArrowheads="1"/>
          </p:cNvSpPr>
          <p:nvPr>
            <p:ph idx="1"/>
          </p:nvPr>
        </p:nvSpPr>
        <p:spPr/>
        <p:txBody>
          <a:bodyPr>
            <a:normAutofit lnSpcReduction="10000"/>
          </a:bodyPr>
          <a:lstStyle/>
          <a:p>
            <a:r>
              <a:rPr lang="en-US" dirty="0" smtClean="0"/>
              <a:t>Search for due PMs on a regular basis</a:t>
            </a:r>
          </a:p>
          <a:p>
            <a:r>
              <a:rPr lang="en-US" dirty="0" smtClean="0"/>
              <a:t>Two options to create PM work orders</a:t>
            </a:r>
          </a:p>
          <a:p>
            <a:pPr lvl="1"/>
            <a:r>
              <a:rPr lang="en-US" dirty="0" smtClean="0"/>
              <a:t>Option 1: Manually create PM work orders</a:t>
            </a:r>
          </a:p>
          <a:p>
            <a:pPr lvl="2"/>
            <a:r>
              <a:rPr lang="en-US" dirty="0" smtClean="0"/>
              <a:t>Search for PMs that are due</a:t>
            </a:r>
          </a:p>
          <a:p>
            <a:pPr lvl="2"/>
            <a:r>
              <a:rPr lang="en-US" dirty="0" smtClean="0"/>
              <a:t>Issue PMs</a:t>
            </a:r>
          </a:p>
          <a:p>
            <a:pPr lvl="1"/>
            <a:r>
              <a:rPr lang="en-US" dirty="0" smtClean="0"/>
              <a:t>Option 2: Automatically schedule PMs to issue</a:t>
            </a:r>
          </a:p>
          <a:p>
            <a:pPr lvl="2"/>
            <a:r>
              <a:rPr lang="en-US" dirty="0" smtClean="0"/>
              <a:t>Set up PM Auto Issue job program in Job Control</a:t>
            </a:r>
          </a:p>
          <a:p>
            <a:pPr lvl="2"/>
            <a:r>
              <a:rPr lang="en-US" dirty="0" smtClean="0"/>
              <a:t>PMs work orders created when job runs</a:t>
            </a:r>
          </a:p>
          <a:p>
            <a:r>
              <a:rPr lang="en-US" dirty="0" smtClean="0"/>
              <a:t>Upon creation</a:t>
            </a:r>
          </a:p>
          <a:p>
            <a:pPr lvl="1"/>
            <a:r>
              <a:rPr lang="en-US" dirty="0" smtClean="0"/>
              <a:t>Schedule and assign</a:t>
            </a:r>
          </a:p>
          <a:p>
            <a:pPr lvl="1"/>
            <a:r>
              <a:rPr lang="en-US" dirty="0" smtClean="0"/>
              <a:t>Purchase parts, services, equipment rental, etc.</a:t>
            </a:r>
          </a:p>
          <a:p>
            <a:pPr lvl="1"/>
            <a:r>
              <a:rPr lang="en-US" dirty="0" smtClean="0"/>
              <a:t>Parts reserved in inventory</a:t>
            </a:r>
          </a:p>
        </p:txBody>
      </p:sp>
      <p:sp>
        <p:nvSpPr>
          <p:cNvPr id="33794" name="Rectangle 2"/>
          <p:cNvSpPr>
            <a:spLocks noGrp="1" noChangeArrowheads="1"/>
          </p:cNvSpPr>
          <p:nvPr>
            <p:ph type="title"/>
          </p:nvPr>
        </p:nvSpPr>
        <p:spPr/>
        <p:txBody>
          <a:bodyPr/>
          <a:lstStyle/>
          <a:p>
            <a:r>
              <a:rPr lang="en-US" dirty="0" smtClean="0"/>
              <a:t>Request Work: PM Due</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33796" name="Group 3"/>
          <p:cNvGrpSpPr>
            <a:grpSpLocks/>
          </p:cNvGrpSpPr>
          <p:nvPr/>
        </p:nvGrpSpPr>
        <p:grpSpPr bwMode="auto">
          <a:xfrm>
            <a:off x="4868863" y="82550"/>
            <a:ext cx="4100512" cy="371475"/>
            <a:chOff x="1186612" y="3211773"/>
            <a:chExt cx="6564312" cy="555625"/>
          </a:xfrm>
        </p:grpSpPr>
        <p:sp>
          <p:nvSpPr>
            <p:cNvPr id="33799"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Request</a:t>
              </a:r>
            </a:p>
          </p:txBody>
        </p:sp>
        <p:sp>
          <p:nvSpPr>
            <p:cNvPr id="33800"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3801"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3802"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3803"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7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79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79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79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79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795">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795">
                                            <p:txEl>
                                              <p:pRg st="9" end="9"/>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3795">
                                            <p:txEl>
                                              <p:pRg st="10" end="10"/>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79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34</a:t>
            </a:fld>
            <a:endParaRPr lang="en-US" dirty="0"/>
          </a:p>
        </p:txBody>
      </p:sp>
      <p:sp>
        <p:nvSpPr>
          <p:cNvPr id="34819" name="Rectangle 3"/>
          <p:cNvSpPr>
            <a:spLocks noGrp="1" noChangeArrowheads="1"/>
          </p:cNvSpPr>
          <p:nvPr>
            <p:ph idx="1"/>
          </p:nvPr>
        </p:nvSpPr>
        <p:spPr/>
        <p:txBody>
          <a:bodyPr/>
          <a:lstStyle/>
          <a:p>
            <a:r>
              <a:rPr lang="en-US" dirty="0" smtClean="0"/>
              <a:t>Allows personnel to formally request work</a:t>
            </a:r>
          </a:p>
          <a:p>
            <a:pPr lvl="1"/>
            <a:r>
              <a:rPr lang="en-US" dirty="0" smtClean="0"/>
              <a:t>Like a “Helpdesk” ticket</a:t>
            </a:r>
          </a:p>
          <a:p>
            <a:r>
              <a:rPr lang="en-US" dirty="0" smtClean="0"/>
              <a:t>Provides traceability</a:t>
            </a:r>
          </a:p>
          <a:p>
            <a:r>
              <a:rPr lang="en-US" dirty="0" smtClean="0"/>
              <a:t>Provides notification of status changes </a:t>
            </a:r>
          </a:p>
          <a:p>
            <a:r>
              <a:rPr lang="en-US" dirty="0" smtClean="0"/>
              <a:t>Allows ability to </a:t>
            </a:r>
          </a:p>
          <a:p>
            <a:pPr lvl="1"/>
            <a:r>
              <a:rPr lang="en-US" dirty="0" smtClean="0"/>
              <a:t>Simplify data entry </a:t>
            </a:r>
          </a:p>
          <a:p>
            <a:pPr lvl="2"/>
            <a:r>
              <a:rPr lang="en-US" dirty="0" smtClean="0"/>
              <a:t>One screen unless user-defined fields are used</a:t>
            </a:r>
          </a:p>
          <a:p>
            <a:pPr lvl="1"/>
            <a:r>
              <a:rPr lang="en-US" dirty="0" smtClean="0"/>
              <a:t>Approve/deny prior to converting to work order </a:t>
            </a:r>
          </a:p>
          <a:p>
            <a:pPr lvl="1"/>
            <a:r>
              <a:rPr lang="en-US" dirty="0" smtClean="0"/>
              <a:t>Group like requests onto one work order</a:t>
            </a:r>
          </a:p>
          <a:p>
            <a:pPr lvl="1"/>
            <a:endParaRPr lang="en-US" dirty="0" smtClean="0"/>
          </a:p>
        </p:txBody>
      </p:sp>
      <p:sp>
        <p:nvSpPr>
          <p:cNvPr id="34818" name="Rectangle 2"/>
          <p:cNvSpPr>
            <a:spLocks noGrp="1" noChangeArrowheads="1"/>
          </p:cNvSpPr>
          <p:nvPr>
            <p:ph type="title"/>
          </p:nvPr>
        </p:nvSpPr>
        <p:spPr/>
        <p:txBody>
          <a:bodyPr/>
          <a:lstStyle/>
          <a:p>
            <a:r>
              <a:rPr lang="en-US" dirty="0" smtClean="0"/>
              <a:t>Request Work: Service Requests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34820" name="Group 3"/>
          <p:cNvGrpSpPr>
            <a:grpSpLocks/>
          </p:cNvGrpSpPr>
          <p:nvPr/>
        </p:nvGrpSpPr>
        <p:grpSpPr bwMode="auto">
          <a:xfrm>
            <a:off x="4868863" y="82550"/>
            <a:ext cx="4100512" cy="371475"/>
            <a:chOff x="1186612" y="3211773"/>
            <a:chExt cx="6564312" cy="555625"/>
          </a:xfrm>
        </p:grpSpPr>
        <p:sp>
          <p:nvSpPr>
            <p:cNvPr id="34823"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Request</a:t>
              </a:r>
            </a:p>
          </p:txBody>
        </p:sp>
        <p:sp>
          <p:nvSpPr>
            <p:cNvPr id="34824"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4825"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4826"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4827"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8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4819">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819">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819">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81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35</a:t>
            </a:fld>
            <a:endParaRPr lang="en-US" dirty="0"/>
          </a:p>
        </p:txBody>
      </p:sp>
      <p:sp>
        <p:nvSpPr>
          <p:cNvPr id="36867" name="Rectangle 3"/>
          <p:cNvSpPr>
            <a:spLocks noGrp="1" noChangeArrowheads="1"/>
          </p:cNvSpPr>
          <p:nvPr>
            <p:ph idx="1"/>
          </p:nvPr>
        </p:nvSpPr>
        <p:spPr/>
        <p:txBody>
          <a:bodyPr>
            <a:normAutofit/>
          </a:bodyPr>
          <a:lstStyle/>
          <a:p>
            <a:r>
              <a:rPr lang="en-US" dirty="0" smtClean="0"/>
              <a:t>Preventive maintenance vs. corrective maintenance </a:t>
            </a:r>
          </a:p>
          <a:p>
            <a:pPr lvl="1"/>
            <a:r>
              <a:rPr lang="en-US" dirty="0" smtClean="0"/>
              <a:t>System-generated flag, cannot change </a:t>
            </a:r>
          </a:p>
          <a:p>
            <a:pPr lvl="1"/>
            <a:r>
              <a:rPr lang="en-US" dirty="0" smtClean="0"/>
              <a:t>PM generated from PM templates only </a:t>
            </a:r>
          </a:p>
          <a:p>
            <a:pPr lvl="1"/>
            <a:r>
              <a:rPr lang="en-US" dirty="0" smtClean="0"/>
              <a:t>All other work orders are CM</a:t>
            </a:r>
          </a:p>
          <a:p>
            <a:r>
              <a:rPr lang="en-US" dirty="0" smtClean="0"/>
              <a:t>Important measure PM:CM ratio (8:1) </a:t>
            </a:r>
          </a:p>
        </p:txBody>
      </p:sp>
      <p:sp>
        <p:nvSpPr>
          <p:cNvPr id="36866" name="Rectangle 2"/>
          <p:cNvSpPr>
            <a:spLocks noGrp="1" noChangeArrowheads="1"/>
          </p:cNvSpPr>
          <p:nvPr>
            <p:ph type="title"/>
          </p:nvPr>
        </p:nvSpPr>
        <p:spPr/>
        <p:txBody>
          <a:bodyPr/>
          <a:lstStyle/>
          <a:p>
            <a:r>
              <a:rPr lang="en-US" dirty="0" smtClean="0"/>
              <a:t>Work Order – Important Concepts</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36868" name="Group 3"/>
          <p:cNvGrpSpPr>
            <a:grpSpLocks/>
          </p:cNvGrpSpPr>
          <p:nvPr/>
        </p:nvGrpSpPr>
        <p:grpSpPr bwMode="auto">
          <a:xfrm>
            <a:off x="4868863" y="82550"/>
            <a:ext cx="4100512" cy="371475"/>
            <a:chOff x="1186612" y="3211773"/>
            <a:chExt cx="6564312" cy="555625"/>
          </a:xfrm>
        </p:grpSpPr>
        <p:sp>
          <p:nvSpPr>
            <p:cNvPr id="36870"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Request</a:t>
              </a:r>
            </a:p>
          </p:txBody>
        </p:sp>
        <p:sp>
          <p:nvSpPr>
            <p:cNvPr id="368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68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687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68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36</a:t>
            </a:fld>
            <a:endParaRPr lang="en-US" dirty="0"/>
          </a:p>
        </p:txBody>
      </p:sp>
      <p:sp>
        <p:nvSpPr>
          <p:cNvPr id="36867" name="Rectangle 3"/>
          <p:cNvSpPr>
            <a:spLocks noGrp="1" noChangeArrowheads="1"/>
          </p:cNvSpPr>
          <p:nvPr>
            <p:ph idx="1"/>
          </p:nvPr>
        </p:nvSpPr>
        <p:spPr/>
        <p:txBody>
          <a:bodyPr>
            <a:normAutofit/>
          </a:bodyPr>
          <a:lstStyle/>
          <a:p>
            <a:r>
              <a:rPr lang="en-US" dirty="0" smtClean="0"/>
              <a:t>Planned vs. unplanned </a:t>
            </a:r>
          </a:p>
          <a:p>
            <a:pPr lvl="1"/>
            <a:r>
              <a:rPr lang="en-US" dirty="0" smtClean="0"/>
              <a:t>Planned? field provided on work order</a:t>
            </a:r>
          </a:p>
          <a:p>
            <a:pPr lvl="2"/>
            <a:r>
              <a:rPr lang="en-US" dirty="0" smtClean="0"/>
              <a:t>Defaulted for PM work orders from the PM template </a:t>
            </a:r>
          </a:p>
          <a:p>
            <a:pPr lvl="1"/>
            <a:r>
              <a:rPr lang="en-US" dirty="0" smtClean="0"/>
              <a:t>Manually changed </a:t>
            </a:r>
          </a:p>
          <a:p>
            <a:pPr lvl="1"/>
            <a:r>
              <a:rPr lang="en-US" dirty="0" smtClean="0"/>
              <a:t>Important measure to track work that requires purchasing, labor planning, internal inventory, etc. </a:t>
            </a:r>
          </a:p>
        </p:txBody>
      </p:sp>
      <p:sp>
        <p:nvSpPr>
          <p:cNvPr id="36866" name="Rectangle 2"/>
          <p:cNvSpPr>
            <a:spLocks noGrp="1" noChangeArrowheads="1"/>
          </p:cNvSpPr>
          <p:nvPr>
            <p:ph type="title"/>
          </p:nvPr>
        </p:nvSpPr>
        <p:spPr/>
        <p:txBody>
          <a:bodyPr/>
          <a:lstStyle/>
          <a:p>
            <a:r>
              <a:rPr lang="en-US" dirty="0" smtClean="0"/>
              <a:t>Work Order – Important Concepts</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2" name="Group 3"/>
          <p:cNvGrpSpPr>
            <a:grpSpLocks/>
          </p:cNvGrpSpPr>
          <p:nvPr/>
        </p:nvGrpSpPr>
        <p:grpSpPr bwMode="auto">
          <a:xfrm>
            <a:off x="4868863" y="82550"/>
            <a:ext cx="4100512" cy="371475"/>
            <a:chOff x="1186612" y="3211773"/>
            <a:chExt cx="6564312" cy="555625"/>
          </a:xfrm>
        </p:grpSpPr>
        <p:sp>
          <p:nvSpPr>
            <p:cNvPr id="36870"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Request</a:t>
              </a:r>
            </a:p>
          </p:txBody>
        </p:sp>
        <p:sp>
          <p:nvSpPr>
            <p:cNvPr id="368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68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687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68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37</a:t>
            </a:fld>
            <a:endParaRPr lang="en-US" dirty="0"/>
          </a:p>
        </p:txBody>
      </p:sp>
      <p:sp>
        <p:nvSpPr>
          <p:cNvPr id="36867" name="Rectangle 3"/>
          <p:cNvSpPr>
            <a:spLocks noGrp="1" noChangeArrowheads="1"/>
          </p:cNvSpPr>
          <p:nvPr>
            <p:ph idx="1"/>
          </p:nvPr>
        </p:nvSpPr>
        <p:spPr/>
        <p:txBody>
          <a:bodyPr>
            <a:normAutofit/>
          </a:bodyPr>
          <a:lstStyle/>
          <a:p>
            <a:r>
              <a:rPr lang="en-US" dirty="0" smtClean="0"/>
              <a:t>Scheduled vs. unscheduled </a:t>
            </a:r>
          </a:p>
          <a:p>
            <a:pPr lvl="1"/>
            <a:r>
              <a:rPr lang="en-US" dirty="0" smtClean="0"/>
              <a:t>No system-specific field; use user-defined logical field or a code </a:t>
            </a:r>
          </a:p>
          <a:p>
            <a:pPr lvl="1"/>
            <a:r>
              <a:rPr lang="en-US" dirty="0" smtClean="0"/>
              <a:t>Important measure to indicate “breaks” in maintenance schedule </a:t>
            </a:r>
          </a:p>
        </p:txBody>
      </p:sp>
      <p:sp>
        <p:nvSpPr>
          <p:cNvPr id="36866" name="Rectangle 2"/>
          <p:cNvSpPr>
            <a:spLocks noGrp="1" noChangeArrowheads="1"/>
          </p:cNvSpPr>
          <p:nvPr>
            <p:ph type="title"/>
          </p:nvPr>
        </p:nvSpPr>
        <p:spPr/>
        <p:txBody>
          <a:bodyPr/>
          <a:lstStyle/>
          <a:p>
            <a:r>
              <a:rPr lang="en-US" dirty="0" smtClean="0"/>
              <a:t>Work Order – Important Concepts</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2" name="Group 3"/>
          <p:cNvGrpSpPr>
            <a:grpSpLocks/>
          </p:cNvGrpSpPr>
          <p:nvPr/>
        </p:nvGrpSpPr>
        <p:grpSpPr bwMode="auto">
          <a:xfrm>
            <a:off x="4868863" y="82550"/>
            <a:ext cx="4100512" cy="371475"/>
            <a:chOff x="1186612" y="3211773"/>
            <a:chExt cx="6564312" cy="555625"/>
          </a:xfrm>
        </p:grpSpPr>
        <p:sp>
          <p:nvSpPr>
            <p:cNvPr id="36870" name="Right Arrow 6"/>
            <p:cNvSpPr>
              <a:spLocks noChangeArrowheads="1"/>
            </p:cNvSpPr>
            <p:nvPr/>
          </p:nvSpPr>
          <p:spPr bwMode="auto">
            <a:xfrm>
              <a:off x="1186612" y="3211773"/>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Request</a:t>
              </a:r>
            </a:p>
          </p:txBody>
        </p:sp>
        <p:sp>
          <p:nvSpPr>
            <p:cNvPr id="368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368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687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68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38</a:t>
            </a:fld>
            <a:endParaRPr lang="en-US" dirty="0"/>
          </a:p>
        </p:txBody>
      </p:sp>
      <p:sp>
        <p:nvSpPr>
          <p:cNvPr id="37890" name="Rectangle 2"/>
          <p:cNvSpPr>
            <a:spLocks noGrp="1" noChangeArrowheads="1"/>
          </p:cNvSpPr>
          <p:nvPr>
            <p:ph type="title"/>
          </p:nvPr>
        </p:nvSpPr>
        <p:spPr/>
        <p:txBody>
          <a:bodyPr/>
          <a:lstStyle/>
          <a:p>
            <a:r>
              <a:rPr lang="en-US" dirty="0" smtClean="0"/>
              <a:t>Maintenance Process – Step Through</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grpSp>
        <p:nvGrpSpPr>
          <p:cNvPr id="37891" name="Group 12"/>
          <p:cNvGrpSpPr>
            <a:grpSpLocks/>
          </p:cNvGrpSpPr>
          <p:nvPr/>
        </p:nvGrpSpPr>
        <p:grpSpPr bwMode="auto">
          <a:xfrm>
            <a:off x="1135063" y="3027363"/>
            <a:ext cx="6742112" cy="787400"/>
            <a:chOff x="1186612" y="3211773"/>
            <a:chExt cx="6564312" cy="555625"/>
          </a:xfrm>
        </p:grpSpPr>
        <p:sp>
          <p:nvSpPr>
            <p:cNvPr id="37893"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37894"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dirty="0"/>
                <a:t>Prepare</a:t>
              </a:r>
            </a:p>
          </p:txBody>
        </p:sp>
        <p:sp>
          <p:nvSpPr>
            <p:cNvPr id="37895"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37896"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37897"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39</a:t>
            </a:fld>
            <a:endParaRPr lang="en-US" dirty="0"/>
          </a:p>
        </p:txBody>
      </p:sp>
      <p:sp>
        <p:nvSpPr>
          <p:cNvPr id="38915" name="Rectangle 3"/>
          <p:cNvSpPr>
            <a:spLocks noGrp="1" noChangeArrowheads="1"/>
          </p:cNvSpPr>
          <p:nvPr>
            <p:ph idx="1"/>
          </p:nvPr>
        </p:nvSpPr>
        <p:spPr/>
        <p:txBody>
          <a:bodyPr>
            <a:normAutofit fontScale="77500" lnSpcReduction="20000"/>
          </a:bodyPr>
          <a:lstStyle/>
          <a:p>
            <a:r>
              <a:rPr lang="en-US" dirty="0" smtClean="0"/>
              <a:t>Focal point of information</a:t>
            </a:r>
          </a:p>
          <a:p>
            <a:pPr lvl="1"/>
            <a:r>
              <a:rPr lang="en-US" dirty="0" smtClean="0"/>
              <a:t>Coordinate and manage</a:t>
            </a:r>
          </a:p>
          <a:p>
            <a:pPr lvl="2"/>
            <a:r>
              <a:rPr lang="en-US" dirty="0" smtClean="0"/>
              <a:t>Reactive</a:t>
            </a:r>
          </a:p>
          <a:p>
            <a:pPr lvl="2"/>
            <a:r>
              <a:rPr lang="en-US" dirty="0" smtClean="0"/>
              <a:t>Planned corrective</a:t>
            </a:r>
          </a:p>
          <a:p>
            <a:pPr lvl="2"/>
            <a:r>
              <a:rPr lang="en-US" dirty="0" smtClean="0"/>
              <a:t>Preventive maintenance work</a:t>
            </a:r>
          </a:p>
          <a:p>
            <a:pPr lvl="2"/>
            <a:r>
              <a:rPr lang="en-US" dirty="0" smtClean="0"/>
              <a:t>Routes/readings</a:t>
            </a:r>
          </a:p>
          <a:p>
            <a:pPr lvl="2"/>
            <a:r>
              <a:rPr lang="en-US" dirty="0" smtClean="0"/>
              <a:t>Projects</a:t>
            </a:r>
          </a:p>
          <a:p>
            <a:pPr lvl="2"/>
            <a:r>
              <a:rPr lang="en-US" dirty="0" smtClean="0"/>
              <a:t>Shutdowns</a:t>
            </a:r>
          </a:p>
          <a:p>
            <a:pPr lvl="1"/>
            <a:r>
              <a:rPr lang="en-US" dirty="0" smtClean="0"/>
              <a:t>Outlines work to be done</a:t>
            </a:r>
          </a:p>
          <a:p>
            <a:pPr lvl="2"/>
            <a:r>
              <a:rPr lang="en-US" dirty="0" smtClean="0"/>
              <a:t>CM work orders for all repair activities</a:t>
            </a:r>
          </a:p>
          <a:p>
            <a:pPr lvl="2"/>
            <a:r>
              <a:rPr lang="en-US" dirty="0" smtClean="0"/>
              <a:t>Issue PM work orders from PM templates when due</a:t>
            </a:r>
          </a:p>
          <a:p>
            <a:pPr lvl="1"/>
            <a:r>
              <a:rPr lang="en-US" dirty="0" smtClean="0"/>
              <a:t>Charge all costs</a:t>
            </a:r>
          </a:p>
          <a:p>
            <a:pPr lvl="2"/>
            <a:r>
              <a:rPr lang="en-US" dirty="0" smtClean="0"/>
              <a:t>Labor</a:t>
            </a:r>
          </a:p>
          <a:p>
            <a:pPr lvl="2"/>
            <a:r>
              <a:rPr lang="en-US" dirty="0" smtClean="0"/>
              <a:t>Materials </a:t>
            </a:r>
          </a:p>
          <a:p>
            <a:pPr lvl="2"/>
            <a:r>
              <a:rPr lang="en-US" dirty="0" smtClean="0"/>
              <a:t>Outside contract service </a:t>
            </a:r>
          </a:p>
          <a:p>
            <a:pPr lvl="1"/>
            <a:r>
              <a:rPr lang="en-US" dirty="0" smtClean="0"/>
              <a:t>Record data </a:t>
            </a:r>
          </a:p>
          <a:p>
            <a:pPr lvl="2"/>
            <a:r>
              <a:rPr lang="en-US" dirty="0" smtClean="0"/>
              <a:t>Primary reason for failure</a:t>
            </a:r>
          </a:p>
          <a:p>
            <a:pPr lvl="2"/>
            <a:r>
              <a:rPr lang="en-US" dirty="0" smtClean="0"/>
              <a:t>Root cause </a:t>
            </a:r>
          </a:p>
          <a:p>
            <a:pPr lvl="2"/>
            <a:r>
              <a:rPr lang="en-US" dirty="0" smtClean="0"/>
              <a:t>Work performed</a:t>
            </a:r>
          </a:p>
        </p:txBody>
      </p:sp>
      <p:sp>
        <p:nvSpPr>
          <p:cNvPr id="38914" name="Rectangle 2"/>
          <p:cNvSpPr>
            <a:spLocks noGrp="1" noChangeArrowheads="1"/>
          </p:cNvSpPr>
          <p:nvPr>
            <p:ph type="title"/>
          </p:nvPr>
        </p:nvSpPr>
        <p:spPr/>
        <p:txBody>
          <a:bodyPr/>
          <a:lstStyle/>
          <a:p>
            <a:r>
              <a:rPr lang="en-US" dirty="0" smtClean="0"/>
              <a:t>Work Orders Overview</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38916" name="Group 3"/>
          <p:cNvGrpSpPr>
            <a:grpSpLocks/>
          </p:cNvGrpSpPr>
          <p:nvPr/>
        </p:nvGrpSpPr>
        <p:grpSpPr bwMode="auto">
          <a:xfrm>
            <a:off x="4868863" y="82550"/>
            <a:ext cx="4100512" cy="371475"/>
            <a:chOff x="1186612" y="3211773"/>
            <a:chExt cx="6564312" cy="555625"/>
          </a:xfrm>
        </p:grpSpPr>
        <p:sp>
          <p:nvSpPr>
            <p:cNvPr id="3891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38919"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3892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8921"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892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91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91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891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891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91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91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915">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8915">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8915">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8915">
                                            <p:txEl>
                                              <p:pRg st="11" end="1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8915">
                                            <p:txEl>
                                              <p:pRg st="12" end="1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8915">
                                            <p:txEl>
                                              <p:pRg st="13" end="1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8915">
                                            <p:txEl>
                                              <p:pRg st="14" end="14"/>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8915">
                                            <p:txEl>
                                              <p:pRg st="15" end="15"/>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8915">
                                            <p:txEl>
                                              <p:pRg st="16" end="16"/>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8915">
                                            <p:txEl>
                                              <p:pRg st="17" end="17"/>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8915">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4</a:t>
            </a:fld>
            <a:endParaRPr lang="en-US" dirty="0"/>
          </a:p>
        </p:txBody>
      </p:sp>
      <p:sp>
        <p:nvSpPr>
          <p:cNvPr id="13315" name="Rectangle 3"/>
          <p:cNvSpPr>
            <a:spLocks noGrp="1" noChangeArrowheads="1"/>
          </p:cNvSpPr>
          <p:nvPr>
            <p:ph idx="1"/>
          </p:nvPr>
        </p:nvSpPr>
        <p:spPr/>
        <p:txBody>
          <a:bodyPr tIns="45720" bIns="45720">
            <a:normAutofit lnSpcReduction="10000"/>
          </a:bodyPr>
          <a:lstStyle/>
          <a:p>
            <a:r>
              <a:rPr lang="en-US" sz="2600" b="1" dirty="0" smtClean="0">
                <a:solidFill>
                  <a:schemeClr val="tx1"/>
                </a:solidFill>
              </a:rPr>
              <a:t>Maintenance  </a:t>
            </a:r>
          </a:p>
          <a:p>
            <a:pPr lvl="1"/>
            <a:r>
              <a:rPr lang="en-US" sz="2200" b="1" dirty="0" smtClean="0">
                <a:solidFill>
                  <a:schemeClr val="tx1"/>
                </a:solidFill>
              </a:rPr>
              <a:t>Equipment efficiency </a:t>
            </a:r>
          </a:p>
          <a:p>
            <a:pPr lvl="1"/>
            <a:r>
              <a:rPr lang="en-US" sz="2200" b="1" dirty="0" smtClean="0">
                <a:solidFill>
                  <a:schemeClr val="tx1"/>
                </a:solidFill>
              </a:rPr>
              <a:t>Plant reliability </a:t>
            </a:r>
          </a:p>
          <a:p>
            <a:r>
              <a:rPr lang="en-US" sz="2600" dirty="0" smtClean="0">
                <a:solidFill>
                  <a:schemeClr val="bg1">
                    <a:lumMod val="50000"/>
                  </a:schemeClr>
                </a:solidFill>
              </a:rPr>
              <a:t>Inventory</a:t>
            </a:r>
          </a:p>
          <a:p>
            <a:pPr lvl="1"/>
            <a:r>
              <a:rPr lang="en-US" sz="2200" dirty="0" smtClean="0">
                <a:solidFill>
                  <a:schemeClr val="bg1">
                    <a:lumMod val="50000"/>
                  </a:schemeClr>
                </a:solidFill>
              </a:rPr>
              <a:t>Right size MRO/Indirect inventory </a:t>
            </a:r>
          </a:p>
          <a:p>
            <a:pPr lvl="1"/>
            <a:r>
              <a:rPr lang="en-US" sz="2200" dirty="0" smtClean="0">
                <a:solidFill>
                  <a:schemeClr val="bg1">
                    <a:lumMod val="50000"/>
                  </a:schemeClr>
                </a:solidFill>
              </a:rPr>
              <a:t>The right parts when you need them </a:t>
            </a:r>
          </a:p>
          <a:p>
            <a:r>
              <a:rPr lang="en-US" sz="2600" dirty="0" smtClean="0">
                <a:solidFill>
                  <a:schemeClr val="bg1">
                    <a:lumMod val="50000"/>
                  </a:schemeClr>
                </a:solidFill>
              </a:rPr>
              <a:t>Purchasing</a:t>
            </a:r>
          </a:p>
          <a:p>
            <a:pPr lvl="1"/>
            <a:r>
              <a:rPr lang="en-US" sz="2200" dirty="0" smtClean="0">
                <a:solidFill>
                  <a:schemeClr val="bg1">
                    <a:lumMod val="50000"/>
                  </a:schemeClr>
                </a:solidFill>
              </a:rPr>
              <a:t>Control MRO/indirect spend </a:t>
            </a:r>
          </a:p>
          <a:p>
            <a:pPr lvl="1"/>
            <a:r>
              <a:rPr lang="en-US" sz="2200" dirty="0" smtClean="0">
                <a:solidFill>
                  <a:schemeClr val="bg1">
                    <a:lumMod val="50000"/>
                  </a:schemeClr>
                </a:solidFill>
              </a:rPr>
              <a:t>Comply with corporate financial approvals</a:t>
            </a:r>
          </a:p>
          <a:p>
            <a:r>
              <a:rPr lang="en-US" sz="2600" dirty="0" smtClean="0">
                <a:solidFill>
                  <a:schemeClr val="bg1">
                    <a:lumMod val="50000"/>
                  </a:schemeClr>
                </a:solidFill>
              </a:rPr>
              <a:t>Project controls</a:t>
            </a:r>
          </a:p>
          <a:p>
            <a:pPr lvl="1"/>
            <a:r>
              <a:rPr lang="en-US" sz="2200" dirty="0" smtClean="0">
                <a:solidFill>
                  <a:schemeClr val="bg1">
                    <a:lumMod val="50000"/>
                  </a:schemeClr>
                </a:solidFill>
              </a:rPr>
              <a:t>Manage project spend </a:t>
            </a:r>
          </a:p>
          <a:p>
            <a:pPr lvl="1"/>
            <a:r>
              <a:rPr lang="en-US" sz="2200" dirty="0" smtClean="0">
                <a:solidFill>
                  <a:schemeClr val="bg1">
                    <a:lumMod val="50000"/>
                  </a:schemeClr>
                </a:solidFill>
              </a:rPr>
              <a:t>Track true acquisition cost of assets</a:t>
            </a:r>
          </a:p>
          <a:p>
            <a:endParaRPr lang="en-US" sz="2600" dirty="0" smtClean="0"/>
          </a:p>
        </p:txBody>
      </p:sp>
      <p:sp>
        <p:nvSpPr>
          <p:cNvPr id="645123" name="Rectangle 2"/>
          <p:cNvSpPr>
            <a:spLocks noGrp="1" noChangeArrowheads="1"/>
          </p:cNvSpPr>
          <p:nvPr>
            <p:ph type="title"/>
          </p:nvPr>
        </p:nvSpPr>
        <p:spPr/>
        <p:txBody>
          <a:bodyPr anchor="ctr"/>
          <a:lstStyle/>
          <a:p>
            <a:r>
              <a:rPr lang="en-US" dirty="0" smtClean="0"/>
              <a:t>QAD EAM Overview – Modules </a:t>
            </a:r>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3315">
                                            <p:txEl>
                                              <p:pRg st="6" end="6"/>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13315">
                                            <p:txEl>
                                              <p:pRg st="7" end="7"/>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13315">
                                            <p:txEl>
                                              <p:pRg st="8" end="8"/>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2335583" y="1828800"/>
            <a:ext cx="5023983" cy="3364524"/>
          </a:xfrm>
          <a:prstGeom prst="rect">
            <a:avLst/>
          </a:prstGeom>
          <a:noFill/>
          <a:ln w="9525">
            <a:noFill/>
            <a:miter lim="800000"/>
            <a:headEnd/>
            <a:tailEnd/>
          </a:ln>
        </p:spPr>
      </p:pic>
      <p:sp>
        <p:nvSpPr>
          <p:cNvPr id="39938" name="TextBox 11"/>
          <p:cNvSpPr txBox="1">
            <a:spLocks noChangeArrowheads="1"/>
          </p:cNvSpPr>
          <p:nvPr/>
        </p:nvSpPr>
        <p:spPr bwMode="auto">
          <a:xfrm>
            <a:off x="144524" y="1237625"/>
            <a:ext cx="2159289" cy="95410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r>
              <a:rPr lang="en-US" dirty="0">
                <a:latin typeface="+mj-lt"/>
              </a:rPr>
              <a:t>PM</a:t>
            </a:r>
          </a:p>
          <a:p>
            <a:r>
              <a:rPr lang="en-US" dirty="0">
                <a:latin typeface="+mj-lt"/>
              </a:rPr>
              <a:t>Service Request</a:t>
            </a:r>
          </a:p>
          <a:p>
            <a:r>
              <a:rPr lang="en-US" dirty="0">
                <a:latin typeface="+mj-lt"/>
              </a:rPr>
              <a:t>Direct </a:t>
            </a:r>
            <a:r>
              <a:rPr lang="en-US" dirty="0" smtClean="0">
                <a:latin typeface="+mj-lt"/>
              </a:rPr>
              <a:t>Create</a:t>
            </a:r>
          </a:p>
          <a:p>
            <a:r>
              <a:rPr lang="en-US" dirty="0" smtClean="0">
                <a:latin typeface="+mj-lt"/>
              </a:rPr>
              <a:t>monitor-based DUOM</a:t>
            </a:r>
            <a:endParaRPr lang="en-US" dirty="0">
              <a:latin typeface="+mj-lt"/>
            </a:endParaRPr>
          </a:p>
        </p:txBody>
      </p:sp>
      <p:sp>
        <p:nvSpPr>
          <p:cNvPr id="30" name="Slide Number Placeholder 29"/>
          <p:cNvSpPr>
            <a:spLocks noGrp="1"/>
          </p:cNvSpPr>
          <p:nvPr>
            <p:ph type="sldNum" sz="quarter" idx="12"/>
          </p:nvPr>
        </p:nvSpPr>
        <p:spPr/>
        <p:txBody>
          <a:bodyPr/>
          <a:lstStyle/>
          <a:p>
            <a:fld id="{D295FD85-0E9A-9A4B-AEA4-CF6493BFD0E6}" type="slidenum">
              <a:rPr lang="en-US" smtClean="0"/>
              <a:pPr/>
              <a:t>40</a:t>
            </a:fld>
            <a:endParaRPr lang="en-US" dirty="0"/>
          </a:p>
        </p:txBody>
      </p:sp>
      <p:sp>
        <p:nvSpPr>
          <p:cNvPr id="39939" name="Rectangle 2"/>
          <p:cNvSpPr>
            <a:spLocks noGrp="1" noChangeArrowheads="1"/>
          </p:cNvSpPr>
          <p:nvPr>
            <p:ph type="title"/>
          </p:nvPr>
        </p:nvSpPr>
        <p:spPr/>
        <p:txBody>
          <a:bodyPr/>
          <a:lstStyle/>
          <a:p>
            <a:r>
              <a:rPr lang="en-US" dirty="0" smtClean="0"/>
              <a:t>Prepare: Plan and Schedule</a:t>
            </a:r>
          </a:p>
        </p:txBody>
      </p:sp>
      <p:sp>
        <p:nvSpPr>
          <p:cNvPr id="31" name="Text Placeholder 30"/>
          <p:cNvSpPr>
            <a:spLocks noGrp="1"/>
          </p:cNvSpPr>
          <p:nvPr>
            <p:ph type="body" sz="quarter" idx="13"/>
          </p:nvPr>
        </p:nvSpPr>
        <p:spPr/>
        <p:txBody>
          <a:bodyPr/>
          <a:lstStyle/>
          <a:p>
            <a:r>
              <a:rPr lang="en-US" dirty="0" smtClean="0"/>
              <a:t>EAM Maintenance</a:t>
            </a:r>
            <a:endParaRPr lang="en-US" dirty="0"/>
          </a:p>
        </p:txBody>
      </p:sp>
      <p:grpSp>
        <p:nvGrpSpPr>
          <p:cNvPr id="39940" name="Group 3"/>
          <p:cNvGrpSpPr>
            <a:grpSpLocks/>
          </p:cNvGrpSpPr>
          <p:nvPr/>
        </p:nvGrpSpPr>
        <p:grpSpPr bwMode="auto">
          <a:xfrm>
            <a:off x="4868863" y="82550"/>
            <a:ext cx="4100512" cy="371475"/>
            <a:chOff x="1186612" y="3211773"/>
            <a:chExt cx="6564312" cy="555625"/>
          </a:xfrm>
        </p:grpSpPr>
        <p:sp>
          <p:nvSpPr>
            <p:cNvPr id="39956"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39957"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39958"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39959"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39960"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
        <p:nvSpPr>
          <p:cNvPr id="39942" name="Down Arrow 12"/>
          <p:cNvSpPr>
            <a:spLocks noChangeArrowheads="1"/>
          </p:cNvSpPr>
          <p:nvPr/>
        </p:nvSpPr>
        <p:spPr bwMode="auto">
          <a:xfrm rot="16645991">
            <a:off x="2748350" y="1064719"/>
            <a:ext cx="374650" cy="1431866"/>
          </a:xfrm>
          <a:prstGeom prst="downArrow">
            <a:avLst>
              <a:gd name="adj1" fmla="val 50000"/>
              <a:gd name="adj2" fmla="val 49899"/>
            </a:avLst>
          </a:prstGeom>
          <a:solidFill>
            <a:schemeClr val="accent1"/>
          </a:solidFill>
          <a:ln w="9525" algn="ctr">
            <a:solidFill>
              <a:schemeClr val="tx1"/>
            </a:solidFill>
            <a:round/>
            <a:headEnd/>
            <a:tailEnd/>
          </a:ln>
        </p:spPr>
        <p:txBody>
          <a:bodyPr wrap="none" tIns="91440" bIns="91440" anchor="ctr"/>
          <a:lstStyle/>
          <a:p>
            <a:pPr algn="ctr"/>
            <a:endParaRPr lang="en-US" sz="2800" dirty="0"/>
          </a:p>
        </p:txBody>
      </p:sp>
      <p:sp>
        <p:nvSpPr>
          <p:cNvPr id="39943" name="TextBox 13"/>
          <p:cNvSpPr txBox="1">
            <a:spLocks noChangeArrowheads="1"/>
          </p:cNvSpPr>
          <p:nvPr/>
        </p:nvSpPr>
        <p:spPr bwMode="auto">
          <a:xfrm>
            <a:off x="192024" y="2566175"/>
            <a:ext cx="1617663" cy="95410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Plan: </a:t>
            </a:r>
          </a:p>
          <a:p>
            <a:r>
              <a:rPr lang="en-US" i="1" dirty="0">
                <a:latin typeface="+mj-lt"/>
              </a:rPr>
              <a:t>Purchase </a:t>
            </a:r>
            <a:r>
              <a:rPr lang="en-US" i="1" dirty="0" smtClean="0">
                <a:latin typeface="+mj-lt"/>
              </a:rPr>
              <a:t>external materials</a:t>
            </a:r>
            <a:endParaRPr lang="en-US" i="1" dirty="0">
              <a:latin typeface="+mj-lt"/>
            </a:endParaRPr>
          </a:p>
        </p:txBody>
      </p:sp>
      <p:sp>
        <p:nvSpPr>
          <p:cNvPr id="39944" name="TextBox 14"/>
          <p:cNvSpPr txBox="1">
            <a:spLocks noChangeArrowheads="1"/>
          </p:cNvSpPr>
          <p:nvPr/>
        </p:nvSpPr>
        <p:spPr bwMode="auto">
          <a:xfrm>
            <a:off x="192024" y="3823475"/>
            <a:ext cx="1617663" cy="95410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Plan: </a:t>
            </a:r>
          </a:p>
          <a:p>
            <a:r>
              <a:rPr lang="en-US" i="1" dirty="0">
                <a:latin typeface="+mj-lt"/>
              </a:rPr>
              <a:t>Purchase </a:t>
            </a:r>
            <a:r>
              <a:rPr lang="en-US" i="1" dirty="0" smtClean="0">
                <a:latin typeface="+mj-lt"/>
              </a:rPr>
              <a:t>subcontractor </a:t>
            </a:r>
            <a:r>
              <a:rPr lang="en-US" i="1" dirty="0">
                <a:latin typeface="+mj-lt"/>
              </a:rPr>
              <a:t>s</a:t>
            </a:r>
            <a:r>
              <a:rPr lang="en-US" i="1" dirty="0" smtClean="0">
                <a:latin typeface="+mj-lt"/>
              </a:rPr>
              <a:t>ervices</a:t>
            </a:r>
            <a:endParaRPr lang="en-US" i="1" dirty="0">
              <a:latin typeface="+mj-lt"/>
            </a:endParaRPr>
          </a:p>
        </p:txBody>
      </p:sp>
      <p:sp>
        <p:nvSpPr>
          <p:cNvPr id="39945" name="TextBox 15"/>
          <p:cNvSpPr txBox="1">
            <a:spLocks noChangeArrowheads="1"/>
          </p:cNvSpPr>
          <p:nvPr/>
        </p:nvSpPr>
        <p:spPr bwMode="auto">
          <a:xfrm>
            <a:off x="7365731" y="1859005"/>
            <a:ext cx="1617663" cy="7381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Plan: </a:t>
            </a:r>
          </a:p>
          <a:p>
            <a:r>
              <a:rPr lang="en-US" i="1" dirty="0">
                <a:latin typeface="+mj-lt"/>
              </a:rPr>
              <a:t>Internal </a:t>
            </a:r>
            <a:r>
              <a:rPr lang="en-US" i="1" dirty="0" smtClean="0">
                <a:latin typeface="+mj-lt"/>
              </a:rPr>
              <a:t>parts (</a:t>
            </a:r>
            <a:r>
              <a:rPr lang="en-US" i="1" dirty="0">
                <a:latin typeface="+mj-lt"/>
              </a:rPr>
              <a:t>s</a:t>
            </a:r>
            <a:r>
              <a:rPr lang="en-US" i="1" dirty="0" smtClean="0">
                <a:latin typeface="+mj-lt"/>
              </a:rPr>
              <a:t>tores request</a:t>
            </a:r>
            <a:r>
              <a:rPr lang="en-US" i="1" dirty="0">
                <a:latin typeface="+mj-lt"/>
              </a:rPr>
              <a:t>)</a:t>
            </a:r>
          </a:p>
        </p:txBody>
      </p:sp>
      <p:sp>
        <p:nvSpPr>
          <p:cNvPr id="39946" name="TextBox 16"/>
          <p:cNvSpPr txBox="1">
            <a:spLocks noChangeArrowheads="1"/>
          </p:cNvSpPr>
          <p:nvPr/>
        </p:nvSpPr>
        <p:spPr bwMode="auto">
          <a:xfrm>
            <a:off x="7342285" y="4767061"/>
            <a:ext cx="1617663" cy="5222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Plan: </a:t>
            </a:r>
          </a:p>
          <a:p>
            <a:r>
              <a:rPr lang="en-US" i="1" dirty="0">
                <a:latin typeface="+mj-lt"/>
              </a:rPr>
              <a:t>Internal </a:t>
            </a:r>
            <a:r>
              <a:rPr lang="en-US" i="1" dirty="0" smtClean="0">
                <a:latin typeface="+mj-lt"/>
              </a:rPr>
              <a:t>labor</a:t>
            </a:r>
            <a:endParaRPr lang="en-US" i="1" dirty="0">
              <a:latin typeface="+mj-lt"/>
            </a:endParaRPr>
          </a:p>
        </p:txBody>
      </p:sp>
      <p:sp>
        <p:nvSpPr>
          <p:cNvPr id="39947" name="Down Arrow 17"/>
          <p:cNvSpPr>
            <a:spLocks noChangeArrowheads="1"/>
          </p:cNvSpPr>
          <p:nvPr/>
        </p:nvSpPr>
        <p:spPr bwMode="auto">
          <a:xfrm rot="5911456">
            <a:off x="1911351" y="2758262"/>
            <a:ext cx="385762" cy="557213"/>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39948" name="Down Arrow 18"/>
          <p:cNvSpPr>
            <a:spLocks noChangeArrowheads="1"/>
          </p:cNvSpPr>
          <p:nvPr/>
        </p:nvSpPr>
        <p:spPr bwMode="auto">
          <a:xfrm rot="4781975">
            <a:off x="1862138" y="4063188"/>
            <a:ext cx="385762"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39949" name="Down Arrow 19"/>
          <p:cNvSpPr>
            <a:spLocks noChangeArrowheads="1"/>
          </p:cNvSpPr>
          <p:nvPr/>
        </p:nvSpPr>
        <p:spPr bwMode="auto">
          <a:xfrm rot="15649739">
            <a:off x="7179041" y="2484114"/>
            <a:ext cx="385763"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39950" name="Down Arrow 20"/>
          <p:cNvSpPr>
            <a:spLocks noChangeArrowheads="1"/>
          </p:cNvSpPr>
          <p:nvPr/>
        </p:nvSpPr>
        <p:spPr bwMode="auto">
          <a:xfrm rot="16884018">
            <a:off x="6860870" y="4745141"/>
            <a:ext cx="385762" cy="555625"/>
          </a:xfrm>
          <a:prstGeom prst="downArrow">
            <a:avLst>
              <a:gd name="adj1" fmla="val 50000"/>
              <a:gd name="adj2" fmla="val 49865"/>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39951" name="TextBox 21"/>
          <p:cNvSpPr txBox="1">
            <a:spLocks noChangeArrowheads="1"/>
          </p:cNvSpPr>
          <p:nvPr/>
        </p:nvSpPr>
        <p:spPr bwMode="auto">
          <a:xfrm>
            <a:off x="4085657" y="5348887"/>
            <a:ext cx="1069525" cy="307777"/>
          </a:xfrm>
          <a:prstGeom prst="rect">
            <a:avLst/>
          </a:prstGeom>
          <a:noFill/>
          <a:ln w="9525">
            <a:noFill/>
            <a:miter lim="800000"/>
            <a:headEnd/>
            <a:tailEnd/>
          </a:ln>
        </p:spPr>
        <p:txBody>
          <a:bodyPr wrap="none">
            <a:spAutoFit/>
          </a:bodyPr>
          <a:lstStyle/>
          <a:p>
            <a:pPr algn="ctr"/>
            <a:r>
              <a:rPr lang="en-US" dirty="0" smtClean="0">
                <a:latin typeface="+mj-lt"/>
              </a:rPr>
              <a:t>SCHEDULE</a:t>
            </a:r>
            <a:endParaRPr lang="en-US" dirty="0">
              <a:latin typeface="+mj-lt"/>
            </a:endParaRPr>
          </a:p>
        </p:txBody>
      </p:sp>
      <p:sp>
        <p:nvSpPr>
          <p:cNvPr id="39952" name="Rounded Rectangle 22"/>
          <p:cNvSpPr>
            <a:spLocks noChangeArrowheads="1"/>
          </p:cNvSpPr>
          <p:nvPr/>
        </p:nvSpPr>
        <p:spPr bwMode="auto">
          <a:xfrm>
            <a:off x="2363788" y="2580463"/>
            <a:ext cx="1911350" cy="2968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
        <p:nvSpPr>
          <p:cNvPr id="25" name="TextBox 21"/>
          <p:cNvSpPr txBox="1">
            <a:spLocks noChangeArrowheads="1"/>
          </p:cNvSpPr>
          <p:nvPr/>
        </p:nvSpPr>
        <p:spPr bwMode="auto">
          <a:xfrm>
            <a:off x="1199408" y="5693198"/>
            <a:ext cx="2521901" cy="523220"/>
          </a:xfrm>
          <a:prstGeom prst="rect">
            <a:avLst/>
          </a:prstGeom>
          <a:noFill/>
          <a:ln w="9525">
            <a:noFill/>
            <a:miter lim="800000"/>
            <a:headEnd/>
            <a:tailEnd/>
          </a:ln>
        </p:spPr>
        <p:txBody>
          <a:bodyPr wrap="square">
            <a:spAutoFit/>
          </a:bodyPr>
          <a:lstStyle/>
          <a:p>
            <a:pPr algn="ctr"/>
            <a:r>
              <a:rPr lang="en-US" dirty="0" smtClean="0">
                <a:latin typeface="+mj-lt"/>
              </a:rPr>
              <a:t>Question</a:t>
            </a:r>
            <a:r>
              <a:rPr lang="en-US" dirty="0">
                <a:latin typeface="+mj-lt"/>
              </a:rPr>
              <a:t>:  </a:t>
            </a:r>
            <a:endParaRPr lang="en-US" dirty="0" smtClean="0">
              <a:latin typeface="+mj-lt"/>
            </a:endParaRPr>
          </a:p>
          <a:p>
            <a:pPr algn="ctr"/>
            <a:r>
              <a:rPr lang="en-US" dirty="0" smtClean="0">
                <a:latin typeface="+mj-lt"/>
              </a:rPr>
              <a:t>Would </a:t>
            </a:r>
            <a:r>
              <a:rPr lang="en-US" dirty="0">
                <a:latin typeface="+mj-lt"/>
              </a:rPr>
              <a:t>you ever not </a:t>
            </a:r>
            <a:r>
              <a:rPr lang="en-US" dirty="0" smtClean="0">
                <a:latin typeface="+mj-lt"/>
              </a:rPr>
              <a:t>Plan?</a:t>
            </a:r>
            <a:endParaRPr lang="en-US" dirty="0">
              <a:latin typeface="+mj-lt"/>
            </a:endParaRPr>
          </a:p>
        </p:txBody>
      </p:sp>
      <p:sp>
        <p:nvSpPr>
          <p:cNvPr id="26" name="TextBox 21"/>
          <p:cNvSpPr txBox="1">
            <a:spLocks noChangeArrowheads="1"/>
          </p:cNvSpPr>
          <p:nvPr/>
        </p:nvSpPr>
        <p:spPr bwMode="auto">
          <a:xfrm>
            <a:off x="5646817" y="5698843"/>
            <a:ext cx="2959465" cy="523220"/>
          </a:xfrm>
          <a:prstGeom prst="rect">
            <a:avLst/>
          </a:prstGeom>
          <a:noFill/>
          <a:ln w="9525">
            <a:noFill/>
            <a:miter lim="800000"/>
            <a:headEnd/>
            <a:tailEnd/>
          </a:ln>
        </p:spPr>
        <p:txBody>
          <a:bodyPr wrap="none">
            <a:spAutoFit/>
          </a:bodyPr>
          <a:lstStyle/>
          <a:p>
            <a:pPr algn="ctr"/>
            <a:r>
              <a:rPr lang="en-US" dirty="0" smtClean="0">
                <a:latin typeface="+mj-lt"/>
              </a:rPr>
              <a:t>Question:</a:t>
            </a:r>
            <a:endParaRPr lang="en-US" dirty="0">
              <a:latin typeface="+mj-lt"/>
            </a:endParaRPr>
          </a:p>
          <a:p>
            <a:pPr algn="ctr"/>
            <a:r>
              <a:rPr lang="en-US" dirty="0">
                <a:latin typeface="+mj-lt"/>
              </a:rPr>
              <a:t>Would you ever not </a:t>
            </a:r>
            <a:r>
              <a:rPr lang="en-US" dirty="0" smtClean="0">
                <a:latin typeface="+mj-lt"/>
              </a:rPr>
              <a:t>Schedule?  </a:t>
            </a:r>
            <a:endParaRPr lang="en-US" dirty="0">
              <a:latin typeface="+mj-lt"/>
            </a:endParaRPr>
          </a:p>
        </p:txBody>
      </p:sp>
      <p:sp>
        <p:nvSpPr>
          <p:cNvPr id="27" name="Down Arrow 20"/>
          <p:cNvSpPr>
            <a:spLocks noChangeArrowheads="1"/>
          </p:cNvSpPr>
          <p:nvPr/>
        </p:nvSpPr>
        <p:spPr bwMode="auto">
          <a:xfrm>
            <a:off x="4419865" y="4792466"/>
            <a:ext cx="385762" cy="555625"/>
          </a:xfrm>
          <a:prstGeom prst="downArrow">
            <a:avLst>
              <a:gd name="adj1" fmla="val 50000"/>
              <a:gd name="adj2" fmla="val 49865"/>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28" name="TextBox 21"/>
          <p:cNvSpPr txBox="1">
            <a:spLocks noChangeArrowheads="1"/>
          </p:cNvSpPr>
          <p:nvPr/>
        </p:nvSpPr>
        <p:spPr bwMode="auto">
          <a:xfrm>
            <a:off x="2034838" y="6164032"/>
            <a:ext cx="798617" cy="307777"/>
          </a:xfrm>
          <a:prstGeom prst="rect">
            <a:avLst/>
          </a:prstGeom>
          <a:noFill/>
          <a:ln w="9525">
            <a:noFill/>
            <a:miter lim="800000"/>
            <a:headEnd/>
            <a:tailEnd/>
          </a:ln>
        </p:spPr>
        <p:txBody>
          <a:bodyPr wrap="none">
            <a:spAutoFit/>
          </a:bodyPr>
          <a:lstStyle/>
          <a:p>
            <a:pPr algn="ctr"/>
            <a:r>
              <a:rPr lang="en-US" dirty="0" smtClean="0">
                <a:latin typeface="+mj-lt"/>
              </a:rPr>
              <a:t>When?</a:t>
            </a:r>
            <a:endParaRPr lang="en-US" dirty="0">
              <a:latin typeface="+mj-lt"/>
            </a:endParaRPr>
          </a:p>
        </p:txBody>
      </p:sp>
      <p:sp>
        <p:nvSpPr>
          <p:cNvPr id="29" name="TextBox 21"/>
          <p:cNvSpPr txBox="1">
            <a:spLocks noChangeArrowheads="1"/>
          </p:cNvSpPr>
          <p:nvPr/>
        </p:nvSpPr>
        <p:spPr bwMode="auto">
          <a:xfrm>
            <a:off x="6697657" y="6172173"/>
            <a:ext cx="898003" cy="307777"/>
          </a:xfrm>
          <a:prstGeom prst="rect">
            <a:avLst/>
          </a:prstGeom>
          <a:noFill/>
          <a:ln w="9525">
            <a:noFill/>
            <a:miter lim="800000"/>
            <a:headEnd/>
            <a:tailEnd/>
          </a:ln>
        </p:spPr>
        <p:txBody>
          <a:bodyPr wrap="none">
            <a:spAutoFit/>
          </a:bodyPr>
          <a:lstStyle/>
          <a:p>
            <a:pPr algn="ctr"/>
            <a:r>
              <a:rPr lang="en-US" dirty="0" smtClean="0">
                <a:latin typeface="+mj-lt"/>
              </a:rPr>
              <a:t>When</a:t>
            </a:r>
            <a:r>
              <a:rPr lang="en-US" dirty="0">
                <a:latin typeface="+mj-l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99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995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99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99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994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994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99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99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994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95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995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P spid="39942" grpId="0" animBg="1"/>
      <p:bldP spid="39943" grpId="0" animBg="1"/>
      <p:bldP spid="39944" grpId="0" animBg="1"/>
      <p:bldP spid="39945" grpId="0" animBg="1"/>
      <p:bldP spid="39946" grpId="0" animBg="1"/>
      <p:bldP spid="39947" grpId="0" animBg="1"/>
      <p:bldP spid="39948" grpId="0" animBg="1"/>
      <p:bldP spid="39949" grpId="0" animBg="1"/>
      <p:bldP spid="39950" grpId="0" animBg="1"/>
      <p:bldP spid="39951" grpId="0"/>
      <p:bldP spid="39952" grpId="0" animBg="1"/>
      <p:bldP spid="25" grpId="0"/>
      <p:bldP spid="26" grpId="0"/>
      <p:bldP spid="27" grpId="0" animBg="1"/>
      <p:bldP spid="28" grpId="0"/>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41</a:t>
            </a:fld>
            <a:endParaRPr lang="en-US" dirty="0"/>
          </a:p>
        </p:txBody>
      </p:sp>
      <p:sp>
        <p:nvSpPr>
          <p:cNvPr id="40963" name="Rectangle 3"/>
          <p:cNvSpPr>
            <a:spLocks noGrp="1" noChangeArrowheads="1"/>
          </p:cNvSpPr>
          <p:nvPr>
            <p:ph idx="1"/>
          </p:nvPr>
        </p:nvSpPr>
        <p:spPr/>
        <p:txBody>
          <a:bodyPr/>
          <a:lstStyle/>
          <a:p>
            <a:r>
              <a:rPr lang="en-US" dirty="0" smtClean="0"/>
              <a:t>Work order backlog </a:t>
            </a:r>
          </a:p>
          <a:p>
            <a:pPr lvl="1"/>
            <a:r>
              <a:rPr lang="en-US" dirty="0" smtClean="0"/>
              <a:t>Good to have a backlog! </a:t>
            </a:r>
          </a:p>
          <a:p>
            <a:pPr lvl="1"/>
            <a:r>
              <a:rPr lang="en-US" dirty="0" smtClean="0"/>
              <a:t>Prioritization </a:t>
            </a:r>
          </a:p>
          <a:p>
            <a:pPr lvl="1"/>
            <a:r>
              <a:rPr lang="en-US" dirty="0" smtClean="0"/>
              <a:t>Labor requirements </a:t>
            </a:r>
          </a:p>
          <a:p>
            <a:r>
              <a:rPr lang="en-US" dirty="0" smtClean="0"/>
              <a:t>Interface to MS Projects</a:t>
            </a:r>
          </a:p>
          <a:p>
            <a:pPr lvl="1"/>
            <a:r>
              <a:rPr lang="en-US" dirty="0" smtClean="0"/>
              <a:t>Export of work orders </a:t>
            </a:r>
          </a:p>
          <a:p>
            <a:pPr lvl="1"/>
            <a:r>
              <a:rPr lang="en-US" dirty="0" smtClean="0"/>
              <a:t>Schedule </a:t>
            </a:r>
          </a:p>
          <a:p>
            <a:pPr lvl="1"/>
            <a:r>
              <a:rPr lang="en-US" dirty="0" smtClean="0"/>
              <a:t>Import new schedule </a:t>
            </a:r>
          </a:p>
        </p:txBody>
      </p:sp>
      <p:sp>
        <p:nvSpPr>
          <p:cNvPr id="40962" name="Rectangle 2"/>
          <p:cNvSpPr>
            <a:spLocks noGrp="1" noChangeArrowheads="1"/>
          </p:cNvSpPr>
          <p:nvPr>
            <p:ph type="title"/>
          </p:nvPr>
        </p:nvSpPr>
        <p:spPr/>
        <p:txBody>
          <a:bodyPr/>
          <a:lstStyle/>
          <a:p>
            <a:r>
              <a:rPr lang="en-US" dirty="0" smtClean="0"/>
              <a:t>Scheduling</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40964" name="Group 3"/>
          <p:cNvGrpSpPr>
            <a:grpSpLocks/>
          </p:cNvGrpSpPr>
          <p:nvPr/>
        </p:nvGrpSpPr>
        <p:grpSpPr bwMode="auto">
          <a:xfrm>
            <a:off x="4868863" y="82550"/>
            <a:ext cx="4100512" cy="371475"/>
            <a:chOff x="1186612" y="3211773"/>
            <a:chExt cx="6564312" cy="555625"/>
          </a:xfrm>
        </p:grpSpPr>
        <p:sp>
          <p:nvSpPr>
            <p:cNvPr id="40966"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0967"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40968"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0969"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40970"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096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096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096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0963">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096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p:cNvPicPr>
            <a:picLocks noChangeAspect="1" noChangeArrowheads="1"/>
          </p:cNvPicPr>
          <p:nvPr/>
        </p:nvPicPr>
        <p:blipFill>
          <a:blip r:embed="rId3" cstate="print"/>
          <a:srcRect/>
          <a:stretch>
            <a:fillRect/>
          </a:stretch>
        </p:blipFill>
        <p:spPr bwMode="auto">
          <a:xfrm>
            <a:off x="973015" y="1382492"/>
            <a:ext cx="7634983" cy="4591630"/>
          </a:xfrm>
          <a:prstGeom prst="rect">
            <a:avLst/>
          </a:prstGeom>
          <a:noFill/>
          <a:ln w="9525">
            <a:noFill/>
            <a:miter lim="800000"/>
            <a:headEnd/>
            <a:tailEnd/>
          </a:ln>
        </p:spPr>
      </p:pic>
      <p:sp>
        <p:nvSpPr>
          <p:cNvPr id="24" name="Slide Number Placeholder 23"/>
          <p:cNvSpPr>
            <a:spLocks noGrp="1"/>
          </p:cNvSpPr>
          <p:nvPr>
            <p:ph type="sldNum" sz="quarter" idx="12"/>
          </p:nvPr>
        </p:nvSpPr>
        <p:spPr/>
        <p:txBody>
          <a:bodyPr/>
          <a:lstStyle/>
          <a:p>
            <a:fld id="{D295FD85-0E9A-9A4B-AEA4-CF6493BFD0E6}" type="slidenum">
              <a:rPr lang="en-US" smtClean="0"/>
              <a:pPr/>
              <a:t>42</a:t>
            </a:fld>
            <a:endParaRPr lang="en-US" dirty="0"/>
          </a:p>
        </p:txBody>
      </p:sp>
      <p:sp>
        <p:nvSpPr>
          <p:cNvPr id="41987" name="Rectangle 2"/>
          <p:cNvSpPr>
            <a:spLocks noGrp="1" noChangeArrowheads="1"/>
          </p:cNvSpPr>
          <p:nvPr>
            <p:ph type="title"/>
          </p:nvPr>
        </p:nvSpPr>
        <p:spPr/>
        <p:txBody>
          <a:bodyPr/>
          <a:lstStyle/>
          <a:p>
            <a:r>
              <a:rPr lang="en-US" dirty="0" smtClean="0"/>
              <a:t>Assign and Schedule the Work Order</a:t>
            </a:r>
          </a:p>
        </p:txBody>
      </p:sp>
      <p:sp>
        <p:nvSpPr>
          <p:cNvPr id="25" name="Text Placeholder 24"/>
          <p:cNvSpPr>
            <a:spLocks noGrp="1"/>
          </p:cNvSpPr>
          <p:nvPr>
            <p:ph type="body" sz="quarter" idx="13"/>
          </p:nvPr>
        </p:nvSpPr>
        <p:spPr/>
        <p:txBody>
          <a:bodyPr/>
          <a:lstStyle/>
          <a:p>
            <a:r>
              <a:rPr lang="en-US" dirty="0" smtClean="0"/>
              <a:t>EAM Maintenance</a:t>
            </a:r>
            <a:endParaRPr lang="en-US" dirty="0"/>
          </a:p>
        </p:txBody>
      </p:sp>
      <p:sp>
        <p:nvSpPr>
          <p:cNvPr id="41988" name="Rectangle 13"/>
          <p:cNvSpPr>
            <a:spLocks noChangeArrowheads="1"/>
          </p:cNvSpPr>
          <p:nvPr/>
        </p:nvSpPr>
        <p:spPr bwMode="auto">
          <a:xfrm>
            <a:off x="1802912" y="2679213"/>
            <a:ext cx="1034073" cy="26328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dirty="0"/>
          </a:p>
        </p:txBody>
      </p:sp>
      <p:sp>
        <p:nvSpPr>
          <p:cNvPr id="41989" name="Rectangle 14"/>
          <p:cNvSpPr>
            <a:spLocks noChangeArrowheads="1"/>
          </p:cNvSpPr>
          <p:nvPr/>
        </p:nvSpPr>
        <p:spPr bwMode="auto">
          <a:xfrm>
            <a:off x="1416783" y="4476262"/>
            <a:ext cx="2709740" cy="224692"/>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dirty="0"/>
          </a:p>
        </p:txBody>
      </p:sp>
      <p:sp>
        <p:nvSpPr>
          <p:cNvPr id="41990" name="Oval 8"/>
          <p:cNvSpPr>
            <a:spLocks noChangeArrowheads="1"/>
          </p:cNvSpPr>
          <p:nvPr/>
        </p:nvSpPr>
        <p:spPr bwMode="auto">
          <a:xfrm>
            <a:off x="1192213" y="2684586"/>
            <a:ext cx="636587" cy="215778"/>
          </a:xfrm>
          <a:prstGeom prst="ellipse">
            <a:avLst/>
          </a:prstGeom>
          <a:noFill/>
          <a:ln w="38100">
            <a:solidFill>
              <a:srgbClr val="FF0000"/>
            </a:solidFill>
            <a:round/>
            <a:headEnd/>
            <a:tailEnd/>
          </a:ln>
        </p:spPr>
        <p:txBody>
          <a:bodyPr wrap="none" anchor="ctr"/>
          <a:lstStyle/>
          <a:p>
            <a:pPr algn="ctr"/>
            <a:endParaRPr lang="en-US" sz="2800" dirty="0"/>
          </a:p>
        </p:txBody>
      </p:sp>
      <p:sp>
        <p:nvSpPr>
          <p:cNvPr id="41991" name="Oval 8"/>
          <p:cNvSpPr>
            <a:spLocks noChangeArrowheads="1"/>
          </p:cNvSpPr>
          <p:nvPr/>
        </p:nvSpPr>
        <p:spPr bwMode="auto">
          <a:xfrm>
            <a:off x="7485063" y="2838450"/>
            <a:ext cx="922337" cy="287338"/>
          </a:xfrm>
          <a:prstGeom prst="ellipse">
            <a:avLst/>
          </a:prstGeom>
          <a:noFill/>
          <a:ln w="38100">
            <a:solidFill>
              <a:srgbClr val="FF0000"/>
            </a:solidFill>
            <a:round/>
            <a:headEnd/>
            <a:tailEnd/>
          </a:ln>
        </p:spPr>
        <p:txBody>
          <a:bodyPr wrap="none" anchor="ctr"/>
          <a:lstStyle/>
          <a:p>
            <a:pPr algn="ctr"/>
            <a:endParaRPr lang="en-US" sz="2800" dirty="0"/>
          </a:p>
        </p:txBody>
      </p:sp>
      <p:sp>
        <p:nvSpPr>
          <p:cNvPr id="8" name="TextBox 7"/>
          <p:cNvSpPr txBox="1"/>
          <p:nvPr/>
        </p:nvSpPr>
        <p:spPr>
          <a:xfrm>
            <a:off x="3622675" y="3494088"/>
            <a:ext cx="2552302" cy="276999"/>
          </a:xfrm>
          <a:prstGeom prst="rect">
            <a:avLst/>
          </a:prstGeom>
          <a:solidFill>
            <a:schemeClr val="bg1"/>
          </a:solidFill>
          <a:ln w="3175">
            <a:solidFill>
              <a:schemeClr val="tx1"/>
            </a:solidFill>
          </a:ln>
          <a:effectLst>
            <a:outerShdw dist="63500" dir="3600000" algn="ctr" rotWithShape="0">
              <a:schemeClr val="bg1">
                <a:lumMod val="50000"/>
              </a:schemeClr>
            </a:outerShdw>
          </a:effectLst>
        </p:spPr>
        <p:txBody>
          <a:bodyPr wrap="none">
            <a:spAutoFit/>
          </a:bodyPr>
          <a:lstStyle/>
          <a:p>
            <a:pPr>
              <a:defRPr/>
            </a:pPr>
            <a:r>
              <a:rPr lang="en-US" sz="1200" dirty="0">
                <a:latin typeface="+mj-lt"/>
              </a:rPr>
              <a:t>Can </a:t>
            </a:r>
            <a:r>
              <a:rPr lang="en-US" sz="1200" dirty="0" smtClean="0">
                <a:latin typeface="+mj-lt"/>
              </a:rPr>
              <a:t>assign one or more people</a:t>
            </a:r>
            <a:endParaRPr lang="en-US" sz="1200" dirty="0">
              <a:latin typeface="+mj-lt"/>
            </a:endParaRPr>
          </a:p>
        </p:txBody>
      </p:sp>
      <p:cxnSp>
        <p:nvCxnSpPr>
          <p:cNvPr id="41993" name="Straight Arrow Connector 9"/>
          <p:cNvCxnSpPr>
            <a:cxnSpLocks noChangeShapeType="1"/>
            <a:stCxn id="8" idx="1"/>
            <a:endCxn id="41990" idx="6"/>
          </p:cNvCxnSpPr>
          <p:nvPr/>
        </p:nvCxnSpPr>
        <p:spPr bwMode="auto">
          <a:xfrm flipH="1" flipV="1">
            <a:off x="1828800" y="2792475"/>
            <a:ext cx="1793875" cy="840113"/>
          </a:xfrm>
          <a:prstGeom prst="straightConnector1">
            <a:avLst/>
          </a:prstGeom>
          <a:noFill/>
          <a:ln w="28575" algn="ctr">
            <a:solidFill>
              <a:schemeClr val="tx1"/>
            </a:solidFill>
            <a:round/>
            <a:headEnd/>
            <a:tailEnd type="arrow" w="med" len="med"/>
          </a:ln>
        </p:spPr>
      </p:cxnSp>
      <p:cxnSp>
        <p:nvCxnSpPr>
          <p:cNvPr id="41994" name="Straight Arrow Connector 11"/>
          <p:cNvCxnSpPr>
            <a:cxnSpLocks noChangeShapeType="1"/>
            <a:stCxn id="8" idx="3"/>
            <a:endCxn id="41991" idx="2"/>
          </p:cNvCxnSpPr>
          <p:nvPr/>
        </p:nvCxnSpPr>
        <p:spPr bwMode="auto">
          <a:xfrm flipV="1">
            <a:off x="6174977" y="2982119"/>
            <a:ext cx="1310086" cy="650469"/>
          </a:xfrm>
          <a:prstGeom prst="straightConnector1">
            <a:avLst/>
          </a:prstGeom>
          <a:noFill/>
          <a:ln w="28575" algn="ctr">
            <a:solidFill>
              <a:schemeClr val="tx1"/>
            </a:solidFill>
            <a:round/>
            <a:headEnd/>
            <a:tailEnd type="arrow" w="med" len="med"/>
          </a:ln>
        </p:spPr>
      </p:cxnSp>
      <p:sp>
        <p:nvSpPr>
          <p:cNvPr id="41995" name="Oval 8"/>
          <p:cNvSpPr>
            <a:spLocks noChangeArrowheads="1"/>
          </p:cNvSpPr>
          <p:nvPr/>
        </p:nvSpPr>
        <p:spPr bwMode="auto">
          <a:xfrm>
            <a:off x="1190625" y="2954214"/>
            <a:ext cx="661621" cy="169985"/>
          </a:xfrm>
          <a:prstGeom prst="ellipse">
            <a:avLst/>
          </a:prstGeom>
          <a:noFill/>
          <a:ln w="38100">
            <a:solidFill>
              <a:srgbClr val="FF0000"/>
            </a:solidFill>
            <a:round/>
            <a:headEnd/>
            <a:tailEnd/>
          </a:ln>
        </p:spPr>
        <p:txBody>
          <a:bodyPr wrap="none" anchor="ctr"/>
          <a:lstStyle/>
          <a:p>
            <a:pPr algn="ctr"/>
            <a:endParaRPr lang="en-US" sz="2800" dirty="0"/>
          </a:p>
        </p:txBody>
      </p:sp>
      <p:sp>
        <p:nvSpPr>
          <p:cNvPr id="16" name="TextBox 15"/>
          <p:cNvSpPr txBox="1"/>
          <p:nvPr/>
        </p:nvSpPr>
        <p:spPr>
          <a:xfrm>
            <a:off x="177800" y="2828925"/>
            <a:ext cx="842963" cy="1200329"/>
          </a:xfrm>
          <a:prstGeom prst="rect">
            <a:avLst/>
          </a:prstGeom>
          <a:solidFill>
            <a:schemeClr val="bg1"/>
          </a:solidFill>
          <a:ln w="3175">
            <a:solidFill>
              <a:schemeClr val="tx1"/>
            </a:solidFill>
          </a:ln>
          <a:effectLst>
            <a:outerShdw dist="63500" dir="3600000" algn="ctr" rotWithShape="0">
              <a:schemeClr val="bg1">
                <a:lumMod val="50000"/>
              </a:schemeClr>
            </a:outerShdw>
          </a:effectLst>
        </p:spPr>
        <p:txBody>
          <a:bodyPr>
            <a:spAutoFit/>
          </a:bodyPr>
          <a:lstStyle/>
          <a:p>
            <a:pPr>
              <a:defRPr/>
            </a:pPr>
            <a:r>
              <a:rPr lang="en-US" sz="1200" dirty="0">
                <a:latin typeface="+mj-lt"/>
              </a:rPr>
              <a:t>Receives </a:t>
            </a:r>
          </a:p>
          <a:p>
            <a:pPr>
              <a:defRPr/>
            </a:pPr>
            <a:r>
              <a:rPr lang="en-US" sz="1200" dirty="0" smtClean="0">
                <a:latin typeface="+mj-lt"/>
              </a:rPr>
              <a:t>e-mails </a:t>
            </a:r>
            <a:r>
              <a:rPr lang="en-US" sz="1200" dirty="0">
                <a:latin typeface="+mj-lt"/>
              </a:rPr>
              <a:t>on certain status changes</a:t>
            </a:r>
          </a:p>
        </p:txBody>
      </p:sp>
      <p:cxnSp>
        <p:nvCxnSpPr>
          <p:cNvPr id="41997" name="Straight Arrow Connector 17"/>
          <p:cNvCxnSpPr>
            <a:cxnSpLocks noChangeShapeType="1"/>
            <a:stCxn id="16" idx="3"/>
            <a:endCxn id="41995" idx="2"/>
          </p:cNvCxnSpPr>
          <p:nvPr/>
        </p:nvCxnSpPr>
        <p:spPr bwMode="auto">
          <a:xfrm flipV="1">
            <a:off x="1020763" y="3039207"/>
            <a:ext cx="169862" cy="389883"/>
          </a:xfrm>
          <a:prstGeom prst="straightConnector1">
            <a:avLst/>
          </a:prstGeom>
          <a:noFill/>
          <a:ln w="28575" algn="ctr">
            <a:solidFill>
              <a:schemeClr val="tx1"/>
            </a:solidFill>
            <a:round/>
            <a:headEnd/>
            <a:tailEnd type="arrow" w="med" len="med"/>
          </a:ln>
        </p:spPr>
      </p:cxnSp>
      <p:sp>
        <p:nvSpPr>
          <p:cNvPr id="41998" name="TextBox 18"/>
          <p:cNvSpPr txBox="1">
            <a:spLocks noChangeArrowheads="1"/>
          </p:cNvSpPr>
          <p:nvPr/>
        </p:nvSpPr>
        <p:spPr bwMode="auto">
          <a:xfrm>
            <a:off x="5237163" y="1392700"/>
            <a:ext cx="1411993" cy="30777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r>
              <a:rPr lang="en-US" dirty="0">
                <a:latin typeface="+mj-lt"/>
              </a:rPr>
              <a:t>Planner </a:t>
            </a:r>
            <a:r>
              <a:rPr lang="en-US" dirty="0" smtClean="0">
                <a:latin typeface="+mj-lt"/>
              </a:rPr>
              <a:t>field</a:t>
            </a:r>
            <a:endParaRPr lang="en-US" dirty="0">
              <a:latin typeface="+mj-lt"/>
            </a:endParaRPr>
          </a:p>
        </p:txBody>
      </p:sp>
      <p:sp>
        <p:nvSpPr>
          <p:cNvPr id="41999" name="Oval 8"/>
          <p:cNvSpPr>
            <a:spLocks noChangeArrowheads="1"/>
          </p:cNvSpPr>
          <p:nvPr/>
        </p:nvSpPr>
        <p:spPr bwMode="auto">
          <a:xfrm>
            <a:off x="4229100" y="2693988"/>
            <a:ext cx="749300" cy="214312"/>
          </a:xfrm>
          <a:prstGeom prst="ellipse">
            <a:avLst/>
          </a:prstGeom>
          <a:noFill/>
          <a:ln w="38100">
            <a:solidFill>
              <a:srgbClr val="FF0000"/>
            </a:solidFill>
            <a:round/>
            <a:headEnd/>
            <a:tailEnd/>
          </a:ln>
        </p:spPr>
        <p:txBody>
          <a:bodyPr wrap="none" anchor="ctr"/>
          <a:lstStyle/>
          <a:p>
            <a:pPr algn="ctr"/>
            <a:endParaRPr lang="en-US" sz="2800" dirty="0"/>
          </a:p>
        </p:txBody>
      </p:sp>
      <p:cxnSp>
        <p:nvCxnSpPr>
          <p:cNvPr id="42000" name="Straight Arrow Connector 21"/>
          <p:cNvCxnSpPr>
            <a:cxnSpLocks noChangeShapeType="1"/>
            <a:stCxn id="41998" idx="2"/>
            <a:endCxn id="41999" idx="0"/>
          </p:cNvCxnSpPr>
          <p:nvPr/>
        </p:nvCxnSpPr>
        <p:spPr bwMode="auto">
          <a:xfrm flipH="1">
            <a:off x="4603750" y="1700477"/>
            <a:ext cx="1339410" cy="993511"/>
          </a:xfrm>
          <a:prstGeom prst="straightConnector1">
            <a:avLst/>
          </a:prstGeom>
          <a:noFill/>
          <a:ln w="28575" algn="ctr">
            <a:solidFill>
              <a:schemeClr val="tx1"/>
            </a:solidFill>
            <a:round/>
            <a:headEnd/>
            <a:tailEnd type="arrow" w="med" len="med"/>
          </a:ln>
        </p:spPr>
      </p:cxnSp>
      <p:sp>
        <p:nvSpPr>
          <p:cNvPr id="42001" name="Oval 8"/>
          <p:cNvSpPr>
            <a:spLocks noChangeArrowheads="1"/>
          </p:cNvSpPr>
          <p:nvPr/>
        </p:nvSpPr>
        <p:spPr bwMode="auto">
          <a:xfrm>
            <a:off x="844062" y="2133599"/>
            <a:ext cx="644403" cy="178777"/>
          </a:xfrm>
          <a:prstGeom prst="ellipse">
            <a:avLst/>
          </a:prstGeom>
          <a:noFill/>
          <a:ln w="38100">
            <a:solidFill>
              <a:srgbClr val="FF0000"/>
            </a:solidFill>
            <a:round/>
            <a:headEnd/>
            <a:tailEnd/>
          </a:ln>
        </p:spPr>
        <p:txBody>
          <a:bodyPr wrap="none" anchor="ctr"/>
          <a:lstStyle/>
          <a:p>
            <a:pPr algn="ctr"/>
            <a:r>
              <a:rPr lang="en-US" sz="2800" dirty="0" smtClean="0"/>
              <a:t> </a:t>
            </a:r>
            <a:endParaRPr lang="en-US" sz="2800" dirty="0"/>
          </a:p>
        </p:txBody>
      </p:sp>
      <p:grpSp>
        <p:nvGrpSpPr>
          <p:cNvPr id="42002" name="Group 17"/>
          <p:cNvGrpSpPr>
            <a:grpSpLocks/>
          </p:cNvGrpSpPr>
          <p:nvPr/>
        </p:nvGrpSpPr>
        <p:grpSpPr bwMode="auto">
          <a:xfrm>
            <a:off x="4868863" y="82550"/>
            <a:ext cx="4100512" cy="371475"/>
            <a:chOff x="1186612" y="3211773"/>
            <a:chExt cx="6564312" cy="555625"/>
          </a:xfrm>
        </p:grpSpPr>
        <p:sp>
          <p:nvSpPr>
            <p:cNvPr id="4200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2005"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4200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2007"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4200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0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99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200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99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198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990"/>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4198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199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199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199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198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199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19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8" grpId="0" animBg="1"/>
      <p:bldP spid="41988" grpId="1" animBg="1"/>
      <p:bldP spid="41989" grpId="0" animBg="1"/>
      <p:bldP spid="41990" grpId="0" animBg="1"/>
      <p:bldP spid="41991" grpId="0" animBg="1"/>
      <p:bldP spid="8" grpId="0" animBg="1"/>
      <p:bldP spid="41995" grpId="0" animBg="1"/>
      <p:bldP spid="16" grpId="0" animBg="1"/>
      <p:bldP spid="41998" grpId="0" animBg="1"/>
      <p:bldP spid="41999" grpId="0" animBg="1"/>
      <p:bldP spid="4200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43</a:t>
            </a:fld>
            <a:endParaRPr lang="en-US" dirty="0"/>
          </a:p>
        </p:txBody>
      </p:sp>
      <p:sp>
        <p:nvSpPr>
          <p:cNvPr id="43011" name="Rectangle 3"/>
          <p:cNvSpPr>
            <a:spLocks noGrp="1" noChangeArrowheads="1"/>
          </p:cNvSpPr>
          <p:nvPr>
            <p:ph idx="1"/>
          </p:nvPr>
        </p:nvSpPr>
        <p:spPr/>
        <p:txBody>
          <a:bodyPr>
            <a:normAutofit fontScale="85000" lnSpcReduction="10000"/>
          </a:bodyPr>
          <a:lstStyle/>
          <a:p>
            <a:r>
              <a:rPr lang="en-US" dirty="0" smtClean="0"/>
              <a:t>Important Data</a:t>
            </a:r>
          </a:p>
          <a:p>
            <a:pPr lvl="1"/>
            <a:r>
              <a:rPr lang="en-US" dirty="0" smtClean="0"/>
              <a:t>Assigned </a:t>
            </a:r>
          </a:p>
          <a:p>
            <a:pPr lvl="2"/>
            <a:r>
              <a:rPr lang="en-US" dirty="0" smtClean="0"/>
              <a:t>Employees where Assigned = yes</a:t>
            </a:r>
          </a:p>
          <a:p>
            <a:pPr lvl="2"/>
            <a:r>
              <a:rPr lang="en-US" dirty="0" smtClean="0"/>
              <a:t>Assign a single technician </a:t>
            </a:r>
          </a:p>
          <a:p>
            <a:pPr lvl="2"/>
            <a:r>
              <a:rPr lang="en-US" dirty="0" smtClean="0"/>
              <a:t>Assign multiple technicians using the Assigned submenu</a:t>
            </a:r>
          </a:p>
          <a:p>
            <a:pPr lvl="1"/>
            <a:r>
              <a:rPr lang="en-US" dirty="0" smtClean="0"/>
              <a:t>Class</a:t>
            </a:r>
          </a:p>
          <a:p>
            <a:pPr lvl="2"/>
            <a:r>
              <a:rPr lang="en-US" dirty="0" smtClean="0"/>
              <a:t>Categorizes work orders </a:t>
            </a:r>
          </a:p>
          <a:p>
            <a:pPr lvl="3"/>
            <a:r>
              <a:rPr lang="en-US" dirty="0" smtClean="0"/>
              <a:t>Environmental</a:t>
            </a:r>
          </a:p>
          <a:p>
            <a:pPr lvl="3"/>
            <a:r>
              <a:rPr lang="en-US" dirty="0" smtClean="0"/>
              <a:t>Safety</a:t>
            </a:r>
          </a:p>
          <a:p>
            <a:pPr lvl="3"/>
            <a:r>
              <a:rPr lang="en-US" dirty="0" smtClean="0"/>
              <a:t>Calibration</a:t>
            </a:r>
          </a:p>
          <a:p>
            <a:pPr lvl="3"/>
            <a:r>
              <a:rPr lang="en-US" dirty="0" smtClean="0"/>
              <a:t>Shutdown</a:t>
            </a:r>
          </a:p>
          <a:p>
            <a:pPr lvl="3"/>
            <a:r>
              <a:rPr lang="en-US" dirty="0" smtClean="0"/>
              <a:t>Lean</a:t>
            </a:r>
          </a:p>
          <a:p>
            <a:pPr lvl="1"/>
            <a:r>
              <a:rPr lang="en-US" dirty="0" smtClean="0"/>
              <a:t>Planned and Unplanned </a:t>
            </a:r>
          </a:p>
          <a:p>
            <a:pPr lvl="2"/>
            <a:r>
              <a:rPr lang="en-US" dirty="0" smtClean="0"/>
              <a:t>CM work orders default to unplanned</a:t>
            </a:r>
          </a:p>
          <a:p>
            <a:pPr lvl="2"/>
            <a:r>
              <a:rPr lang="en-US" dirty="0" smtClean="0"/>
              <a:t>PM templates default to planned</a:t>
            </a:r>
          </a:p>
          <a:p>
            <a:pPr lvl="2"/>
            <a:r>
              <a:rPr lang="en-US" dirty="0" smtClean="0"/>
              <a:t>PM work orders default from PM template setting</a:t>
            </a:r>
          </a:p>
          <a:p>
            <a:pPr lvl="2"/>
            <a:r>
              <a:rPr lang="en-US" dirty="0" smtClean="0"/>
              <a:t>Can be changed </a:t>
            </a:r>
          </a:p>
        </p:txBody>
      </p:sp>
      <p:sp>
        <p:nvSpPr>
          <p:cNvPr id="43010" name="Rectangle 2"/>
          <p:cNvSpPr>
            <a:spLocks noGrp="1" noChangeArrowheads="1"/>
          </p:cNvSpPr>
          <p:nvPr>
            <p:ph type="title"/>
          </p:nvPr>
        </p:nvSpPr>
        <p:spPr/>
        <p:txBody>
          <a:bodyPr/>
          <a:lstStyle/>
          <a:p>
            <a:r>
              <a:rPr lang="en-US" dirty="0" smtClean="0"/>
              <a:t>Prepare: Work Order Setup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43012" name="Group 3"/>
          <p:cNvGrpSpPr>
            <a:grpSpLocks/>
          </p:cNvGrpSpPr>
          <p:nvPr/>
        </p:nvGrpSpPr>
        <p:grpSpPr bwMode="auto">
          <a:xfrm>
            <a:off x="4868863" y="82550"/>
            <a:ext cx="4100512" cy="371475"/>
            <a:chOff x="1186612" y="3211773"/>
            <a:chExt cx="6564312" cy="555625"/>
          </a:xfrm>
        </p:grpSpPr>
        <p:sp>
          <p:nvSpPr>
            <p:cNvPr id="4301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3015"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4301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3017"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4301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01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30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30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011">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011">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3011">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3011">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3011">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011">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3011">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3011">
                                            <p:txEl>
                                              <p:pRg st="11" end="11"/>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3011">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3011">
                                            <p:txEl>
                                              <p:pRg st="13" end="13"/>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3011">
                                            <p:txEl>
                                              <p:pRg st="15" end="1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011">
                                            <p:txEl>
                                              <p:pRg st="14" end="14"/>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43011">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44</a:t>
            </a:fld>
            <a:endParaRPr lang="en-US" dirty="0"/>
          </a:p>
        </p:txBody>
      </p:sp>
      <p:sp>
        <p:nvSpPr>
          <p:cNvPr id="44035" name="Rectangle 3"/>
          <p:cNvSpPr>
            <a:spLocks noGrp="1" noChangeArrowheads="1"/>
          </p:cNvSpPr>
          <p:nvPr>
            <p:ph idx="1"/>
          </p:nvPr>
        </p:nvSpPr>
        <p:spPr/>
        <p:txBody>
          <a:bodyPr/>
          <a:lstStyle/>
          <a:p>
            <a:r>
              <a:rPr lang="en-US" dirty="0" smtClean="0"/>
              <a:t>Important data (cont’d)</a:t>
            </a:r>
          </a:p>
          <a:p>
            <a:pPr lvl="1"/>
            <a:r>
              <a:rPr lang="en-US" dirty="0" smtClean="0"/>
              <a:t>Work order status change</a:t>
            </a:r>
          </a:p>
          <a:p>
            <a:pPr lvl="2"/>
            <a:r>
              <a:rPr lang="en-US" dirty="0" smtClean="0"/>
              <a:t>Automatically notify users</a:t>
            </a:r>
          </a:p>
          <a:p>
            <a:pPr lvl="1"/>
            <a:r>
              <a:rPr lang="en-US" dirty="0" smtClean="0"/>
              <a:t>Estimates (labor, material, and contractor cost)</a:t>
            </a:r>
          </a:p>
          <a:p>
            <a:pPr lvl="2"/>
            <a:r>
              <a:rPr lang="en-US" dirty="0" smtClean="0"/>
              <a:t>Feeds reporting for planned vs. actual analysis</a:t>
            </a:r>
          </a:p>
          <a:p>
            <a:pPr lvl="1"/>
            <a:r>
              <a:rPr lang="en-US" dirty="0" smtClean="0"/>
              <a:t>Estimates (hours labor and hours down)</a:t>
            </a:r>
          </a:p>
          <a:p>
            <a:pPr lvl="2"/>
            <a:r>
              <a:rPr lang="en-US" dirty="0" smtClean="0"/>
              <a:t>Compare estimated hours with actual hours</a:t>
            </a:r>
          </a:p>
        </p:txBody>
      </p:sp>
      <p:sp>
        <p:nvSpPr>
          <p:cNvPr id="44034" name="Rectangle 2"/>
          <p:cNvSpPr>
            <a:spLocks noGrp="1" noChangeArrowheads="1"/>
          </p:cNvSpPr>
          <p:nvPr>
            <p:ph type="title"/>
          </p:nvPr>
        </p:nvSpPr>
        <p:spPr/>
        <p:txBody>
          <a:bodyPr/>
          <a:lstStyle/>
          <a:p>
            <a:r>
              <a:rPr lang="en-US" dirty="0" smtClean="0"/>
              <a:t>Prepare: Work Order Setup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44036" name="Group 3"/>
          <p:cNvGrpSpPr>
            <a:grpSpLocks/>
          </p:cNvGrpSpPr>
          <p:nvPr/>
        </p:nvGrpSpPr>
        <p:grpSpPr bwMode="auto">
          <a:xfrm>
            <a:off x="4868863" y="82550"/>
            <a:ext cx="4100512" cy="371475"/>
            <a:chOff x="1186612" y="3211773"/>
            <a:chExt cx="6564312" cy="555625"/>
          </a:xfrm>
        </p:grpSpPr>
        <p:sp>
          <p:nvSpPr>
            <p:cNvPr id="4403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4039"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4404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4041"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4404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4035">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403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03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03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45</a:t>
            </a:fld>
            <a:endParaRPr lang="en-US" dirty="0"/>
          </a:p>
        </p:txBody>
      </p:sp>
      <p:sp>
        <p:nvSpPr>
          <p:cNvPr id="44035" name="Rectangle 3"/>
          <p:cNvSpPr>
            <a:spLocks noGrp="1" noChangeArrowheads="1"/>
          </p:cNvSpPr>
          <p:nvPr>
            <p:ph idx="1"/>
          </p:nvPr>
        </p:nvSpPr>
        <p:spPr>
          <a:xfrm>
            <a:off x="536222" y="1196621"/>
            <a:ext cx="7704667" cy="1354667"/>
          </a:xfrm>
        </p:spPr>
        <p:txBody>
          <a:bodyPr>
            <a:normAutofit lnSpcReduction="10000"/>
          </a:bodyPr>
          <a:lstStyle/>
          <a:p>
            <a:r>
              <a:rPr lang="en-US" dirty="0" smtClean="0"/>
              <a:t>Prints a paper copy of the WO doc</a:t>
            </a:r>
          </a:p>
          <a:p>
            <a:r>
              <a:rPr lang="en-US" dirty="0" smtClean="0"/>
              <a:t>Safety Instructions print before any other instructions</a:t>
            </a:r>
          </a:p>
          <a:p>
            <a:endParaRPr lang="en-US" dirty="0" smtClean="0"/>
          </a:p>
        </p:txBody>
      </p:sp>
      <p:sp>
        <p:nvSpPr>
          <p:cNvPr id="44034" name="Rectangle 2"/>
          <p:cNvSpPr>
            <a:spLocks noGrp="1" noChangeArrowheads="1"/>
          </p:cNvSpPr>
          <p:nvPr>
            <p:ph type="title"/>
          </p:nvPr>
        </p:nvSpPr>
        <p:spPr/>
        <p:txBody>
          <a:bodyPr/>
          <a:lstStyle/>
          <a:p>
            <a:r>
              <a:rPr lang="en-US" dirty="0" smtClean="0"/>
              <a:t>Prepare: Work Order Printing</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2" name="Group 3"/>
          <p:cNvGrpSpPr>
            <a:grpSpLocks/>
          </p:cNvGrpSpPr>
          <p:nvPr/>
        </p:nvGrpSpPr>
        <p:grpSpPr bwMode="auto">
          <a:xfrm>
            <a:off x="4868863" y="82550"/>
            <a:ext cx="4100512" cy="371475"/>
            <a:chOff x="1186612" y="3211773"/>
            <a:chExt cx="6564312" cy="555625"/>
          </a:xfrm>
        </p:grpSpPr>
        <p:sp>
          <p:nvSpPr>
            <p:cNvPr id="4403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4039"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4404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4041"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4404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
        <p:nvSpPr>
          <p:cNvPr id="216066" name="AutoShape 2" descr="Displaying WO Prin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3" name="Picture 12" descr="WO Print.jpg"/>
          <p:cNvPicPr>
            <a:picLocks noChangeAspect="1"/>
          </p:cNvPicPr>
          <p:nvPr/>
        </p:nvPicPr>
        <p:blipFill>
          <a:blip r:embed="rId3" cstate="print"/>
          <a:stretch>
            <a:fillRect/>
          </a:stretch>
        </p:blipFill>
        <p:spPr>
          <a:xfrm>
            <a:off x="880148" y="2442734"/>
            <a:ext cx="7304296" cy="39454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46</a:t>
            </a:fld>
            <a:endParaRPr lang="en-US" dirty="0"/>
          </a:p>
        </p:txBody>
      </p:sp>
      <p:sp>
        <p:nvSpPr>
          <p:cNvPr id="44035" name="Rectangle 3"/>
          <p:cNvSpPr>
            <a:spLocks noGrp="1" noChangeArrowheads="1"/>
          </p:cNvSpPr>
          <p:nvPr>
            <p:ph idx="1"/>
          </p:nvPr>
        </p:nvSpPr>
        <p:spPr/>
        <p:txBody>
          <a:bodyPr/>
          <a:lstStyle/>
          <a:p>
            <a:r>
              <a:rPr lang="en-US" dirty="0" smtClean="0"/>
              <a:t>External links may be printed</a:t>
            </a:r>
          </a:p>
          <a:p>
            <a:r>
              <a:rPr lang="en-US" dirty="0" smtClean="0"/>
              <a:t>Alternative WO formats </a:t>
            </a:r>
          </a:p>
          <a:p>
            <a:r>
              <a:rPr lang="en-US" dirty="0" smtClean="0"/>
              <a:t>Instruction lists have a yes/no completion option</a:t>
            </a:r>
          </a:p>
          <a:p>
            <a:endParaRPr lang="en-US" dirty="0" smtClean="0"/>
          </a:p>
        </p:txBody>
      </p:sp>
      <p:sp>
        <p:nvSpPr>
          <p:cNvPr id="44034" name="Rectangle 2"/>
          <p:cNvSpPr>
            <a:spLocks noGrp="1" noChangeArrowheads="1"/>
          </p:cNvSpPr>
          <p:nvPr>
            <p:ph type="title"/>
          </p:nvPr>
        </p:nvSpPr>
        <p:spPr/>
        <p:txBody>
          <a:bodyPr/>
          <a:lstStyle/>
          <a:p>
            <a:r>
              <a:rPr lang="en-US" dirty="0" smtClean="0"/>
              <a:t>Prepare: Work Order Printing</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2" name="Group 3"/>
          <p:cNvGrpSpPr>
            <a:grpSpLocks/>
          </p:cNvGrpSpPr>
          <p:nvPr/>
        </p:nvGrpSpPr>
        <p:grpSpPr bwMode="auto">
          <a:xfrm>
            <a:off x="4868863" y="82550"/>
            <a:ext cx="4100512" cy="371475"/>
            <a:chOff x="1186612" y="3211773"/>
            <a:chExt cx="6564312" cy="555625"/>
          </a:xfrm>
        </p:grpSpPr>
        <p:sp>
          <p:nvSpPr>
            <p:cNvPr id="4403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4039" name="Right Arrow 7"/>
            <p:cNvSpPr>
              <a:spLocks noChangeArrowheads="1"/>
            </p:cNvSpPr>
            <p:nvPr/>
          </p:nvSpPr>
          <p:spPr bwMode="auto">
            <a:xfrm>
              <a:off x="2583612"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Prepare</a:t>
              </a:r>
            </a:p>
          </p:txBody>
        </p:sp>
        <p:sp>
          <p:nvSpPr>
            <p:cNvPr id="4404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4041"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4404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
        <p:nvSpPr>
          <p:cNvPr id="216066" name="AutoShape 2" descr="Displaying WO Print.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D295FD85-0E9A-9A4B-AEA4-CF6493BFD0E6}" type="slidenum">
              <a:rPr lang="en-US" smtClean="0"/>
              <a:pPr/>
              <a:t>47</a:t>
            </a:fld>
            <a:endParaRPr lang="en-US" dirty="0"/>
          </a:p>
        </p:txBody>
      </p:sp>
      <p:sp>
        <p:nvSpPr>
          <p:cNvPr id="45058" name="Rectangle 2"/>
          <p:cNvSpPr>
            <a:spLocks noGrp="1" noChangeArrowheads="1"/>
          </p:cNvSpPr>
          <p:nvPr>
            <p:ph type="title"/>
          </p:nvPr>
        </p:nvSpPr>
        <p:spPr/>
        <p:txBody>
          <a:bodyPr/>
          <a:lstStyle/>
          <a:p>
            <a:r>
              <a:rPr lang="en-US" dirty="0" smtClean="0"/>
              <a:t>Maintenance Process – Step Through</a:t>
            </a:r>
          </a:p>
        </p:txBody>
      </p:sp>
      <p:sp>
        <p:nvSpPr>
          <p:cNvPr id="11" name="Text Placeholder 10"/>
          <p:cNvSpPr>
            <a:spLocks noGrp="1"/>
          </p:cNvSpPr>
          <p:nvPr>
            <p:ph type="body" sz="quarter" idx="13"/>
          </p:nvPr>
        </p:nvSpPr>
        <p:spPr/>
        <p:txBody>
          <a:bodyPr/>
          <a:lstStyle/>
          <a:p>
            <a:r>
              <a:rPr lang="en-US" dirty="0" smtClean="0"/>
              <a:t>EAM Maintenance</a:t>
            </a:r>
            <a:endParaRPr lang="en-US" dirty="0"/>
          </a:p>
        </p:txBody>
      </p:sp>
      <p:grpSp>
        <p:nvGrpSpPr>
          <p:cNvPr id="45059" name="Group 12"/>
          <p:cNvGrpSpPr>
            <a:grpSpLocks/>
          </p:cNvGrpSpPr>
          <p:nvPr/>
        </p:nvGrpSpPr>
        <p:grpSpPr bwMode="auto">
          <a:xfrm>
            <a:off x="1192213" y="1674813"/>
            <a:ext cx="6742112" cy="787400"/>
            <a:chOff x="1186612" y="3211773"/>
            <a:chExt cx="6564312" cy="555625"/>
          </a:xfrm>
        </p:grpSpPr>
        <p:sp>
          <p:nvSpPr>
            <p:cNvPr id="45062"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45063"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45064" name="Right Arrow 8"/>
            <p:cNvSpPr>
              <a:spLocks noChangeArrowheads="1"/>
            </p:cNvSpPr>
            <p:nvPr/>
          </p:nvSpPr>
          <p:spPr bwMode="auto">
            <a:xfrm>
              <a:off x="3975849" y="3214948"/>
              <a:ext cx="979488" cy="552450"/>
            </a:xfrm>
            <a:prstGeom prst="rightArrow">
              <a:avLst>
                <a:gd name="adj1" fmla="val 50000"/>
                <a:gd name="adj2" fmla="val 50095"/>
              </a:avLst>
            </a:prstGeom>
            <a:solidFill>
              <a:srgbClr val="FFFF00"/>
            </a:solidFill>
            <a:ln w="9525" algn="ctr">
              <a:solidFill>
                <a:schemeClr val="tx1"/>
              </a:solidFill>
              <a:round/>
              <a:headEnd/>
              <a:tailEnd/>
            </a:ln>
          </p:spPr>
          <p:txBody>
            <a:bodyPr wrap="none" tIns="91440" bIns="91440" anchor="ctr"/>
            <a:lstStyle/>
            <a:p>
              <a:pPr algn="ctr"/>
              <a:r>
                <a:rPr lang="en-US" dirty="0"/>
                <a:t>Work</a:t>
              </a:r>
            </a:p>
          </p:txBody>
        </p:sp>
        <p:sp>
          <p:nvSpPr>
            <p:cNvPr id="45065"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45066"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grpSp>
      <p:pic>
        <p:nvPicPr>
          <p:cNvPr id="45060" name="Picture 4" descr="C:\Users\nnm\AppData\Local\Microsoft\Windows\Temporary Internet Files\Content.IE5\VD21BJPT\MC900031063[1].wmf"/>
          <p:cNvPicPr>
            <a:picLocks noChangeAspect="1" noChangeArrowheads="1"/>
          </p:cNvPicPr>
          <p:nvPr/>
        </p:nvPicPr>
        <p:blipFill>
          <a:blip r:embed="rId3" cstate="print"/>
          <a:srcRect/>
          <a:stretch>
            <a:fillRect/>
          </a:stretch>
        </p:blipFill>
        <p:spPr bwMode="auto">
          <a:xfrm>
            <a:off x="3636963" y="3794125"/>
            <a:ext cx="1863725" cy="14493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48</a:t>
            </a:fld>
            <a:endParaRPr lang="en-US" dirty="0"/>
          </a:p>
        </p:txBody>
      </p:sp>
      <p:sp>
        <p:nvSpPr>
          <p:cNvPr id="46082" name="Rectangle 2"/>
          <p:cNvSpPr>
            <a:spLocks noGrp="1" noChangeArrowheads="1"/>
          </p:cNvSpPr>
          <p:nvPr>
            <p:ph type="title"/>
          </p:nvPr>
        </p:nvSpPr>
        <p:spPr/>
        <p:txBody>
          <a:bodyPr/>
          <a:lstStyle/>
          <a:p>
            <a:r>
              <a:rPr lang="en-US" dirty="0" smtClean="0"/>
              <a:t>Maintenance Process – Step Through</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grpSp>
        <p:nvGrpSpPr>
          <p:cNvPr id="46083" name="Group 12"/>
          <p:cNvGrpSpPr>
            <a:grpSpLocks/>
          </p:cNvGrpSpPr>
          <p:nvPr/>
        </p:nvGrpSpPr>
        <p:grpSpPr bwMode="auto">
          <a:xfrm>
            <a:off x="1135063" y="3027363"/>
            <a:ext cx="6742112" cy="787400"/>
            <a:chOff x="1186612" y="3211773"/>
            <a:chExt cx="6564312" cy="555625"/>
          </a:xfrm>
        </p:grpSpPr>
        <p:sp>
          <p:nvSpPr>
            <p:cNvPr id="46085"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46086"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46087"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46088"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dirty="0"/>
                <a:t>Record</a:t>
              </a:r>
            </a:p>
          </p:txBody>
        </p:sp>
        <p:sp>
          <p:nvSpPr>
            <p:cNvPr id="46089"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gr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49</a:t>
            </a:fld>
            <a:endParaRPr lang="en-US" dirty="0"/>
          </a:p>
        </p:txBody>
      </p:sp>
      <p:sp>
        <p:nvSpPr>
          <p:cNvPr id="47107" name="Rectangle 3"/>
          <p:cNvSpPr>
            <a:spLocks noGrp="1" noChangeArrowheads="1"/>
          </p:cNvSpPr>
          <p:nvPr>
            <p:ph idx="1"/>
          </p:nvPr>
        </p:nvSpPr>
        <p:spPr/>
        <p:txBody>
          <a:bodyPr>
            <a:normAutofit/>
          </a:bodyPr>
          <a:lstStyle/>
          <a:p>
            <a:r>
              <a:rPr lang="en-US" dirty="0" smtClean="0"/>
              <a:t>Critical step!  </a:t>
            </a:r>
          </a:p>
          <a:p>
            <a:r>
              <a:rPr lang="en-US" dirty="0" smtClean="0"/>
              <a:t>Accumulates cost of ownership</a:t>
            </a:r>
          </a:p>
          <a:p>
            <a:pPr lvl="1"/>
            <a:r>
              <a:rPr lang="en-US" dirty="0" smtClean="0"/>
              <a:t>Internal labor costs </a:t>
            </a:r>
          </a:p>
          <a:p>
            <a:pPr lvl="1"/>
            <a:r>
              <a:rPr lang="en-US" dirty="0" smtClean="0"/>
              <a:t>Internal parts </a:t>
            </a:r>
          </a:p>
          <a:p>
            <a:pPr lvl="1"/>
            <a:r>
              <a:rPr lang="en-US" dirty="0" smtClean="0"/>
              <a:t>Purchased materials </a:t>
            </a:r>
          </a:p>
          <a:p>
            <a:pPr lvl="1"/>
            <a:r>
              <a:rPr lang="en-US" dirty="0" smtClean="0"/>
              <a:t>Subcontractor costs </a:t>
            </a:r>
          </a:p>
          <a:p>
            <a:pPr lvl="1"/>
            <a:r>
              <a:rPr lang="en-US" dirty="0" smtClean="0"/>
              <a:t>Downtime </a:t>
            </a:r>
          </a:p>
          <a:p>
            <a:r>
              <a:rPr lang="en-US" dirty="0" smtClean="0"/>
              <a:t>Key trending data</a:t>
            </a:r>
          </a:p>
          <a:p>
            <a:pPr lvl="1"/>
            <a:r>
              <a:rPr lang="en-US" dirty="0" smtClean="0"/>
              <a:t>Failure </a:t>
            </a:r>
          </a:p>
          <a:p>
            <a:pPr lvl="1"/>
            <a:r>
              <a:rPr lang="en-US" dirty="0" smtClean="0"/>
              <a:t>Repair </a:t>
            </a:r>
          </a:p>
          <a:p>
            <a:pPr lvl="1"/>
            <a:endParaRPr lang="en-US" dirty="0" smtClean="0"/>
          </a:p>
        </p:txBody>
      </p:sp>
      <p:sp>
        <p:nvSpPr>
          <p:cNvPr id="47106" name="Rectangle 2"/>
          <p:cNvSpPr>
            <a:spLocks noGrp="1" noChangeArrowheads="1"/>
          </p:cNvSpPr>
          <p:nvPr>
            <p:ph type="title"/>
          </p:nvPr>
        </p:nvSpPr>
        <p:spPr/>
        <p:txBody>
          <a:bodyPr/>
          <a:lstStyle/>
          <a:p>
            <a:r>
              <a:rPr lang="en-US" dirty="0" smtClean="0"/>
              <a:t>Record Work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47108" name="Group 3"/>
          <p:cNvGrpSpPr>
            <a:grpSpLocks/>
          </p:cNvGrpSpPr>
          <p:nvPr/>
        </p:nvGrpSpPr>
        <p:grpSpPr bwMode="auto">
          <a:xfrm>
            <a:off x="4868863" y="82550"/>
            <a:ext cx="4100512" cy="371475"/>
            <a:chOff x="1186612" y="3211773"/>
            <a:chExt cx="6564312" cy="555625"/>
          </a:xfrm>
        </p:grpSpPr>
        <p:sp>
          <p:nvSpPr>
            <p:cNvPr id="47110"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711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4711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7113"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4711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par>
                                <p:cTn id="7" presetID="6" presetClass="emph" presetSubtype="0" autoRev="1" fill="hold" nodeType="withEffect">
                                  <p:stCondLst>
                                    <p:cond delay="0"/>
                                  </p:stCondLst>
                                  <p:childTnLst>
                                    <p:animScale>
                                      <p:cBhvr>
                                        <p:cTn id="8" dur="2000" fill="hold"/>
                                        <p:tgtEl>
                                          <p:spTgt spid="47107">
                                            <p:txEl>
                                              <p:pRg st="0" end="0"/>
                                            </p:txEl>
                                          </p:spTgt>
                                        </p:tgtEl>
                                      </p:cBhvr>
                                      <p:by x="150000" y="15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710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10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710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710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10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710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710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710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9458" name="Picture 10" descr="C:\Users\nnm\AppData\Local\Microsoft\Windows\Temporary Internet Files\Content.IE5\9T6UJMI2\MC900437207[1].jpg"/>
          <p:cNvPicPr>
            <a:picLocks noChangeAspect="1" noChangeArrowheads="1"/>
          </p:cNvPicPr>
          <p:nvPr/>
        </p:nvPicPr>
        <p:blipFill>
          <a:blip r:embed="rId3" cstate="print">
            <a:lum bright="40000"/>
          </a:blip>
          <a:srcRect l="7494" t="7680" r="671" b="6952"/>
          <a:stretch>
            <a:fillRect/>
          </a:stretch>
        </p:blipFill>
        <p:spPr bwMode="auto">
          <a:xfrm>
            <a:off x="2057400" y="1119188"/>
            <a:ext cx="5410200" cy="5029200"/>
          </a:xfrm>
          <a:prstGeom prst="rect">
            <a:avLst/>
          </a:prstGeom>
          <a:solidFill>
            <a:srgbClr val="000000">
              <a:alpha val="32941"/>
            </a:srgbClr>
          </a:solidFill>
          <a:ln w="9525">
            <a:noFill/>
            <a:miter lim="800000"/>
            <a:headEnd/>
            <a:tailEnd/>
          </a:ln>
        </p:spPr>
      </p:pic>
      <p:sp>
        <p:nvSpPr>
          <p:cNvPr id="20" name="Slide Number Placeholder 19"/>
          <p:cNvSpPr>
            <a:spLocks noGrp="1"/>
          </p:cNvSpPr>
          <p:nvPr>
            <p:ph type="sldNum" sz="quarter" idx="12"/>
          </p:nvPr>
        </p:nvSpPr>
        <p:spPr/>
        <p:txBody>
          <a:bodyPr/>
          <a:lstStyle/>
          <a:p>
            <a:fld id="{D295FD85-0E9A-9A4B-AEA4-CF6493BFD0E6}" type="slidenum">
              <a:rPr lang="en-US" smtClean="0"/>
              <a:pPr/>
              <a:t>5</a:t>
            </a:fld>
            <a:endParaRPr lang="en-US" dirty="0"/>
          </a:p>
        </p:txBody>
      </p:sp>
      <p:sp>
        <p:nvSpPr>
          <p:cNvPr id="659459" name="Rectangle 2"/>
          <p:cNvSpPr>
            <a:spLocks noGrp="1" noChangeArrowheads="1"/>
          </p:cNvSpPr>
          <p:nvPr>
            <p:ph type="title"/>
          </p:nvPr>
        </p:nvSpPr>
        <p:spPr/>
        <p:txBody>
          <a:bodyPr anchor="ctr"/>
          <a:lstStyle/>
          <a:p>
            <a:r>
              <a:rPr lang="en-US" dirty="0" smtClean="0"/>
              <a:t>EAM Modules</a:t>
            </a:r>
          </a:p>
        </p:txBody>
      </p:sp>
      <p:sp>
        <p:nvSpPr>
          <p:cNvPr id="21" name="Text Placeholder 20"/>
          <p:cNvSpPr>
            <a:spLocks noGrp="1"/>
          </p:cNvSpPr>
          <p:nvPr>
            <p:ph type="body" sz="quarter" idx="13"/>
          </p:nvPr>
        </p:nvSpPr>
        <p:spPr/>
        <p:txBody>
          <a:bodyPr/>
          <a:lstStyle/>
          <a:p>
            <a:r>
              <a:rPr lang="en-US" dirty="0" smtClean="0"/>
              <a:t>EAM Maintenance</a:t>
            </a:r>
            <a:endParaRPr lang="en-US" dirty="0"/>
          </a:p>
        </p:txBody>
      </p:sp>
      <p:pic>
        <p:nvPicPr>
          <p:cNvPr id="659461" name="Picture 3" descr="C:\Users\nnm\AppData\Local\Microsoft\Windows\Temporary Internet Files\Content.IE5\HRO6PRED\MC900440391[1].png"/>
          <p:cNvPicPr>
            <a:picLocks noChangeAspect="1" noChangeArrowheads="1"/>
          </p:cNvPicPr>
          <p:nvPr/>
        </p:nvPicPr>
        <p:blipFill>
          <a:blip r:embed="rId4" cstate="print"/>
          <a:srcRect/>
          <a:stretch>
            <a:fillRect/>
          </a:stretch>
        </p:blipFill>
        <p:spPr bwMode="auto">
          <a:xfrm>
            <a:off x="4014788" y="1160463"/>
            <a:ext cx="1089025" cy="1090612"/>
          </a:xfrm>
          <a:prstGeom prst="rect">
            <a:avLst/>
          </a:prstGeom>
          <a:noFill/>
          <a:ln w="9525">
            <a:noFill/>
            <a:miter lim="800000"/>
            <a:headEnd/>
            <a:tailEnd/>
          </a:ln>
        </p:spPr>
      </p:pic>
      <p:grpSp>
        <p:nvGrpSpPr>
          <p:cNvPr id="2" name="Group 21"/>
          <p:cNvGrpSpPr>
            <a:grpSpLocks/>
          </p:cNvGrpSpPr>
          <p:nvPr/>
        </p:nvGrpSpPr>
        <p:grpSpPr bwMode="auto">
          <a:xfrm>
            <a:off x="1762125" y="2871788"/>
            <a:ext cx="1370013" cy="1446212"/>
            <a:chOff x="2057698" y="2886075"/>
            <a:chExt cx="1369286" cy="1446015"/>
          </a:xfrm>
        </p:grpSpPr>
        <p:pic>
          <p:nvPicPr>
            <p:cNvPr id="659463" name="Picture 2" descr="C:\Users\nnm\AppData\Local\Microsoft\Windows\Temporary Internet Files\Content.IE5\9T6UJMI2\MC900286442[1].wmf"/>
            <p:cNvPicPr>
              <a:picLocks noChangeAspect="1" noChangeArrowheads="1"/>
            </p:cNvPicPr>
            <p:nvPr/>
          </p:nvPicPr>
          <p:blipFill>
            <a:blip r:embed="rId5" cstate="print"/>
            <a:srcRect/>
            <a:stretch>
              <a:fillRect/>
            </a:stretch>
          </p:blipFill>
          <p:spPr bwMode="auto">
            <a:xfrm>
              <a:off x="2265531" y="2886075"/>
              <a:ext cx="947737" cy="1130300"/>
            </a:xfrm>
            <a:prstGeom prst="rect">
              <a:avLst/>
            </a:prstGeom>
            <a:noFill/>
            <a:ln w="9525">
              <a:noFill/>
              <a:miter lim="800000"/>
              <a:headEnd/>
              <a:tailEnd/>
            </a:ln>
          </p:spPr>
        </p:pic>
        <p:sp>
          <p:nvSpPr>
            <p:cNvPr id="20487" name="TextBox 11"/>
            <p:cNvSpPr txBox="1">
              <a:spLocks noChangeArrowheads="1"/>
            </p:cNvSpPr>
            <p:nvPr/>
          </p:nvSpPr>
          <p:spPr bwMode="auto">
            <a:xfrm>
              <a:off x="2057698" y="4024157"/>
              <a:ext cx="1369286" cy="307933"/>
            </a:xfrm>
            <a:prstGeom prst="rect">
              <a:avLst/>
            </a:prstGeom>
            <a:noFill/>
            <a:ln w="9525">
              <a:noFill/>
              <a:miter lim="800000"/>
              <a:headEnd/>
              <a:tailEnd/>
            </a:ln>
          </p:spPr>
          <p:txBody>
            <a:bodyPr wrap="none">
              <a:spAutoFit/>
            </a:bodyPr>
            <a:lstStyle/>
            <a:p>
              <a:pPr>
                <a:defRPr/>
              </a:pPr>
              <a:r>
                <a:rPr lang="en-US" sz="1400" dirty="0">
                  <a:latin typeface="+mj-lt"/>
                  <a:cs typeface="Arial" charset="0"/>
                </a:rPr>
                <a:t>Maintenance</a:t>
              </a:r>
            </a:p>
          </p:txBody>
        </p:sp>
      </p:grpSp>
      <p:sp>
        <p:nvSpPr>
          <p:cNvPr id="20488" name="TextBox 12"/>
          <p:cNvSpPr txBox="1">
            <a:spLocks noChangeArrowheads="1"/>
          </p:cNvSpPr>
          <p:nvPr/>
        </p:nvSpPr>
        <p:spPr bwMode="auto">
          <a:xfrm>
            <a:off x="4000500" y="846138"/>
            <a:ext cx="1135063" cy="307975"/>
          </a:xfrm>
          <a:prstGeom prst="rect">
            <a:avLst/>
          </a:prstGeom>
          <a:noFill/>
          <a:ln w="9525">
            <a:noFill/>
            <a:miter lim="800000"/>
            <a:headEnd/>
            <a:tailEnd/>
          </a:ln>
        </p:spPr>
        <p:txBody>
          <a:bodyPr wrap="none">
            <a:spAutoFit/>
          </a:bodyPr>
          <a:lstStyle/>
          <a:p>
            <a:pPr>
              <a:defRPr/>
            </a:pPr>
            <a:r>
              <a:rPr lang="en-US" sz="1400" dirty="0">
                <a:latin typeface="+mj-lt"/>
                <a:cs typeface="Arial" charset="0"/>
              </a:rPr>
              <a:t>Purchasing</a:t>
            </a:r>
          </a:p>
        </p:txBody>
      </p:sp>
      <p:grpSp>
        <p:nvGrpSpPr>
          <p:cNvPr id="3" name="Group 23"/>
          <p:cNvGrpSpPr>
            <a:grpSpLocks/>
          </p:cNvGrpSpPr>
          <p:nvPr/>
        </p:nvGrpSpPr>
        <p:grpSpPr bwMode="auto">
          <a:xfrm>
            <a:off x="3787775" y="5078413"/>
            <a:ext cx="1550988" cy="1260475"/>
            <a:chOff x="3787775" y="4806950"/>
            <a:chExt cx="1550424" cy="1260277"/>
          </a:xfrm>
        </p:grpSpPr>
        <p:pic>
          <p:nvPicPr>
            <p:cNvPr id="659467"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90988" y="4806950"/>
              <a:ext cx="949325" cy="949325"/>
            </a:xfrm>
            <a:prstGeom prst="rect">
              <a:avLst/>
            </a:prstGeom>
            <a:noFill/>
            <a:ln w="9525">
              <a:noFill/>
              <a:miter lim="800000"/>
              <a:headEnd/>
              <a:tailEnd/>
            </a:ln>
          </p:spPr>
        </p:pic>
        <p:sp>
          <p:nvSpPr>
            <p:cNvPr id="20491" name="TextBox 14"/>
            <p:cNvSpPr txBox="1">
              <a:spLocks noChangeArrowheads="1"/>
            </p:cNvSpPr>
            <p:nvPr/>
          </p:nvSpPr>
          <p:spPr bwMode="auto">
            <a:xfrm>
              <a:off x="3787775" y="5759300"/>
              <a:ext cx="1550424" cy="307927"/>
            </a:xfrm>
            <a:prstGeom prst="rect">
              <a:avLst/>
            </a:prstGeom>
            <a:noFill/>
            <a:ln w="9525">
              <a:noFill/>
              <a:miter lim="800000"/>
              <a:headEnd/>
              <a:tailEnd/>
            </a:ln>
          </p:spPr>
          <p:txBody>
            <a:bodyPr wrap="none">
              <a:spAutoFit/>
            </a:bodyPr>
            <a:lstStyle/>
            <a:p>
              <a:pPr>
                <a:defRPr/>
              </a:pPr>
              <a:r>
                <a:rPr lang="en-US" sz="1400" dirty="0">
                  <a:latin typeface="+mj-lt"/>
                  <a:cs typeface="Arial" charset="0"/>
                </a:rPr>
                <a:t>Project Controls</a:t>
              </a:r>
            </a:p>
          </p:txBody>
        </p:sp>
      </p:grpSp>
      <p:grpSp>
        <p:nvGrpSpPr>
          <p:cNvPr id="4" name="Group 22"/>
          <p:cNvGrpSpPr>
            <a:grpSpLocks/>
          </p:cNvGrpSpPr>
          <p:nvPr/>
        </p:nvGrpSpPr>
        <p:grpSpPr bwMode="auto">
          <a:xfrm>
            <a:off x="6196013" y="2941638"/>
            <a:ext cx="992187" cy="1274762"/>
            <a:chOff x="6814840" y="2955923"/>
            <a:chExt cx="992187" cy="1274567"/>
          </a:xfrm>
        </p:grpSpPr>
        <p:sp>
          <p:nvSpPr>
            <p:cNvPr id="20490" name="TextBox 13"/>
            <p:cNvSpPr txBox="1">
              <a:spLocks noChangeArrowheads="1"/>
            </p:cNvSpPr>
            <p:nvPr/>
          </p:nvSpPr>
          <p:spPr bwMode="auto">
            <a:xfrm>
              <a:off x="6814840" y="3922562"/>
              <a:ext cx="987425" cy="307928"/>
            </a:xfrm>
            <a:prstGeom prst="rect">
              <a:avLst/>
            </a:prstGeom>
            <a:noFill/>
            <a:ln w="9525">
              <a:noFill/>
              <a:miter lim="800000"/>
              <a:headEnd/>
              <a:tailEnd/>
            </a:ln>
          </p:spPr>
          <p:txBody>
            <a:bodyPr wrap="none">
              <a:spAutoFit/>
            </a:bodyPr>
            <a:lstStyle/>
            <a:p>
              <a:pPr>
                <a:defRPr/>
              </a:pPr>
              <a:r>
                <a:rPr lang="en-US" sz="1400" dirty="0">
                  <a:latin typeface="+mj-lt"/>
                  <a:cs typeface="Arial" charset="0"/>
                </a:rPr>
                <a:t>Inventory</a:t>
              </a:r>
            </a:p>
          </p:txBody>
        </p:sp>
        <p:grpSp>
          <p:nvGrpSpPr>
            <p:cNvPr id="5" name="Group 33"/>
            <p:cNvGrpSpPr>
              <a:grpSpLocks/>
            </p:cNvGrpSpPr>
            <p:nvPr/>
          </p:nvGrpSpPr>
          <p:grpSpPr bwMode="auto">
            <a:xfrm>
              <a:off x="6814840" y="2955923"/>
              <a:ext cx="992187" cy="958849"/>
              <a:chOff x="3185782" y="4856177"/>
              <a:chExt cx="1846496" cy="1586823"/>
            </a:xfrm>
          </p:grpSpPr>
          <p:pic>
            <p:nvPicPr>
              <p:cNvPr id="659472"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4856177"/>
                <a:ext cx="459175" cy="1586823"/>
              </a:xfrm>
              <a:prstGeom prst="rect">
                <a:avLst/>
              </a:prstGeom>
              <a:noFill/>
              <a:ln w="9525">
                <a:noFill/>
                <a:miter lim="800000"/>
                <a:headEnd/>
                <a:tailEnd/>
              </a:ln>
            </p:spPr>
          </p:pic>
          <p:pic>
            <p:nvPicPr>
              <p:cNvPr id="659473"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5" y="4929866"/>
                <a:ext cx="1351583" cy="671052"/>
              </a:xfrm>
              <a:prstGeom prst="rect">
                <a:avLst/>
              </a:prstGeom>
              <a:noFill/>
              <a:ln w="9525">
                <a:noFill/>
                <a:miter lim="800000"/>
                <a:headEnd/>
                <a:tailEnd/>
              </a:ln>
            </p:spPr>
          </p:pic>
          <p:pic>
            <p:nvPicPr>
              <p:cNvPr id="659474"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3" y="5704124"/>
                <a:ext cx="1177131" cy="730181"/>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50</a:t>
            </a:fld>
            <a:endParaRPr lang="en-US" dirty="0"/>
          </a:p>
        </p:txBody>
      </p:sp>
      <p:sp>
        <p:nvSpPr>
          <p:cNvPr id="2" name="Content Placeholder 1"/>
          <p:cNvSpPr>
            <a:spLocks noGrp="1"/>
          </p:cNvSpPr>
          <p:nvPr>
            <p:ph idx="1"/>
          </p:nvPr>
        </p:nvSpPr>
        <p:spPr/>
        <p:txBody>
          <a:bodyPr/>
          <a:lstStyle/>
          <a:p>
            <a:r>
              <a:rPr lang="en-US" dirty="0" smtClean="0"/>
              <a:t>Provides vital analysis data</a:t>
            </a:r>
          </a:p>
          <a:p>
            <a:pPr lvl="1"/>
            <a:r>
              <a:rPr lang="en-US" dirty="0" smtClean="0"/>
              <a:t>What is our Mean-Time Between Failure (MTBF)?</a:t>
            </a:r>
          </a:p>
          <a:p>
            <a:pPr lvl="1"/>
            <a:r>
              <a:rPr lang="en-US" dirty="0" smtClean="0"/>
              <a:t>Should PM be adjusted? </a:t>
            </a:r>
          </a:p>
          <a:p>
            <a:pPr lvl="1"/>
            <a:r>
              <a:rPr lang="en-US" dirty="0" smtClean="0"/>
              <a:t>Could we have quality issues with a repair part? </a:t>
            </a:r>
          </a:p>
          <a:p>
            <a:pPr lvl="1"/>
            <a:r>
              <a:rPr lang="en-US" dirty="0" smtClean="0"/>
              <a:t>Should we re-train operators?  </a:t>
            </a:r>
          </a:p>
          <a:p>
            <a:pPr lvl="1"/>
            <a:r>
              <a:rPr lang="en-US" dirty="0" smtClean="0"/>
              <a:t>Is it time to replace this equipment?  </a:t>
            </a:r>
          </a:p>
          <a:p>
            <a:pPr lvl="1"/>
            <a:r>
              <a:rPr lang="en-US" dirty="0" smtClean="0"/>
              <a:t>Are our work instruction steps correct and complete?  </a:t>
            </a:r>
          </a:p>
          <a:p>
            <a:pPr lvl="1"/>
            <a:r>
              <a:rPr lang="en-US" dirty="0" smtClean="0"/>
              <a:t>Could we better plan parts needed?  </a:t>
            </a:r>
          </a:p>
          <a:p>
            <a:pPr lvl="1"/>
            <a:r>
              <a:rPr lang="en-US" dirty="0" smtClean="0"/>
              <a:t>Is our BOM correct?  </a:t>
            </a:r>
          </a:p>
          <a:p>
            <a:endParaRPr lang="en-US" dirty="0"/>
          </a:p>
        </p:txBody>
      </p:sp>
      <p:sp>
        <p:nvSpPr>
          <p:cNvPr id="3" name="Title 2"/>
          <p:cNvSpPr>
            <a:spLocks noGrp="1"/>
          </p:cNvSpPr>
          <p:nvPr>
            <p:ph type="title"/>
          </p:nvPr>
        </p:nvSpPr>
        <p:spPr/>
        <p:txBody>
          <a:bodyPr/>
          <a:lstStyle/>
          <a:p>
            <a:r>
              <a:rPr lang="en-US" dirty="0" smtClean="0"/>
              <a:t>Record Work </a:t>
            </a:r>
            <a:endParaRPr lang="en-US" dirty="0"/>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51</a:t>
            </a:fld>
            <a:endParaRPr lang="en-US" dirty="0"/>
          </a:p>
        </p:txBody>
      </p:sp>
      <p:sp>
        <p:nvSpPr>
          <p:cNvPr id="48131" name="Rectangle 3"/>
          <p:cNvSpPr>
            <a:spLocks noGrp="1" noChangeArrowheads="1"/>
          </p:cNvSpPr>
          <p:nvPr>
            <p:ph idx="1"/>
          </p:nvPr>
        </p:nvSpPr>
        <p:spPr/>
        <p:txBody>
          <a:bodyPr>
            <a:normAutofit fontScale="92500" lnSpcReduction="10000"/>
          </a:bodyPr>
          <a:lstStyle/>
          <a:p>
            <a:r>
              <a:rPr lang="en-US" dirty="0" smtClean="0"/>
              <a:t>As left</a:t>
            </a:r>
          </a:p>
          <a:p>
            <a:pPr lvl="1"/>
            <a:r>
              <a:rPr lang="en-US" dirty="0" smtClean="0"/>
              <a:t>Notify planner when another problem is discovered</a:t>
            </a:r>
          </a:p>
          <a:p>
            <a:r>
              <a:rPr lang="en-US" dirty="0" smtClean="0"/>
              <a:t>Work performed</a:t>
            </a:r>
          </a:p>
          <a:p>
            <a:pPr lvl="1"/>
            <a:r>
              <a:rPr lang="en-US" dirty="0" smtClean="0"/>
              <a:t>Notes specific steps – free form</a:t>
            </a:r>
          </a:p>
          <a:p>
            <a:r>
              <a:rPr lang="en-US" dirty="0" smtClean="0"/>
              <a:t>Downtime </a:t>
            </a:r>
          </a:p>
          <a:p>
            <a:pPr lvl="1"/>
            <a:r>
              <a:rPr lang="en-US" dirty="0" smtClean="0"/>
              <a:t>Maintenance vs. production downtime </a:t>
            </a:r>
          </a:p>
          <a:p>
            <a:r>
              <a:rPr lang="en-US" dirty="0" smtClean="0"/>
              <a:t>Failure and repair codes </a:t>
            </a:r>
          </a:p>
          <a:p>
            <a:pPr lvl="1"/>
            <a:r>
              <a:rPr lang="en-US" dirty="0" smtClean="0"/>
              <a:t>Drives MTBF reporting </a:t>
            </a:r>
          </a:p>
          <a:p>
            <a:r>
              <a:rPr lang="en-US" dirty="0" smtClean="0"/>
              <a:t>Work order status change</a:t>
            </a:r>
          </a:p>
          <a:p>
            <a:pPr lvl="1"/>
            <a:r>
              <a:rPr lang="en-US" dirty="0" smtClean="0"/>
              <a:t>Notify users when status changes</a:t>
            </a:r>
          </a:p>
          <a:p>
            <a:pPr lvl="1"/>
            <a:r>
              <a:rPr lang="en-US" dirty="0" smtClean="0"/>
              <a:t>Signals that work is finished and ready for review</a:t>
            </a:r>
          </a:p>
          <a:p>
            <a:pPr lvl="2"/>
            <a:r>
              <a:rPr lang="en-US" dirty="0" smtClean="0"/>
              <a:t>Costs can still be recorded in this status</a:t>
            </a:r>
          </a:p>
          <a:p>
            <a:pPr lvl="2"/>
            <a:endParaRPr lang="en-US" dirty="0" smtClean="0"/>
          </a:p>
        </p:txBody>
      </p:sp>
      <p:sp>
        <p:nvSpPr>
          <p:cNvPr id="48130" name="Rectangle 2"/>
          <p:cNvSpPr>
            <a:spLocks noGrp="1" noChangeArrowheads="1"/>
          </p:cNvSpPr>
          <p:nvPr>
            <p:ph type="title"/>
          </p:nvPr>
        </p:nvSpPr>
        <p:spPr/>
        <p:txBody>
          <a:bodyPr/>
          <a:lstStyle/>
          <a:p>
            <a:r>
              <a:rPr lang="en-US" dirty="0" smtClean="0"/>
              <a:t>Record Work: Important Data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48132" name="Group 9"/>
          <p:cNvGrpSpPr>
            <a:grpSpLocks/>
          </p:cNvGrpSpPr>
          <p:nvPr/>
        </p:nvGrpSpPr>
        <p:grpSpPr bwMode="auto">
          <a:xfrm>
            <a:off x="4868863" y="82550"/>
            <a:ext cx="4100512" cy="371475"/>
            <a:chOff x="1186612" y="3211773"/>
            <a:chExt cx="6564312" cy="555625"/>
          </a:xfrm>
        </p:grpSpPr>
        <p:sp>
          <p:nvSpPr>
            <p:cNvPr id="4813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813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4813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8137"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4813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813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813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131">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8131">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131">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8131">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8131">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131">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8131">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8131">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8131">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print"/>
          <a:srcRect/>
          <a:stretch>
            <a:fillRect/>
          </a:stretch>
        </p:blipFill>
        <p:spPr bwMode="auto">
          <a:xfrm>
            <a:off x="2160311" y="2515700"/>
            <a:ext cx="5095640" cy="3064485"/>
          </a:xfrm>
          <a:prstGeom prst="rect">
            <a:avLst/>
          </a:prstGeom>
          <a:noFill/>
          <a:ln w="9525">
            <a:noFill/>
            <a:miter lim="800000"/>
            <a:headEnd/>
            <a:tailEnd/>
          </a:ln>
        </p:spPr>
      </p:pic>
      <p:sp>
        <p:nvSpPr>
          <p:cNvPr id="21" name="Slide Number Placeholder 20"/>
          <p:cNvSpPr>
            <a:spLocks noGrp="1"/>
          </p:cNvSpPr>
          <p:nvPr>
            <p:ph type="sldNum" sz="quarter" idx="12"/>
          </p:nvPr>
        </p:nvSpPr>
        <p:spPr/>
        <p:txBody>
          <a:bodyPr/>
          <a:lstStyle/>
          <a:p>
            <a:fld id="{D295FD85-0E9A-9A4B-AEA4-CF6493BFD0E6}" type="slidenum">
              <a:rPr lang="en-US" smtClean="0"/>
              <a:pPr/>
              <a:t>52</a:t>
            </a:fld>
            <a:endParaRPr lang="en-US" dirty="0"/>
          </a:p>
        </p:txBody>
      </p:sp>
      <p:sp>
        <p:nvSpPr>
          <p:cNvPr id="49154" name="Rectangle 2"/>
          <p:cNvSpPr>
            <a:spLocks noGrp="1" noChangeArrowheads="1"/>
          </p:cNvSpPr>
          <p:nvPr>
            <p:ph type="title"/>
          </p:nvPr>
        </p:nvSpPr>
        <p:spPr/>
        <p:txBody>
          <a:bodyPr/>
          <a:lstStyle/>
          <a:p>
            <a:r>
              <a:rPr lang="en-US" dirty="0" smtClean="0"/>
              <a:t>Record Work: Important Data </a:t>
            </a:r>
          </a:p>
        </p:txBody>
      </p:sp>
      <p:sp>
        <p:nvSpPr>
          <p:cNvPr id="22" name="Text Placeholder 21"/>
          <p:cNvSpPr>
            <a:spLocks noGrp="1"/>
          </p:cNvSpPr>
          <p:nvPr>
            <p:ph type="body" sz="quarter" idx="13"/>
          </p:nvPr>
        </p:nvSpPr>
        <p:spPr/>
        <p:txBody>
          <a:bodyPr/>
          <a:lstStyle/>
          <a:p>
            <a:r>
              <a:rPr lang="en-US" dirty="0" smtClean="0"/>
              <a:t>EAM Maintenance</a:t>
            </a:r>
            <a:endParaRPr lang="en-US" dirty="0"/>
          </a:p>
        </p:txBody>
      </p:sp>
      <p:grpSp>
        <p:nvGrpSpPr>
          <p:cNvPr id="49156" name="Group 9"/>
          <p:cNvGrpSpPr>
            <a:grpSpLocks/>
          </p:cNvGrpSpPr>
          <p:nvPr/>
        </p:nvGrpSpPr>
        <p:grpSpPr bwMode="auto">
          <a:xfrm>
            <a:off x="4868863" y="82550"/>
            <a:ext cx="4100512" cy="371475"/>
            <a:chOff x="1186612" y="3211773"/>
            <a:chExt cx="6564312" cy="555625"/>
          </a:xfrm>
        </p:grpSpPr>
        <p:sp>
          <p:nvSpPr>
            <p:cNvPr id="49170"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4917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4917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49173"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49174"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
        <p:nvSpPr>
          <p:cNvPr id="49158" name="TextBox 18"/>
          <p:cNvSpPr txBox="1">
            <a:spLocks noChangeArrowheads="1"/>
          </p:cNvSpPr>
          <p:nvPr/>
        </p:nvSpPr>
        <p:spPr bwMode="auto">
          <a:xfrm>
            <a:off x="372886" y="2830502"/>
            <a:ext cx="1617663" cy="95410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smtClean="0">
                <a:latin typeface="+mj-lt"/>
              </a:rPr>
              <a:t>Record: </a:t>
            </a:r>
          </a:p>
          <a:p>
            <a:r>
              <a:rPr lang="en-US" i="1" dirty="0" smtClean="0">
                <a:latin typeface="+mj-lt"/>
              </a:rPr>
              <a:t>Purchased </a:t>
            </a:r>
            <a:r>
              <a:rPr lang="en-US" i="1" dirty="0">
                <a:latin typeface="+mj-lt"/>
              </a:rPr>
              <a:t>e</a:t>
            </a:r>
            <a:r>
              <a:rPr lang="en-US" i="1" dirty="0" smtClean="0">
                <a:latin typeface="+mj-lt"/>
              </a:rPr>
              <a:t>xternal materials</a:t>
            </a:r>
            <a:endParaRPr lang="en-US" i="1" dirty="0">
              <a:latin typeface="+mj-lt"/>
            </a:endParaRPr>
          </a:p>
        </p:txBody>
      </p:sp>
      <p:sp>
        <p:nvSpPr>
          <p:cNvPr id="49159" name="TextBox 19"/>
          <p:cNvSpPr txBox="1">
            <a:spLocks noChangeArrowheads="1"/>
          </p:cNvSpPr>
          <p:nvPr/>
        </p:nvSpPr>
        <p:spPr bwMode="auto">
          <a:xfrm>
            <a:off x="474133" y="4549061"/>
            <a:ext cx="1617663" cy="95410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Record: </a:t>
            </a:r>
          </a:p>
          <a:p>
            <a:r>
              <a:rPr lang="en-US" i="1" dirty="0">
                <a:latin typeface="+mj-lt"/>
              </a:rPr>
              <a:t>P</a:t>
            </a:r>
            <a:r>
              <a:rPr lang="en-US" i="1" dirty="0" smtClean="0">
                <a:latin typeface="+mj-lt"/>
              </a:rPr>
              <a:t>urchased subcontractor services</a:t>
            </a:r>
            <a:endParaRPr lang="en-US" i="1" dirty="0">
              <a:latin typeface="+mj-lt"/>
            </a:endParaRPr>
          </a:p>
        </p:txBody>
      </p:sp>
      <p:sp>
        <p:nvSpPr>
          <p:cNvPr id="49160" name="TextBox 20"/>
          <p:cNvSpPr txBox="1">
            <a:spLocks noChangeArrowheads="1"/>
          </p:cNvSpPr>
          <p:nvPr/>
        </p:nvSpPr>
        <p:spPr bwMode="auto">
          <a:xfrm>
            <a:off x="7357262" y="2928278"/>
            <a:ext cx="1617663" cy="738664"/>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Record: </a:t>
            </a:r>
          </a:p>
          <a:p>
            <a:r>
              <a:rPr lang="en-US" i="1" dirty="0">
                <a:latin typeface="+mj-lt"/>
              </a:rPr>
              <a:t>Internal </a:t>
            </a:r>
            <a:r>
              <a:rPr lang="en-US" i="1" dirty="0" smtClean="0">
                <a:latin typeface="+mj-lt"/>
              </a:rPr>
              <a:t>parts used</a:t>
            </a:r>
            <a:endParaRPr lang="en-US" i="1" dirty="0">
              <a:latin typeface="+mj-lt"/>
            </a:endParaRPr>
          </a:p>
        </p:txBody>
      </p:sp>
      <p:sp>
        <p:nvSpPr>
          <p:cNvPr id="49161" name="TextBox 21"/>
          <p:cNvSpPr txBox="1">
            <a:spLocks noChangeArrowheads="1"/>
          </p:cNvSpPr>
          <p:nvPr/>
        </p:nvSpPr>
        <p:spPr bwMode="auto">
          <a:xfrm>
            <a:off x="7374215" y="4895488"/>
            <a:ext cx="1617663" cy="522287"/>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i="1" dirty="0">
                <a:latin typeface="+mj-lt"/>
              </a:rPr>
              <a:t>Record: </a:t>
            </a:r>
          </a:p>
          <a:p>
            <a:r>
              <a:rPr lang="en-US" i="1" dirty="0">
                <a:latin typeface="+mj-lt"/>
              </a:rPr>
              <a:t>Internal </a:t>
            </a:r>
            <a:r>
              <a:rPr lang="en-US" i="1" dirty="0" smtClean="0">
                <a:latin typeface="+mj-lt"/>
              </a:rPr>
              <a:t>labor</a:t>
            </a:r>
            <a:endParaRPr lang="en-US" i="1" dirty="0">
              <a:latin typeface="+mj-lt"/>
            </a:endParaRPr>
          </a:p>
        </p:txBody>
      </p:sp>
      <p:sp>
        <p:nvSpPr>
          <p:cNvPr id="49162" name="Down Arrow 22"/>
          <p:cNvSpPr>
            <a:spLocks noChangeArrowheads="1"/>
          </p:cNvSpPr>
          <p:nvPr/>
        </p:nvSpPr>
        <p:spPr bwMode="auto">
          <a:xfrm rot="16917615">
            <a:off x="2024240" y="3338680"/>
            <a:ext cx="385762" cy="557213"/>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49163" name="Down Arrow 23"/>
          <p:cNvSpPr>
            <a:spLocks noChangeArrowheads="1"/>
          </p:cNvSpPr>
          <p:nvPr/>
        </p:nvSpPr>
        <p:spPr bwMode="auto">
          <a:xfrm rot="15632683">
            <a:off x="2223380" y="4845218"/>
            <a:ext cx="385763"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49164" name="Down Arrow 24"/>
          <p:cNvSpPr>
            <a:spLocks noChangeArrowheads="1"/>
          </p:cNvSpPr>
          <p:nvPr/>
        </p:nvSpPr>
        <p:spPr bwMode="auto">
          <a:xfrm rot="4603761">
            <a:off x="6979658" y="3166842"/>
            <a:ext cx="385763" cy="557212"/>
          </a:xfrm>
          <a:prstGeom prst="downArrow">
            <a:avLst>
              <a:gd name="adj1" fmla="val 50000"/>
              <a:gd name="adj2" fmla="val 50007"/>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49165" name="Down Arrow 25"/>
          <p:cNvSpPr>
            <a:spLocks noChangeArrowheads="1"/>
          </p:cNvSpPr>
          <p:nvPr/>
        </p:nvSpPr>
        <p:spPr bwMode="auto">
          <a:xfrm rot="5837351">
            <a:off x="6882442" y="4859620"/>
            <a:ext cx="384175" cy="555625"/>
          </a:xfrm>
          <a:prstGeom prst="downArrow">
            <a:avLst>
              <a:gd name="adj1" fmla="val 50000"/>
              <a:gd name="adj2" fmla="val 50071"/>
            </a:avLst>
          </a:prstGeom>
          <a:solidFill>
            <a:srgbClr val="33CC33"/>
          </a:solidFill>
          <a:ln w="9525" algn="ctr">
            <a:solidFill>
              <a:schemeClr val="tx1"/>
            </a:solidFill>
            <a:round/>
            <a:headEnd/>
            <a:tailEnd/>
          </a:ln>
        </p:spPr>
        <p:txBody>
          <a:bodyPr wrap="none" tIns="91440" bIns="91440" anchor="ctr"/>
          <a:lstStyle/>
          <a:p>
            <a:pPr algn="ctr"/>
            <a:endParaRPr lang="en-US" sz="2800" dirty="0"/>
          </a:p>
        </p:txBody>
      </p:sp>
      <p:sp>
        <p:nvSpPr>
          <p:cNvPr id="49166" name="Rounded Rectangle 26"/>
          <p:cNvSpPr>
            <a:spLocks noChangeArrowheads="1"/>
          </p:cNvSpPr>
          <p:nvPr/>
        </p:nvSpPr>
        <p:spPr bwMode="auto">
          <a:xfrm>
            <a:off x="2269568" y="3130062"/>
            <a:ext cx="1915569" cy="267911"/>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dirty="0"/>
          </a:p>
        </p:txBody>
      </p:sp>
      <p:sp>
        <p:nvSpPr>
          <p:cNvPr id="20" name="TextBox 18"/>
          <p:cNvSpPr txBox="1">
            <a:spLocks noChangeArrowheads="1"/>
          </p:cNvSpPr>
          <p:nvPr/>
        </p:nvSpPr>
        <p:spPr bwMode="auto">
          <a:xfrm>
            <a:off x="414928" y="1532440"/>
            <a:ext cx="2359803" cy="738664"/>
          </a:xfrm>
          <a:prstGeom prst="rect">
            <a:avLst/>
          </a:prstGeom>
          <a:solidFill>
            <a:schemeClr val="bg1"/>
          </a:solidFill>
          <a:ln w="3175">
            <a:solidFill>
              <a:schemeClr val="tx1"/>
            </a:solidFill>
            <a:miter lim="800000"/>
            <a:headEnd/>
            <a:tailEnd/>
          </a:ln>
          <a:effectLst>
            <a:outerShdw dist="63500" dir="3600000" algn="ctr" rotWithShape="0">
              <a:schemeClr val="bg1">
                <a:lumMod val="50000"/>
              </a:schemeClr>
            </a:outerShdw>
          </a:effectLst>
        </p:spPr>
        <p:txBody>
          <a:bodyPr wrap="square">
            <a:spAutoFit/>
          </a:bodyPr>
          <a:lstStyle/>
          <a:p>
            <a:r>
              <a:rPr lang="en-US" i="1" dirty="0" smtClean="0">
                <a:latin typeface="+mj-lt"/>
              </a:rPr>
              <a:t>Work orders generated for </a:t>
            </a:r>
          </a:p>
          <a:p>
            <a:r>
              <a:rPr lang="en-US" i="1" dirty="0" smtClean="0">
                <a:latin typeface="+mj-lt"/>
              </a:rPr>
              <a:t>ALL work performed</a:t>
            </a:r>
            <a:endParaRPr lang="en-US" i="1"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91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6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915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916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16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915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916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916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916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8" grpId="0" animBg="1"/>
      <p:bldP spid="49159" grpId="0" animBg="1"/>
      <p:bldP spid="49160" grpId="0" animBg="1"/>
      <p:bldP spid="49161" grpId="0" animBg="1"/>
      <p:bldP spid="49162" grpId="0" animBg="1"/>
      <p:bldP spid="49163" grpId="0" animBg="1"/>
      <p:bldP spid="49164" grpId="0" animBg="1"/>
      <p:bldP spid="49165" grpId="0" animBg="1"/>
      <p:bldP spid="49166" grpId="0" animBg="1"/>
      <p:bldP spid="2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803398" y="1446951"/>
            <a:ext cx="7273802" cy="4292228"/>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fld id="{D295FD85-0E9A-9A4B-AEA4-CF6493BFD0E6}" type="slidenum">
              <a:rPr lang="en-US" smtClean="0"/>
              <a:pPr/>
              <a:t>53</a:t>
            </a:fld>
            <a:endParaRPr lang="en-US" dirty="0"/>
          </a:p>
        </p:txBody>
      </p:sp>
      <p:sp>
        <p:nvSpPr>
          <p:cNvPr id="50179" name="Rectangle 2"/>
          <p:cNvSpPr>
            <a:spLocks noGrp="1" noChangeArrowheads="1"/>
          </p:cNvSpPr>
          <p:nvPr>
            <p:ph type="title"/>
          </p:nvPr>
        </p:nvSpPr>
        <p:spPr/>
        <p:txBody>
          <a:bodyPr/>
          <a:lstStyle/>
          <a:p>
            <a:r>
              <a:rPr lang="en-US" dirty="0" smtClean="0"/>
              <a:t>Post Labor Against Work Order</a:t>
            </a:r>
          </a:p>
        </p:txBody>
      </p:sp>
      <p:sp>
        <p:nvSpPr>
          <p:cNvPr id="12" name="Text Placeholder 11"/>
          <p:cNvSpPr>
            <a:spLocks noGrp="1"/>
          </p:cNvSpPr>
          <p:nvPr>
            <p:ph type="body" sz="quarter" idx="13"/>
          </p:nvPr>
        </p:nvSpPr>
        <p:spPr/>
        <p:txBody>
          <a:bodyPr/>
          <a:lstStyle/>
          <a:p>
            <a:r>
              <a:rPr lang="en-US" dirty="0" smtClean="0"/>
              <a:t>EAM Maintenance</a:t>
            </a:r>
            <a:endParaRPr lang="en-US" dirty="0"/>
          </a:p>
        </p:txBody>
      </p:sp>
      <p:sp>
        <p:nvSpPr>
          <p:cNvPr id="50180" name="Oval 8"/>
          <p:cNvSpPr>
            <a:spLocks noChangeArrowheads="1"/>
          </p:cNvSpPr>
          <p:nvPr/>
        </p:nvSpPr>
        <p:spPr bwMode="auto">
          <a:xfrm>
            <a:off x="603250" y="1914913"/>
            <a:ext cx="749300" cy="288925"/>
          </a:xfrm>
          <a:prstGeom prst="ellipse">
            <a:avLst/>
          </a:prstGeom>
          <a:noFill/>
          <a:ln w="38100">
            <a:solidFill>
              <a:srgbClr val="FF0000"/>
            </a:solidFill>
            <a:round/>
            <a:headEnd/>
            <a:tailEnd/>
          </a:ln>
        </p:spPr>
        <p:txBody>
          <a:bodyPr wrap="none" anchor="ctr"/>
          <a:lstStyle/>
          <a:p>
            <a:pPr algn="ctr"/>
            <a:endParaRPr lang="en-US" sz="2800" dirty="0"/>
          </a:p>
        </p:txBody>
      </p:sp>
      <p:grpSp>
        <p:nvGrpSpPr>
          <p:cNvPr id="50182" name="Group 5"/>
          <p:cNvGrpSpPr>
            <a:grpSpLocks/>
          </p:cNvGrpSpPr>
          <p:nvPr/>
        </p:nvGrpSpPr>
        <p:grpSpPr bwMode="auto">
          <a:xfrm>
            <a:off x="4868863" y="82550"/>
            <a:ext cx="4100512" cy="371475"/>
            <a:chOff x="1186612" y="3211773"/>
            <a:chExt cx="6564312" cy="555625"/>
          </a:xfrm>
        </p:grpSpPr>
        <p:sp>
          <p:nvSpPr>
            <p:cNvPr id="5018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018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018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0187"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5018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1664312" y="1241356"/>
            <a:ext cx="5744674" cy="5001550"/>
          </a:xfrm>
          <a:prstGeom prst="rect">
            <a:avLst/>
          </a:prstGeom>
          <a:noFill/>
          <a:ln w="9525">
            <a:noFill/>
            <a:miter lim="800000"/>
            <a:headEnd/>
            <a:tailEnd/>
          </a:ln>
        </p:spPr>
      </p:pic>
      <p:sp>
        <p:nvSpPr>
          <p:cNvPr id="11" name="Slide Number Placeholder 10"/>
          <p:cNvSpPr>
            <a:spLocks noGrp="1"/>
          </p:cNvSpPr>
          <p:nvPr>
            <p:ph type="sldNum" sz="quarter" idx="12"/>
          </p:nvPr>
        </p:nvSpPr>
        <p:spPr/>
        <p:txBody>
          <a:bodyPr/>
          <a:lstStyle/>
          <a:p>
            <a:fld id="{D295FD85-0E9A-9A4B-AEA4-CF6493BFD0E6}" type="slidenum">
              <a:rPr lang="en-US" smtClean="0"/>
              <a:pPr/>
              <a:t>54</a:t>
            </a:fld>
            <a:endParaRPr lang="en-US" dirty="0"/>
          </a:p>
        </p:txBody>
      </p:sp>
      <p:sp>
        <p:nvSpPr>
          <p:cNvPr id="51203" name="Rectangle 2"/>
          <p:cNvSpPr>
            <a:spLocks noGrp="1" noChangeArrowheads="1"/>
          </p:cNvSpPr>
          <p:nvPr>
            <p:ph type="title"/>
          </p:nvPr>
        </p:nvSpPr>
        <p:spPr/>
        <p:txBody>
          <a:bodyPr/>
          <a:lstStyle/>
          <a:p>
            <a:r>
              <a:rPr lang="en-US" dirty="0" smtClean="0"/>
              <a:t>Issue Parts from Stores</a:t>
            </a:r>
          </a:p>
        </p:txBody>
      </p:sp>
      <p:sp>
        <p:nvSpPr>
          <p:cNvPr id="12" name="Text Placeholder 11"/>
          <p:cNvSpPr>
            <a:spLocks noGrp="1"/>
          </p:cNvSpPr>
          <p:nvPr>
            <p:ph type="body" sz="quarter" idx="13"/>
          </p:nvPr>
        </p:nvSpPr>
        <p:spPr/>
        <p:txBody>
          <a:bodyPr/>
          <a:lstStyle/>
          <a:p>
            <a:r>
              <a:rPr lang="en-US" dirty="0" smtClean="0"/>
              <a:t>EAM Maintenance</a:t>
            </a:r>
            <a:endParaRPr lang="en-US" dirty="0"/>
          </a:p>
        </p:txBody>
      </p:sp>
      <p:sp>
        <p:nvSpPr>
          <p:cNvPr id="51204" name="Oval 9"/>
          <p:cNvSpPr>
            <a:spLocks noChangeArrowheads="1"/>
          </p:cNvSpPr>
          <p:nvPr/>
        </p:nvSpPr>
        <p:spPr bwMode="auto">
          <a:xfrm>
            <a:off x="1522413" y="1624393"/>
            <a:ext cx="611187" cy="251300"/>
          </a:xfrm>
          <a:prstGeom prst="ellipse">
            <a:avLst/>
          </a:prstGeom>
          <a:noFill/>
          <a:ln w="38100">
            <a:solidFill>
              <a:srgbClr val="FF0000"/>
            </a:solidFill>
            <a:round/>
            <a:headEnd/>
            <a:tailEnd/>
          </a:ln>
        </p:spPr>
        <p:txBody>
          <a:bodyPr wrap="none" anchor="ctr"/>
          <a:lstStyle/>
          <a:p>
            <a:pPr algn="ctr"/>
            <a:endParaRPr lang="en-US" sz="2800" dirty="0"/>
          </a:p>
        </p:txBody>
      </p:sp>
      <p:grpSp>
        <p:nvGrpSpPr>
          <p:cNvPr id="51205" name="Group 4"/>
          <p:cNvGrpSpPr>
            <a:grpSpLocks/>
          </p:cNvGrpSpPr>
          <p:nvPr/>
        </p:nvGrpSpPr>
        <p:grpSpPr bwMode="auto">
          <a:xfrm>
            <a:off x="4868863" y="82550"/>
            <a:ext cx="4100512" cy="371475"/>
            <a:chOff x="1186612" y="3211773"/>
            <a:chExt cx="6564312" cy="555625"/>
          </a:xfrm>
        </p:grpSpPr>
        <p:sp>
          <p:nvSpPr>
            <p:cNvPr id="51207"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1208"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1209"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1210"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51211"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3"/>
          <p:cNvSpPr>
            <a:spLocks noGrp="1"/>
          </p:cNvSpPr>
          <p:nvPr>
            <p:ph type="sldNum" sz="quarter" idx="12"/>
          </p:nvPr>
        </p:nvSpPr>
        <p:spPr/>
        <p:txBody>
          <a:bodyPr/>
          <a:lstStyle/>
          <a:p>
            <a:fld id="{D295FD85-0E9A-9A4B-AEA4-CF6493BFD0E6}" type="slidenum">
              <a:rPr lang="en-US" smtClean="0"/>
              <a:pPr/>
              <a:t>55</a:t>
            </a:fld>
            <a:endParaRPr lang="en-US" dirty="0"/>
          </a:p>
        </p:txBody>
      </p:sp>
      <p:sp>
        <p:nvSpPr>
          <p:cNvPr id="52226" name="Rectangle 2"/>
          <p:cNvSpPr>
            <a:spLocks noGrp="1" noChangeArrowheads="1"/>
          </p:cNvSpPr>
          <p:nvPr>
            <p:ph type="title"/>
          </p:nvPr>
        </p:nvSpPr>
        <p:spPr/>
        <p:txBody>
          <a:bodyPr/>
          <a:lstStyle/>
          <a:p>
            <a:r>
              <a:rPr lang="en-US" dirty="0" smtClean="0"/>
              <a:t>Finishing Process</a:t>
            </a:r>
          </a:p>
        </p:txBody>
      </p:sp>
      <p:sp>
        <p:nvSpPr>
          <p:cNvPr id="15" name="Text Placeholder 14"/>
          <p:cNvSpPr>
            <a:spLocks noGrp="1"/>
          </p:cNvSpPr>
          <p:nvPr>
            <p:ph type="body" sz="quarter" idx="13"/>
          </p:nvPr>
        </p:nvSpPr>
        <p:spPr/>
        <p:txBody>
          <a:bodyPr/>
          <a:lstStyle/>
          <a:p>
            <a:r>
              <a:rPr lang="en-US" dirty="0" smtClean="0"/>
              <a:t>EAM Maintenance</a:t>
            </a:r>
            <a:endParaRPr lang="en-US" dirty="0"/>
          </a:p>
        </p:txBody>
      </p:sp>
      <p:pic>
        <p:nvPicPr>
          <p:cNvPr id="52227" name="Picture 8"/>
          <p:cNvPicPr>
            <a:picLocks noChangeAspect="1" noChangeArrowheads="1"/>
          </p:cNvPicPr>
          <p:nvPr/>
        </p:nvPicPr>
        <p:blipFill>
          <a:blip r:embed="rId3" cstate="print"/>
          <a:srcRect/>
          <a:stretch>
            <a:fillRect/>
          </a:stretch>
        </p:blipFill>
        <p:spPr bwMode="auto">
          <a:xfrm>
            <a:off x="1512888" y="1336675"/>
            <a:ext cx="6143625" cy="4143375"/>
          </a:xfrm>
          <a:prstGeom prst="rect">
            <a:avLst/>
          </a:prstGeom>
          <a:noFill/>
          <a:ln w="9525" algn="ctr">
            <a:noFill/>
            <a:miter lim="800000"/>
            <a:headEnd/>
            <a:tailEnd/>
          </a:ln>
        </p:spPr>
      </p:pic>
      <p:sp>
        <p:nvSpPr>
          <p:cNvPr id="52228" name="Rectangle 9"/>
          <p:cNvSpPr>
            <a:spLocks noChangeArrowheads="1"/>
          </p:cNvSpPr>
          <p:nvPr/>
        </p:nvSpPr>
        <p:spPr bwMode="auto">
          <a:xfrm>
            <a:off x="2306638" y="2058988"/>
            <a:ext cx="1954212"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dirty="0"/>
          </a:p>
        </p:txBody>
      </p:sp>
      <p:sp>
        <p:nvSpPr>
          <p:cNvPr id="52229" name="Rectangle 10"/>
          <p:cNvSpPr>
            <a:spLocks noChangeArrowheads="1"/>
          </p:cNvSpPr>
          <p:nvPr/>
        </p:nvSpPr>
        <p:spPr bwMode="auto">
          <a:xfrm>
            <a:off x="2290763" y="2552700"/>
            <a:ext cx="1954212"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dirty="0"/>
          </a:p>
        </p:txBody>
      </p:sp>
      <p:sp>
        <p:nvSpPr>
          <p:cNvPr id="52230" name="Rectangle 11"/>
          <p:cNvSpPr>
            <a:spLocks noChangeArrowheads="1"/>
          </p:cNvSpPr>
          <p:nvPr/>
        </p:nvSpPr>
        <p:spPr bwMode="auto">
          <a:xfrm>
            <a:off x="5273675" y="2073275"/>
            <a:ext cx="1954213"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dirty="0"/>
          </a:p>
        </p:txBody>
      </p:sp>
      <p:sp>
        <p:nvSpPr>
          <p:cNvPr id="52231" name="Rectangle 12"/>
          <p:cNvSpPr>
            <a:spLocks noChangeArrowheads="1"/>
          </p:cNvSpPr>
          <p:nvPr/>
        </p:nvSpPr>
        <p:spPr bwMode="auto">
          <a:xfrm>
            <a:off x="5287963" y="2579688"/>
            <a:ext cx="1954212" cy="241300"/>
          </a:xfrm>
          <a:prstGeom prst="rect">
            <a:avLst/>
          </a:prstGeom>
          <a:solidFill>
            <a:srgbClr val="FFFF00">
              <a:alpha val="39999"/>
            </a:srgbClr>
          </a:solidFill>
          <a:ln w="9525" algn="ctr">
            <a:noFill/>
            <a:miter lim="800000"/>
            <a:headEnd/>
            <a:tailEnd/>
          </a:ln>
        </p:spPr>
        <p:txBody>
          <a:bodyPr wrap="none" tIns="91440" bIns="91440" anchor="ctr"/>
          <a:lstStyle/>
          <a:p>
            <a:pPr algn="ctr"/>
            <a:endParaRPr lang="en-US" sz="2800" dirty="0"/>
          </a:p>
        </p:txBody>
      </p:sp>
      <p:grpSp>
        <p:nvGrpSpPr>
          <p:cNvPr id="52232" name="Group 7"/>
          <p:cNvGrpSpPr>
            <a:grpSpLocks/>
          </p:cNvGrpSpPr>
          <p:nvPr/>
        </p:nvGrpSpPr>
        <p:grpSpPr bwMode="auto">
          <a:xfrm>
            <a:off x="4868863" y="82550"/>
            <a:ext cx="4100512" cy="371475"/>
            <a:chOff x="1186612" y="3211773"/>
            <a:chExt cx="6564312" cy="555625"/>
          </a:xfrm>
        </p:grpSpPr>
        <p:sp>
          <p:nvSpPr>
            <p:cNvPr id="52234"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2235"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2236"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2237"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52238"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467458" y="1409700"/>
            <a:ext cx="4901711" cy="4704327"/>
          </a:xfrm>
          <a:prstGeom prst="rect">
            <a:avLst/>
          </a:prstGeom>
          <a:noFill/>
          <a:ln w="9525">
            <a:noFill/>
            <a:miter lim="800000"/>
            <a:headEnd/>
            <a:tailEnd/>
          </a:ln>
        </p:spPr>
      </p:pic>
      <p:sp>
        <p:nvSpPr>
          <p:cNvPr id="13" name="Slide Number Placeholder 12"/>
          <p:cNvSpPr>
            <a:spLocks noGrp="1"/>
          </p:cNvSpPr>
          <p:nvPr>
            <p:ph type="sldNum" sz="quarter" idx="12"/>
          </p:nvPr>
        </p:nvSpPr>
        <p:spPr/>
        <p:txBody>
          <a:bodyPr/>
          <a:lstStyle/>
          <a:p>
            <a:fld id="{D295FD85-0E9A-9A4B-AEA4-CF6493BFD0E6}" type="slidenum">
              <a:rPr lang="en-US" smtClean="0"/>
              <a:pPr/>
              <a:t>56</a:t>
            </a:fld>
            <a:endParaRPr lang="en-US" dirty="0"/>
          </a:p>
        </p:txBody>
      </p:sp>
      <p:sp>
        <p:nvSpPr>
          <p:cNvPr id="53250" name="Rectangle 2"/>
          <p:cNvSpPr>
            <a:spLocks noGrp="1" noChangeArrowheads="1"/>
          </p:cNvSpPr>
          <p:nvPr>
            <p:ph type="title"/>
          </p:nvPr>
        </p:nvSpPr>
        <p:spPr/>
        <p:txBody>
          <a:bodyPr/>
          <a:lstStyle/>
          <a:p>
            <a:r>
              <a:rPr lang="en-US" dirty="0" smtClean="0"/>
              <a:t>Change WO Status to Finished (F)</a:t>
            </a:r>
          </a:p>
        </p:txBody>
      </p:sp>
      <p:sp>
        <p:nvSpPr>
          <p:cNvPr id="14" name="Text Placeholder 13"/>
          <p:cNvSpPr>
            <a:spLocks noGrp="1"/>
          </p:cNvSpPr>
          <p:nvPr>
            <p:ph type="body" sz="quarter" idx="13"/>
          </p:nvPr>
        </p:nvSpPr>
        <p:spPr/>
        <p:txBody>
          <a:bodyPr/>
          <a:lstStyle/>
          <a:p>
            <a:r>
              <a:rPr lang="en-US" dirty="0" smtClean="0"/>
              <a:t>EAM Maintenance</a:t>
            </a:r>
            <a:endParaRPr lang="en-US" dirty="0"/>
          </a:p>
        </p:txBody>
      </p:sp>
      <p:sp>
        <p:nvSpPr>
          <p:cNvPr id="53253" name="Line 10"/>
          <p:cNvSpPr>
            <a:spLocks noChangeShapeType="1"/>
          </p:cNvSpPr>
          <p:nvPr/>
        </p:nvSpPr>
        <p:spPr bwMode="auto">
          <a:xfrm>
            <a:off x="3763108" y="3810001"/>
            <a:ext cx="926123" cy="328246"/>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53254" name="TextBox 5"/>
          <p:cNvSpPr txBox="1">
            <a:spLocks noChangeArrowheads="1"/>
          </p:cNvSpPr>
          <p:nvPr/>
        </p:nvSpPr>
        <p:spPr bwMode="auto">
          <a:xfrm>
            <a:off x="5902036" y="1401632"/>
            <a:ext cx="2778826" cy="1077218"/>
          </a:xfrm>
          <a:prstGeom prst="rect">
            <a:avLst/>
          </a:prstGeom>
          <a:noFill/>
          <a:ln w="9525">
            <a:noFill/>
            <a:miter lim="800000"/>
            <a:headEnd/>
            <a:tailEnd/>
          </a:ln>
        </p:spPr>
        <p:txBody>
          <a:bodyPr wrap="square">
            <a:spAutoFit/>
          </a:bodyPr>
          <a:lstStyle/>
          <a:p>
            <a:r>
              <a:rPr lang="en-US" sz="1600" dirty="0" smtClean="0"/>
              <a:t>Note: Finished status is </a:t>
            </a:r>
            <a:r>
              <a:rPr lang="en-US" sz="1600" dirty="0"/>
              <a:t>not </a:t>
            </a:r>
            <a:r>
              <a:rPr lang="en-US" sz="1600" dirty="0" smtClean="0"/>
              <a:t>required</a:t>
            </a:r>
            <a:r>
              <a:rPr lang="en-US" sz="1600" dirty="0"/>
              <a:t>, but is </a:t>
            </a:r>
            <a:r>
              <a:rPr lang="en-US" sz="1600" dirty="0" smtClean="0"/>
              <a:t>often </a:t>
            </a:r>
            <a:r>
              <a:rPr lang="en-US" sz="1600" dirty="0"/>
              <a:t>built into </a:t>
            </a:r>
            <a:r>
              <a:rPr lang="en-US" sz="1600" dirty="0" smtClean="0"/>
              <a:t>the process </a:t>
            </a:r>
            <a:r>
              <a:rPr lang="en-US" sz="1600" dirty="0"/>
              <a:t>to allow for an audit step before </a:t>
            </a:r>
            <a:r>
              <a:rPr lang="en-US" sz="1600" dirty="0" smtClean="0"/>
              <a:t>closing.</a:t>
            </a:r>
            <a:endParaRPr lang="en-US" sz="1600" dirty="0"/>
          </a:p>
        </p:txBody>
      </p:sp>
      <p:grpSp>
        <p:nvGrpSpPr>
          <p:cNvPr id="53255" name="Group 6"/>
          <p:cNvGrpSpPr>
            <a:grpSpLocks/>
          </p:cNvGrpSpPr>
          <p:nvPr/>
        </p:nvGrpSpPr>
        <p:grpSpPr bwMode="auto">
          <a:xfrm>
            <a:off x="4868863" y="82550"/>
            <a:ext cx="4100512" cy="371475"/>
            <a:chOff x="1186612" y="3211773"/>
            <a:chExt cx="6564312" cy="555625"/>
          </a:xfrm>
        </p:grpSpPr>
        <p:sp>
          <p:nvSpPr>
            <p:cNvPr id="53257"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3258"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3259"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3260"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53261"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pic>
        <p:nvPicPr>
          <p:cNvPr id="10244" name="Picture 4"/>
          <p:cNvPicPr>
            <a:picLocks noChangeAspect="1" noChangeArrowheads="1"/>
          </p:cNvPicPr>
          <p:nvPr/>
        </p:nvPicPr>
        <p:blipFill>
          <a:blip r:embed="rId4" cstate="print"/>
          <a:srcRect/>
          <a:stretch>
            <a:fillRect/>
          </a:stretch>
        </p:blipFill>
        <p:spPr bwMode="auto">
          <a:xfrm>
            <a:off x="4694726" y="2958979"/>
            <a:ext cx="4162425" cy="2886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32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57</a:t>
            </a:fld>
            <a:endParaRPr lang="en-US" dirty="0"/>
          </a:p>
        </p:txBody>
      </p:sp>
      <p:sp>
        <p:nvSpPr>
          <p:cNvPr id="54275" name="Rectangle 2"/>
          <p:cNvSpPr>
            <a:spLocks noGrp="1" noChangeArrowheads="1"/>
          </p:cNvSpPr>
          <p:nvPr>
            <p:ph idx="1"/>
          </p:nvPr>
        </p:nvSpPr>
        <p:spPr/>
        <p:txBody>
          <a:bodyPr>
            <a:normAutofit lnSpcReduction="10000"/>
          </a:bodyPr>
          <a:lstStyle/>
          <a:p>
            <a:r>
              <a:rPr lang="en-US" dirty="0" smtClean="0"/>
              <a:t>Financial transactions can feed to QAD ERP system*</a:t>
            </a:r>
          </a:p>
          <a:p>
            <a:pPr lvl="1"/>
            <a:r>
              <a:rPr lang="en-US" dirty="0" smtClean="0"/>
              <a:t>Purchase receipts (material and contract labor)</a:t>
            </a:r>
          </a:p>
          <a:p>
            <a:pPr lvl="1"/>
            <a:r>
              <a:rPr lang="en-US" dirty="0" smtClean="0"/>
              <a:t>Material issues from QAD EAM inventory</a:t>
            </a:r>
          </a:p>
          <a:p>
            <a:pPr lvl="1"/>
            <a:r>
              <a:rPr lang="en-US" dirty="0" smtClean="0"/>
              <a:t>Labor transactions</a:t>
            </a:r>
          </a:p>
          <a:p>
            <a:pPr lvl="1"/>
            <a:r>
              <a:rPr lang="en-US" dirty="0" smtClean="0"/>
              <a:t>Other (Manual GLs, such as interest expense)</a:t>
            </a:r>
          </a:p>
          <a:p>
            <a:endParaRPr lang="en-US" dirty="0" smtClean="0"/>
          </a:p>
          <a:p>
            <a:endParaRPr lang="en-US" dirty="0" smtClean="0"/>
          </a:p>
          <a:p>
            <a:endParaRPr lang="en-US" dirty="0" smtClean="0"/>
          </a:p>
          <a:p>
            <a:endParaRPr lang="en-US" dirty="0" smtClean="0"/>
          </a:p>
          <a:p>
            <a:pPr>
              <a:buNone/>
            </a:pPr>
            <a:r>
              <a:rPr lang="en-US" dirty="0" smtClean="0"/>
              <a:t>* You decide which transactions to feed.</a:t>
            </a:r>
          </a:p>
        </p:txBody>
      </p:sp>
      <p:sp>
        <p:nvSpPr>
          <p:cNvPr id="54274" name="Rectangle 6"/>
          <p:cNvSpPr>
            <a:spLocks noGrp="1" noChangeArrowheads="1"/>
          </p:cNvSpPr>
          <p:nvPr>
            <p:ph type="title"/>
          </p:nvPr>
        </p:nvSpPr>
        <p:spPr/>
        <p:txBody>
          <a:bodyPr/>
          <a:lstStyle/>
          <a:p>
            <a:r>
              <a:rPr lang="en-US" dirty="0" smtClean="0"/>
              <a:t>Record Work: Important Data</a:t>
            </a:r>
          </a:p>
        </p:txBody>
      </p:sp>
      <p:sp>
        <p:nvSpPr>
          <p:cNvPr id="13" name="Text Placeholder 12"/>
          <p:cNvSpPr>
            <a:spLocks noGrp="1"/>
          </p:cNvSpPr>
          <p:nvPr>
            <p:ph type="body" sz="quarter" idx="11"/>
          </p:nvPr>
        </p:nvSpPr>
        <p:spPr/>
        <p:txBody>
          <a:bodyPr/>
          <a:lstStyle/>
          <a:p>
            <a:r>
              <a:rPr lang="en-US" dirty="0" smtClean="0"/>
              <a:t>EAM Maintenance</a:t>
            </a:r>
            <a:endParaRPr lang="en-US" dirty="0"/>
          </a:p>
        </p:txBody>
      </p:sp>
      <p:grpSp>
        <p:nvGrpSpPr>
          <p:cNvPr id="54276" name="Group 3"/>
          <p:cNvGrpSpPr>
            <a:grpSpLocks/>
          </p:cNvGrpSpPr>
          <p:nvPr/>
        </p:nvGrpSpPr>
        <p:grpSpPr bwMode="auto">
          <a:xfrm>
            <a:off x="4868863" y="82550"/>
            <a:ext cx="4100512" cy="371475"/>
            <a:chOff x="1186612" y="3211773"/>
            <a:chExt cx="6564312" cy="555625"/>
          </a:xfrm>
        </p:grpSpPr>
        <p:sp>
          <p:nvSpPr>
            <p:cNvPr id="54278"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4279"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4280"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4281" name="Right Arrow 9"/>
            <p:cNvSpPr>
              <a:spLocks noChangeArrowheads="1"/>
            </p:cNvSpPr>
            <p:nvPr/>
          </p:nvSpPr>
          <p:spPr bwMode="auto">
            <a:xfrm>
              <a:off x="536967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Record</a:t>
              </a:r>
            </a:p>
          </p:txBody>
        </p:sp>
        <p:sp>
          <p:nvSpPr>
            <p:cNvPr id="54282"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58</a:t>
            </a:fld>
            <a:endParaRPr lang="en-US" dirty="0"/>
          </a:p>
        </p:txBody>
      </p:sp>
      <p:sp>
        <p:nvSpPr>
          <p:cNvPr id="55298" name="Rectangle 2"/>
          <p:cNvSpPr>
            <a:spLocks noGrp="1" noChangeArrowheads="1"/>
          </p:cNvSpPr>
          <p:nvPr>
            <p:ph type="title"/>
          </p:nvPr>
        </p:nvSpPr>
        <p:spPr/>
        <p:txBody>
          <a:bodyPr/>
          <a:lstStyle/>
          <a:p>
            <a:r>
              <a:rPr lang="en-US" dirty="0" smtClean="0"/>
              <a:t>Maintenance Process – Step Through</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grpSp>
        <p:nvGrpSpPr>
          <p:cNvPr id="55299" name="Group 12"/>
          <p:cNvGrpSpPr>
            <a:grpSpLocks/>
          </p:cNvGrpSpPr>
          <p:nvPr/>
        </p:nvGrpSpPr>
        <p:grpSpPr bwMode="auto">
          <a:xfrm>
            <a:off x="1135063" y="3027363"/>
            <a:ext cx="6742112" cy="787400"/>
            <a:chOff x="1186612" y="3211773"/>
            <a:chExt cx="6564312" cy="555625"/>
          </a:xfrm>
        </p:grpSpPr>
        <p:sp>
          <p:nvSpPr>
            <p:cNvPr id="55301"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55302"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55303"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55304"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55305"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dirty="0"/>
                <a:t>Review</a:t>
              </a:r>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59</a:t>
            </a:fld>
            <a:endParaRPr lang="en-US" dirty="0"/>
          </a:p>
        </p:txBody>
      </p:sp>
      <p:sp>
        <p:nvSpPr>
          <p:cNvPr id="56323" name="Rectangle 3"/>
          <p:cNvSpPr>
            <a:spLocks noGrp="1" noChangeArrowheads="1"/>
          </p:cNvSpPr>
          <p:nvPr>
            <p:ph idx="1"/>
          </p:nvPr>
        </p:nvSpPr>
        <p:spPr/>
        <p:txBody>
          <a:bodyPr>
            <a:normAutofit fontScale="92500" lnSpcReduction="10000"/>
          </a:bodyPr>
          <a:lstStyle/>
          <a:p>
            <a:r>
              <a:rPr lang="en-US" dirty="0" smtClean="0"/>
              <a:t>Work orders status of F (finished) </a:t>
            </a:r>
          </a:p>
          <a:p>
            <a:r>
              <a:rPr lang="en-US" dirty="0" smtClean="0"/>
              <a:t>Root cause analysis </a:t>
            </a:r>
          </a:p>
          <a:p>
            <a:r>
              <a:rPr lang="en-US" dirty="0" smtClean="0"/>
              <a:t>PM improvement opportunities </a:t>
            </a:r>
          </a:p>
          <a:p>
            <a:r>
              <a:rPr lang="en-US" dirty="0" smtClean="0"/>
              <a:t>Downtime reduction opportunities </a:t>
            </a:r>
          </a:p>
          <a:p>
            <a:r>
              <a:rPr lang="en-US" dirty="0" smtClean="0"/>
              <a:t>Cost </a:t>
            </a:r>
          </a:p>
          <a:p>
            <a:r>
              <a:rPr lang="en-US" dirty="0" smtClean="0"/>
              <a:t>MTBF</a:t>
            </a:r>
          </a:p>
          <a:p>
            <a:pPr lvl="1"/>
            <a:r>
              <a:rPr lang="en-US" dirty="0" smtClean="0"/>
              <a:t>Note: PM failures help exclude PM work from this  </a:t>
            </a:r>
          </a:p>
          <a:p>
            <a:r>
              <a:rPr lang="en-US" dirty="0" smtClean="0"/>
              <a:t>Work performed details </a:t>
            </a:r>
          </a:p>
          <a:p>
            <a:r>
              <a:rPr lang="en-US" dirty="0" smtClean="0"/>
              <a:t>Instruction list improvements </a:t>
            </a:r>
          </a:p>
          <a:p>
            <a:r>
              <a:rPr lang="en-US" dirty="0" smtClean="0"/>
              <a:t>Parts list improvements </a:t>
            </a:r>
          </a:p>
          <a:p>
            <a:r>
              <a:rPr lang="en-US" dirty="0" smtClean="0"/>
              <a:t>Change to status C (closed) </a:t>
            </a:r>
          </a:p>
        </p:txBody>
      </p:sp>
      <p:sp>
        <p:nvSpPr>
          <p:cNvPr id="56322" name="Rectangle 2"/>
          <p:cNvSpPr>
            <a:spLocks noGrp="1" noChangeArrowheads="1"/>
          </p:cNvSpPr>
          <p:nvPr>
            <p:ph type="title"/>
          </p:nvPr>
        </p:nvSpPr>
        <p:spPr/>
        <p:txBody>
          <a:bodyPr/>
          <a:lstStyle/>
          <a:p>
            <a:r>
              <a:rPr lang="en-US" dirty="0" smtClean="0"/>
              <a:t>Review Work Performed/Results   </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56324" name="Group 9"/>
          <p:cNvGrpSpPr>
            <a:grpSpLocks/>
          </p:cNvGrpSpPr>
          <p:nvPr/>
        </p:nvGrpSpPr>
        <p:grpSpPr bwMode="auto">
          <a:xfrm>
            <a:off x="4868863" y="82550"/>
            <a:ext cx="4100512" cy="371475"/>
            <a:chOff x="1186612" y="3211773"/>
            <a:chExt cx="6564312" cy="555625"/>
          </a:xfrm>
        </p:grpSpPr>
        <p:sp>
          <p:nvSpPr>
            <p:cNvPr id="56326"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6327"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6328"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6329"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56330"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3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63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32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632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32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632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632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632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632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632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6</a:t>
            </a:fld>
            <a:endParaRPr lang="en-US" dirty="0"/>
          </a:p>
        </p:txBody>
      </p:sp>
      <p:sp>
        <p:nvSpPr>
          <p:cNvPr id="7171" name="Rectangle 3"/>
          <p:cNvSpPr>
            <a:spLocks noGrp="1" noChangeArrowheads="1"/>
          </p:cNvSpPr>
          <p:nvPr>
            <p:ph idx="1"/>
          </p:nvPr>
        </p:nvSpPr>
        <p:spPr/>
        <p:txBody>
          <a:bodyPr>
            <a:normAutofit/>
          </a:bodyPr>
          <a:lstStyle/>
          <a:p>
            <a:r>
              <a:rPr lang="en-US" dirty="0" smtClean="0"/>
              <a:t>Understand the Maintenance module domain space</a:t>
            </a:r>
          </a:p>
          <a:p>
            <a:pPr lvl="1"/>
            <a:r>
              <a:rPr lang="en-US" dirty="0" smtClean="0"/>
              <a:t>Know how reliability efforts can benefit from EAM </a:t>
            </a:r>
          </a:p>
          <a:p>
            <a:r>
              <a:rPr lang="en-US" dirty="0" smtClean="0"/>
              <a:t>Obtain high-level understanding of the Maintenance module functionality </a:t>
            </a:r>
          </a:p>
          <a:p>
            <a:pPr lvl="1"/>
            <a:r>
              <a:rPr lang="en-US" dirty="0" smtClean="0"/>
              <a:t>Use the activities handbook to perform basic maintenance functions</a:t>
            </a:r>
          </a:p>
          <a:p>
            <a:pPr lvl="1"/>
            <a:r>
              <a:rPr lang="en-US" dirty="0" smtClean="0"/>
              <a:t>Prepare for the next steps toward certification </a:t>
            </a:r>
          </a:p>
        </p:txBody>
      </p:sp>
      <p:sp>
        <p:nvSpPr>
          <p:cNvPr id="7170" name="Rectangle 2"/>
          <p:cNvSpPr>
            <a:spLocks noGrp="1" noChangeArrowheads="1"/>
          </p:cNvSpPr>
          <p:nvPr>
            <p:ph type="title"/>
          </p:nvPr>
        </p:nvSpPr>
        <p:spPr/>
        <p:txBody>
          <a:bodyPr/>
          <a:lstStyle/>
          <a:p>
            <a:r>
              <a:rPr lang="en-US" dirty="0" smtClean="0"/>
              <a:t>Course Objectives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D295FD85-0E9A-9A4B-AEA4-CF6493BFD0E6}" type="slidenum">
              <a:rPr lang="en-US" smtClean="0"/>
              <a:pPr/>
              <a:t>60</a:t>
            </a:fld>
            <a:endParaRPr lang="en-US" dirty="0"/>
          </a:p>
        </p:txBody>
      </p:sp>
      <p:sp>
        <p:nvSpPr>
          <p:cNvPr id="57346" name="Rectangle 2"/>
          <p:cNvSpPr>
            <a:spLocks noGrp="1" noChangeArrowheads="1"/>
          </p:cNvSpPr>
          <p:nvPr>
            <p:ph type="title"/>
          </p:nvPr>
        </p:nvSpPr>
        <p:spPr/>
        <p:txBody>
          <a:bodyPr/>
          <a:lstStyle/>
          <a:p>
            <a:r>
              <a:rPr lang="en-US" dirty="0" smtClean="0"/>
              <a:t>Cost Analysis</a:t>
            </a:r>
          </a:p>
        </p:txBody>
      </p:sp>
      <p:sp>
        <p:nvSpPr>
          <p:cNvPr id="14" name="Text Placeholder 13"/>
          <p:cNvSpPr>
            <a:spLocks noGrp="1"/>
          </p:cNvSpPr>
          <p:nvPr>
            <p:ph type="body" sz="quarter" idx="13"/>
          </p:nvPr>
        </p:nvSpPr>
        <p:spPr/>
        <p:txBody>
          <a:bodyPr/>
          <a:lstStyle/>
          <a:p>
            <a:r>
              <a:rPr lang="en-US" dirty="0" smtClean="0"/>
              <a:t>EAM Maintenance</a:t>
            </a:r>
            <a:endParaRPr lang="en-US" dirty="0"/>
          </a:p>
        </p:txBody>
      </p:sp>
      <p:pic>
        <p:nvPicPr>
          <p:cNvPr id="57347" name="Picture 5"/>
          <p:cNvPicPr>
            <a:picLocks noChangeAspect="1" noChangeArrowheads="1"/>
          </p:cNvPicPr>
          <p:nvPr/>
        </p:nvPicPr>
        <p:blipFill>
          <a:blip r:embed="rId3" cstate="print"/>
          <a:srcRect/>
          <a:stretch>
            <a:fillRect/>
          </a:stretch>
        </p:blipFill>
        <p:spPr bwMode="auto">
          <a:xfrm>
            <a:off x="1652588" y="1416563"/>
            <a:ext cx="5838825" cy="3152775"/>
          </a:xfrm>
          <a:prstGeom prst="rect">
            <a:avLst/>
          </a:prstGeom>
          <a:noFill/>
          <a:ln w="9525" algn="ctr">
            <a:noFill/>
            <a:miter lim="800000"/>
            <a:headEnd/>
            <a:tailEnd/>
          </a:ln>
        </p:spPr>
      </p:pic>
      <p:grpSp>
        <p:nvGrpSpPr>
          <p:cNvPr id="57348" name="Group 9"/>
          <p:cNvGrpSpPr>
            <a:grpSpLocks/>
          </p:cNvGrpSpPr>
          <p:nvPr/>
        </p:nvGrpSpPr>
        <p:grpSpPr bwMode="auto">
          <a:xfrm>
            <a:off x="4868863" y="82550"/>
            <a:ext cx="4100512" cy="371475"/>
            <a:chOff x="1186612" y="3211773"/>
            <a:chExt cx="6564312" cy="555625"/>
          </a:xfrm>
        </p:grpSpPr>
        <p:sp>
          <p:nvSpPr>
            <p:cNvPr id="57351"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7352"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7353"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7354"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57355"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Review</a:t>
              </a:r>
            </a:p>
          </p:txBody>
        </p:sp>
      </p:grpSp>
      <p:sp>
        <p:nvSpPr>
          <p:cNvPr id="57349" name="TextBox 9"/>
          <p:cNvSpPr txBox="1">
            <a:spLocks noChangeArrowheads="1"/>
          </p:cNvSpPr>
          <p:nvPr/>
        </p:nvSpPr>
        <p:spPr bwMode="auto">
          <a:xfrm>
            <a:off x="563378" y="4826000"/>
            <a:ext cx="8206157" cy="400110"/>
          </a:xfrm>
          <a:prstGeom prst="rect">
            <a:avLst/>
          </a:prstGeom>
          <a:noFill/>
          <a:ln w="9525">
            <a:noFill/>
            <a:miter lim="800000"/>
            <a:headEnd/>
            <a:tailEnd/>
          </a:ln>
        </p:spPr>
        <p:txBody>
          <a:bodyPr wrap="none">
            <a:spAutoFit/>
          </a:bodyPr>
          <a:lstStyle/>
          <a:p>
            <a:pPr algn="ctr"/>
            <a:r>
              <a:rPr lang="en-US" sz="2000" dirty="0"/>
              <a:t>Cost Analysis available on both </a:t>
            </a:r>
            <a:r>
              <a:rPr lang="en-US" sz="2000" b="1" dirty="0"/>
              <a:t>Equipment</a:t>
            </a:r>
            <a:r>
              <a:rPr lang="en-US" sz="2000" dirty="0"/>
              <a:t> and </a:t>
            </a:r>
            <a:r>
              <a:rPr lang="en-US" sz="2000" b="1" dirty="0"/>
              <a:t>Work Order </a:t>
            </a:r>
            <a:r>
              <a:rPr lang="en-US" sz="2000" b="1" dirty="0" smtClean="0"/>
              <a:t>Level</a:t>
            </a:r>
            <a:r>
              <a:rPr lang="en-US" sz="2000" dirty="0" smtClean="0"/>
              <a:t>.  </a:t>
            </a:r>
            <a:endParaRPr lang="en-US" sz="2000" dirty="0"/>
          </a:p>
        </p:txBody>
      </p:sp>
      <p:sp>
        <p:nvSpPr>
          <p:cNvPr id="12" name="TextBox 9"/>
          <p:cNvSpPr txBox="1">
            <a:spLocks noChangeArrowheads="1"/>
          </p:cNvSpPr>
          <p:nvPr/>
        </p:nvSpPr>
        <p:spPr bwMode="auto">
          <a:xfrm>
            <a:off x="2324415" y="5396089"/>
            <a:ext cx="4943726" cy="400110"/>
          </a:xfrm>
          <a:prstGeom prst="rect">
            <a:avLst/>
          </a:prstGeom>
          <a:noFill/>
          <a:ln w="9525">
            <a:noFill/>
            <a:miter lim="800000"/>
            <a:headEnd/>
            <a:tailEnd/>
          </a:ln>
        </p:spPr>
        <p:txBody>
          <a:bodyPr wrap="none">
            <a:spAutoFit/>
          </a:bodyPr>
          <a:lstStyle/>
          <a:p>
            <a:pPr algn="ctr"/>
            <a:r>
              <a:rPr lang="en-US" sz="2000" dirty="0" smtClean="0"/>
              <a:t>How </a:t>
            </a:r>
            <a:r>
              <a:rPr lang="en-US" sz="2000" dirty="0"/>
              <a:t>is this helpful in the </a:t>
            </a:r>
            <a:r>
              <a:rPr lang="en-US" sz="2000" dirty="0" smtClean="0"/>
              <a:t>review process</a:t>
            </a:r>
            <a:r>
              <a:rPr lang="en-US" sz="2000"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3" cstate="print"/>
          <a:srcRect/>
          <a:stretch>
            <a:fillRect/>
          </a:stretch>
        </p:blipFill>
        <p:spPr bwMode="auto">
          <a:xfrm>
            <a:off x="569767" y="1567543"/>
            <a:ext cx="4567660" cy="4383728"/>
          </a:xfrm>
          <a:prstGeom prst="rect">
            <a:avLst/>
          </a:prstGeom>
          <a:noFill/>
          <a:ln w="9525">
            <a:noFill/>
            <a:miter lim="800000"/>
            <a:headEnd/>
            <a:tailEnd/>
          </a:ln>
        </p:spPr>
      </p:pic>
      <p:sp>
        <p:nvSpPr>
          <p:cNvPr id="15" name="Slide Number Placeholder 14"/>
          <p:cNvSpPr>
            <a:spLocks noGrp="1"/>
          </p:cNvSpPr>
          <p:nvPr>
            <p:ph type="sldNum" sz="quarter" idx="12"/>
          </p:nvPr>
        </p:nvSpPr>
        <p:spPr/>
        <p:txBody>
          <a:bodyPr/>
          <a:lstStyle/>
          <a:p>
            <a:fld id="{D295FD85-0E9A-9A4B-AEA4-CF6493BFD0E6}" type="slidenum">
              <a:rPr lang="en-US" smtClean="0"/>
              <a:pPr/>
              <a:t>61</a:t>
            </a:fld>
            <a:endParaRPr lang="en-US" dirty="0"/>
          </a:p>
        </p:txBody>
      </p:sp>
      <p:sp>
        <p:nvSpPr>
          <p:cNvPr id="58370" name="Rectangle 2"/>
          <p:cNvSpPr>
            <a:spLocks noGrp="1" noChangeArrowheads="1"/>
          </p:cNvSpPr>
          <p:nvPr>
            <p:ph type="title"/>
          </p:nvPr>
        </p:nvSpPr>
        <p:spPr/>
        <p:txBody>
          <a:bodyPr/>
          <a:lstStyle/>
          <a:p>
            <a:r>
              <a:rPr lang="en-US" dirty="0" smtClean="0"/>
              <a:t>Close</a:t>
            </a:r>
          </a:p>
        </p:txBody>
      </p:sp>
      <p:sp>
        <p:nvSpPr>
          <p:cNvPr id="16" name="Text Placeholder 15"/>
          <p:cNvSpPr>
            <a:spLocks noGrp="1"/>
          </p:cNvSpPr>
          <p:nvPr>
            <p:ph type="body" sz="quarter" idx="13"/>
          </p:nvPr>
        </p:nvSpPr>
        <p:spPr/>
        <p:txBody>
          <a:bodyPr/>
          <a:lstStyle/>
          <a:p>
            <a:r>
              <a:rPr lang="en-US" dirty="0" smtClean="0"/>
              <a:t>EAM Maintenance</a:t>
            </a:r>
            <a:endParaRPr lang="en-US" dirty="0"/>
          </a:p>
        </p:txBody>
      </p:sp>
      <p:sp>
        <p:nvSpPr>
          <p:cNvPr id="58373" name="Line 11"/>
          <p:cNvSpPr>
            <a:spLocks noChangeShapeType="1"/>
          </p:cNvSpPr>
          <p:nvPr/>
        </p:nvSpPr>
        <p:spPr bwMode="auto">
          <a:xfrm flipV="1">
            <a:off x="3586349" y="3111336"/>
            <a:ext cx="1567542" cy="676894"/>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58374" name="Oval 9"/>
          <p:cNvSpPr>
            <a:spLocks noChangeArrowheads="1"/>
          </p:cNvSpPr>
          <p:nvPr/>
        </p:nvSpPr>
        <p:spPr bwMode="auto">
          <a:xfrm>
            <a:off x="1998842" y="4001984"/>
            <a:ext cx="756233" cy="188834"/>
          </a:xfrm>
          <a:prstGeom prst="ellipse">
            <a:avLst/>
          </a:prstGeom>
          <a:noFill/>
          <a:ln w="38100">
            <a:solidFill>
              <a:srgbClr val="FF0000"/>
            </a:solidFill>
            <a:round/>
            <a:headEnd/>
            <a:tailEnd/>
          </a:ln>
        </p:spPr>
        <p:txBody>
          <a:bodyPr wrap="none" anchor="ctr"/>
          <a:lstStyle/>
          <a:p>
            <a:pPr algn="ctr"/>
            <a:endParaRPr lang="en-US" sz="2800" dirty="0"/>
          </a:p>
        </p:txBody>
      </p:sp>
      <p:sp>
        <p:nvSpPr>
          <p:cNvPr id="58375" name="TextBox 7"/>
          <p:cNvSpPr txBox="1">
            <a:spLocks noChangeArrowheads="1"/>
          </p:cNvSpPr>
          <p:nvPr/>
        </p:nvSpPr>
        <p:spPr bwMode="auto">
          <a:xfrm>
            <a:off x="6199188" y="5327339"/>
            <a:ext cx="2944812" cy="954107"/>
          </a:xfrm>
          <a:prstGeom prst="rect">
            <a:avLst/>
          </a:prstGeom>
          <a:noFill/>
          <a:ln w="9525">
            <a:noFill/>
            <a:miter lim="800000"/>
            <a:headEnd/>
            <a:tailEnd/>
          </a:ln>
        </p:spPr>
        <p:txBody>
          <a:bodyPr>
            <a:spAutoFit/>
          </a:bodyPr>
          <a:lstStyle/>
          <a:p>
            <a:r>
              <a:rPr lang="en-US" dirty="0">
                <a:latin typeface="+mn-lt"/>
              </a:rPr>
              <a:t>Note that </a:t>
            </a:r>
            <a:r>
              <a:rPr lang="en-US" dirty="0" smtClean="0">
                <a:latin typeface="+mn-lt"/>
              </a:rPr>
              <a:t>Reopen is separately </a:t>
            </a:r>
            <a:r>
              <a:rPr lang="en-US" dirty="0">
                <a:latin typeface="+mn-lt"/>
              </a:rPr>
              <a:t>securable and </a:t>
            </a:r>
            <a:r>
              <a:rPr lang="en-US" dirty="0" smtClean="0">
                <a:latin typeface="+mn-lt"/>
              </a:rPr>
              <a:t>not available for </a:t>
            </a:r>
            <a:r>
              <a:rPr lang="en-US" dirty="0">
                <a:latin typeface="+mn-lt"/>
              </a:rPr>
              <a:t>most users. </a:t>
            </a:r>
            <a:r>
              <a:rPr lang="en-US" dirty="0" smtClean="0">
                <a:latin typeface="+mn-lt"/>
              </a:rPr>
              <a:t>For </a:t>
            </a:r>
            <a:r>
              <a:rPr lang="en-US" dirty="0">
                <a:latin typeface="+mn-lt"/>
              </a:rPr>
              <a:t>this reason, Close is a very structured process.</a:t>
            </a:r>
          </a:p>
        </p:txBody>
      </p:sp>
      <p:cxnSp>
        <p:nvCxnSpPr>
          <p:cNvPr id="58376" name="Straight Arrow Connector 9"/>
          <p:cNvCxnSpPr>
            <a:cxnSpLocks noChangeShapeType="1"/>
            <a:stCxn id="58375" idx="1"/>
            <a:endCxn id="58374" idx="6"/>
          </p:cNvCxnSpPr>
          <p:nvPr/>
        </p:nvCxnSpPr>
        <p:spPr bwMode="auto">
          <a:xfrm flipH="1" flipV="1">
            <a:off x="2755075" y="4096401"/>
            <a:ext cx="3444113" cy="1707992"/>
          </a:xfrm>
          <a:prstGeom prst="straightConnector1">
            <a:avLst/>
          </a:prstGeom>
          <a:noFill/>
          <a:ln w="9525" algn="ctr">
            <a:solidFill>
              <a:schemeClr val="tx1"/>
            </a:solidFill>
            <a:round/>
            <a:headEnd/>
            <a:tailEnd type="arrow" w="med" len="med"/>
          </a:ln>
        </p:spPr>
      </p:cxnSp>
      <p:grpSp>
        <p:nvGrpSpPr>
          <p:cNvPr id="58378" name="Group 9"/>
          <p:cNvGrpSpPr>
            <a:grpSpLocks/>
          </p:cNvGrpSpPr>
          <p:nvPr/>
        </p:nvGrpSpPr>
        <p:grpSpPr bwMode="auto">
          <a:xfrm>
            <a:off x="4868863" y="82550"/>
            <a:ext cx="4100512" cy="371475"/>
            <a:chOff x="1186612" y="3211773"/>
            <a:chExt cx="6564312" cy="555625"/>
          </a:xfrm>
        </p:grpSpPr>
        <p:sp>
          <p:nvSpPr>
            <p:cNvPr id="58380"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58381"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58382"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58383"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58384" name="Right Arrow 10"/>
            <p:cNvSpPr>
              <a:spLocks noChangeArrowheads="1"/>
            </p:cNvSpPr>
            <p:nvPr/>
          </p:nvSpPr>
          <p:spPr bwMode="auto">
            <a:xfrm>
              <a:off x="6773024" y="3214948"/>
              <a:ext cx="977900" cy="552450"/>
            </a:xfrm>
            <a:prstGeom prst="rightArrow">
              <a:avLst>
                <a:gd name="adj1" fmla="val 50000"/>
                <a:gd name="adj2" fmla="val 50014"/>
              </a:avLst>
            </a:prstGeom>
            <a:solidFill>
              <a:srgbClr val="FFFF00"/>
            </a:solidFill>
            <a:ln w="9525" algn="ctr">
              <a:solidFill>
                <a:schemeClr val="tx1"/>
              </a:solidFill>
              <a:round/>
              <a:headEnd/>
              <a:tailEnd/>
            </a:ln>
          </p:spPr>
          <p:txBody>
            <a:bodyPr wrap="none" tIns="91440" bIns="91440" anchor="ctr"/>
            <a:lstStyle/>
            <a:p>
              <a:pPr algn="ctr"/>
              <a:r>
                <a:rPr lang="en-US" sz="800" dirty="0"/>
                <a:t>Review</a:t>
              </a:r>
            </a:p>
          </p:txBody>
        </p:sp>
      </p:grpSp>
      <p:pic>
        <p:nvPicPr>
          <p:cNvPr id="11268" name="Picture 4"/>
          <p:cNvPicPr>
            <a:picLocks noChangeAspect="1" noChangeArrowheads="1"/>
          </p:cNvPicPr>
          <p:nvPr/>
        </p:nvPicPr>
        <p:blipFill>
          <a:blip r:embed="rId4" cstate="print"/>
          <a:srcRect/>
          <a:stretch>
            <a:fillRect/>
          </a:stretch>
        </p:blipFill>
        <p:spPr bwMode="auto">
          <a:xfrm>
            <a:off x="5177641" y="2332320"/>
            <a:ext cx="3740727" cy="260150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837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83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animBg="1"/>
      <p:bldP spid="58374" grpId="0" animBg="1"/>
      <p:bldP spid="5837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p:cNvSpPr>
            <a:spLocks noGrp="1"/>
          </p:cNvSpPr>
          <p:nvPr>
            <p:ph type="sldNum" sz="quarter" idx="12"/>
          </p:nvPr>
        </p:nvSpPr>
        <p:spPr/>
        <p:txBody>
          <a:bodyPr/>
          <a:lstStyle/>
          <a:p>
            <a:fld id="{D295FD85-0E9A-9A4B-AEA4-CF6493BFD0E6}" type="slidenum">
              <a:rPr lang="en-US" smtClean="0"/>
              <a:pPr/>
              <a:t>62</a:t>
            </a:fld>
            <a:endParaRPr lang="en-US" dirty="0"/>
          </a:p>
        </p:txBody>
      </p:sp>
      <p:sp>
        <p:nvSpPr>
          <p:cNvPr id="60419" name="Rectangle 3"/>
          <p:cNvSpPr>
            <a:spLocks noGrp="1" noChangeArrowheads="1"/>
          </p:cNvSpPr>
          <p:nvPr>
            <p:ph idx="1"/>
          </p:nvPr>
        </p:nvSpPr>
        <p:spPr/>
        <p:txBody>
          <a:bodyPr>
            <a:normAutofit/>
          </a:bodyPr>
          <a:lstStyle/>
          <a:p>
            <a:r>
              <a:rPr lang="en-US" dirty="0" smtClean="0"/>
              <a:t>Planning and scheduling process</a:t>
            </a:r>
          </a:p>
          <a:p>
            <a:pPr lvl="1"/>
            <a:r>
              <a:rPr lang="en-US" dirty="0" smtClean="0"/>
              <a:t>Raise requisitions for outside materials and contract service</a:t>
            </a:r>
          </a:p>
          <a:p>
            <a:pPr lvl="1"/>
            <a:r>
              <a:rPr lang="en-US" dirty="0" smtClean="0"/>
              <a:t>Schedule start date </a:t>
            </a:r>
          </a:p>
          <a:p>
            <a:pPr lvl="1"/>
            <a:r>
              <a:rPr lang="en-US" dirty="0" smtClean="0"/>
              <a:t>Define target completion date</a:t>
            </a:r>
          </a:p>
          <a:p>
            <a:pPr lvl="1"/>
            <a:r>
              <a:rPr lang="en-US" dirty="0" smtClean="0"/>
              <a:t>Assign resources</a:t>
            </a:r>
          </a:p>
          <a:p>
            <a:r>
              <a:rPr lang="en-US" dirty="0" smtClean="0"/>
              <a:t>Execution</a:t>
            </a:r>
          </a:p>
          <a:p>
            <a:pPr lvl="1"/>
            <a:r>
              <a:rPr lang="en-US" dirty="0" smtClean="0"/>
              <a:t>Material/subcontractor services rendered</a:t>
            </a:r>
          </a:p>
          <a:p>
            <a:pPr lvl="1"/>
            <a:r>
              <a:rPr lang="en-US" dirty="0" smtClean="0"/>
              <a:t>Parts are consumed</a:t>
            </a:r>
          </a:p>
          <a:p>
            <a:pPr lvl="1"/>
            <a:r>
              <a:rPr lang="en-US" dirty="0" smtClean="0"/>
              <a:t>Labor is consumed</a:t>
            </a:r>
          </a:p>
          <a:p>
            <a:pPr lvl="1"/>
            <a:endParaRPr lang="en-US" dirty="0" smtClean="0"/>
          </a:p>
        </p:txBody>
      </p:sp>
      <p:sp>
        <p:nvSpPr>
          <p:cNvPr id="60418" name="Rectangle 2"/>
          <p:cNvSpPr>
            <a:spLocks noGrp="1" noChangeArrowheads="1"/>
          </p:cNvSpPr>
          <p:nvPr>
            <p:ph type="title"/>
          </p:nvPr>
        </p:nvSpPr>
        <p:spPr/>
        <p:txBody>
          <a:bodyPr/>
          <a:lstStyle/>
          <a:p>
            <a:r>
              <a:rPr lang="en-US" dirty="0" smtClean="0"/>
              <a:t>CM/PM Basic Process Flow</a:t>
            </a:r>
          </a:p>
        </p:txBody>
      </p:sp>
      <p:sp>
        <p:nvSpPr>
          <p:cNvPr id="14" name="Text Placeholder 13"/>
          <p:cNvSpPr>
            <a:spLocks noGrp="1"/>
          </p:cNvSpPr>
          <p:nvPr>
            <p:ph type="body" sz="quarter" idx="11"/>
          </p:nvPr>
        </p:nvSpPr>
        <p:spPr/>
        <p:txBody>
          <a:bodyPr/>
          <a:lstStyle/>
          <a:p>
            <a:r>
              <a:rPr lang="en-US" dirty="0" smtClean="0"/>
              <a:t>EAM Maintenance</a:t>
            </a:r>
            <a:endParaRPr lang="en-US" dirty="0"/>
          </a:p>
        </p:txBody>
      </p:sp>
      <p:grpSp>
        <p:nvGrpSpPr>
          <p:cNvPr id="60421" name="Group 9"/>
          <p:cNvGrpSpPr>
            <a:grpSpLocks/>
          </p:cNvGrpSpPr>
          <p:nvPr/>
        </p:nvGrpSpPr>
        <p:grpSpPr bwMode="auto">
          <a:xfrm>
            <a:off x="4868863" y="82550"/>
            <a:ext cx="4100512" cy="371475"/>
            <a:chOff x="1186612" y="3211773"/>
            <a:chExt cx="6564312" cy="555625"/>
          </a:xfrm>
        </p:grpSpPr>
        <p:sp>
          <p:nvSpPr>
            <p:cNvPr id="60423"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60424"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60425"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60426"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60427"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
        <p:nvSpPr>
          <p:cNvPr id="13" name="TextBox 12"/>
          <p:cNvSpPr txBox="1"/>
          <p:nvPr/>
        </p:nvSpPr>
        <p:spPr>
          <a:xfrm>
            <a:off x="5633155" y="5401516"/>
            <a:ext cx="3037879" cy="954107"/>
          </a:xfrm>
          <a:prstGeom prst="rect">
            <a:avLst/>
          </a:prstGeom>
          <a:noFill/>
        </p:spPr>
        <p:txBody>
          <a:bodyPr wrap="square" rtlCol="0">
            <a:spAutoFit/>
          </a:bodyPr>
          <a:lstStyle/>
          <a:p>
            <a:pPr marL="0" lvl="2"/>
            <a:r>
              <a:rPr lang="en-US" dirty="0" smtClean="0">
                <a:latin typeface="+mn-lt"/>
              </a:rPr>
              <a:t>Reminder: Financial transactions flow to QAD ERP based on site settings. </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04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04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41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041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0419">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0419">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63</a:t>
            </a:fld>
            <a:endParaRPr lang="en-US" dirty="0"/>
          </a:p>
        </p:txBody>
      </p:sp>
      <p:sp>
        <p:nvSpPr>
          <p:cNvPr id="61443" name="Rectangle 3"/>
          <p:cNvSpPr>
            <a:spLocks noGrp="1" noChangeArrowheads="1"/>
          </p:cNvSpPr>
          <p:nvPr>
            <p:ph idx="1"/>
          </p:nvPr>
        </p:nvSpPr>
        <p:spPr/>
        <p:txBody>
          <a:bodyPr/>
          <a:lstStyle/>
          <a:p>
            <a:r>
              <a:rPr lang="en-US" dirty="0" smtClean="0"/>
              <a:t>Closing process</a:t>
            </a:r>
          </a:p>
          <a:p>
            <a:pPr lvl="1"/>
            <a:r>
              <a:rPr lang="en-US" dirty="0" smtClean="0"/>
              <a:t>Capture </a:t>
            </a:r>
          </a:p>
          <a:p>
            <a:pPr lvl="2"/>
            <a:r>
              <a:rPr lang="en-US" dirty="0" smtClean="0"/>
              <a:t>Work performed</a:t>
            </a:r>
          </a:p>
          <a:p>
            <a:pPr lvl="2"/>
            <a:r>
              <a:rPr lang="en-US" dirty="0" smtClean="0"/>
              <a:t>Failure and repair</a:t>
            </a:r>
          </a:p>
          <a:p>
            <a:pPr lvl="2"/>
            <a:r>
              <a:rPr lang="en-US" dirty="0" smtClean="0"/>
              <a:t>Downtime</a:t>
            </a:r>
          </a:p>
          <a:p>
            <a:pPr lvl="2"/>
            <a:r>
              <a:rPr lang="en-US" dirty="0" smtClean="0"/>
              <a:t>Costs</a:t>
            </a:r>
          </a:p>
          <a:p>
            <a:pPr lvl="1"/>
            <a:r>
              <a:rPr lang="en-US" dirty="0" smtClean="0"/>
              <a:t>Work order is finished </a:t>
            </a:r>
          </a:p>
          <a:p>
            <a:pPr lvl="1"/>
            <a:r>
              <a:rPr lang="en-US" dirty="0" smtClean="0"/>
              <a:t>Work order is reviewed and closed</a:t>
            </a:r>
          </a:p>
          <a:p>
            <a:pPr lvl="1"/>
            <a:r>
              <a:rPr lang="en-US" dirty="0" smtClean="0"/>
              <a:t>Cost analysis is available</a:t>
            </a:r>
          </a:p>
        </p:txBody>
      </p:sp>
      <p:sp>
        <p:nvSpPr>
          <p:cNvPr id="61442" name="Rectangle 2"/>
          <p:cNvSpPr>
            <a:spLocks noGrp="1" noChangeArrowheads="1"/>
          </p:cNvSpPr>
          <p:nvPr>
            <p:ph type="title"/>
          </p:nvPr>
        </p:nvSpPr>
        <p:spPr/>
        <p:txBody>
          <a:bodyPr/>
          <a:lstStyle/>
          <a:p>
            <a:r>
              <a:rPr lang="en-US" dirty="0" smtClean="0"/>
              <a:t>CM/PM Basic Process Flow</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61445" name="Group 9"/>
          <p:cNvGrpSpPr>
            <a:grpSpLocks/>
          </p:cNvGrpSpPr>
          <p:nvPr/>
        </p:nvGrpSpPr>
        <p:grpSpPr bwMode="auto">
          <a:xfrm>
            <a:off x="4868863" y="82550"/>
            <a:ext cx="4100512" cy="371475"/>
            <a:chOff x="1186612" y="3211773"/>
            <a:chExt cx="6564312" cy="555625"/>
          </a:xfrm>
        </p:grpSpPr>
        <p:sp>
          <p:nvSpPr>
            <p:cNvPr id="61447" name="Right Arrow 6"/>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61448" name="Right Arrow 7"/>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61449" name="Right Arrow 8"/>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61450" name="Right Arrow 9"/>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61451" name="Right Arrow 10"/>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44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144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44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144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4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144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144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144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64</a:t>
            </a:fld>
            <a:endParaRPr lang="en-US" dirty="0"/>
          </a:p>
        </p:txBody>
      </p:sp>
      <p:sp>
        <p:nvSpPr>
          <p:cNvPr id="62467" name="Rectangle 3"/>
          <p:cNvSpPr>
            <a:spLocks noGrp="1" noChangeArrowheads="1"/>
          </p:cNvSpPr>
          <p:nvPr>
            <p:ph idx="1"/>
          </p:nvPr>
        </p:nvSpPr>
        <p:spPr/>
        <p:txBody>
          <a:bodyPr>
            <a:normAutofit fontScale="77500" lnSpcReduction="20000"/>
          </a:bodyPr>
          <a:lstStyle/>
          <a:p>
            <a:r>
              <a:rPr lang="en-US" dirty="0" smtClean="0"/>
              <a:t>Equipment Records</a:t>
            </a:r>
          </a:p>
          <a:p>
            <a:pPr lvl="1"/>
            <a:r>
              <a:rPr lang="en-US" dirty="0" smtClean="0"/>
              <a:t>Key foundational record</a:t>
            </a:r>
          </a:p>
          <a:p>
            <a:pPr lvl="1"/>
            <a:r>
              <a:rPr lang="en-US" dirty="0" smtClean="0"/>
              <a:t>Parent/child relationships </a:t>
            </a:r>
          </a:p>
          <a:p>
            <a:pPr lvl="1"/>
            <a:r>
              <a:rPr lang="en-US" dirty="0" smtClean="0"/>
              <a:t>Analytical information available</a:t>
            </a:r>
          </a:p>
          <a:p>
            <a:r>
              <a:rPr lang="en-US" dirty="0" smtClean="0"/>
              <a:t>Master instruction lists (MILs)</a:t>
            </a:r>
          </a:p>
          <a:p>
            <a:pPr lvl="1"/>
            <a:r>
              <a:rPr lang="en-US" dirty="0" smtClean="0"/>
              <a:t>Work instructions, equipment routes, or safety guidelines</a:t>
            </a:r>
          </a:p>
          <a:p>
            <a:pPr lvl="1"/>
            <a:r>
              <a:rPr lang="en-US" dirty="0" smtClean="0"/>
              <a:t>Estimated labor time, costs, or equipment to measure/calibrate </a:t>
            </a:r>
          </a:p>
          <a:p>
            <a:r>
              <a:rPr lang="en-US" dirty="0" smtClean="0"/>
              <a:t>PM templates</a:t>
            </a:r>
          </a:p>
          <a:p>
            <a:pPr lvl="1"/>
            <a:r>
              <a:rPr lang="en-US" dirty="0" smtClean="0"/>
              <a:t>Calendar, DUOM, both or event based </a:t>
            </a:r>
          </a:p>
          <a:p>
            <a:r>
              <a:rPr lang="en-US" dirty="0" smtClean="0"/>
              <a:t>Work orders</a:t>
            </a:r>
          </a:p>
          <a:p>
            <a:pPr lvl="1"/>
            <a:r>
              <a:rPr lang="en-US" dirty="0" smtClean="0"/>
              <a:t>From service request, PM or directly created </a:t>
            </a:r>
          </a:p>
          <a:p>
            <a:r>
              <a:rPr lang="en-US" dirty="0" smtClean="0"/>
              <a:t>Perform actions on work orders</a:t>
            </a:r>
          </a:p>
          <a:p>
            <a:pPr lvl="1"/>
            <a:r>
              <a:rPr lang="en-US" dirty="0" smtClean="0"/>
              <a:t>Planning, scheduling, work performed, costs </a:t>
            </a:r>
          </a:p>
          <a:p>
            <a:r>
              <a:rPr lang="en-US" dirty="0" smtClean="0"/>
              <a:t>Identify opportunities for improvement</a:t>
            </a:r>
          </a:p>
          <a:p>
            <a:r>
              <a:rPr lang="en-US" dirty="0" smtClean="0"/>
              <a:t>Status change notifications</a:t>
            </a:r>
          </a:p>
        </p:txBody>
      </p:sp>
      <p:sp>
        <p:nvSpPr>
          <p:cNvPr id="62466" name="Rectangle 2"/>
          <p:cNvSpPr>
            <a:spLocks noGrp="1" noChangeArrowheads="1"/>
          </p:cNvSpPr>
          <p:nvPr>
            <p:ph type="title"/>
          </p:nvPr>
        </p:nvSpPr>
        <p:spPr/>
        <p:txBody>
          <a:bodyPr/>
          <a:lstStyle/>
          <a:p>
            <a:r>
              <a:rPr lang="en-US" dirty="0" smtClean="0"/>
              <a:t>Review</a:t>
            </a:r>
          </a:p>
        </p:txBody>
      </p:sp>
      <p:sp>
        <p:nvSpPr>
          <p:cNvPr id="12" name="Text Placeholder 11"/>
          <p:cNvSpPr>
            <a:spLocks noGrp="1"/>
          </p:cNvSpPr>
          <p:nvPr>
            <p:ph type="body" sz="quarter" idx="11"/>
          </p:nvPr>
        </p:nvSpPr>
        <p:spPr/>
        <p:txBody>
          <a:bodyPr/>
          <a:lstStyle/>
          <a:p>
            <a:r>
              <a:rPr lang="en-US" dirty="0" smtClean="0"/>
              <a:t>EAM Maintenance</a:t>
            </a:r>
            <a:endParaRPr lang="en-US" dirty="0"/>
          </a:p>
        </p:txBody>
      </p:sp>
      <p:grpSp>
        <p:nvGrpSpPr>
          <p:cNvPr id="62468" name="Group 9"/>
          <p:cNvGrpSpPr>
            <a:grpSpLocks/>
          </p:cNvGrpSpPr>
          <p:nvPr/>
        </p:nvGrpSpPr>
        <p:grpSpPr bwMode="auto">
          <a:xfrm>
            <a:off x="4868863" y="82550"/>
            <a:ext cx="4100512" cy="371475"/>
            <a:chOff x="1186612" y="3211773"/>
            <a:chExt cx="6564312" cy="555625"/>
          </a:xfrm>
        </p:grpSpPr>
        <p:sp>
          <p:nvSpPr>
            <p:cNvPr id="62470" name="Right Arrow 4"/>
            <p:cNvSpPr>
              <a:spLocks noChangeArrowheads="1"/>
            </p:cNvSpPr>
            <p:nvPr/>
          </p:nvSpPr>
          <p:spPr bwMode="auto">
            <a:xfrm>
              <a:off x="1186612" y="321177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Request</a:t>
              </a:r>
            </a:p>
          </p:txBody>
        </p:sp>
        <p:sp>
          <p:nvSpPr>
            <p:cNvPr id="62471" name="Right Arrow 5"/>
            <p:cNvSpPr>
              <a:spLocks noChangeArrowheads="1"/>
            </p:cNvSpPr>
            <p:nvPr/>
          </p:nvSpPr>
          <p:spPr bwMode="auto">
            <a:xfrm>
              <a:off x="2583612"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Prepare</a:t>
              </a:r>
            </a:p>
          </p:txBody>
        </p:sp>
        <p:sp>
          <p:nvSpPr>
            <p:cNvPr id="62472" name="Right Arrow 6"/>
            <p:cNvSpPr>
              <a:spLocks noChangeArrowheads="1"/>
            </p:cNvSpPr>
            <p:nvPr/>
          </p:nvSpPr>
          <p:spPr bwMode="auto">
            <a:xfrm>
              <a:off x="3975849" y="321494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sz="800" dirty="0"/>
                <a:t>Work</a:t>
              </a:r>
            </a:p>
          </p:txBody>
        </p:sp>
        <p:sp>
          <p:nvSpPr>
            <p:cNvPr id="62473" name="Right Arrow 7"/>
            <p:cNvSpPr>
              <a:spLocks noChangeArrowheads="1"/>
            </p:cNvSpPr>
            <p:nvPr/>
          </p:nvSpPr>
          <p:spPr bwMode="auto">
            <a:xfrm>
              <a:off x="536967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Record</a:t>
              </a:r>
            </a:p>
          </p:txBody>
        </p:sp>
        <p:sp>
          <p:nvSpPr>
            <p:cNvPr id="62474" name="Right Arrow 8"/>
            <p:cNvSpPr>
              <a:spLocks noChangeArrowheads="1"/>
            </p:cNvSpPr>
            <p:nvPr/>
          </p:nvSpPr>
          <p:spPr bwMode="auto">
            <a:xfrm>
              <a:off x="6773024" y="321494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sz="800" dirty="0"/>
                <a:t>Review</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24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246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24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246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2467">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2467">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2467">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246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2467">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2467">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2467">
                                            <p:txEl>
                                              <p:pRg st="10" end="1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2467">
                                            <p:txEl>
                                              <p:pRg st="11" end="11"/>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2467">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2467">
                                            <p:txEl>
                                              <p:pRg st="13" end="1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2467">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65</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Setup – More Details</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66</a:t>
            </a:fld>
            <a:endParaRPr lang="en-US" dirty="0"/>
          </a:p>
        </p:txBody>
      </p:sp>
      <p:sp>
        <p:nvSpPr>
          <p:cNvPr id="69634" name="Rectangle 2"/>
          <p:cNvSpPr>
            <a:spLocks noGrp="1" noChangeArrowheads="1"/>
          </p:cNvSpPr>
          <p:nvPr>
            <p:ph type="title"/>
          </p:nvPr>
        </p:nvSpPr>
        <p:spPr/>
        <p:txBody>
          <a:bodyPr/>
          <a:lstStyle/>
          <a:p>
            <a:r>
              <a:rPr lang="en-US" dirty="0" smtClean="0"/>
              <a:t>Adding New Equipment</a:t>
            </a:r>
          </a:p>
        </p:txBody>
      </p:sp>
      <p:sp>
        <p:nvSpPr>
          <p:cNvPr id="7" name="Text Placeholder 6"/>
          <p:cNvSpPr>
            <a:spLocks noGrp="1"/>
          </p:cNvSpPr>
          <p:nvPr>
            <p:ph type="body" sz="quarter" idx="13"/>
          </p:nvPr>
        </p:nvSpPr>
        <p:spPr/>
        <p:txBody>
          <a:bodyPr/>
          <a:lstStyle/>
          <a:p>
            <a:r>
              <a:rPr lang="en-US" dirty="0" smtClean="0"/>
              <a:t>EAM Maintenance</a:t>
            </a:r>
            <a:endParaRPr lang="en-US" dirty="0"/>
          </a:p>
        </p:txBody>
      </p:sp>
      <p:sp>
        <p:nvSpPr>
          <p:cNvPr id="69637" name="Oval 7"/>
          <p:cNvSpPr>
            <a:spLocks noChangeArrowheads="1"/>
          </p:cNvSpPr>
          <p:nvPr/>
        </p:nvSpPr>
        <p:spPr bwMode="auto">
          <a:xfrm>
            <a:off x="3519311" y="3337983"/>
            <a:ext cx="1752600" cy="444500"/>
          </a:xfrm>
          <a:prstGeom prst="ellipse">
            <a:avLst/>
          </a:prstGeom>
          <a:noFill/>
          <a:ln w="38100">
            <a:solidFill>
              <a:srgbClr val="FF0000"/>
            </a:solidFill>
            <a:round/>
            <a:headEnd/>
            <a:tailEnd/>
          </a:ln>
        </p:spPr>
        <p:txBody>
          <a:bodyPr wrap="none" anchor="ctr"/>
          <a:lstStyle/>
          <a:p>
            <a:pPr algn="ctr"/>
            <a:endParaRPr lang="en-US" sz="2800" dirty="0"/>
          </a:p>
        </p:txBody>
      </p:sp>
      <p:pic>
        <p:nvPicPr>
          <p:cNvPr id="12290" name="Picture 2"/>
          <p:cNvPicPr>
            <a:picLocks noChangeAspect="1" noChangeArrowheads="1"/>
          </p:cNvPicPr>
          <p:nvPr/>
        </p:nvPicPr>
        <p:blipFill>
          <a:blip r:embed="rId3" cstate="print"/>
          <a:srcRect/>
          <a:stretch>
            <a:fillRect/>
          </a:stretch>
        </p:blipFill>
        <p:spPr bwMode="auto">
          <a:xfrm>
            <a:off x="697157" y="1282326"/>
            <a:ext cx="7180751" cy="48077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67</a:t>
            </a:fld>
            <a:endParaRPr lang="en-US" dirty="0"/>
          </a:p>
        </p:txBody>
      </p:sp>
      <p:sp>
        <p:nvSpPr>
          <p:cNvPr id="70658" name="Rectangle 2"/>
          <p:cNvSpPr>
            <a:spLocks noGrp="1" noChangeArrowheads="1"/>
          </p:cNvSpPr>
          <p:nvPr>
            <p:ph type="title"/>
          </p:nvPr>
        </p:nvSpPr>
        <p:spPr/>
        <p:txBody>
          <a:bodyPr/>
          <a:lstStyle/>
          <a:p>
            <a:r>
              <a:rPr lang="en-US" dirty="0" smtClean="0"/>
              <a:t>Adding New Equipment: Codes</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3315" name="Picture 3"/>
          <p:cNvPicPr>
            <a:picLocks noChangeAspect="1" noChangeArrowheads="1"/>
          </p:cNvPicPr>
          <p:nvPr/>
        </p:nvPicPr>
        <p:blipFill>
          <a:blip r:embed="rId3" cstate="print"/>
          <a:srcRect/>
          <a:stretch>
            <a:fillRect/>
          </a:stretch>
        </p:blipFill>
        <p:spPr bwMode="auto">
          <a:xfrm>
            <a:off x="646968" y="1304264"/>
            <a:ext cx="7781925" cy="49545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68</a:t>
            </a:fld>
            <a:endParaRPr lang="en-US" dirty="0"/>
          </a:p>
        </p:txBody>
      </p:sp>
      <p:sp>
        <p:nvSpPr>
          <p:cNvPr id="70658" name="Rectangle 2"/>
          <p:cNvSpPr>
            <a:spLocks noGrp="1" noChangeArrowheads="1"/>
          </p:cNvSpPr>
          <p:nvPr>
            <p:ph type="title"/>
          </p:nvPr>
        </p:nvSpPr>
        <p:spPr/>
        <p:txBody>
          <a:bodyPr/>
          <a:lstStyle/>
          <a:p>
            <a:r>
              <a:rPr lang="en-US" dirty="0" smtClean="0"/>
              <a:t>Adding New Equipment: Asset</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4338" name="Picture 2"/>
          <p:cNvPicPr>
            <a:picLocks noChangeAspect="1" noChangeArrowheads="1"/>
          </p:cNvPicPr>
          <p:nvPr/>
        </p:nvPicPr>
        <p:blipFill>
          <a:blip r:embed="rId3" cstate="print"/>
          <a:srcRect/>
          <a:stretch>
            <a:fillRect/>
          </a:stretch>
        </p:blipFill>
        <p:spPr bwMode="auto">
          <a:xfrm>
            <a:off x="667850" y="1327863"/>
            <a:ext cx="7819658" cy="4929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69</a:t>
            </a:fld>
            <a:endParaRPr lang="en-US" dirty="0"/>
          </a:p>
        </p:txBody>
      </p:sp>
      <p:sp>
        <p:nvSpPr>
          <p:cNvPr id="70658" name="Rectangle 2"/>
          <p:cNvSpPr>
            <a:spLocks noGrp="1" noChangeArrowheads="1"/>
          </p:cNvSpPr>
          <p:nvPr>
            <p:ph type="title"/>
          </p:nvPr>
        </p:nvSpPr>
        <p:spPr/>
        <p:txBody>
          <a:bodyPr/>
          <a:lstStyle/>
          <a:p>
            <a:r>
              <a:rPr lang="en-US" dirty="0" smtClean="0"/>
              <a:t>Adding New Equipment: Detail</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6386" name="Picture 2"/>
          <p:cNvPicPr>
            <a:picLocks noChangeAspect="1" noChangeArrowheads="1"/>
          </p:cNvPicPr>
          <p:nvPr/>
        </p:nvPicPr>
        <p:blipFill>
          <a:blip r:embed="rId3" cstate="print"/>
          <a:srcRect/>
          <a:stretch>
            <a:fillRect/>
          </a:stretch>
        </p:blipFill>
        <p:spPr bwMode="auto">
          <a:xfrm>
            <a:off x="505925" y="1327038"/>
            <a:ext cx="7711951" cy="48424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7</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Maintenance Overview</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70</a:t>
            </a:fld>
            <a:endParaRPr lang="en-US" dirty="0"/>
          </a:p>
        </p:txBody>
      </p:sp>
      <p:sp>
        <p:nvSpPr>
          <p:cNvPr id="70658" name="Rectangle 2"/>
          <p:cNvSpPr>
            <a:spLocks noGrp="1" noChangeArrowheads="1"/>
          </p:cNvSpPr>
          <p:nvPr>
            <p:ph type="title"/>
          </p:nvPr>
        </p:nvSpPr>
        <p:spPr/>
        <p:txBody>
          <a:bodyPr/>
          <a:lstStyle/>
          <a:p>
            <a:r>
              <a:rPr lang="en-US" dirty="0" smtClean="0"/>
              <a:t>Adding New Equipment: User Defined</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5362" name="Picture 2"/>
          <p:cNvPicPr>
            <a:picLocks noChangeAspect="1" noChangeArrowheads="1"/>
          </p:cNvPicPr>
          <p:nvPr/>
        </p:nvPicPr>
        <p:blipFill>
          <a:blip r:embed="rId3" cstate="print"/>
          <a:srcRect/>
          <a:stretch>
            <a:fillRect/>
          </a:stretch>
        </p:blipFill>
        <p:spPr bwMode="auto">
          <a:xfrm>
            <a:off x="634878" y="1319636"/>
            <a:ext cx="7489213" cy="4750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71</a:t>
            </a:fld>
            <a:endParaRPr lang="en-US" dirty="0"/>
          </a:p>
        </p:txBody>
      </p:sp>
      <p:sp>
        <p:nvSpPr>
          <p:cNvPr id="6" name="Content Placeholder 5"/>
          <p:cNvSpPr>
            <a:spLocks noGrp="1"/>
          </p:cNvSpPr>
          <p:nvPr>
            <p:ph idx="1"/>
          </p:nvPr>
        </p:nvSpPr>
        <p:spPr>
          <a:xfrm>
            <a:off x="2689700" y="1377538"/>
            <a:ext cx="6109916" cy="4938595"/>
          </a:xfrm>
        </p:spPr>
        <p:txBody>
          <a:bodyPr>
            <a:normAutofit fontScale="62500" lnSpcReduction="20000"/>
          </a:bodyPr>
          <a:lstStyle/>
          <a:p>
            <a:pPr lvl="0">
              <a:defRPr/>
            </a:pPr>
            <a:r>
              <a:rPr lang="en-US" dirty="0" smtClean="0"/>
              <a:t>Notes: insert free-form internal notes</a:t>
            </a:r>
          </a:p>
          <a:p>
            <a:pPr lvl="0">
              <a:defRPr/>
            </a:pPr>
            <a:r>
              <a:rPr lang="en-US" dirty="0" smtClean="0"/>
              <a:t>Service Requests: view associated service requests</a:t>
            </a:r>
          </a:p>
          <a:p>
            <a:pPr lvl="0">
              <a:defRPr/>
            </a:pPr>
            <a:r>
              <a:rPr lang="en-US" dirty="0" smtClean="0"/>
              <a:t>Work Orders: view associated work orders</a:t>
            </a:r>
          </a:p>
          <a:p>
            <a:pPr lvl="0">
              <a:defRPr/>
            </a:pPr>
            <a:r>
              <a:rPr lang="en-US" dirty="0" smtClean="0"/>
              <a:t>PM Templates: view associated PM templates</a:t>
            </a:r>
          </a:p>
          <a:p>
            <a:pPr lvl="0">
              <a:defRPr/>
            </a:pPr>
            <a:r>
              <a:rPr lang="en-US" dirty="0" smtClean="0"/>
              <a:t>Failure Analysis: view failure analysis for equipment when failure codes are used on related PMs and WOs</a:t>
            </a:r>
          </a:p>
          <a:p>
            <a:pPr lvl="0">
              <a:defRPr/>
            </a:pPr>
            <a:r>
              <a:rPr lang="en-US" dirty="0" smtClean="0"/>
              <a:t>Cost Analysis: view summary and detailed cost analysis</a:t>
            </a:r>
          </a:p>
          <a:p>
            <a:pPr lvl="0">
              <a:defRPr/>
            </a:pPr>
            <a:r>
              <a:rPr lang="en-US" dirty="0" smtClean="0"/>
              <a:t>BOM: view or update the Bill of Materials</a:t>
            </a:r>
          </a:p>
          <a:p>
            <a:pPr lvl="0">
              <a:defRPr/>
            </a:pPr>
            <a:r>
              <a:rPr lang="en-US" dirty="0" smtClean="0"/>
              <a:t>Readings: view or record the equipment’s DUOM readings</a:t>
            </a:r>
          </a:p>
          <a:p>
            <a:pPr lvl="0">
              <a:defRPr/>
            </a:pPr>
            <a:r>
              <a:rPr lang="en-US" dirty="0" smtClean="0"/>
              <a:t>Equipment Alternate: enter and view alternate equipment names</a:t>
            </a:r>
          </a:p>
          <a:p>
            <a:pPr lvl="0">
              <a:defRPr/>
            </a:pPr>
            <a:r>
              <a:rPr lang="en-US" dirty="0" smtClean="0"/>
              <a:t>Procedure Lists: view or add a safety instructions list – used in all work orders</a:t>
            </a:r>
          </a:p>
          <a:p>
            <a:endParaRPr lang="en-US" dirty="0"/>
          </a:p>
        </p:txBody>
      </p:sp>
      <p:sp>
        <p:nvSpPr>
          <p:cNvPr id="70658" name="Rectangle 2"/>
          <p:cNvSpPr>
            <a:spLocks noGrp="1" noChangeArrowheads="1"/>
          </p:cNvSpPr>
          <p:nvPr>
            <p:ph type="title"/>
          </p:nvPr>
        </p:nvSpPr>
        <p:spPr/>
        <p:txBody>
          <a:bodyPr/>
          <a:lstStyle/>
          <a:p>
            <a:r>
              <a:rPr lang="en-US" dirty="0" smtClean="0"/>
              <a:t>Adding New Equipment: Submenus</a:t>
            </a:r>
          </a:p>
        </p:txBody>
      </p:sp>
      <p:sp>
        <p:nvSpPr>
          <p:cNvPr id="8" name="Text Placeholder 7"/>
          <p:cNvSpPr>
            <a:spLocks noGrp="1"/>
          </p:cNvSpPr>
          <p:nvPr>
            <p:ph type="body" sz="quarter" idx="11"/>
          </p:nvPr>
        </p:nvSpPr>
        <p:spPr/>
        <p:txBody>
          <a:bodyPr/>
          <a:lstStyle/>
          <a:p>
            <a:r>
              <a:rPr lang="en-US" dirty="0" smtClean="0"/>
              <a:t>EAM Maintenance</a:t>
            </a:r>
            <a:endParaRPr lang="en-US" dirty="0"/>
          </a:p>
        </p:txBody>
      </p:sp>
      <p:pic>
        <p:nvPicPr>
          <p:cNvPr id="293891" name="Picture 3"/>
          <p:cNvPicPr>
            <a:picLocks noChangeAspect="1" noChangeArrowheads="1"/>
          </p:cNvPicPr>
          <p:nvPr/>
        </p:nvPicPr>
        <p:blipFill>
          <a:blip r:embed="rId3" cstate="print"/>
          <a:srcRect/>
          <a:stretch>
            <a:fillRect/>
          </a:stretch>
        </p:blipFill>
        <p:spPr bwMode="auto">
          <a:xfrm>
            <a:off x="349453" y="1371598"/>
            <a:ext cx="1981200" cy="4772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72</a:t>
            </a:fld>
            <a:endParaRPr lang="en-US" dirty="0"/>
          </a:p>
        </p:txBody>
      </p:sp>
      <p:sp>
        <p:nvSpPr>
          <p:cNvPr id="6" name="Content Placeholder 5"/>
          <p:cNvSpPr>
            <a:spLocks noGrp="1"/>
          </p:cNvSpPr>
          <p:nvPr>
            <p:ph idx="1"/>
          </p:nvPr>
        </p:nvSpPr>
        <p:spPr>
          <a:xfrm>
            <a:off x="2855950" y="1520042"/>
            <a:ext cx="5908040" cy="4796091"/>
          </a:xfrm>
        </p:spPr>
        <p:txBody>
          <a:bodyPr>
            <a:normAutofit fontScale="62500" lnSpcReduction="20000"/>
          </a:bodyPr>
          <a:lstStyle/>
          <a:p>
            <a:pPr lvl="0">
              <a:defRPr/>
            </a:pPr>
            <a:r>
              <a:rPr lang="en-US" dirty="0" smtClean="0"/>
              <a:t>Production Hours: view and add production hour readings from the equipment when using production driven maintenance from ERP’s </a:t>
            </a:r>
            <a:r>
              <a:rPr lang="en-US" dirty="0" err="1" smtClean="0"/>
              <a:t>op_hist</a:t>
            </a:r>
            <a:r>
              <a:rPr lang="en-US" dirty="0" smtClean="0"/>
              <a:t> table</a:t>
            </a:r>
          </a:p>
          <a:p>
            <a:pPr lvl="0">
              <a:defRPr/>
            </a:pPr>
            <a:r>
              <a:rPr lang="en-US" dirty="0" smtClean="0"/>
              <a:t>Equipment Products: view or associate a list of products produced on the equipment – can be referenced in a work order for analysis</a:t>
            </a:r>
          </a:p>
          <a:p>
            <a:pPr lvl="0">
              <a:defRPr/>
            </a:pPr>
            <a:r>
              <a:rPr lang="en-US" dirty="0" smtClean="0"/>
              <a:t>Equipment Descriptors: view or set up further information</a:t>
            </a:r>
          </a:p>
          <a:p>
            <a:pPr lvl="0">
              <a:defRPr/>
            </a:pPr>
            <a:r>
              <a:rPr lang="en-US" dirty="0" smtClean="0"/>
              <a:t>Down Time: view the downtime history</a:t>
            </a:r>
          </a:p>
          <a:p>
            <a:pPr lvl="0">
              <a:defRPr/>
            </a:pPr>
            <a:r>
              <a:rPr lang="en-US" dirty="0" smtClean="0"/>
              <a:t>ERP Production Line: view the ERP Production Line</a:t>
            </a:r>
          </a:p>
          <a:p>
            <a:pPr lvl="0">
              <a:defRPr/>
            </a:pPr>
            <a:r>
              <a:rPr lang="en-US" dirty="0" smtClean="0"/>
              <a:t>ERP Work Center: view the ERP Work Center</a:t>
            </a:r>
          </a:p>
          <a:p>
            <a:pPr lvl="0">
              <a:defRPr/>
            </a:pPr>
            <a:r>
              <a:rPr lang="en-US" dirty="0" smtClean="0"/>
              <a:t>Revision: view the revision history</a:t>
            </a:r>
          </a:p>
          <a:p>
            <a:pPr lvl="0">
              <a:defRPr/>
            </a:pPr>
            <a:r>
              <a:rPr lang="en-US" dirty="0" smtClean="0"/>
              <a:t>Equipment </a:t>
            </a:r>
            <a:r>
              <a:rPr lang="en-US" dirty="0" err="1" smtClean="0"/>
              <a:t>Rotable</a:t>
            </a:r>
            <a:r>
              <a:rPr lang="en-US" dirty="0" smtClean="0"/>
              <a:t> Parts: view the </a:t>
            </a:r>
            <a:r>
              <a:rPr lang="en-US" dirty="0" err="1" smtClean="0"/>
              <a:t>rotable</a:t>
            </a:r>
            <a:r>
              <a:rPr lang="en-US" dirty="0" smtClean="0"/>
              <a:t> parts that have  been issued</a:t>
            </a:r>
          </a:p>
          <a:p>
            <a:pPr lvl="0">
              <a:defRPr/>
            </a:pPr>
            <a:r>
              <a:rPr lang="en-US" dirty="0" err="1" smtClean="0"/>
              <a:t>Rotable</a:t>
            </a:r>
            <a:r>
              <a:rPr lang="en-US" dirty="0" smtClean="0"/>
              <a:t> History: view the history of </a:t>
            </a:r>
            <a:r>
              <a:rPr lang="en-US" dirty="0" err="1" smtClean="0"/>
              <a:t>rotable</a:t>
            </a:r>
            <a:r>
              <a:rPr lang="en-US" dirty="0" smtClean="0"/>
              <a:t> parts used on this equipment record</a:t>
            </a:r>
          </a:p>
          <a:p>
            <a:endParaRPr lang="en-US" dirty="0"/>
          </a:p>
        </p:txBody>
      </p:sp>
      <p:sp>
        <p:nvSpPr>
          <p:cNvPr id="70658" name="Rectangle 2"/>
          <p:cNvSpPr>
            <a:spLocks noGrp="1" noChangeArrowheads="1"/>
          </p:cNvSpPr>
          <p:nvPr>
            <p:ph type="title"/>
          </p:nvPr>
        </p:nvSpPr>
        <p:spPr/>
        <p:txBody>
          <a:bodyPr>
            <a:normAutofit fontScale="90000"/>
          </a:bodyPr>
          <a:lstStyle/>
          <a:p>
            <a:r>
              <a:rPr lang="en-US" dirty="0" smtClean="0"/>
              <a:t>Adding New Equipment: Submenus (cont.)</a:t>
            </a:r>
          </a:p>
        </p:txBody>
      </p:sp>
      <p:sp>
        <p:nvSpPr>
          <p:cNvPr id="8" name="Text Placeholder 7"/>
          <p:cNvSpPr>
            <a:spLocks noGrp="1"/>
          </p:cNvSpPr>
          <p:nvPr>
            <p:ph type="body" sz="quarter" idx="11"/>
          </p:nvPr>
        </p:nvSpPr>
        <p:spPr/>
        <p:txBody>
          <a:bodyPr/>
          <a:lstStyle/>
          <a:p>
            <a:r>
              <a:rPr lang="en-US" dirty="0" smtClean="0"/>
              <a:t>EAM Maintenance</a:t>
            </a:r>
            <a:endParaRPr lang="en-US" dirty="0"/>
          </a:p>
        </p:txBody>
      </p:sp>
      <p:pic>
        <p:nvPicPr>
          <p:cNvPr id="294914" name="Picture 2"/>
          <p:cNvPicPr>
            <a:picLocks noChangeAspect="1" noChangeArrowheads="1"/>
          </p:cNvPicPr>
          <p:nvPr/>
        </p:nvPicPr>
        <p:blipFill>
          <a:blip r:embed="rId3" cstate="print"/>
          <a:srcRect/>
          <a:stretch>
            <a:fillRect/>
          </a:stretch>
        </p:blipFill>
        <p:spPr bwMode="auto">
          <a:xfrm>
            <a:off x="334013" y="1745374"/>
            <a:ext cx="2157531" cy="30946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73</a:t>
            </a:fld>
            <a:endParaRPr lang="en-US" dirty="0"/>
          </a:p>
        </p:txBody>
      </p:sp>
      <p:sp>
        <p:nvSpPr>
          <p:cNvPr id="71683" name="Rectangle 3"/>
          <p:cNvSpPr>
            <a:spLocks noGrp="1" noChangeArrowheads="1"/>
          </p:cNvSpPr>
          <p:nvPr>
            <p:ph idx="1"/>
          </p:nvPr>
        </p:nvSpPr>
        <p:spPr/>
        <p:txBody>
          <a:bodyPr/>
          <a:lstStyle/>
          <a:p>
            <a:r>
              <a:rPr lang="en-US" dirty="0" smtClean="0"/>
              <a:t>Important Equipment fields  </a:t>
            </a:r>
          </a:p>
          <a:p>
            <a:pPr lvl="1"/>
            <a:r>
              <a:rPr lang="en-US" dirty="0" smtClean="0"/>
              <a:t>Notify</a:t>
            </a:r>
          </a:p>
          <a:p>
            <a:pPr lvl="2"/>
            <a:r>
              <a:rPr lang="en-US" dirty="0" smtClean="0"/>
              <a:t>Generates automatic e-mail and sends it to the notify (group or user ID) on a record</a:t>
            </a:r>
          </a:p>
          <a:p>
            <a:pPr lvl="1"/>
            <a:r>
              <a:rPr lang="en-US" dirty="0" smtClean="0"/>
              <a:t>Owner</a:t>
            </a:r>
          </a:p>
          <a:p>
            <a:pPr lvl="2"/>
            <a:r>
              <a:rPr lang="en-US" dirty="0" smtClean="0"/>
              <a:t>Restricts who can modify a record</a:t>
            </a:r>
          </a:p>
          <a:p>
            <a:pPr lvl="1"/>
            <a:r>
              <a:rPr lang="en-US" dirty="0" smtClean="0"/>
              <a:t>User-defined fields</a:t>
            </a:r>
          </a:p>
          <a:p>
            <a:pPr lvl="2"/>
            <a:r>
              <a:rPr lang="en-US" dirty="0" smtClean="0"/>
              <a:t>Modifies labels and includes user-defined fields in filters for browse lists and reports</a:t>
            </a:r>
          </a:p>
          <a:p>
            <a:pPr lvl="1"/>
            <a:r>
              <a:rPr lang="en-US" dirty="0" smtClean="0"/>
              <a:t>Mandatory fields</a:t>
            </a:r>
          </a:p>
          <a:p>
            <a:pPr lvl="2"/>
            <a:r>
              <a:rPr lang="en-US" dirty="0" smtClean="0"/>
              <a:t>Specifies fields that users must populate before they can save a record</a:t>
            </a:r>
          </a:p>
          <a:p>
            <a:pPr lvl="3"/>
            <a:r>
              <a:rPr lang="en-US" dirty="0" smtClean="0"/>
              <a:t>Denoted with * on screen as a visual reminder for users</a:t>
            </a:r>
          </a:p>
          <a:p>
            <a:pPr lvl="1"/>
            <a:endParaRPr lang="en-US" dirty="0" smtClean="0"/>
          </a:p>
          <a:p>
            <a:pPr lvl="2"/>
            <a:endParaRPr lang="en-US" dirty="0" smtClean="0"/>
          </a:p>
        </p:txBody>
      </p:sp>
      <p:sp>
        <p:nvSpPr>
          <p:cNvPr id="71682" name="Rectangle 2"/>
          <p:cNvSpPr>
            <a:spLocks noGrp="1" noChangeArrowheads="1"/>
          </p:cNvSpPr>
          <p:nvPr>
            <p:ph type="title"/>
          </p:nvPr>
        </p:nvSpPr>
        <p:spPr/>
        <p:txBody>
          <a:bodyPr/>
          <a:lstStyle/>
          <a:p>
            <a:r>
              <a:rPr lang="en-US" dirty="0" smtClean="0"/>
              <a:t>Equipment Setup </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74</a:t>
            </a:fld>
            <a:endParaRPr lang="en-US" dirty="0"/>
          </a:p>
        </p:txBody>
      </p:sp>
      <p:sp>
        <p:nvSpPr>
          <p:cNvPr id="72707" name="Rectangle 3"/>
          <p:cNvSpPr>
            <a:spLocks noGrp="1" noChangeArrowheads="1"/>
          </p:cNvSpPr>
          <p:nvPr>
            <p:ph idx="1"/>
          </p:nvPr>
        </p:nvSpPr>
        <p:spPr/>
        <p:txBody>
          <a:bodyPr/>
          <a:lstStyle/>
          <a:p>
            <a:r>
              <a:rPr lang="en-US" dirty="0" smtClean="0"/>
              <a:t>Important Equipment fields  </a:t>
            </a:r>
          </a:p>
          <a:p>
            <a:pPr lvl="1"/>
            <a:r>
              <a:rPr lang="en-US" dirty="0" smtClean="0"/>
              <a:t>Parent/child relationships</a:t>
            </a:r>
          </a:p>
          <a:p>
            <a:pPr lvl="2"/>
            <a:r>
              <a:rPr lang="en-US" dirty="0" smtClean="0"/>
              <a:t>Links equipment for lookups and cost reports</a:t>
            </a:r>
          </a:p>
          <a:p>
            <a:pPr lvl="2"/>
            <a:r>
              <a:rPr lang="en-US" dirty="0" smtClean="0"/>
              <a:t>A parent can have many children </a:t>
            </a:r>
          </a:p>
          <a:p>
            <a:pPr lvl="2"/>
            <a:r>
              <a:rPr lang="en-US" dirty="0" smtClean="0"/>
              <a:t>A child can only have one parent </a:t>
            </a:r>
          </a:p>
          <a:p>
            <a:pPr lvl="2"/>
            <a:r>
              <a:rPr lang="en-US" dirty="0" smtClean="0"/>
              <a:t>Unlimited levels (see lookup) </a:t>
            </a:r>
          </a:p>
          <a:p>
            <a:pPr lvl="1"/>
            <a:r>
              <a:rPr lang="en-US" dirty="0" smtClean="0"/>
              <a:t>Asset Number - NOT linked to fixed asset system</a:t>
            </a:r>
          </a:p>
          <a:p>
            <a:pPr lvl="2"/>
            <a:r>
              <a:rPr lang="en-US" dirty="0" smtClean="0"/>
              <a:t>Used as a reference only for the finance team </a:t>
            </a:r>
          </a:p>
          <a:p>
            <a:pPr lvl="2"/>
            <a:r>
              <a:rPr lang="en-US" dirty="0" smtClean="0"/>
              <a:t>Often many pieces of equipment may have the same asset number because they were acquired from the same project</a:t>
            </a:r>
          </a:p>
          <a:p>
            <a:pPr lvl="2"/>
            <a:endParaRPr lang="en-US" dirty="0" smtClean="0"/>
          </a:p>
        </p:txBody>
      </p:sp>
      <p:sp>
        <p:nvSpPr>
          <p:cNvPr id="72706" name="Rectangle 2"/>
          <p:cNvSpPr>
            <a:spLocks noGrp="1" noChangeArrowheads="1"/>
          </p:cNvSpPr>
          <p:nvPr>
            <p:ph type="title"/>
          </p:nvPr>
        </p:nvSpPr>
        <p:spPr/>
        <p:txBody>
          <a:bodyPr/>
          <a:lstStyle/>
          <a:p>
            <a:r>
              <a:rPr lang="en-US" dirty="0" smtClean="0"/>
              <a:t>Equipment Setup </a:t>
            </a:r>
          </a:p>
        </p:txBody>
      </p:sp>
      <p:sp>
        <p:nvSpPr>
          <p:cNvPr id="7" name="Text Placeholder 6"/>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75</a:t>
            </a:fld>
            <a:endParaRPr lang="en-US" dirty="0"/>
          </a:p>
        </p:txBody>
      </p:sp>
      <p:sp>
        <p:nvSpPr>
          <p:cNvPr id="73731" name="Rectangle 3"/>
          <p:cNvSpPr>
            <a:spLocks noGrp="1" noChangeArrowheads="1"/>
          </p:cNvSpPr>
          <p:nvPr>
            <p:ph idx="1"/>
          </p:nvPr>
        </p:nvSpPr>
        <p:spPr/>
        <p:txBody>
          <a:bodyPr>
            <a:normAutofit fontScale="85000" lnSpcReduction="20000"/>
          </a:bodyPr>
          <a:lstStyle/>
          <a:p>
            <a:r>
              <a:rPr lang="en-US" dirty="0" smtClean="0"/>
              <a:t>Important Equipment functions</a:t>
            </a:r>
          </a:p>
          <a:p>
            <a:pPr lvl="1"/>
            <a:r>
              <a:rPr lang="en-US" dirty="0" smtClean="0"/>
              <a:t>Cost analysis</a:t>
            </a:r>
          </a:p>
          <a:p>
            <a:pPr lvl="2"/>
            <a:r>
              <a:rPr lang="en-US" dirty="0" smtClean="0"/>
              <a:t>Summarizes cost spent against equipment</a:t>
            </a:r>
          </a:p>
          <a:p>
            <a:pPr lvl="2"/>
            <a:r>
              <a:rPr lang="en-US" dirty="0" smtClean="0"/>
              <a:t>Broken down by work order type</a:t>
            </a:r>
          </a:p>
          <a:p>
            <a:pPr lvl="1"/>
            <a:r>
              <a:rPr lang="en-US" dirty="0" smtClean="0"/>
              <a:t>BOM</a:t>
            </a:r>
          </a:p>
          <a:p>
            <a:pPr lvl="2"/>
            <a:r>
              <a:rPr lang="en-US" dirty="0" smtClean="0"/>
              <a:t>Lists bill of material of parts used on equipment</a:t>
            </a:r>
          </a:p>
          <a:p>
            <a:pPr lvl="2"/>
            <a:r>
              <a:rPr lang="en-US" dirty="0" smtClean="0"/>
              <a:t>EAM can automatically add BOM when issuing parts to equipment</a:t>
            </a:r>
          </a:p>
          <a:p>
            <a:pPr lvl="1"/>
            <a:r>
              <a:rPr lang="en-US" dirty="0" smtClean="0"/>
              <a:t>Failure type</a:t>
            </a:r>
          </a:p>
          <a:p>
            <a:pPr lvl="2"/>
            <a:r>
              <a:rPr lang="en-US" dirty="0" smtClean="0"/>
              <a:t>Groups failure codes, limiting the lookup on work orders of failure codes to just those relating to the type of equipment</a:t>
            </a:r>
          </a:p>
          <a:p>
            <a:pPr lvl="1"/>
            <a:r>
              <a:rPr lang="en-US" dirty="0" smtClean="0"/>
              <a:t>Priority</a:t>
            </a:r>
          </a:p>
          <a:p>
            <a:pPr lvl="2"/>
            <a:r>
              <a:rPr lang="en-US" dirty="0" smtClean="0"/>
              <a:t>Work orders default to the equipment’s priority code</a:t>
            </a:r>
          </a:p>
          <a:p>
            <a:pPr lvl="1"/>
            <a:r>
              <a:rPr lang="en-US" dirty="0" smtClean="0"/>
              <a:t>Failure analysis</a:t>
            </a:r>
          </a:p>
          <a:p>
            <a:pPr lvl="2"/>
            <a:r>
              <a:rPr lang="en-US" dirty="0" smtClean="0"/>
              <a:t>Shows different equipment failures, the Mean Time Between Failure (MTBF), and its impact on the equipment</a:t>
            </a:r>
          </a:p>
          <a:p>
            <a:pPr lvl="2"/>
            <a:r>
              <a:rPr lang="en-US" dirty="0" smtClean="0"/>
              <a:t>Soon to be converted to BI3 Report</a:t>
            </a:r>
          </a:p>
        </p:txBody>
      </p:sp>
      <p:sp>
        <p:nvSpPr>
          <p:cNvPr id="73730" name="Rectangle 2"/>
          <p:cNvSpPr>
            <a:spLocks noGrp="1" noChangeArrowheads="1"/>
          </p:cNvSpPr>
          <p:nvPr>
            <p:ph type="title"/>
          </p:nvPr>
        </p:nvSpPr>
        <p:spPr/>
        <p:txBody>
          <a:bodyPr/>
          <a:lstStyle/>
          <a:p>
            <a:r>
              <a:rPr lang="en-US" dirty="0" smtClean="0"/>
              <a:t>Equipment Setup </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76</a:t>
            </a:fld>
            <a:endParaRPr lang="en-US" dirty="0"/>
          </a:p>
        </p:txBody>
      </p:sp>
      <p:sp>
        <p:nvSpPr>
          <p:cNvPr id="74755" name="Rectangle 3"/>
          <p:cNvSpPr>
            <a:spLocks noGrp="1" noChangeArrowheads="1"/>
          </p:cNvSpPr>
          <p:nvPr>
            <p:ph idx="1"/>
          </p:nvPr>
        </p:nvSpPr>
        <p:spPr/>
        <p:txBody>
          <a:bodyPr>
            <a:normAutofit fontScale="92500"/>
          </a:bodyPr>
          <a:lstStyle/>
          <a:p>
            <a:r>
              <a:rPr lang="en-US" dirty="0" smtClean="0"/>
              <a:t>Important Equipment functions</a:t>
            </a:r>
          </a:p>
          <a:p>
            <a:pPr lvl="1"/>
            <a:r>
              <a:rPr lang="en-US" dirty="0" smtClean="0"/>
              <a:t>Auto filter</a:t>
            </a:r>
          </a:p>
          <a:p>
            <a:pPr lvl="2"/>
            <a:r>
              <a:rPr lang="en-US" dirty="0" smtClean="0"/>
              <a:t>Runs the primary filter in a module automatically when the user opens the module</a:t>
            </a:r>
          </a:p>
          <a:p>
            <a:pPr lvl="1"/>
            <a:r>
              <a:rPr lang="en-US" dirty="0" smtClean="0"/>
              <a:t>Accounting information</a:t>
            </a:r>
          </a:p>
          <a:p>
            <a:pPr lvl="2"/>
            <a:r>
              <a:rPr lang="en-US" dirty="0" smtClean="0"/>
              <a:t>Defaults cost center and account numbers when creating work orders and issuing parts, labor, or purchases</a:t>
            </a:r>
          </a:p>
          <a:p>
            <a:pPr lvl="1"/>
            <a:r>
              <a:rPr lang="en-US" dirty="0" smtClean="0"/>
              <a:t>Spending limits</a:t>
            </a:r>
          </a:p>
          <a:p>
            <a:pPr lvl="2"/>
            <a:r>
              <a:rPr lang="en-US" dirty="0" smtClean="0"/>
              <a:t>Sends e-mails to the equipment’s notify user or group when equipment reaches spending limits</a:t>
            </a:r>
          </a:p>
          <a:p>
            <a:pPr lvl="1"/>
            <a:r>
              <a:rPr lang="en-US" dirty="0" smtClean="0"/>
              <a:t>Driving Unit of Measure (DUOM)</a:t>
            </a:r>
          </a:p>
          <a:p>
            <a:pPr lvl="2"/>
            <a:r>
              <a:rPr lang="en-US" dirty="0" smtClean="0"/>
              <a:t>Sets up and tracks equipment usage data, which you can enter manually, by automatic file upload, or direct connection to the QAD ERP system’s production data</a:t>
            </a:r>
          </a:p>
          <a:p>
            <a:pPr lvl="2"/>
            <a:endParaRPr lang="en-US" dirty="0" smtClean="0"/>
          </a:p>
        </p:txBody>
      </p:sp>
      <p:sp>
        <p:nvSpPr>
          <p:cNvPr id="74754" name="Rectangle 2"/>
          <p:cNvSpPr>
            <a:spLocks noGrp="1" noChangeArrowheads="1"/>
          </p:cNvSpPr>
          <p:nvPr>
            <p:ph type="title"/>
          </p:nvPr>
        </p:nvSpPr>
        <p:spPr/>
        <p:txBody>
          <a:bodyPr/>
          <a:lstStyle/>
          <a:p>
            <a:r>
              <a:rPr lang="en-US" dirty="0" smtClean="0"/>
              <a:t>Equipment Setup </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77</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Set Up Master Instruction Lists (MILs)</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3" cstate="print"/>
          <a:srcRect/>
          <a:stretch>
            <a:fillRect/>
          </a:stretch>
        </p:blipFill>
        <p:spPr bwMode="auto">
          <a:xfrm>
            <a:off x="622788" y="1289538"/>
            <a:ext cx="7770748" cy="4690696"/>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D295FD85-0E9A-9A4B-AEA4-CF6493BFD0E6}" type="slidenum">
              <a:rPr lang="en-US" smtClean="0"/>
              <a:pPr/>
              <a:t>78</a:t>
            </a:fld>
            <a:endParaRPr lang="en-US" dirty="0"/>
          </a:p>
        </p:txBody>
      </p:sp>
      <p:sp>
        <p:nvSpPr>
          <p:cNvPr id="78850" name="Rectangle 2"/>
          <p:cNvSpPr>
            <a:spLocks noGrp="1" noChangeArrowheads="1"/>
          </p:cNvSpPr>
          <p:nvPr>
            <p:ph type="title"/>
          </p:nvPr>
        </p:nvSpPr>
        <p:spPr/>
        <p:txBody>
          <a:bodyPr/>
          <a:lstStyle/>
          <a:p>
            <a:r>
              <a:rPr lang="en-US" dirty="0" smtClean="0"/>
              <a:t>Creating a Master Instruction List</a:t>
            </a:r>
          </a:p>
        </p:txBody>
      </p:sp>
      <p:sp>
        <p:nvSpPr>
          <p:cNvPr id="7" name="Text Placeholder 6"/>
          <p:cNvSpPr>
            <a:spLocks noGrp="1"/>
          </p:cNvSpPr>
          <p:nvPr>
            <p:ph type="body" sz="quarter" idx="13"/>
          </p:nvPr>
        </p:nvSpPr>
        <p:spPr/>
        <p:txBody>
          <a:bodyPr/>
          <a:lstStyle/>
          <a:p>
            <a:r>
              <a:rPr lang="en-US" dirty="0" smtClean="0"/>
              <a:t>EAM Maintenance</a:t>
            </a:r>
            <a:endParaRPr lang="en-US" dirty="0"/>
          </a:p>
        </p:txBody>
      </p:sp>
      <p:sp>
        <p:nvSpPr>
          <p:cNvPr id="78852" name="Oval 4"/>
          <p:cNvSpPr>
            <a:spLocks noChangeArrowheads="1"/>
          </p:cNvSpPr>
          <p:nvPr/>
        </p:nvSpPr>
        <p:spPr bwMode="auto">
          <a:xfrm>
            <a:off x="4927112" y="1969878"/>
            <a:ext cx="488950" cy="304400"/>
          </a:xfrm>
          <a:prstGeom prst="ellipse">
            <a:avLst/>
          </a:prstGeom>
          <a:noFill/>
          <a:ln w="38100">
            <a:solidFill>
              <a:srgbClr val="FF0000"/>
            </a:solidFill>
            <a:round/>
            <a:headEnd/>
            <a:tailEnd/>
          </a:ln>
        </p:spPr>
        <p:txBody>
          <a:bodyPr wrap="none" anchor="ctr"/>
          <a:lstStyle/>
          <a:p>
            <a:pPr algn="ctr"/>
            <a:endParaRPr lang="en-US" sz="2800" dirty="0"/>
          </a:p>
        </p:txBody>
      </p:sp>
      <p:sp>
        <p:nvSpPr>
          <p:cNvPr id="78853" name="Oval 4"/>
          <p:cNvSpPr>
            <a:spLocks noChangeArrowheads="1"/>
          </p:cNvSpPr>
          <p:nvPr/>
        </p:nvSpPr>
        <p:spPr bwMode="auto">
          <a:xfrm>
            <a:off x="6700594" y="3915508"/>
            <a:ext cx="638052" cy="284563"/>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79</a:t>
            </a:fld>
            <a:endParaRPr lang="en-US" dirty="0"/>
          </a:p>
        </p:txBody>
      </p:sp>
      <p:sp>
        <p:nvSpPr>
          <p:cNvPr id="79874" name="Rectangle 3"/>
          <p:cNvSpPr>
            <a:spLocks noGrp="1" noChangeArrowheads="1"/>
          </p:cNvSpPr>
          <p:nvPr>
            <p:ph type="title"/>
          </p:nvPr>
        </p:nvSpPr>
        <p:spPr/>
        <p:txBody>
          <a:bodyPr/>
          <a:lstStyle/>
          <a:p>
            <a:r>
              <a:rPr lang="en-US" dirty="0" smtClean="0"/>
              <a:t>Creating a Master Instruction List</a:t>
            </a:r>
          </a:p>
        </p:txBody>
      </p:sp>
      <p:sp>
        <p:nvSpPr>
          <p:cNvPr id="7" name="Text Placeholder 6"/>
          <p:cNvSpPr>
            <a:spLocks noGrp="1"/>
          </p:cNvSpPr>
          <p:nvPr>
            <p:ph type="body" sz="quarter" idx="13"/>
          </p:nvPr>
        </p:nvSpPr>
        <p:spPr/>
        <p:txBody>
          <a:bodyPr/>
          <a:lstStyle/>
          <a:p>
            <a:r>
              <a:rPr lang="en-US" dirty="0" smtClean="0"/>
              <a:t>EAM Maintenance</a:t>
            </a:r>
            <a:endParaRPr lang="en-US" dirty="0"/>
          </a:p>
        </p:txBody>
      </p:sp>
      <p:pic>
        <p:nvPicPr>
          <p:cNvPr id="79875" name="Picture 7"/>
          <p:cNvPicPr>
            <a:picLocks noChangeAspect="1" noChangeArrowheads="1"/>
          </p:cNvPicPr>
          <p:nvPr/>
        </p:nvPicPr>
        <p:blipFill>
          <a:blip r:embed="rId3" cstate="print"/>
          <a:srcRect/>
          <a:stretch>
            <a:fillRect/>
          </a:stretch>
        </p:blipFill>
        <p:spPr bwMode="auto">
          <a:xfrm>
            <a:off x="695325" y="2339975"/>
            <a:ext cx="7915275" cy="2265363"/>
          </a:xfrm>
          <a:prstGeom prst="rect">
            <a:avLst/>
          </a:prstGeom>
          <a:noFill/>
          <a:ln w="9525" algn="ctr">
            <a:noFill/>
            <a:miter lim="800000"/>
            <a:headEnd/>
            <a:tailEnd/>
          </a:ln>
        </p:spPr>
      </p:pic>
      <p:sp>
        <p:nvSpPr>
          <p:cNvPr id="79876" name="Oval 4"/>
          <p:cNvSpPr>
            <a:spLocks noChangeArrowheads="1"/>
          </p:cNvSpPr>
          <p:nvPr/>
        </p:nvSpPr>
        <p:spPr bwMode="auto">
          <a:xfrm>
            <a:off x="577850" y="2293938"/>
            <a:ext cx="500063" cy="441325"/>
          </a:xfrm>
          <a:prstGeom prst="ellipse">
            <a:avLst/>
          </a:prstGeom>
          <a:noFill/>
          <a:ln w="38100">
            <a:solidFill>
              <a:srgbClr val="FF0000"/>
            </a:solidFill>
            <a:round/>
            <a:headEnd/>
            <a:tailEnd/>
          </a:ln>
        </p:spPr>
        <p:txBody>
          <a:bodyPr wrap="none" anchor="ctr"/>
          <a:lstStyle/>
          <a:p>
            <a:pPr algn="ctr"/>
            <a:endParaRPr lang="en-US" sz="2800" dirty="0"/>
          </a:p>
        </p:txBody>
      </p:sp>
      <p:sp>
        <p:nvSpPr>
          <p:cNvPr id="79877" name="Text Box 5"/>
          <p:cNvSpPr txBox="1">
            <a:spLocks noChangeArrowheads="1"/>
          </p:cNvSpPr>
          <p:nvPr/>
        </p:nvSpPr>
        <p:spPr bwMode="auto">
          <a:xfrm>
            <a:off x="2597150" y="5122863"/>
            <a:ext cx="3810000" cy="366712"/>
          </a:xfrm>
          <a:prstGeom prst="rect">
            <a:avLst/>
          </a:prstGeom>
          <a:noFill/>
          <a:ln w="9525">
            <a:noFill/>
            <a:miter lim="800000"/>
            <a:headEnd/>
            <a:tailEnd/>
          </a:ln>
        </p:spPr>
        <p:txBody>
          <a:bodyPr>
            <a:spAutoFit/>
          </a:bodyPr>
          <a:lstStyle/>
          <a:p>
            <a:endParaRPr lang="en-US" sz="1800" b="1" dirty="0">
              <a:latin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20" name="Group 13"/>
          <p:cNvGrpSpPr>
            <a:grpSpLocks/>
          </p:cNvGrpSpPr>
          <p:nvPr/>
        </p:nvGrpSpPr>
        <p:grpSpPr bwMode="auto">
          <a:xfrm>
            <a:off x="4905375" y="2505075"/>
            <a:ext cx="3886200" cy="3348038"/>
            <a:chOff x="2895600" y="1792288"/>
            <a:chExt cx="3886200" cy="3348037"/>
          </a:xfrm>
        </p:grpSpPr>
        <p:pic>
          <p:nvPicPr>
            <p:cNvPr id="9226"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95600" y="1792288"/>
              <a:ext cx="3886200" cy="3298825"/>
            </a:xfrm>
            <a:prstGeom prst="rect">
              <a:avLst/>
            </a:prstGeom>
            <a:noFill/>
            <a:ln w="9525">
              <a:noFill/>
              <a:miter lim="800000"/>
              <a:headEnd/>
              <a:tailEnd/>
            </a:ln>
          </p:spPr>
        </p:pic>
        <p:sp>
          <p:nvSpPr>
            <p:cNvPr id="9227" name="Rectangle 7"/>
            <p:cNvSpPr>
              <a:spLocks noChangeArrowheads="1"/>
            </p:cNvSpPr>
            <p:nvPr/>
          </p:nvSpPr>
          <p:spPr bwMode="auto">
            <a:xfrm>
              <a:off x="4438650" y="1920875"/>
              <a:ext cx="914400" cy="152400"/>
            </a:xfrm>
            <a:prstGeom prst="rect">
              <a:avLst/>
            </a:prstGeom>
            <a:solidFill>
              <a:schemeClr val="bg1"/>
            </a:solidFill>
            <a:ln w="9525" algn="ctr">
              <a:noFill/>
              <a:miter lim="800000"/>
              <a:headEnd/>
              <a:tailEnd/>
            </a:ln>
          </p:spPr>
          <p:txBody>
            <a:bodyPr wrap="none" tIns="91440" bIns="91440" anchor="ctr"/>
            <a:lstStyle/>
            <a:p>
              <a:endParaRPr lang="en-US" sz="1800" dirty="0">
                <a:latin typeface="Calibri" pitchFamily="34" charset="0"/>
              </a:endParaRPr>
            </a:p>
          </p:txBody>
        </p:sp>
        <p:sp>
          <p:nvSpPr>
            <p:cNvPr id="9228" name="Rectangle 8"/>
            <p:cNvSpPr>
              <a:spLocks noChangeArrowheads="1"/>
            </p:cNvSpPr>
            <p:nvPr/>
          </p:nvSpPr>
          <p:spPr bwMode="auto">
            <a:xfrm>
              <a:off x="4572000" y="4968875"/>
              <a:ext cx="533400" cy="152400"/>
            </a:xfrm>
            <a:prstGeom prst="rect">
              <a:avLst/>
            </a:prstGeom>
            <a:solidFill>
              <a:schemeClr val="bg1"/>
            </a:solidFill>
            <a:ln w="9525" algn="ctr">
              <a:noFill/>
              <a:miter lim="800000"/>
              <a:headEnd/>
              <a:tailEnd/>
            </a:ln>
          </p:spPr>
          <p:txBody>
            <a:bodyPr wrap="none" tIns="91440" bIns="91440" anchor="ctr"/>
            <a:lstStyle/>
            <a:p>
              <a:endParaRPr lang="en-US" sz="1800" dirty="0">
                <a:latin typeface="Calibri" pitchFamily="34" charset="0"/>
              </a:endParaRPr>
            </a:p>
          </p:txBody>
        </p:sp>
        <p:sp>
          <p:nvSpPr>
            <p:cNvPr id="9229" name="Text Box 9"/>
            <p:cNvSpPr txBox="1">
              <a:spLocks noChangeArrowheads="1"/>
            </p:cNvSpPr>
            <p:nvPr/>
          </p:nvSpPr>
          <p:spPr bwMode="auto">
            <a:xfrm>
              <a:off x="4527550" y="4864100"/>
              <a:ext cx="430213" cy="276225"/>
            </a:xfrm>
            <a:prstGeom prst="rect">
              <a:avLst/>
            </a:prstGeom>
            <a:noFill/>
            <a:ln w="9525" algn="ctr">
              <a:noFill/>
              <a:miter lim="800000"/>
              <a:headEnd/>
              <a:tailEnd/>
            </a:ln>
          </p:spPr>
          <p:txBody>
            <a:bodyPr wrap="none" tIns="91440" bIns="91440">
              <a:spAutoFit/>
            </a:bodyPr>
            <a:lstStyle/>
            <a:p>
              <a:r>
                <a:rPr lang="en-US" sz="600" b="1" dirty="0">
                  <a:solidFill>
                    <a:srgbClr val="777777"/>
                  </a:solidFill>
                  <a:latin typeface="Calibri" pitchFamily="34" charset="0"/>
                </a:rPr>
                <a:t>QAD EA</a:t>
              </a:r>
            </a:p>
          </p:txBody>
        </p:sp>
        <p:sp>
          <p:nvSpPr>
            <p:cNvPr id="9230" name="Text Box 10"/>
            <p:cNvSpPr txBox="1">
              <a:spLocks noChangeArrowheads="1"/>
            </p:cNvSpPr>
            <p:nvPr/>
          </p:nvSpPr>
          <p:spPr bwMode="auto">
            <a:xfrm>
              <a:off x="3505200" y="2751138"/>
              <a:ext cx="838200" cy="184150"/>
            </a:xfrm>
            <a:prstGeom prst="rect">
              <a:avLst/>
            </a:prstGeom>
            <a:solidFill>
              <a:schemeClr val="bg1"/>
            </a:solidFill>
            <a:ln w="9525" algn="ctr">
              <a:noFill/>
              <a:miter lim="800000"/>
              <a:headEnd/>
              <a:tailEnd/>
            </a:ln>
          </p:spPr>
          <p:txBody>
            <a:bodyPr tIns="0" bIns="0">
              <a:spAutoFit/>
            </a:bodyPr>
            <a:lstStyle/>
            <a:p>
              <a:r>
                <a:rPr lang="en-US" sz="600" b="1" dirty="0">
                  <a:solidFill>
                    <a:srgbClr val="777777"/>
                  </a:solidFill>
                  <a:latin typeface="Calibri" pitchFamily="34" charset="0"/>
                </a:rPr>
                <a:t>Project Controls</a:t>
              </a:r>
            </a:p>
            <a:p>
              <a:r>
                <a:rPr lang="en-US" sz="600" b="1" dirty="0">
                  <a:solidFill>
                    <a:srgbClr val="777777"/>
                  </a:solidFill>
                  <a:latin typeface="Calibri" pitchFamily="34" charset="0"/>
                </a:rPr>
                <a:t>Management</a:t>
              </a:r>
            </a:p>
          </p:txBody>
        </p:sp>
      </p:grpSp>
      <p:sp>
        <p:nvSpPr>
          <p:cNvPr id="14" name="Slide Number Placeholder 13"/>
          <p:cNvSpPr>
            <a:spLocks noGrp="1"/>
          </p:cNvSpPr>
          <p:nvPr>
            <p:ph type="sldNum" sz="quarter" idx="12"/>
          </p:nvPr>
        </p:nvSpPr>
        <p:spPr/>
        <p:txBody>
          <a:bodyPr/>
          <a:lstStyle/>
          <a:p>
            <a:fld id="{D295FD85-0E9A-9A4B-AEA4-CF6493BFD0E6}" type="slidenum">
              <a:rPr lang="en-US" smtClean="0"/>
              <a:pPr/>
              <a:t>8</a:t>
            </a:fld>
            <a:endParaRPr lang="en-US" dirty="0"/>
          </a:p>
        </p:txBody>
      </p:sp>
      <p:sp>
        <p:nvSpPr>
          <p:cNvPr id="9219" name="Rectangle 5"/>
          <p:cNvSpPr>
            <a:spLocks noGrp="1" noChangeArrowheads="1"/>
          </p:cNvSpPr>
          <p:nvPr>
            <p:ph idx="1"/>
          </p:nvPr>
        </p:nvSpPr>
        <p:spPr/>
        <p:txBody>
          <a:bodyPr>
            <a:normAutofit/>
          </a:bodyPr>
          <a:lstStyle/>
          <a:p>
            <a:r>
              <a:rPr lang="en-US" sz="2400" dirty="0" smtClean="0"/>
              <a:t>Maximize manufacturing equipment utilization and minimize repair costs</a:t>
            </a:r>
          </a:p>
          <a:p>
            <a:pPr lvl="1"/>
            <a:r>
              <a:rPr lang="en-US" sz="2000" dirty="0" smtClean="0"/>
              <a:t>Schedule and track preventive and predictive </a:t>
            </a:r>
            <a:br>
              <a:rPr lang="en-US" sz="2000" dirty="0" smtClean="0"/>
            </a:br>
            <a:r>
              <a:rPr lang="en-US" sz="2000" dirty="0" smtClean="0"/>
              <a:t>maintenance to optimize </a:t>
            </a:r>
            <a:br>
              <a:rPr lang="en-US" sz="2000" dirty="0" smtClean="0"/>
            </a:br>
            <a:r>
              <a:rPr lang="en-US" sz="2000" dirty="0" smtClean="0"/>
              <a:t>equipment utilization</a:t>
            </a:r>
          </a:p>
          <a:p>
            <a:pPr lvl="2"/>
            <a:r>
              <a:rPr lang="en-US" sz="1800" dirty="0" smtClean="0"/>
              <a:t>Schedule maintenance </a:t>
            </a:r>
            <a:br>
              <a:rPr lang="en-US" sz="1800" dirty="0" smtClean="0"/>
            </a:br>
            <a:r>
              <a:rPr lang="en-US" sz="1800" dirty="0" smtClean="0"/>
              <a:t>based on production </a:t>
            </a:r>
            <a:br>
              <a:rPr lang="en-US" sz="1800" dirty="0" smtClean="0"/>
            </a:br>
            <a:r>
              <a:rPr lang="en-US" sz="1800" dirty="0" smtClean="0"/>
              <a:t>data from QAD ERP system</a:t>
            </a:r>
          </a:p>
          <a:p>
            <a:pPr lvl="1"/>
            <a:r>
              <a:rPr lang="en-US" sz="2000" dirty="0" smtClean="0"/>
              <a:t>Prioritize repair work</a:t>
            </a:r>
          </a:p>
          <a:p>
            <a:pPr lvl="1"/>
            <a:r>
              <a:rPr lang="en-US" sz="2000" dirty="0" smtClean="0"/>
              <a:t>Manage repair costs </a:t>
            </a:r>
          </a:p>
          <a:p>
            <a:pPr lvl="1"/>
            <a:r>
              <a:rPr lang="en-US" sz="2000" dirty="0" smtClean="0"/>
              <a:t>Track repair history</a:t>
            </a:r>
          </a:p>
        </p:txBody>
      </p:sp>
      <p:sp>
        <p:nvSpPr>
          <p:cNvPr id="9218" name="Rectangle 4"/>
          <p:cNvSpPr>
            <a:spLocks noGrp="1" noChangeArrowheads="1"/>
          </p:cNvSpPr>
          <p:nvPr>
            <p:ph type="title"/>
          </p:nvPr>
        </p:nvSpPr>
        <p:spPr/>
        <p:txBody>
          <a:bodyPr/>
          <a:lstStyle/>
          <a:p>
            <a:r>
              <a:rPr lang="en-US" dirty="0" smtClean="0"/>
              <a:t>Plant Maintenance Overview</a:t>
            </a:r>
          </a:p>
        </p:txBody>
      </p:sp>
      <p:sp>
        <p:nvSpPr>
          <p:cNvPr id="15" name="Text Placeholder 14"/>
          <p:cNvSpPr>
            <a:spLocks noGrp="1"/>
          </p:cNvSpPr>
          <p:nvPr>
            <p:ph type="body" sz="quarter" idx="11"/>
          </p:nvPr>
        </p:nvSpPr>
        <p:spPr/>
        <p:txBody>
          <a:bodyPr/>
          <a:lstStyle/>
          <a:p>
            <a:r>
              <a:rPr lang="en-US" dirty="0" smtClean="0"/>
              <a:t>EAM Maintenance</a:t>
            </a:r>
            <a:endParaRPr lang="en-US" dirty="0"/>
          </a:p>
        </p:txBody>
      </p:sp>
      <p:sp>
        <p:nvSpPr>
          <p:cNvPr id="9221" name="Text Box 3"/>
          <p:cNvSpPr txBox="1">
            <a:spLocks noChangeArrowheads="1"/>
          </p:cNvSpPr>
          <p:nvPr/>
        </p:nvSpPr>
        <p:spPr bwMode="auto">
          <a:xfrm>
            <a:off x="6094413" y="2587625"/>
            <a:ext cx="1685925" cy="396875"/>
          </a:xfrm>
          <a:prstGeom prst="rect">
            <a:avLst/>
          </a:prstGeom>
          <a:noFill/>
          <a:ln w="9525" algn="ctr">
            <a:noFill/>
            <a:miter lim="800000"/>
            <a:headEnd/>
            <a:tailEnd/>
          </a:ln>
        </p:spPr>
        <p:txBody>
          <a:bodyPr wrap="none" tIns="91440" bIns="91440">
            <a:spAutoFit/>
          </a:bodyPr>
          <a:lstStyle/>
          <a:p>
            <a:pPr algn="ctr"/>
            <a:r>
              <a:rPr lang="en-US" b="1" dirty="0"/>
              <a:t>Plant Operations</a:t>
            </a:r>
          </a:p>
        </p:txBody>
      </p:sp>
      <p:sp>
        <p:nvSpPr>
          <p:cNvPr id="9222" name="Oval 6"/>
          <p:cNvSpPr>
            <a:spLocks noChangeArrowheads="1"/>
          </p:cNvSpPr>
          <p:nvPr/>
        </p:nvSpPr>
        <p:spPr bwMode="auto">
          <a:xfrm>
            <a:off x="5179131" y="3852333"/>
            <a:ext cx="1524000" cy="1143000"/>
          </a:xfrm>
          <a:prstGeom prst="ellipse">
            <a:avLst/>
          </a:prstGeom>
          <a:noFill/>
          <a:ln w="38100">
            <a:solidFill>
              <a:schemeClr val="hlink"/>
            </a:solidFill>
            <a:round/>
            <a:headEnd/>
            <a:tailEnd/>
          </a:ln>
        </p:spPr>
        <p:txBody>
          <a:bodyPr wrap="none" anchor="ctr"/>
          <a:lstStyle/>
          <a:p>
            <a:pPr algn="ctr"/>
            <a:endParaRPr lang="en-US" sz="2800" dirty="0"/>
          </a:p>
        </p:txBody>
      </p:sp>
      <p:sp>
        <p:nvSpPr>
          <p:cNvPr id="9224" name="Text Box 3"/>
          <p:cNvSpPr txBox="1">
            <a:spLocks noChangeArrowheads="1"/>
          </p:cNvSpPr>
          <p:nvPr/>
        </p:nvSpPr>
        <p:spPr bwMode="auto">
          <a:xfrm>
            <a:off x="6289675" y="5745163"/>
            <a:ext cx="1171575" cy="400050"/>
          </a:xfrm>
          <a:prstGeom prst="rect">
            <a:avLst/>
          </a:prstGeom>
          <a:noFill/>
          <a:ln w="9525" algn="ctr">
            <a:noFill/>
            <a:miter lim="800000"/>
            <a:headEnd/>
            <a:tailEnd/>
          </a:ln>
        </p:spPr>
        <p:txBody>
          <a:bodyPr wrap="none" tIns="91440" bIns="91440">
            <a:spAutoFit/>
          </a:bodyPr>
          <a:lstStyle/>
          <a:p>
            <a:pPr algn="ctr"/>
            <a:r>
              <a:rPr lang="en-US" b="1" dirty="0"/>
              <a:t>Production</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3" name="Picture 1"/>
          <p:cNvPicPr>
            <a:picLocks noChangeAspect="1" noChangeArrowheads="1"/>
          </p:cNvPicPr>
          <p:nvPr/>
        </p:nvPicPr>
        <p:blipFill>
          <a:blip r:embed="rId3" cstate="print"/>
          <a:srcRect/>
          <a:stretch>
            <a:fillRect/>
          </a:stretch>
        </p:blipFill>
        <p:spPr bwMode="auto">
          <a:xfrm>
            <a:off x="974196" y="1233152"/>
            <a:ext cx="4760559" cy="4887719"/>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lstStyle/>
          <a:p>
            <a:fld id="{D295FD85-0E9A-9A4B-AEA4-CF6493BFD0E6}" type="slidenum">
              <a:rPr lang="en-US" smtClean="0"/>
              <a:pPr/>
              <a:t>80</a:t>
            </a:fld>
            <a:endParaRPr lang="en-US" dirty="0"/>
          </a:p>
        </p:txBody>
      </p:sp>
      <p:sp>
        <p:nvSpPr>
          <p:cNvPr id="80899" name="Rectangle 2"/>
          <p:cNvSpPr>
            <a:spLocks noGrp="1" noChangeArrowheads="1"/>
          </p:cNvSpPr>
          <p:nvPr>
            <p:ph type="title"/>
          </p:nvPr>
        </p:nvSpPr>
        <p:spPr/>
        <p:txBody>
          <a:bodyPr/>
          <a:lstStyle/>
          <a:p>
            <a:r>
              <a:rPr lang="en-US" dirty="0" smtClean="0"/>
              <a:t>Creating a Master Instruction List Step</a:t>
            </a:r>
          </a:p>
        </p:txBody>
      </p:sp>
      <p:sp>
        <p:nvSpPr>
          <p:cNvPr id="7" name="Text Placeholder 6"/>
          <p:cNvSpPr>
            <a:spLocks noGrp="1"/>
          </p:cNvSpPr>
          <p:nvPr>
            <p:ph type="body" sz="quarter" idx="13"/>
          </p:nvPr>
        </p:nvSpPr>
        <p:spPr/>
        <p:txBody>
          <a:bodyPr/>
          <a:lstStyle/>
          <a:p>
            <a:r>
              <a:rPr lang="en-US" dirty="0" smtClean="0"/>
              <a:t>EAM Maintenance</a:t>
            </a:r>
            <a:endParaRPr lang="en-US" dirty="0"/>
          </a:p>
        </p:txBody>
      </p:sp>
      <p:sp>
        <p:nvSpPr>
          <p:cNvPr id="80900" name="Oval 5"/>
          <p:cNvSpPr>
            <a:spLocks noChangeArrowheads="1"/>
          </p:cNvSpPr>
          <p:nvPr/>
        </p:nvSpPr>
        <p:spPr bwMode="auto">
          <a:xfrm>
            <a:off x="787400" y="4391378"/>
            <a:ext cx="4845756" cy="485422"/>
          </a:xfrm>
          <a:prstGeom prst="ellipse">
            <a:avLst/>
          </a:prstGeom>
          <a:noFill/>
          <a:ln w="38100">
            <a:solidFill>
              <a:srgbClr val="FF0000"/>
            </a:solidFill>
            <a:round/>
            <a:headEnd/>
            <a:tailEnd/>
          </a:ln>
        </p:spPr>
        <p:txBody>
          <a:bodyPr wrap="none" anchor="ctr"/>
          <a:lstStyle/>
          <a:p>
            <a:pPr algn="ctr"/>
            <a:endParaRPr lang="en-US" sz="2800" dirty="0"/>
          </a:p>
        </p:txBody>
      </p:sp>
      <p:sp>
        <p:nvSpPr>
          <p:cNvPr id="80901" name="TextBox 4"/>
          <p:cNvSpPr txBox="1">
            <a:spLocks noChangeArrowheads="1"/>
          </p:cNvSpPr>
          <p:nvPr/>
        </p:nvSpPr>
        <p:spPr bwMode="auto">
          <a:xfrm>
            <a:off x="6580188" y="2112963"/>
            <a:ext cx="2171700" cy="2862322"/>
          </a:xfrm>
          <a:prstGeom prst="rect">
            <a:avLst/>
          </a:prstGeom>
          <a:noFill/>
          <a:ln w="9525">
            <a:noFill/>
            <a:miter lim="800000"/>
            <a:headEnd/>
            <a:tailEnd/>
          </a:ln>
        </p:spPr>
        <p:txBody>
          <a:bodyPr>
            <a:spAutoFit/>
          </a:bodyPr>
          <a:lstStyle/>
          <a:p>
            <a:r>
              <a:rPr lang="en-US" sz="2000" dirty="0">
                <a:latin typeface="+mj-lt"/>
              </a:rPr>
              <a:t>Note:  </a:t>
            </a:r>
          </a:p>
          <a:p>
            <a:r>
              <a:rPr lang="en-US" sz="2000" dirty="0">
                <a:latin typeface="+mj-lt"/>
              </a:rPr>
              <a:t>Entering the step details on the Master Instruction List is what allows reporting of </a:t>
            </a:r>
            <a:r>
              <a:rPr lang="en-US" sz="2000" dirty="0" smtClean="0">
                <a:latin typeface="+mj-lt"/>
              </a:rPr>
              <a:t>planned labor (time </a:t>
            </a:r>
            <a:r>
              <a:rPr lang="en-US" sz="2000" dirty="0">
                <a:latin typeface="+mj-lt"/>
              </a:rPr>
              <a:t>and </a:t>
            </a:r>
            <a:r>
              <a:rPr lang="en-US" sz="2000" dirty="0" smtClean="0">
                <a:latin typeface="+mj-lt"/>
              </a:rPr>
              <a:t>cost</a:t>
            </a:r>
            <a:r>
              <a:rPr lang="en-US" sz="2000" dirty="0">
                <a:latin typeface="+mj-lt"/>
              </a:rPr>
              <a:t>)</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5" name="Picture 1"/>
          <p:cNvPicPr>
            <a:picLocks noChangeAspect="1" noChangeArrowheads="1"/>
          </p:cNvPicPr>
          <p:nvPr/>
        </p:nvPicPr>
        <p:blipFill>
          <a:blip r:embed="rId3" cstate="print"/>
          <a:srcRect/>
          <a:stretch>
            <a:fillRect/>
          </a:stretch>
        </p:blipFill>
        <p:spPr bwMode="auto">
          <a:xfrm>
            <a:off x="911931" y="1439686"/>
            <a:ext cx="7408863" cy="3752850"/>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D295FD85-0E9A-9A4B-AEA4-CF6493BFD0E6}" type="slidenum">
              <a:rPr lang="en-US" smtClean="0"/>
              <a:pPr/>
              <a:t>81</a:t>
            </a:fld>
            <a:endParaRPr lang="en-US" dirty="0"/>
          </a:p>
        </p:txBody>
      </p:sp>
      <p:sp>
        <p:nvSpPr>
          <p:cNvPr id="81923" name="Rectangle 2"/>
          <p:cNvSpPr>
            <a:spLocks noGrp="1" noChangeArrowheads="1"/>
          </p:cNvSpPr>
          <p:nvPr>
            <p:ph type="title"/>
          </p:nvPr>
        </p:nvSpPr>
        <p:spPr/>
        <p:txBody>
          <a:bodyPr/>
          <a:lstStyle/>
          <a:p>
            <a:r>
              <a:rPr lang="en-US" dirty="0" smtClean="0"/>
              <a:t>Creating a Master Instruction Step</a:t>
            </a:r>
          </a:p>
        </p:txBody>
      </p:sp>
      <p:sp>
        <p:nvSpPr>
          <p:cNvPr id="6" name="Text Placeholder 5"/>
          <p:cNvSpPr>
            <a:spLocks noGrp="1"/>
          </p:cNvSpPr>
          <p:nvPr>
            <p:ph type="body" sz="quarter" idx="13"/>
          </p:nvPr>
        </p:nvSpPr>
        <p:spPr/>
        <p:txBody>
          <a:bodyPr/>
          <a:lstStyle/>
          <a:p>
            <a:r>
              <a:rPr lang="en-US" dirty="0" smtClean="0"/>
              <a:t>EAM Maintenance</a:t>
            </a:r>
            <a:endParaRPr lang="en-US" dirty="0"/>
          </a:p>
        </p:txBody>
      </p:sp>
      <p:sp>
        <p:nvSpPr>
          <p:cNvPr id="81924" name="Oval 4"/>
          <p:cNvSpPr>
            <a:spLocks noChangeArrowheads="1"/>
          </p:cNvSpPr>
          <p:nvPr/>
        </p:nvSpPr>
        <p:spPr bwMode="auto">
          <a:xfrm>
            <a:off x="835202" y="4018844"/>
            <a:ext cx="7349242" cy="1038578"/>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82</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Create PM Routes</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83</a:t>
            </a:fld>
            <a:endParaRPr lang="en-US" dirty="0"/>
          </a:p>
        </p:txBody>
      </p:sp>
      <p:sp>
        <p:nvSpPr>
          <p:cNvPr id="3" name="Content Placeholder 2"/>
          <p:cNvSpPr>
            <a:spLocks noGrp="1"/>
          </p:cNvSpPr>
          <p:nvPr>
            <p:ph idx="1"/>
          </p:nvPr>
        </p:nvSpPr>
        <p:spPr>
          <a:xfrm>
            <a:off x="457200" y="1316182"/>
            <a:ext cx="8229600" cy="2234539"/>
          </a:xfrm>
        </p:spPr>
        <p:txBody>
          <a:bodyPr>
            <a:normAutofit fontScale="70000" lnSpcReduction="20000"/>
          </a:bodyPr>
          <a:lstStyle/>
          <a:p>
            <a:r>
              <a:rPr lang="en-US" dirty="0" smtClean="0"/>
              <a:t>The route-based PM template relates a given MIL associated to one or more equipment records.</a:t>
            </a:r>
          </a:p>
          <a:p>
            <a:r>
              <a:rPr lang="en-US" dirty="0" smtClean="0"/>
              <a:t>The PM template defines planning rules that drive how the PM is released and scheduled.</a:t>
            </a:r>
          </a:p>
          <a:p>
            <a:r>
              <a:rPr lang="en-US" dirty="0" smtClean="0"/>
              <a:t>The MIL with kind = route drives how the PM/WO is conducted.</a:t>
            </a:r>
          </a:p>
          <a:p>
            <a:r>
              <a:rPr lang="en-US" dirty="0" smtClean="0"/>
              <a:t>Typically used to inspect and record readings for (or to indicate need to calibrate) several pieces of equipment on a single work order.</a:t>
            </a:r>
          </a:p>
        </p:txBody>
      </p:sp>
      <p:sp>
        <p:nvSpPr>
          <p:cNvPr id="4" name="Title 3"/>
          <p:cNvSpPr>
            <a:spLocks noGrp="1"/>
          </p:cNvSpPr>
          <p:nvPr>
            <p:ph type="title"/>
          </p:nvPr>
        </p:nvSpPr>
        <p:spPr/>
        <p:txBody>
          <a:bodyPr/>
          <a:lstStyle/>
          <a:p>
            <a:r>
              <a:rPr lang="en-US" dirty="0" smtClean="0"/>
              <a:t>PM Routes</a:t>
            </a:r>
            <a:endParaRPr lang="en-US" dirty="0"/>
          </a:p>
        </p:txBody>
      </p:sp>
      <p:sp>
        <p:nvSpPr>
          <p:cNvPr id="5" name="Text Placeholder 4"/>
          <p:cNvSpPr>
            <a:spLocks noGrp="1"/>
          </p:cNvSpPr>
          <p:nvPr>
            <p:ph type="body" sz="quarter" idx="11"/>
          </p:nvPr>
        </p:nvSpPr>
        <p:spPr/>
        <p:txBody>
          <a:bodyPr/>
          <a:lstStyle/>
          <a:p>
            <a:r>
              <a:rPr lang="en-US" dirty="0" smtClean="0">
                <a:solidFill>
                  <a:schemeClr val="accent1"/>
                </a:solidFill>
              </a:rPr>
              <a:t>EAM Maintenance</a:t>
            </a:r>
            <a:endParaRPr lang="en-US" dirty="0">
              <a:solidFill>
                <a:schemeClr val="accent1"/>
              </a:solidFill>
            </a:endParaRPr>
          </a:p>
        </p:txBody>
      </p:sp>
      <p:pic>
        <p:nvPicPr>
          <p:cNvPr id="1026" name="Picture 2"/>
          <p:cNvPicPr>
            <a:picLocks noChangeAspect="1" noChangeArrowheads="1"/>
          </p:cNvPicPr>
          <p:nvPr/>
        </p:nvPicPr>
        <p:blipFill>
          <a:blip r:embed="rId3" cstate="print"/>
          <a:srcRect/>
          <a:stretch>
            <a:fillRect/>
          </a:stretch>
        </p:blipFill>
        <p:spPr bwMode="auto">
          <a:xfrm>
            <a:off x="1812416" y="3560188"/>
            <a:ext cx="4753656" cy="28157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84</a:t>
            </a:fld>
            <a:endParaRPr lang="en-US" dirty="0"/>
          </a:p>
        </p:txBody>
      </p:sp>
      <p:sp>
        <p:nvSpPr>
          <p:cNvPr id="4" name="Title 3"/>
          <p:cNvSpPr>
            <a:spLocks noGrp="1"/>
          </p:cNvSpPr>
          <p:nvPr>
            <p:ph type="title"/>
          </p:nvPr>
        </p:nvSpPr>
        <p:spPr/>
        <p:txBody>
          <a:bodyPr>
            <a:normAutofit/>
          </a:bodyPr>
          <a:lstStyle/>
          <a:p>
            <a:r>
              <a:rPr lang="en-US" dirty="0" smtClean="0"/>
              <a:t>Setting Up PM Routes Overview</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2050" name="Picture 2"/>
          <p:cNvPicPr>
            <a:picLocks noChangeAspect="1" noChangeArrowheads="1"/>
          </p:cNvPicPr>
          <p:nvPr/>
        </p:nvPicPr>
        <p:blipFill>
          <a:blip r:embed="rId3" cstate="print"/>
          <a:srcRect/>
          <a:stretch>
            <a:fillRect/>
          </a:stretch>
        </p:blipFill>
        <p:spPr bwMode="auto">
          <a:xfrm>
            <a:off x="166008" y="1558023"/>
            <a:ext cx="8877300" cy="4133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85</a:t>
            </a:fld>
            <a:endParaRPr lang="en-US" dirty="0"/>
          </a:p>
        </p:txBody>
      </p:sp>
      <p:sp>
        <p:nvSpPr>
          <p:cNvPr id="4" name="Title 3"/>
          <p:cNvSpPr>
            <a:spLocks noGrp="1"/>
          </p:cNvSpPr>
          <p:nvPr>
            <p:ph type="title"/>
          </p:nvPr>
        </p:nvSpPr>
        <p:spPr/>
        <p:txBody>
          <a:bodyPr>
            <a:normAutofit/>
          </a:bodyPr>
          <a:lstStyle/>
          <a:p>
            <a:r>
              <a:rPr lang="en-US" dirty="0" smtClean="0"/>
              <a:t>Create Route MIL</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146433" name="Picture 1"/>
          <p:cNvPicPr>
            <a:picLocks noChangeAspect="1" noChangeArrowheads="1"/>
          </p:cNvPicPr>
          <p:nvPr/>
        </p:nvPicPr>
        <p:blipFill>
          <a:blip r:embed="rId3" cstate="print"/>
          <a:srcRect/>
          <a:stretch>
            <a:fillRect/>
          </a:stretch>
        </p:blipFill>
        <p:spPr bwMode="auto">
          <a:xfrm>
            <a:off x="880357" y="1803047"/>
            <a:ext cx="7494587" cy="2190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86</a:t>
            </a:fld>
            <a:endParaRPr lang="en-US" dirty="0"/>
          </a:p>
        </p:txBody>
      </p:sp>
      <p:sp>
        <p:nvSpPr>
          <p:cNvPr id="4" name="Title 3"/>
          <p:cNvSpPr>
            <a:spLocks noGrp="1"/>
          </p:cNvSpPr>
          <p:nvPr>
            <p:ph type="title"/>
          </p:nvPr>
        </p:nvSpPr>
        <p:spPr/>
        <p:txBody>
          <a:bodyPr/>
          <a:lstStyle/>
          <a:p>
            <a:r>
              <a:rPr lang="en-US" dirty="0" smtClean="0"/>
              <a:t>Create Steps by Equip Number</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144385" name="Picture 1"/>
          <p:cNvPicPr>
            <a:picLocks noChangeAspect="1" noChangeArrowheads="1"/>
          </p:cNvPicPr>
          <p:nvPr/>
        </p:nvPicPr>
        <p:blipFill>
          <a:blip r:embed="rId3" cstate="print"/>
          <a:srcRect/>
          <a:stretch>
            <a:fillRect/>
          </a:stretch>
        </p:blipFill>
        <p:spPr bwMode="auto">
          <a:xfrm>
            <a:off x="803628" y="1318353"/>
            <a:ext cx="7580313"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87</a:t>
            </a:fld>
            <a:endParaRPr lang="en-US" dirty="0"/>
          </a:p>
        </p:txBody>
      </p:sp>
      <p:sp>
        <p:nvSpPr>
          <p:cNvPr id="4" name="Title 3"/>
          <p:cNvSpPr>
            <a:spLocks noGrp="1"/>
          </p:cNvSpPr>
          <p:nvPr>
            <p:ph type="title"/>
          </p:nvPr>
        </p:nvSpPr>
        <p:spPr/>
        <p:txBody>
          <a:bodyPr>
            <a:normAutofit/>
          </a:bodyPr>
          <a:lstStyle/>
          <a:p>
            <a:r>
              <a:rPr lang="en-US" dirty="0" smtClean="0"/>
              <a:t>Repeat for All Equipment and Steps </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142337" name="Picture 1"/>
          <p:cNvPicPr>
            <a:picLocks noChangeAspect="1" noChangeArrowheads="1"/>
          </p:cNvPicPr>
          <p:nvPr/>
        </p:nvPicPr>
        <p:blipFill>
          <a:blip r:embed="rId3" cstate="print"/>
          <a:srcRect/>
          <a:stretch>
            <a:fillRect/>
          </a:stretch>
        </p:blipFill>
        <p:spPr bwMode="auto">
          <a:xfrm>
            <a:off x="621948" y="1393826"/>
            <a:ext cx="7791352" cy="40248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88</a:t>
            </a:fld>
            <a:endParaRPr lang="en-US" dirty="0"/>
          </a:p>
        </p:txBody>
      </p:sp>
      <p:sp>
        <p:nvSpPr>
          <p:cNvPr id="4" name="Title 3"/>
          <p:cNvSpPr>
            <a:spLocks noGrp="1"/>
          </p:cNvSpPr>
          <p:nvPr>
            <p:ph type="title"/>
          </p:nvPr>
        </p:nvSpPr>
        <p:spPr/>
        <p:txBody>
          <a:bodyPr/>
          <a:lstStyle/>
          <a:p>
            <a:r>
              <a:rPr lang="en-US" dirty="0" smtClean="0"/>
              <a:t>Create PM</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140291" name="Picture 3"/>
          <p:cNvPicPr>
            <a:picLocks noChangeAspect="1" noChangeArrowheads="1"/>
          </p:cNvPicPr>
          <p:nvPr/>
        </p:nvPicPr>
        <p:blipFill>
          <a:blip r:embed="rId3" cstate="print"/>
          <a:srcRect/>
          <a:stretch>
            <a:fillRect/>
          </a:stretch>
        </p:blipFill>
        <p:spPr bwMode="auto">
          <a:xfrm>
            <a:off x="837670" y="3746146"/>
            <a:ext cx="7399337" cy="1962150"/>
          </a:xfrm>
          <a:prstGeom prst="rect">
            <a:avLst/>
          </a:prstGeom>
          <a:noFill/>
          <a:ln w="9525">
            <a:noFill/>
            <a:miter lim="800000"/>
            <a:headEnd/>
            <a:tailEnd/>
          </a:ln>
        </p:spPr>
      </p:pic>
      <p:pic>
        <p:nvPicPr>
          <p:cNvPr id="140292" name="Picture 4"/>
          <p:cNvPicPr>
            <a:picLocks noChangeAspect="1" noChangeArrowheads="1"/>
          </p:cNvPicPr>
          <p:nvPr/>
        </p:nvPicPr>
        <p:blipFill>
          <a:blip r:embed="rId4" cstate="print"/>
          <a:srcRect/>
          <a:stretch>
            <a:fillRect/>
          </a:stretch>
        </p:blipFill>
        <p:spPr bwMode="auto">
          <a:xfrm>
            <a:off x="815625" y="1570038"/>
            <a:ext cx="7752642" cy="20490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89</a:t>
            </a:fld>
            <a:endParaRPr lang="en-US" dirty="0"/>
          </a:p>
        </p:txBody>
      </p:sp>
      <p:sp>
        <p:nvSpPr>
          <p:cNvPr id="4" name="Title 3"/>
          <p:cNvSpPr>
            <a:spLocks noGrp="1"/>
          </p:cNvSpPr>
          <p:nvPr>
            <p:ph type="title"/>
          </p:nvPr>
        </p:nvSpPr>
        <p:spPr/>
        <p:txBody>
          <a:bodyPr/>
          <a:lstStyle/>
          <a:p>
            <a:r>
              <a:rPr lang="en-US" dirty="0" smtClean="0"/>
              <a:t>Add MIL to PM</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138241" name="Picture 1"/>
          <p:cNvPicPr>
            <a:picLocks noChangeAspect="1" noChangeArrowheads="1"/>
          </p:cNvPicPr>
          <p:nvPr/>
        </p:nvPicPr>
        <p:blipFill>
          <a:blip r:embed="rId3" cstate="print"/>
          <a:srcRect/>
          <a:stretch>
            <a:fillRect/>
          </a:stretch>
        </p:blipFill>
        <p:spPr bwMode="auto">
          <a:xfrm>
            <a:off x="342018" y="1312167"/>
            <a:ext cx="8565567" cy="46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lide Number Placeholder 245"/>
          <p:cNvSpPr>
            <a:spLocks noGrp="1"/>
          </p:cNvSpPr>
          <p:nvPr>
            <p:ph type="sldNum" sz="quarter" idx="12"/>
          </p:nvPr>
        </p:nvSpPr>
        <p:spPr/>
        <p:txBody>
          <a:bodyPr/>
          <a:lstStyle/>
          <a:p>
            <a:fld id="{D295FD85-0E9A-9A4B-AEA4-CF6493BFD0E6}" type="slidenum">
              <a:rPr lang="en-US" smtClean="0"/>
              <a:pPr/>
              <a:t>9</a:t>
            </a:fld>
            <a:endParaRPr lang="en-US" dirty="0"/>
          </a:p>
        </p:txBody>
      </p:sp>
      <p:sp>
        <p:nvSpPr>
          <p:cNvPr id="18434" name="Rectangle 2"/>
          <p:cNvSpPr>
            <a:spLocks noGrp="1" noChangeArrowheads="1"/>
          </p:cNvSpPr>
          <p:nvPr>
            <p:ph type="title"/>
          </p:nvPr>
        </p:nvSpPr>
        <p:spPr/>
        <p:txBody>
          <a:bodyPr/>
          <a:lstStyle/>
          <a:p>
            <a:r>
              <a:rPr lang="en-US" dirty="0" smtClean="0"/>
              <a:t>Maintenance – A Personal Example</a:t>
            </a:r>
          </a:p>
        </p:txBody>
      </p:sp>
      <p:grpSp>
        <p:nvGrpSpPr>
          <p:cNvPr id="126" name="Group 1146"/>
          <p:cNvGrpSpPr>
            <a:grpSpLocks/>
          </p:cNvGrpSpPr>
          <p:nvPr/>
        </p:nvGrpSpPr>
        <p:grpSpPr bwMode="auto">
          <a:xfrm>
            <a:off x="2296878" y="2417763"/>
            <a:ext cx="4524375" cy="1782762"/>
            <a:chOff x="1064" y="1240"/>
            <a:chExt cx="2464" cy="971"/>
          </a:xfrm>
        </p:grpSpPr>
        <p:sp>
          <p:nvSpPr>
            <p:cNvPr id="127" name="Freeform 1147"/>
            <p:cNvSpPr>
              <a:spLocks/>
            </p:cNvSpPr>
            <p:nvPr/>
          </p:nvSpPr>
          <p:spPr bwMode="auto">
            <a:xfrm>
              <a:off x="1836" y="1254"/>
              <a:ext cx="1326" cy="290"/>
            </a:xfrm>
            <a:custGeom>
              <a:avLst/>
              <a:gdLst>
                <a:gd name="T0" fmla="*/ 272 w 1326"/>
                <a:gd name="T1" fmla="*/ 24 h 290"/>
                <a:gd name="T2" fmla="*/ 0 w 1326"/>
                <a:gd name="T3" fmla="*/ 242 h 290"/>
                <a:gd name="T4" fmla="*/ 590 w 1326"/>
                <a:gd name="T5" fmla="*/ 290 h 290"/>
                <a:gd name="T6" fmla="*/ 1326 w 1326"/>
                <a:gd name="T7" fmla="*/ 228 h 290"/>
                <a:gd name="T8" fmla="*/ 1274 w 1326"/>
                <a:gd name="T9" fmla="*/ 149 h 290"/>
                <a:gd name="T10" fmla="*/ 1157 w 1326"/>
                <a:gd name="T11" fmla="*/ 26 h 290"/>
                <a:gd name="T12" fmla="*/ 810 w 1326"/>
                <a:gd name="T13" fmla="*/ 0 h 290"/>
                <a:gd name="T14" fmla="*/ 422 w 1326"/>
                <a:gd name="T15" fmla="*/ 6 h 290"/>
                <a:gd name="T16" fmla="*/ 272 w 1326"/>
                <a:gd name="T17" fmla="*/ 24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6"/>
                <a:gd name="T28" fmla="*/ 0 h 290"/>
                <a:gd name="T29" fmla="*/ 1326 w 1326"/>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6" h="290">
                  <a:moveTo>
                    <a:pt x="272" y="24"/>
                  </a:moveTo>
                  <a:lnTo>
                    <a:pt x="0" y="242"/>
                  </a:lnTo>
                  <a:lnTo>
                    <a:pt x="590" y="290"/>
                  </a:lnTo>
                  <a:lnTo>
                    <a:pt x="1326" y="228"/>
                  </a:lnTo>
                  <a:lnTo>
                    <a:pt x="1274" y="149"/>
                  </a:lnTo>
                  <a:lnTo>
                    <a:pt x="1157" y="26"/>
                  </a:lnTo>
                  <a:lnTo>
                    <a:pt x="810" y="0"/>
                  </a:lnTo>
                  <a:lnTo>
                    <a:pt x="422" y="6"/>
                  </a:lnTo>
                  <a:lnTo>
                    <a:pt x="272" y="24"/>
                  </a:lnTo>
                  <a:close/>
                </a:path>
              </a:pathLst>
            </a:custGeom>
            <a:noFill/>
            <a:ln w="9525">
              <a:noFill/>
              <a:round/>
              <a:headEnd/>
              <a:tailEnd/>
            </a:ln>
          </p:spPr>
          <p:txBody>
            <a:bodyPr/>
            <a:lstStyle/>
            <a:p>
              <a:endParaRPr lang="en-US" dirty="0"/>
            </a:p>
          </p:txBody>
        </p:sp>
        <p:grpSp>
          <p:nvGrpSpPr>
            <p:cNvPr id="128" name="Group 1148"/>
            <p:cNvGrpSpPr>
              <a:grpSpLocks/>
            </p:cNvGrpSpPr>
            <p:nvPr/>
          </p:nvGrpSpPr>
          <p:grpSpPr bwMode="auto">
            <a:xfrm>
              <a:off x="1064" y="1240"/>
              <a:ext cx="2464" cy="971"/>
              <a:chOff x="3136" y="1242"/>
              <a:chExt cx="2464" cy="971"/>
            </a:xfrm>
          </p:grpSpPr>
          <p:sp>
            <p:nvSpPr>
              <p:cNvPr id="129" name="Freeform 1149"/>
              <p:cNvSpPr>
                <a:spLocks/>
              </p:cNvSpPr>
              <p:nvPr/>
            </p:nvSpPr>
            <p:spPr bwMode="auto">
              <a:xfrm>
                <a:off x="4640" y="1272"/>
                <a:ext cx="67" cy="189"/>
              </a:xfrm>
              <a:custGeom>
                <a:avLst/>
                <a:gdLst>
                  <a:gd name="T0" fmla="*/ 67 w 203"/>
                  <a:gd name="T1" fmla="*/ 0 h 568"/>
                  <a:gd name="T2" fmla="*/ 55 w 203"/>
                  <a:gd name="T3" fmla="*/ 11 h 568"/>
                  <a:gd name="T4" fmla="*/ 24 w 203"/>
                  <a:gd name="T5" fmla="*/ 114 h 568"/>
                  <a:gd name="T6" fmla="*/ 0 w 203"/>
                  <a:gd name="T7" fmla="*/ 189 h 568"/>
                  <a:gd name="T8" fmla="*/ 19 w 203"/>
                  <a:gd name="T9" fmla="*/ 187 h 568"/>
                  <a:gd name="T10" fmla="*/ 67 w 203"/>
                  <a:gd name="T11" fmla="*/ 0 h 568"/>
                  <a:gd name="T12" fmla="*/ 0 60000 65536"/>
                  <a:gd name="T13" fmla="*/ 0 60000 65536"/>
                  <a:gd name="T14" fmla="*/ 0 60000 65536"/>
                  <a:gd name="T15" fmla="*/ 0 60000 65536"/>
                  <a:gd name="T16" fmla="*/ 0 60000 65536"/>
                  <a:gd name="T17" fmla="*/ 0 60000 65536"/>
                  <a:gd name="T18" fmla="*/ 0 w 203"/>
                  <a:gd name="T19" fmla="*/ 0 h 568"/>
                  <a:gd name="T20" fmla="*/ 203 w 203"/>
                  <a:gd name="T21" fmla="*/ 568 h 568"/>
                </a:gdLst>
                <a:ahLst/>
                <a:cxnLst>
                  <a:cxn ang="T12">
                    <a:pos x="T0" y="T1"/>
                  </a:cxn>
                  <a:cxn ang="T13">
                    <a:pos x="T2" y="T3"/>
                  </a:cxn>
                  <a:cxn ang="T14">
                    <a:pos x="T4" y="T5"/>
                  </a:cxn>
                  <a:cxn ang="T15">
                    <a:pos x="T6" y="T7"/>
                  </a:cxn>
                  <a:cxn ang="T16">
                    <a:pos x="T8" y="T9"/>
                  </a:cxn>
                  <a:cxn ang="T17">
                    <a:pos x="T10" y="T11"/>
                  </a:cxn>
                </a:cxnLst>
                <a:rect l="T18" t="T19" r="T20" b="T21"/>
                <a:pathLst>
                  <a:path w="203" h="568">
                    <a:moveTo>
                      <a:pt x="203" y="0"/>
                    </a:moveTo>
                    <a:lnTo>
                      <a:pt x="166" y="34"/>
                    </a:lnTo>
                    <a:lnTo>
                      <a:pt x="74" y="342"/>
                    </a:lnTo>
                    <a:lnTo>
                      <a:pt x="0" y="568"/>
                    </a:lnTo>
                    <a:lnTo>
                      <a:pt x="58" y="561"/>
                    </a:lnTo>
                    <a:lnTo>
                      <a:pt x="203" y="0"/>
                    </a:lnTo>
                    <a:close/>
                  </a:path>
                </a:pathLst>
              </a:custGeom>
              <a:solidFill>
                <a:srgbClr val="202020"/>
              </a:solidFill>
              <a:ln w="9525">
                <a:solidFill>
                  <a:schemeClr val="tx1"/>
                </a:solidFill>
                <a:round/>
                <a:headEnd/>
                <a:tailEnd/>
              </a:ln>
            </p:spPr>
            <p:txBody>
              <a:bodyPr/>
              <a:lstStyle/>
              <a:p>
                <a:endParaRPr lang="en-US" dirty="0"/>
              </a:p>
            </p:txBody>
          </p:sp>
          <p:sp>
            <p:nvSpPr>
              <p:cNvPr id="130" name="Freeform 1150"/>
              <p:cNvSpPr>
                <a:spLocks/>
              </p:cNvSpPr>
              <p:nvPr/>
            </p:nvSpPr>
            <p:spPr bwMode="auto">
              <a:xfrm>
                <a:off x="4362" y="1277"/>
                <a:ext cx="147" cy="197"/>
              </a:xfrm>
              <a:custGeom>
                <a:avLst/>
                <a:gdLst>
                  <a:gd name="T0" fmla="*/ 113 w 441"/>
                  <a:gd name="T1" fmla="*/ 0 h 593"/>
                  <a:gd name="T2" fmla="*/ 0 w 441"/>
                  <a:gd name="T3" fmla="*/ 197 h 593"/>
                  <a:gd name="T4" fmla="*/ 48 w 441"/>
                  <a:gd name="T5" fmla="*/ 197 h 593"/>
                  <a:gd name="T6" fmla="*/ 147 w 441"/>
                  <a:gd name="T7" fmla="*/ 4 h 593"/>
                  <a:gd name="T8" fmla="*/ 113 w 441"/>
                  <a:gd name="T9" fmla="*/ 0 h 593"/>
                  <a:gd name="T10" fmla="*/ 0 60000 65536"/>
                  <a:gd name="T11" fmla="*/ 0 60000 65536"/>
                  <a:gd name="T12" fmla="*/ 0 60000 65536"/>
                  <a:gd name="T13" fmla="*/ 0 60000 65536"/>
                  <a:gd name="T14" fmla="*/ 0 60000 65536"/>
                  <a:gd name="T15" fmla="*/ 0 w 441"/>
                  <a:gd name="T16" fmla="*/ 0 h 593"/>
                  <a:gd name="T17" fmla="*/ 441 w 441"/>
                  <a:gd name="T18" fmla="*/ 593 h 593"/>
                </a:gdLst>
                <a:ahLst/>
                <a:cxnLst>
                  <a:cxn ang="T10">
                    <a:pos x="T0" y="T1"/>
                  </a:cxn>
                  <a:cxn ang="T11">
                    <a:pos x="T2" y="T3"/>
                  </a:cxn>
                  <a:cxn ang="T12">
                    <a:pos x="T4" y="T5"/>
                  </a:cxn>
                  <a:cxn ang="T13">
                    <a:pos x="T6" y="T7"/>
                  </a:cxn>
                  <a:cxn ang="T14">
                    <a:pos x="T8" y="T9"/>
                  </a:cxn>
                </a:cxnLst>
                <a:rect l="T15" t="T16" r="T17" b="T18"/>
                <a:pathLst>
                  <a:path w="441" h="593">
                    <a:moveTo>
                      <a:pt x="340" y="0"/>
                    </a:moveTo>
                    <a:lnTo>
                      <a:pt x="0" y="593"/>
                    </a:lnTo>
                    <a:lnTo>
                      <a:pt x="144" y="592"/>
                    </a:lnTo>
                    <a:lnTo>
                      <a:pt x="441" y="13"/>
                    </a:lnTo>
                    <a:lnTo>
                      <a:pt x="340" y="0"/>
                    </a:lnTo>
                    <a:close/>
                  </a:path>
                </a:pathLst>
              </a:custGeom>
              <a:solidFill>
                <a:srgbClr val="202020"/>
              </a:solidFill>
              <a:ln w="9525">
                <a:solidFill>
                  <a:schemeClr val="tx1"/>
                </a:solidFill>
                <a:round/>
                <a:headEnd/>
                <a:tailEnd/>
              </a:ln>
            </p:spPr>
            <p:txBody>
              <a:bodyPr/>
              <a:lstStyle/>
              <a:p>
                <a:endParaRPr lang="en-US" dirty="0"/>
              </a:p>
            </p:txBody>
          </p:sp>
          <p:sp>
            <p:nvSpPr>
              <p:cNvPr id="131" name="Freeform 1151"/>
              <p:cNvSpPr>
                <a:spLocks/>
              </p:cNvSpPr>
              <p:nvPr/>
            </p:nvSpPr>
            <p:spPr bwMode="auto">
              <a:xfrm>
                <a:off x="3925" y="1408"/>
                <a:ext cx="1264" cy="178"/>
              </a:xfrm>
              <a:custGeom>
                <a:avLst/>
                <a:gdLst>
                  <a:gd name="T0" fmla="*/ 705 w 3792"/>
                  <a:gd name="T1" fmla="*/ 48 h 533"/>
                  <a:gd name="T2" fmla="*/ 728 w 3792"/>
                  <a:gd name="T3" fmla="*/ 28 h 533"/>
                  <a:gd name="T4" fmla="*/ 743 w 3792"/>
                  <a:gd name="T5" fmla="*/ 16 h 533"/>
                  <a:gd name="T6" fmla="*/ 764 w 3792"/>
                  <a:gd name="T7" fmla="*/ 9 h 533"/>
                  <a:gd name="T8" fmla="*/ 787 w 3792"/>
                  <a:gd name="T9" fmla="*/ 0 h 533"/>
                  <a:gd name="T10" fmla="*/ 822 w 3792"/>
                  <a:gd name="T11" fmla="*/ 0 h 533"/>
                  <a:gd name="T12" fmla="*/ 1147 w 3792"/>
                  <a:gd name="T13" fmla="*/ 19 h 533"/>
                  <a:gd name="T14" fmla="*/ 1177 w 3792"/>
                  <a:gd name="T15" fmla="*/ 21 h 533"/>
                  <a:gd name="T16" fmla="*/ 1193 w 3792"/>
                  <a:gd name="T17" fmla="*/ 23 h 533"/>
                  <a:gd name="T18" fmla="*/ 1208 w 3792"/>
                  <a:gd name="T19" fmla="*/ 27 h 533"/>
                  <a:gd name="T20" fmla="*/ 1220 w 3792"/>
                  <a:gd name="T21" fmla="*/ 32 h 533"/>
                  <a:gd name="T22" fmla="*/ 1232 w 3792"/>
                  <a:gd name="T23" fmla="*/ 39 h 533"/>
                  <a:gd name="T24" fmla="*/ 1239 w 3792"/>
                  <a:gd name="T25" fmla="*/ 45 h 533"/>
                  <a:gd name="T26" fmla="*/ 1247 w 3792"/>
                  <a:gd name="T27" fmla="*/ 55 h 533"/>
                  <a:gd name="T28" fmla="*/ 1254 w 3792"/>
                  <a:gd name="T29" fmla="*/ 65 h 533"/>
                  <a:gd name="T30" fmla="*/ 1264 w 3792"/>
                  <a:gd name="T31" fmla="*/ 89 h 533"/>
                  <a:gd name="T32" fmla="*/ 1253 w 3792"/>
                  <a:gd name="T33" fmla="*/ 135 h 533"/>
                  <a:gd name="T34" fmla="*/ 763 w 3792"/>
                  <a:gd name="T35" fmla="*/ 178 h 533"/>
                  <a:gd name="T36" fmla="*/ 415 w 3792"/>
                  <a:gd name="T37" fmla="*/ 135 h 533"/>
                  <a:gd name="T38" fmla="*/ 0 w 3792"/>
                  <a:gd name="T39" fmla="*/ 84 h 533"/>
                  <a:gd name="T40" fmla="*/ 384 w 3792"/>
                  <a:gd name="T41" fmla="*/ 55 h 533"/>
                  <a:gd name="T42" fmla="*/ 633 w 3792"/>
                  <a:gd name="T43" fmla="*/ 53 h 533"/>
                  <a:gd name="T44" fmla="*/ 705 w 3792"/>
                  <a:gd name="T45" fmla="*/ 48 h 5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92"/>
                  <a:gd name="T70" fmla="*/ 0 h 533"/>
                  <a:gd name="T71" fmla="*/ 3792 w 3792"/>
                  <a:gd name="T72" fmla="*/ 533 h 5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92" h="533">
                    <a:moveTo>
                      <a:pt x="2115" y="144"/>
                    </a:moveTo>
                    <a:lnTo>
                      <a:pt x="2185" y="85"/>
                    </a:lnTo>
                    <a:lnTo>
                      <a:pt x="2230" y="47"/>
                    </a:lnTo>
                    <a:lnTo>
                      <a:pt x="2291" y="26"/>
                    </a:lnTo>
                    <a:lnTo>
                      <a:pt x="2360" y="0"/>
                    </a:lnTo>
                    <a:lnTo>
                      <a:pt x="2465" y="0"/>
                    </a:lnTo>
                    <a:lnTo>
                      <a:pt x="3442" y="56"/>
                    </a:lnTo>
                    <a:lnTo>
                      <a:pt x="3531" y="64"/>
                    </a:lnTo>
                    <a:lnTo>
                      <a:pt x="3580" y="70"/>
                    </a:lnTo>
                    <a:lnTo>
                      <a:pt x="3623" y="81"/>
                    </a:lnTo>
                    <a:lnTo>
                      <a:pt x="3659" y="97"/>
                    </a:lnTo>
                    <a:lnTo>
                      <a:pt x="3695" y="116"/>
                    </a:lnTo>
                    <a:lnTo>
                      <a:pt x="3717" y="135"/>
                    </a:lnTo>
                    <a:lnTo>
                      <a:pt x="3740" y="164"/>
                    </a:lnTo>
                    <a:lnTo>
                      <a:pt x="3761" y="194"/>
                    </a:lnTo>
                    <a:lnTo>
                      <a:pt x="3792" y="266"/>
                    </a:lnTo>
                    <a:lnTo>
                      <a:pt x="3758" y="403"/>
                    </a:lnTo>
                    <a:lnTo>
                      <a:pt x="2288" y="533"/>
                    </a:lnTo>
                    <a:lnTo>
                      <a:pt x="1246" y="403"/>
                    </a:lnTo>
                    <a:lnTo>
                      <a:pt x="0" y="253"/>
                    </a:lnTo>
                    <a:lnTo>
                      <a:pt x="1151" y="166"/>
                    </a:lnTo>
                    <a:lnTo>
                      <a:pt x="1899" y="160"/>
                    </a:lnTo>
                    <a:lnTo>
                      <a:pt x="2115" y="144"/>
                    </a:lnTo>
                    <a:close/>
                  </a:path>
                </a:pathLst>
              </a:custGeom>
              <a:solidFill>
                <a:srgbClr val="201000"/>
              </a:solidFill>
              <a:ln w="9525">
                <a:solidFill>
                  <a:schemeClr val="tx1"/>
                </a:solidFill>
                <a:round/>
                <a:headEnd/>
                <a:tailEnd/>
              </a:ln>
            </p:spPr>
            <p:txBody>
              <a:bodyPr/>
              <a:lstStyle/>
              <a:p>
                <a:endParaRPr lang="en-US" dirty="0"/>
              </a:p>
            </p:txBody>
          </p:sp>
          <p:grpSp>
            <p:nvGrpSpPr>
              <p:cNvPr id="132" name="Group 1152"/>
              <p:cNvGrpSpPr>
                <a:grpSpLocks/>
              </p:cNvGrpSpPr>
              <p:nvPr/>
            </p:nvGrpSpPr>
            <p:grpSpPr bwMode="auto">
              <a:xfrm>
                <a:off x="3883" y="1315"/>
                <a:ext cx="1025" cy="329"/>
                <a:chOff x="1102" y="1431"/>
                <a:chExt cx="1025" cy="329"/>
              </a:xfrm>
            </p:grpSpPr>
            <p:grpSp>
              <p:nvGrpSpPr>
                <p:cNvPr id="228" name="Group 1153"/>
                <p:cNvGrpSpPr>
                  <a:grpSpLocks/>
                </p:cNvGrpSpPr>
                <p:nvPr/>
              </p:nvGrpSpPr>
              <p:grpSpPr bwMode="auto">
                <a:xfrm>
                  <a:off x="1400" y="1431"/>
                  <a:ext cx="727" cy="329"/>
                  <a:chOff x="1400" y="1431"/>
                  <a:chExt cx="727" cy="329"/>
                </a:xfrm>
              </p:grpSpPr>
              <p:grpSp>
                <p:nvGrpSpPr>
                  <p:cNvPr id="230" name="Group 1154"/>
                  <p:cNvGrpSpPr>
                    <a:grpSpLocks/>
                  </p:cNvGrpSpPr>
                  <p:nvPr/>
                </p:nvGrpSpPr>
                <p:grpSpPr bwMode="auto">
                  <a:xfrm>
                    <a:off x="1706" y="1446"/>
                    <a:ext cx="421" cy="314"/>
                    <a:chOff x="1706" y="1446"/>
                    <a:chExt cx="421" cy="314"/>
                  </a:xfrm>
                </p:grpSpPr>
                <p:grpSp>
                  <p:nvGrpSpPr>
                    <p:cNvPr id="237" name="Group 1155"/>
                    <p:cNvGrpSpPr>
                      <a:grpSpLocks/>
                    </p:cNvGrpSpPr>
                    <p:nvPr/>
                  </p:nvGrpSpPr>
                  <p:grpSpPr bwMode="auto">
                    <a:xfrm>
                      <a:off x="1975" y="1504"/>
                      <a:ext cx="69" cy="23"/>
                      <a:chOff x="1975" y="1504"/>
                      <a:chExt cx="69" cy="23"/>
                    </a:xfrm>
                  </p:grpSpPr>
                  <p:sp>
                    <p:nvSpPr>
                      <p:cNvPr id="240" name="Line 1156"/>
                      <p:cNvSpPr>
                        <a:spLocks noChangeShapeType="1"/>
                      </p:cNvSpPr>
                      <p:nvPr/>
                    </p:nvSpPr>
                    <p:spPr bwMode="auto">
                      <a:xfrm flipH="1">
                        <a:off x="1975" y="1504"/>
                        <a:ext cx="6" cy="19"/>
                      </a:xfrm>
                      <a:prstGeom prst="line">
                        <a:avLst/>
                      </a:prstGeom>
                      <a:noFill/>
                      <a:ln w="6350">
                        <a:solidFill>
                          <a:schemeClr val="tx1"/>
                        </a:solidFill>
                        <a:round/>
                        <a:headEnd/>
                        <a:tailEnd/>
                      </a:ln>
                    </p:spPr>
                    <p:txBody>
                      <a:bodyPr/>
                      <a:lstStyle/>
                      <a:p>
                        <a:endParaRPr lang="en-US" dirty="0"/>
                      </a:p>
                    </p:txBody>
                  </p:sp>
                  <p:sp>
                    <p:nvSpPr>
                      <p:cNvPr id="241" name="Line 1157"/>
                      <p:cNvSpPr>
                        <a:spLocks noChangeShapeType="1"/>
                      </p:cNvSpPr>
                      <p:nvPr/>
                    </p:nvSpPr>
                    <p:spPr bwMode="auto">
                      <a:xfrm flipH="1">
                        <a:off x="2039" y="1508"/>
                        <a:ext cx="5" cy="19"/>
                      </a:xfrm>
                      <a:prstGeom prst="line">
                        <a:avLst/>
                      </a:prstGeom>
                      <a:noFill/>
                      <a:ln w="6350">
                        <a:solidFill>
                          <a:schemeClr val="tx1"/>
                        </a:solidFill>
                        <a:round/>
                        <a:headEnd/>
                        <a:tailEnd/>
                      </a:ln>
                    </p:spPr>
                    <p:txBody>
                      <a:bodyPr/>
                      <a:lstStyle/>
                      <a:p>
                        <a:endParaRPr lang="en-US" dirty="0"/>
                      </a:p>
                    </p:txBody>
                  </p:sp>
                </p:grpSp>
                <p:sp>
                  <p:nvSpPr>
                    <p:cNvPr id="238" name="Freeform 1158"/>
                    <p:cNvSpPr>
                      <a:spLocks/>
                    </p:cNvSpPr>
                    <p:nvPr/>
                  </p:nvSpPr>
                  <p:spPr bwMode="auto">
                    <a:xfrm>
                      <a:off x="1706" y="1514"/>
                      <a:ext cx="421" cy="246"/>
                    </a:xfrm>
                    <a:custGeom>
                      <a:avLst/>
                      <a:gdLst>
                        <a:gd name="T0" fmla="*/ 121 w 1263"/>
                        <a:gd name="T1" fmla="*/ 93 h 738"/>
                        <a:gd name="T2" fmla="*/ 135 w 1263"/>
                        <a:gd name="T3" fmla="*/ 79 h 738"/>
                        <a:gd name="T4" fmla="*/ 146 w 1263"/>
                        <a:gd name="T5" fmla="*/ 64 h 738"/>
                        <a:gd name="T6" fmla="*/ 193 w 1263"/>
                        <a:gd name="T7" fmla="*/ 10 h 738"/>
                        <a:gd name="T8" fmla="*/ 200 w 1263"/>
                        <a:gd name="T9" fmla="*/ 6 h 738"/>
                        <a:gd name="T10" fmla="*/ 206 w 1263"/>
                        <a:gd name="T11" fmla="*/ 3 h 738"/>
                        <a:gd name="T12" fmla="*/ 212 w 1263"/>
                        <a:gd name="T13" fmla="*/ 2 h 738"/>
                        <a:gd name="T14" fmla="*/ 221 w 1263"/>
                        <a:gd name="T15" fmla="*/ 0 h 738"/>
                        <a:gd name="T16" fmla="*/ 230 w 1263"/>
                        <a:gd name="T17" fmla="*/ 1 h 738"/>
                        <a:gd name="T18" fmla="*/ 368 w 1263"/>
                        <a:gd name="T19" fmla="*/ 8 h 738"/>
                        <a:gd name="T20" fmla="*/ 375 w 1263"/>
                        <a:gd name="T21" fmla="*/ 8 h 738"/>
                        <a:gd name="T22" fmla="*/ 387 w 1263"/>
                        <a:gd name="T23" fmla="*/ 10 h 738"/>
                        <a:gd name="T24" fmla="*/ 395 w 1263"/>
                        <a:gd name="T25" fmla="*/ 10 h 738"/>
                        <a:gd name="T26" fmla="*/ 406 w 1263"/>
                        <a:gd name="T27" fmla="*/ 13 h 738"/>
                        <a:gd name="T28" fmla="*/ 412 w 1263"/>
                        <a:gd name="T29" fmla="*/ 16 h 738"/>
                        <a:gd name="T30" fmla="*/ 417 w 1263"/>
                        <a:gd name="T31" fmla="*/ 21 h 738"/>
                        <a:gd name="T32" fmla="*/ 418 w 1263"/>
                        <a:gd name="T33" fmla="*/ 27 h 738"/>
                        <a:gd name="T34" fmla="*/ 421 w 1263"/>
                        <a:gd name="T35" fmla="*/ 37 h 738"/>
                        <a:gd name="T36" fmla="*/ 420 w 1263"/>
                        <a:gd name="T37" fmla="*/ 44 h 738"/>
                        <a:gd name="T38" fmla="*/ 418 w 1263"/>
                        <a:gd name="T39" fmla="*/ 51 h 738"/>
                        <a:gd name="T40" fmla="*/ 381 w 1263"/>
                        <a:gd name="T41" fmla="*/ 104 h 738"/>
                        <a:gd name="T42" fmla="*/ 367 w 1263"/>
                        <a:gd name="T43" fmla="*/ 124 h 738"/>
                        <a:gd name="T44" fmla="*/ 357 w 1263"/>
                        <a:gd name="T45" fmla="*/ 137 h 738"/>
                        <a:gd name="T46" fmla="*/ 346 w 1263"/>
                        <a:gd name="T47" fmla="*/ 154 h 738"/>
                        <a:gd name="T48" fmla="*/ 332 w 1263"/>
                        <a:gd name="T49" fmla="*/ 171 h 738"/>
                        <a:gd name="T50" fmla="*/ 318 w 1263"/>
                        <a:gd name="T51" fmla="*/ 184 h 738"/>
                        <a:gd name="T52" fmla="*/ 251 w 1263"/>
                        <a:gd name="T53" fmla="*/ 246 h 738"/>
                        <a:gd name="T54" fmla="*/ 0 w 1263"/>
                        <a:gd name="T55" fmla="*/ 213 h 738"/>
                        <a:gd name="T56" fmla="*/ 90 w 1263"/>
                        <a:gd name="T57" fmla="*/ 121 h 738"/>
                        <a:gd name="T58" fmla="*/ 105 w 1263"/>
                        <a:gd name="T59" fmla="*/ 109 h 738"/>
                        <a:gd name="T60" fmla="*/ 121 w 1263"/>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3"/>
                        <a:gd name="T94" fmla="*/ 0 h 738"/>
                        <a:gd name="T95" fmla="*/ 1263 w 1263"/>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3" h="738">
                          <a:moveTo>
                            <a:pt x="362" y="280"/>
                          </a:moveTo>
                          <a:lnTo>
                            <a:pt x="404" y="237"/>
                          </a:lnTo>
                          <a:lnTo>
                            <a:pt x="438" y="191"/>
                          </a:lnTo>
                          <a:lnTo>
                            <a:pt x="580" y="30"/>
                          </a:lnTo>
                          <a:lnTo>
                            <a:pt x="600" y="17"/>
                          </a:lnTo>
                          <a:lnTo>
                            <a:pt x="619" y="8"/>
                          </a:lnTo>
                          <a:lnTo>
                            <a:pt x="637" y="5"/>
                          </a:lnTo>
                          <a:lnTo>
                            <a:pt x="664" y="0"/>
                          </a:lnTo>
                          <a:lnTo>
                            <a:pt x="689" y="2"/>
                          </a:lnTo>
                          <a:lnTo>
                            <a:pt x="1105" y="23"/>
                          </a:lnTo>
                          <a:lnTo>
                            <a:pt x="1126" y="25"/>
                          </a:lnTo>
                          <a:lnTo>
                            <a:pt x="1161" y="29"/>
                          </a:lnTo>
                          <a:lnTo>
                            <a:pt x="1184" y="30"/>
                          </a:lnTo>
                          <a:lnTo>
                            <a:pt x="1218" y="39"/>
                          </a:lnTo>
                          <a:lnTo>
                            <a:pt x="1236" y="49"/>
                          </a:lnTo>
                          <a:lnTo>
                            <a:pt x="1251" y="63"/>
                          </a:lnTo>
                          <a:lnTo>
                            <a:pt x="1255" y="82"/>
                          </a:lnTo>
                          <a:lnTo>
                            <a:pt x="1263" y="112"/>
                          </a:lnTo>
                          <a:lnTo>
                            <a:pt x="1260" y="131"/>
                          </a:lnTo>
                          <a:lnTo>
                            <a:pt x="1254" y="154"/>
                          </a:lnTo>
                          <a:lnTo>
                            <a:pt x="1142" y="313"/>
                          </a:lnTo>
                          <a:lnTo>
                            <a:pt x="1102" y="371"/>
                          </a:lnTo>
                          <a:lnTo>
                            <a:pt x="1070" y="411"/>
                          </a:lnTo>
                          <a:lnTo>
                            <a:pt x="1037" y="463"/>
                          </a:lnTo>
                          <a:lnTo>
                            <a:pt x="996" y="512"/>
                          </a:lnTo>
                          <a:lnTo>
                            <a:pt x="953" y="553"/>
                          </a:lnTo>
                          <a:lnTo>
                            <a:pt x="752" y="738"/>
                          </a:lnTo>
                          <a:lnTo>
                            <a:pt x="0" y="640"/>
                          </a:lnTo>
                          <a:lnTo>
                            <a:pt x="271" y="362"/>
                          </a:lnTo>
                          <a:lnTo>
                            <a:pt x="315" y="326"/>
                          </a:lnTo>
                          <a:lnTo>
                            <a:pt x="362" y="280"/>
                          </a:lnTo>
                          <a:close/>
                        </a:path>
                      </a:pathLst>
                    </a:custGeom>
                    <a:solidFill>
                      <a:srgbClr val="402000"/>
                    </a:solidFill>
                    <a:ln w="9525">
                      <a:solidFill>
                        <a:schemeClr val="tx1"/>
                      </a:solidFill>
                      <a:round/>
                      <a:headEnd/>
                      <a:tailEnd/>
                    </a:ln>
                  </p:spPr>
                  <p:txBody>
                    <a:bodyPr/>
                    <a:lstStyle/>
                    <a:p>
                      <a:endParaRPr lang="en-US" dirty="0"/>
                    </a:p>
                  </p:txBody>
                </p:sp>
                <p:sp>
                  <p:nvSpPr>
                    <p:cNvPr id="239" name="Freeform 1159"/>
                    <p:cNvSpPr>
                      <a:spLocks/>
                    </p:cNvSpPr>
                    <p:nvPr/>
                  </p:nvSpPr>
                  <p:spPr bwMode="auto">
                    <a:xfrm>
                      <a:off x="1945" y="1446"/>
                      <a:ext cx="150" cy="68"/>
                    </a:xfrm>
                    <a:custGeom>
                      <a:avLst/>
                      <a:gdLst>
                        <a:gd name="T0" fmla="*/ 18 w 448"/>
                        <a:gd name="T1" fmla="*/ 6 h 204"/>
                        <a:gd name="T2" fmla="*/ 0 w 448"/>
                        <a:gd name="T3" fmla="*/ 44 h 204"/>
                        <a:gd name="T4" fmla="*/ 0 w 448"/>
                        <a:gd name="T5" fmla="*/ 48 h 204"/>
                        <a:gd name="T6" fmla="*/ 1 w 448"/>
                        <a:gd name="T7" fmla="*/ 52 h 204"/>
                        <a:gd name="T8" fmla="*/ 4 w 448"/>
                        <a:gd name="T9" fmla="*/ 57 h 204"/>
                        <a:gd name="T10" fmla="*/ 8 w 448"/>
                        <a:gd name="T11" fmla="*/ 59 h 204"/>
                        <a:gd name="T12" fmla="*/ 127 w 448"/>
                        <a:gd name="T13" fmla="*/ 68 h 204"/>
                        <a:gd name="T14" fmla="*/ 134 w 448"/>
                        <a:gd name="T15" fmla="*/ 67 h 204"/>
                        <a:gd name="T16" fmla="*/ 140 w 448"/>
                        <a:gd name="T17" fmla="*/ 67 h 204"/>
                        <a:gd name="T18" fmla="*/ 145 w 448"/>
                        <a:gd name="T19" fmla="*/ 62 h 204"/>
                        <a:gd name="T20" fmla="*/ 149 w 448"/>
                        <a:gd name="T21" fmla="*/ 57 h 204"/>
                        <a:gd name="T22" fmla="*/ 150 w 448"/>
                        <a:gd name="T23" fmla="*/ 52 h 204"/>
                        <a:gd name="T24" fmla="*/ 145 w 448"/>
                        <a:gd name="T25" fmla="*/ 11 h 204"/>
                        <a:gd name="T26" fmla="*/ 135 w 448"/>
                        <a:gd name="T27" fmla="*/ 4 h 204"/>
                        <a:gd name="T28" fmla="*/ 129 w 448"/>
                        <a:gd name="T29" fmla="*/ 1 h 204"/>
                        <a:gd name="T30" fmla="*/ 121 w 448"/>
                        <a:gd name="T31" fmla="*/ 0 h 204"/>
                        <a:gd name="T32" fmla="*/ 27 w 448"/>
                        <a:gd name="T33" fmla="*/ 1 h 204"/>
                        <a:gd name="T34" fmla="*/ 21 w 448"/>
                        <a:gd name="T35" fmla="*/ 4 h 204"/>
                        <a:gd name="T36" fmla="*/ 18 w 448"/>
                        <a:gd name="T37" fmla="*/ 6 h 2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8"/>
                        <a:gd name="T58" fmla="*/ 0 h 204"/>
                        <a:gd name="T59" fmla="*/ 448 w 448"/>
                        <a:gd name="T60" fmla="*/ 204 h 2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8" h="204">
                          <a:moveTo>
                            <a:pt x="54" y="19"/>
                          </a:moveTo>
                          <a:lnTo>
                            <a:pt x="0" y="132"/>
                          </a:lnTo>
                          <a:lnTo>
                            <a:pt x="0" y="144"/>
                          </a:lnTo>
                          <a:lnTo>
                            <a:pt x="3" y="157"/>
                          </a:lnTo>
                          <a:lnTo>
                            <a:pt x="13" y="172"/>
                          </a:lnTo>
                          <a:lnTo>
                            <a:pt x="23" y="177"/>
                          </a:lnTo>
                          <a:lnTo>
                            <a:pt x="378" y="204"/>
                          </a:lnTo>
                          <a:lnTo>
                            <a:pt x="401" y="201"/>
                          </a:lnTo>
                          <a:lnTo>
                            <a:pt x="417" y="201"/>
                          </a:lnTo>
                          <a:lnTo>
                            <a:pt x="433" y="185"/>
                          </a:lnTo>
                          <a:lnTo>
                            <a:pt x="444" y="172"/>
                          </a:lnTo>
                          <a:lnTo>
                            <a:pt x="448" y="156"/>
                          </a:lnTo>
                          <a:lnTo>
                            <a:pt x="433" y="34"/>
                          </a:lnTo>
                          <a:lnTo>
                            <a:pt x="404" y="11"/>
                          </a:lnTo>
                          <a:lnTo>
                            <a:pt x="385" y="2"/>
                          </a:lnTo>
                          <a:lnTo>
                            <a:pt x="360" y="0"/>
                          </a:lnTo>
                          <a:lnTo>
                            <a:pt x="81" y="4"/>
                          </a:lnTo>
                          <a:lnTo>
                            <a:pt x="64" y="11"/>
                          </a:lnTo>
                          <a:lnTo>
                            <a:pt x="54" y="19"/>
                          </a:lnTo>
                          <a:close/>
                        </a:path>
                      </a:pathLst>
                    </a:custGeom>
                    <a:solidFill>
                      <a:srgbClr val="402000"/>
                    </a:solidFill>
                    <a:ln w="9525">
                      <a:solidFill>
                        <a:schemeClr val="tx1"/>
                      </a:solidFill>
                      <a:round/>
                      <a:headEnd/>
                      <a:tailEnd/>
                    </a:ln>
                  </p:spPr>
                  <p:txBody>
                    <a:bodyPr/>
                    <a:lstStyle/>
                    <a:p>
                      <a:endParaRPr lang="en-US" dirty="0"/>
                    </a:p>
                  </p:txBody>
                </p:sp>
              </p:grpSp>
              <p:grpSp>
                <p:nvGrpSpPr>
                  <p:cNvPr id="231" name="Group 1160"/>
                  <p:cNvGrpSpPr>
                    <a:grpSpLocks/>
                  </p:cNvGrpSpPr>
                  <p:nvPr/>
                </p:nvGrpSpPr>
                <p:grpSpPr bwMode="auto">
                  <a:xfrm>
                    <a:off x="1400" y="1431"/>
                    <a:ext cx="420" cy="314"/>
                    <a:chOff x="1400" y="1431"/>
                    <a:chExt cx="420" cy="314"/>
                  </a:xfrm>
                </p:grpSpPr>
                <p:grpSp>
                  <p:nvGrpSpPr>
                    <p:cNvPr id="232" name="Group 1161"/>
                    <p:cNvGrpSpPr>
                      <a:grpSpLocks/>
                    </p:cNvGrpSpPr>
                    <p:nvPr/>
                  </p:nvGrpSpPr>
                  <p:grpSpPr bwMode="auto">
                    <a:xfrm>
                      <a:off x="1674" y="1485"/>
                      <a:ext cx="70" cy="23"/>
                      <a:chOff x="1674" y="1485"/>
                      <a:chExt cx="70" cy="23"/>
                    </a:xfrm>
                  </p:grpSpPr>
                  <p:sp>
                    <p:nvSpPr>
                      <p:cNvPr id="235" name="Line 1162"/>
                      <p:cNvSpPr>
                        <a:spLocks noChangeShapeType="1"/>
                      </p:cNvSpPr>
                      <p:nvPr/>
                    </p:nvSpPr>
                    <p:spPr bwMode="auto">
                      <a:xfrm flipH="1">
                        <a:off x="1674" y="1485"/>
                        <a:ext cx="6" cy="19"/>
                      </a:xfrm>
                      <a:prstGeom prst="line">
                        <a:avLst/>
                      </a:prstGeom>
                      <a:noFill/>
                      <a:ln w="6350">
                        <a:solidFill>
                          <a:schemeClr val="tx1"/>
                        </a:solidFill>
                        <a:round/>
                        <a:headEnd/>
                        <a:tailEnd/>
                      </a:ln>
                    </p:spPr>
                    <p:txBody>
                      <a:bodyPr/>
                      <a:lstStyle/>
                      <a:p>
                        <a:endParaRPr lang="en-US" dirty="0"/>
                      </a:p>
                    </p:txBody>
                  </p:sp>
                  <p:sp>
                    <p:nvSpPr>
                      <p:cNvPr id="236" name="Line 1163"/>
                      <p:cNvSpPr>
                        <a:spLocks noChangeShapeType="1"/>
                      </p:cNvSpPr>
                      <p:nvPr/>
                    </p:nvSpPr>
                    <p:spPr bwMode="auto">
                      <a:xfrm flipH="1">
                        <a:off x="1738" y="1489"/>
                        <a:ext cx="6" cy="19"/>
                      </a:xfrm>
                      <a:prstGeom prst="line">
                        <a:avLst/>
                      </a:prstGeom>
                      <a:noFill/>
                      <a:ln w="6350">
                        <a:solidFill>
                          <a:schemeClr val="tx1"/>
                        </a:solidFill>
                        <a:round/>
                        <a:headEnd/>
                        <a:tailEnd/>
                      </a:ln>
                    </p:spPr>
                    <p:txBody>
                      <a:bodyPr/>
                      <a:lstStyle/>
                      <a:p>
                        <a:endParaRPr lang="en-US" dirty="0"/>
                      </a:p>
                    </p:txBody>
                  </p:sp>
                </p:grpSp>
                <p:sp>
                  <p:nvSpPr>
                    <p:cNvPr id="233" name="Freeform 1164"/>
                    <p:cNvSpPr>
                      <a:spLocks/>
                    </p:cNvSpPr>
                    <p:nvPr/>
                  </p:nvSpPr>
                  <p:spPr bwMode="auto">
                    <a:xfrm>
                      <a:off x="1400" y="1499"/>
                      <a:ext cx="420" cy="246"/>
                    </a:xfrm>
                    <a:custGeom>
                      <a:avLst/>
                      <a:gdLst>
                        <a:gd name="T0" fmla="*/ 121 w 1261"/>
                        <a:gd name="T1" fmla="*/ 93 h 738"/>
                        <a:gd name="T2" fmla="*/ 134 w 1261"/>
                        <a:gd name="T3" fmla="*/ 79 h 738"/>
                        <a:gd name="T4" fmla="*/ 145 w 1261"/>
                        <a:gd name="T5" fmla="*/ 64 h 738"/>
                        <a:gd name="T6" fmla="*/ 193 w 1261"/>
                        <a:gd name="T7" fmla="*/ 10 h 738"/>
                        <a:gd name="T8" fmla="*/ 199 w 1261"/>
                        <a:gd name="T9" fmla="*/ 6 h 738"/>
                        <a:gd name="T10" fmla="*/ 205 w 1261"/>
                        <a:gd name="T11" fmla="*/ 2 h 738"/>
                        <a:gd name="T12" fmla="*/ 211 w 1261"/>
                        <a:gd name="T13" fmla="*/ 1 h 738"/>
                        <a:gd name="T14" fmla="*/ 220 w 1261"/>
                        <a:gd name="T15" fmla="*/ 0 h 738"/>
                        <a:gd name="T16" fmla="*/ 228 w 1261"/>
                        <a:gd name="T17" fmla="*/ 1 h 738"/>
                        <a:gd name="T18" fmla="*/ 367 w 1261"/>
                        <a:gd name="T19" fmla="*/ 7 h 738"/>
                        <a:gd name="T20" fmla="*/ 375 w 1261"/>
                        <a:gd name="T21" fmla="*/ 9 h 738"/>
                        <a:gd name="T22" fmla="*/ 386 w 1261"/>
                        <a:gd name="T23" fmla="*/ 9 h 738"/>
                        <a:gd name="T24" fmla="*/ 394 w 1261"/>
                        <a:gd name="T25" fmla="*/ 10 h 738"/>
                        <a:gd name="T26" fmla="*/ 405 w 1261"/>
                        <a:gd name="T27" fmla="*/ 12 h 738"/>
                        <a:gd name="T28" fmla="*/ 411 w 1261"/>
                        <a:gd name="T29" fmla="*/ 17 h 738"/>
                        <a:gd name="T30" fmla="*/ 415 w 1261"/>
                        <a:gd name="T31" fmla="*/ 21 h 738"/>
                        <a:gd name="T32" fmla="*/ 418 w 1261"/>
                        <a:gd name="T33" fmla="*/ 28 h 738"/>
                        <a:gd name="T34" fmla="*/ 420 w 1261"/>
                        <a:gd name="T35" fmla="*/ 37 h 738"/>
                        <a:gd name="T36" fmla="*/ 419 w 1261"/>
                        <a:gd name="T37" fmla="*/ 44 h 738"/>
                        <a:gd name="T38" fmla="*/ 418 w 1261"/>
                        <a:gd name="T39" fmla="*/ 51 h 738"/>
                        <a:gd name="T40" fmla="*/ 380 w 1261"/>
                        <a:gd name="T41" fmla="*/ 105 h 738"/>
                        <a:gd name="T42" fmla="*/ 366 w 1261"/>
                        <a:gd name="T43" fmla="*/ 124 h 738"/>
                        <a:gd name="T44" fmla="*/ 356 w 1261"/>
                        <a:gd name="T45" fmla="*/ 136 h 738"/>
                        <a:gd name="T46" fmla="*/ 346 w 1261"/>
                        <a:gd name="T47" fmla="*/ 155 h 738"/>
                        <a:gd name="T48" fmla="*/ 332 w 1261"/>
                        <a:gd name="T49" fmla="*/ 171 h 738"/>
                        <a:gd name="T50" fmla="*/ 317 w 1261"/>
                        <a:gd name="T51" fmla="*/ 184 h 738"/>
                        <a:gd name="T52" fmla="*/ 250 w 1261"/>
                        <a:gd name="T53" fmla="*/ 246 h 738"/>
                        <a:gd name="T54" fmla="*/ 0 w 1261"/>
                        <a:gd name="T55" fmla="*/ 213 h 738"/>
                        <a:gd name="T56" fmla="*/ 89 w 1261"/>
                        <a:gd name="T57" fmla="*/ 121 h 738"/>
                        <a:gd name="T58" fmla="*/ 104 w 1261"/>
                        <a:gd name="T59" fmla="*/ 109 h 738"/>
                        <a:gd name="T60" fmla="*/ 121 w 1261"/>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1"/>
                        <a:gd name="T94" fmla="*/ 0 h 738"/>
                        <a:gd name="T95" fmla="*/ 1261 w 1261"/>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1" h="738">
                          <a:moveTo>
                            <a:pt x="364" y="279"/>
                          </a:moveTo>
                          <a:lnTo>
                            <a:pt x="401" y="237"/>
                          </a:lnTo>
                          <a:lnTo>
                            <a:pt x="435" y="192"/>
                          </a:lnTo>
                          <a:lnTo>
                            <a:pt x="580" y="30"/>
                          </a:lnTo>
                          <a:lnTo>
                            <a:pt x="597" y="18"/>
                          </a:lnTo>
                          <a:lnTo>
                            <a:pt x="615" y="7"/>
                          </a:lnTo>
                          <a:lnTo>
                            <a:pt x="635" y="4"/>
                          </a:lnTo>
                          <a:lnTo>
                            <a:pt x="662" y="0"/>
                          </a:lnTo>
                          <a:lnTo>
                            <a:pt x="686" y="2"/>
                          </a:lnTo>
                          <a:lnTo>
                            <a:pt x="1103" y="22"/>
                          </a:lnTo>
                          <a:lnTo>
                            <a:pt x="1126" y="27"/>
                          </a:lnTo>
                          <a:lnTo>
                            <a:pt x="1158" y="28"/>
                          </a:lnTo>
                          <a:lnTo>
                            <a:pt x="1184" y="30"/>
                          </a:lnTo>
                          <a:lnTo>
                            <a:pt x="1215" y="36"/>
                          </a:lnTo>
                          <a:lnTo>
                            <a:pt x="1235" y="51"/>
                          </a:lnTo>
                          <a:lnTo>
                            <a:pt x="1247" y="63"/>
                          </a:lnTo>
                          <a:lnTo>
                            <a:pt x="1256" y="83"/>
                          </a:lnTo>
                          <a:lnTo>
                            <a:pt x="1261" y="112"/>
                          </a:lnTo>
                          <a:lnTo>
                            <a:pt x="1257" y="133"/>
                          </a:lnTo>
                          <a:lnTo>
                            <a:pt x="1255" y="152"/>
                          </a:lnTo>
                          <a:lnTo>
                            <a:pt x="1141" y="314"/>
                          </a:lnTo>
                          <a:lnTo>
                            <a:pt x="1099" y="372"/>
                          </a:lnTo>
                          <a:lnTo>
                            <a:pt x="1070" y="408"/>
                          </a:lnTo>
                          <a:lnTo>
                            <a:pt x="1038" y="464"/>
                          </a:lnTo>
                          <a:lnTo>
                            <a:pt x="996" y="512"/>
                          </a:lnTo>
                          <a:lnTo>
                            <a:pt x="953" y="553"/>
                          </a:lnTo>
                          <a:lnTo>
                            <a:pt x="750" y="738"/>
                          </a:lnTo>
                          <a:lnTo>
                            <a:pt x="0" y="638"/>
                          </a:lnTo>
                          <a:lnTo>
                            <a:pt x="268" y="364"/>
                          </a:lnTo>
                          <a:lnTo>
                            <a:pt x="311" y="326"/>
                          </a:lnTo>
                          <a:lnTo>
                            <a:pt x="364" y="279"/>
                          </a:lnTo>
                          <a:close/>
                        </a:path>
                      </a:pathLst>
                    </a:custGeom>
                    <a:solidFill>
                      <a:srgbClr val="402000"/>
                    </a:solidFill>
                    <a:ln w="9525">
                      <a:solidFill>
                        <a:schemeClr val="tx1"/>
                      </a:solidFill>
                      <a:round/>
                      <a:headEnd/>
                      <a:tailEnd/>
                    </a:ln>
                  </p:spPr>
                  <p:txBody>
                    <a:bodyPr/>
                    <a:lstStyle/>
                    <a:p>
                      <a:endParaRPr lang="en-US" dirty="0"/>
                    </a:p>
                  </p:txBody>
                </p:sp>
                <p:sp>
                  <p:nvSpPr>
                    <p:cNvPr id="234" name="Freeform 1165"/>
                    <p:cNvSpPr>
                      <a:spLocks/>
                    </p:cNvSpPr>
                    <p:nvPr/>
                  </p:nvSpPr>
                  <p:spPr bwMode="auto">
                    <a:xfrm>
                      <a:off x="1639" y="1431"/>
                      <a:ext cx="149" cy="67"/>
                    </a:xfrm>
                    <a:custGeom>
                      <a:avLst/>
                      <a:gdLst>
                        <a:gd name="T0" fmla="*/ 18 w 447"/>
                        <a:gd name="T1" fmla="*/ 7 h 203"/>
                        <a:gd name="T2" fmla="*/ 0 w 447"/>
                        <a:gd name="T3" fmla="*/ 43 h 203"/>
                        <a:gd name="T4" fmla="*/ 0 w 447"/>
                        <a:gd name="T5" fmla="*/ 48 h 203"/>
                        <a:gd name="T6" fmla="*/ 0 w 447"/>
                        <a:gd name="T7" fmla="*/ 52 h 203"/>
                        <a:gd name="T8" fmla="*/ 4 w 447"/>
                        <a:gd name="T9" fmla="*/ 56 h 203"/>
                        <a:gd name="T10" fmla="*/ 8 w 447"/>
                        <a:gd name="T11" fmla="*/ 59 h 203"/>
                        <a:gd name="T12" fmla="*/ 127 w 447"/>
                        <a:gd name="T13" fmla="*/ 67 h 203"/>
                        <a:gd name="T14" fmla="*/ 133 w 447"/>
                        <a:gd name="T15" fmla="*/ 67 h 203"/>
                        <a:gd name="T16" fmla="*/ 138 w 447"/>
                        <a:gd name="T17" fmla="*/ 67 h 203"/>
                        <a:gd name="T18" fmla="*/ 144 w 447"/>
                        <a:gd name="T19" fmla="*/ 62 h 203"/>
                        <a:gd name="T20" fmla="*/ 147 w 447"/>
                        <a:gd name="T21" fmla="*/ 56 h 203"/>
                        <a:gd name="T22" fmla="*/ 149 w 447"/>
                        <a:gd name="T23" fmla="*/ 51 h 203"/>
                        <a:gd name="T24" fmla="*/ 144 w 447"/>
                        <a:gd name="T25" fmla="*/ 11 h 203"/>
                        <a:gd name="T26" fmla="*/ 135 w 447"/>
                        <a:gd name="T27" fmla="*/ 3 h 203"/>
                        <a:gd name="T28" fmla="*/ 128 w 447"/>
                        <a:gd name="T29" fmla="*/ 0 h 203"/>
                        <a:gd name="T30" fmla="*/ 119 w 447"/>
                        <a:gd name="T31" fmla="*/ 0 h 203"/>
                        <a:gd name="T32" fmla="*/ 27 w 447"/>
                        <a:gd name="T33" fmla="*/ 2 h 203"/>
                        <a:gd name="T34" fmla="*/ 22 w 447"/>
                        <a:gd name="T35" fmla="*/ 3 h 203"/>
                        <a:gd name="T36" fmla="*/ 18 w 447"/>
                        <a:gd name="T37" fmla="*/ 7 h 2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203"/>
                        <a:gd name="T59" fmla="*/ 447 w 447"/>
                        <a:gd name="T60" fmla="*/ 203 h 20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203">
                          <a:moveTo>
                            <a:pt x="53" y="21"/>
                          </a:moveTo>
                          <a:lnTo>
                            <a:pt x="0" y="131"/>
                          </a:lnTo>
                          <a:lnTo>
                            <a:pt x="0" y="145"/>
                          </a:lnTo>
                          <a:lnTo>
                            <a:pt x="1" y="158"/>
                          </a:lnTo>
                          <a:lnTo>
                            <a:pt x="12" y="171"/>
                          </a:lnTo>
                          <a:lnTo>
                            <a:pt x="23" y="178"/>
                          </a:lnTo>
                          <a:lnTo>
                            <a:pt x="381" y="203"/>
                          </a:lnTo>
                          <a:lnTo>
                            <a:pt x="399" y="202"/>
                          </a:lnTo>
                          <a:lnTo>
                            <a:pt x="414" y="202"/>
                          </a:lnTo>
                          <a:lnTo>
                            <a:pt x="431" y="187"/>
                          </a:lnTo>
                          <a:lnTo>
                            <a:pt x="442" y="171"/>
                          </a:lnTo>
                          <a:lnTo>
                            <a:pt x="447" y="155"/>
                          </a:lnTo>
                          <a:lnTo>
                            <a:pt x="431" y="33"/>
                          </a:lnTo>
                          <a:lnTo>
                            <a:pt x="405" y="9"/>
                          </a:lnTo>
                          <a:lnTo>
                            <a:pt x="383" y="1"/>
                          </a:lnTo>
                          <a:lnTo>
                            <a:pt x="358" y="0"/>
                          </a:lnTo>
                          <a:lnTo>
                            <a:pt x="82" y="5"/>
                          </a:lnTo>
                          <a:lnTo>
                            <a:pt x="65" y="9"/>
                          </a:lnTo>
                          <a:lnTo>
                            <a:pt x="53" y="21"/>
                          </a:lnTo>
                          <a:close/>
                        </a:path>
                      </a:pathLst>
                    </a:custGeom>
                    <a:solidFill>
                      <a:srgbClr val="402000"/>
                    </a:solidFill>
                    <a:ln w="9525">
                      <a:solidFill>
                        <a:schemeClr val="tx1"/>
                      </a:solidFill>
                      <a:round/>
                      <a:headEnd/>
                      <a:tailEnd/>
                    </a:ln>
                  </p:spPr>
                  <p:txBody>
                    <a:bodyPr/>
                    <a:lstStyle/>
                    <a:p>
                      <a:endParaRPr lang="en-US" dirty="0"/>
                    </a:p>
                  </p:txBody>
                </p:sp>
              </p:grpSp>
            </p:grpSp>
            <p:sp>
              <p:nvSpPr>
                <p:cNvPr id="229" name="Freeform 1166"/>
                <p:cNvSpPr>
                  <a:spLocks/>
                </p:cNvSpPr>
                <p:nvPr/>
              </p:nvSpPr>
              <p:spPr bwMode="auto">
                <a:xfrm>
                  <a:off x="1102" y="1604"/>
                  <a:ext cx="747" cy="83"/>
                </a:xfrm>
                <a:custGeom>
                  <a:avLst/>
                  <a:gdLst>
                    <a:gd name="T0" fmla="*/ 36 w 2241"/>
                    <a:gd name="T1" fmla="*/ 7 h 249"/>
                    <a:gd name="T2" fmla="*/ 93 w 2241"/>
                    <a:gd name="T3" fmla="*/ 2 h 249"/>
                    <a:gd name="T4" fmla="*/ 131 w 2241"/>
                    <a:gd name="T5" fmla="*/ 1 h 249"/>
                    <a:gd name="T6" fmla="*/ 159 w 2241"/>
                    <a:gd name="T7" fmla="*/ 0 h 249"/>
                    <a:gd name="T8" fmla="*/ 297 w 2241"/>
                    <a:gd name="T9" fmla="*/ 5 h 249"/>
                    <a:gd name="T10" fmla="*/ 317 w 2241"/>
                    <a:gd name="T11" fmla="*/ 5 h 249"/>
                    <a:gd name="T12" fmla="*/ 334 w 2241"/>
                    <a:gd name="T13" fmla="*/ 3 h 249"/>
                    <a:gd name="T14" fmla="*/ 347 w 2241"/>
                    <a:gd name="T15" fmla="*/ 1 h 249"/>
                    <a:gd name="T16" fmla="*/ 362 w 2241"/>
                    <a:gd name="T17" fmla="*/ 0 h 249"/>
                    <a:gd name="T18" fmla="*/ 441 w 2241"/>
                    <a:gd name="T19" fmla="*/ 0 h 249"/>
                    <a:gd name="T20" fmla="*/ 525 w 2241"/>
                    <a:gd name="T21" fmla="*/ 7 h 249"/>
                    <a:gd name="T22" fmla="*/ 550 w 2241"/>
                    <a:gd name="T23" fmla="*/ 11 h 249"/>
                    <a:gd name="T24" fmla="*/ 578 w 2241"/>
                    <a:gd name="T25" fmla="*/ 15 h 249"/>
                    <a:gd name="T26" fmla="*/ 607 w 2241"/>
                    <a:gd name="T27" fmla="*/ 21 h 249"/>
                    <a:gd name="T28" fmla="*/ 636 w 2241"/>
                    <a:gd name="T29" fmla="*/ 28 h 249"/>
                    <a:gd name="T30" fmla="*/ 665 w 2241"/>
                    <a:gd name="T31" fmla="*/ 38 h 249"/>
                    <a:gd name="T32" fmla="*/ 691 w 2241"/>
                    <a:gd name="T33" fmla="*/ 49 h 249"/>
                    <a:gd name="T34" fmla="*/ 747 w 2241"/>
                    <a:gd name="T35" fmla="*/ 77 h 249"/>
                    <a:gd name="T36" fmla="*/ 594 w 2241"/>
                    <a:gd name="T37" fmla="*/ 83 h 249"/>
                    <a:gd name="T38" fmla="*/ 0 w 2241"/>
                    <a:gd name="T39" fmla="*/ 14 h 249"/>
                    <a:gd name="T40" fmla="*/ 36 w 2241"/>
                    <a:gd name="T41" fmla="*/ 7 h 2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1"/>
                    <a:gd name="T64" fmla="*/ 0 h 249"/>
                    <a:gd name="T65" fmla="*/ 2241 w 2241"/>
                    <a:gd name="T66" fmla="*/ 249 h 2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1" h="249">
                      <a:moveTo>
                        <a:pt x="109" y="21"/>
                      </a:moveTo>
                      <a:lnTo>
                        <a:pt x="279" y="7"/>
                      </a:lnTo>
                      <a:lnTo>
                        <a:pt x="393" y="3"/>
                      </a:lnTo>
                      <a:lnTo>
                        <a:pt x="477" y="0"/>
                      </a:lnTo>
                      <a:lnTo>
                        <a:pt x="891" y="16"/>
                      </a:lnTo>
                      <a:lnTo>
                        <a:pt x="950" y="16"/>
                      </a:lnTo>
                      <a:lnTo>
                        <a:pt x="1002" y="10"/>
                      </a:lnTo>
                      <a:lnTo>
                        <a:pt x="1041" y="3"/>
                      </a:lnTo>
                      <a:lnTo>
                        <a:pt x="1085" y="0"/>
                      </a:lnTo>
                      <a:lnTo>
                        <a:pt x="1323" y="0"/>
                      </a:lnTo>
                      <a:lnTo>
                        <a:pt x="1574" y="21"/>
                      </a:lnTo>
                      <a:lnTo>
                        <a:pt x="1650" y="33"/>
                      </a:lnTo>
                      <a:lnTo>
                        <a:pt x="1733" y="45"/>
                      </a:lnTo>
                      <a:lnTo>
                        <a:pt x="1821" y="63"/>
                      </a:lnTo>
                      <a:lnTo>
                        <a:pt x="1909" y="85"/>
                      </a:lnTo>
                      <a:lnTo>
                        <a:pt x="1996" y="114"/>
                      </a:lnTo>
                      <a:lnTo>
                        <a:pt x="2072" y="148"/>
                      </a:lnTo>
                      <a:lnTo>
                        <a:pt x="2241" y="230"/>
                      </a:lnTo>
                      <a:lnTo>
                        <a:pt x="1783" y="249"/>
                      </a:lnTo>
                      <a:lnTo>
                        <a:pt x="0" y="41"/>
                      </a:lnTo>
                      <a:lnTo>
                        <a:pt x="109" y="21"/>
                      </a:lnTo>
                      <a:close/>
                    </a:path>
                  </a:pathLst>
                </a:custGeom>
                <a:solidFill>
                  <a:srgbClr val="603000"/>
                </a:solidFill>
                <a:ln w="9525">
                  <a:solidFill>
                    <a:schemeClr val="tx1"/>
                  </a:solidFill>
                  <a:round/>
                  <a:headEnd/>
                  <a:tailEnd/>
                </a:ln>
              </p:spPr>
              <p:txBody>
                <a:bodyPr/>
                <a:lstStyle/>
                <a:p>
                  <a:endParaRPr lang="en-US" dirty="0"/>
                </a:p>
              </p:txBody>
            </p:sp>
          </p:grpSp>
          <p:sp>
            <p:nvSpPr>
              <p:cNvPr id="133" name="Freeform 1167"/>
              <p:cNvSpPr>
                <a:spLocks/>
              </p:cNvSpPr>
              <p:nvPr/>
            </p:nvSpPr>
            <p:spPr bwMode="auto">
              <a:xfrm>
                <a:off x="5040" y="1297"/>
                <a:ext cx="56" cy="208"/>
              </a:xfrm>
              <a:custGeom>
                <a:avLst/>
                <a:gdLst>
                  <a:gd name="T0" fmla="*/ 9 w 168"/>
                  <a:gd name="T1" fmla="*/ 3 h 622"/>
                  <a:gd name="T2" fmla="*/ 13 w 168"/>
                  <a:gd name="T3" fmla="*/ 13 h 622"/>
                  <a:gd name="T4" fmla="*/ 20 w 168"/>
                  <a:gd name="T5" fmla="*/ 38 h 622"/>
                  <a:gd name="T6" fmla="*/ 26 w 168"/>
                  <a:gd name="T7" fmla="*/ 61 h 622"/>
                  <a:gd name="T8" fmla="*/ 30 w 168"/>
                  <a:gd name="T9" fmla="*/ 77 h 622"/>
                  <a:gd name="T10" fmla="*/ 35 w 168"/>
                  <a:gd name="T11" fmla="*/ 100 h 622"/>
                  <a:gd name="T12" fmla="*/ 39 w 168"/>
                  <a:gd name="T13" fmla="*/ 119 h 622"/>
                  <a:gd name="T14" fmla="*/ 46 w 168"/>
                  <a:gd name="T15" fmla="*/ 152 h 622"/>
                  <a:gd name="T16" fmla="*/ 56 w 168"/>
                  <a:gd name="T17" fmla="*/ 207 h 622"/>
                  <a:gd name="T18" fmla="*/ 43 w 168"/>
                  <a:gd name="T19" fmla="*/ 208 h 622"/>
                  <a:gd name="T20" fmla="*/ 38 w 168"/>
                  <a:gd name="T21" fmla="*/ 174 h 622"/>
                  <a:gd name="T22" fmla="*/ 29 w 168"/>
                  <a:gd name="T23" fmla="*/ 119 h 622"/>
                  <a:gd name="T24" fmla="*/ 25 w 168"/>
                  <a:gd name="T25" fmla="*/ 97 h 622"/>
                  <a:gd name="T26" fmla="*/ 21 w 168"/>
                  <a:gd name="T27" fmla="*/ 77 h 622"/>
                  <a:gd name="T28" fmla="*/ 16 w 168"/>
                  <a:gd name="T29" fmla="*/ 58 h 622"/>
                  <a:gd name="T30" fmla="*/ 11 w 168"/>
                  <a:gd name="T31" fmla="*/ 37 h 622"/>
                  <a:gd name="T32" fmla="*/ 0 w 168"/>
                  <a:gd name="T33" fmla="*/ 0 h 622"/>
                  <a:gd name="T34" fmla="*/ 9 w 168"/>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622"/>
                  <a:gd name="T56" fmla="*/ 168 w 168"/>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622">
                    <a:moveTo>
                      <a:pt x="27" y="9"/>
                    </a:moveTo>
                    <a:lnTo>
                      <a:pt x="40" y="39"/>
                    </a:lnTo>
                    <a:lnTo>
                      <a:pt x="59" y="114"/>
                    </a:lnTo>
                    <a:lnTo>
                      <a:pt x="77" y="182"/>
                    </a:lnTo>
                    <a:lnTo>
                      <a:pt x="89" y="230"/>
                    </a:lnTo>
                    <a:lnTo>
                      <a:pt x="105" y="300"/>
                    </a:lnTo>
                    <a:lnTo>
                      <a:pt x="116" y="355"/>
                    </a:lnTo>
                    <a:lnTo>
                      <a:pt x="137" y="454"/>
                    </a:lnTo>
                    <a:lnTo>
                      <a:pt x="168" y="620"/>
                    </a:lnTo>
                    <a:lnTo>
                      <a:pt x="128" y="622"/>
                    </a:lnTo>
                    <a:lnTo>
                      <a:pt x="115" y="519"/>
                    </a:lnTo>
                    <a:lnTo>
                      <a:pt x="88" y="357"/>
                    </a:lnTo>
                    <a:lnTo>
                      <a:pt x="75" y="290"/>
                    </a:lnTo>
                    <a:lnTo>
                      <a:pt x="63" y="231"/>
                    </a:lnTo>
                    <a:lnTo>
                      <a:pt x="48" y="174"/>
                    </a:lnTo>
                    <a:lnTo>
                      <a:pt x="32" y="110"/>
                    </a:lnTo>
                    <a:lnTo>
                      <a:pt x="0" y="0"/>
                    </a:lnTo>
                    <a:lnTo>
                      <a:pt x="27" y="9"/>
                    </a:lnTo>
                    <a:close/>
                  </a:path>
                </a:pathLst>
              </a:custGeom>
              <a:solidFill>
                <a:srgbClr val="202020"/>
              </a:solidFill>
              <a:ln w="9525">
                <a:solidFill>
                  <a:schemeClr val="tx1"/>
                </a:solidFill>
                <a:round/>
                <a:headEnd/>
                <a:tailEnd/>
              </a:ln>
            </p:spPr>
            <p:txBody>
              <a:bodyPr/>
              <a:lstStyle/>
              <a:p>
                <a:endParaRPr lang="en-US" dirty="0"/>
              </a:p>
            </p:txBody>
          </p:sp>
          <p:sp>
            <p:nvSpPr>
              <p:cNvPr id="134" name="Freeform 1168"/>
              <p:cNvSpPr>
                <a:spLocks/>
              </p:cNvSpPr>
              <p:nvPr/>
            </p:nvSpPr>
            <p:spPr bwMode="auto">
              <a:xfrm>
                <a:off x="5042" y="1297"/>
                <a:ext cx="57" cy="208"/>
              </a:xfrm>
              <a:custGeom>
                <a:avLst/>
                <a:gdLst>
                  <a:gd name="T0" fmla="*/ 11 w 169"/>
                  <a:gd name="T1" fmla="*/ 3 h 622"/>
                  <a:gd name="T2" fmla="*/ 13 w 169"/>
                  <a:gd name="T3" fmla="*/ 13 h 622"/>
                  <a:gd name="T4" fmla="*/ 21 w 169"/>
                  <a:gd name="T5" fmla="*/ 38 h 622"/>
                  <a:gd name="T6" fmla="*/ 27 w 169"/>
                  <a:gd name="T7" fmla="*/ 61 h 622"/>
                  <a:gd name="T8" fmla="*/ 31 w 169"/>
                  <a:gd name="T9" fmla="*/ 77 h 622"/>
                  <a:gd name="T10" fmla="*/ 36 w 169"/>
                  <a:gd name="T11" fmla="*/ 100 h 622"/>
                  <a:gd name="T12" fmla="*/ 40 w 169"/>
                  <a:gd name="T13" fmla="*/ 119 h 622"/>
                  <a:gd name="T14" fmla="*/ 46 w 169"/>
                  <a:gd name="T15" fmla="*/ 152 h 622"/>
                  <a:gd name="T16" fmla="*/ 57 w 169"/>
                  <a:gd name="T17" fmla="*/ 207 h 622"/>
                  <a:gd name="T18" fmla="*/ 44 w 169"/>
                  <a:gd name="T19" fmla="*/ 208 h 622"/>
                  <a:gd name="T20" fmla="*/ 39 w 169"/>
                  <a:gd name="T21" fmla="*/ 174 h 622"/>
                  <a:gd name="T22" fmla="*/ 31 w 169"/>
                  <a:gd name="T23" fmla="*/ 119 h 622"/>
                  <a:gd name="T24" fmla="*/ 26 w 169"/>
                  <a:gd name="T25" fmla="*/ 97 h 622"/>
                  <a:gd name="T26" fmla="*/ 22 w 169"/>
                  <a:gd name="T27" fmla="*/ 77 h 622"/>
                  <a:gd name="T28" fmla="*/ 17 w 169"/>
                  <a:gd name="T29" fmla="*/ 58 h 622"/>
                  <a:gd name="T30" fmla="*/ 12 w 169"/>
                  <a:gd name="T31" fmla="*/ 37 h 622"/>
                  <a:gd name="T32" fmla="*/ 0 w 169"/>
                  <a:gd name="T33" fmla="*/ 0 h 622"/>
                  <a:gd name="T34" fmla="*/ 11 w 169"/>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622"/>
                  <a:gd name="T56" fmla="*/ 169 w 169"/>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622">
                    <a:moveTo>
                      <a:pt x="32" y="9"/>
                    </a:moveTo>
                    <a:lnTo>
                      <a:pt x="40" y="39"/>
                    </a:lnTo>
                    <a:lnTo>
                      <a:pt x="63" y="114"/>
                    </a:lnTo>
                    <a:lnTo>
                      <a:pt x="80" y="182"/>
                    </a:lnTo>
                    <a:lnTo>
                      <a:pt x="91" y="230"/>
                    </a:lnTo>
                    <a:lnTo>
                      <a:pt x="108" y="300"/>
                    </a:lnTo>
                    <a:lnTo>
                      <a:pt x="120" y="355"/>
                    </a:lnTo>
                    <a:lnTo>
                      <a:pt x="137" y="454"/>
                    </a:lnTo>
                    <a:lnTo>
                      <a:pt x="169" y="620"/>
                    </a:lnTo>
                    <a:lnTo>
                      <a:pt x="130" y="622"/>
                    </a:lnTo>
                    <a:lnTo>
                      <a:pt x="117" y="519"/>
                    </a:lnTo>
                    <a:lnTo>
                      <a:pt x="91" y="357"/>
                    </a:lnTo>
                    <a:lnTo>
                      <a:pt x="76" y="290"/>
                    </a:lnTo>
                    <a:lnTo>
                      <a:pt x="64" y="231"/>
                    </a:lnTo>
                    <a:lnTo>
                      <a:pt x="51" y="174"/>
                    </a:lnTo>
                    <a:lnTo>
                      <a:pt x="35" y="110"/>
                    </a:lnTo>
                    <a:lnTo>
                      <a:pt x="0" y="0"/>
                    </a:lnTo>
                    <a:lnTo>
                      <a:pt x="32" y="9"/>
                    </a:lnTo>
                    <a:close/>
                  </a:path>
                </a:pathLst>
              </a:custGeom>
              <a:solidFill>
                <a:srgbClr val="606060"/>
              </a:solidFill>
              <a:ln w="9525">
                <a:solidFill>
                  <a:schemeClr val="tx1"/>
                </a:solidFill>
                <a:round/>
                <a:headEnd/>
                <a:tailEnd/>
              </a:ln>
            </p:spPr>
            <p:txBody>
              <a:bodyPr/>
              <a:lstStyle/>
              <a:p>
                <a:endParaRPr lang="en-US" dirty="0"/>
              </a:p>
            </p:txBody>
          </p:sp>
          <p:sp>
            <p:nvSpPr>
              <p:cNvPr id="135" name="Freeform 1169"/>
              <p:cNvSpPr>
                <a:spLocks/>
              </p:cNvSpPr>
              <p:nvPr/>
            </p:nvSpPr>
            <p:spPr bwMode="auto">
              <a:xfrm>
                <a:off x="4803" y="1296"/>
                <a:ext cx="67" cy="227"/>
              </a:xfrm>
              <a:custGeom>
                <a:avLst/>
                <a:gdLst>
                  <a:gd name="T0" fmla="*/ 21 w 200"/>
                  <a:gd name="T1" fmla="*/ 0 h 682"/>
                  <a:gd name="T2" fmla="*/ 30 w 200"/>
                  <a:gd name="T3" fmla="*/ 36 h 682"/>
                  <a:gd name="T4" fmla="*/ 39 w 200"/>
                  <a:gd name="T5" fmla="*/ 65 h 682"/>
                  <a:gd name="T6" fmla="*/ 50 w 200"/>
                  <a:gd name="T7" fmla="*/ 115 h 682"/>
                  <a:gd name="T8" fmla="*/ 58 w 200"/>
                  <a:gd name="T9" fmla="*/ 160 h 682"/>
                  <a:gd name="T10" fmla="*/ 63 w 200"/>
                  <a:gd name="T11" fmla="*/ 187 h 682"/>
                  <a:gd name="T12" fmla="*/ 67 w 200"/>
                  <a:gd name="T13" fmla="*/ 227 h 682"/>
                  <a:gd name="T14" fmla="*/ 36 w 200"/>
                  <a:gd name="T15" fmla="*/ 227 h 682"/>
                  <a:gd name="T16" fmla="*/ 30 w 200"/>
                  <a:gd name="T17" fmla="*/ 177 h 682"/>
                  <a:gd name="T18" fmla="*/ 28 w 200"/>
                  <a:gd name="T19" fmla="*/ 145 h 682"/>
                  <a:gd name="T20" fmla="*/ 19 w 200"/>
                  <a:gd name="T21" fmla="*/ 96 h 682"/>
                  <a:gd name="T22" fmla="*/ 11 w 200"/>
                  <a:gd name="T23" fmla="*/ 47 h 682"/>
                  <a:gd name="T24" fmla="*/ 0 w 200"/>
                  <a:gd name="T25" fmla="*/ 0 h 682"/>
                  <a:gd name="T26" fmla="*/ 21 w 200"/>
                  <a:gd name="T27" fmla="*/ 0 h 6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0"/>
                  <a:gd name="T43" fmla="*/ 0 h 682"/>
                  <a:gd name="T44" fmla="*/ 200 w 200"/>
                  <a:gd name="T45" fmla="*/ 682 h 6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0" h="682">
                    <a:moveTo>
                      <a:pt x="62" y="0"/>
                    </a:moveTo>
                    <a:lnTo>
                      <a:pt x="91" y="107"/>
                    </a:lnTo>
                    <a:lnTo>
                      <a:pt x="117" y="194"/>
                    </a:lnTo>
                    <a:lnTo>
                      <a:pt x="150" y="346"/>
                    </a:lnTo>
                    <a:lnTo>
                      <a:pt x="172" y="482"/>
                    </a:lnTo>
                    <a:lnTo>
                      <a:pt x="187" y="562"/>
                    </a:lnTo>
                    <a:lnTo>
                      <a:pt x="200" y="681"/>
                    </a:lnTo>
                    <a:lnTo>
                      <a:pt x="107" y="682"/>
                    </a:lnTo>
                    <a:lnTo>
                      <a:pt x="91" y="531"/>
                    </a:lnTo>
                    <a:lnTo>
                      <a:pt x="83" y="435"/>
                    </a:lnTo>
                    <a:lnTo>
                      <a:pt x="58" y="287"/>
                    </a:lnTo>
                    <a:lnTo>
                      <a:pt x="33" y="142"/>
                    </a:lnTo>
                    <a:lnTo>
                      <a:pt x="0" y="0"/>
                    </a:lnTo>
                    <a:lnTo>
                      <a:pt x="62" y="0"/>
                    </a:lnTo>
                    <a:close/>
                  </a:path>
                </a:pathLst>
              </a:custGeom>
              <a:solidFill>
                <a:srgbClr val="202020"/>
              </a:solidFill>
              <a:ln w="9525">
                <a:solidFill>
                  <a:schemeClr val="tx1"/>
                </a:solidFill>
                <a:round/>
                <a:headEnd/>
                <a:tailEnd/>
              </a:ln>
            </p:spPr>
            <p:txBody>
              <a:bodyPr/>
              <a:lstStyle/>
              <a:p>
                <a:endParaRPr lang="en-US" dirty="0"/>
              </a:p>
            </p:txBody>
          </p:sp>
          <p:sp>
            <p:nvSpPr>
              <p:cNvPr id="136" name="Freeform 1170"/>
              <p:cNvSpPr>
                <a:spLocks/>
              </p:cNvSpPr>
              <p:nvPr/>
            </p:nvSpPr>
            <p:spPr bwMode="auto">
              <a:xfrm>
                <a:off x="4807" y="1295"/>
                <a:ext cx="67" cy="228"/>
              </a:xfrm>
              <a:custGeom>
                <a:avLst/>
                <a:gdLst>
                  <a:gd name="T0" fmla="*/ 21 w 202"/>
                  <a:gd name="T1" fmla="*/ 0 h 683"/>
                  <a:gd name="T2" fmla="*/ 31 w 202"/>
                  <a:gd name="T3" fmla="*/ 36 h 683"/>
                  <a:gd name="T4" fmla="*/ 39 w 202"/>
                  <a:gd name="T5" fmla="*/ 64 h 683"/>
                  <a:gd name="T6" fmla="*/ 50 w 202"/>
                  <a:gd name="T7" fmla="*/ 116 h 683"/>
                  <a:gd name="T8" fmla="*/ 58 w 202"/>
                  <a:gd name="T9" fmla="*/ 161 h 683"/>
                  <a:gd name="T10" fmla="*/ 62 w 202"/>
                  <a:gd name="T11" fmla="*/ 188 h 683"/>
                  <a:gd name="T12" fmla="*/ 67 w 202"/>
                  <a:gd name="T13" fmla="*/ 227 h 683"/>
                  <a:gd name="T14" fmla="*/ 36 w 202"/>
                  <a:gd name="T15" fmla="*/ 228 h 683"/>
                  <a:gd name="T16" fmla="*/ 31 w 202"/>
                  <a:gd name="T17" fmla="*/ 176 h 683"/>
                  <a:gd name="T18" fmla="*/ 28 w 202"/>
                  <a:gd name="T19" fmla="*/ 146 h 683"/>
                  <a:gd name="T20" fmla="*/ 20 w 202"/>
                  <a:gd name="T21" fmla="*/ 94 h 683"/>
                  <a:gd name="T22" fmla="*/ 11 w 202"/>
                  <a:gd name="T23" fmla="*/ 47 h 683"/>
                  <a:gd name="T24" fmla="*/ 0 w 202"/>
                  <a:gd name="T25" fmla="*/ 0 h 683"/>
                  <a:gd name="T26" fmla="*/ 21 w 202"/>
                  <a:gd name="T27" fmla="*/ 0 h 6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
                  <a:gd name="T43" fmla="*/ 0 h 683"/>
                  <a:gd name="T44" fmla="*/ 202 w 202"/>
                  <a:gd name="T45" fmla="*/ 683 h 6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 h="683">
                    <a:moveTo>
                      <a:pt x="62" y="0"/>
                    </a:moveTo>
                    <a:lnTo>
                      <a:pt x="93" y="107"/>
                    </a:lnTo>
                    <a:lnTo>
                      <a:pt x="119" y="192"/>
                    </a:lnTo>
                    <a:lnTo>
                      <a:pt x="151" y="347"/>
                    </a:lnTo>
                    <a:lnTo>
                      <a:pt x="175" y="481"/>
                    </a:lnTo>
                    <a:lnTo>
                      <a:pt x="187" y="562"/>
                    </a:lnTo>
                    <a:lnTo>
                      <a:pt x="202" y="679"/>
                    </a:lnTo>
                    <a:lnTo>
                      <a:pt x="109" y="683"/>
                    </a:lnTo>
                    <a:lnTo>
                      <a:pt x="93" y="528"/>
                    </a:lnTo>
                    <a:lnTo>
                      <a:pt x="83" y="436"/>
                    </a:lnTo>
                    <a:lnTo>
                      <a:pt x="61" y="283"/>
                    </a:lnTo>
                    <a:lnTo>
                      <a:pt x="33" y="140"/>
                    </a:lnTo>
                    <a:lnTo>
                      <a:pt x="0" y="0"/>
                    </a:lnTo>
                    <a:lnTo>
                      <a:pt x="62" y="0"/>
                    </a:lnTo>
                    <a:close/>
                  </a:path>
                </a:pathLst>
              </a:custGeom>
              <a:solidFill>
                <a:srgbClr val="606060"/>
              </a:solidFill>
              <a:ln w="9525">
                <a:solidFill>
                  <a:schemeClr val="tx1"/>
                </a:solidFill>
                <a:round/>
                <a:headEnd/>
                <a:tailEnd/>
              </a:ln>
            </p:spPr>
            <p:txBody>
              <a:bodyPr/>
              <a:lstStyle/>
              <a:p>
                <a:endParaRPr lang="en-US" dirty="0"/>
              </a:p>
            </p:txBody>
          </p:sp>
          <p:grpSp>
            <p:nvGrpSpPr>
              <p:cNvPr id="137" name="Group 1171"/>
              <p:cNvGrpSpPr>
                <a:grpSpLocks/>
              </p:cNvGrpSpPr>
              <p:nvPr/>
            </p:nvGrpSpPr>
            <p:grpSpPr bwMode="auto">
              <a:xfrm>
                <a:off x="3323" y="1752"/>
                <a:ext cx="327" cy="325"/>
                <a:chOff x="542" y="1868"/>
                <a:chExt cx="327" cy="325"/>
              </a:xfrm>
            </p:grpSpPr>
            <p:sp>
              <p:nvSpPr>
                <p:cNvPr id="226" name="Oval 1172"/>
                <p:cNvSpPr>
                  <a:spLocks noChangeArrowheads="1"/>
                </p:cNvSpPr>
                <p:nvPr/>
              </p:nvSpPr>
              <p:spPr bwMode="auto">
                <a:xfrm>
                  <a:off x="542" y="1868"/>
                  <a:ext cx="282" cy="319"/>
                </a:xfrm>
                <a:prstGeom prst="ellipse">
                  <a:avLst/>
                </a:prstGeom>
                <a:solidFill>
                  <a:srgbClr val="202020"/>
                </a:solidFill>
                <a:ln w="9525">
                  <a:solidFill>
                    <a:schemeClr val="tx1"/>
                  </a:solidFill>
                  <a:round/>
                  <a:headEnd/>
                  <a:tailEnd/>
                </a:ln>
              </p:spPr>
              <p:txBody>
                <a:bodyPr/>
                <a:lstStyle/>
                <a:p>
                  <a:endParaRPr lang="en-US" dirty="0"/>
                </a:p>
              </p:txBody>
            </p:sp>
            <p:sp>
              <p:nvSpPr>
                <p:cNvPr id="227" name="Oval 1173"/>
                <p:cNvSpPr>
                  <a:spLocks noChangeArrowheads="1"/>
                </p:cNvSpPr>
                <p:nvPr/>
              </p:nvSpPr>
              <p:spPr bwMode="auto">
                <a:xfrm>
                  <a:off x="588" y="1874"/>
                  <a:ext cx="281" cy="319"/>
                </a:xfrm>
                <a:prstGeom prst="ellipse">
                  <a:avLst/>
                </a:prstGeom>
                <a:solidFill>
                  <a:srgbClr val="000000"/>
                </a:solidFill>
                <a:ln w="9525">
                  <a:solidFill>
                    <a:schemeClr val="tx1"/>
                  </a:solidFill>
                  <a:round/>
                  <a:headEnd/>
                  <a:tailEnd/>
                </a:ln>
              </p:spPr>
              <p:txBody>
                <a:bodyPr/>
                <a:lstStyle/>
                <a:p>
                  <a:endParaRPr lang="en-US" dirty="0"/>
                </a:p>
              </p:txBody>
            </p:sp>
          </p:grpSp>
          <p:grpSp>
            <p:nvGrpSpPr>
              <p:cNvPr id="138" name="Group 1174"/>
              <p:cNvGrpSpPr>
                <a:grpSpLocks/>
              </p:cNvGrpSpPr>
              <p:nvPr/>
            </p:nvGrpSpPr>
            <p:grpSpPr bwMode="auto">
              <a:xfrm>
                <a:off x="3941" y="1707"/>
                <a:ext cx="426" cy="506"/>
                <a:chOff x="1160" y="1823"/>
                <a:chExt cx="426" cy="506"/>
              </a:xfrm>
            </p:grpSpPr>
            <p:sp>
              <p:nvSpPr>
                <p:cNvPr id="215" name="Freeform 1175"/>
                <p:cNvSpPr>
                  <a:spLocks/>
                </p:cNvSpPr>
                <p:nvPr/>
              </p:nvSpPr>
              <p:spPr bwMode="auto">
                <a:xfrm>
                  <a:off x="1269" y="1823"/>
                  <a:ext cx="317" cy="275"/>
                </a:xfrm>
                <a:custGeom>
                  <a:avLst/>
                  <a:gdLst>
                    <a:gd name="T0" fmla="*/ 0 w 951"/>
                    <a:gd name="T1" fmla="*/ 54 h 825"/>
                    <a:gd name="T2" fmla="*/ 38 w 951"/>
                    <a:gd name="T3" fmla="*/ 27 h 825"/>
                    <a:gd name="T4" fmla="*/ 74 w 951"/>
                    <a:gd name="T5" fmla="*/ 14 h 825"/>
                    <a:gd name="T6" fmla="*/ 122 w 951"/>
                    <a:gd name="T7" fmla="*/ 3 h 825"/>
                    <a:gd name="T8" fmla="*/ 156 w 951"/>
                    <a:gd name="T9" fmla="*/ 0 h 825"/>
                    <a:gd name="T10" fmla="*/ 198 w 951"/>
                    <a:gd name="T11" fmla="*/ 3 h 825"/>
                    <a:gd name="T12" fmla="*/ 231 w 951"/>
                    <a:gd name="T13" fmla="*/ 16 h 825"/>
                    <a:gd name="T14" fmla="*/ 266 w 951"/>
                    <a:gd name="T15" fmla="*/ 41 h 825"/>
                    <a:gd name="T16" fmla="*/ 286 w 951"/>
                    <a:gd name="T17" fmla="*/ 66 h 825"/>
                    <a:gd name="T18" fmla="*/ 300 w 951"/>
                    <a:gd name="T19" fmla="*/ 96 h 825"/>
                    <a:gd name="T20" fmla="*/ 314 w 951"/>
                    <a:gd name="T21" fmla="*/ 151 h 825"/>
                    <a:gd name="T22" fmla="*/ 317 w 951"/>
                    <a:gd name="T23" fmla="*/ 192 h 825"/>
                    <a:gd name="T24" fmla="*/ 315 w 951"/>
                    <a:gd name="T25" fmla="*/ 259 h 825"/>
                    <a:gd name="T26" fmla="*/ 310 w 951"/>
                    <a:gd name="T27" fmla="*/ 275 h 825"/>
                    <a:gd name="T28" fmla="*/ 3 w 951"/>
                    <a:gd name="T29" fmla="*/ 157 h 825"/>
                    <a:gd name="T30" fmla="*/ 0 w 951"/>
                    <a:gd name="T31" fmla="*/ 54 h 8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51"/>
                    <a:gd name="T49" fmla="*/ 0 h 825"/>
                    <a:gd name="T50" fmla="*/ 951 w 951"/>
                    <a:gd name="T51" fmla="*/ 825 h 8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51" h="825">
                      <a:moveTo>
                        <a:pt x="0" y="163"/>
                      </a:moveTo>
                      <a:lnTo>
                        <a:pt x="114" y="82"/>
                      </a:lnTo>
                      <a:lnTo>
                        <a:pt x="221" y="41"/>
                      </a:lnTo>
                      <a:lnTo>
                        <a:pt x="366" y="8"/>
                      </a:lnTo>
                      <a:lnTo>
                        <a:pt x="468" y="0"/>
                      </a:lnTo>
                      <a:lnTo>
                        <a:pt x="595" y="10"/>
                      </a:lnTo>
                      <a:lnTo>
                        <a:pt x="693" y="49"/>
                      </a:lnTo>
                      <a:lnTo>
                        <a:pt x="798" y="122"/>
                      </a:lnTo>
                      <a:lnTo>
                        <a:pt x="858" y="199"/>
                      </a:lnTo>
                      <a:lnTo>
                        <a:pt x="899" y="288"/>
                      </a:lnTo>
                      <a:lnTo>
                        <a:pt x="943" y="453"/>
                      </a:lnTo>
                      <a:lnTo>
                        <a:pt x="951" y="576"/>
                      </a:lnTo>
                      <a:lnTo>
                        <a:pt x="944" y="777"/>
                      </a:lnTo>
                      <a:lnTo>
                        <a:pt x="931" y="825"/>
                      </a:lnTo>
                      <a:lnTo>
                        <a:pt x="8" y="471"/>
                      </a:lnTo>
                      <a:lnTo>
                        <a:pt x="0" y="163"/>
                      </a:lnTo>
                      <a:close/>
                    </a:path>
                  </a:pathLst>
                </a:custGeom>
                <a:solidFill>
                  <a:srgbClr val="000000"/>
                </a:solidFill>
                <a:ln w="9525">
                  <a:solidFill>
                    <a:schemeClr val="tx1"/>
                  </a:solidFill>
                  <a:round/>
                  <a:headEnd/>
                  <a:tailEnd/>
                </a:ln>
              </p:spPr>
              <p:txBody>
                <a:bodyPr/>
                <a:lstStyle/>
                <a:p>
                  <a:endParaRPr lang="en-US" dirty="0"/>
                </a:p>
              </p:txBody>
            </p:sp>
            <p:grpSp>
              <p:nvGrpSpPr>
                <p:cNvPr id="216" name="Group 1176"/>
                <p:cNvGrpSpPr>
                  <a:grpSpLocks/>
                </p:cNvGrpSpPr>
                <p:nvPr/>
              </p:nvGrpSpPr>
              <p:grpSpPr bwMode="auto">
                <a:xfrm>
                  <a:off x="1160" y="1879"/>
                  <a:ext cx="382" cy="450"/>
                  <a:chOff x="1160" y="1879"/>
                  <a:chExt cx="382" cy="450"/>
                </a:xfrm>
              </p:grpSpPr>
              <p:sp>
                <p:nvSpPr>
                  <p:cNvPr id="217" name="Arc 1177"/>
                  <p:cNvSpPr>
                    <a:spLocks/>
                  </p:cNvSpPr>
                  <p:nvPr/>
                </p:nvSpPr>
                <p:spPr bwMode="auto">
                  <a:xfrm>
                    <a:off x="1160" y="1879"/>
                    <a:ext cx="256" cy="449"/>
                  </a:xfrm>
                  <a:custGeom>
                    <a:avLst/>
                    <a:gdLst>
                      <a:gd name="T0" fmla="*/ 2 w 28032"/>
                      <a:gd name="T1" fmla="*/ 5 h 43200"/>
                      <a:gd name="T2" fmla="*/ 2 w 28032"/>
                      <a:gd name="T3" fmla="*/ 0 h 43200"/>
                      <a:gd name="T4" fmla="*/ 2 w 28032"/>
                      <a:gd name="T5" fmla="*/ 2 h 43200"/>
                      <a:gd name="T6" fmla="*/ 0 60000 65536"/>
                      <a:gd name="T7" fmla="*/ 0 60000 65536"/>
                      <a:gd name="T8" fmla="*/ 0 60000 65536"/>
                      <a:gd name="T9" fmla="*/ 0 w 28032"/>
                      <a:gd name="T10" fmla="*/ 0 h 43200"/>
                      <a:gd name="T11" fmla="*/ 28032 w 28032"/>
                      <a:gd name="T12" fmla="*/ 43200 h 43200"/>
                    </a:gdLst>
                    <a:ahLst/>
                    <a:cxnLst>
                      <a:cxn ang="T6">
                        <a:pos x="T0" y="T1"/>
                      </a:cxn>
                      <a:cxn ang="T7">
                        <a:pos x="T2" y="T3"/>
                      </a:cxn>
                      <a:cxn ang="T8">
                        <a:pos x="T4" y="T5"/>
                      </a:cxn>
                    </a:cxnLst>
                    <a:rect l="T9" t="T10" r="T11" b="T12"/>
                    <a:pathLst>
                      <a:path w="28032" h="43200" fill="none"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path>
                      <a:path w="28032" h="43200" stroke="0"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lnTo>
                          <a:pt x="21600" y="21600"/>
                        </a:lnTo>
                        <a:close/>
                      </a:path>
                    </a:pathLst>
                  </a:custGeom>
                  <a:solidFill>
                    <a:srgbClr val="202020"/>
                  </a:solidFill>
                  <a:ln w="9525">
                    <a:solidFill>
                      <a:schemeClr val="tx1"/>
                    </a:solidFill>
                    <a:round/>
                    <a:headEnd/>
                    <a:tailEnd/>
                  </a:ln>
                </p:spPr>
                <p:txBody>
                  <a:bodyPr/>
                  <a:lstStyle/>
                  <a:p>
                    <a:endParaRPr lang="en-US" dirty="0"/>
                  </a:p>
                </p:txBody>
              </p:sp>
              <p:grpSp>
                <p:nvGrpSpPr>
                  <p:cNvPr id="218" name="Group 1178"/>
                  <p:cNvGrpSpPr>
                    <a:grpSpLocks/>
                  </p:cNvGrpSpPr>
                  <p:nvPr/>
                </p:nvGrpSpPr>
                <p:grpSpPr bwMode="auto">
                  <a:xfrm>
                    <a:off x="1229" y="1886"/>
                    <a:ext cx="313" cy="443"/>
                    <a:chOff x="1229" y="1886"/>
                    <a:chExt cx="313" cy="443"/>
                  </a:xfrm>
                </p:grpSpPr>
                <p:sp>
                  <p:nvSpPr>
                    <p:cNvPr id="219" name="Oval 1179"/>
                    <p:cNvSpPr>
                      <a:spLocks noChangeArrowheads="1"/>
                    </p:cNvSpPr>
                    <p:nvPr/>
                  </p:nvSpPr>
                  <p:spPr bwMode="auto">
                    <a:xfrm>
                      <a:off x="1229" y="1886"/>
                      <a:ext cx="313" cy="443"/>
                    </a:xfrm>
                    <a:prstGeom prst="ellipse">
                      <a:avLst/>
                    </a:prstGeom>
                    <a:solidFill>
                      <a:srgbClr val="606060"/>
                    </a:solidFill>
                    <a:ln w="9525">
                      <a:solidFill>
                        <a:schemeClr val="tx1"/>
                      </a:solidFill>
                      <a:round/>
                      <a:headEnd/>
                      <a:tailEnd/>
                    </a:ln>
                  </p:spPr>
                  <p:txBody>
                    <a:bodyPr/>
                    <a:lstStyle/>
                    <a:p>
                      <a:endParaRPr lang="en-US" dirty="0"/>
                    </a:p>
                  </p:txBody>
                </p:sp>
                <p:sp>
                  <p:nvSpPr>
                    <p:cNvPr id="220" name="Oval 1180"/>
                    <p:cNvSpPr>
                      <a:spLocks noChangeArrowheads="1"/>
                    </p:cNvSpPr>
                    <p:nvPr/>
                  </p:nvSpPr>
                  <p:spPr bwMode="auto">
                    <a:xfrm>
                      <a:off x="1250" y="1906"/>
                      <a:ext cx="276" cy="407"/>
                    </a:xfrm>
                    <a:prstGeom prst="ellipse">
                      <a:avLst/>
                    </a:prstGeom>
                    <a:solidFill>
                      <a:srgbClr val="808080"/>
                    </a:solidFill>
                    <a:ln w="9525">
                      <a:solidFill>
                        <a:schemeClr val="tx1"/>
                      </a:solidFill>
                      <a:round/>
                      <a:headEnd/>
                      <a:tailEnd/>
                    </a:ln>
                  </p:spPr>
                  <p:txBody>
                    <a:bodyPr/>
                    <a:lstStyle/>
                    <a:p>
                      <a:endParaRPr lang="en-US" dirty="0"/>
                    </a:p>
                  </p:txBody>
                </p:sp>
                <p:sp>
                  <p:nvSpPr>
                    <p:cNvPr id="221" name="Oval 1181"/>
                    <p:cNvSpPr>
                      <a:spLocks noChangeArrowheads="1"/>
                    </p:cNvSpPr>
                    <p:nvPr/>
                  </p:nvSpPr>
                  <p:spPr bwMode="auto">
                    <a:xfrm>
                      <a:off x="1309" y="1972"/>
                      <a:ext cx="171" cy="279"/>
                    </a:xfrm>
                    <a:prstGeom prst="ellipse">
                      <a:avLst/>
                    </a:prstGeom>
                    <a:solidFill>
                      <a:srgbClr val="404040"/>
                    </a:solidFill>
                    <a:ln w="11113">
                      <a:solidFill>
                        <a:schemeClr val="tx1"/>
                      </a:solidFill>
                      <a:round/>
                      <a:headEnd/>
                      <a:tailEnd/>
                    </a:ln>
                  </p:spPr>
                  <p:txBody>
                    <a:bodyPr/>
                    <a:lstStyle/>
                    <a:p>
                      <a:endParaRPr lang="en-US" dirty="0"/>
                    </a:p>
                  </p:txBody>
                </p:sp>
                <p:sp>
                  <p:nvSpPr>
                    <p:cNvPr id="222" name="Oval 1182"/>
                    <p:cNvSpPr>
                      <a:spLocks noChangeArrowheads="1"/>
                    </p:cNvSpPr>
                    <p:nvPr/>
                  </p:nvSpPr>
                  <p:spPr bwMode="auto">
                    <a:xfrm>
                      <a:off x="1324" y="1999"/>
                      <a:ext cx="116" cy="207"/>
                    </a:xfrm>
                    <a:prstGeom prst="ellipse">
                      <a:avLst/>
                    </a:prstGeom>
                    <a:solidFill>
                      <a:srgbClr val="000000"/>
                    </a:solidFill>
                    <a:ln w="6350">
                      <a:solidFill>
                        <a:schemeClr val="tx1"/>
                      </a:solidFill>
                      <a:round/>
                      <a:headEnd/>
                      <a:tailEnd/>
                    </a:ln>
                  </p:spPr>
                  <p:txBody>
                    <a:bodyPr/>
                    <a:lstStyle/>
                    <a:p>
                      <a:endParaRPr lang="en-US" dirty="0"/>
                    </a:p>
                  </p:txBody>
                </p:sp>
                <p:grpSp>
                  <p:nvGrpSpPr>
                    <p:cNvPr id="223" name="Group 1183"/>
                    <p:cNvGrpSpPr>
                      <a:grpSpLocks/>
                    </p:cNvGrpSpPr>
                    <p:nvPr/>
                  </p:nvGrpSpPr>
                  <p:grpSpPr bwMode="auto">
                    <a:xfrm>
                      <a:off x="1361" y="2077"/>
                      <a:ext cx="41" cy="63"/>
                      <a:chOff x="1361" y="2077"/>
                      <a:chExt cx="41" cy="63"/>
                    </a:xfrm>
                  </p:grpSpPr>
                  <p:sp>
                    <p:nvSpPr>
                      <p:cNvPr id="224" name="Oval 1184"/>
                      <p:cNvSpPr>
                        <a:spLocks noChangeArrowheads="1"/>
                      </p:cNvSpPr>
                      <p:nvPr/>
                    </p:nvSpPr>
                    <p:spPr bwMode="auto">
                      <a:xfrm>
                        <a:off x="1361" y="2078"/>
                        <a:ext cx="36" cy="62"/>
                      </a:xfrm>
                      <a:prstGeom prst="ellipse">
                        <a:avLst/>
                      </a:prstGeom>
                      <a:solidFill>
                        <a:srgbClr val="808080"/>
                      </a:solidFill>
                      <a:ln w="9525">
                        <a:solidFill>
                          <a:schemeClr val="tx1"/>
                        </a:solidFill>
                        <a:round/>
                        <a:headEnd/>
                        <a:tailEnd/>
                      </a:ln>
                    </p:spPr>
                    <p:txBody>
                      <a:bodyPr/>
                      <a:lstStyle/>
                      <a:p>
                        <a:endParaRPr lang="en-US" dirty="0"/>
                      </a:p>
                    </p:txBody>
                  </p:sp>
                  <p:sp>
                    <p:nvSpPr>
                      <p:cNvPr id="225" name="Oval 1185"/>
                      <p:cNvSpPr>
                        <a:spLocks noChangeArrowheads="1"/>
                      </p:cNvSpPr>
                      <p:nvPr/>
                    </p:nvSpPr>
                    <p:spPr bwMode="auto">
                      <a:xfrm>
                        <a:off x="1368" y="2077"/>
                        <a:ext cx="34" cy="62"/>
                      </a:xfrm>
                      <a:prstGeom prst="ellipse">
                        <a:avLst/>
                      </a:prstGeom>
                      <a:solidFill>
                        <a:srgbClr val="E0E0E0"/>
                      </a:solidFill>
                      <a:ln w="9525">
                        <a:solidFill>
                          <a:schemeClr val="tx1"/>
                        </a:solidFill>
                        <a:round/>
                        <a:headEnd/>
                        <a:tailEnd/>
                      </a:ln>
                    </p:spPr>
                    <p:txBody>
                      <a:bodyPr/>
                      <a:lstStyle/>
                      <a:p>
                        <a:endParaRPr lang="en-US" dirty="0"/>
                      </a:p>
                    </p:txBody>
                  </p:sp>
                </p:grpSp>
              </p:grpSp>
            </p:grpSp>
          </p:grpSp>
          <p:grpSp>
            <p:nvGrpSpPr>
              <p:cNvPr id="139" name="Group 1186"/>
              <p:cNvGrpSpPr>
                <a:grpSpLocks/>
              </p:cNvGrpSpPr>
              <p:nvPr/>
            </p:nvGrpSpPr>
            <p:grpSpPr bwMode="auto">
              <a:xfrm>
                <a:off x="5137" y="1632"/>
                <a:ext cx="302" cy="346"/>
                <a:chOff x="2356" y="1748"/>
                <a:chExt cx="302" cy="346"/>
              </a:xfrm>
            </p:grpSpPr>
            <p:sp>
              <p:nvSpPr>
                <p:cNvPr id="204" name="Freeform 1187"/>
                <p:cNvSpPr>
                  <a:spLocks/>
                </p:cNvSpPr>
                <p:nvPr/>
              </p:nvSpPr>
              <p:spPr bwMode="auto">
                <a:xfrm>
                  <a:off x="2477" y="1748"/>
                  <a:ext cx="181" cy="169"/>
                </a:xfrm>
                <a:custGeom>
                  <a:avLst/>
                  <a:gdLst>
                    <a:gd name="T0" fmla="*/ 0 w 542"/>
                    <a:gd name="T1" fmla="*/ 21 h 507"/>
                    <a:gd name="T2" fmla="*/ 21 w 542"/>
                    <a:gd name="T3" fmla="*/ 8 h 507"/>
                    <a:gd name="T4" fmla="*/ 53 w 542"/>
                    <a:gd name="T5" fmla="*/ 0 h 507"/>
                    <a:gd name="T6" fmla="*/ 92 w 542"/>
                    <a:gd name="T7" fmla="*/ 0 h 507"/>
                    <a:gd name="T8" fmla="*/ 128 w 542"/>
                    <a:gd name="T9" fmla="*/ 8 h 507"/>
                    <a:gd name="T10" fmla="*/ 151 w 542"/>
                    <a:gd name="T11" fmla="*/ 26 h 507"/>
                    <a:gd name="T12" fmla="*/ 171 w 542"/>
                    <a:gd name="T13" fmla="*/ 56 h 507"/>
                    <a:gd name="T14" fmla="*/ 178 w 542"/>
                    <a:gd name="T15" fmla="*/ 89 h 507"/>
                    <a:gd name="T16" fmla="*/ 181 w 542"/>
                    <a:gd name="T17" fmla="*/ 112 h 507"/>
                    <a:gd name="T18" fmla="*/ 180 w 542"/>
                    <a:gd name="T19" fmla="*/ 151 h 507"/>
                    <a:gd name="T20" fmla="*/ 175 w 542"/>
                    <a:gd name="T21" fmla="*/ 169 h 507"/>
                    <a:gd name="T22" fmla="*/ 41 w 542"/>
                    <a:gd name="T23" fmla="*/ 141 h 507"/>
                    <a:gd name="T24" fmla="*/ 0 w 542"/>
                    <a:gd name="T25" fmla="*/ 21 h 5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2"/>
                    <a:gd name="T40" fmla="*/ 0 h 507"/>
                    <a:gd name="T41" fmla="*/ 542 w 542"/>
                    <a:gd name="T42" fmla="*/ 507 h 5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2" h="507">
                      <a:moveTo>
                        <a:pt x="0" y="64"/>
                      </a:moveTo>
                      <a:lnTo>
                        <a:pt x="64" y="25"/>
                      </a:lnTo>
                      <a:lnTo>
                        <a:pt x="159" y="0"/>
                      </a:lnTo>
                      <a:lnTo>
                        <a:pt x="276" y="0"/>
                      </a:lnTo>
                      <a:lnTo>
                        <a:pt x="384" y="23"/>
                      </a:lnTo>
                      <a:lnTo>
                        <a:pt x="452" y="78"/>
                      </a:lnTo>
                      <a:lnTo>
                        <a:pt x="513" y="167"/>
                      </a:lnTo>
                      <a:lnTo>
                        <a:pt x="533" y="266"/>
                      </a:lnTo>
                      <a:lnTo>
                        <a:pt x="542" y="336"/>
                      </a:lnTo>
                      <a:lnTo>
                        <a:pt x="539" y="454"/>
                      </a:lnTo>
                      <a:lnTo>
                        <a:pt x="525" y="507"/>
                      </a:lnTo>
                      <a:lnTo>
                        <a:pt x="124" y="422"/>
                      </a:lnTo>
                      <a:lnTo>
                        <a:pt x="0" y="64"/>
                      </a:lnTo>
                      <a:close/>
                    </a:path>
                  </a:pathLst>
                </a:custGeom>
                <a:solidFill>
                  <a:srgbClr val="000000"/>
                </a:solidFill>
                <a:ln w="9525">
                  <a:solidFill>
                    <a:schemeClr val="tx1"/>
                  </a:solidFill>
                  <a:round/>
                  <a:headEnd/>
                  <a:tailEnd/>
                </a:ln>
              </p:spPr>
              <p:txBody>
                <a:bodyPr/>
                <a:lstStyle/>
                <a:p>
                  <a:endParaRPr lang="en-US" dirty="0"/>
                </a:p>
              </p:txBody>
            </p:sp>
            <p:grpSp>
              <p:nvGrpSpPr>
                <p:cNvPr id="205" name="Group 1188"/>
                <p:cNvGrpSpPr>
                  <a:grpSpLocks/>
                </p:cNvGrpSpPr>
                <p:nvPr/>
              </p:nvGrpSpPr>
              <p:grpSpPr bwMode="auto">
                <a:xfrm>
                  <a:off x="2356" y="1757"/>
                  <a:ext cx="283" cy="337"/>
                  <a:chOff x="2356" y="1757"/>
                  <a:chExt cx="283" cy="337"/>
                </a:xfrm>
              </p:grpSpPr>
              <p:sp>
                <p:nvSpPr>
                  <p:cNvPr id="206" name="Arc 1189"/>
                  <p:cNvSpPr>
                    <a:spLocks/>
                  </p:cNvSpPr>
                  <p:nvPr/>
                </p:nvSpPr>
                <p:spPr bwMode="auto">
                  <a:xfrm>
                    <a:off x="2356" y="1757"/>
                    <a:ext cx="189" cy="337"/>
                  </a:xfrm>
                  <a:custGeom>
                    <a:avLst/>
                    <a:gdLst>
                      <a:gd name="T0" fmla="*/ 1 w 27907"/>
                      <a:gd name="T1" fmla="*/ 3 h 43200"/>
                      <a:gd name="T2" fmla="*/ 1 w 27907"/>
                      <a:gd name="T3" fmla="*/ 0 h 43200"/>
                      <a:gd name="T4" fmla="*/ 1 w 27907"/>
                      <a:gd name="T5" fmla="*/ 1 h 43200"/>
                      <a:gd name="T6" fmla="*/ 0 60000 65536"/>
                      <a:gd name="T7" fmla="*/ 0 60000 65536"/>
                      <a:gd name="T8" fmla="*/ 0 60000 65536"/>
                      <a:gd name="T9" fmla="*/ 0 w 27907"/>
                      <a:gd name="T10" fmla="*/ 0 h 43200"/>
                      <a:gd name="T11" fmla="*/ 27907 w 27907"/>
                      <a:gd name="T12" fmla="*/ 43200 h 43200"/>
                    </a:gdLst>
                    <a:ahLst/>
                    <a:cxnLst>
                      <a:cxn ang="T6">
                        <a:pos x="T0" y="T1"/>
                      </a:cxn>
                      <a:cxn ang="T7">
                        <a:pos x="T2" y="T3"/>
                      </a:cxn>
                      <a:cxn ang="T8">
                        <a:pos x="T4" y="T5"/>
                      </a:cxn>
                    </a:cxnLst>
                    <a:rect l="T9" t="T10" r="T11" b="T12"/>
                    <a:pathLst>
                      <a:path w="27907" h="43200" fill="none"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path>
                      <a:path w="27907" h="43200" stroke="0"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lnTo>
                          <a:pt x="21600" y="21600"/>
                        </a:lnTo>
                        <a:close/>
                      </a:path>
                    </a:pathLst>
                  </a:custGeom>
                  <a:solidFill>
                    <a:srgbClr val="202020"/>
                  </a:solidFill>
                  <a:ln w="9525">
                    <a:solidFill>
                      <a:schemeClr val="tx1"/>
                    </a:solidFill>
                    <a:round/>
                    <a:headEnd/>
                    <a:tailEnd/>
                  </a:ln>
                </p:spPr>
                <p:txBody>
                  <a:bodyPr/>
                  <a:lstStyle/>
                  <a:p>
                    <a:endParaRPr lang="en-US" dirty="0"/>
                  </a:p>
                </p:txBody>
              </p:sp>
              <p:grpSp>
                <p:nvGrpSpPr>
                  <p:cNvPr id="207" name="Group 1190"/>
                  <p:cNvGrpSpPr>
                    <a:grpSpLocks/>
                  </p:cNvGrpSpPr>
                  <p:nvPr/>
                </p:nvGrpSpPr>
                <p:grpSpPr bwMode="auto">
                  <a:xfrm>
                    <a:off x="2407" y="1762"/>
                    <a:ext cx="232" cy="332"/>
                    <a:chOff x="2407" y="1762"/>
                    <a:chExt cx="232" cy="332"/>
                  </a:xfrm>
                </p:grpSpPr>
                <p:sp>
                  <p:nvSpPr>
                    <p:cNvPr id="208" name="Oval 1191"/>
                    <p:cNvSpPr>
                      <a:spLocks noChangeArrowheads="1"/>
                    </p:cNvSpPr>
                    <p:nvPr/>
                  </p:nvSpPr>
                  <p:spPr bwMode="auto">
                    <a:xfrm>
                      <a:off x="2407" y="1762"/>
                      <a:ext cx="232" cy="332"/>
                    </a:xfrm>
                    <a:prstGeom prst="ellipse">
                      <a:avLst/>
                    </a:prstGeom>
                    <a:solidFill>
                      <a:srgbClr val="606060"/>
                    </a:solidFill>
                    <a:ln w="9525">
                      <a:solidFill>
                        <a:schemeClr val="tx1"/>
                      </a:solidFill>
                      <a:round/>
                      <a:headEnd/>
                      <a:tailEnd/>
                    </a:ln>
                  </p:spPr>
                  <p:txBody>
                    <a:bodyPr/>
                    <a:lstStyle/>
                    <a:p>
                      <a:endParaRPr lang="en-US" dirty="0"/>
                    </a:p>
                  </p:txBody>
                </p:sp>
                <p:sp>
                  <p:nvSpPr>
                    <p:cNvPr id="209" name="Oval 1192"/>
                    <p:cNvSpPr>
                      <a:spLocks noChangeArrowheads="1"/>
                    </p:cNvSpPr>
                    <p:nvPr/>
                  </p:nvSpPr>
                  <p:spPr bwMode="auto">
                    <a:xfrm>
                      <a:off x="2423" y="1776"/>
                      <a:ext cx="204" cy="305"/>
                    </a:xfrm>
                    <a:prstGeom prst="ellipse">
                      <a:avLst/>
                    </a:prstGeom>
                    <a:solidFill>
                      <a:srgbClr val="808080"/>
                    </a:solidFill>
                    <a:ln w="9525">
                      <a:solidFill>
                        <a:schemeClr val="tx1"/>
                      </a:solidFill>
                      <a:round/>
                      <a:headEnd/>
                      <a:tailEnd/>
                    </a:ln>
                  </p:spPr>
                  <p:txBody>
                    <a:bodyPr/>
                    <a:lstStyle/>
                    <a:p>
                      <a:endParaRPr lang="en-US" dirty="0"/>
                    </a:p>
                  </p:txBody>
                </p:sp>
                <p:sp>
                  <p:nvSpPr>
                    <p:cNvPr id="210" name="Oval 1193"/>
                    <p:cNvSpPr>
                      <a:spLocks noChangeArrowheads="1"/>
                    </p:cNvSpPr>
                    <p:nvPr/>
                  </p:nvSpPr>
                  <p:spPr bwMode="auto">
                    <a:xfrm>
                      <a:off x="2466" y="1827"/>
                      <a:ext cx="127" cy="208"/>
                    </a:xfrm>
                    <a:prstGeom prst="ellipse">
                      <a:avLst/>
                    </a:prstGeom>
                    <a:solidFill>
                      <a:srgbClr val="404040"/>
                    </a:solidFill>
                    <a:ln w="11113">
                      <a:solidFill>
                        <a:schemeClr val="tx1"/>
                      </a:solidFill>
                      <a:round/>
                      <a:headEnd/>
                      <a:tailEnd/>
                    </a:ln>
                  </p:spPr>
                  <p:txBody>
                    <a:bodyPr/>
                    <a:lstStyle/>
                    <a:p>
                      <a:endParaRPr lang="en-US" dirty="0"/>
                    </a:p>
                  </p:txBody>
                </p:sp>
                <p:sp>
                  <p:nvSpPr>
                    <p:cNvPr id="211" name="Oval 1194"/>
                    <p:cNvSpPr>
                      <a:spLocks noChangeArrowheads="1"/>
                    </p:cNvSpPr>
                    <p:nvPr/>
                  </p:nvSpPr>
                  <p:spPr bwMode="auto">
                    <a:xfrm>
                      <a:off x="2477" y="1846"/>
                      <a:ext cx="86" cy="156"/>
                    </a:xfrm>
                    <a:prstGeom prst="ellipse">
                      <a:avLst/>
                    </a:prstGeom>
                    <a:solidFill>
                      <a:srgbClr val="000000"/>
                    </a:solidFill>
                    <a:ln w="6350">
                      <a:solidFill>
                        <a:schemeClr val="tx1"/>
                      </a:solidFill>
                      <a:round/>
                      <a:headEnd/>
                      <a:tailEnd/>
                    </a:ln>
                  </p:spPr>
                  <p:txBody>
                    <a:bodyPr/>
                    <a:lstStyle/>
                    <a:p>
                      <a:endParaRPr lang="en-US" dirty="0"/>
                    </a:p>
                  </p:txBody>
                </p:sp>
                <p:grpSp>
                  <p:nvGrpSpPr>
                    <p:cNvPr id="212" name="Group 1195"/>
                    <p:cNvGrpSpPr>
                      <a:grpSpLocks/>
                    </p:cNvGrpSpPr>
                    <p:nvPr/>
                  </p:nvGrpSpPr>
                  <p:grpSpPr bwMode="auto">
                    <a:xfrm>
                      <a:off x="2505" y="1905"/>
                      <a:ext cx="30" cy="47"/>
                      <a:chOff x="2505" y="1905"/>
                      <a:chExt cx="30" cy="47"/>
                    </a:xfrm>
                  </p:grpSpPr>
                  <p:sp>
                    <p:nvSpPr>
                      <p:cNvPr id="213" name="Oval 1196"/>
                      <p:cNvSpPr>
                        <a:spLocks noChangeArrowheads="1"/>
                      </p:cNvSpPr>
                      <p:nvPr/>
                    </p:nvSpPr>
                    <p:spPr bwMode="auto">
                      <a:xfrm>
                        <a:off x="2505" y="1906"/>
                        <a:ext cx="26" cy="46"/>
                      </a:xfrm>
                      <a:prstGeom prst="ellipse">
                        <a:avLst/>
                      </a:prstGeom>
                      <a:solidFill>
                        <a:srgbClr val="808080"/>
                      </a:solidFill>
                      <a:ln w="9525">
                        <a:solidFill>
                          <a:schemeClr val="tx1"/>
                        </a:solidFill>
                        <a:round/>
                        <a:headEnd/>
                        <a:tailEnd/>
                      </a:ln>
                    </p:spPr>
                    <p:txBody>
                      <a:bodyPr/>
                      <a:lstStyle/>
                      <a:p>
                        <a:endParaRPr lang="en-US" dirty="0"/>
                      </a:p>
                    </p:txBody>
                  </p:sp>
                  <p:sp>
                    <p:nvSpPr>
                      <p:cNvPr id="214" name="Oval 1197"/>
                      <p:cNvSpPr>
                        <a:spLocks noChangeArrowheads="1"/>
                      </p:cNvSpPr>
                      <p:nvPr/>
                    </p:nvSpPr>
                    <p:spPr bwMode="auto">
                      <a:xfrm>
                        <a:off x="2510" y="1905"/>
                        <a:ext cx="25" cy="46"/>
                      </a:xfrm>
                      <a:prstGeom prst="ellipse">
                        <a:avLst/>
                      </a:prstGeom>
                      <a:solidFill>
                        <a:srgbClr val="E0E0E0"/>
                      </a:solidFill>
                      <a:ln w="9525">
                        <a:solidFill>
                          <a:schemeClr val="tx1"/>
                        </a:solidFill>
                        <a:round/>
                        <a:headEnd/>
                        <a:tailEnd/>
                      </a:ln>
                    </p:spPr>
                    <p:txBody>
                      <a:bodyPr/>
                      <a:lstStyle/>
                      <a:p>
                        <a:endParaRPr lang="en-US" dirty="0"/>
                      </a:p>
                    </p:txBody>
                  </p:sp>
                </p:grpSp>
              </p:grpSp>
            </p:grpSp>
          </p:grpSp>
          <p:sp>
            <p:nvSpPr>
              <p:cNvPr id="140" name="Freeform 1198"/>
              <p:cNvSpPr>
                <a:spLocks/>
              </p:cNvSpPr>
              <p:nvPr/>
            </p:nvSpPr>
            <p:spPr bwMode="auto">
              <a:xfrm>
                <a:off x="3906" y="1282"/>
                <a:ext cx="276" cy="222"/>
              </a:xfrm>
              <a:custGeom>
                <a:avLst/>
                <a:gdLst>
                  <a:gd name="T0" fmla="*/ 257 w 830"/>
                  <a:gd name="T1" fmla="*/ 6 h 666"/>
                  <a:gd name="T2" fmla="*/ 0 w 830"/>
                  <a:gd name="T3" fmla="*/ 217 h 666"/>
                  <a:gd name="T4" fmla="*/ 11 w 830"/>
                  <a:gd name="T5" fmla="*/ 222 h 666"/>
                  <a:gd name="T6" fmla="*/ 31 w 830"/>
                  <a:gd name="T7" fmla="*/ 222 h 666"/>
                  <a:gd name="T8" fmla="*/ 276 w 830"/>
                  <a:gd name="T9" fmla="*/ 0 h 666"/>
                  <a:gd name="T10" fmla="*/ 257 w 830"/>
                  <a:gd name="T11" fmla="*/ 6 h 666"/>
                  <a:gd name="T12" fmla="*/ 0 60000 65536"/>
                  <a:gd name="T13" fmla="*/ 0 60000 65536"/>
                  <a:gd name="T14" fmla="*/ 0 60000 65536"/>
                  <a:gd name="T15" fmla="*/ 0 60000 65536"/>
                  <a:gd name="T16" fmla="*/ 0 60000 65536"/>
                  <a:gd name="T17" fmla="*/ 0 60000 65536"/>
                  <a:gd name="T18" fmla="*/ 0 w 830"/>
                  <a:gd name="T19" fmla="*/ 0 h 666"/>
                  <a:gd name="T20" fmla="*/ 830 w 830"/>
                  <a:gd name="T21" fmla="*/ 666 h 666"/>
                </a:gdLst>
                <a:ahLst/>
                <a:cxnLst>
                  <a:cxn ang="T12">
                    <a:pos x="T0" y="T1"/>
                  </a:cxn>
                  <a:cxn ang="T13">
                    <a:pos x="T2" y="T3"/>
                  </a:cxn>
                  <a:cxn ang="T14">
                    <a:pos x="T4" y="T5"/>
                  </a:cxn>
                  <a:cxn ang="T15">
                    <a:pos x="T6" y="T7"/>
                  </a:cxn>
                  <a:cxn ang="T16">
                    <a:pos x="T8" y="T9"/>
                  </a:cxn>
                  <a:cxn ang="T17">
                    <a:pos x="T10" y="T11"/>
                  </a:cxn>
                </a:cxnLst>
                <a:rect l="T18" t="T19" r="T20" b="T21"/>
                <a:pathLst>
                  <a:path w="830" h="666">
                    <a:moveTo>
                      <a:pt x="774" y="17"/>
                    </a:moveTo>
                    <a:lnTo>
                      <a:pt x="0" y="650"/>
                    </a:lnTo>
                    <a:lnTo>
                      <a:pt x="33" y="666"/>
                    </a:lnTo>
                    <a:lnTo>
                      <a:pt x="93" y="666"/>
                    </a:lnTo>
                    <a:lnTo>
                      <a:pt x="830" y="0"/>
                    </a:lnTo>
                    <a:lnTo>
                      <a:pt x="774" y="17"/>
                    </a:lnTo>
                    <a:close/>
                  </a:path>
                </a:pathLst>
              </a:custGeom>
              <a:solidFill>
                <a:schemeClr val="hlink"/>
              </a:solidFill>
              <a:ln w="9525">
                <a:solidFill>
                  <a:schemeClr val="tx1"/>
                </a:solidFill>
                <a:round/>
                <a:headEnd/>
                <a:tailEnd/>
              </a:ln>
            </p:spPr>
            <p:txBody>
              <a:bodyPr/>
              <a:lstStyle/>
              <a:p>
                <a:endParaRPr lang="en-US" dirty="0"/>
              </a:p>
            </p:txBody>
          </p:sp>
          <p:sp>
            <p:nvSpPr>
              <p:cNvPr id="141" name="Freeform 1199"/>
              <p:cNvSpPr>
                <a:spLocks/>
              </p:cNvSpPr>
              <p:nvPr/>
            </p:nvSpPr>
            <p:spPr bwMode="auto">
              <a:xfrm>
                <a:off x="3164" y="1242"/>
                <a:ext cx="2382" cy="786"/>
              </a:xfrm>
              <a:custGeom>
                <a:avLst/>
                <a:gdLst>
                  <a:gd name="T0" fmla="*/ 7 w 7148"/>
                  <a:gd name="T1" fmla="*/ 439 h 2359"/>
                  <a:gd name="T2" fmla="*/ 111 w 7148"/>
                  <a:gd name="T3" fmla="*/ 395 h 2359"/>
                  <a:gd name="T4" fmla="*/ 298 w 7148"/>
                  <a:gd name="T5" fmla="*/ 335 h 2359"/>
                  <a:gd name="T6" fmla="*/ 465 w 7148"/>
                  <a:gd name="T7" fmla="*/ 298 h 2359"/>
                  <a:gd name="T8" fmla="*/ 648 w 7148"/>
                  <a:gd name="T9" fmla="*/ 266 h 2359"/>
                  <a:gd name="T10" fmla="*/ 730 w 7148"/>
                  <a:gd name="T11" fmla="*/ 253 h 2359"/>
                  <a:gd name="T12" fmla="*/ 1092 w 7148"/>
                  <a:gd name="T13" fmla="*/ 276 h 2359"/>
                  <a:gd name="T14" fmla="*/ 1244 w 7148"/>
                  <a:gd name="T15" fmla="*/ 291 h 2359"/>
                  <a:gd name="T16" fmla="*/ 1328 w 7148"/>
                  <a:gd name="T17" fmla="*/ 288 h 2359"/>
                  <a:gd name="T18" fmla="*/ 1417 w 7148"/>
                  <a:gd name="T19" fmla="*/ 111 h 2359"/>
                  <a:gd name="T20" fmla="*/ 1419 w 7148"/>
                  <a:gd name="T21" fmla="*/ 65 h 2359"/>
                  <a:gd name="T22" fmla="*/ 1290 w 7148"/>
                  <a:gd name="T23" fmla="*/ 36 h 2359"/>
                  <a:gd name="T24" fmla="*/ 1067 w 7148"/>
                  <a:gd name="T25" fmla="*/ 37 h 2359"/>
                  <a:gd name="T26" fmla="*/ 1027 w 7148"/>
                  <a:gd name="T27" fmla="*/ 35 h 2359"/>
                  <a:gd name="T28" fmla="*/ 1181 w 7148"/>
                  <a:gd name="T29" fmla="*/ 12 h 2359"/>
                  <a:gd name="T30" fmla="*/ 1347 w 7148"/>
                  <a:gd name="T31" fmla="*/ 0 h 2359"/>
                  <a:gd name="T32" fmla="*/ 1495 w 7148"/>
                  <a:gd name="T33" fmla="*/ 70 h 2359"/>
                  <a:gd name="T34" fmla="*/ 1453 w 7148"/>
                  <a:gd name="T35" fmla="*/ 106 h 2359"/>
                  <a:gd name="T36" fmla="*/ 1377 w 7148"/>
                  <a:gd name="T37" fmla="*/ 282 h 2359"/>
                  <a:gd name="T38" fmla="*/ 1393 w 7148"/>
                  <a:gd name="T39" fmla="*/ 304 h 2359"/>
                  <a:gd name="T40" fmla="*/ 2009 w 7148"/>
                  <a:gd name="T41" fmla="*/ 244 h 2359"/>
                  <a:gd name="T42" fmla="*/ 2023 w 7148"/>
                  <a:gd name="T43" fmla="*/ 199 h 2359"/>
                  <a:gd name="T44" fmla="*/ 1958 w 7148"/>
                  <a:gd name="T45" fmla="*/ 116 h 2359"/>
                  <a:gd name="T46" fmla="*/ 1881 w 7148"/>
                  <a:gd name="T47" fmla="*/ 59 h 2359"/>
                  <a:gd name="T48" fmla="*/ 1642 w 7148"/>
                  <a:gd name="T49" fmla="*/ 55 h 2359"/>
                  <a:gd name="T50" fmla="*/ 1448 w 7148"/>
                  <a:gd name="T51" fmla="*/ 0 h 2359"/>
                  <a:gd name="T52" fmla="*/ 1606 w 7148"/>
                  <a:gd name="T53" fmla="*/ 3 h 2359"/>
                  <a:gd name="T54" fmla="*/ 1762 w 7148"/>
                  <a:gd name="T55" fmla="*/ 10 h 2359"/>
                  <a:gd name="T56" fmla="*/ 1871 w 7148"/>
                  <a:gd name="T57" fmla="*/ 23 h 2359"/>
                  <a:gd name="T58" fmla="*/ 1917 w 7148"/>
                  <a:gd name="T59" fmla="*/ 40 h 2359"/>
                  <a:gd name="T60" fmla="*/ 2058 w 7148"/>
                  <a:gd name="T61" fmla="*/ 186 h 2359"/>
                  <a:gd name="T62" fmla="*/ 2105 w 7148"/>
                  <a:gd name="T63" fmla="*/ 228 h 2359"/>
                  <a:gd name="T64" fmla="*/ 2169 w 7148"/>
                  <a:gd name="T65" fmla="*/ 238 h 2359"/>
                  <a:gd name="T66" fmla="*/ 2236 w 7148"/>
                  <a:gd name="T67" fmla="*/ 246 h 2359"/>
                  <a:gd name="T68" fmla="*/ 2330 w 7148"/>
                  <a:gd name="T69" fmla="*/ 266 h 2359"/>
                  <a:gd name="T70" fmla="*/ 2368 w 7148"/>
                  <a:gd name="T71" fmla="*/ 288 h 2359"/>
                  <a:gd name="T72" fmla="*/ 2366 w 7148"/>
                  <a:gd name="T73" fmla="*/ 395 h 2359"/>
                  <a:gd name="T74" fmla="*/ 2300 w 7148"/>
                  <a:gd name="T75" fmla="*/ 539 h 2359"/>
                  <a:gd name="T76" fmla="*/ 2266 w 7148"/>
                  <a:gd name="T77" fmla="*/ 522 h 2359"/>
                  <a:gd name="T78" fmla="*/ 2250 w 7148"/>
                  <a:gd name="T79" fmla="*/ 447 h 2359"/>
                  <a:gd name="T80" fmla="*/ 2193 w 7148"/>
                  <a:gd name="T81" fmla="*/ 403 h 2359"/>
                  <a:gd name="T82" fmla="*/ 2127 w 7148"/>
                  <a:gd name="T83" fmla="*/ 417 h 2359"/>
                  <a:gd name="T84" fmla="*/ 2087 w 7148"/>
                  <a:gd name="T85" fmla="*/ 452 h 2359"/>
                  <a:gd name="T86" fmla="*/ 2054 w 7148"/>
                  <a:gd name="T87" fmla="*/ 509 h 2359"/>
                  <a:gd name="T88" fmla="*/ 2021 w 7148"/>
                  <a:gd name="T89" fmla="*/ 583 h 2359"/>
                  <a:gd name="T90" fmla="*/ 1194 w 7148"/>
                  <a:gd name="T91" fmla="*/ 733 h 2359"/>
                  <a:gd name="T92" fmla="*/ 1192 w 7148"/>
                  <a:gd name="T93" fmla="*/ 645 h 2359"/>
                  <a:gd name="T94" fmla="*/ 1172 w 7148"/>
                  <a:gd name="T95" fmla="*/ 569 h 2359"/>
                  <a:gd name="T96" fmla="*/ 1131 w 7148"/>
                  <a:gd name="T97" fmla="*/ 514 h 2359"/>
                  <a:gd name="T98" fmla="*/ 1067 w 7148"/>
                  <a:gd name="T99" fmla="*/ 487 h 2359"/>
                  <a:gd name="T100" fmla="*/ 993 w 7148"/>
                  <a:gd name="T101" fmla="*/ 491 h 2359"/>
                  <a:gd name="T102" fmla="*/ 913 w 7148"/>
                  <a:gd name="T103" fmla="*/ 526 h 2359"/>
                  <a:gd name="T104" fmla="*/ 855 w 7148"/>
                  <a:gd name="T105" fmla="*/ 583 h 2359"/>
                  <a:gd name="T106" fmla="*/ 807 w 7148"/>
                  <a:gd name="T107" fmla="*/ 667 h 2359"/>
                  <a:gd name="T108" fmla="*/ 773 w 7148"/>
                  <a:gd name="T109" fmla="*/ 756 h 2359"/>
                  <a:gd name="T110" fmla="*/ 724 w 7148"/>
                  <a:gd name="T111" fmla="*/ 780 h 2359"/>
                  <a:gd name="T112" fmla="*/ 562 w 7148"/>
                  <a:gd name="T113" fmla="*/ 664 h 2359"/>
                  <a:gd name="T114" fmla="*/ 406 w 7148"/>
                  <a:gd name="T115" fmla="*/ 561 h 2359"/>
                  <a:gd name="T116" fmla="*/ 301 w 7148"/>
                  <a:gd name="T117" fmla="*/ 550 h 2359"/>
                  <a:gd name="T118" fmla="*/ 161 w 7148"/>
                  <a:gd name="T119" fmla="*/ 524 h 2359"/>
                  <a:gd name="T120" fmla="*/ 61 w 7148"/>
                  <a:gd name="T121" fmla="*/ 493 h 2359"/>
                  <a:gd name="T122" fmla="*/ 8 w 7148"/>
                  <a:gd name="T123" fmla="*/ 468 h 23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48"/>
                  <a:gd name="T187" fmla="*/ 0 h 2359"/>
                  <a:gd name="T188" fmla="*/ 7148 w 7148"/>
                  <a:gd name="T189" fmla="*/ 2359 h 23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48" h="2359">
                    <a:moveTo>
                      <a:pt x="0" y="1384"/>
                    </a:moveTo>
                    <a:lnTo>
                      <a:pt x="0" y="1363"/>
                    </a:lnTo>
                    <a:lnTo>
                      <a:pt x="1" y="1346"/>
                    </a:lnTo>
                    <a:lnTo>
                      <a:pt x="9" y="1330"/>
                    </a:lnTo>
                    <a:lnTo>
                      <a:pt x="21" y="1318"/>
                    </a:lnTo>
                    <a:lnTo>
                      <a:pt x="42" y="1304"/>
                    </a:lnTo>
                    <a:lnTo>
                      <a:pt x="67" y="1290"/>
                    </a:lnTo>
                    <a:lnTo>
                      <a:pt x="188" y="1237"/>
                    </a:lnTo>
                    <a:lnTo>
                      <a:pt x="269" y="1207"/>
                    </a:lnTo>
                    <a:lnTo>
                      <a:pt x="334" y="1185"/>
                    </a:lnTo>
                    <a:lnTo>
                      <a:pt x="402" y="1160"/>
                    </a:lnTo>
                    <a:lnTo>
                      <a:pt x="467" y="1136"/>
                    </a:lnTo>
                    <a:lnTo>
                      <a:pt x="550" y="1112"/>
                    </a:lnTo>
                    <a:lnTo>
                      <a:pt x="807" y="1031"/>
                    </a:lnTo>
                    <a:lnTo>
                      <a:pt x="894" y="1004"/>
                    </a:lnTo>
                    <a:lnTo>
                      <a:pt x="988" y="980"/>
                    </a:lnTo>
                    <a:lnTo>
                      <a:pt x="1062" y="962"/>
                    </a:lnTo>
                    <a:lnTo>
                      <a:pt x="1137" y="946"/>
                    </a:lnTo>
                    <a:lnTo>
                      <a:pt x="1284" y="915"/>
                    </a:lnTo>
                    <a:lnTo>
                      <a:pt x="1394" y="894"/>
                    </a:lnTo>
                    <a:lnTo>
                      <a:pt x="1519" y="870"/>
                    </a:lnTo>
                    <a:lnTo>
                      <a:pt x="1725" y="836"/>
                    </a:lnTo>
                    <a:lnTo>
                      <a:pt x="1814" y="818"/>
                    </a:lnTo>
                    <a:lnTo>
                      <a:pt x="1895" y="806"/>
                    </a:lnTo>
                    <a:lnTo>
                      <a:pt x="1945" y="798"/>
                    </a:lnTo>
                    <a:lnTo>
                      <a:pt x="1999" y="794"/>
                    </a:lnTo>
                    <a:lnTo>
                      <a:pt x="2042" y="788"/>
                    </a:lnTo>
                    <a:lnTo>
                      <a:pt x="2118" y="780"/>
                    </a:lnTo>
                    <a:lnTo>
                      <a:pt x="2158" y="770"/>
                    </a:lnTo>
                    <a:lnTo>
                      <a:pt x="2191" y="760"/>
                    </a:lnTo>
                    <a:lnTo>
                      <a:pt x="2218" y="752"/>
                    </a:lnTo>
                    <a:lnTo>
                      <a:pt x="2993" y="142"/>
                    </a:lnTo>
                    <a:lnTo>
                      <a:pt x="2250" y="772"/>
                    </a:lnTo>
                    <a:lnTo>
                      <a:pt x="3161" y="814"/>
                    </a:lnTo>
                    <a:lnTo>
                      <a:pt x="3276" y="828"/>
                    </a:lnTo>
                    <a:lnTo>
                      <a:pt x="3400" y="838"/>
                    </a:lnTo>
                    <a:lnTo>
                      <a:pt x="3499" y="845"/>
                    </a:lnTo>
                    <a:lnTo>
                      <a:pt x="3582" y="853"/>
                    </a:lnTo>
                    <a:lnTo>
                      <a:pt x="3667" y="865"/>
                    </a:lnTo>
                    <a:lnTo>
                      <a:pt x="3733" y="873"/>
                    </a:lnTo>
                    <a:lnTo>
                      <a:pt x="3809" y="885"/>
                    </a:lnTo>
                    <a:lnTo>
                      <a:pt x="3874" y="885"/>
                    </a:lnTo>
                    <a:lnTo>
                      <a:pt x="3932" y="885"/>
                    </a:lnTo>
                    <a:lnTo>
                      <a:pt x="3961" y="881"/>
                    </a:lnTo>
                    <a:lnTo>
                      <a:pt x="3984" y="865"/>
                    </a:lnTo>
                    <a:lnTo>
                      <a:pt x="4008" y="843"/>
                    </a:lnTo>
                    <a:lnTo>
                      <a:pt x="4048" y="777"/>
                    </a:lnTo>
                    <a:lnTo>
                      <a:pt x="4198" y="470"/>
                    </a:lnTo>
                    <a:lnTo>
                      <a:pt x="4240" y="365"/>
                    </a:lnTo>
                    <a:lnTo>
                      <a:pt x="4252" y="333"/>
                    </a:lnTo>
                    <a:lnTo>
                      <a:pt x="4267" y="292"/>
                    </a:lnTo>
                    <a:lnTo>
                      <a:pt x="4274" y="262"/>
                    </a:lnTo>
                    <a:lnTo>
                      <a:pt x="4275" y="234"/>
                    </a:lnTo>
                    <a:lnTo>
                      <a:pt x="4270" y="210"/>
                    </a:lnTo>
                    <a:lnTo>
                      <a:pt x="4258" y="194"/>
                    </a:lnTo>
                    <a:lnTo>
                      <a:pt x="4238" y="178"/>
                    </a:lnTo>
                    <a:lnTo>
                      <a:pt x="4193" y="159"/>
                    </a:lnTo>
                    <a:lnTo>
                      <a:pt x="4086" y="135"/>
                    </a:lnTo>
                    <a:lnTo>
                      <a:pt x="3984" y="120"/>
                    </a:lnTo>
                    <a:lnTo>
                      <a:pt x="3870" y="108"/>
                    </a:lnTo>
                    <a:lnTo>
                      <a:pt x="3733" y="101"/>
                    </a:lnTo>
                    <a:lnTo>
                      <a:pt x="3591" y="96"/>
                    </a:lnTo>
                    <a:lnTo>
                      <a:pt x="3408" y="96"/>
                    </a:lnTo>
                    <a:lnTo>
                      <a:pt x="3300" y="104"/>
                    </a:lnTo>
                    <a:lnTo>
                      <a:pt x="3202" y="112"/>
                    </a:lnTo>
                    <a:lnTo>
                      <a:pt x="3118" y="120"/>
                    </a:lnTo>
                    <a:lnTo>
                      <a:pt x="3057" y="126"/>
                    </a:lnTo>
                    <a:lnTo>
                      <a:pt x="2993" y="137"/>
                    </a:lnTo>
                    <a:lnTo>
                      <a:pt x="3040" y="117"/>
                    </a:lnTo>
                    <a:lnTo>
                      <a:pt x="3081" y="104"/>
                    </a:lnTo>
                    <a:lnTo>
                      <a:pt x="3126" y="96"/>
                    </a:lnTo>
                    <a:lnTo>
                      <a:pt x="3186" y="84"/>
                    </a:lnTo>
                    <a:lnTo>
                      <a:pt x="3291" y="68"/>
                    </a:lnTo>
                    <a:lnTo>
                      <a:pt x="3393" y="53"/>
                    </a:lnTo>
                    <a:lnTo>
                      <a:pt x="3544" y="37"/>
                    </a:lnTo>
                    <a:lnTo>
                      <a:pt x="3633" y="31"/>
                    </a:lnTo>
                    <a:lnTo>
                      <a:pt x="3736" y="24"/>
                    </a:lnTo>
                    <a:lnTo>
                      <a:pt x="3835" y="16"/>
                    </a:lnTo>
                    <a:lnTo>
                      <a:pt x="3942" y="8"/>
                    </a:lnTo>
                    <a:lnTo>
                      <a:pt x="4041" y="1"/>
                    </a:lnTo>
                    <a:lnTo>
                      <a:pt x="4157" y="0"/>
                    </a:lnTo>
                    <a:lnTo>
                      <a:pt x="4232" y="0"/>
                    </a:lnTo>
                    <a:lnTo>
                      <a:pt x="4603" y="189"/>
                    </a:lnTo>
                    <a:lnTo>
                      <a:pt x="4545" y="199"/>
                    </a:lnTo>
                    <a:lnTo>
                      <a:pt x="4485" y="210"/>
                    </a:lnTo>
                    <a:lnTo>
                      <a:pt x="4444" y="224"/>
                    </a:lnTo>
                    <a:lnTo>
                      <a:pt x="4413" y="242"/>
                    </a:lnTo>
                    <a:lnTo>
                      <a:pt x="4398" y="259"/>
                    </a:lnTo>
                    <a:lnTo>
                      <a:pt x="4385" y="275"/>
                    </a:lnTo>
                    <a:lnTo>
                      <a:pt x="4361" y="317"/>
                    </a:lnTo>
                    <a:lnTo>
                      <a:pt x="4259" y="525"/>
                    </a:lnTo>
                    <a:lnTo>
                      <a:pt x="4159" y="736"/>
                    </a:lnTo>
                    <a:lnTo>
                      <a:pt x="4145" y="777"/>
                    </a:lnTo>
                    <a:lnTo>
                      <a:pt x="4135" y="814"/>
                    </a:lnTo>
                    <a:lnTo>
                      <a:pt x="4133" y="845"/>
                    </a:lnTo>
                    <a:lnTo>
                      <a:pt x="4133" y="862"/>
                    </a:lnTo>
                    <a:lnTo>
                      <a:pt x="4135" y="885"/>
                    </a:lnTo>
                    <a:lnTo>
                      <a:pt x="4145" y="897"/>
                    </a:lnTo>
                    <a:lnTo>
                      <a:pt x="4158" y="905"/>
                    </a:lnTo>
                    <a:lnTo>
                      <a:pt x="4179" y="911"/>
                    </a:lnTo>
                    <a:lnTo>
                      <a:pt x="4216" y="914"/>
                    </a:lnTo>
                    <a:lnTo>
                      <a:pt x="5931" y="769"/>
                    </a:lnTo>
                    <a:lnTo>
                      <a:pt x="5975" y="760"/>
                    </a:lnTo>
                    <a:lnTo>
                      <a:pt x="6007" y="752"/>
                    </a:lnTo>
                    <a:lnTo>
                      <a:pt x="6029" y="731"/>
                    </a:lnTo>
                    <a:lnTo>
                      <a:pt x="6047" y="712"/>
                    </a:lnTo>
                    <a:lnTo>
                      <a:pt x="6071" y="680"/>
                    </a:lnTo>
                    <a:lnTo>
                      <a:pt x="6076" y="648"/>
                    </a:lnTo>
                    <a:lnTo>
                      <a:pt x="6076" y="623"/>
                    </a:lnTo>
                    <a:lnTo>
                      <a:pt x="6071" y="598"/>
                    </a:lnTo>
                    <a:lnTo>
                      <a:pt x="6057" y="578"/>
                    </a:lnTo>
                    <a:lnTo>
                      <a:pt x="6044" y="557"/>
                    </a:lnTo>
                    <a:lnTo>
                      <a:pt x="6016" y="525"/>
                    </a:lnTo>
                    <a:lnTo>
                      <a:pt x="5971" y="466"/>
                    </a:lnTo>
                    <a:lnTo>
                      <a:pt x="5875" y="349"/>
                    </a:lnTo>
                    <a:lnTo>
                      <a:pt x="5748" y="232"/>
                    </a:lnTo>
                    <a:lnTo>
                      <a:pt x="5725" y="213"/>
                    </a:lnTo>
                    <a:lnTo>
                      <a:pt x="5704" y="199"/>
                    </a:lnTo>
                    <a:lnTo>
                      <a:pt x="5672" y="183"/>
                    </a:lnTo>
                    <a:lnTo>
                      <a:pt x="5646" y="177"/>
                    </a:lnTo>
                    <a:lnTo>
                      <a:pt x="5615" y="167"/>
                    </a:lnTo>
                    <a:lnTo>
                      <a:pt x="5573" y="161"/>
                    </a:lnTo>
                    <a:lnTo>
                      <a:pt x="5523" y="159"/>
                    </a:lnTo>
                    <a:lnTo>
                      <a:pt x="5052" y="159"/>
                    </a:lnTo>
                    <a:lnTo>
                      <a:pt x="4926" y="166"/>
                    </a:lnTo>
                    <a:lnTo>
                      <a:pt x="4810" y="167"/>
                    </a:lnTo>
                    <a:lnTo>
                      <a:pt x="4683" y="182"/>
                    </a:lnTo>
                    <a:lnTo>
                      <a:pt x="4603" y="189"/>
                    </a:lnTo>
                    <a:lnTo>
                      <a:pt x="4232" y="0"/>
                    </a:lnTo>
                    <a:lnTo>
                      <a:pt x="4344" y="0"/>
                    </a:lnTo>
                    <a:lnTo>
                      <a:pt x="4450" y="0"/>
                    </a:lnTo>
                    <a:lnTo>
                      <a:pt x="4551" y="1"/>
                    </a:lnTo>
                    <a:lnTo>
                      <a:pt x="4655" y="3"/>
                    </a:lnTo>
                    <a:lnTo>
                      <a:pt x="4733" y="4"/>
                    </a:lnTo>
                    <a:lnTo>
                      <a:pt x="4818" y="8"/>
                    </a:lnTo>
                    <a:lnTo>
                      <a:pt x="4926" y="12"/>
                    </a:lnTo>
                    <a:lnTo>
                      <a:pt x="5056" y="16"/>
                    </a:lnTo>
                    <a:lnTo>
                      <a:pt x="5149" y="20"/>
                    </a:lnTo>
                    <a:lnTo>
                      <a:pt x="5225" y="25"/>
                    </a:lnTo>
                    <a:lnTo>
                      <a:pt x="5286" y="31"/>
                    </a:lnTo>
                    <a:lnTo>
                      <a:pt x="5343" y="36"/>
                    </a:lnTo>
                    <a:lnTo>
                      <a:pt x="5416" y="44"/>
                    </a:lnTo>
                    <a:lnTo>
                      <a:pt x="5497" y="53"/>
                    </a:lnTo>
                    <a:lnTo>
                      <a:pt x="5558" y="62"/>
                    </a:lnTo>
                    <a:lnTo>
                      <a:pt x="5614" y="70"/>
                    </a:lnTo>
                    <a:lnTo>
                      <a:pt x="5665" y="82"/>
                    </a:lnTo>
                    <a:lnTo>
                      <a:pt x="5689" y="90"/>
                    </a:lnTo>
                    <a:lnTo>
                      <a:pt x="5715" y="96"/>
                    </a:lnTo>
                    <a:lnTo>
                      <a:pt x="5739" y="109"/>
                    </a:lnTo>
                    <a:lnTo>
                      <a:pt x="5754" y="120"/>
                    </a:lnTo>
                    <a:lnTo>
                      <a:pt x="5772" y="130"/>
                    </a:lnTo>
                    <a:lnTo>
                      <a:pt x="5789" y="146"/>
                    </a:lnTo>
                    <a:lnTo>
                      <a:pt x="5806" y="159"/>
                    </a:lnTo>
                    <a:lnTo>
                      <a:pt x="5924" y="268"/>
                    </a:lnTo>
                    <a:lnTo>
                      <a:pt x="6175" y="557"/>
                    </a:lnTo>
                    <a:lnTo>
                      <a:pt x="6209" y="595"/>
                    </a:lnTo>
                    <a:lnTo>
                      <a:pt x="6239" y="628"/>
                    </a:lnTo>
                    <a:lnTo>
                      <a:pt x="6263" y="648"/>
                    </a:lnTo>
                    <a:lnTo>
                      <a:pt x="6291" y="671"/>
                    </a:lnTo>
                    <a:lnTo>
                      <a:pt x="6316" y="684"/>
                    </a:lnTo>
                    <a:lnTo>
                      <a:pt x="6339" y="695"/>
                    </a:lnTo>
                    <a:lnTo>
                      <a:pt x="6371" y="701"/>
                    </a:lnTo>
                    <a:lnTo>
                      <a:pt x="6416" y="707"/>
                    </a:lnTo>
                    <a:lnTo>
                      <a:pt x="6474" y="712"/>
                    </a:lnTo>
                    <a:lnTo>
                      <a:pt x="6508" y="713"/>
                    </a:lnTo>
                    <a:lnTo>
                      <a:pt x="6549" y="717"/>
                    </a:lnTo>
                    <a:lnTo>
                      <a:pt x="6600" y="723"/>
                    </a:lnTo>
                    <a:lnTo>
                      <a:pt x="6630" y="724"/>
                    </a:lnTo>
                    <a:lnTo>
                      <a:pt x="6664" y="729"/>
                    </a:lnTo>
                    <a:lnTo>
                      <a:pt x="6711" y="739"/>
                    </a:lnTo>
                    <a:lnTo>
                      <a:pt x="6765" y="745"/>
                    </a:lnTo>
                    <a:lnTo>
                      <a:pt x="6814" y="756"/>
                    </a:lnTo>
                    <a:lnTo>
                      <a:pt x="6886" y="769"/>
                    </a:lnTo>
                    <a:lnTo>
                      <a:pt x="6959" y="786"/>
                    </a:lnTo>
                    <a:lnTo>
                      <a:pt x="6991" y="798"/>
                    </a:lnTo>
                    <a:lnTo>
                      <a:pt x="7018" y="812"/>
                    </a:lnTo>
                    <a:lnTo>
                      <a:pt x="7043" y="824"/>
                    </a:lnTo>
                    <a:lnTo>
                      <a:pt x="7068" y="845"/>
                    </a:lnTo>
                    <a:lnTo>
                      <a:pt x="7088" y="855"/>
                    </a:lnTo>
                    <a:lnTo>
                      <a:pt x="7106" y="865"/>
                    </a:lnTo>
                    <a:lnTo>
                      <a:pt x="7148" y="1019"/>
                    </a:lnTo>
                    <a:lnTo>
                      <a:pt x="7125" y="1073"/>
                    </a:lnTo>
                    <a:lnTo>
                      <a:pt x="7114" y="1109"/>
                    </a:lnTo>
                    <a:lnTo>
                      <a:pt x="7105" y="1142"/>
                    </a:lnTo>
                    <a:lnTo>
                      <a:pt x="7100" y="1185"/>
                    </a:lnTo>
                    <a:lnTo>
                      <a:pt x="7114" y="1231"/>
                    </a:lnTo>
                    <a:lnTo>
                      <a:pt x="6975" y="1505"/>
                    </a:lnTo>
                    <a:lnTo>
                      <a:pt x="6946" y="1566"/>
                    </a:lnTo>
                    <a:lnTo>
                      <a:pt x="6922" y="1601"/>
                    </a:lnTo>
                    <a:lnTo>
                      <a:pt x="6903" y="1619"/>
                    </a:lnTo>
                    <a:lnTo>
                      <a:pt x="6883" y="1634"/>
                    </a:lnTo>
                    <a:lnTo>
                      <a:pt x="6845" y="1659"/>
                    </a:lnTo>
                    <a:lnTo>
                      <a:pt x="6808" y="1675"/>
                    </a:lnTo>
                    <a:lnTo>
                      <a:pt x="6805" y="1609"/>
                    </a:lnTo>
                    <a:lnTo>
                      <a:pt x="6800" y="1567"/>
                    </a:lnTo>
                    <a:lnTo>
                      <a:pt x="6797" y="1520"/>
                    </a:lnTo>
                    <a:lnTo>
                      <a:pt x="6786" y="1474"/>
                    </a:lnTo>
                    <a:lnTo>
                      <a:pt x="6777" y="1435"/>
                    </a:lnTo>
                    <a:lnTo>
                      <a:pt x="6768" y="1387"/>
                    </a:lnTo>
                    <a:lnTo>
                      <a:pt x="6751" y="1343"/>
                    </a:lnTo>
                    <a:lnTo>
                      <a:pt x="6725" y="1302"/>
                    </a:lnTo>
                    <a:lnTo>
                      <a:pt x="6693" y="1263"/>
                    </a:lnTo>
                    <a:lnTo>
                      <a:pt x="6658" y="1231"/>
                    </a:lnTo>
                    <a:lnTo>
                      <a:pt x="6616" y="1217"/>
                    </a:lnTo>
                    <a:lnTo>
                      <a:pt x="6582" y="1211"/>
                    </a:lnTo>
                    <a:lnTo>
                      <a:pt x="6542" y="1211"/>
                    </a:lnTo>
                    <a:lnTo>
                      <a:pt x="6494" y="1217"/>
                    </a:lnTo>
                    <a:lnTo>
                      <a:pt x="6454" y="1225"/>
                    </a:lnTo>
                    <a:lnTo>
                      <a:pt x="6416" y="1234"/>
                    </a:lnTo>
                    <a:lnTo>
                      <a:pt x="6384" y="1251"/>
                    </a:lnTo>
                    <a:lnTo>
                      <a:pt x="6357" y="1270"/>
                    </a:lnTo>
                    <a:lnTo>
                      <a:pt x="6331" y="1287"/>
                    </a:lnTo>
                    <a:lnTo>
                      <a:pt x="6307" y="1310"/>
                    </a:lnTo>
                    <a:lnTo>
                      <a:pt x="6283" y="1334"/>
                    </a:lnTo>
                    <a:lnTo>
                      <a:pt x="6263" y="1358"/>
                    </a:lnTo>
                    <a:lnTo>
                      <a:pt x="6239" y="1384"/>
                    </a:lnTo>
                    <a:lnTo>
                      <a:pt x="6215" y="1419"/>
                    </a:lnTo>
                    <a:lnTo>
                      <a:pt x="6197" y="1458"/>
                    </a:lnTo>
                    <a:lnTo>
                      <a:pt x="6181" y="1486"/>
                    </a:lnTo>
                    <a:lnTo>
                      <a:pt x="6165" y="1528"/>
                    </a:lnTo>
                    <a:lnTo>
                      <a:pt x="6153" y="1581"/>
                    </a:lnTo>
                    <a:lnTo>
                      <a:pt x="6133" y="1631"/>
                    </a:lnTo>
                    <a:lnTo>
                      <a:pt x="6109" y="1684"/>
                    </a:lnTo>
                    <a:lnTo>
                      <a:pt x="6092" y="1718"/>
                    </a:lnTo>
                    <a:lnTo>
                      <a:pt x="6065" y="1751"/>
                    </a:lnTo>
                    <a:lnTo>
                      <a:pt x="6040" y="1789"/>
                    </a:lnTo>
                    <a:lnTo>
                      <a:pt x="6007" y="1822"/>
                    </a:lnTo>
                    <a:lnTo>
                      <a:pt x="5919" y="1828"/>
                    </a:lnTo>
                    <a:lnTo>
                      <a:pt x="3579" y="2224"/>
                    </a:lnTo>
                    <a:lnTo>
                      <a:pt x="3583" y="2201"/>
                    </a:lnTo>
                    <a:lnTo>
                      <a:pt x="3587" y="2163"/>
                    </a:lnTo>
                    <a:lnTo>
                      <a:pt x="3587" y="2097"/>
                    </a:lnTo>
                    <a:lnTo>
                      <a:pt x="3587" y="2043"/>
                    </a:lnTo>
                    <a:lnTo>
                      <a:pt x="3583" y="1979"/>
                    </a:lnTo>
                    <a:lnTo>
                      <a:pt x="3576" y="1935"/>
                    </a:lnTo>
                    <a:lnTo>
                      <a:pt x="3566" y="1894"/>
                    </a:lnTo>
                    <a:lnTo>
                      <a:pt x="3558" y="1846"/>
                    </a:lnTo>
                    <a:lnTo>
                      <a:pt x="3544" y="1799"/>
                    </a:lnTo>
                    <a:lnTo>
                      <a:pt x="3534" y="1755"/>
                    </a:lnTo>
                    <a:lnTo>
                      <a:pt x="3517" y="1708"/>
                    </a:lnTo>
                    <a:lnTo>
                      <a:pt x="3494" y="1672"/>
                    </a:lnTo>
                    <a:lnTo>
                      <a:pt x="3474" y="1633"/>
                    </a:lnTo>
                    <a:lnTo>
                      <a:pt x="3449" y="1601"/>
                    </a:lnTo>
                    <a:lnTo>
                      <a:pt x="3420" y="1567"/>
                    </a:lnTo>
                    <a:lnTo>
                      <a:pt x="3393" y="1544"/>
                    </a:lnTo>
                    <a:lnTo>
                      <a:pt x="3359" y="1517"/>
                    </a:lnTo>
                    <a:lnTo>
                      <a:pt x="3323" y="1500"/>
                    </a:lnTo>
                    <a:lnTo>
                      <a:pt x="3285" y="1485"/>
                    </a:lnTo>
                    <a:lnTo>
                      <a:pt x="3242" y="1473"/>
                    </a:lnTo>
                    <a:lnTo>
                      <a:pt x="3202" y="1461"/>
                    </a:lnTo>
                    <a:lnTo>
                      <a:pt x="3159" y="1457"/>
                    </a:lnTo>
                    <a:lnTo>
                      <a:pt x="3115" y="1457"/>
                    </a:lnTo>
                    <a:lnTo>
                      <a:pt x="3068" y="1458"/>
                    </a:lnTo>
                    <a:lnTo>
                      <a:pt x="3023" y="1464"/>
                    </a:lnTo>
                    <a:lnTo>
                      <a:pt x="2979" y="1474"/>
                    </a:lnTo>
                    <a:lnTo>
                      <a:pt x="2932" y="1485"/>
                    </a:lnTo>
                    <a:lnTo>
                      <a:pt x="2871" y="1508"/>
                    </a:lnTo>
                    <a:lnTo>
                      <a:pt x="2826" y="1528"/>
                    </a:lnTo>
                    <a:lnTo>
                      <a:pt x="2781" y="1551"/>
                    </a:lnTo>
                    <a:lnTo>
                      <a:pt x="2741" y="1579"/>
                    </a:lnTo>
                    <a:lnTo>
                      <a:pt x="2710" y="1605"/>
                    </a:lnTo>
                    <a:lnTo>
                      <a:pt x="2672" y="1634"/>
                    </a:lnTo>
                    <a:lnTo>
                      <a:pt x="2636" y="1667"/>
                    </a:lnTo>
                    <a:lnTo>
                      <a:pt x="2607" y="1704"/>
                    </a:lnTo>
                    <a:lnTo>
                      <a:pt x="2566" y="1751"/>
                    </a:lnTo>
                    <a:lnTo>
                      <a:pt x="2532" y="1805"/>
                    </a:lnTo>
                    <a:lnTo>
                      <a:pt x="2498" y="1857"/>
                    </a:lnTo>
                    <a:lnTo>
                      <a:pt x="2467" y="1910"/>
                    </a:lnTo>
                    <a:lnTo>
                      <a:pt x="2449" y="1951"/>
                    </a:lnTo>
                    <a:lnTo>
                      <a:pt x="2421" y="2003"/>
                    </a:lnTo>
                    <a:lnTo>
                      <a:pt x="2398" y="2052"/>
                    </a:lnTo>
                    <a:lnTo>
                      <a:pt x="2368" y="2127"/>
                    </a:lnTo>
                    <a:lnTo>
                      <a:pt x="2352" y="2178"/>
                    </a:lnTo>
                    <a:lnTo>
                      <a:pt x="2337" y="2228"/>
                    </a:lnTo>
                    <a:lnTo>
                      <a:pt x="2320" y="2270"/>
                    </a:lnTo>
                    <a:lnTo>
                      <a:pt x="2304" y="2293"/>
                    </a:lnTo>
                    <a:lnTo>
                      <a:pt x="2285" y="2307"/>
                    </a:lnTo>
                    <a:lnTo>
                      <a:pt x="2250" y="2325"/>
                    </a:lnTo>
                    <a:lnTo>
                      <a:pt x="2216" y="2335"/>
                    </a:lnTo>
                    <a:lnTo>
                      <a:pt x="2174" y="2342"/>
                    </a:lnTo>
                    <a:lnTo>
                      <a:pt x="2127" y="2351"/>
                    </a:lnTo>
                    <a:lnTo>
                      <a:pt x="1891" y="2359"/>
                    </a:lnTo>
                    <a:lnTo>
                      <a:pt x="1866" y="2359"/>
                    </a:lnTo>
                    <a:lnTo>
                      <a:pt x="1831" y="2346"/>
                    </a:lnTo>
                    <a:lnTo>
                      <a:pt x="1686" y="1994"/>
                    </a:lnTo>
                    <a:lnTo>
                      <a:pt x="1710" y="1990"/>
                    </a:lnTo>
                    <a:lnTo>
                      <a:pt x="1726" y="1981"/>
                    </a:lnTo>
                    <a:lnTo>
                      <a:pt x="1794" y="1692"/>
                    </a:lnTo>
                    <a:lnTo>
                      <a:pt x="1277" y="1684"/>
                    </a:lnTo>
                    <a:lnTo>
                      <a:pt x="1219" y="1683"/>
                    </a:lnTo>
                    <a:lnTo>
                      <a:pt x="1168" y="1680"/>
                    </a:lnTo>
                    <a:lnTo>
                      <a:pt x="1102" y="1675"/>
                    </a:lnTo>
                    <a:lnTo>
                      <a:pt x="1029" y="1667"/>
                    </a:lnTo>
                    <a:lnTo>
                      <a:pt x="968" y="1660"/>
                    </a:lnTo>
                    <a:lnTo>
                      <a:pt x="904" y="1650"/>
                    </a:lnTo>
                    <a:lnTo>
                      <a:pt x="818" y="1638"/>
                    </a:lnTo>
                    <a:lnTo>
                      <a:pt x="730" y="1622"/>
                    </a:lnTo>
                    <a:lnTo>
                      <a:pt x="646" y="1607"/>
                    </a:lnTo>
                    <a:lnTo>
                      <a:pt x="561" y="1590"/>
                    </a:lnTo>
                    <a:lnTo>
                      <a:pt x="484" y="1573"/>
                    </a:lnTo>
                    <a:lnTo>
                      <a:pt x="360" y="1538"/>
                    </a:lnTo>
                    <a:lnTo>
                      <a:pt x="326" y="1525"/>
                    </a:lnTo>
                    <a:lnTo>
                      <a:pt x="275" y="1509"/>
                    </a:lnTo>
                    <a:lnTo>
                      <a:pt x="228" y="1493"/>
                    </a:lnTo>
                    <a:lnTo>
                      <a:pt x="183" y="1480"/>
                    </a:lnTo>
                    <a:lnTo>
                      <a:pt x="146" y="1466"/>
                    </a:lnTo>
                    <a:lnTo>
                      <a:pt x="113" y="1452"/>
                    </a:lnTo>
                    <a:lnTo>
                      <a:pt x="77" y="1436"/>
                    </a:lnTo>
                    <a:lnTo>
                      <a:pt x="48" y="1419"/>
                    </a:lnTo>
                    <a:lnTo>
                      <a:pt x="25" y="1404"/>
                    </a:lnTo>
                    <a:lnTo>
                      <a:pt x="0" y="1384"/>
                    </a:lnTo>
                    <a:close/>
                  </a:path>
                </a:pathLst>
              </a:custGeom>
              <a:solidFill>
                <a:srgbClr val="5A87C6"/>
              </a:solidFill>
              <a:ln w="9525">
                <a:solidFill>
                  <a:schemeClr val="tx1"/>
                </a:solidFill>
                <a:round/>
                <a:headEnd/>
                <a:tailEnd/>
              </a:ln>
            </p:spPr>
            <p:txBody>
              <a:bodyPr/>
              <a:lstStyle/>
              <a:p>
                <a:endParaRPr lang="en-US" dirty="0"/>
              </a:p>
            </p:txBody>
          </p:sp>
          <p:sp>
            <p:nvSpPr>
              <p:cNvPr id="142" name="Freeform 1200"/>
              <p:cNvSpPr>
                <a:spLocks/>
              </p:cNvSpPr>
              <p:nvPr/>
            </p:nvSpPr>
            <p:spPr bwMode="auto">
              <a:xfrm>
                <a:off x="3688" y="1576"/>
                <a:ext cx="1856" cy="456"/>
              </a:xfrm>
              <a:custGeom>
                <a:avLst/>
                <a:gdLst>
                  <a:gd name="T0" fmla="*/ 255 w 5568"/>
                  <a:gd name="T1" fmla="*/ 168 h 1368"/>
                  <a:gd name="T2" fmla="*/ 397 w 5568"/>
                  <a:gd name="T3" fmla="*/ 129 h 1368"/>
                  <a:gd name="T4" fmla="*/ 438 w 5568"/>
                  <a:gd name="T5" fmla="*/ 119 h 1368"/>
                  <a:gd name="T6" fmla="*/ 504 w 5568"/>
                  <a:gd name="T7" fmla="*/ 113 h 1368"/>
                  <a:gd name="T8" fmla="*/ 570 w 5568"/>
                  <a:gd name="T9" fmla="*/ 119 h 1368"/>
                  <a:gd name="T10" fmla="*/ 1077 w 5568"/>
                  <a:gd name="T11" fmla="*/ 66 h 1368"/>
                  <a:gd name="T12" fmla="*/ 1583 w 5568"/>
                  <a:gd name="T13" fmla="*/ 15 h 1368"/>
                  <a:gd name="T14" fmla="*/ 1732 w 5568"/>
                  <a:gd name="T15" fmla="*/ 3 h 1368"/>
                  <a:gd name="T16" fmla="*/ 1830 w 5568"/>
                  <a:gd name="T17" fmla="*/ 0 h 1368"/>
                  <a:gd name="T18" fmla="*/ 1813 w 5568"/>
                  <a:gd name="T19" fmla="*/ 14 h 1368"/>
                  <a:gd name="T20" fmla="*/ 1771 w 5568"/>
                  <a:gd name="T21" fmla="*/ 29 h 1368"/>
                  <a:gd name="T22" fmla="*/ 1738 w 5568"/>
                  <a:gd name="T23" fmla="*/ 42 h 1368"/>
                  <a:gd name="T24" fmla="*/ 1713 w 5568"/>
                  <a:gd name="T25" fmla="*/ 55 h 1368"/>
                  <a:gd name="T26" fmla="*/ 1733 w 5568"/>
                  <a:gd name="T27" fmla="*/ 92 h 1368"/>
                  <a:gd name="T28" fmla="*/ 1751 w 5568"/>
                  <a:gd name="T29" fmla="*/ 139 h 1368"/>
                  <a:gd name="T30" fmla="*/ 1795 w 5568"/>
                  <a:gd name="T31" fmla="*/ 180 h 1368"/>
                  <a:gd name="T32" fmla="*/ 1761 w 5568"/>
                  <a:gd name="T33" fmla="*/ 213 h 1368"/>
                  <a:gd name="T34" fmla="*/ 1741 w 5568"/>
                  <a:gd name="T35" fmla="*/ 169 h 1368"/>
                  <a:gd name="T36" fmla="*/ 1721 w 5568"/>
                  <a:gd name="T37" fmla="*/ 106 h 1368"/>
                  <a:gd name="T38" fmla="*/ 1693 w 5568"/>
                  <a:gd name="T39" fmla="*/ 64 h 1368"/>
                  <a:gd name="T40" fmla="*/ 1642 w 5568"/>
                  <a:gd name="T41" fmla="*/ 48 h 1368"/>
                  <a:gd name="T42" fmla="*/ 1589 w 5568"/>
                  <a:gd name="T43" fmla="*/ 64 h 1368"/>
                  <a:gd name="T44" fmla="*/ 1549 w 5568"/>
                  <a:gd name="T45" fmla="*/ 106 h 1368"/>
                  <a:gd name="T46" fmla="*/ 1530 w 5568"/>
                  <a:gd name="T47" fmla="*/ 159 h 1368"/>
                  <a:gd name="T48" fmla="*/ 1514 w 5568"/>
                  <a:gd name="T49" fmla="*/ 220 h 1368"/>
                  <a:gd name="T50" fmla="*/ 1489 w 5568"/>
                  <a:gd name="T51" fmla="*/ 260 h 1368"/>
                  <a:gd name="T52" fmla="*/ 669 w 5568"/>
                  <a:gd name="T53" fmla="*/ 406 h 1368"/>
                  <a:gd name="T54" fmla="*/ 675 w 5568"/>
                  <a:gd name="T55" fmla="*/ 290 h 1368"/>
                  <a:gd name="T56" fmla="*/ 662 w 5568"/>
                  <a:gd name="T57" fmla="*/ 226 h 1368"/>
                  <a:gd name="T58" fmla="*/ 621 w 5568"/>
                  <a:gd name="T59" fmla="*/ 166 h 1368"/>
                  <a:gd name="T60" fmla="*/ 570 w 5568"/>
                  <a:gd name="T61" fmla="*/ 136 h 1368"/>
                  <a:gd name="T62" fmla="*/ 520 w 5568"/>
                  <a:gd name="T63" fmla="*/ 124 h 1368"/>
                  <a:gd name="T64" fmla="*/ 462 w 5568"/>
                  <a:gd name="T65" fmla="*/ 125 h 1368"/>
                  <a:gd name="T66" fmla="*/ 401 w 5568"/>
                  <a:gd name="T67" fmla="*/ 142 h 1368"/>
                  <a:gd name="T68" fmla="*/ 354 w 5568"/>
                  <a:gd name="T69" fmla="*/ 171 h 1368"/>
                  <a:gd name="T70" fmla="*/ 304 w 5568"/>
                  <a:gd name="T71" fmla="*/ 224 h 1368"/>
                  <a:gd name="T72" fmla="*/ 270 w 5568"/>
                  <a:gd name="T73" fmla="*/ 295 h 1368"/>
                  <a:gd name="T74" fmla="*/ 262 w 5568"/>
                  <a:gd name="T75" fmla="*/ 356 h 1368"/>
                  <a:gd name="T76" fmla="*/ 260 w 5568"/>
                  <a:gd name="T77" fmla="*/ 395 h 1368"/>
                  <a:gd name="T78" fmla="*/ 242 w 5568"/>
                  <a:gd name="T79" fmla="*/ 435 h 1368"/>
                  <a:gd name="T80" fmla="*/ 220 w 5568"/>
                  <a:gd name="T81" fmla="*/ 450 h 1368"/>
                  <a:gd name="T82" fmla="*/ 180 w 5568"/>
                  <a:gd name="T83" fmla="*/ 456 h 1368"/>
                  <a:gd name="T84" fmla="*/ 118 w 5568"/>
                  <a:gd name="T85" fmla="*/ 456 h 1368"/>
                  <a:gd name="T86" fmla="*/ 67 w 5568"/>
                  <a:gd name="T87" fmla="*/ 231 h 13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568"/>
                  <a:gd name="T133" fmla="*/ 0 h 1368"/>
                  <a:gd name="T134" fmla="*/ 5568 w 5568"/>
                  <a:gd name="T135" fmla="*/ 1368 h 13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568" h="1368">
                    <a:moveTo>
                      <a:pt x="200" y="693"/>
                    </a:moveTo>
                    <a:lnTo>
                      <a:pt x="666" y="535"/>
                    </a:lnTo>
                    <a:lnTo>
                      <a:pt x="765" y="505"/>
                    </a:lnTo>
                    <a:lnTo>
                      <a:pt x="935" y="455"/>
                    </a:lnTo>
                    <a:lnTo>
                      <a:pt x="1062" y="421"/>
                    </a:lnTo>
                    <a:lnTo>
                      <a:pt x="1190" y="386"/>
                    </a:lnTo>
                    <a:lnTo>
                      <a:pt x="1237" y="373"/>
                    </a:lnTo>
                    <a:lnTo>
                      <a:pt x="1277" y="363"/>
                    </a:lnTo>
                    <a:lnTo>
                      <a:pt x="1313" y="356"/>
                    </a:lnTo>
                    <a:lnTo>
                      <a:pt x="1385" y="345"/>
                    </a:lnTo>
                    <a:lnTo>
                      <a:pt x="1449" y="340"/>
                    </a:lnTo>
                    <a:lnTo>
                      <a:pt x="1511" y="340"/>
                    </a:lnTo>
                    <a:lnTo>
                      <a:pt x="1580" y="343"/>
                    </a:lnTo>
                    <a:lnTo>
                      <a:pt x="1657" y="348"/>
                    </a:lnTo>
                    <a:lnTo>
                      <a:pt x="1710" y="356"/>
                    </a:lnTo>
                    <a:lnTo>
                      <a:pt x="1770" y="357"/>
                    </a:lnTo>
                    <a:lnTo>
                      <a:pt x="2714" y="252"/>
                    </a:lnTo>
                    <a:lnTo>
                      <a:pt x="3232" y="198"/>
                    </a:lnTo>
                    <a:lnTo>
                      <a:pt x="3793" y="137"/>
                    </a:lnTo>
                    <a:lnTo>
                      <a:pt x="4490" y="69"/>
                    </a:lnTo>
                    <a:lnTo>
                      <a:pt x="4750" y="45"/>
                    </a:lnTo>
                    <a:lnTo>
                      <a:pt x="4934" y="29"/>
                    </a:lnTo>
                    <a:lnTo>
                      <a:pt x="5050" y="21"/>
                    </a:lnTo>
                    <a:lnTo>
                      <a:pt x="5195" y="8"/>
                    </a:lnTo>
                    <a:lnTo>
                      <a:pt x="5293" y="0"/>
                    </a:lnTo>
                    <a:lnTo>
                      <a:pt x="5422" y="0"/>
                    </a:lnTo>
                    <a:lnTo>
                      <a:pt x="5489" y="1"/>
                    </a:lnTo>
                    <a:lnTo>
                      <a:pt x="5568" y="25"/>
                    </a:lnTo>
                    <a:lnTo>
                      <a:pt x="5506" y="32"/>
                    </a:lnTo>
                    <a:lnTo>
                      <a:pt x="5440" y="42"/>
                    </a:lnTo>
                    <a:lnTo>
                      <a:pt x="5377" y="58"/>
                    </a:lnTo>
                    <a:lnTo>
                      <a:pt x="5339" y="74"/>
                    </a:lnTo>
                    <a:lnTo>
                      <a:pt x="5313" y="86"/>
                    </a:lnTo>
                    <a:lnTo>
                      <a:pt x="5284" y="101"/>
                    </a:lnTo>
                    <a:lnTo>
                      <a:pt x="5251" y="117"/>
                    </a:lnTo>
                    <a:lnTo>
                      <a:pt x="5214" y="125"/>
                    </a:lnTo>
                    <a:lnTo>
                      <a:pt x="5173" y="127"/>
                    </a:lnTo>
                    <a:lnTo>
                      <a:pt x="5104" y="130"/>
                    </a:lnTo>
                    <a:lnTo>
                      <a:pt x="5139" y="166"/>
                    </a:lnTo>
                    <a:lnTo>
                      <a:pt x="5157" y="191"/>
                    </a:lnTo>
                    <a:lnTo>
                      <a:pt x="5178" y="223"/>
                    </a:lnTo>
                    <a:lnTo>
                      <a:pt x="5200" y="275"/>
                    </a:lnTo>
                    <a:lnTo>
                      <a:pt x="5214" y="341"/>
                    </a:lnTo>
                    <a:lnTo>
                      <a:pt x="5223" y="392"/>
                    </a:lnTo>
                    <a:lnTo>
                      <a:pt x="5252" y="416"/>
                    </a:lnTo>
                    <a:lnTo>
                      <a:pt x="5292" y="440"/>
                    </a:lnTo>
                    <a:lnTo>
                      <a:pt x="5406" y="483"/>
                    </a:lnTo>
                    <a:lnTo>
                      <a:pt x="5385" y="541"/>
                    </a:lnTo>
                    <a:lnTo>
                      <a:pt x="5359" y="576"/>
                    </a:lnTo>
                    <a:lnTo>
                      <a:pt x="5329" y="614"/>
                    </a:lnTo>
                    <a:lnTo>
                      <a:pt x="5284" y="639"/>
                    </a:lnTo>
                    <a:lnTo>
                      <a:pt x="5234" y="671"/>
                    </a:lnTo>
                    <a:lnTo>
                      <a:pt x="5231" y="590"/>
                    </a:lnTo>
                    <a:lnTo>
                      <a:pt x="5222" y="506"/>
                    </a:lnTo>
                    <a:lnTo>
                      <a:pt x="5207" y="440"/>
                    </a:lnTo>
                    <a:lnTo>
                      <a:pt x="5185" y="372"/>
                    </a:lnTo>
                    <a:lnTo>
                      <a:pt x="5162" y="317"/>
                    </a:lnTo>
                    <a:lnTo>
                      <a:pt x="5133" y="274"/>
                    </a:lnTo>
                    <a:lnTo>
                      <a:pt x="5110" y="227"/>
                    </a:lnTo>
                    <a:lnTo>
                      <a:pt x="5078" y="191"/>
                    </a:lnTo>
                    <a:lnTo>
                      <a:pt x="5033" y="166"/>
                    </a:lnTo>
                    <a:lnTo>
                      <a:pt x="4980" y="151"/>
                    </a:lnTo>
                    <a:lnTo>
                      <a:pt x="4926" y="145"/>
                    </a:lnTo>
                    <a:lnTo>
                      <a:pt x="4874" y="151"/>
                    </a:lnTo>
                    <a:lnTo>
                      <a:pt x="4818" y="166"/>
                    </a:lnTo>
                    <a:lnTo>
                      <a:pt x="4767" y="191"/>
                    </a:lnTo>
                    <a:lnTo>
                      <a:pt x="4722" y="223"/>
                    </a:lnTo>
                    <a:lnTo>
                      <a:pt x="4676" y="274"/>
                    </a:lnTo>
                    <a:lnTo>
                      <a:pt x="4647" y="317"/>
                    </a:lnTo>
                    <a:lnTo>
                      <a:pt x="4619" y="372"/>
                    </a:lnTo>
                    <a:lnTo>
                      <a:pt x="4605" y="416"/>
                    </a:lnTo>
                    <a:lnTo>
                      <a:pt x="4590" y="477"/>
                    </a:lnTo>
                    <a:lnTo>
                      <a:pt x="4583" y="531"/>
                    </a:lnTo>
                    <a:lnTo>
                      <a:pt x="4567" y="602"/>
                    </a:lnTo>
                    <a:lnTo>
                      <a:pt x="4543" y="660"/>
                    </a:lnTo>
                    <a:lnTo>
                      <a:pt x="4520" y="707"/>
                    </a:lnTo>
                    <a:lnTo>
                      <a:pt x="4490" y="745"/>
                    </a:lnTo>
                    <a:lnTo>
                      <a:pt x="4467" y="781"/>
                    </a:lnTo>
                    <a:lnTo>
                      <a:pt x="4437" y="822"/>
                    </a:lnTo>
                    <a:lnTo>
                      <a:pt x="4332" y="835"/>
                    </a:lnTo>
                    <a:lnTo>
                      <a:pt x="2008" y="1218"/>
                    </a:lnTo>
                    <a:lnTo>
                      <a:pt x="2017" y="1052"/>
                    </a:lnTo>
                    <a:lnTo>
                      <a:pt x="2024" y="947"/>
                    </a:lnTo>
                    <a:lnTo>
                      <a:pt x="2026" y="869"/>
                    </a:lnTo>
                    <a:lnTo>
                      <a:pt x="2024" y="810"/>
                    </a:lnTo>
                    <a:lnTo>
                      <a:pt x="2008" y="741"/>
                    </a:lnTo>
                    <a:lnTo>
                      <a:pt x="1985" y="677"/>
                    </a:lnTo>
                    <a:lnTo>
                      <a:pt x="1945" y="610"/>
                    </a:lnTo>
                    <a:lnTo>
                      <a:pt x="1908" y="547"/>
                    </a:lnTo>
                    <a:lnTo>
                      <a:pt x="1862" y="497"/>
                    </a:lnTo>
                    <a:lnTo>
                      <a:pt x="1810" y="455"/>
                    </a:lnTo>
                    <a:lnTo>
                      <a:pt x="1741" y="421"/>
                    </a:lnTo>
                    <a:lnTo>
                      <a:pt x="1709" y="408"/>
                    </a:lnTo>
                    <a:lnTo>
                      <a:pt x="1662" y="392"/>
                    </a:lnTo>
                    <a:lnTo>
                      <a:pt x="1612" y="384"/>
                    </a:lnTo>
                    <a:lnTo>
                      <a:pt x="1559" y="373"/>
                    </a:lnTo>
                    <a:lnTo>
                      <a:pt x="1495" y="368"/>
                    </a:lnTo>
                    <a:lnTo>
                      <a:pt x="1451" y="368"/>
                    </a:lnTo>
                    <a:lnTo>
                      <a:pt x="1385" y="374"/>
                    </a:lnTo>
                    <a:lnTo>
                      <a:pt x="1321" y="389"/>
                    </a:lnTo>
                    <a:lnTo>
                      <a:pt x="1261" y="404"/>
                    </a:lnTo>
                    <a:lnTo>
                      <a:pt x="1204" y="425"/>
                    </a:lnTo>
                    <a:lnTo>
                      <a:pt x="1148" y="450"/>
                    </a:lnTo>
                    <a:lnTo>
                      <a:pt x="1103" y="478"/>
                    </a:lnTo>
                    <a:lnTo>
                      <a:pt x="1061" y="513"/>
                    </a:lnTo>
                    <a:lnTo>
                      <a:pt x="1009" y="555"/>
                    </a:lnTo>
                    <a:lnTo>
                      <a:pt x="960" y="612"/>
                    </a:lnTo>
                    <a:lnTo>
                      <a:pt x="912" y="671"/>
                    </a:lnTo>
                    <a:lnTo>
                      <a:pt x="872" y="738"/>
                    </a:lnTo>
                    <a:lnTo>
                      <a:pt x="843" y="800"/>
                    </a:lnTo>
                    <a:lnTo>
                      <a:pt x="811" y="886"/>
                    </a:lnTo>
                    <a:lnTo>
                      <a:pt x="790" y="962"/>
                    </a:lnTo>
                    <a:lnTo>
                      <a:pt x="783" y="1029"/>
                    </a:lnTo>
                    <a:lnTo>
                      <a:pt x="786" y="1067"/>
                    </a:lnTo>
                    <a:lnTo>
                      <a:pt x="795" y="1116"/>
                    </a:lnTo>
                    <a:lnTo>
                      <a:pt x="790" y="1150"/>
                    </a:lnTo>
                    <a:lnTo>
                      <a:pt x="779" y="1186"/>
                    </a:lnTo>
                    <a:lnTo>
                      <a:pt x="765" y="1234"/>
                    </a:lnTo>
                    <a:lnTo>
                      <a:pt x="743" y="1282"/>
                    </a:lnTo>
                    <a:lnTo>
                      <a:pt x="727" y="1304"/>
                    </a:lnTo>
                    <a:lnTo>
                      <a:pt x="706" y="1322"/>
                    </a:lnTo>
                    <a:lnTo>
                      <a:pt x="686" y="1337"/>
                    </a:lnTo>
                    <a:lnTo>
                      <a:pt x="660" y="1349"/>
                    </a:lnTo>
                    <a:lnTo>
                      <a:pt x="620" y="1356"/>
                    </a:lnTo>
                    <a:lnTo>
                      <a:pt x="580" y="1363"/>
                    </a:lnTo>
                    <a:lnTo>
                      <a:pt x="539" y="1367"/>
                    </a:lnTo>
                    <a:lnTo>
                      <a:pt x="503" y="1368"/>
                    </a:lnTo>
                    <a:lnTo>
                      <a:pt x="446" y="1368"/>
                    </a:lnTo>
                    <a:lnTo>
                      <a:pt x="355" y="1367"/>
                    </a:lnTo>
                    <a:lnTo>
                      <a:pt x="262" y="1363"/>
                    </a:lnTo>
                    <a:lnTo>
                      <a:pt x="0" y="1198"/>
                    </a:lnTo>
                    <a:lnTo>
                      <a:pt x="200" y="693"/>
                    </a:lnTo>
                    <a:close/>
                  </a:path>
                </a:pathLst>
              </a:custGeom>
              <a:solidFill>
                <a:schemeClr val="hlink"/>
              </a:solidFill>
              <a:ln w="9525">
                <a:solidFill>
                  <a:schemeClr val="tx1"/>
                </a:solidFill>
                <a:round/>
                <a:headEnd/>
                <a:tailEnd/>
              </a:ln>
            </p:spPr>
            <p:txBody>
              <a:bodyPr/>
              <a:lstStyle/>
              <a:p>
                <a:endParaRPr lang="en-US" dirty="0"/>
              </a:p>
            </p:txBody>
          </p:sp>
          <p:sp>
            <p:nvSpPr>
              <p:cNvPr id="143" name="Freeform 1201"/>
              <p:cNvSpPr>
                <a:spLocks/>
              </p:cNvSpPr>
              <p:nvPr/>
            </p:nvSpPr>
            <p:spPr bwMode="auto">
              <a:xfrm>
                <a:off x="3161" y="1496"/>
                <a:ext cx="1321" cy="307"/>
              </a:xfrm>
              <a:custGeom>
                <a:avLst/>
                <a:gdLst>
                  <a:gd name="T0" fmla="*/ 0 w 3962"/>
                  <a:gd name="T1" fmla="*/ 200 h 922"/>
                  <a:gd name="T2" fmla="*/ 3 w 3962"/>
                  <a:gd name="T3" fmla="*/ 189 h 922"/>
                  <a:gd name="T4" fmla="*/ 15 w 3962"/>
                  <a:gd name="T5" fmla="*/ 181 h 922"/>
                  <a:gd name="T6" fmla="*/ 64 w 3962"/>
                  <a:gd name="T7" fmla="*/ 158 h 922"/>
                  <a:gd name="T8" fmla="*/ 112 w 3962"/>
                  <a:gd name="T9" fmla="*/ 141 h 922"/>
                  <a:gd name="T10" fmla="*/ 156 w 3962"/>
                  <a:gd name="T11" fmla="*/ 125 h 922"/>
                  <a:gd name="T12" fmla="*/ 270 w 3962"/>
                  <a:gd name="T13" fmla="*/ 90 h 922"/>
                  <a:gd name="T14" fmla="*/ 329 w 3962"/>
                  <a:gd name="T15" fmla="*/ 74 h 922"/>
                  <a:gd name="T16" fmla="*/ 378 w 3962"/>
                  <a:gd name="T17" fmla="*/ 62 h 922"/>
                  <a:gd name="T18" fmla="*/ 464 w 3962"/>
                  <a:gd name="T19" fmla="*/ 45 h 922"/>
                  <a:gd name="T20" fmla="*/ 574 w 3962"/>
                  <a:gd name="T21" fmla="*/ 25 h 922"/>
                  <a:gd name="T22" fmla="*/ 631 w 3962"/>
                  <a:gd name="T23" fmla="*/ 16 h 922"/>
                  <a:gd name="T24" fmla="*/ 666 w 3962"/>
                  <a:gd name="T25" fmla="*/ 12 h 922"/>
                  <a:gd name="T26" fmla="*/ 707 w 3962"/>
                  <a:gd name="T27" fmla="*/ 7 h 922"/>
                  <a:gd name="T28" fmla="*/ 730 w 3962"/>
                  <a:gd name="T29" fmla="*/ 0 h 922"/>
                  <a:gd name="T30" fmla="*/ 750 w 3962"/>
                  <a:gd name="T31" fmla="*/ 4 h 922"/>
                  <a:gd name="T32" fmla="*/ 1092 w 3962"/>
                  <a:gd name="T33" fmla="*/ 23 h 922"/>
                  <a:gd name="T34" fmla="*/ 1166 w 3962"/>
                  <a:gd name="T35" fmla="*/ 28 h 922"/>
                  <a:gd name="T36" fmla="*/ 1223 w 3962"/>
                  <a:gd name="T37" fmla="*/ 35 h 922"/>
                  <a:gd name="T38" fmla="*/ 1270 w 3962"/>
                  <a:gd name="T39" fmla="*/ 42 h 922"/>
                  <a:gd name="T40" fmla="*/ 1311 w 3962"/>
                  <a:gd name="T41" fmla="*/ 42 h 922"/>
                  <a:gd name="T42" fmla="*/ 1305 w 3962"/>
                  <a:gd name="T43" fmla="*/ 53 h 922"/>
                  <a:gd name="T44" fmla="*/ 1219 w 3962"/>
                  <a:gd name="T45" fmla="*/ 71 h 922"/>
                  <a:gd name="T46" fmla="*/ 1061 w 3962"/>
                  <a:gd name="T47" fmla="*/ 95 h 922"/>
                  <a:gd name="T48" fmla="*/ 970 w 3962"/>
                  <a:gd name="T49" fmla="*/ 110 h 922"/>
                  <a:gd name="T50" fmla="*/ 864 w 3962"/>
                  <a:gd name="T51" fmla="*/ 135 h 922"/>
                  <a:gd name="T52" fmla="*/ 779 w 3962"/>
                  <a:gd name="T53" fmla="*/ 158 h 922"/>
                  <a:gd name="T54" fmla="*/ 652 w 3962"/>
                  <a:gd name="T55" fmla="*/ 199 h 922"/>
                  <a:gd name="T56" fmla="*/ 514 w 3962"/>
                  <a:gd name="T57" fmla="*/ 251 h 922"/>
                  <a:gd name="T58" fmla="*/ 425 w 3962"/>
                  <a:gd name="T59" fmla="*/ 307 h 922"/>
                  <a:gd name="T60" fmla="*/ 389 w 3962"/>
                  <a:gd name="T61" fmla="*/ 306 h 922"/>
                  <a:gd name="T62" fmla="*/ 343 w 3962"/>
                  <a:gd name="T63" fmla="*/ 301 h 922"/>
                  <a:gd name="T64" fmla="*/ 301 w 3962"/>
                  <a:gd name="T65" fmla="*/ 295 h 922"/>
                  <a:gd name="T66" fmla="*/ 244 w 3962"/>
                  <a:gd name="T67" fmla="*/ 286 h 922"/>
                  <a:gd name="T68" fmla="*/ 188 w 3962"/>
                  <a:gd name="T69" fmla="*/ 276 h 922"/>
                  <a:gd name="T70" fmla="*/ 120 w 3962"/>
                  <a:gd name="T71" fmla="*/ 258 h 922"/>
                  <a:gd name="T72" fmla="*/ 92 w 3962"/>
                  <a:gd name="T73" fmla="*/ 249 h 922"/>
                  <a:gd name="T74" fmla="*/ 61 w 3962"/>
                  <a:gd name="T75" fmla="*/ 239 h 922"/>
                  <a:gd name="T76" fmla="*/ 38 w 3962"/>
                  <a:gd name="T77" fmla="*/ 230 h 922"/>
                  <a:gd name="T78" fmla="*/ 15 w 3962"/>
                  <a:gd name="T79" fmla="*/ 219 h 922"/>
                  <a:gd name="T80" fmla="*/ 0 w 3962"/>
                  <a:gd name="T81" fmla="*/ 207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962"/>
                  <a:gd name="T124" fmla="*/ 0 h 922"/>
                  <a:gd name="T125" fmla="*/ 3962 w 3962"/>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962" h="922">
                    <a:moveTo>
                      <a:pt x="0" y="623"/>
                    </a:moveTo>
                    <a:lnTo>
                      <a:pt x="0" y="602"/>
                    </a:lnTo>
                    <a:lnTo>
                      <a:pt x="2" y="585"/>
                    </a:lnTo>
                    <a:lnTo>
                      <a:pt x="9" y="569"/>
                    </a:lnTo>
                    <a:lnTo>
                      <a:pt x="21" y="557"/>
                    </a:lnTo>
                    <a:lnTo>
                      <a:pt x="44" y="543"/>
                    </a:lnTo>
                    <a:lnTo>
                      <a:pt x="67" y="529"/>
                    </a:lnTo>
                    <a:lnTo>
                      <a:pt x="191" y="476"/>
                    </a:lnTo>
                    <a:lnTo>
                      <a:pt x="268" y="446"/>
                    </a:lnTo>
                    <a:lnTo>
                      <a:pt x="336" y="424"/>
                    </a:lnTo>
                    <a:lnTo>
                      <a:pt x="402" y="399"/>
                    </a:lnTo>
                    <a:lnTo>
                      <a:pt x="467" y="375"/>
                    </a:lnTo>
                    <a:lnTo>
                      <a:pt x="551" y="351"/>
                    </a:lnTo>
                    <a:lnTo>
                      <a:pt x="809" y="270"/>
                    </a:lnTo>
                    <a:lnTo>
                      <a:pt x="895" y="243"/>
                    </a:lnTo>
                    <a:lnTo>
                      <a:pt x="988" y="221"/>
                    </a:lnTo>
                    <a:lnTo>
                      <a:pt x="1060" y="202"/>
                    </a:lnTo>
                    <a:lnTo>
                      <a:pt x="1134" y="186"/>
                    </a:lnTo>
                    <a:lnTo>
                      <a:pt x="1284" y="156"/>
                    </a:lnTo>
                    <a:lnTo>
                      <a:pt x="1392" y="134"/>
                    </a:lnTo>
                    <a:lnTo>
                      <a:pt x="1518" y="110"/>
                    </a:lnTo>
                    <a:lnTo>
                      <a:pt x="1722" y="76"/>
                    </a:lnTo>
                    <a:lnTo>
                      <a:pt x="1814" y="59"/>
                    </a:lnTo>
                    <a:lnTo>
                      <a:pt x="1894" y="47"/>
                    </a:lnTo>
                    <a:lnTo>
                      <a:pt x="1944" y="39"/>
                    </a:lnTo>
                    <a:lnTo>
                      <a:pt x="1997" y="35"/>
                    </a:lnTo>
                    <a:lnTo>
                      <a:pt x="2042" y="28"/>
                    </a:lnTo>
                    <a:lnTo>
                      <a:pt x="2119" y="20"/>
                    </a:lnTo>
                    <a:lnTo>
                      <a:pt x="2158" y="11"/>
                    </a:lnTo>
                    <a:lnTo>
                      <a:pt x="2190" y="0"/>
                    </a:lnTo>
                    <a:lnTo>
                      <a:pt x="2224" y="12"/>
                    </a:lnTo>
                    <a:lnTo>
                      <a:pt x="2250" y="12"/>
                    </a:lnTo>
                    <a:lnTo>
                      <a:pt x="3161" y="55"/>
                    </a:lnTo>
                    <a:lnTo>
                      <a:pt x="3276" y="68"/>
                    </a:lnTo>
                    <a:lnTo>
                      <a:pt x="3397" y="78"/>
                    </a:lnTo>
                    <a:lnTo>
                      <a:pt x="3497" y="85"/>
                    </a:lnTo>
                    <a:lnTo>
                      <a:pt x="3582" y="93"/>
                    </a:lnTo>
                    <a:lnTo>
                      <a:pt x="3667" y="105"/>
                    </a:lnTo>
                    <a:lnTo>
                      <a:pt x="3732" y="113"/>
                    </a:lnTo>
                    <a:lnTo>
                      <a:pt x="3809" y="125"/>
                    </a:lnTo>
                    <a:lnTo>
                      <a:pt x="3873" y="125"/>
                    </a:lnTo>
                    <a:lnTo>
                      <a:pt x="3931" y="125"/>
                    </a:lnTo>
                    <a:lnTo>
                      <a:pt x="3962" y="121"/>
                    </a:lnTo>
                    <a:lnTo>
                      <a:pt x="3915" y="158"/>
                    </a:lnTo>
                    <a:lnTo>
                      <a:pt x="3884" y="174"/>
                    </a:lnTo>
                    <a:lnTo>
                      <a:pt x="3656" y="213"/>
                    </a:lnTo>
                    <a:lnTo>
                      <a:pt x="3413" y="250"/>
                    </a:lnTo>
                    <a:lnTo>
                      <a:pt x="3183" y="286"/>
                    </a:lnTo>
                    <a:lnTo>
                      <a:pt x="3046" y="306"/>
                    </a:lnTo>
                    <a:lnTo>
                      <a:pt x="2908" y="331"/>
                    </a:lnTo>
                    <a:lnTo>
                      <a:pt x="2721" y="371"/>
                    </a:lnTo>
                    <a:lnTo>
                      <a:pt x="2591" y="404"/>
                    </a:lnTo>
                    <a:lnTo>
                      <a:pt x="2486" y="432"/>
                    </a:lnTo>
                    <a:lnTo>
                      <a:pt x="2337" y="476"/>
                    </a:lnTo>
                    <a:lnTo>
                      <a:pt x="2115" y="541"/>
                    </a:lnTo>
                    <a:lnTo>
                      <a:pt x="1956" y="597"/>
                    </a:lnTo>
                    <a:lnTo>
                      <a:pt x="1651" y="707"/>
                    </a:lnTo>
                    <a:lnTo>
                      <a:pt x="1543" y="753"/>
                    </a:lnTo>
                    <a:lnTo>
                      <a:pt x="1457" y="796"/>
                    </a:lnTo>
                    <a:lnTo>
                      <a:pt x="1275" y="922"/>
                    </a:lnTo>
                    <a:lnTo>
                      <a:pt x="1216" y="921"/>
                    </a:lnTo>
                    <a:lnTo>
                      <a:pt x="1168" y="918"/>
                    </a:lnTo>
                    <a:lnTo>
                      <a:pt x="1099" y="913"/>
                    </a:lnTo>
                    <a:lnTo>
                      <a:pt x="1028" y="905"/>
                    </a:lnTo>
                    <a:lnTo>
                      <a:pt x="969" y="898"/>
                    </a:lnTo>
                    <a:lnTo>
                      <a:pt x="903" y="887"/>
                    </a:lnTo>
                    <a:lnTo>
                      <a:pt x="818" y="875"/>
                    </a:lnTo>
                    <a:lnTo>
                      <a:pt x="732" y="860"/>
                    </a:lnTo>
                    <a:lnTo>
                      <a:pt x="647" y="845"/>
                    </a:lnTo>
                    <a:lnTo>
                      <a:pt x="563" y="828"/>
                    </a:lnTo>
                    <a:lnTo>
                      <a:pt x="483" y="810"/>
                    </a:lnTo>
                    <a:lnTo>
                      <a:pt x="361" y="776"/>
                    </a:lnTo>
                    <a:lnTo>
                      <a:pt x="325" y="763"/>
                    </a:lnTo>
                    <a:lnTo>
                      <a:pt x="276" y="747"/>
                    </a:lnTo>
                    <a:lnTo>
                      <a:pt x="229" y="731"/>
                    </a:lnTo>
                    <a:lnTo>
                      <a:pt x="183" y="717"/>
                    </a:lnTo>
                    <a:lnTo>
                      <a:pt x="146" y="704"/>
                    </a:lnTo>
                    <a:lnTo>
                      <a:pt x="114" y="691"/>
                    </a:lnTo>
                    <a:lnTo>
                      <a:pt x="75" y="675"/>
                    </a:lnTo>
                    <a:lnTo>
                      <a:pt x="46" y="658"/>
                    </a:lnTo>
                    <a:lnTo>
                      <a:pt x="26" y="643"/>
                    </a:lnTo>
                    <a:lnTo>
                      <a:pt x="0" y="623"/>
                    </a:lnTo>
                    <a:close/>
                  </a:path>
                </a:pathLst>
              </a:custGeom>
              <a:solidFill>
                <a:schemeClr val="accent1"/>
              </a:solidFill>
              <a:ln w="9525">
                <a:solidFill>
                  <a:schemeClr val="tx1"/>
                </a:solidFill>
                <a:round/>
                <a:headEnd/>
                <a:tailEnd/>
              </a:ln>
            </p:spPr>
            <p:txBody>
              <a:bodyPr/>
              <a:lstStyle/>
              <a:p>
                <a:endParaRPr lang="en-US" dirty="0"/>
              </a:p>
            </p:txBody>
          </p:sp>
          <p:grpSp>
            <p:nvGrpSpPr>
              <p:cNvPr id="144" name="Group 1202"/>
              <p:cNvGrpSpPr>
                <a:grpSpLocks/>
              </p:cNvGrpSpPr>
              <p:nvPr/>
            </p:nvGrpSpPr>
            <p:grpSpPr bwMode="auto">
              <a:xfrm>
                <a:off x="3878" y="1464"/>
                <a:ext cx="1385" cy="453"/>
                <a:chOff x="1097" y="1580"/>
                <a:chExt cx="1385" cy="453"/>
              </a:xfrm>
            </p:grpSpPr>
            <p:grpSp>
              <p:nvGrpSpPr>
                <p:cNvPr id="182" name="Group 1203"/>
                <p:cNvGrpSpPr>
                  <a:grpSpLocks/>
                </p:cNvGrpSpPr>
                <p:nvPr/>
              </p:nvGrpSpPr>
              <p:grpSpPr bwMode="auto">
                <a:xfrm>
                  <a:off x="1097" y="1919"/>
                  <a:ext cx="61" cy="39"/>
                  <a:chOff x="1097" y="1919"/>
                  <a:chExt cx="61" cy="39"/>
                </a:xfrm>
              </p:grpSpPr>
              <p:sp>
                <p:nvSpPr>
                  <p:cNvPr id="202" name="Freeform 1204"/>
                  <p:cNvSpPr>
                    <a:spLocks/>
                  </p:cNvSpPr>
                  <p:nvPr/>
                </p:nvSpPr>
                <p:spPr bwMode="auto">
                  <a:xfrm>
                    <a:off x="1097" y="1919"/>
                    <a:ext cx="61" cy="39"/>
                  </a:xfrm>
                  <a:custGeom>
                    <a:avLst/>
                    <a:gdLst>
                      <a:gd name="T0" fmla="*/ 0 w 183"/>
                      <a:gd name="T1" fmla="*/ 10 h 119"/>
                      <a:gd name="T2" fmla="*/ 53 w 183"/>
                      <a:gd name="T3" fmla="*/ 0 h 119"/>
                      <a:gd name="T4" fmla="*/ 61 w 183"/>
                      <a:gd name="T5" fmla="*/ 1 h 119"/>
                      <a:gd name="T6" fmla="*/ 4 w 183"/>
                      <a:gd name="T7" fmla="*/ 13 h 119"/>
                      <a:gd name="T8" fmla="*/ 4 w 183"/>
                      <a:gd name="T9" fmla="*/ 39 h 119"/>
                      <a:gd name="T10" fmla="*/ 0 w 183"/>
                      <a:gd name="T11" fmla="*/ 37 h 119"/>
                      <a:gd name="T12" fmla="*/ 0 w 183"/>
                      <a:gd name="T13" fmla="*/ 10 h 119"/>
                      <a:gd name="T14" fmla="*/ 0 60000 65536"/>
                      <a:gd name="T15" fmla="*/ 0 60000 65536"/>
                      <a:gd name="T16" fmla="*/ 0 60000 65536"/>
                      <a:gd name="T17" fmla="*/ 0 60000 65536"/>
                      <a:gd name="T18" fmla="*/ 0 60000 65536"/>
                      <a:gd name="T19" fmla="*/ 0 60000 65536"/>
                      <a:gd name="T20" fmla="*/ 0 60000 65536"/>
                      <a:gd name="T21" fmla="*/ 0 w 183"/>
                      <a:gd name="T22" fmla="*/ 0 h 119"/>
                      <a:gd name="T23" fmla="*/ 183 w 183"/>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 h="119">
                        <a:moveTo>
                          <a:pt x="0" y="32"/>
                        </a:moveTo>
                        <a:lnTo>
                          <a:pt x="159" y="0"/>
                        </a:lnTo>
                        <a:lnTo>
                          <a:pt x="183" y="2"/>
                        </a:lnTo>
                        <a:lnTo>
                          <a:pt x="12" y="39"/>
                        </a:lnTo>
                        <a:lnTo>
                          <a:pt x="12" y="119"/>
                        </a:lnTo>
                        <a:lnTo>
                          <a:pt x="0" y="114"/>
                        </a:lnTo>
                        <a:lnTo>
                          <a:pt x="0" y="32"/>
                        </a:lnTo>
                        <a:close/>
                      </a:path>
                    </a:pathLst>
                  </a:custGeom>
                  <a:solidFill>
                    <a:srgbClr val="FF8000"/>
                  </a:solidFill>
                  <a:ln w="9525">
                    <a:solidFill>
                      <a:schemeClr val="tx1"/>
                    </a:solidFill>
                    <a:round/>
                    <a:headEnd/>
                    <a:tailEnd/>
                  </a:ln>
                </p:spPr>
                <p:txBody>
                  <a:bodyPr/>
                  <a:lstStyle/>
                  <a:p>
                    <a:endParaRPr lang="en-US" dirty="0"/>
                  </a:p>
                </p:txBody>
              </p:sp>
              <p:sp>
                <p:nvSpPr>
                  <p:cNvPr id="203" name="Freeform 1205"/>
                  <p:cNvSpPr>
                    <a:spLocks/>
                  </p:cNvSpPr>
                  <p:nvPr/>
                </p:nvSpPr>
                <p:spPr bwMode="auto">
                  <a:xfrm>
                    <a:off x="1101" y="1919"/>
                    <a:ext cx="57" cy="39"/>
                  </a:xfrm>
                  <a:custGeom>
                    <a:avLst/>
                    <a:gdLst>
                      <a:gd name="T0" fmla="*/ 0 w 171"/>
                      <a:gd name="T1" fmla="*/ 12 h 117"/>
                      <a:gd name="T2" fmla="*/ 57 w 171"/>
                      <a:gd name="T3" fmla="*/ 0 h 117"/>
                      <a:gd name="T4" fmla="*/ 57 w 171"/>
                      <a:gd name="T5" fmla="*/ 25 h 117"/>
                      <a:gd name="T6" fmla="*/ 0 w 171"/>
                      <a:gd name="T7" fmla="*/ 39 h 117"/>
                      <a:gd name="T8" fmla="*/ 0 w 171"/>
                      <a:gd name="T9" fmla="*/ 12 h 117"/>
                      <a:gd name="T10" fmla="*/ 0 60000 65536"/>
                      <a:gd name="T11" fmla="*/ 0 60000 65536"/>
                      <a:gd name="T12" fmla="*/ 0 60000 65536"/>
                      <a:gd name="T13" fmla="*/ 0 60000 65536"/>
                      <a:gd name="T14" fmla="*/ 0 60000 65536"/>
                      <a:gd name="T15" fmla="*/ 0 w 171"/>
                      <a:gd name="T16" fmla="*/ 0 h 117"/>
                      <a:gd name="T17" fmla="*/ 171 w 171"/>
                      <a:gd name="T18" fmla="*/ 117 h 117"/>
                    </a:gdLst>
                    <a:ahLst/>
                    <a:cxnLst>
                      <a:cxn ang="T10">
                        <a:pos x="T0" y="T1"/>
                      </a:cxn>
                      <a:cxn ang="T11">
                        <a:pos x="T2" y="T3"/>
                      </a:cxn>
                      <a:cxn ang="T12">
                        <a:pos x="T4" y="T5"/>
                      </a:cxn>
                      <a:cxn ang="T13">
                        <a:pos x="T6" y="T7"/>
                      </a:cxn>
                      <a:cxn ang="T14">
                        <a:pos x="T8" y="T9"/>
                      </a:cxn>
                    </a:cxnLst>
                    <a:rect l="T15" t="T16" r="T17" b="T18"/>
                    <a:pathLst>
                      <a:path w="171" h="117">
                        <a:moveTo>
                          <a:pt x="0" y="37"/>
                        </a:moveTo>
                        <a:lnTo>
                          <a:pt x="171" y="0"/>
                        </a:lnTo>
                        <a:lnTo>
                          <a:pt x="171" y="76"/>
                        </a:lnTo>
                        <a:lnTo>
                          <a:pt x="0" y="117"/>
                        </a:lnTo>
                        <a:lnTo>
                          <a:pt x="0" y="37"/>
                        </a:lnTo>
                        <a:close/>
                      </a:path>
                    </a:pathLst>
                  </a:custGeom>
                  <a:solidFill>
                    <a:srgbClr val="FFE0C0"/>
                  </a:solidFill>
                  <a:ln w="9525">
                    <a:solidFill>
                      <a:schemeClr val="tx1"/>
                    </a:solidFill>
                    <a:round/>
                    <a:headEnd/>
                    <a:tailEnd/>
                  </a:ln>
                </p:spPr>
                <p:txBody>
                  <a:bodyPr/>
                  <a:lstStyle/>
                  <a:p>
                    <a:endParaRPr lang="en-US" dirty="0"/>
                  </a:p>
                </p:txBody>
              </p:sp>
            </p:grpSp>
            <p:grpSp>
              <p:nvGrpSpPr>
                <p:cNvPr id="183" name="Group 1206"/>
                <p:cNvGrpSpPr>
                  <a:grpSpLocks/>
                </p:cNvGrpSpPr>
                <p:nvPr/>
              </p:nvGrpSpPr>
              <p:grpSpPr bwMode="auto">
                <a:xfrm>
                  <a:off x="1695" y="1580"/>
                  <a:ext cx="787" cy="453"/>
                  <a:chOff x="1695" y="1580"/>
                  <a:chExt cx="787" cy="453"/>
                </a:xfrm>
              </p:grpSpPr>
              <p:grpSp>
                <p:nvGrpSpPr>
                  <p:cNvPr id="184" name="Group 1207"/>
                  <p:cNvGrpSpPr>
                    <a:grpSpLocks/>
                  </p:cNvGrpSpPr>
                  <p:nvPr/>
                </p:nvGrpSpPr>
                <p:grpSpPr bwMode="auto">
                  <a:xfrm>
                    <a:off x="1784" y="1580"/>
                    <a:ext cx="160" cy="134"/>
                    <a:chOff x="1784" y="1580"/>
                    <a:chExt cx="160" cy="134"/>
                  </a:xfrm>
                </p:grpSpPr>
                <p:sp>
                  <p:nvSpPr>
                    <p:cNvPr id="195" name="Freeform 1208"/>
                    <p:cNvSpPr>
                      <a:spLocks/>
                    </p:cNvSpPr>
                    <p:nvPr/>
                  </p:nvSpPr>
                  <p:spPr bwMode="auto">
                    <a:xfrm>
                      <a:off x="1802" y="1652"/>
                      <a:ext cx="142" cy="61"/>
                    </a:xfrm>
                    <a:custGeom>
                      <a:avLst/>
                      <a:gdLst>
                        <a:gd name="T0" fmla="*/ 0 w 424"/>
                        <a:gd name="T1" fmla="*/ 61 h 183"/>
                        <a:gd name="T2" fmla="*/ 23 w 424"/>
                        <a:gd name="T3" fmla="*/ 58 h 183"/>
                        <a:gd name="T4" fmla="*/ 43 w 424"/>
                        <a:gd name="T5" fmla="*/ 48 h 183"/>
                        <a:gd name="T6" fmla="*/ 64 w 424"/>
                        <a:gd name="T7" fmla="*/ 41 h 183"/>
                        <a:gd name="T8" fmla="*/ 81 w 424"/>
                        <a:gd name="T9" fmla="*/ 39 h 183"/>
                        <a:gd name="T10" fmla="*/ 87 w 424"/>
                        <a:gd name="T11" fmla="*/ 39 h 183"/>
                        <a:gd name="T12" fmla="*/ 104 w 424"/>
                        <a:gd name="T13" fmla="*/ 43 h 183"/>
                        <a:gd name="T14" fmla="*/ 125 w 424"/>
                        <a:gd name="T15" fmla="*/ 50 h 183"/>
                        <a:gd name="T16" fmla="*/ 136 w 424"/>
                        <a:gd name="T17" fmla="*/ 53 h 183"/>
                        <a:gd name="T18" fmla="*/ 139 w 424"/>
                        <a:gd name="T19" fmla="*/ 50 h 183"/>
                        <a:gd name="T20" fmla="*/ 142 w 424"/>
                        <a:gd name="T21" fmla="*/ 46 h 183"/>
                        <a:gd name="T22" fmla="*/ 142 w 424"/>
                        <a:gd name="T23" fmla="*/ 36 h 183"/>
                        <a:gd name="T24" fmla="*/ 139 w 424"/>
                        <a:gd name="T25" fmla="*/ 29 h 183"/>
                        <a:gd name="T26" fmla="*/ 130 w 424"/>
                        <a:gd name="T27" fmla="*/ 17 h 183"/>
                        <a:gd name="T28" fmla="*/ 122 w 424"/>
                        <a:gd name="T29" fmla="*/ 6 h 183"/>
                        <a:gd name="T30" fmla="*/ 120 w 424"/>
                        <a:gd name="T31" fmla="*/ 0 h 183"/>
                        <a:gd name="T32" fmla="*/ 33 w 424"/>
                        <a:gd name="T33" fmla="*/ 6 h 183"/>
                        <a:gd name="T34" fmla="*/ 42 w 424"/>
                        <a:gd name="T35" fmla="*/ 15 h 183"/>
                        <a:gd name="T36" fmla="*/ 43 w 424"/>
                        <a:gd name="T37" fmla="*/ 20 h 183"/>
                        <a:gd name="T38" fmla="*/ 41 w 424"/>
                        <a:gd name="T39" fmla="*/ 29 h 183"/>
                        <a:gd name="T40" fmla="*/ 33 w 424"/>
                        <a:gd name="T41" fmla="*/ 38 h 183"/>
                        <a:gd name="T42" fmla="*/ 22 w 424"/>
                        <a:gd name="T43" fmla="*/ 44 h 183"/>
                        <a:gd name="T44" fmla="*/ 0 w 424"/>
                        <a:gd name="T45" fmla="*/ 61 h 1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4"/>
                        <a:gd name="T70" fmla="*/ 0 h 183"/>
                        <a:gd name="T71" fmla="*/ 424 w 424"/>
                        <a:gd name="T72" fmla="*/ 183 h 1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4" h="183">
                          <a:moveTo>
                            <a:pt x="0" y="183"/>
                          </a:moveTo>
                          <a:lnTo>
                            <a:pt x="70" y="175"/>
                          </a:lnTo>
                          <a:lnTo>
                            <a:pt x="127" y="145"/>
                          </a:lnTo>
                          <a:lnTo>
                            <a:pt x="190" y="122"/>
                          </a:lnTo>
                          <a:lnTo>
                            <a:pt x="243" y="116"/>
                          </a:lnTo>
                          <a:lnTo>
                            <a:pt x="260" y="116"/>
                          </a:lnTo>
                          <a:lnTo>
                            <a:pt x="312" y="129"/>
                          </a:lnTo>
                          <a:lnTo>
                            <a:pt x="372" y="151"/>
                          </a:lnTo>
                          <a:lnTo>
                            <a:pt x="405" y="158"/>
                          </a:lnTo>
                          <a:lnTo>
                            <a:pt x="416" y="151"/>
                          </a:lnTo>
                          <a:lnTo>
                            <a:pt x="424" y="137"/>
                          </a:lnTo>
                          <a:lnTo>
                            <a:pt x="424" y="108"/>
                          </a:lnTo>
                          <a:lnTo>
                            <a:pt x="416" y="86"/>
                          </a:lnTo>
                          <a:lnTo>
                            <a:pt x="388" y="52"/>
                          </a:lnTo>
                          <a:lnTo>
                            <a:pt x="364" y="17"/>
                          </a:lnTo>
                          <a:lnTo>
                            <a:pt x="357" y="0"/>
                          </a:lnTo>
                          <a:lnTo>
                            <a:pt x="100" y="17"/>
                          </a:lnTo>
                          <a:lnTo>
                            <a:pt x="125" y="46"/>
                          </a:lnTo>
                          <a:lnTo>
                            <a:pt x="127" y="61"/>
                          </a:lnTo>
                          <a:lnTo>
                            <a:pt x="122" y="86"/>
                          </a:lnTo>
                          <a:lnTo>
                            <a:pt x="100" y="114"/>
                          </a:lnTo>
                          <a:lnTo>
                            <a:pt x="65" y="132"/>
                          </a:lnTo>
                          <a:lnTo>
                            <a:pt x="0" y="183"/>
                          </a:lnTo>
                          <a:close/>
                        </a:path>
                      </a:pathLst>
                    </a:custGeom>
                    <a:solidFill>
                      <a:schemeClr val="hlink"/>
                    </a:solidFill>
                    <a:ln w="9525">
                      <a:noFill/>
                      <a:round/>
                      <a:headEnd/>
                      <a:tailEnd/>
                    </a:ln>
                  </p:spPr>
                  <p:txBody>
                    <a:bodyPr/>
                    <a:lstStyle/>
                    <a:p>
                      <a:endParaRPr lang="en-US" dirty="0"/>
                    </a:p>
                  </p:txBody>
                </p:sp>
                <p:grpSp>
                  <p:nvGrpSpPr>
                    <p:cNvPr id="196" name="Group 1209"/>
                    <p:cNvGrpSpPr>
                      <a:grpSpLocks/>
                    </p:cNvGrpSpPr>
                    <p:nvPr/>
                  </p:nvGrpSpPr>
                  <p:grpSpPr bwMode="auto">
                    <a:xfrm>
                      <a:off x="1784" y="1580"/>
                      <a:ext cx="143" cy="134"/>
                      <a:chOff x="1784" y="1580"/>
                      <a:chExt cx="143" cy="134"/>
                    </a:xfrm>
                  </p:grpSpPr>
                  <p:sp>
                    <p:nvSpPr>
                      <p:cNvPr id="197" name="Freeform 1210"/>
                      <p:cNvSpPr>
                        <a:spLocks/>
                      </p:cNvSpPr>
                      <p:nvPr/>
                    </p:nvSpPr>
                    <p:spPr bwMode="auto">
                      <a:xfrm>
                        <a:off x="1784" y="1580"/>
                        <a:ext cx="143" cy="134"/>
                      </a:xfrm>
                      <a:custGeom>
                        <a:avLst/>
                        <a:gdLst>
                          <a:gd name="T0" fmla="*/ 0 w 429"/>
                          <a:gd name="T1" fmla="*/ 105 h 400"/>
                          <a:gd name="T2" fmla="*/ 2 w 429"/>
                          <a:gd name="T3" fmla="*/ 121 h 400"/>
                          <a:gd name="T4" fmla="*/ 4 w 429"/>
                          <a:gd name="T5" fmla="*/ 128 h 400"/>
                          <a:gd name="T6" fmla="*/ 6 w 429"/>
                          <a:gd name="T7" fmla="*/ 131 h 400"/>
                          <a:gd name="T8" fmla="*/ 13 w 429"/>
                          <a:gd name="T9" fmla="*/ 133 h 400"/>
                          <a:gd name="T10" fmla="*/ 18 w 429"/>
                          <a:gd name="T11" fmla="*/ 134 h 400"/>
                          <a:gd name="T12" fmla="*/ 28 w 429"/>
                          <a:gd name="T13" fmla="*/ 133 h 400"/>
                          <a:gd name="T14" fmla="*/ 35 w 429"/>
                          <a:gd name="T15" fmla="*/ 129 h 400"/>
                          <a:gd name="T16" fmla="*/ 37 w 429"/>
                          <a:gd name="T17" fmla="*/ 125 h 400"/>
                          <a:gd name="T18" fmla="*/ 37 w 429"/>
                          <a:gd name="T19" fmla="*/ 110 h 400"/>
                          <a:gd name="T20" fmla="*/ 39 w 429"/>
                          <a:gd name="T21" fmla="*/ 97 h 400"/>
                          <a:gd name="T22" fmla="*/ 39 w 429"/>
                          <a:gd name="T23" fmla="*/ 87 h 400"/>
                          <a:gd name="T24" fmla="*/ 40 w 429"/>
                          <a:gd name="T25" fmla="*/ 83 h 400"/>
                          <a:gd name="T26" fmla="*/ 42 w 429"/>
                          <a:gd name="T27" fmla="*/ 74 h 400"/>
                          <a:gd name="T28" fmla="*/ 46 w 429"/>
                          <a:gd name="T29" fmla="*/ 72 h 400"/>
                          <a:gd name="T30" fmla="*/ 51 w 429"/>
                          <a:gd name="T31" fmla="*/ 72 h 400"/>
                          <a:gd name="T32" fmla="*/ 62 w 429"/>
                          <a:gd name="T33" fmla="*/ 73 h 400"/>
                          <a:gd name="T34" fmla="*/ 80 w 429"/>
                          <a:gd name="T35" fmla="*/ 77 h 400"/>
                          <a:gd name="T36" fmla="*/ 93 w 429"/>
                          <a:gd name="T37" fmla="*/ 79 h 400"/>
                          <a:gd name="T38" fmla="*/ 105 w 429"/>
                          <a:gd name="T39" fmla="*/ 80 h 400"/>
                          <a:gd name="T40" fmla="*/ 118 w 429"/>
                          <a:gd name="T41" fmla="*/ 79 h 400"/>
                          <a:gd name="T42" fmla="*/ 126 w 429"/>
                          <a:gd name="T43" fmla="*/ 77 h 400"/>
                          <a:gd name="T44" fmla="*/ 132 w 429"/>
                          <a:gd name="T45" fmla="*/ 73 h 400"/>
                          <a:gd name="T46" fmla="*/ 137 w 429"/>
                          <a:gd name="T47" fmla="*/ 68 h 400"/>
                          <a:gd name="T48" fmla="*/ 139 w 429"/>
                          <a:gd name="T49" fmla="*/ 62 h 400"/>
                          <a:gd name="T50" fmla="*/ 143 w 429"/>
                          <a:gd name="T51" fmla="*/ 25 h 400"/>
                          <a:gd name="T52" fmla="*/ 140 w 429"/>
                          <a:gd name="T53" fmla="*/ 16 h 400"/>
                          <a:gd name="T54" fmla="*/ 137 w 429"/>
                          <a:gd name="T55" fmla="*/ 12 h 400"/>
                          <a:gd name="T56" fmla="*/ 132 w 429"/>
                          <a:gd name="T57" fmla="*/ 7 h 400"/>
                          <a:gd name="T58" fmla="*/ 122 w 429"/>
                          <a:gd name="T59" fmla="*/ 5 h 400"/>
                          <a:gd name="T60" fmla="*/ 85 w 429"/>
                          <a:gd name="T61" fmla="*/ 1 h 400"/>
                          <a:gd name="T62" fmla="*/ 54 w 429"/>
                          <a:gd name="T63" fmla="*/ 0 h 400"/>
                          <a:gd name="T64" fmla="*/ 36 w 429"/>
                          <a:gd name="T65" fmla="*/ 1 h 400"/>
                          <a:gd name="T66" fmla="*/ 30 w 429"/>
                          <a:gd name="T67" fmla="*/ 5 h 400"/>
                          <a:gd name="T68" fmla="*/ 27 w 429"/>
                          <a:gd name="T69" fmla="*/ 10 h 400"/>
                          <a:gd name="T70" fmla="*/ 24 w 429"/>
                          <a:gd name="T71" fmla="*/ 19 h 400"/>
                          <a:gd name="T72" fmla="*/ 23 w 429"/>
                          <a:gd name="T73" fmla="*/ 45 h 400"/>
                          <a:gd name="T74" fmla="*/ 24 w 429"/>
                          <a:gd name="T75" fmla="*/ 58 h 400"/>
                          <a:gd name="T76" fmla="*/ 28 w 429"/>
                          <a:gd name="T77" fmla="*/ 63 h 400"/>
                          <a:gd name="T78" fmla="*/ 29 w 429"/>
                          <a:gd name="T79" fmla="*/ 64 h 400"/>
                          <a:gd name="T80" fmla="*/ 16 w 429"/>
                          <a:gd name="T81" fmla="*/ 82 h 400"/>
                          <a:gd name="T82" fmla="*/ 6 w 429"/>
                          <a:gd name="T83" fmla="*/ 92 h 400"/>
                          <a:gd name="T84" fmla="*/ 0 w 429"/>
                          <a:gd name="T85" fmla="*/ 98 h 400"/>
                          <a:gd name="T86" fmla="*/ 0 w 429"/>
                          <a:gd name="T87" fmla="*/ 105 h 4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9"/>
                          <a:gd name="T133" fmla="*/ 0 h 400"/>
                          <a:gd name="T134" fmla="*/ 429 w 429"/>
                          <a:gd name="T135" fmla="*/ 400 h 4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9" h="400">
                            <a:moveTo>
                              <a:pt x="0" y="313"/>
                            </a:moveTo>
                            <a:lnTo>
                              <a:pt x="6" y="360"/>
                            </a:lnTo>
                            <a:lnTo>
                              <a:pt x="11" y="382"/>
                            </a:lnTo>
                            <a:lnTo>
                              <a:pt x="19" y="392"/>
                            </a:lnTo>
                            <a:lnTo>
                              <a:pt x="38" y="398"/>
                            </a:lnTo>
                            <a:lnTo>
                              <a:pt x="55" y="400"/>
                            </a:lnTo>
                            <a:lnTo>
                              <a:pt x="85" y="398"/>
                            </a:lnTo>
                            <a:lnTo>
                              <a:pt x="104" y="386"/>
                            </a:lnTo>
                            <a:lnTo>
                              <a:pt x="110" y="374"/>
                            </a:lnTo>
                            <a:lnTo>
                              <a:pt x="112" y="329"/>
                            </a:lnTo>
                            <a:lnTo>
                              <a:pt x="118" y="289"/>
                            </a:lnTo>
                            <a:lnTo>
                              <a:pt x="118" y="261"/>
                            </a:lnTo>
                            <a:lnTo>
                              <a:pt x="120" y="247"/>
                            </a:lnTo>
                            <a:lnTo>
                              <a:pt x="127" y="222"/>
                            </a:lnTo>
                            <a:lnTo>
                              <a:pt x="138" y="214"/>
                            </a:lnTo>
                            <a:lnTo>
                              <a:pt x="154" y="214"/>
                            </a:lnTo>
                            <a:lnTo>
                              <a:pt x="187" y="218"/>
                            </a:lnTo>
                            <a:lnTo>
                              <a:pt x="239" y="230"/>
                            </a:lnTo>
                            <a:lnTo>
                              <a:pt x="280" y="236"/>
                            </a:lnTo>
                            <a:lnTo>
                              <a:pt x="314" y="238"/>
                            </a:lnTo>
                            <a:lnTo>
                              <a:pt x="353" y="236"/>
                            </a:lnTo>
                            <a:lnTo>
                              <a:pt x="377" y="230"/>
                            </a:lnTo>
                            <a:lnTo>
                              <a:pt x="397" y="218"/>
                            </a:lnTo>
                            <a:lnTo>
                              <a:pt x="411" y="203"/>
                            </a:lnTo>
                            <a:lnTo>
                              <a:pt x="418" y="184"/>
                            </a:lnTo>
                            <a:lnTo>
                              <a:pt x="429" y="74"/>
                            </a:lnTo>
                            <a:lnTo>
                              <a:pt x="421" y="48"/>
                            </a:lnTo>
                            <a:lnTo>
                              <a:pt x="411" y="36"/>
                            </a:lnTo>
                            <a:lnTo>
                              <a:pt x="395" y="22"/>
                            </a:lnTo>
                            <a:lnTo>
                              <a:pt x="365" y="16"/>
                            </a:lnTo>
                            <a:lnTo>
                              <a:pt x="256" y="4"/>
                            </a:lnTo>
                            <a:lnTo>
                              <a:pt x="162" y="0"/>
                            </a:lnTo>
                            <a:lnTo>
                              <a:pt x="107" y="4"/>
                            </a:lnTo>
                            <a:lnTo>
                              <a:pt x="90" y="14"/>
                            </a:lnTo>
                            <a:lnTo>
                              <a:pt x="81" y="29"/>
                            </a:lnTo>
                            <a:lnTo>
                              <a:pt x="71" y="57"/>
                            </a:lnTo>
                            <a:lnTo>
                              <a:pt x="70" y="134"/>
                            </a:lnTo>
                            <a:lnTo>
                              <a:pt x="71" y="172"/>
                            </a:lnTo>
                            <a:lnTo>
                              <a:pt x="85" y="188"/>
                            </a:lnTo>
                            <a:lnTo>
                              <a:pt x="87" y="192"/>
                            </a:lnTo>
                            <a:lnTo>
                              <a:pt x="49" y="244"/>
                            </a:lnTo>
                            <a:lnTo>
                              <a:pt x="19" y="276"/>
                            </a:lnTo>
                            <a:lnTo>
                              <a:pt x="0" y="293"/>
                            </a:lnTo>
                            <a:lnTo>
                              <a:pt x="0" y="313"/>
                            </a:lnTo>
                            <a:close/>
                          </a:path>
                        </a:pathLst>
                      </a:custGeom>
                      <a:solidFill>
                        <a:srgbClr val="A0A0A0"/>
                      </a:solidFill>
                      <a:ln w="9525">
                        <a:solidFill>
                          <a:schemeClr val="tx1"/>
                        </a:solidFill>
                        <a:round/>
                        <a:headEnd/>
                        <a:tailEnd/>
                      </a:ln>
                    </p:spPr>
                    <p:txBody>
                      <a:bodyPr/>
                      <a:lstStyle/>
                      <a:p>
                        <a:endParaRPr lang="en-US" dirty="0"/>
                      </a:p>
                    </p:txBody>
                  </p:sp>
                  <p:grpSp>
                    <p:nvGrpSpPr>
                      <p:cNvPr id="198" name="Group 1211"/>
                      <p:cNvGrpSpPr>
                        <a:grpSpLocks/>
                      </p:cNvGrpSpPr>
                      <p:nvPr/>
                    </p:nvGrpSpPr>
                    <p:grpSpPr bwMode="auto">
                      <a:xfrm>
                        <a:off x="1784" y="1588"/>
                        <a:ext cx="143" cy="126"/>
                        <a:chOff x="1784" y="1588"/>
                        <a:chExt cx="143" cy="126"/>
                      </a:xfrm>
                    </p:grpSpPr>
                    <p:sp>
                      <p:nvSpPr>
                        <p:cNvPr id="199" name="Freeform 1212"/>
                        <p:cNvSpPr>
                          <a:spLocks/>
                        </p:cNvSpPr>
                        <p:nvPr/>
                      </p:nvSpPr>
                      <p:spPr bwMode="auto">
                        <a:xfrm>
                          <a:off x="1808" y="1617"/>
                          <a:ext cx="7" cy="29"/>
                        </a:xfrm>
                        <a:custGeom>
                          <a:avLst/>
                          <a:gdLst>
                            <a:gd name="T0" fmla="*/ 0 w 23"/>
                            <a:gd name="T1" fmla="*/ 0 h 85"/>
                            <a:gd name="T2" fmla="*/ 4 w 23"/>
                            <a:gd name="T3" fmla="*/ 1 h 85"/>
                            <a:gd name="T4" fmla="*/ 6 w 23"/>
                            <a:gd name="T5" fmla="*/ 4 h 85"/>
                            <a:gd name="T6" fmla="*/ 7 w 23"/>
                            <a:gd name="T7" fmla="*/ 12 h 85"/>
                            <a:gd name="T8" fmla="*/ 7 w 23"/>
                            <a:gd name="T9" fmla="*/ 20 h 85"/>
                            <a:gd name="T10" fmla="*/ 5 w 23"/>
                            <a:gd name="T11" fmla="*/ 29 h 85"/>
                            <a:gd name="T12" fmla="*/ 0 w 23"/>
                            <a:gd name="T13" fmla="*/ 23 h 85"/>
                            <a:gd name="T14" fmla="*/ 0 w 23"/>
                            <a:gd name="T15" fmla="*/ 17 h 85"/>
                            <a:gd name="T16" fmla="*/ 0 w 23"/>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85"/>
                            <a:gd name="T29" fmla="*/ 23 w 23"/>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85">
                              <a:moveTo>
                                <a:pt x="0" y="0"/>
                              </a:moveTo>
                              <a:lnTo>
                                <a:pt x="13" y="3"/>
                              </a:lnTo>
                              <a:lnTo>
                                <a:pt x="20" y="12"/>
                              </a:lnTo>
                              <a:lnTo>
                                <a:pt x="23" y="36"/>
                              </a:lnTo>
                              <a:lnTo>
                                <a:pt x="23" y="58"/>
                              </a:lnTo>
                              <a:lnTo>
                                <a:pt x="16" y="85"/>
                              </a:lnTo>
                              <a:lnTo>
                                <a:pt x="1" y="67"/>
                              </a:lnTo>
                              <a:lnTo>
                                <a:pt x="0" y="51"/>
                              </a:lnTo>
                              <a:lnTo>
                                <a:pt x="0" y="0"/>
                              </a:lnTo>
                              <a:close/>
                            </a:path>
                          </a:pathLst>
                        </a:custGeom>
                        <a:solidFill>
                          <a:srgbClr val="606060"/>
                        </a:solidFill>
                        <a:ln w="9525">
                          <a:solidFill>
                            <a:schemeClr val="tx1"/>
                          </a:solidFill>
                          <a:round/>
                          <a:headEnd/>
                          <a:tailEnd/>
                        </a:ln>
                      </p:spPr>
                      <p:txBody>
                        <a:bodyPr/>
                        <a:lstStyle/>
                        <a:p>
                          <a:endParaRPr lang="en-US" dirty="0"/>
                        </a:p>
                      </p:txBody>
                    </p:sp>
                    <p:sp>
                      <p:nvSpPr>
                        <p:cNvPr id="200" name="Freeform 1213"/>
                        <p:cNvSpPr>
                          <a:spLocks/>
                        </p:cNvSpPr>
                        <p:nvPr/>
                      </p:nvSpPr>
                      <p:spPr bwMode="auto">
                        <a:xfrm>
                          <a:off x="1845" y="1621"/>
                          <a:ext cx="77" cy="26"/>
                        </a:xfrm>
                        <a:custGeom>
                          <a:avLst/>
                          <a:gdLst>
                            <a:gd name="T0" fmla="*/ 0 w 232"/>
                            <a:gd name="T1" fmla="*/ 11 h 79"/>
                            <a:gd name="T2" fmla="*/ 25 w 232"/>
                            <a:gd name="T3" fmla="*/ 7 h 79"/>
                            <a:gd name="T4" fmla="*/ 41 w 232"/>
                            <a:gd name="T5" fmla="*/ 1 h 79"/>
                            <a:gd name="T6" fmla="*/ 54 w 232"/>
                            <a:gd name="T7" fmla="*/ 0 h 79"/>
                            <a:gd name="T8" fmla="*/ 65 w 232"/>
                            <a:gd name="T9" fmla="*/ 0 h 79"/>
                            <a:gd name="T10" fmla="*/ 77 w 232"/>
                            <a:gd name="T11" fmla="*/ 0 h 79"/>
                            <a:gd name="T12" fmla="*/ 76 w 232"/>
                            <a:gd name="T13" fmla="*/ 14 h 79"/>
                            <a:gd name="T14" fmla="*/ 63 w 232"/>
                            <a:gd name="T15" fmla="*/ 25 h 79"/>
                            <a:gd name="T16" fmla="*/ 47 w 232"/>
                            <a:gd name="T17" fmla="*/ 26 h 79"/>
                            <a:gd name="T18" fmla="*/ 17 w 232"/>
                            <a:gd name="T19" fmla="*/ 19 h 79"/>
                            <a:gd name="T20" fmla="*/ 0 w 232"/>
                            <a:gd name="T21" fmla="*/ 11 h 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2"/>
                            <a:gd name="T34" fmla="*/ 0 h 79"/>
                            <a:gd name="T35" fmla="*/ 232 w 232"/>
                            <a:gd name="T36" fmla="*/ 79 h 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2" h="79">
                              <a:moveTo>
                                <a:pt x="0" y="34"/>
                              </a:moveTo>
                              <a:lnTo>
                                <a:pt x="74" y="20"/>
                              </a:lnTo>
                              <a:lnTo>
                                <a:pt x="124" y="2"/>
                              </a:lnTo>
                              <a:lnTo>
                                <a:pt x="164" y="0"/>
                              </a:lnTo>
                              <a:lnTo>
                                <a:pt x="197" y="1"/>
                              </a:lnTo>
                              <a:lnTo>
                                <a:pt x="232" y="0"/>
                              </a:lnTo>
                              <a:lnTo>
                                <a:pt x="228" y="42"/>
                              </a:lnTo>
                              <a:lnTo>
                                <a:pt x="190" y="75"/>
                              </a:lnTo>
                              <a:lnTo>
                                <a:pt x="141" y="79"/>
                              </a:lnTo>
                              <a:lnTo>
                                <a:pt x="50" y="57"/>
                              </a:lnTo>
                              <a:lnTo>
                                <a:pt x="0" y="34"/>
                              </a:lnTo>
                              <a:close/>
                            </a:path>
                          </a:pathLst>
                        </a:custGeom>
                        <a:solidFill>
                          <a:srgbClr val="808080"/>
                        </a:solidFill>
                        <a:ln w="9525">
                          <a:noFill/>
                          <a:round/>
                          <a:headEnd/>
                          <a:tailEnd/>
                        </a:ln>
                      </p:spPr>
                      <p:txBody>
                        <a:bodyPr/>
                        <a:lstStyle/>
                        <a:p>
                          <a:endParaRPr lang="en-US" dirty="0"/>
                        </a:p>
                      </p:txBody>
                    </p:sp>
                    <p:sp>
                      <p:nvSpPr>
                        <p:cNvPr id="201" name="Freeform 1214"/>
                        <p:cNvSpPr>
                          <a:spLocks/>
                        </p:cNvSpPr>
                        <p:nvPr/>
                      </p:nvSpPr>
                      <p:spPr bwMode="auto">
                        <a:xfrm>
                          <a:off x="1784" y="1588"/>
                          <a:ext cx="143" cy="126"/>
                        </a:xfrm>
                        <a:custGeom>
                          <a:avLst/>
                          <a:gdLst>
                            <a:gd name="T0" fmla="*/ 0 w 429"/>
                            <a:gd name="T1" fmla="*/ 97 h 378"/>
                            <a:gd name="T2" fmla="*/ 2 w 429"/>
                            <a:gd name="T3" fmla="*/ 113 h 378"/>
                            <a:gd name="T4" fmla="*/ 4 w 429"/>
                            <a:gd name="T5" fmla="*/ 120 h 378"/>
                            <a:gd name="T6" fmla="*/ 6 w 429"/>
                            <a:gd name="T7" fmla="*/ 123 h 378"/>
                            <a:gd name="T8" fmla="*/ 13 w 429"/>
                            <a:gd name="T9" fmla="*/ 125 h 378"/>
                            <a:gd name="T10" fmla="*/ 18 w 429"/>
                            <a:gd name="T11" fmla="*/ 126 h 378"/>
                            <a:gd name="T12" fmla="*/ 28 w 429"/>
                            <a:gd name="T13" fmla="*/ 125 h 378"/>
                            <a:gd name="T14" fmla="*/ 35 w 429"/>
                            <a:gd name="T15" fmla="*/ 121 h 378"/>
                            <a:gd name="T16" fmla="*/ 37 w 429"/>
                            <a:gd name="T17" fmla="*/ 117 h 378"/>
                            <a:gd name="T18" fmla="*/ 37 w 429"/>
                            <a:gd name="T19" fmla="*/ 102 h 378"/>
                            <a:gd name="T20" fmla="*/ 39 w 429"/>
                            <a:gd name="T21" fmla="*/ 89 h 378"/>
                            <a:gd name="T22" fmla="*/ 39 w 429"/>
                            <a:gd name="T23" fmla="*/ 80 h 378"/>
                            <a:gd name="T24" fmla="*/ 40 w 429"/>
                            <a:gd name="T25" fmla="*/ 75 h 378"/>
                            <a:gd name="T26" fmla="*/ 42 w 429"/>
                            <a:gd name="T27" fmla="*/ 67 h 378"/>
                            <a:gd name="T28" fmla="*/ 46 w 429"/>
                            <a:gd name="T29" fmla="*/ 64 h 378"/>
                            <a:gd name="T30" fmla="*/ 51 w 429"/>
                            <a:gd name="T31" fmla="*/ 64 h 378"/>
                            <a:gd name="T32" fmla="*/ 62 w 429"/>
                            <a:gd name="T33" fmla="*/ 65 h 378"/>
                            <a:gd name="T34" fmla="*/ 80 w 429"/>
                            <a:gd name="T35" fmla="*/ 69 h 378"/>
                            <a:gd name="T36" fmla="*/ 93 w 429"/>
                            <a:gd name="T37" fmla="*/ 71 h 378"/>
                            <a:gd name="T38" fmla="*/ 105 w 429"/>
                            <a:gd name="T39" fmla="*/ 72 h 378"/>
                            <a:gd name="T40" fmla="*/ 118 w 429"/>
                            <a:gd name="T41" fmla="*/ 71 h 378"/>
                            <a:gd name="T42" fmla="*/ 126 w 429"/>
                            <a:gd name="T43" fmla="*/ 69 h 378"/>
                            <a:gd name="T44" fmla="*/ 132 w 429"/>
                            <a:gd name="T45" fmla="*/ 65 h 378"/>
                            <a:gd name="T46" fmla="*/ 137 w 429"/>
                            <a:gd name="T47" fmla="*/ 60 h 378"/>
                            <a:gd name="T48" fmla="*/ 139 w 429"/>
                            <a:gd name="T49" fmla="*/ 54 h 378"/>
                            <a:gd name="T50" fmla="*/ 143 w 429"/>
                            <a:gd name="T51" fmla="*/ 17 h 378"/>
                            <a:gd name="T52" fmla="*/ 140 w 429"/>
                            <a:gd name="T53" fmla="*/ 9 h 378"/>
                            <a:gd name="T54" fmla="*/ 137 w 429"/>
                            <a:gd name="T55" fmla="*/ 5 h 378"/>
                            <a:gd name="T56" fmla="*/ 132 w 429"/>
                            <a:gd name="T57" fmla="*/ 0 h 378"/>
                            <a:gd name="T58" fmla="*/ 137 w 429"/>
                            <a:gd name="T59" fmla="*/ 14 h 378"/>
                            <a:gd name="T60" fmla="*/ 137 w 429"/>
                            <a:gd name="T61" fmla="*/ 19 h 378"/>
                            <a:gd name="T62" fmla="*/ 137 w 429"/>
                            <a:gd name="T63" fmla="*/ 25 h 378"/>
                            <a:gd name="T64" fmla="*/ 136 w 429"/>
                            <a:gd name="T65" fmla="*/ 33 h 378"/>
                            <a:gd name="T66" fmla="*/ 134 w 429"/>
                            <a:gd name="T67" fmla="*/ 47 h 378"/>
                            <a:gd name="T68" fmla="*/ 129 w 429"/>
                            <a:gd name="T69" fmla="*/ 51 h 378"/>
                            <a:gd name="T70" fmla="*/ 122 w 429"/>
                            <a:gd name="T71" fmla="*/ 55 h 378"/>
                            <a:gd name="T72" fmla="*/ 115 w 429"/>
                            <a:gd name="T73" fmla="*/ 55 h 378"/>
                            <a:gd name="T74" fmla="*/ 107 w 429"/>
                            <a:gd name="T75" fmla="*/ 55 h 378"/>
                            <a:gd name="T76" fmla="*/ 99 w 429"/>
                            <a:gd name="T77" fmla="*/ 52 h 378"/>
                            <a:gd name="T78" fmla="*/ 88 w 429"/>
                            <a:gd name="T79" fmla="*/ 50 h 378"/>
                            <a:gd name="T80" fmla="*/ 76 w 429"/>
                            <a:gd name="T81" fmla="*/ 47 h 378"/>
                            <a:gd name="T82" fmla="*/ 67 w 429"/>
                            <a:gd name="T83" fmla="*/ 45 h 378"/>
                            <a:gd name="T84" fmla="*/ 57 w 429"/>
                            <a:gd name="T85" fmla="*/ 43 h 378"/>
                            <a:gd name="T86" fmla="*/ 46 w 429"/>
                            <a:gd name="T87" fmla="*/ 45 h 378"/>
                            <a:gd name="T88" fmla="*/ 42 w 429"/>
                            <a:gd name="T89" fmla="*/ 49 h 378"/>
                            <a:gd name="T90" fmla="*/ 39 w 429"/>
                            <a:gd name="T91" fmla="*/ 60 h 378"/>
                            <a:gd name="T92" fmla="*/ 36 w 429"/>
                            <a:gd name="T93" fmla="*/ 71 h 378"/>
                            <a:gd name="T94" fmla="*/ 29 w 429"/>
                            <a:gd name="T95" fmla="*/ 83 h 378"/>
                            <a:gd name="T96" fmla="*/ 24 w 429"/>
                            <a:gd name="T97" fmla="*/ 90 h 378"/>
                            <a:gd name="T98" fmla="*/ 19 w 429"/>
                            <a:gd name="T99" fmla="*/ 95 h 378"/>
                            <a:gd name="T100" fmla="*/ 11 w 429"/>
                            <a:gd name="T101" fmla="*/ 97 h 378"/>
                            <a:gd name="T102" fmla="*/ 5 w 429"/>
                            <a:gd name="T103" fmla="*/ 98 h 378"/>
                            <a:gd name="T104" fmla="*/ 0 w 429"/>
                            <a:gd name="T105" fmla="*/ 97 h 3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9"/>
                            <a:gd name="T160" fmla="*/ 0 h 378"/>
                            <a:gd name="T161" fmla="*/ 429 w 429"/>
                            <a:gd name="T162" fmla="*/ 378 h 3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9" h="378">
                              <a:moveTo>
                                <a:pt x="0" y="291"/>
                              </a:moveTo>
                              <a:lnTo>
                                <a:pt x="6" y="338"/>
                              </a:lnTo>
                              <a:lnTo>
                                <a:pt x="11" y="360"/>
                              </a:lnTo>
                              <a:lnTo>
                                <a:pt x="19" y="370"/>
                              </a:lnTo>
                              <a:lnTo>
                                <a:pt x="38" y="376"/>
                              </a:lnTo>
                              <a:lnTo>
                                <a:pt x="55" y="378"/>
                              </a:lnTo>
                              <a:lnTo>
                                <a:pt x="85" y="376"/>
                              </a:lnTo>
                              <a:lnTo>
                                <a:pt x="104" y="364"/>
                              </a:lnTo>
                              <a:lnTo>
                                <a:pt x="110" y="352"/>
                              </a:lnTo>
                              <a:lnTo>
                                <a:pt x="112" y="307"/>
                              </a:lnTo>
                              <a:lnTo>
                                <a:pt x="118" y="267"/>
                              </a:lnTo>
                              <a:lnTo>
                                <a:pt x="118" y="239"/>
                              </a:lnTo>
                              <a:lnTo>
                                <a:pt x="120" y="225"/>
                              </a:lnTo>
                              <a:lnTo>
                                <a:pt x="127" y="200"/>
                              </a:lnTo>
                              <a:lnTo>
                                <a:pt x="138" y="192"/>
                              </a:lnTo>
                              <a:lnTo>
                                <a:pt x="154" y="192"/>
                              </a:lnTo>
                              <a:lnTo>
                                <a:pt x="187" y="196"/>
                              </a:lnTo>
                              <a:lnTo>
                                <a:pt x="239" y="208"/>
                              </a:lnTo>
                              <a:lnTo>
                                <a:pt x="280" y="214"/>
                              </a:lnTo>
                              <a:lnTo>
                                <a:pt x="314" y="216"/>
                              </a:lnTo>
                              <a:lnTo>
                                <a:pt x="353" y="214"/>
                              </a:lnTo>
                              <a:lnTo>
                                <a:pt x="377" y="208"/>
                              </a:lnTo>
                              <a:lnTo>
                                <a:pt x="397" y="196"/>
                              </a:lnTo>
                              <a:lnTo>
                                <a:pt x="411" y="181"/>
                              </a:lnTo>
                              <a:lnTo>
                                <a:pt x="418" y="162"/>
                              </a:lnTo>
                              <a:lnTo>
                                <a:pt x="429" y="52"/>
                              </a:lnTo>
                              <a:lnTo>
                                <a:pt x="421" y="26"/>
                              </a:lnTo>
                              <a:lnTo>
                                <a:pt x="411" y="14"/>
                              </a:lnTo>
                              <a:lnTo>
                                <a:pt x="395" y="0"/>
                              </a:lnTo>
                              <a:lnTo>
                                <a:pt x="411" y="42"/>
                              </a:lnTo>
                              <a:lnTo>
                                <a:pt x="411" y="58"/>
                              </a:lnTo>
                              <a:lnTo>
                                <a:pt x="411" y="76"/>
                              </a:lnTo>
                              <a:lnTo>
                                <a:pt x="409" y="100"/>
                              </a:lnTo>
                              <a:lnTo>
                                <a:pt x="401" y="140"/>
                              </a:lnTo>
                              <a:lnTo>
                                <a:pt x="387" y="154"/>
                              </a:lnTo>
                              <a:lnTo>
                                <a:pt x="367" y="164"/>
                              </a:lnTo>
                              <a:lnTo>
                                <a:pt x="344" y="166"/>
                              </a:lnTo>
                              <a:lnTo>
                                <a:pt x="321" y="164"/>
                              </a:lnTo>
                              <a:lnTo>
                                <a:pt x="296" y="157"/>
                              </a:lnTo>
                              <a:lnTo>
                                <a:pt x="263" y="150"/>
                              </a:lnTo>
                              <a:lnTo>
                                <a:pt x="228" y="141"/>
                              </a:lnTo>
                              <a:lnTo>
                                <a:pt x="200" y="135"/>
                              </a:lnTo>
                              <a:lnTo>
                                <a:pt x="171" y="128"/>
                              </a:lnTo>
                              <a:lnTo>
                                <a:pt x="139" y="135"/>
                              </a:lnTo>
                              <a:lnTo>
                                <a:pt x="127" y="147"/>
                              </a:lnTo>
                              <a:lnTo>
                                <a:pt x="118" y="181"/>
                              </a:lnTo>
                              <a:lnTo>
                                <a:pt x="107" y="213"/>
                              </a:lnTo>
                              <a:lnTo>
                                <a:pt x="87" y="250"/>
                              </a:lnTo>
                              <a:lnTo>
                                <a:pt x="73" y="271"/>
                              </a:lnTo>
                              <a:lnTo>
                                <a:pt x="58" y="285"/>
                              </a:lnTo>
                              <a:lnTo>
                                <a:pt x="34" y="291"/>
                              </a:lnTo>
                              <a:lnTo>
                                <a:pt x="14" y="295"/>
                              </a:lnTo>
                              <a:lnTo>
                                <a:pt x="0" y="291"/>
                              </a:lnTo>
                              <a:close/>
                            </a:path>
                          </a:pathLst>
                        </a:custGeom>
                        <a:solidFill>
                          <a:srgbClr val="606060"/>
                        </a:solidFill>
                        <a:ln w="9525">
                          <a:solidFill>
                            <a:schemeClr val="tx1"/>
                          </a:solidFill>
                          <a:round/>
                          <a:headEnd/>
                          <a:tailEnd/>
                        </a:ln>
                      </p:spPr>
                      <p:txBody>
                        <a:bodyPr/>
                        <a:lstStyle/>
                        <a:p>
                          <a:endParaRPr lang="en-US" dirty="0"/>
                        </a:p>
                      </p:txBody>
                    </p:sp>
                  </p:grpSp>
                </p:grpSp>
              </p:grpSp>
              <p:grpSp>
                <p:nvGrpSpPr>
                  <p:cNvPr id="185" name="Group 1215"/>
                  <p:cNvGrpSpPr>
                    <a:grpSpLocks/>
                  </p:cNvGrpSpPr>
                  <p:nvPr/>
                </p:nvGrpSpPr>
                <p:grpSpPr bwMode="auto">
                  <a:xfrm>
                    <a:off x="2039" y="1638"/>
                    <a:ext cx="396" cy="63"/>
                    <a:chOff x="2039" y="1638"/>
                    <a:chExt cx="396" cy="63"/>
                  </a:xfrm>
                </p:grpSpPr>
                <p:grpSp>
                  <p:nvGrpSpPr>
                    <p:cNvPr id="189" name="Group 1216"/>
                    <p:cNvGrpSpPr>
                      <a:grpSpLocks/>
                    </p:cNvGrpSpPr>
                    <p:nvPr/>
                  </p:nvGrpSpPr>
                  <p:grpSpPr bwMode="auto">
                    <a:xfrm>
                      <a:off x="2039" y="1669"/>
                      <a:ext cx="69" cy="32"/>
                      <a:chOff x="2039" y="1669"/>
                      <a:chExt cx="69" cy="32"/>
                    </a:xfrm>
                  </p:grpSpPr>
                  <p:sp>
                    <p:nvSpPr>
                      <p:cNvPr id="193" name="Freeform 1217"/>
                      <p:cNvSpPr>
                        <a:spLocks/>
                      </p:cNvSpPr>
                      <p:nvPr/>
                    </p:nvSpPr>
                    <p:spPr bwMode="auto">
                      <a:xfrm>
                        <a:off x="2047" y="1683"/>
                        <a:ext cx="61" cy="18"/>
                      </a:xfrm>
                      <a:custGeom>
                        <a:avLst/>
                        <a:gdLst>
                          <a:gd name="T0" fmla="*/ 0 w 184"/>
                          <a:gd name="T1" fmla="*/ 5 h 53"/>
                          <a:gd name="T2" fmla="*/ 6 w 184"/>
                          <a:gd name="T3" fmla="*/ 18 h 53"/>
                          <a:gd name="T4" fmla="*/ 61 w 184"/>
                          <a:gd name="T5" fmla="*/ 14 h 53"/>
                          <a:gd name="T6" fmla="*/ 56 w 184"/>
                          <a:gd name="T7" fmla="*/ 0 h 53"/>
                          <a:gd name="T8" fmla="*/ 0 w 184"/>
                          <a:gd name="T9" fmla="*/ 5 h 53"/>
                          <a:gd name="T10" fmla="*/ 0 60000 65536"/>
                          <a:gd name="T11" fmla="*/ 0 60000 65536"/>
                          <a:gd name="T12" fmla="*/ 0 60000 65536"/>
                          <a:gd name="T13" fmla="*/ 0 60000 65536"/>
                          <a:gd name="T14" fmla="*/ 0 60000 65536"/>
                          <a:gd name="T15" fmla="*/ 0 w 184"/>
                          <a:gd name="T16" fmla="*/ 0 h 53"/>
                          <a:gd name="T17" fmla="*/ 184 w 184"/>
                          <a:gd name="T18" fmla="*/ 53 h 53"/>
                        </a:gdLst>
                        <a:ahLst/>
                        <a:cxnLst>
                          <a:cxn ang="T10">
                            <a:pos x="T0" y="T1"/>
                          </a:cxn>
                          <a:cxn ang="T11">
                            <a:pos x="T2" y="T3"/>
                          </a:cxn>
                          <a:cxn ang="T12">
                            <a:pos x="T4" y="T5"/>
                          </a:cxn>
                          <a:cxn ang="T13">
                            <a:pos x="T6" y="T7"/>
                          </a:cxn>
                          <a:cxn ang="T14">
                            <a:pos x="T8" y="T9"/>
                          </a:cxn>
                        </a:cxnLst>
                        <a:rect l="T15" t="T16" r="T17" b="T18"/>
                        <a:pathLst>
                          <a:path w="184" h="53">
                            <a:moveTo>
                              <a:pt x="0" y="14"/>
                            </a:moveTo>
                            <a:lnTo>
                              <a:pt x="18" y="53"/>
                            </a:lnTo>
                            <a:lnTo>
                              <a:pt x="184" y="41"/>
                            </a:lnTo>
                            <a:lnTo>
                              <a:pt x="170" y="0"/>
                            </a:lnTo>
                            <a:lnTo>
                              <a:pt x="0" y="14"/>
                            </a:lnTo>
                            <a:close/>
                          </a:path>
                        </a:pathLst>
                      </a:custGeom>
                      <a:solidFill>
                        <a:schemeClr val="hlink"/>
                      </a:solidFill>
                      <a:ln w="9525">
                        <a:noFill/>
                        <a:round/>
                        <a:headEnd/>
                        <a:tailEnd/>
                      </a:ln>
                    </p:spPr>
                    <p:txBody>
                      <a:bodyPr/>
                      <a:lstStyle/>
                      <a:p>
                        <a:endParaRPr lang="en-US" dirty="0"/>
                      </a:p>
                    </p:txBody>
                  </p:sp>
                  <p:sp>
                    <p:nvSpPr>
                      <p:cNvPr id="194" name="Freeform 1218"/>
                      <p:cNvSpPr>
                        <a:spLocks/>
                      </p:cNvSpPr>
                      <p:nvPr/>
                    </p:nvSpPr>
                    <p:spPr bwMode="auto">
                      <a:xfrm>
                        <a:off x="2039" y="1669"/>
                        <a:ext cx="69" cy="18"/>
                      </a:xfrm>
                      <a:custGeom>
                        <a:avLst/>
                        <a:gdLst>
                          <a:gd name="T0" fmla="*/ 0 w 209"/>
                          <a:gd name="T1" fmla="*/ 4 h 56"/>
                          <a:gd name="T2" fmla="*/ 57 w 209"/>
                          <a:gd name="T3" fmla="*/ 0 h 56"/>
                          <a:gd name="T4" fmla="*/ 64 w 209"/>
                          <a:gd name="T5" fmla="*/ 5 h 56"/>
                          <a:gd name="T6" fmla="*/ 69 w 209"/>
                          <a:gd name="T7" fmla="*/ 15 h 56"/>
                          <a:gd name="T8" fmla="*/ 9 w 209"/>
                          <a:gd name="T9" fmla="*/ 18 h 56"/>
                          <a:gd name="T10" fmla="*/ 4 w 209"/>
                          <a:gd name="T11" fmla="*/ 15 h 56"/>
                          <a:gd name="T12" fmla="*/ 0 w 209"/>
                          <a:gd name="T13" fmla="*/ 4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12"/>
                            </a:moveTo>
                            <a:lnTo>
                              <a:pt x="174" y="0"/>
                            </a:lnTo>
                            <a:lnTo>
                              <a:pt x="195" y="14"/>
                            </a:lnTo>
                            <a:lnTo>
                              <a:pt x="209" y="47"/>
                            </a:lnTo>
                            <a:lnTo>
                              <a:pt x="27" y="56"/>
                            </a:lnTo>
                            <a:lnTo>
                              <a:pt x="13" y="48"/>
                            </a:lnTo>
                            <a:lnTo>
                              <a:pt x="0" y="12"/>
                            </a:lnTo>
                            <a:close/>
                          </a:path>
                        </a:pathLst>
                      </a:custGeom>
                      <a:solidFill>
                        <a:srgbClr val="C0C0C0"/>
                      </a:solidFill>
                      <a:ln w="9525">
                        <a:solidFill>
                          <a:schemeClr val="tx1"/>
                        </a:solidFill>
                        <a:round/>
                        <a:headEnd/>
                        <a:tailEnd/>
                      </a:ln>
                    </p:spPr>
                    <p:txBody>
                      <a:bodyPr/>
                      <a:lstStyle/>
                      <a:p>
                        <a:endParaRPr lang="en-US" dirty="0"/>
                      </a:p>
                    </p:txBody>
                  </p:sp>
                </p:grpSp>
                <p:grpSp>
                  <p:nvGrpSpPr>
                    <p:cNvPr id="190" name="Group 1219"/>
                    <p:cNvGrpSpPr>
                      <a:grpSpLocks/>
                    </p:cNvGrpSpPr>
                    <p:nvPr/>
                  </p:nvGrpSpPr>
                  <p:grpSpPr bwMode="auto">
                    <a:xfrm>
                      <a:off x="2365" y="1638"/>
                      <a:ext cx="70" cy="32"/>
                      <a:chOff x="2365" y="1638"/>
                      <a:chExt cx="70" cy="32"/>
                    </a:xfrm>
                  </p:grpSpPr>
                  <p:sp>
                    <p:nvSpPr>
                      <p:cNvPr id="191" name="Freeform 1220"/>
                      <p:cNvSpPr>
                        <a:spLocks/>
                      </p:cNvSpPr>
                      <p:nvPr/>
                    </p:nvSpPr>
                    <p:spPr bwMode="auto">
                      <a:xfrm>
                        <a:off x="2374" y="1652"/>
                        <a:ext cx="61" cy="18"/>
                      </a:xfrm>
                      <a:custGeom>
                        <a:avLst/>
                        <a:gdLst>
                          <a:gd name="T0" fmla="*/ 0 w 183"/>
                          <a:gd name="T1" fmla="*/ 5 h 54"/>
                          <a:gd name="T2" fmla="*/ 6 w 183"/>
                          <a:gd name="T3" fmla="*/ 18 h 54"/>
                          <a:gd name="T4" fmla="*/ 61 w 183"/>
                          <a:gd name="T5" fmla="*/ 14 h 54"/>
                          <a:gd name="T6" fmla="*/ 56 w 183"/>
                          <a:gd name="T7" fmla="*/ 0 h 54"/>
                          <a:gd name="T8" fmla="*/ 0 w 183"/>
                          <a:gd name="T9" fmla="*/ 5 h 54"/>
                          <a:gd name="T10" fmla="*/ 0 60000 65536"/>
                          <a:gd name="T11" fmla="*/ 0 60000 65536"/>
                          <a:gd name="T12" fmla="*/ 0 60000 65536"/>
                          <a:gd name="T13" fmla="*/ 0 60000 65536"/>
                          <a:gd name="T14" fmla="*/ 0 60000 65536"/>
                          <a:gd name="T15" fmla="*/ 0 w 183"/>
                          <a:gd name="T16" fmla="*/ 0 h 54"/>
                          <a:gd name="T17" fmla="*/ 183 w 183"/>
                          <a:gd name="T18" fmla="*/ 54 h 54"/>
                        </a:gdLst>
                        <a:ahLst/>
                        <a:cxnLst>
                          <a:cxn ang="T10">
                            <a:pos x="T0" y="T1"/>
                          </a:cxn>
                          <a:cxn ang="T11">
                            <a:pos x="T2" y="T3"/>
                          </a:cxn>
                          <a:cxn ang="T12">
                            <a:pos x="T4" y="T5"/>
                          </a:cxn>
                          <a:cxn ang="T13">
                            <a:pos x="T6" y="T7"/>
                          </a:cxn>
                          <a:cxn ang="T14">
                            <a:pos x="T8" y="T9"/>
                          </a:cxn>
                        </a:cxnLst>
                        <a:rect l="T15" t="T16" r="T17" b="T18"/>
                        <a:pathLst>
                          <a:path w="183" h="54">
                            <a:moveTo>
                              <a:pt x="0" y="15"/>
                            </a:moveTo>
                            <a:lnTo>
                              <a:pt x="17" y="54"/>
                            </a:lnTo>
                            <a:lnTo>
                              <a:pt x="183" y="41"/>
                            </a:lnTo>
                            <a:lnTo>
                              <a:pt x="167" y="0"/>
                            </a:lnTo>
                            <a:lnTo>
                              <a:pt x="0" y="15"/>
                            </a:lnTo>
                            <a:close/>
                          </a:path>
                        </a:pathLst>
                      </a:custGeom>
                      <a:solidFill>
                        <a:schemeClr val="hlink"/>
                      </a:solidFill>
                      <a:ln w="9525">
                        <a:noFill/>
                        <a:round/>
                        <a:headEnd/>
                        <a:tailEnd/>
                      </a:ln>
                    </p:spPr>
                    <p:txBody>
                      <a:bodyPr/>
                      <a:lstStyle/>
                      <a:p>
                        <a:endParaRPr lang="en-US" dirty="0"/>
                      </a:p>
                    </p:txBody>
                  </p:sp>
                  <p:sp>
                    <p:nvSpPr>
                      <p:cNvPr id="192" name="Freeform 1221"/>
                      <p:cNvSpPr>
                        <a:spLocks/>
                      </p:cNvSpPr>
                      <p:nvPr/>
                    </p:nvSpPr>
                    <p:spPr bwMode="auto">
                      <a:xfrm>
                        <a:off x="2365" y="1638"/>
                        <a:ext cx="70" cy="18"/>
                      </a:xfrm>
                      <a:custGeom>
                        <a:avLst/>
                        <a:gdLst>
                          <a:gd name="T0" fmla="*/ 0 w 209"/>
                          <a:gd name="T1" fmla="*/ 3 h 56"/>
                          <a:gd name="T2" fmla="*/ 58 w 209"/>
                          <a:gd name="T3" fmla="*/ 0 h 56"/>
                          <a:gd name="T4" fmla="*/ 65 w 209"/>
                          <a:gd name="T5" fmla="*/ 5 h 56"/>
                          <a:gd name="T6" fmla="*/ 70 w 209"/>
                          <a:gd name="T7" fmla="*/ 15 h 56"/>
                          <a:gd name="T8" fmla="*/ 9 w 209"/>
                          <a:gd name="T9" fmla="*/ 18 h 56"/>
                          <a:gd name="T10" fmla="*/ 4 w 209"/>
                          <a:gd name="T11" fmla="*/ 15 h 56"/>
                          <a:gd name="T12" fmla="*/ 0 w 209"/>
                          <a:gd name="T13" fmla="*/ 3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8"/>
                            </a:moveTo>
                            <a:lnTo>
                              <a:pt x="174" y="0"/>
                            </a:lnTo>
                            <a:lnTo>
                              <a:pt x="193" y="14"/>
                            </a:lnTo>
                            <a:lnTo>
                              <a:pt x="209" y="46"/>
                            </a:lnTo>
                            <a:lnTo>
                              <a:pt x="28" y="56"/>
                            </a:lnTo>
                            <a:lnTo>
                              <a:pt x="12" y="47"/>
                            </a:lnTo>
                            <a:lnTo>
                              <a:pt x="0" y="8"/>
                            </a:lnTo>
                            <a:close/>
                          </a:path>
                        </a:pathLst>
                      </a:custGeom>
                      <a:solidFill>
                        <a:srgbClr val="C0C0C0"/>
                      </a:solidFill>
                      <a:ln w="9525">
                        <a:solidFill>
                          <a:schemeClr val="tx1"/>
                        </a:solidFill>
                        <a:round/>
                        <a:headEnd/>
                        <a:tailEnd/>
                      </a:ln>
                    </p:spPr>
                    <p:txBody>
                      <a:bodyPr/>
                      <a:lstStyle/>
                      <a:p>
                        <a:endParaRPr lang="en-US" dirty="0"/>
                      </a:p>
                    </p:txBody>
                  </p:sp>
                </p:grpSp>
              </p:grpSp>
              <p:grpSp>
                <p:nvGrpSpPr>
                  <p:cNvPr id="186" name="Group 1222"/>
                  <p:cNvGrpSpPr>
                    <a:grpSpLocks/>
                  </p:cNvGrpSpPr>
                  <p:nvPr/>
                </p:nvGrpSpPr>
                <p:grpSpPr bwMode="auto">
                  <a:xfrm>
                    <a:off x="1695" y="1609"/>
                    <a:ext cx="787" cy="424"/>
                    <a:chOff x="1695" y="1609"/>
                    <a:chExt cx="787" cy="424"/>
                  </a:xfrm>
                </p:grpSpPr>
                <p:sp>
                  <p:nvSpPr>
                    <p:cNvPr id="187" name="Freeform 1223"/>
                    <p:cNvSpPr>
                      <a:spLocks/>
                    </p:cNvSpPr>
                    <p:nvPr/>
                  </p:nvSpPr>
                  <p:spPr bwMode="auto">
                    <a:xfrm>
                      <a:off x="2099" y="1638"/>
                      <a:ext cx="41" cy="330"/>
                    </a:xfrm>
                    <a:custGeom>
                      <a:avLst/>
                      <a:gdLst>
                        <a:gd name="T0" fmla="*/ 0 w 121"/>
                        <a:gd name="T1" fmla="*/ 0 h 989"/>
                        <a:gd name="T2" fmla="*/ 8 w 121"/>
                        <a:gd name="T3" fmla="*/ 15 h 989"/>
                        <a:gd name="T4" fmla="*/ 15 w 121"/>
                        <a:gd name="T5" fmla="*/ 27 h 989"/>
                        <a:gd name="T6" fmla="*/ 18 w 121"/>
                        <a:gd name="T7" fmla="*/ 39 h 989"/>
                        <a:gd name="T8" fmla="*/ 21 w 121"/>
                        <a:gd name="T9" fmla="*/ 49 h 989"/>
                        <a:gd name="T10" fmla="*/ 24 w 121"/>
                        <a:gd name="T11" fmla="*/ 61 h 989"/>
                        <a:gd name="T12" fmla="*/ 26 w 121"/>
                        <a:gd name="T13" fmla="*/ 74 h 989"/>
                        <a:gd name="T14" fmla="*/ 28 w 121"/>
                        <a:gd name="T15" fmla="*/ 85 h 989"/>
                        <a:gd name="T16" fmla="*/ 31 w 121"/>
                        <a:gd name="T17" fmla="*/ 96 h 989"/>
                        <a:gd name="T18" fmla="*/ 36 w 121"/>
                        <a:gd name="T19" fmla="*/ 105 h 989"/>
                        <a:gd name="T20" fmla="*/ 35 w 121"/>
                        <a:gd name="T21" fmla="*/ 115 h 989"/>
                        <a:gd name="T22" fmla="*/ 34 w 121"/>
                        <a:gd name="T23" fmla="*/ 129 h 989"/>
                        <a:gd name="T24" fmla="*/ 34 w 121"/>
                        <a:gd name="T25" fmla="*/ 145 h 989"/>
                        <a:gd name="T26" fmla="*/ 37 w 121"/>
                        <a:gd name="T27" fmla="*/ 166 h 989"/>
                        <a:gd name="T28" fmla="*/ 40 w 121"/>
                        <a:gd name="T29" fmla="*/ 202 h 989"/>
                        <a:gd name="T30" fmla="*/ 41 w 121"/>
                        <a:gd name="T31" fmla="*/ 235 h 989"/>
                        <a:gd name="T32" fmla="*/ 41 w 121"/>
                        <a:gd name="T33" fmla="*/ 259 h 989"/>
                        <a:gd name="T34" fmla="*/ 38 w 121"/>
                        <a:gd name="T35" fmla="*/ 284 h 989"/>
                        <a:gd name="T36" fmla="*/ 36 w 121"/>
                        <a:gd name="T37" fmla="*/ 305 h 989"/>
                        <a:gd name="T38" fmla="*/ 31 w 121"/>
                        <a:gd name="T39" fmla="*/ 330 h 9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
                        <a:gd name="T61" fmla="*/ 0 h 989"/>
                        <a:gd name="T62" fmla="*/ 121 w 121"/>
                        <a:gd name="T63" fmla="*/ 989 h 98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 h="989">
                          <a:moveTo>
                            <a:pt x="0" y="0"/>
                          </a:moveTo>
                          <a:lnTo>
                            <a:pt x="25" y="45"/>
                          </a:lnTo>
                          <a:lnTo>
                            <a:pt x="43" y="82"/>
                          </a:lnTo>
                          <a:lnTo>
                            <a:pt x="52" y="117"/>
                          </a:lnTo>
                          <a:lnTo>
                            <a:pt x="61" y="147"/>
                          </a:lnTo>
                          <a:lnTo>
                            <a:pt x="71" y="183"/>
                          </a:lnTo>
                          <a:lnTo>
                            <a:pt x="77" y="222"/>
                          </a:lnTo>
                          <a:lnTo>
                            <a:pt x="84" y="256"/>
                          </a:lnTo>
                          <a:lnTo>
                            <a:pt x="92" y="289"/>
                          </a:lnTo>
                          <a:lnTo>
                            <a:pt x="106" y="315"/>
                          </a:lnTo>
                          <a:lnTo>
                            <a:pt x="104" y="345"/>
                          </a:lnTo>
                          <a:lnTo>
                            <a:pt x="101" y="386"/>
                          </a:lnTo>
                          <a:lnTo>
                            <a:pt x="101" y="436"/>
                          </a:lnTo>
                          <a:lnTo>
                            <a:pt x="108" y="497"/>
                          </a:lnTo>
                          <a:lnTo>
                            <a:pt x="117" y="606"/>
                          </a:lnTo>
                          <a:lnTo>
                            <a:pt x="121" y="704"/>
                          </a:lnTo>
                          <a:lnTo>
                            <a:pt x="121" y="777"/>
                          </a:lnTo>
                          <a:lnTo>
                            <a:pt x="113" y="850"/>
                          </a:lnTo>
                          <a:lnTo>
                            <a:pt x="106" y="915"/>
                          </a:lnTo>
                          <a:lnTo>
                            <a:pt x="92" y="989"/>
                          </a:lnTo>
                        </a:path>
                      </a:pathLst>
                    </a:custGeom>
                    <a:noFill/>
                    <a:ln w="6350">
                      <a:solidFill>
                        <a:schemeClr val="tx1"/>
                      </a:solidFill>
                      <a:round/>
                      <a:headEnd/>
                      <a:tailEnd/>
                    </a:ln>
                  </p:spPr>
                  <p:txBody>
                    <a:bodyPr/>
                    <a:lstStyle/>
                    <a:p>
                      <a:endParaRPr lang="en-US" dirty="0"/>
                    </a:p>
                  </p:txBody>
                </p:sp>
                <p:sp>
                  <p:nvSpPr>
                    <p:cNvPr id="188" name="Freeform 1224"/>
                    <p:cNvSpPr>
                      <a:spLocks/>
                    </p:cNvSpPr>
                    <p:nvPr/>
                  </p:nvSpPr>
                  <p:spPr bwMode="auto">
                    <a:xfrm>
                      <a:off x="1695" y="1609"/>
                      <a:ext cx="787" cy="424"/>
                    </a:xfrm>
                    <a:custGeom>
                      <a:avLst/>
                      <a:gdLst>
                        <a:gd name="T0" fmla="*/ 72 w 2361"/>
                        <a:gd name="T1" fmla="*/ 51 h 1271"/>
                        <a:gd name="T2" fmla="*/ 43 w 2361"/>
                        <a:gd name="T3" fmla="*/ 55 h 1271"/>
                        <a:gd name="T4" fmla="*/ 23 w 2361"/>
                        <a:gd name="T5" fmla="*/ 58 h 1271"/>
                        <a:gd name="T6" fmla="*/ 0 w 2361"/>
                        <a:gd name="T7" fmla="*/ 59 h 1271"/>
                        <a:gd name="T8" fmla="*/ 7 w 2361"/>
                        <a:gd name="T9" fmla="*/ 82 h 1271"/>
                        <a:gd name="T10" fmla="*/ 12 w 2361"/>
                        <a:gd name="T11" fmla="*/ 98 h 1271"/>
                        <a:gd name="T12" fmla="*/ 18 w 2361"/>
                        <a:gd name="T13" fmla="*/ 120 h 1271"/>
                        <a:gd name="T14" fmla="*/ 21 w 2361"/>
                        <a:gd name="T15" fmla="*/ 140 h 1271"/>
                        <a:gd name="T16" fmla="*/ 25 w 2361"/>
                        <a:gd name="T17" fmla="*/ 165 h 1271"/>
                        <a:gd name="T18" fmla="*/ 37 w 2361"/>
                        <a:gd name="T19" fmla="*/ 178 h 1271"/>
                        <a:gd name="T20" fmla="*/ 26 w 2361"/>
                        <a:gd name="T21" fmla="*/ 183 h 1271"/>
                        <a:gd name="T22" fmla="*/ 26 w 2361"/>
                        <a:gd name="T23" fmla="*/ 205 h 1271"/>
                        <a:gd name="T24" fmla="*/ 28 w 2361"/>
                        <a:gd name="T25" fmla="*/ 228 h 1271"/>
                        <a:gd name="T26" fmla="*/ 30 w 2361"/>
                        <a:gd name="T27" fmla="*/ 257 h 1271"/>
                        <a:gd name="T28" fmla="*/ 33 w 2361"/>
                        <a:gd name="T29" fmla="*/ 310 h 1271"/>
                        <a:gd name="T30" fmla="*/ 33 w 2361"/>
                        <a:gd name="T31" fmla="*/ 358 h 1271"/>
                        <a:gd name="T32" fmla="*/ 31 w 2361"/>
                        <a:gd name="T33" fmla="*/ 386 h 1271"/>
                        <a:gd name="T34" fmla="*/ 30 w 2361"/>
                        <a:gd name="T35" fmla="*/ 407 h 1271"/>
                        <a:gd name="T36" fmla="*/ 28 w 2361"/>
                        <a:gd name="T37" fmla="*/ 424 h 1271"/>
                        <a:gd name="T38" fmla="*/ 656 w 2361"/>
                        <a:gd name="T39" fmla="*/ 323 h 1271"/>
                        <a:gd name="T40" fmla="*/ 687 w 2361"/>
                        <a:gd name="T41" fmla="*/ 316 h 1271"/>
                        <a:gd name="T42" fmla="*/ 685 w 2361"/>
                        <a:gd name="T43" fmla="*/ 298 h 1271"/>
                        <a:gd name="T44" fmla="*/ 688 w 2361"/>
                        <a:gd name="T45" fmla="*/ 280 h 1271"/>
                        <a:gd name="T46" fmla="*/ 690 w 2361"/>
                        <a:gd name="T47" fmla="*/ 264 h 1271"/>
                        <a:gd name="T48" fmla="*/ 699 w 2361"/>
                        <a:gd name="T49" fmla="*/ 242 h 1271"/>
                        <a:gd name="T50" fmla="*/ 707 w 2361"/>
                        <a:gd name="T51" fmla="*/ 224 h 1271"/>
                        <a:gd name="T52" fmla="*/ 718 w 2361"/>
                        <a:gd name="T53" fmla="*/ 202 h 1271"/>
                        <a:gd name="T54" fmla="*/ 731 w 2361"/>
                        <a:gd name="T55" fmla="*/ 183 h 1271"/>
                        <a:gd name="T56" fmla="*/ 741 w 2361"/>
                        <a:gd name="T57" fmla="*/ 166 h 1271"/>
                        <a:gd name="T58" fmla="*/ 756 w 2361"/>
                        <a:gd name="T59" fmla="*/ 147 h 1271"/>
                        <a:gd name="T60" fmla="*/ 769 w 2361"/>
                        <a:gd name="T61" fmla="*/ 132 h 1271"/>
                        <a:gd name="T62" fmla="*/ 782 w 2361"/>
                        <a:gd name="T63" fmla="*/ 115 h 1271"/>
                        <a:gd name="T64" fmla="*/ 787 w 2361"/>
                        <a:gd name="T65" fmla="*/ 103 h 1271"/>
                        <a:gd name="T66" fmla="*/ 782 w 2361"/>
                        <a:gd name="T67" fmla="*/ 97 h 1271"/>
                        <a:gd name="T68" fmla="*/ 779 w 2361"/>
                        <a:gd name="T69" fmla="*/ 82 h 1271"/>
                        <a:gd name="T70" fmla="*/ 774 w 2361"/>
                        <a:gd name="T71" fmla="*/ 61 h 1271"/>
                        <a:gd name="T72" fmla="*/ 768 w 2361"/>
                        <a:gd name="T73" fmla="*/ 41 h 1271"/>
                        <a:gd name="T74" fmla="*/ 760 w 2361"/>
                        <a:gd name="T75" fmla="*/ 24 h 1271"/>
                        <a:gd name="T76" fmla="*/ 748 w 2361"/>
                        <a:gd name="T77" fmla="*/ 10 h 1271"/>
                        <a:gd name="T78" fmla="*/ 741 w 2361"/>
                        <a:gd name="T79" fmla="*/ 0 h 1271"/>
                        <a:gd name="T80" fmla="*/ 698 w 2361"/>
                        <a:gd name="T81" fmla="*/ 0 h 127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61"/>
                        <a:gd name="T124" fmla="*/ 0 h 1271"/>
                        <a:gd name="T125" fmla="*/ 2361 w 2361"/>
                        <a:gd name="T126" fmla="*/ 1271 h 127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61" h="1271">
                          <a:moveTo>
                            <a:pt x="215" y="152"/>
                          </a:moveTo>
                          <a:lnTo>
                            <a:pt x="130" y="166"/>
                          </a:lnTo>
                          <a:lnTo>
                            <a:pt x="70" y="175"/>
                          </a:lnTo>
                          <a:lnTo>
                            <a:pt x="0" y="177"/>
                          </a:lnTo>
                          <a:lnTo>
                            <a:pt x="21" y="245"/>
                          </a:lnTo>
                          <a:lnTo>
                            <a:pt x="35" y="295"/>
                          </a:lnTo>
                          <a:lnTo>
                            <a:pt x="53" y="360"/>
                          </a:lnTo>
                          <a:lnTo>
                            <a:pt x="62" y="419"/>
                          </a:lnTo>
                          <a:lnTo>
                            <a:pt x="74" y="494"/>
                          </a:lnTo>
                          <a:lnTo>
                            <a:pt x="112" y="533"/>
                          </a:lnTo>
                          <a:lnTo>
                            <a:pt x="79" y="549"/>
                          </a:lnTo>
                          <a:lnTo>
                            <a:pt x="79" y="616"/>
                          </a:lnTo>
                          <a:lnTo>
                            <a:pt x="83" y="684"/>
                          </a:lnTo>
                          <a:lnTo>
                            <a:pt x="91" y="771"/>
                          </a:lnTo>
                          <a:lnTo>
                            <a:pt x="99" y="929"/>
                          </a:lnTo>
                          <a:lnTo>
                            <a:pt x="99" y="1073"/>
                          </a:lnTo>
                          <a:lnTo>
                            <a:pt x="94" y="1156"/>
                          </a:lnTo>
                          <a:lnTo>
                            <a:pt x="91" y="1220"/>
                          </a:lnTo>
                          <a:lnTo>
                            <a:pt x="83" y="1271"/>
                          </a:lnTo>
                          <a:lnTo>
                            <a:pt x="1969" y="967"/>
                          </a:lnTo>
                          <a:lnTo>
                            <a:pt x="2062" y="946"/>
                          </a:lnTo>
                          <a:lnTo>
                            <a:pt x="2054" y="893"/>
                          </a:lnTo>
                          <a:lnTo>
                            <a:pt x="2063" y="838"/>
                          </a:lnTo>
                          <a:lnTo>
                            <a:pt x="2070" y="792"/>
                          </a:lnTo>
                          <a:lnTo>
                            <a:pt x="2097" y="724"/>
                          </a:lnTo>
                          <a:lnTo>
                            <a:pt x="2121" y="672"/>
                          </a:lnTo>
                          <a:lnTo>
                            <a:pt x="2155" y="606"/>
                          </a:lnTo>
                          <a:lnTo>
                            <a:pt x="2194" y="549"/>
                          </a:lnTo>
                          <a:lnTo>
                            <a:pt x="2223" y="497"/>
                          </a:lnTo>
                          <a:lnTo>
                            <a:pt x="2269" y="441"/>
                          </a:lnTo>
                          <a:lnTo>
                            <a:pt x="2308" y="395"/>
                          </a:lnTo>
                          <a:lnTo>
                            <a:pt x="2345" y="344"/>
                          </a:lnTo>
                          <a:lnTo>
                            <a:pt x="2361" y="310"/>
                          </a:lnTo>
                          <a:lnTo>
                            <a:pt x="2345" y="291"/>
                          </a:lnTo>
                          <a:lnTo>
                            <a:pt x="2338" y="246"/>
                          </a:lnTo>
                          <a:lnTo>
                            <a:pt x="2322" y="182"/>
                          </a:lnTo>
                          <a:lnTo>
                            <a:pt x="2303" y="124"/>
                          </a:lnTo>
                          <a:lnTo>
                            <a:pt x="2279" y="71"/>
                          </a:lnTo>
                          <a:lnTo>
                            <a:pt x="2245" y="29"/>
                          </a:lnTo>
                          <a:lnTo>
                            <a:pt x="2223" y="0"/>
                          </a:lnTo>
                          <a:lnTo>
                            <a:pt x="2094" y="0"/>
                          </a:lnTo>
                        </a:path>
                      </a:pathLst>
                    </a:custGeom>
                    <a:noFill/>
                    <a:ln w="6350">
                      <a:solidFill>
                        <a:schemeClr val="tx1"/>
                      </a:solidFill>
                      <a:round/>
                      <a:headEnd/>
                      <a:tailEnd/>
                    </a:ln>
                  </p:spPr>
                  <p:txBody>
                    <a:bodyPr/>
                    <a:lstStyle/>
                    <a:p>
                      <a:endParaRPr lang="en-US" dirty="0"/>
                    </a:p>
                  </p:txBody>
                </p:sp>
              </p:grpSp>
            </p:grpSp>
          </p:grpSp>
          <p:grpSp>
            <p:nvGrpSpPr>
              <p:cNvPr id="145" name="Group 1225"/>
              <p:cNvGrpSpPr>
                <a:grpSpLocks/>
              </p:cNvGrpSpPr>
              <p:nvPr/>
            </p:nvGrpSpPr>
            <p:grpSpPr bwMode="auto">
              <a:xfrm>
                <a:off x="3166" y="1704"/>
                <a:ext cx="592" cy="236"/>
                <a:chOff x="385" y="1820"/>
                <a:chExt cx="592" cy="236"/>
              </a:xfrm>
            </p:grpSpPr>
            <p:grpSp>
              <p:nvGrpSpPr>
                <p:cNvPr id="164" name="Group 1226"/>
                <p:cNvGrpSpPr>
                  <a:grpSpLocks/>
                </p:cNvGrpSpPr>
                <p:nvPr/>
              </p:nvGrpSpPr>
              <p:grpSpPr bwMode="auto">
                <a:xfrm>
                  <a:off x="448" y="1833"/>
                  <a:ext cx="366" cy="223"/>
                  <a:chOff x="448" y="1833"/>
                  <a:chExt cx="366" cy="223"/>
                </a:xfrm>
              </p:grpSpPr>
              <p:sp>
                <p:nvSpPr>
                  <p:cNvPr id="174" name="Freeform 1227"/>
                  <p:cNvSpPr>
                    <a:spLocks/>
                  </p:cNvSpPr>
                  <p:nvPr/>
                </p:nvSpPr>
                <p:spPr bwMode="auto">
                  <a:xfrm>
                    <a:off x="448" y="1833"/>
                    <a:ext cx="366" cy="223"/>
                  </a:xfrm>
                  <a:custGeom>
                    <a:avLst/>
                    <a:gdLst>
                      <a:gd name="T0" fmla="*/ 0 w 1097"/>
                      <a:gd name="T1" fmla="*/ 0 h 670"/>
                      <a:gd name="T2" fmla="*/ 0 w 1097"/>
                      <a:gd name="T3" fmla="*/ 137 h 670"/>
                      <a:gd name="T4" fmla="*/ 366 w 1097"/>
                      <a:gd name="T5" fmla="*/ 223 h 670"/>
                      <a:gd name="T6" fmla="*/ 366 w 1097"/>
                      <a:gd name="T7" fmla="*/ 71 h 670"/>
                      <a:gd name="T8" fmla="*/ 0 w 1097"/>
                      <a:gd name="T9" fmla="*/ 0 h 670"/>
                      <a:gd name="T10" fmla="*/ 0 60000 65536"/>
                      <a:gd name="T11" fmla="*/ 0 60000 65536"/>
                      <a:gd name="T12" fmla="*/ 0 60000 65536"/>
                      <a:gd name="T13" fmla="*/ 0 60000 65536"/>
                      <a:gd name="T14" fmla="*/ 0 60000 65536"/>
                      <a:gd name="T15" fmla="*/ 0 w 1097"/>
                      <a:gd name="T16" fmla="*/ 0 h 670"/>
                      <a:gd name="T17" fmla="*/ 1097 w 1097"/>
                      <a:gd name="T18" fmla="*/ 670 h 670"/>
                    </a:gdLst>
                    <a:ahLst/>
                    <a:cxnLst>
                      <a:cxn ang="T10">
                        <a:pos x="T0" y="T1"/>
                      </a:cxn>
                      <a:cxn ang="T11">
                        <a:pos x="T2" y="T3"/>
                      </a:cxn>
                      <a:cxn ang="T12">
                        <a:pos x="T4" y="T5"/>
                      </a:cxn>
                      <a:cxn ang="T13">
                        <a:pos x="T6" y="T7"/>
                      </a:cxn>
                      <a:cxn ang="T14">
                        <a:pos x="T8" y="T9"/>
                      </a:cxn>
                    </a:cxnLst>
                    <a:rect l="T15" t="T16" r="T17" b="T18"/>
                    <a:pathLst>
                      <a:path w="1097" h="670">
                        <a:moveTo>
                          <a:pt x="0" y="0"/>
                        </a:moveTo>
                        <a:lnTo>
                          <a:pt x="0" y="411"/>
                        </a:lnTo>
                        <a:lnTo>
                          <a:pt x="1097" y="670"/>
                        </a:lnTo>
                        <a:lnTo>
                          <a:pt x="1097" y="213"/>
                        </a:lnTo>
                        <a:lnTo>
                          <a:pt x="0" y="0"/>
                        </a:lnTo>
                        <a:close/>
                      </a:path>
                    </a:pathLst>
                  </a:custGeom>
                  <a:solidFill>
                    <a:srgbClr val="000000"/>
                  </a:solidFill>
                  <a:ln w="9525">
                    <a:solidFill>
                      <a:schemeClr val="tx1"/>
                    </a:solidFill>
                    <a:round/>
                    <a:headEnd/>
                    <a:tailEnd/>
                  </a:ln>
                </p:spPr>
                <p:txBody>
                  <a:bodyPr/>
                  <a:lstStyle/>
                  <a:p>
                    <a:endParaRPr lang="en-US" dirty="0"/>
                  </a:p>
                </p:txBody>
              </p:sp>
              <p:grpSp>
                <p:nvGrpSpPr>
                  <p:cNvPr id="175" name="Group 1228"/>
                  <p:cNvGrpSpPr>
                    <a:grpSpLocks/>
                  </p:cNvGrpSpPr>
                  <p:nvPr/>
                </p:nvGrpSpPr>
                <p:grpSpPr bwMode="auto">
                  <a:xfrm>
                    <a:off x="476" y="1845"/>
                    <a:ext cx="300" cy="152"/>
                    <a:chOff x="476" y="1845"/>
                    <a:chExt cx="300" cy="152"/>
                  </a:xfrm>
                </p:grpSpPr>
                <p:sp>
                  <p:nvSpPr>
                    <p:cNvPr id="176" name="Arc 1229"/>
                    <p:cNvSpPr>
                      <a:spLocks/>
                    </p:cNvSpPr>
                    <p:nvPr/>
                  </p:nvSpPr>
                  <p:spPr bwMode="auto">
                    <a:xfrm>
                      <a:off x="476" y="1860"/>
                      <a:ext cx="298" cy="71"/>
                    </a:xfrm>
                    <a:custGeom>
                      <a:avLst/>
                      <a:gdLst>
                        <a:gd name="T0" fmla="*/ 3 w 27230"/>
                        <a:gd name="T1" fmla="*/ 0 h 21600"/>
                        <a:gd name="T2" fmla="*/ 0 w 27230"/>
                        <a:gd name="T3" fmla="*/ 0 h 21600"/>
                        <a:gd name="T4" fmla="*/ 3 w 27230"/>
                        <a:gd name="T5" fmla="*/ 0 h 21600"/>
                        <a:gd name="T6" fmla="*/ 0 60000 65536"/>
                        <a:gd name="T7" fmla="*/ 0 60000 65536"/>
                        <a:gd name="T8" fmla="*/ 0 60000 65536"/>
                        <a:gd name="T9" fmla="*/ 0 w 27230"/>
                        <a:gd name="T10" fmla="*/ 0 h 21600"/>
                        <a:gd name="T11" fmla="*/ 27230 w 27230"/>
                        <a:gd name="T12" fmla="*/ 21600 h 21600"/>
                      </a:gdLst>
                      <a:ahLst/>
                      <a:cxnLst>
                        <a:cxn ang="T6">
                          <a:pos x="T0" y="T1"/>
                        </a:cxn>
                        <a:cxn ang="T7">
                          <a:pos x="T2" y="T3"/>
                        </a:cxn>
                        <a:cxn ang="T8">
                          <a:pos x="T4" y="T5"/>
                        </a:cxn>
                      </a:cxnLst>
                      <a:rect l="T9" t="T10" r="T11" b="T12"/>
                      <a:pathLst>
                        <a:path w="27230" h="21600" fill="none" extrusionOk="0">
                          <a:moveTo>
                            <a:pt x="27229" y="20838"/>
                          </a:moveTo>
                          <a:cubicBezTo>
                            <a:pt x="25377" y="21343"/>
                            <a:pt x="23466" y="21599"/>
                            <a:pt x="21546" y="21600"/>
                          </a:cubicBezTo>
                          <a:cubicBezTo>
                            <a:pt x="10207" y="21600"/>
                            <a:pt x="798" y="12832"/>
                            <a:pt x="-1" y="1522"/>
                          </a:cubicBezTo>
                        </a:path>
                        <a:path w="27230" h="21600" stroke="0" extrusionOk="0">
                          <a:moveTo>
                            <a:pt x="27229" y="20838"/>
                          </a:moveTo>
                          <a:cubicBezTo>
                            <a:pt x="25377" y="21343"/>
                            <a:pt x="23466" y="21599"/>
                            <a:pt x="21546" y="21600"/>
                          </a:cubicBezTo>
                          <a:cubicBezTo>
                            <a:pt x="10207" y="21600"/>
                            <a:pt x="798" y="12832"/>
                            <a:pt x="-1" y="1522"/>
                          </a:cubicBezTo>
                          <a:lnTo>
                            <a:pt x="21546" y="0"/>
                          </a:lnTo>
                          <a:close/>
                        </a:path>
                      </a:pathLst>
                    </a:custGeom>
                    <a:noFill/>
                    <a:ln w="6350">
                      <a:solidFill>
                        <a:schemeClr val="tx1"/>
                      </a:solidFill>
                      <a:round/>
                      <a:headEnd/>
                      <a:tailEnd/>
                    </a:ln>
                  </p:spPr>
                  <p:txBody>
                    <a:bodyPr/>
                    <a:lstStyle/>
                    <a:p>
                      <a:endParaRPr lang="en-US" dirty="0"/>
                    </a:p>
                  </p:txBody>
                </p:sp>
                <p:sp>
                  <p:nvSpPr>
                    <p:cNvPr id="177" name="Arc 1230"/>
                    <p:cNvSpPr>
                      <a:spLocks/>
                    </p:cNvSpPr>
                    <p:nvPr/>
                  </p:nvSpPr>
                  <p:spPr bwMode="auto">
                    <a:xfrm>
                      <a:off x="478" y="1876"/>
                      <a:ext cx="296" cy="70"/>
                    </a:xfrm>
                    <a:custGeom>
                      <a:avLst/>
                      <a:gdLst>
                        <a:gd name="T0" fmla="*/ 3 w 27065"/>
                        <a:gd name="T1" fmla="*/ 0 h 21600"/>
                        <a:gd name="T2" fmla="*/ 0 w 27065"/>
                        <a:gd name="T3" fmla="*/ 0 h 21600"/>
                        <a:gd name="T4" fmla="*/ 3 w 27065"/>
                        <a:gd name="T5" fmla="*/ 0 h 21600"/>
                        <a:gd name="T6" fmla="*/ 0 60000 65536"/>
                        <a:gd name="T7" fmla="*/ 0 60000 65536"/>
                        <a:gd name="T8" fmla="*/ 0 60000 65536"/>
                        <a:gd name="T9" fmla="*/ 0 w 27065"/>
                        <a:gd name="T10" fmla="*/ 0 h 21600"/>
                        <a:gd name="T11" fmla="*/ 27065 w 27065"/>
                        <a:gd name="T12" fmla="*/ 21600 h 21600"/>
                      </a:gdLst>
                      <a:ahLst/>
                      <a:cxnLst>
                        <a:cxn ang="T6">
                          <a:pos x="T0" y="T1"/>
                        </a:cxn>
                        <a:cxn ang="T7">
                          <a:pos x="T2" y="T3"/>
                        </a:cxn>
                        <a:cxn ang="T8">
                          <a:pos x="T4" y="T5"/>
                        </a:cxn>
                      </a:cxnLst>
                      <a:rect l="T9" t="T10" r="T11" b="T12"/>
                      <a:pathLst>
                        <a:path w="27065" h="21600" fill="none" extrusionOk="0">
                          <a:moveTo>
                            <a:pt x="27065" y="20869"/>
                          </a:moveTo>
                          <a:cubicBezTo>
                            <a:pt x="25247" y="21354"/>
                            <a:pt x="23374" y="21599"/>
                            <a:pt x="21494" y="21600"/>
                          </a:cubicBezTo>
                          <a:cubicBezTo>
                            <a:pt x="10393" y="21600"/>
                            <a:pt x="1100" y="13185"/>
                            <a:pt x="0" y="2139"/>
                          </a:cubicBezTo>
                        </a:path>
                        <a:path w="27065" h="21600" stroke="0" extrusionOk="0">
                          <a:moveTo>
                            <a:pt x="27065" y="20869"/>
                          </a:moveTo>
                          <a:cubicBezTo>
                            <a:pt x="25247" y="21354"/>
                            <a:pt x="23374" y="21599"/>
                            <a:pt x="21494" y="21600"/>
                          </a:cubicBezTo>
                          <a:cubicBezTo>
                            <a:pt x="10393" y="21600"/>
                            <a:pt x="1100" y="13185"/>
                            <a:pt x="0" y="2139"/>
                          </a:cubicBezTo>
                          <a:lnTo>
                            <a:pt x="21494" y="0"/>
                          </a:lnTo>
                          <a:close/>
                        </a:path>
                      </a:pathLst>
                    </a:custGeom>
                    <a:noFill/>
                    <a:ln w="6350">
                      <a:solidFill>
                        <a:schemeClr val="tx1"/>
                      </a:solidFill>
                      <a:round/>
                      <a:headEnd/>
                      <a:tailEnd/>
                    </a:ln>
                  </p:spPr>
                  <p:txBody>
                    <a:bodyPr/>
                    <a:lstStyle/>
                    <a:p>
                      <a:endParaRPr lang="en-US" dirty="0"/>
                    </a:p>
                  </p:txBody>
                </p:sp>
                <p:sp>
                  <p:nvSpPr>
                    <p:cNvPr id="178" name="Arc 1231"/>
                    <p:cNvSpPr>
                      <a:spLocks/>
                    </p:cNvSpPr>
                    <p:nvPr/>
                  </p:nvSpPr>
                  <p:spPr bwMode="auto">
                    <a:xfrm>
                      <a:off x="478" y="1893"/>
                      <a:ext cx="298" cy="70"/>
                    </a:xfrm>
                    <a:custGeom>
                      <a:avLst/>
                      <a:gdLst>
                        <a:gd name="T0" fmla="*/ 3 w 27276"/>
                        <a:gd name="T1" fmla="*/ 0 h 21600"/>
                        <a:gd name="T2" fmla="*/ 0 w 27276"/>
                        <a:gd name="T3" fmla="*/ 0 h 21600"/>
                        <a:gd name="T4" fmla="*/ 3 w 27276"/>
                        <a:gd name="T5" fmla="*/ 0 h 21600"/>
                        <a:gd name="T6" fmla="*/ 0 60000 65536"/>
                        <a:gd name="T7" fmla="*/ 0 60000 65536"/>
                        <a:gd name="T8" fmla="*/ 0 60000 65536"/>
                        <a:gd name="T9" fmla="*/ 0 w 27276"/>
                        <a:gd name="T10" fmla="*/ 0 h 21600"/>
                        <a:gd name="T11" fmla="*/ 27276 w 27276"/>
                        <a:gd name="T12" fmla="*/ 21600 h 21600"/>
                      </a:gdLst>
                      <a:ahLst/>
                      <a:cxnLst>
                        <a:cxn ang="T6">
                          <a:pos x="T0" y="T1"/>
                        </a:cxn>
                        <a:cxn ang="T7">
                          <a:pos x="T2" y="T3"/>
                        </a:cxn>
                        <a:cxn ang="T8">
                          <a:pos x="T4" y="T5"/>
                        </a:cxn>
                      </a:cxnLst>
                      <a:rect l="T9" t="T10" r="T11" b="T12"/>
                      <a:pathLst>
                        <a:path w="27276" h="21600" fill="none" extrusionOk="0">
                          <a:moveTo>
                            <a:pt x="27276" y="20826"/>
                          </a:moveTo>
                          <a:cubicBezTo>
                            <a:pt x="25409" y="21339"/>
                            <a:pt x="23482" y="21599"/>
                            <a:pt x="21546" y="21600"/>
                          </a:cubicBezTo>
                          <a:cubicBezTo>
                            <a:pt x="10208" y="21600"/>
                            <a:pt x="800" y="12834"/>
                            <a:pt x="-1" y="1526"/>
                          </a:cubicBezTo>
                        </a:path>
                        <a:path w="27276" h="21600" stroke="0" extrusionOk="0">
                          <a:moveTo>
                            <a:pt x="27276" y="20826"/>
                          </a:moveTo>
                          <a:cubicBezTo>
                            <a:pt x="25409" y="21339"/>
                            <a:pt x="23482" y="21599"/>
                            <a:pt x="21546" y="21600"/>
                          </a:cubicBezTo>
                          <a:cubicBezTo>
                            <a:pt x="10208" y="21600"/>
                            <a:pt x="800" y="12834"/>
                            <a:pt x="-1" y="1526"/>
                          </a:cubicBezTo>
                          <a:lnTo>
                            <a:pt x="21546" y="0"/>
                          </a:lnTo>
                          <a:close/>
                        </a:path>
                      </a:pathLst>
                    </a:custGeom>
                    <a:noFill/>
                    <a:ln w="6350">
                      <a:solidFill>
                        <a:schemeClr val="tx1"/>
                      </a:solidFill>
                      <a:round/>
                      <a:headEnd/>
                      <a:tailEnd/>
                    </a:ln>
                  </p:spPr>
                  <p:txBody>
                    <a:bodyPr/>
                    <a:lstStyle/>
                    <a:p>
                      <a:endParaRPr lang="en-US" dirty="0"/>
                    </a:p>
                  </p:txBody>
                </p:sp>
                <p:sp>
                  <p:nvSpPr>
                    <p:cNvPr id="179" name="Arc 1232"/>
                    <p:cNvSpPr>
                      <a:spLocks/>
                    </p:cNvSpPr>
                    <p:nvPr/>
                  </p:nvSpPr>
                  <p:spPr bwMode="auto">
                    <a:xfrm>
                      <a:off x="479" y="1911"/>
                      <a:ext cx="297" cy="71"/>
                    </a:xfrm>
                    <a:custGeom>
                      <a:avLst/>
                      <a:gdLst>
                        <a:gd name="T0" fmla="*/ 3 w 27261"/>
                        <a:gd name="T1" fmla="*/ 0 h 21600"/>
                        <a:gd name="T2" fmla="*/ 0 w 27261"/>
                        <a:gd name="T3" fmla="*/ 0 h 21600"/>
                        <a:gd name="T4" fmla="*/ 3 w 27261"/>
                        <a:gd name="T5" fmla="*/ 0 h 21600"/>
                        <a:gd name="T6" fmla="*/ 0 60000 65536"/>
                        <a:gd name="T7" fmla="*/ 0 60000 65536"/>
                        <a:gd name="T8" fmla="*/ 0 60000 65536"/>
                        <a:gd name="T9" fmla="*/ 0 w 27261"/>
                        <a:gd name="T10" fmla="*/ 0 h 21600"/>
                        <a:gd name="T11" fmla="*/ 27261 w 27261"/>
                        <a:gd name="T12" fmla="*/ 21600 h 21600"/>
                      </a:gdLst>
                      <a:ahLst/>
                      <a:cxnLst>
                        <a:cxn ang="T6">
                          <a:pos x="T0" y="T1"/>
                        </a:cxn>
                        <a:cxn ang="T7">
                          <a:pos x="T2" y="T3"/>
                        </a:cxn>
                        <a:cxn ang="T8">
                          <a:pos x="T4" y="T5"/>
                        </a:cxn>
                      </a:cxnLst>
                      <a:rect l="T9" t="T10" r="T11" b="T12"/>
                      <a:pathLst>
                        <a:path w="27261" h="21600" fill="none" extrusionOk="0">
                          <a:moveTo>
                            <a:pt x="27260" y="20835"/>
                          </a:moveTo>
                          <a:cubicBezTo>
                            <a:pt x="25405" y="21342"/>
                            <a:pt x="23489" y="21599"/>
                            <a:pt x="21566" y="21600"/>
                          </a:cubicBezTo>
                          <a:cubicBezTo>
                            <a:pt x="10107" y="21600"/>
                            <a:pt x="642" y="12651"/>
                            <a:pt x="-1" y="1211"/>
                          </a:cubicBezTo>
                        </a:path>
                        <a:path w="27261" h="21600" stroke="0" extrusionOk="0">
                          <a:moveTo>
                            <a:pt x="27260" y="20835"/>
                          </a:moveTo>
                          <a:cubicBezTo>
                            <a:pt x="25405" y="21342"/>
                            <a:pt x="23489" y="21599"/>
                            <a:pt x="21566" y="21600"/>
                          </a:cubicBezTo>
                          <a:cubicBezTo>
                            <a:pt x="10107" y="21600"/>
                            <a:pt x="642" y="12651"/>
                            <a:pt x="-1" y="1211"/>
                          </a:cubicBezTo>
                          <a:lnTo>
                            <a:pt x="21566" y="0"/>
                          </a:lnTo>
                          <a:close/>
                        </a:path>
                      </a:pathLst>
                    </a:custGeom>
                    <a:noFill/>
                    <a:ln w="6350">
                      <a:solidFill>
                        <a:schemeClr val="tx1"/>
                      </a:solidFill>
                      <a:round/>
                      <a:headEnd/>
                      <a:tailEnd/>
                    </a:ln>
                  </p:spPr>
                  <p:txBody>
                    <a:bodyPr/>
                    <a:lstStyle/>
                    <a:p>
                      <a:endParaRPr lang="en-US" dirty="0"/>
                    </a:p>
                  </p:txBody>
                </p:sp>
                <p:sp>
                  <p:nvSpPr>
                    <p:cNvPr id="180" name="Arc 1233"/>
                    <p:cNvSpPr>
                      <a:spLocks/>
                    </p:cNvSpPr>
                    <p:nvPr/>
                  </p:nvSpPr>
                  <p:spPr bwMode="auto">
                    <a:xfrm>
                      <a:off x="476" y="1926"/>
                      <a:ext cx="297" cy="71"/>
                    </a:xfrm>
                    <a:custGeom>
                      <a:avLst/>
                      <a:gdLst>
                        <a:gd name="T0" fmla="*/ 3 w 27166"/>
                        <a:gd name="T1" fmla="*/ 0 h 21600"/>
                        <a:gd name="T2" fmla="*/ 0 w 27166"/>
                        <a:gd name="T3" fmla="*/ 0 h 21600"/>
                        <a:gd name="T4" fmla="*/ 3 w 27166"/>
                        <a:gd name="T5" fmla="*/ 0 h 21600"/>
                        <a:gd name="T6" fmla="*/ 0 60000 65536"/>
                        <a:gd name="T7" fmla="*/ 0 60000 65536"/>
                        <a:gd name="T8" fmla="*/ 0 60000 65536"/>
                        <a:gd name="T9" fmla="*/ 0 w 27166"/>
                        <a:gd name="T10" fmla="*/ 0 h 21600"/>
                        <a:gd name="T11" fmla="*/ 27166 w 27166"/>
                        <a:gd name="T12" fmla="*/ 21600 h 21600"/>
                      </a:gdLst>
                      <a:ahLst/>
                      <a:cxnLst>
                        <a:cxn ang="T6">
                          <a:pos x="T0" y="T1"/>
                        </a:cxn>
                        <a:cxn ang="T7">
                          <a:pos x="T2" y="T3"/>
                        </a:cxn>
                        <a:cxn ang="T8">
                          <a:pos x="T4" y="T5"/>
                        </a:cxn>
                      </a:cxnLst>
                      <a:rect l="T9" t="T10" r="T11" b="T12"/>
                      <a:pathLst>
                        <a:path w="27166" h="21600" fill="none" extrusionOk="0">
                          <a:moveTo>
                            <a:pt x="27165" y="20861"/>
                          </a:moveTo>
                          <a:cubicBezTo>
                            <a:pt x="25339" y="21351"/>
                            <a:pt x="23456" y="21599"/>
                            <a:pt x="21566" y="21600"/>
                          </a:cubicBezTo>
                          <a:cubicBezTo>
                            <a:pt x="10109" y="21600"/>
                            <a:pt x="646" y="12655"/>
                            <a:pt x="0" y="1217"/>
                          </a:cubicBezTo>
                        </a:path>
                        <a:path w="27166" h="21600" stroke="0" extrusionOk="0">
                          <a:moveTo>
                            <a:pt x="27165" y="20861"/>
                          </a:moveTo>
                          <a:cubicBezTo>
                            <a:pt x="25339" y="21351"/>
                            <a:pt x="23456" y="21599"/>
                            <a:pt x="21566" y="21600"/>
                          </a:cubicBezTo>
                          <a:cubicBezTo>
                            <a:pt x="10109" y="21600"/>
                            <a:pt x="646" y="12655"/>
                            <a:pt x="0" y="1217"/>
                          </a:cubicBezTo>
                          <a:lnTo>
                            <a:pt x="21566" y="0"/>
                          </a:lnTo>
                          <a:close/>
                        </a:path>
                      </a:pathLst>
                    </a:custGeom>
                    <a:noFill/>
                    <a:ln w="6350">
                      <a:solidFill>
                        <a:schemeClr val="tx1"/>
                      </a:solidFill>
                      <a:round/>
                      <a:headEnd/>
                      <a:tailEnd/>
                    </a:ln>
                  </p:spPr>
                  <p:txBody>
                    <a:bodyPr/>
                    <a:lstStyle/>
                    <a:p>
                      <a:endParaRPr lang="en-US" dirty="0"/>
                    </a:p>
                  </p:txBody>
                </p:sp>
                <p:sp>
                  <p:nvSpPr>
                    <p:cNvPr id="181" name="Arc 1234"/>
                    <p:cNvSpPr>
                      <a:spLocks/>
                    </p:cNvSpPr>
                    <p:nvPr/>
                  </p:nvSpPr>
                  <p:spPr bwMode="auto">
                    <a:xfrm>
                      <a:off x="476" y="1845"/>
                      <a:ext cx="296" cy="71"/>
                    </a:xfrm>
                    <a:custGeom>
                      <a:avLst/>
                      <a:gdLst>
                        <a:gd name="T0" fmla="*/ 3 w 27131"/>
                        <a:gd name="T1" fmla="*/ 0 h 21600"/>
                        <a:gd name="T2" fmla="*/ 0 w 27131"/>
                        <a:gd name="T3" fmla="*/ 0 h 21600"/>
                        <a:gd name="T4" fmla="*/ 3 w 27131"/>
                        <a:gd name="T5" fmla="*/ 0 h 21600"/>
                        <a:gd name="T6" fmla="*/ 0 60000 65536"/>
                        <a:gd name="T7" fmla="*/ 0 60000 65536"/>
                        <a:gd name="T8" fmla="*/ 0 60000 65536"/>
                        <a:gd name="T9" fmla="*/ 0 w 27131"/>
                        <a:gd name="T10" fmla="*/ 0 h 21600"/>
                        <a:gd name="T11" fmla="*/ 27131 w 27131"/>
                        <a:gd name="T12" fmla="*/ 21600 h 21600"/>
                      </a:gdLst>
                      <a:ahLst/>
                      <a:cxnLst>
                        <a:cxn ang="T6">
                          <a:pos x="T0" y="T1"/>
                        </a:cxn>
                        <a:cxn ang="T7">
                          <a:pos x="T2" y="T3"/>
                        </a:cxn>
                        <a:cxn ang="T8">
                          <a:pos x="T4" y="T5"/>
                        </a:cxn>
                      </a:cxnLst>
                      <a:rect l="T9" t="T10" r="T11" b="T12"/>
                      <a:pathLst>
                        <a:path w="27131" h="21600" fill="none" extrusionOk="0">
                          <a:moveTo>
                            <a:pt x="27131" y="20859"/>
                          </a:moveTo>
                          <a:cubicBezTo>
                            <a:pt x="25302" y="21350"/>
                            <a:pt x="23416" y="21599"/>
                            <a:pt x="21523" y="21600"/>
                          </a:cubicBezTo>
                          <a:cubicBezTo>
                            <a:pt x="10300" y="21600"/>
                            <a:pt x="947" y="13006"/>
                            <a:pt x="0" y="1823"/>
                          </a:cubicBezTo>
                        </a:path>
                        <a:path w="27131" h="21600" stroke="0" extrusionOk="0">
                          <a:moveTo>
                            <a:pt x="27131" y="20859"/>
                          </a:moveTo>
                          <a:cubicBezTo>
                            <a:pt x="25302" y="21350"/>
                            <a:pt x="23416" y="21599"/>
                            <a:pt x="21523" y="21600"/>
                          </a:cubicBezTo>
                          <a:cubicBezTo>
                            <a:pt x="10300" y="21600"/>
                            <a:pt x="947" y="13006"/>
                            <a:pt x="0" y="1823"/>
                          </a:cubicBezTo>
                          <a:lnTo>
                            <a:pt x="21523" y="0"/>
                          </a:lnTo>
                          <a:close/>
                        </a:path>
                      </a:pathLst>
                    </a:custGeom>
                    <a:noFill/>
                    <a:ln w="6350">
                      <a:solidFill>
                        <a:schemeClr val="tx1"/>
                      </a:solidFill>
                      <a:round/>
                      <a:headEnd/>
                      <a:tailEnd/>
                    </a:ln>
                  </p:spPr>
                  <p:txBody>
                    <a:bodyPr/>
                    <a:lstStyle/>
                    <a:p>
                      <a:endParaRPr lang="en-US" dirty="0"/>
                    </a:p>
                  </p:txBody>
                </p:sp>
              </p:grpSp>
            </p:grpSp>
            <p:grpSp>
              <p:nvGrpSpPr>
                <p:cNvPr id="165" name="Group 1235"/>
                <p:cNvGrpSpPr>
                  <a:grpSpLocks/>
                </p:cNvGrpSpPr>
                <p:nvPr/>
              </p:nvGrpSpPr>
              <p:grpSpPr bwMode="auto">
                <a:xfrm>
                  <a:off x="385" y="1820"/>
                  <a:ext cx="592" cy="212"/>
                  <a:chOff x="385" y="1820"/>
                  <a:chExt cx="592" cy="212"/>
                </a:xfrm>
              </p:grpSpPr>
              <p:grpSp>
                <p:nvGrpSpPr>
                  <p:cNvPr id="166" name="Group 1236"/>
                  <p:cNvGrpSpPr>
                    <a:grpSpLocks/>
                  </p:cNvGrpSpPr>
                  <p:nvPr/>
                </p:nvGrpSpPr>
                <p:grpSpPr bwMode="auto">
                  <a:xfrm>
                    <a:off x="385" y="1820"/>
                    <a:ext cx="97" cy="156"/>
                    <a:chOff x="385" y="1820"/>
                    <a:chExt cx="97" cy="156"/>
                  </a:xfrm>
                </p:grpSpPr>
                <p:sp>
                  <p:nvSpPr>
                    <p:cNvPr id="171" name="Freeform 1237"/>
                    <p:cNvSpPr>
                      <a:spLocks/>
                    </p:cNvSpPr>
                    <p:nvPr/>
                  </p:nvSpPr>
                  <p:spPr bwMode="auto">
                    <a:xfrm>
                      <a:off x="392" y="1823"/>
                      <a:ext cx="86" cy="142"/>
                    </a:xfrm>
                    <a:custGeom>
                      <a:avLst/>
                      <a:gdLst>
                        <a:gd name="T0" fmla="*/ 0 w 256"/>
                        <a:gd name="T1" fmla="*/ 0 h 426"/>
                        <a:gd name="T2" fmla="*/ 11 w 256"/>
                        <a:gd name="T3" fmla="*/ 107 h 426"/>
                        <a:gd name="T4" fmla="*/ 86 w 256"/>
                        <a:gd name="T5" fmla="*/ 142 h 426"/>
                        <a:gd name="T6" fmla="*/ 79 w 256"/>
                        <a:gd name="T7" fmla="*/ 17 h 426"/>
                        <a:gd name="T8" fmla="*/ 0 w 256"/>
                        <a:gd name="T9" fmla="*/ 0 h 426"/>
                        <a:gd name="T10" fmla="*/ 0 60000 65536"/>
                        <a:gd name="T11" fmla="*/ 0 60000 65536"/>
                        <a:gd name="T12" fmla="*/ 0 60000 65536"/>
                        <a:gd name="T13" fmla="*/ 0 60000 65536"/>
                        <a:gd name="T14" fmla="*/ 0 60000 65536"/>
                        <a:gd name="T15" fmla="*/ 0 w 256"/>
                        <a:gd name="T16" fmla="*/ 0 h 426"/>
                        <a:gd name="T17" fmla="*/ 256 w 256"/>
                        <a:gd name="T18" fmla="*/ 426 h 426"/>
                      </a:gdLst>
                      <a:ahLst/>
                      <a:cxnLst>
                        <a:cxn ang="T10">
                          <a:pos x="T0" y="T1"/>
                        </a:cxn>
                        <a:cxn ang="T11">
                          <a:pos x="T2" y="T3"/>
                        </a:cxn>
                        <a:cxn ang="T12">
                          <a:pos x="T4" y="T5"/>
                        </a:cxn>
                        <a:cxn ang="T13">
                          <a:pos x="T6" y="T7"/>
                        </a:cxn>
                        <a:cxn ang="T14">
                          <a:pos x="T8" y="T9"/>
                        </a:cxn>
                      </a:cxnLst>
                      <a:rect l="T15" t="T16" r="T17" b="T18"/>
                      <a:pathLst>
                        <a:path w="256" h="426">
                          <a:moveTo>
                            <a:pt x="0" y="0"/>
                          </a:moveTo>
                          <a:lnTo>
                            <a:pt x="34" y="322"/>
                          </a:lnTo>
                          <a:lnTo>
                            <a:pt x="256" y="426"/>
                          </a:lnTo>
                          <a:lnTo>
                            <a:pt x="236" y="51"/>
                          </a:lnTo>
                          <a:lnTo>
                            <a:pt x="0" y="0"/>
                          </a:lnTo>
                          <a:close/>
                        </a:path>
                      </a:pathLst>
                    </a:custGeom>
                    <a:solidFill>
                      <a:srgbClr val="FFFFFF"/>
                    </a:solidFill>
                    <a:ln w="9525">
                      <a:solidFill>
                        <a:schemeClr val="tx1"/>
                      </a:solidFill>
                      <a:round/>
                      <a:headEnd/>
                      <a:tailEnd/>
                    </a:ln>
                  </p:spPr>
                  <p:txBody>
                    <a:bodyPr/>
                    <a:lstStyle/>
                    <a:p>
                      <a:endParaRPr lang="en-US" dirty="0"/>
                    </a:p>
                  </p:txBody>
                </p:sp>
                <p:sp>
                  <p:nvSpPr>
                    <p:cNvPr id="172" name="Freeform 1238"/>
                    <p:cNvSpPr>
                      <a:spLocks/>
                    </p:cNvSpPr>
                    <p:nvPr/>
                  </p:nvSpPr>
                  <p:spPr bwMode="auto">
                    <a:xfrm>
                      <a:off x="385" y="1820"/>
                      <a:ext cx="18" cy="117"/>
                    </a:xfrm>
                    <a:custGeom>
                      <a:avLst/>
                      <a:gdLst>
                        <a:gd name="T0" fmla="*/ 0 w 55"/>
                        <a:gd name="T1" fmla="*/ 0 h 352"/>
                        <a:gd name="T2" fmla="*/ 18 w 55"/>
                        <a:gd name="T3" fmla="*/ 117 h 352"/>
                        <a:gd name="T4" fmla="*/ 10 w 55"/>
                        <a:gd name="T5" fmla="*/ 7 h 352"/>
                        <a:gd name="T6" fmla="*/ 0 w 55"/>
                        <a:gd name="T7" fmla="*/ 0 h 352"/>
                        <a:gd name="T8" fmla="*/ 0 60000 65536"/>
                        <a:gd name="T9" fmla="*/ 0 60000 65536"/>
                        <a:gd name="T10" fmla="*/ 0 60000 65536"/>
                        <a:gd name="T11" fmla="*/ 0 60000 65536"/>
                        <a:gd name="T12" fmla="*/ 0 w 55"/>
                        <a:gd name="T13" fmla="*/ 0 h 352"/>
                        <a:gd name="T14" fmla="*/ 55 w 55"/>
                        <a:gd name="T15" fmla="*/ 352 h 352"/>
                      </a:gdLst>
                      <a:ahLst/>
                      <a:cxnLst>
                        <a:cxn ang="T8">
                          <a:pos x="T0" y="T1"/>
                        </a:cxn>
                        <a:cxn ang="T9">
                          <a:pos x="T2" y="T3"/>
                        </a:cxn>
                        <a:cxn ang="T10">
                          <a:pos x="T4" y="T5"/>
                        </a:cxn>
                        <a:cxn ang="T11">
                          <a:pos x="T6" y="T7"/>
                        </a:cxn>
                      </a:cxnLst>
                      <a:rect l="T12" t="T13" r="T14" b="T15"/>
                      <a:pathLst>
                        <a:path w="55" h="352">
                          <a:moveTo>
                            <a:pt x="0" y="0"/>
                          </a:moveTo>
                          <a:lnTo>
                            <a:pt x="55" y="352"/>
                          </a:lnTo>
                          <a:lnTo>
                            <a:pt x="31" y="20"/>
                          </a:lnTo>
                          <a:lnTo>
                            <a:pt x="0" y="0"/>
                          </a:lnTo>
                          <a:close/>
                        </a:path>
                      </a:pathLst>
                    </a:custGeom>
                    <a:solidFill>
                      <a:srgbClr val="E07000"/>
                    </a:solidFill>
                    <a:ln w="9525">
                      <a:solidFill>
                        <a:schemeClr val="tx1"/>
                      </a:solidFill>
                      <a:round/>
                      <a:headEnd/>
                      <a:tailEnd/>
                    </a:ln>
                  </p:spPr>
                  <p:txBody>
                    <a:bodyPr/>
                    <a:lstStyle/>
                    <a:p>
                      <a:endParaRPr lang="en-US" dirty="0"/>
                    </a:p>
                  </p:txBody>
                </p:sp>
                <p:sp>
                  <p:nvSpPr>
                    <p:cNvPr id="173" name="Freeform 1239"/>
                    <p:cNvSpPr>
                      <a:spLocks/>
                    </p:cNvSpPr>
                    <p:nvPr/>
                  </p:nvSpPr>
                  <p:spPr bwMode="auto">
                    <a:xfrm>
                      <a:off x="453" y="1835"/>
                      <a:ext cx="29" cy="141"/>
                    </a:xfrm>
                    <a:custGeom>
                      <a:avLst/>
                      <a:gdLst>
                        <a:gd name="T0" fmla="*/ 0 w 87"/>
                        <a:gd name="T1" fmla="*/ 0 h 423"/>
                        <a:gd name="T2" fmla="*/ 9 w 87"/>
                        <a:gd name="T3" fmla="*/ 131 h 423"/>
                        <a:gd name="T4" fmla="*/ 29 w 87"/>
                        <a:gd name="T5" fmla="*/ 141 h 423"/>
                        <a:gd name="T6" fmla="*/ 21 w 87"/>
                        <a:gd name="T7" fmla="*/ 2 h 423"/>
                        <a:gd name="T8" fmla="*/ 0 w 87"/>
                        <a:gd name="T9" fmla="*/ 0 h 423"/>
                        <a:gd name="T10" fmla="*/ 0 60000 65536"/>
                        <a:gd name="T11" fmla="*/ 0 60000 65536"/>
                        <a:gd name="T12" fmla="*/ 0 60000 65536"/>
                        <a:gd name="T13" fmla="*/ 0 60000 65536"/>
                        <a:gd name="T14" fmla="*/ 0 60000 65536"/>
                        <a:gd name="T15" fmla="*/ 0 w 87"/>
                        <a:gd name="T16" fmla="*/ 0 h 423"/>
                        <a:gd name="T17" fmla="*/ 87 w 87"/>
                        <a:gd name="T18" fmla="*/ 423 h 423"/>
                      </a:gdLst>
                      <a:ahLst/>
                      <a:cxnLst>
                        <a:cxn ang="T10">
                          <a:pos x="T0" y="T1"/>
                        </a:cxn>
                        <a:cxn ang="T11">
                          <a:pos x="T2" y="T3"/>
                        </a:cxn>
                        <a:cxn ang="T12">
                          <a:pos x="T4" y="T5"/>
                        </a:cxn>
                        <a:cxn ang="T13">
                          <a:pos x="T6" y="T7"/>
                        </a:cxn>
                        <a:cxn ang="T14">
                          <a:pos x="T8" y="T9"/>
                        </a:cxn>
                      </a:cxnLst>
                      <a:rect l="T15" t="T16" r="T17" b="T18"/>
                      <a:pathLst>
                        <a:path w="87" h="423">
                          <a:moveTo>
                            <a:pt x="0" y="0"/>
                          </a:moveTo>
                          <a:lnTo>
                            <a:pt x="27" y="393"/>
                          </a:lnTo>
                          <a:lnTo>
                            <a:pt x="87" y="423"/>
                          </a:lnTo>
                          <a:lnTo>
                            <a:pt x="63" y="5"/>
                          </a:lnTo>
                          <a:lnTo>
                            <a:pt x="0" y="0"/>
                          </a:lnTo>
                          <a:close/>
                        </a:path>
                      </a:pathLst>
                    </a:custGeom>
                    <a:solidFill>
                      <a:srgbClr val="E0E0E0"/>
                    </a:solidFill>
                    <a:ln w="9525">
                      <a:solidFill>
                        <a:schemeClr val="tx1"/>
                      </a:solidFill>
                      <a:round/>
                      <a:headEnd/>
                      <a:tailEnd/>
                    </a:ln>
                  </p:spPr>
                  <p:txBody>
                    <a:bodyPr/>
                    <a:lstStyle/>
                    <a:p>
                      <a:endParaRPr lang="en-US" dirty="0"/>
                    </a:p>
                  </p:txBody>
                </p:sp>
              </p:grpSp>
              <p:grpSp>
                <p:nvGrpSpPr>
                  <p:cNvPr id="167" name="Group 1240"/>
                  <p:cNvGrpSpPr>
                    <a:grpSpLocks/>
                  </p:cNvGrpSpPr>
                  <p:nvPr/>
                </p:nvGrpSpPr>
                <p:grpSpPr bwMode="auto">
                  <a:xfrm>
                    <a:off x="767" y="1905"/>
                    <a:ext cx="210" cy="127"/>
                    <a:chOff x="767" y="1905"/>
                    <a:chExt cx="210" cy="127"/>
                  </a:xfrm>
                </p:grpSpPr>
                <p:sp>
                  <p:nvSpPr>
                    <p:cNvPr id="168" name="Freeform 1241"/>
                    <p:cNvSpPr>
                      <a:spLocks/>
                    </p:cNvSpPr>
                    <p:nvPr/>
                  </p:nvSpPr>
                  <p:spPr bwMode="auto">
                    <a:xfrm>
                      <a:off x="767" y="1905"/>
                      <a:ext cx="45" cy="126"/>
                    </a:xfrm>
                    <a:custGeom>
                      <a:avLst/>
                      <a:gdLst>
                        <a:gd name="T0" fmla="*/ 0 w 136"/>
                        <a:gd name="T1" fmla="*/ 1 h 380"/>
                        <a:gd name="T2" fmla="*/ 10 w 136"/>
                        <a:gd name="T3" fmla="*/ 123 h 380"/>
                        <a:gd name="T4" fmla="*/ 45 w 136"/>
                        <a:gd name="T5" fmla="*/ 126 h 380"/>
                        <a:gd name="T6" fmla="*/ 32 w 136"/>
                        <a:gd name="T7" fmla="*/ 0 h 380"/>
                        <a:gd name="T8" fmla="*/ 0 w 136"/>
                        <a:gd name="T9" fmla="*/ 1 h 380"/>
                        <a:gd name="T10" fmla="*/ 0 60000 65536"/>
                        <a:gd name="T11" fmla="*/ 0 60000 65536"/>
                        <a:gd name="T12" fmla="*/ 0 60000 65536"/>
                        <a:gd name="T13" fmla="*/ 0 60000 65536"/>
                        <a:gd name="T14" fmla="*/ 0 60000 65536"/>
                        <a:gd name="T15" fmla="*/ 0 w 136"/>
                        <a:gd name="T16" fmla="*/ 0 h 380"/>
                        <a:gd name="T17" fmla="*/ 136 w 136"/>
                        <a:gd name="T18" fmla="*/ 380 h 380"/>
                      </a:gdLst>
                      <a:ahLst/>
                      <a:cxnLst>
                        <a:cxn ang="T10">
                          <a:pos x="T0" y="T1"/>
                        </a:cxn>
                        <a:cxn ang="T11">
                          <a:pos x="T2" y="T3"/>
                        </a:cxn>
                        <a:cxn ang="T12">
                          <a:pos x="T4" y="T5"/>
                        </a:cxn>
                        <a:cxn ang="T13">
                          <a:pos x="T6" y="T7"/>
                        </a:cxn>
                        <a:cxn ang="T14">
                          <a:pos x="T8" y="T9"/>
                        </a:cxn>
                      </a:cxnLst>
                      <a:rect l="T15" t="T16" r="T17" b="T18"/>
                      <a:pathLst>
                        <a:path w="136" h="380">
                          <a:moveTo>
                            <a:pt x="0" y="3"/>
                          </a:moveTo>
                          <a:lnTo>
                            <a:pt x="31" y="371"/>
                          </a:lnTo>
                          <a:lnTo>
                            <a:pt x="136" y="380"/>
                          </a:lnTo>
                          <a:lnTo>
                            <a:pt x="96" y="0"/>
                          </a:lnTo>
                          <a:lnTo>
                            <a:pt x="0" y="3"/>
                          </a:lnTo>
                          <a:close/>
                        </a:path>
                      </a:pathLst>
                    </a:custGeom>
                    <a:solidFill>
                      <a:srgbClr val="E0E0E0"/>
                    </a:solidFill>
                    <a:ln w="9525">
                      <a:solidFill>
                        <a:schemeClr val="tx1"/>
                      </a:solidFill>
                      <a:round/>
                      <a:headEnd/>
                      <a:tailEnd/>
                    </a:ln>
                  </p:spPr>
                  <p:txBody>
                    <a:bodyPr/>
                    <a:lstStyle/>
                    <a:p>
                      <a:endParaRPr lang="en-US" dirty="0"/>
                    </a:p>
                  </p:txBody>
                </p:sp>
                <p:sp>
                  <p:nvSpPr>
                    <p:cNvPr id="169" name="Freeform 1242"/>
                    <p:cNvSpPr>
                      <a:spLocks/>
                    </p:cNvSpPr>
                    <p:nvPr/>
                  </p:nvSpPr>
                  <p:spPr bwMode="auto">
                    <a:xfrm>
                      <a:off x="792" y="1905"/>
                      <a:ext cx="117" cy="127"/>
                    </a:xfrm>
                    <a:custGeom>
                      <a:avLst/>
                      <a:gdLst>
                        <a:gd name="T0" fmla="*/ 0 w 351"/>
                        <a:gd name="T1" fmla="*/ 0 h 382"/>
                        <a:gd name="T2" fmla="*/ 13 w 351"/>
                        <a:gd name="T3" fmla="*/ 124 h 382"/>
                        <a:gd name="T4" fmla="*/ 117 w 351"/>
                        <a:gd name="T5" fmla="*/ 127 h 382"/>
                        <a:gd name="T6" fmla="*/ 105 w 351"/>
                        <a:gd name="T7" fmla="*/ 1 h 382"/>
                        <a:gd name="T8" fmla="*/ 0 w 351"/>
                        <a:gd name="T9" fmla="*/ 0 h 382"/>
                        <a:gd name="T10" fmla="*/ 0 60000 65536"/>
                        <a:gd name="T11" fmla="*/ 0 60000 65536"/>
                        <a:gd name="T12" fmla="*/ 0 60000 65536"/>
                        <a:gd name="T13" fmla="*/ 0 60000 65536"/>
                        <a:gd name="T14" fmla="*/ 0 60000 65536"/>
                        <a:gd name="T15" fmla="*/ 0 w 351"/>
                        <a:gd name="T16" fmla="*/ 0 h 382"/>
                        <a:gd name="T17" fmla="*/ 351 w 351"/>
                        <a:gd name="T18" fmla="*/ 382 h 382"/>
                      </a:gdLst>
                      <a:ahLst/>
                      <a:cxnLst>
                        <a:cxn ang="T10">
                          <a:pos x="T0" y="T1"/>
                        </a:cxn>
                        <a:cxn ang="T11">
                          <a:pos x="T2" y="T3"/>
                        </a:cxn>
                        <a:cxn ang="T12">
                          <a:pos x="T4" y="T5"/>
                        </a:cxn>
                        <a:cxn ang="T13">
                          <a:pos x="T6" y="T7"/>
                        </a:cxn>
                        <a:cxn ang="T14">
                          <a:pos x="T8" y="T9"/>
                        </a:cxn>
                      </a:cxnLst>
                      <a:rect l="T15" t="T16" r="T17" b="T18"/>
                      <a:pathLst>
                        <a:path w="351" h="382">
                          <a:moveTo>
                            <a:pt x="0" y="0"/>
                          </a:moveTo>
                          <a:lnTo>
                            <a:pt x="40" y="374"/>
                          </a:lnTo>
                          <a:lnTo>
                            <a:pt x="351" y="382"/>
                          </a:lnTo>
                          <a:lnTo>
                            <a:pt x="316" y="3"/>
                          </a:lnTo>
                          <a:lnTo>
                            <a:pt x="0" y="0"/>
                          </a:lnTo>
                          <a:close/>
                        </a:path>
                      </a:pathLst>
                    </a:custGeom>
                    <a:solidFill>
                      <a:srgbClr val="FFFFFF"/>
                    </a:solidFill>
                    <a:ln w="9525">
                      <a:solidFill>
                        <a:schemeClr val="tx1"/>
                      </a:solidFill>
                      <a:round/>
                      <a:headEnd/>
                      <a:tailEnd/>
                    </a:ln>
                  </p:spPr>
                  <p:txBody>
                    <a:bodyPr/>
                    <a:lstStyle/>
                    <a:p>
                      <a:endParaRPr lang="en-US" dirty="0"/>
                    </a:p>
                  </p:txBody>
                </p:sp>
                <p:sp>
                  <p:nvSpPr>
                    <p:cNvPr id="170" name="Freeform 1243"/>
                    <p:cNvSpPr>
                      <a:spLocks/>
                    </p:cNvSpPr>
                    <p:nvPr/>
                  </p:nvSpPr>
                  <p:spPr bwMode="auto">
                    <a:xfrm>
                      <a:off x="897" y="1918"/>
                      <a:ext cx="80" cy="106"/>
                    </a:xfrm>
                    <a:custGeom>
                      <a:avLst/>
                      <a:gdLst>
                        <a:gd name="T0" fmla="*/ 0 w 241"/>
                        <a:gd name="T1" fmla="*/ 0 h 319"/>
                        <a:gd name="T2" fmla="*/ 9 w 241"/>
                        <a:gd name="T3" fmla="*/ 106 h 319"/>
                        <a:gd name="T4" fmla="*/ 55 w 241"/>
                        <a:gd name="T5" fmla="*/ 106 h 319"/>
                        <a:gd name="T6" fmla="*/ 80 w 241"/>
                        <a:gd name="T7" fmla="*/ 1 h 319"/>
                        <a:gd name="T8" fmla="*/ 0 w 241"/>
                        <a:gd name="T9" fmla="*/ 0 h 319"/>
                        <a:gd name="T10" fmla="*/ 0 60000 65536"/>
                        <a:gd name="T11" fmla="*/ 0 60000 65536"/>
                        <a:gd name="T12" fmla="*/ 0 60000 65536"/>
                        <a:gd name="T13" fmla="*/ 0 60000 65536"/>
                        <a:gd name="T14" fmla="*/ 0 60000 65536"/>
                        <a:gd name="T15" fmla="*/ 0 w 241"/>
                        <a:gd name="T16" fmla="*/ 0 h 319"/>
                        <a:gd name="T17" fmla="*/ 241 w 241"/>
                        <a:gd name="T18" fmla="*/ 319 h 319"/>
                      </a:gdLst>
                      <a:ahLst/>
                      <a:cxnLst>
                        <a:cxn ang="T10">
                          <a:pos x="T0" y="T1"/>
                        </a:cxn>
                        <a:cxn ang="T11">
                          <a:pos x="T2" y="T3"/>
                        </a:cxn>
                        <a:cxn ang="T12">
                          <a:pos x="T4" y="T5"/>
                        </a:cxn>
                        <a:cxn ang="T13">
                          <a:pos x="T6" y="T7"/>
                        </a:cxn>
                        <a:cxn ang="T14">
                          <a:pos x="T8" y="T9"/>
                        </a:cxn>
                      </a:cxnLst>
                      <a:rect l="T15" t="T16" r="T17" b="T18"/>
                      <a:pathLst>
                        <a:path w="241" h="319">
                          <a:moveTo>
                            <a:pt x="0" y="0"/>
                          </a:moveTo>
                          <a:lnTo>
                            <a:pt x="28" y="319"/>
                          </a:lnTo>
                          <a:lnTo>
                            <a:pt x="167" y="319"/>
                          </a:lnTo>
                          <a:lnTo>
                            <a:pt x="241" y="3"/>
                          </a:lnTo>
                          <a:lnTo>
                            <a:pt x="0" y="0"/>
                          </a:lnTo>
                          <a:close/>
                        </a:path>
                      </a:pathLst>
                    </a:custGeom>
                    <a:solidFill>
                      <a:srgbClr val="E07000"/>
                    </a:solidFill>
                    <a:ln w="9525">
                      <a:solidFill>
                        <a:schemeClr val="tx1"/>
                      </a:solidFill>
                      <a:round/>
                      <a:headEnd/>
                      <a:tailEnd/>
                    </a:ln>
                  </p:spPr>
                  <p:txBody>
                    <a:bodyPr/>
                    <a:lstStyle/>
                    <a:p>
                      <a:endParaRPr lang="en-US" dirty="0"/>
                    </a:p>
                  </p:txBody>
                </p:sp>
              </p:grpSp>
            </p:grpSp>
          </p:grpSp>
          <p:sp>
            <p:nvSpPr>
              <p:cNvPr id="146" name="Freeform 1244"/>
              <p:cNvSpPr>
                <a:spLocks/>
              </p:cNvSpPr>
              <p:nvPr/>
            </p:nvSpPr>
            <p:spPr bwMode="auto">
              <a:xfrm>
                <a:off x="3161" y="1668"/>
                <a:ext cx="602" cy="139"/>
              </a:xfrm>
              <a:custGeom>
                <a:avLst/>
                <a:gdLst>
                  <a:gd name="T0" fmla="*/ 34 w 1805"/>
                  <a:gd name="T1" fmla="*/ 0 h 418"/>
                  <a:gd name="T2" fmla="*/ 26 w 1805"/>
                  <a:gd name="T3" fmla="*/ 3 h 418"/>
                  <a:gd name="T4" fmla="*/ 20 w 1805"/>
                  <a:gd name="T5" fmla="*/ 5 h 418"/>
                  <a:gd name="T6" fmla="*/ 15 w 1805"/>
                  <a:gd name="T7" fmla="*/ 8 h 418"/>
                  <a:gd name="T8" fmla="*/ 9 w 1805"/>
                  <a:gd name="T9" fmla="*/ 13 h 418"/>
                  <a:gd name="T10" fmla="*/ 4 w 1805"/>
                  <a:gd name="T11" fmla="*/ 16 h 418"/>
                  <a:gd name="T12" fmla="*/ 1 w 1805"/>
                  <a:gd name="T13" fmla="*/ 22 h 418"/>
                  <a:gd name="T14" fmla="*/ 0 w 1805"/>
                  <a:gd name="T15" fmla="*/ 29 h 418"/>
                  <a:gd name="T16" fmla="*/ 0 w 1805"/>
                  <a:gd name="T17" fmla="*/ 35 h 418"/>
                  <a:gd name="T18" fmla="*/ 4 w 1805"/>
                  <a:gd name="T19" fmla="*/ 38 h 418"/>
                  <a:gd name="T20" fmla="*/ 10 w 1805"/>
                  <a:gd name="T21" fmla="*/ 44 h 418"/>
                  <a:gd name="T22" fmla="*/ 17 w 1805"/>
                  <a:gd name="T23" fmla="*/ 49 h 418"/>
                  <a:gd name="T24" fmla="*/ 29 w 1805"/>
                  <a:gd name="T25" fmla="*/ 55 h 418"/>
                  <a:gd name="T26" fmla="*/ 42 w 1805"/>
                  <a:gd name="T27" fmla="*/ 60 h 418"/>
                  <a:gd name="T28" fmla="*/ 56 w 1805"/>
                  <a:gd name="T29" fmla="*/ 65 h 418"/>
                  <a:gd name="T30" fmla="*/ 73 w 1805"/>
                  <a:gd name="T31" fmla="*/ 71 h 418"/>
                  <a:gd name="T32" fmla="*/ 89 w 1805"/>
                  <a:gd name="T33" fmla="*/ 76 h 418"/>
                  <a:gd name="T34" fmla="*/ 110 w 1805"/>
                  <a:gd name="T35" fmla="*/ 83 h 418"/>
                  <a:gd name="T36" fmla="*/ 130 w 1805"/>
                  <a:gd name="T37" fmla="*/ 89 h 418"/>
                  <a:gd name="T38" fmla="*/ 150 w 1805"/>
                  <a:gd name="T39" fmla="*/ 95 h 418"/>
                  <a:gd name="T40" fmla="*/ 169 w 1805"/>
                  <a:gd name="T41" fmla="*/ 99 h 418"/>
                  <a:gd name="T42" fmla="*/ 187 w 1805"/>
                  <a:gd name="T43" fmla="*/ 104 h 418"/>
                  <a:gd name="T44" fmla="*/ 207 w 1805"/>
                  <a:gd name="T45" fmla="*/ 107 h 418"/>
                  <a:gd name="T46" fmla="*/ 227 w 1805"/>
                  <a:gd name="T47" fmla="*/ 112 h 418"/>
                  <a:gd name="T48" fmla="*/ 247 w 1805"/>
                  <a:gd name="T49" fmla="*/ 115 h 418"/>
                  <a:gd name="T50" fmla="*/ 274 w 1805"/>
                  <a:gd name="T51" fmla="*/ 120 h 418"/>
                  <a:gd name="T52" fmla="*/ 298 w 1805"/>
                  <a:gd name="T53" fmla="*/ 124 h 418"/>
                  <a:gd name="T54" fmla="*/ 328 w 1805"/>
                  <a:gd name="T55" fmla="*/ 128 h 418"/>
                  <a:gd name="T56" fmla="*/ 354 w 1805"/>
                  <a:gd name="T57" fmla="*/ 131 h 418"/>
                  <a:gd name="T58" fmla="*/ 377 w 1805"/>
                  <a:gd name="T59" fmla="*/ 132 h 418"/>
                  <a:gd name="T60" fmla="*/ 401 w 1805"/>
                  <a:gd name="T61" fmla="*/ 134 h 418"/>
                  <a:gd name="T62" fmla="*/ 444 w 1805"/>
                  <a:gd name="T63" fmla="*/ 136 h 418"/>
                  <a:gd name="T64" fmla="*/ 570 w 1805"/>
                  <a:gd name="T65" fmla="*/ 139 h 418"/>
                  <a:gd name="T66" fmla="*/ 602 w 1805"/>
                  <a:gd name="T67" fmla="*/ 136 h 418"/>
                  <a:gd name="T68" fmla="*/ 493 w 1805"/>
                  <a:gd name="T69" fmla="*/ 93 h 418"/>
                  <a:gd name="T70" fmla="*/ 481 w 1805"/>
                  <a:gd name="T71" fmla="*/ 88 h 418"/>
                  <a:gd name="T72" fmla="*/ 467 w 1805"/>
                  <a:gd name="T73" fmla="*/ 87 h 418"/>
                  <a:gd name="T74" fmla="*/ 454 w 1805"/>
                  <a:gd name="T75" fmla="*/ 87 h 418"/>
                  <a:gd name="T76" fmla="*/ 441 w 1805"/>
                  <a:gd name="T77" fmla="*/ 88 h 418"/>
                  <a:gd name="T78" fmla="*/ 426 w 1805"/>
                  <a:gd name="T79" fmla="*/ 89 h 418"/>
                  <a:gd name="T80" fmla="*/ 411 w 1805"/>
                  <a:gd name="T81" fmla="*/ 88 h 418"/>
                  <a:gd name="T82" fmla="*/ 394 w 1805"/>
                  <a:gd name="T83" fmla="*/ 86 h 418"/>
                  <a:gd name="T84" fmla="*/ 348 w 1805"/>
                  <a:gd name="T85" fmla="*/ 81 h 418"/>
                  <a:gd name="T86" fmla="*/ 317 w 1805"/>
                  <a:gd name="T87" fmla="*/ 79 h 418"/>
                  <a:gd name="T88" fmla="*/ 288 w 1805"/>
                  <a:gd name="T89" fmla="*/ 74 h 418"/>
                  <a:gd name="T90" fmla="*/ 257 w 1805"/>
                  <a:gd name="T91" fmla="*/ 69 h 418"/>
                  <a:gd name="T92" fmla="*/ 225 w 1805"/>
                  <a:gd name="T93" fmla="*/ 64 h 418"/>
                  <a:gd name="T94" fmla="*/ 187 w 1805"/>
                  <a:gd name="T95" fmla="*/ 58 h 418"/>
                  <a:gd name="T96" fmla="*/ 155 w 1805"/>
                  <a:gd name="T97" fmla="*/ 49 h 418"/>
                  <a:gd name="T98" fmla="*/ 131 w 1805"/>
                  <a:gd name="T99" fmla="*/ 41 h 418"/>
                  <a:gd name="T100" fmla="*/ 107 w 1805"/>
                  <a:gd name="T101" fmla="*/ 35 h 418"/>
                  <a:gd name="T102" fmla="*/ 87 w 1805"/>
                  <a:gd name="T103" fmla="*/ 28 h 418"/>
                  <a:gd name="T104" fmla="*/ 70 w 1805"/>
                  <a:gd name="T105" fmla="*/ 22 h 418"/>
                  <a:gd name="T106" fmla="*/ 56 w 1805"/>
                  <a:gd name="T107" fmla="*/ 15 h 418"/>
                  <a:gd name="T108" fmla="*/ 48 w 1805"/>
                  <a:gd name="T109" fmla="*/ 11 h 418"/>
                  <a:gd name="T110" fmla="*/ 42 w 1805"/>
                  <a:gd name="T111" fmla="*/ 7 h 418"/>
                  <a:gd name="T112" fmla="*/ 34 w 1805"/>
                  <a:gd name="T113" fmla="*/ 0 h 4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05"/>
                  <a:gd name="T172" fmla="*/ 0 h 418"/>
                  <a:gd name="T173" fmla="*/ 1805 w 1805"/>
                  <a:gd name="T174" fmla="*/ 418 h 41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05" h="418">
                    <a:moveTo>
                      <a:pt x="102" y="0"/>
                    </a:moveTo>
                    <a:lnTo>
                      <a:pt x="79" y="8"/>
                    </a:lnTo>
                    <a:lnTo>
                      <a:pt x="61" y="16"/>
                    </a:lnTo>
                    <a:lnTo>
                      <a:pt x="45" y="25"/>
                    </a:lnTo>
                    <a:lnTo>
                      <a:pt x="28" y="40"/>
                    </a:lnTo>
                    <a:lnTo>
                      <a:pt x="13" y="49"/>
                    </a:lnTo>
                    <a:lnTo>
                      <a:pt x="4" y="66"/>
                    </a:lnTo>
                    <a:lnTo>
                      <a:pt x="0" y="86"/>
                    </a:lnTo>
                    <a:lnTo>
                      <a:pt x="0" y="105"/>
                    </a:lnTo>
                    <a:lnTo>
                      <a:pt x="13" y="115"/>
                    </a:lnTo>
                    <a:lnTo>
                      <a:pt x="29" y="131"/>
                    </a:lnTo>
                    <a:lnTo>
                      <a:pt x="52" y="146"/>
                    </a:lnTo>
                    <a:lnTo>
                      <a:pt x="87" y="165"/>
                    </a:lnTo>
                    <a:lnTo>
                      <a:pt x="125" y="179"/>
                    </a:lnTo>
                    <a:lnTo>
                      <a:pt x="167" y="195"/>
                    </a:lnTo>
                    <a:lnTo>
                      <a:pt x="219" y="214"/>
                    </a:lnTo>
                    <a:lnTo>
                      <a:pt x="268" y="230"/>
                    </a:lnTo>
                    <a:lnTo>
                      <a:pt x="330" y="250"/>
                    </a:lnTo>
                    <a:lnTo>
                      <a:pt x="389" y="268"/>
                    </a:lnTo>
                    <a:lnTo>
                      <a:pt x="451" y="285"/>
                    </a:lnTo>
                    <a:lnTo>
                      <a:pt x="507" y="297"/>
                    </a:lnTo>
                    <a:lnTo>
                      <a:pt x="560" y="312"/>
                    </a:lnTo>
                    <a:lnTo>
                      <a:pt x="620" y="323"/>
                    </a:lnTo>
                    <a:lnTo>
                      <a:pt x="682" y="336"/>
                    </a:lnTo>
                    <a:lnTo>
                      <a:pt x="741" y="347"/>
                    </a:lnTo>
                    <a:lnTo>
                      <a:pt x="823" y="360"/>
                    </a:lnTo>
                    <a:lnTo>
                      <a:pt x="895" y="372"/>
                    </a:lnTo>
                    <a:lnTo>
                      <a:pt x="984" y="386"/>
                    </a:lnTo>
                    <a:lnTo>
                      <a:pt x="1060" y="394"/>
                    </a:lnTo>
                    <a:lnTo>
                      <a:pt x="1129" y="398"/>
                    </a:lnTo>
                    <a:lnTo>
                      <a:pt x="1202" y="404"/>
                    </a:lnTo>
                    <a:lnTo>
                      <a:pt x="1332" y="410"/>
                    </a:lnTo>
                    <a:lnTo>
                      <a:pt x="1709" y="418"/>
                    </a:lnTo>
                    <a:lnTo>
                      <a:pt x="1805" y="410"/>
                    </a:lnTo>
                    <a:lnTo>
                      <a:pt x="1477" y="279"/>
                    </a:lnTo>
                    <a:lnTo>
                      <a:pt x="1441" y="266"/>
                    </a:lnTo>
                    <a:lnTo>
                      <a:pt x="1400" y="262"/>
                    </a:lnTo>
                    <a:lnTo>
                      <a:pt x="1360" y="262"/>
                    </a:lnTo>
                    <a:lnTo>
                      <a:pt x="1323" y="266"/>
                    </a:lnTo>
                    <a:lnTo>
                      <a:pt x="1277" y="268"/>
                    </a:lnTo>
                    <a:lnTo>
                      <a:pt x="1232" y="266"/>
                    </a:lnTo>
                    <a:lnTo>
                      <a:pt x="1182" y="260"/>
                    </a:lnTo>
                    <a:lnTo>
                      <a:pt x="1042" y="244"/>
                    </a:lnTo>
                    <a:lnTo>
                      <a:pt x="951" y="238"/>
                    </a:lnTo>
                    <a:lnTo>
                      <a:pt x="863" y="224"/>
                    </a:lnTo>
                    <a:lnTo>
                      <a:pt x="770" y="208"/>
                    </a:lnTo>
                    <a:lnTo>
                      <a:pt x="674" y="191"/>
                    </a:lnTo>
                    <a:lnTo>
                      <a:pt x="560" y="173"/>
                    </a:lnTo>
                    <a:lnTo>
                      <a:pt x="466" y="146"/>
                    </a:lnTo>
                    <a:lnTo>
                      <a:pt x="393" y="123"/>
                    </a:lnTo>
                    <a:lnTo>
                      <a:pt x="322" y="105"/>
                    </a:lnTo>
                    <a:lnTo>
                      <a:pt x="260" y="84"/>
                    </a:lnTo>
                    <a:lnTo>
                      <a:pt x="210" y="66"/>
                    </a:lnTo>
                    <a:lnTo>
                      <a:pt x="167" y="46"/>
                    </a:lnTo>
                    <a:lnTo>
                      <a:pt x="144" y="33"/>
                    </a:lnTo>
                    <a:lnTo>
                      <a:pt x="125" y="20"/>
                    </a:lnTo>
                    <a:lnTo>
                      <a:pt x="102" y="0"/>
                    </a:lnTo>
                    <a:close/>
                  </a:path>
                </a:pathLst>
              </a:custGeom>
              <a:solidFill>
                <a:schemeClr val="tx1"/>
              </a:solidFill>
              <a:ln w="9525">
                <a:solidFill>
                  <a:schemeClr val="tx1"/>
                </a:solidFill>
                <a:round/>
                <a:headEnd/>
                <a:tailEnd/>
              </a:ln>
            </p:spPr>
            <p:txBody>
              <a:bodyPr/>
              <a:lstStyle/>
              <a:p>
                <a:endParaRPr lang="en-US" dirty="0"/>
              </a:p>
            </p:txBody>
          </p:sp>
          <p:grpSp>
            <p:nvGrpSpPr>
              <p:cNvPr id="147" name="Group 1245"/>
              <p:cNvGrpSpPr>
                <a:grpSpLocks/>
              </p:cNvGrpSpPr>
              <p:nvPr/>
            </p:nvGrpSpPr>
            <p:grpSpPr bwMode="auto">
              <a:xfrm>
                <a:off x="5424" y="1637"/>
                <a:ext cx="176" cy="116"/>
                <a:chOff x="2643" y="1753"/>
                <a:chExt cx="176" cy="116"/>
              </a:xfrm>
            </p:grpSpPr>
            <p:grpSp>
              <p:nvGrpSpPr>
                <p:cNvPr id="160" name="Group 1246"/>
                <p:cNvGrpSpPr>
                  <a:grpSpLocks/>
                </p:cNvGrpSpPr>
                <p:nvPr/>
              </p:nvGrpSpPr>
              <p:grpSpPr bwMode="auto">
                <a:xfrm>
                  <a:off x="2643" y="1753"/>
                  <a:ext cx="176" cy="116"/>
                  <a:chOff x="2643" y="1753"/>
                  <a:chExt cx="176" cy="116"/>
                </a:xfrm>
              </p:grpSpPr>
              <p:sp>
                <p:nvSpPr>
                  <p:cNvPr id="162" name="Freeform 1247"/>
                  <p:cNvSpPr>
                    <a:spLocks/>
                  </p:cNvSpPr>
                  <p:nvPr/>
                </p:nvSpPr>
                <p:spPr bwMode="auto">
                  <a:xfrm>
                    <a:off x="2643" y="1753"/>
                    <a:ext cx="176" cy="116"/>
                  </a:xfrm>
                  <a:custGeom>
                    <a:avLst/>
                    <a:gdLst>
                      <a:gd name="T0" fmla="*/ 107 w 530"/>
                      <a:gd name="T1" fmla="*/ 0 h 346"/>
                      <a:gd name="T2" fmla="*/ 111 w 530"/>
                      <a:gd name="T3" fmla="*/ 9 h 346"/>
                      <a:gd name="T4" fmla="*/ 117 w 530"/>
                      <a:gd name="T5" fmla="*/ 13 h 346"/>
                      <a:gd name="T6" fmla="*/ 128 w 530"/>
                      <a:gd name="T7" fmla="*/ 17 h 346"/>
                      <a:gd name="T8" fmla="*/ 141 w 530"/>
                      <a:gd name="T9" fmla="*/ 23 h 346"/>
                      <a:gd name="T10" fmla="*/ 166 w 530"/>
                      <a:gd name="T11" fmla="*/ 31 h 346"/>
                      <a:gd name="T12" fmla="*/ 172 w 530"/>
                      <a:gd name="T13" fmla="*/ 34 h 346"/>
                      <a:gd name="T14" fmla="*/ 175 w 530"/>
                      <a:gd name="T15" fmla="*/ 37 h 346"/>
                      <a:gd name="T16" fmla="*/ 176 w 530"/>
                      <a:gd name="T17" fmla="*/ 64 h 346"/>
                      <a:gd name="T18" fmla="*/ 175 w 530"/>
                      <a:gd name="T19" fmla="*/ 70 h 346"/>
                      <a:gd name="T20" fmla="*/ 172 w 530"/>
                      <a:gd name="T21" fmla="*/ 75 h 346"/>
                      <a:gd name="T22" fmla="*/ 167 w 530"/>
                      <a:gd name="T23" fmla="*/ 80 h 346"/>
                      <a:gd name="T24" fmla="*/ 163 w 530"/>
                      <a:gd name="T25" fmla="*/ 83 h 346"/>
                      <a:gd name="T26" fmla="*/ 155 w 530"/>
                      <a:gd name="T27" fmla="*/ 88 h 346"/>
                      <a:gd name="T28" fmla="*/ 141 w 530"/>
                      <a:gd name="T29" fmla="*/ 94 h 346"/>
                      <a:gd name="T30" fmla="*/ 125 w 530"/>
                      <a:gd name="T31" fmla="*/ 100 h 346"/>
                      <a:gd name="T32" fmla="*/ 101 w 530"/>
                      <a:gd name="T33" fmla="*/ 107 h 346"/>
                      <a:gd name="T34" fmla="*/ 78 w 530"/>
                      <a:gd name="T35" fmla="*/ 111 h 346"/>
                      <a:gd name="T36" fmla="*/ 64 w 530"/>
                      <a:gd name="T37" fmla="*/ 114 h 346"/>
                      <a:gd name="T38" fmla="*/ 53 w 530"/>
                      <a:gd name="T39" fmla="*/ 115 h 346"/>
                      <a:gd name="T40" fmla="*/ 37 w 530"/>
                      <a:gd name="T41" fmla="*/ 116 h 346"/>
                      <a:gd name="T42" fmla="*/ 27 w 530"/>
                      <a:gd name="T43" fmla="*/ 115 h 346"/>
                      <a:gd name="T44" fmla="*/ 21 w 530"/>
                      <a:gd name="T45" fmla="*/ 113 h 346"/>
                      <a:gd name="T46" fmla="*/ 15 w 530"/>
                      <a:gd name="T47" fmla="*/ 110 h 346"/>
                      <a:gd name="T48" fmla="*/ 12 w 530"/>
                      <a:gd name="T49" fmla="*/ 104 h 346"/>
                      <a:gd name="T50" fmla="*/ 0 w 530"/>
                      <a:gd name="T51" fmla="*/ 45 h 346"/>
                      <a:gd name="T52" fmla="*/ 7 w 530"/>
                      <a:gd name="T53" fmla="*/ 42 h 346"/>
                      <a:gd name="T54" fmla="*/ 19 w 530"/>
                      <a:gd name="T55" fmla="*/ 39 h 346"/>
                      <a:gd name="T56" fmla="*/ 40 w 530"/>
                      <a:gd name="T57" fmla="*/ 36 h 346"/>
                      <a:gd name="T58" fmla="*/ 51 w 530"/>
                      <a:gd name="T59" fmla="*/ 33 h 346"/>
                      <a:gd name="T60" fmla="*/ 64 w 530"/>
                      <a:gd name="T61" fmla="*/ 29 h 346"/>
                      <a:gd name="T62" fmla="*/ 73 w 530"/>
                      <a:gd name="T63" fmla="*/ 26 h 346"/>
                      <a:gd name="T64" fmla="*/ 83 w 530"/>
                      <a:gd name="T65" fmla="*/ 23 h 346"/>
                      <a:gd name="T66" fmla="*/ 89 w 530"/>
                      <a:gd name="T67" fmla="*/ 20 h 346"/>
                      <a:gd name="T68" fmla="*/ 97 w 530"/>
                      <a:gd name="T69" fmla="*/ 17 h 346"/>
                      <a:gd name="T70" fmla="*/ 103 w 530"/>
                      <a:gd name="T71" fmla="*/ 12 h 346"/>
                      <a:gd name="T72" fmla="*/ 106 w 530"/>
                      <a:gd name="T73" fmla="*/ 7 h 346"/>
                      <a:gd name="T74" fmla="*/ 107 w 530"/>
                      <a:gd name="T75" fmla="*/ 0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0"/>
                      <a:gd name="T115" fmla="*/ 0 h 346"/>
                      <a:gd name="T116" fmla="*/ 530 w 530"/>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0" h="346">
                        <a:moveTo>
                          <a:pt x="323" y="0"/>
                        </a:moveTo>
                        <a:lnTo>
                          <a:pt x="334" y="27"/>
                        </a:lnTo>
                        <a:lnTo>
                          <a:pt x="352" y="40"/>
                        </a:lnTo>
                        <a:lnTo>
                          <a:pt x="385" y="52"/>
                        </a:lnTo>
                        <a:lnTo>
                          <a:pt x="426" y="69"/>
                        </a:lnTo>
                        <a:lnTo>
                          <a:pt x="500" y="92"/>
                        </a:lnTo>
                        <a:lnTo>
                          <a:pt x="518" y="101"/>
                        </a:lnTo>
                        <a:lnTo>
                          <a:pt x="526" y="110"/>
                        </a:lnTo>
                        <a:lnTo>
                          <a:pt x="530" y="190"/>
                        </a:lnTo>
                        <a:lnTo>
                          <a:pt x="527" y="209"/>
                        </a:lnTo>
                        <a:lnTo>
                          <a:pt x="519" y="225"/>
                        </a:lnTo>
                        <a:lnTo>
                          <a:pt x="504" y="238"/>
                        </a:lnTo>
                        <a:lnTo>
                          <a:pt x="491" y="249"/>
                        </a:lnTo>
                        <a:lnTo>
                          <a:pt x="466" y="263"/>
                        </a:lnTo>
                        <a:lnTo>
                          <a:pt x="425" y="279"/>
                        </a:lnTo>
                        <a:lnTo>
                          <a:pt x="377" y="298"/>
                        </a:lnTo>
                        <a:lnTo>
                          <a:pt x="304" y="318"/>
                        </a:lnTo>
                        <a:lnTo>
                          <a:pt x="235" y="332"/>
                        </a:lnTo>
                        <a:lnTo>
                          <a:pt x="192" y="340"/>
                        </a:lnTo>
                        <a:lnTo>
                          <a:pt x="159" y="344"/>
                        </a:lnTo>
                        <a:lnTo>
                          <a:pt x="110" y="346"/>
                        </a:lnTo>
                        <a:lnTo>
                          <a:pt x="81" y="344"/>
                        </a:lnTo>
                        <a:lnTo>
                          <a:pt x="62" y="338"/>
                        </a:lnTo>
                        <a:lnTo>
                          <a:pt x="45" y="328"/>
                        </a:lnTo>
                        <a:lnTo>
                          <a:pt x="37" y="311"/>
                        </a:lnTo>
                        <a:lnTo>
                          <a:pt x="0" y="133"/>
                        </a:lnTo>
                        <a:lnTo>
                          <a:pt x="22" y="124"/>
                        </a:lnTo>
                        <a:lnTo>
                          <a:pt x="57" y="116"/>
                        </a:lnTo>
                        <a:lnTo>
                          <a:pt x="121" y="106"/>
                        </a:lnTo>
                        <a:lnTo>
                          <a:pt x="154" y="97"/>
                        </a:lnTo>
                        <a:lnTo>
                          <a:pt x="192" y="87"/>
                        </a:lnTo>
                        <a:lnTo>
                          <a:pt x="219" y="79"/>
                        </a:lnTo>
                        <a:lnTo>
                          <a:pt x="251" y="69"/>
                        </a:lnTo>
                        <a:lnTo>
                          <a:pt x="269" y="61"/>
                        </a:lnTo>
                        <a:lnTo>
                          <a:pt x="293" y="51"/>
                        </a:lnTo>
                        <a:lnTo>
                          <a:pt x="309" y="35"/>
                        </a:lnTo>
                        <a:lnTo>
                          <a:pt x="319" y="20"/>
                        </a:lnTo>
                        <a:lnTo>
                          <a:pt x="323" y="0"/>
                        </a:lnTo>
                        <a:close/>
                      </a:path>
                    </a:pathLst>
                  </a:custGeom>
                  <a:solidFill>
                    <a:srgbClr val="404040"/>
                  </a:solidFill>
                  <a:ln w="9525">
                    <a:solidFill>
                      <a:schemeClr val="tx1"/>
                    </a:solidFill>
                    <a:round/>
                    <a:headEnd/>
                    <a:tailEnd/>
                  </a:ln>
                </p:spPr>
                <p:txBody>
                  <a:bodyPr/>
                  <a:lstStyle/>
                  <a:p>
                    <a:endParaRPr lang="en-US" dirty="0"/>
                  </a:p>
                </p:txBody>
              </p:sp>
              <p:sp>
                <p:nvSpPr>
                  <p:cNvPr id="163" name="Freeform 1248"/>
                  <p:cNvSpPr>
                    <a:spLocks/>
                  </p:cNvSpPr>
                  <p:nvPr/>
                </p:nvSpPr>
                <p:spPr bwMode="auto">
                  <a:xfrm>
                    <a:off x="2652" y="1771"/>
                    <a:ext cx="157" cy="51"/>
                  </a:xfrm>
                  <a:custGeom>
                    <a:avLst/>
                    <a:gdLst>
                      <a:gd name="T0" fmla="*/ 104 w 472"/>
                      <a:gd name="T1" fmla="*/ 12 h 154"/>
                      <a:gd name="T2" fmla="*/ 111 w 472"/>
                      <a:gd name="T3" fmla="*/ 7 h 154"/>
                      <a:gd name="T4" fmla="*/ 118 w 472"/>
                      <a:gd name="T5" fmla="*/ 0 h 154"/>
                      <a:gd name="T6" fmla="*/ 132 w 472"/>
                      <a:gd name="T7" fmla="*/ 6 h 154"/>
                      <a:gd name="T8" fmla="*/ 157 w 472"/>
                      <a:gd name="T9" fmla="*/ 13 h 154"/>
                      <a:gd name="T10" fmla="*/ 155 w 472"/>
                      <a:gd name="T11" fmla="*/ 17 h 154"/>
                      <a:gd name="T12" fmla="*/ 150 w 472"/>
                      <a:gd name="T13" fmla="*/ 21 h 154"/>
                      <a:gd name="T14" fmla="*/ 143 w 472"/>
                      <a:gd name="T15" fmla="*/ 26 h 154"/>
                      <a:gd name="T16" fmla="*/ 129 w 472"/>
                      <a:gd name="T17" fmla="*/ 32 h 154"/>
                      <a:gd name="T18" fmla="*/ 114 w 472"/>
                      <a:gd name="T19" fmla="*/ 38 h 154"/>
                      <a:gd name="T20" fmla="*/ 97 w 472"/>
                      <a:gd name="T21" fmla="*/ 42 h 154"/>
                      <a:gd name="T22" fmla="*/ 83 w 472"/>
                      <a:gd name="T23" fmla="*/ 45 h 154"/>
                      <a:gd name="T24" fmla="*/ 69 w 472"/>
                      <a:gd name="T25" fmla="*/ 47 h 154"/>
                      <a:gd name="T26" fmla="*/ 55 w 472"/>
                      <a:gd name="T27" fmla="*/ 49 h 154"/>
                      <a:gd name="T28" fmla="*/ 36 w 472"/>
                      <a:gd name="T29" fmla="*/ 51 h 154"/>
                      <a:gd name="T30" fmla="*/ 22 w 472"/>
                      <a:gd name="T31" fmla="*/ 51 h 154"/>
                      <a:gd name="T32" fmla="*/ 11 w 472"/>
                      <a:gd name="T33" fmla="*/ 51 h 154"/>
                      <a:gd name="T34" fmla="*/ 3 w 472"/>
                      <a:gd name="T35" fmla="*/ 46 h 154"/>
                      <a:gd name="T36" fmla="*/ 0 w 472"/>
                      <a:gd name="T37" fmla="*/ 41 h 154"/>
                      <a:gd name="T38" fmla="*/ 1 w 472"/>
                      <a:gd name="T39" fmla="*/ 36 h 154"/>
                      <a:gd name="T40" fmla="*/ 3 w 472"/>
                      <a:gd name="T41" fmla="*/ 32 h 154"/>
                      <a:gd name="T42" fmla="*/ 11 w 472"/>
                      <a:gd name="T43" fmla="*/ 32 h 154"/>
                      <a:gd name="T44" fmla="*/ 22 w 472"/>
                      <a:gd name="T45" fmla="*/ 32 h 154"/>
                      <a:gd name="T46" fmla="*/ 31 w 472"/>
                      <a:gd name="T47" fmla="*/ 32 h 154"/>
                      <a:gd name="T48" fmla="*/ 46 w 472"/>
                      <a:gd name="T49" fmla="*/ 29 h 154"/>
                      <a:gd name="T50" fmla="*/ 56 w 472"/>
                      <a:gd name="T51" fmla="*/ 27 h 154"/>
                      <a:gd name="T52" fmla="*/ 68 w 472"/>
                      <a:gd name="T53" fmla="*/ 25 h 154"/>
                      <a:gd name="T54" fmla="*/ 79 w 472"/>
                      <a:gd name="T55" fmla="*/ 23 h 154"/>
                      <a:gd name="T56" fmla="*/ 88 w 472"/>
                      <a:gd name="T57" fmla="*/ 19 h 154"/>
                      <a:gd name="T58" fmla="*/ 97 w 472"/>
                      <a:gd name="T59" fmla="*/ 16 h 154"/>
                      <a:gd name="T60" fmla="*/ 104 w 472"/>
                      <a:gd name="T61" fmla="*/ 12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72"/>
                      <a:gd name="T94" fmla="*/ 0 h 154"/>
                      <a:gd name="T95" fmla="*/ 472 w 472"/>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72" h="154">
                        <a:moveTo>
                          <a:pt x="313" y="35"/>
                        </a:moveTo>
                        <a:lnTo>
                          <a:pt x="334" y="21"/>
                        </a:lnTo>
                        <a:lnTo>
                          <a:pt x="356" y="0"/>
                        </a:lnTo>
                        <a:lnTo>
                          <a:pt x="398" y="17"/>
                        </a:lnTo>
                        <a:lnTo>
                          <a:pt x="472" y="40"/>
                        </a:lnTo>
                        <a:lnTo>
                          <a:pt x="467" y="52"/>
                        </a:lnTo>
                        <a:lnTo>
                          <a:pt x="451" y="64"/>
                        </a:lnTo>
                        <a:lnTo>
                          <a:pt x="429" y="80"/>
                        </a:lnTo>
                        <a:lnTo>
                          <a:pt x="389" y="97"/>
                        </a:lnTo>
                        <a:lnTo>
                          <a:pt x="342" y="114"/>
                        </a:lnTo>
                        <a:lnTo>
                          <a:pt x="291" y="126"/>
                        </a:lnTo>
                        <a:lnTo>
                          <a:pt x="249" y="135"/>
                        </a:lnTo>
                        <a:lnTo>
                          <a:pt x="208" y="142"/>
                        </a:lnTo>
                        <a:lnTo>
                          <a:pt x="164" y="147"/>
                        </a:lnTo>
                        <a:lnTo>
                          <a:pt x="107" y="154"/>
                        </a:lnTo>
                        <a:lnTo>
                          <a:pt x="65" y="154"/>
                        </a:lnTo>
                        <a:lnTo>
                          <a:pt x="33" y="153"/>
                        </a:lnTo>
                        <a:lnTo>
                          <a:pt x="9" y="138"/>
                        </a:lnTo>
                        <a:lnTo>
                          <a:pt x="0" y="124"/>
                        </a:lnTo>
                        <a:lnTo>
                          <a:pt x="2" y="110"/>
                        </a:lnTo>
                        <a:lnTo>
                          <a:pt x="10" y="98"/>
                        </a:lnTo>
                        <a:lnTo>
                          <a:pt x="34" y="97"/>
                        </a:lnTo>
                        <a:lnTo>
                          <a:pt x="67" y="96"/>
                        </a:lnTo>
                        <a:lnTo>
                          <a:pt x="93" y="96"/>
                        </a:lnTo>
                        <a:lnTo>
                          <a:pt x="138" y="88"/>
                        </a:lnTo>
                        <a:lnTo>
                          <a:pt x="168" y="81"/>
                        </a:lnTo>
                        <a:lnTo>
                          <a:pt x="203" y="74"/>
                        </a:lnTo>
                        <a:lnTo>
                          <a:pt x="236" y="69"/>
                        </a:lnTo>
                        <a:lnTo>
                          <a:pt x="265" y="58"/>
                        </a:lnTo>
                        <a:lnTo>
                          <a:pt x="293" y="49"/>
                        </a:lnTo>
                        <a:lnTo>
                          <a:pt x="313" y="35"/>
                        </a:lnTo>
                        <a:close/>
                      </a:path>
                    </a:pathLst>
                  </a:custGeom>
                  <a:solidFill>
                    <a:srgbClr val="A0A0A0"/>
                  </a:solidFill>
                  <a:ln w="9525">
                    <a:solidFill>
                      <a:schemeClr val="tx1"/>
                    </a:solidFill>
                    <a:round/>
                    <a:headEnd/>
                    <a:tailEnd/>
                  </a:ln>
                </p:spPr>
                <p:txBody>
                  <a:bodyPr/>
                  <a:lstStyle/>
                  <a:p>
                    <a:endParaRPr lang="en-US" dirty="0"/>
                  </a:p>
                </p:txBody>
              </p:sp>
            </p:grpSp>
            <p:sp>
              <p:nvSpPr>
                <p:cNvPr id="161" name="Freeform 1249"/>
                <p:cNvSpPr>
                  <a:spLocks/>
                </p:cNvSpPr>
                <p:nvPr/>
              </p:nvSpPr>
              <p:spPr bwMode="auto">
                <a:xfrm>
                  <a:off x="2673" y="1798"/>
                  <a:ext cx="125" cy="25"/>
                </a:xfrm>
                <a:custGeom>
                  <a:avLst/>
                  <a:gdLst>
                    <a:gd name="T0" fmla="*/ 0 w 375"/>
                    <a:gd name="T1" fmla="*/ 25 h 76"/>
                    <a:gd name="T2" fmla="*/ 22 w 375"/>
                    <a:gd name="T3" fmla="*/ 24 h 76"/>
                    <a:gd name="T4" fmla="*/ 49 w 375"/>
                    <a:gd name="T5" fmla="*/ 22 h 76"/>
                    <a:gd name="T6" fmla="*/ 74 w 375"/>
                    <a:gd name="T7" fmla="*/ 17 h 76"/>
                    <a:gd name="T8" fmla="*/ 91 w 375"/>
                    <a:gd name="T9" fmla="*/ 14 h 76"/>
                    <a:gd name="T10" fmla="*/ 111 w 375"/>
                    <a:gd name="T11" fmla="*/ 6 h 76"/>
                    <a:gd name="T12" fmla="*/ 125 w 375"/>
                    <a:gd name="T13" fmla="*/ 0 h 76"/>
                    <a:gd name="T14" fmla="*/ 0 60000 65536"/>
                    <a:gd name="T15" fmla="*/ 0 60000 65536"/>
                    <a:gd name="T16" fmla="*/ 0 60000 65536"/>
                    <a:gd name="T17" fmla="*/ 0 60000 65536"/>
                    <a:gd name="T18" fmla="*/ 0 60000 65536"/>
                    <a:gd name="T19" fmla="*/ 0 60000 65536"/>
                    <a:gd name="T20" fmla="*/ 0 60000 65536"/>
                    <a:gd name="T21" fmla="*/ 0 w 375"/>
                    <a:gd name="T22" fmla="*/ 0 h 76"/>
                    <a:gd name="T23" fmla="*/ 375 w 375"/>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5" h="76">
                      <a:moveTo>
                        <a:pt x="0" y="76"/>
                      </a:moveTo>
                      <a:lnTo>
                        <a:pt x="65" y="74"/>
                      </a:lnTo>
                      <a:lnTo>
                        <a:pt x="146" y="66"/>
                      </a:lnTo>
                      <a:lnTo>
                        <a:pt x="222" y="53"/>
                      </a:lnTo>
                      <a:lnTo>
                        <a:pt x="274" y="43"/>
                      </a:lnTo>
                      <a:lnTo>
                        <a:pt x="332" y="19"/>
                      </a:lnTo>
                      <a:lnTo>
                        <a:pt x="375" y="0"/>
                      </a:lnTo>
                    </a:path>
                  </a:pathLst>
                </a:custGeom>
                <a:noFill/>
                <a:ln w="6350">
                  <a:solidFill>
                    <a:schemeClr val="tx1"/>
                  </a:solidFill>
                  <a:round/>
                  <a:headEnd/>
                  <a:tailEnd/>
                </a:ln>
              </p:spPr>
              <p:txBody>
                <a:bodyPr/>
                <a:lstStyle/>
                <a:p>
                  <a:endParaRPr lang="en-US" dirty="0"/>
                </a:p>
              </p:txBody>
            </p:sp>
          </p:grpSp>
          <p:grpSp>
            <p:nvGrpSpPr>
              <p:cNvPr id="148" name="Group 1250"/>
              <p:cNvGrpSpPr>
                <a:grpSpLocks/>
              </p:cNvGrpSpPr>
              <p:nvPr/>
            </p:nvGrpSpPr>
            <p:grpSpPr bwMode="auto">
              <a:xfrm>
                <a:off x="3136" y="1767"/>
                <a:ext cx="802" cy="265"/>
                <a:chOff x="355" y="1883"/>
                <a:chExt cx="802" cy="265"/>
              </a:xfrm>
            </p:grpSpPr>
            <p:grpSp>
              <p:nvGrpSpPr>
                <p:cNvPr id="149" name="Group 1251"/>
                <p:cNvGrpSpPr>
                  <a:grpSpLocks/>
                </p:cNvGrpSpPr>
                <p:nvPr/>
              </p:nvGrpSpPr>
              <p:grpSpPr bwMode="auto">
                <a:xfrm>
                  <a:off x="355" y="1883"/>
                  <a:ext cx="802" cy="265"/>
                  <a:chOff x="355" y="1883"/>
                  <a:chExt cx="802" cy="265"/>
                </a:xfrm>
              </p:grpSpPr>
              <p:sp>
                <p:nvSpPr>
                  <p:cNvPr id="157" name="Freeform 1252"/>
                  <p:cNvSpPr>
                    <a:spLocks/>
                  </p:cNvSpPr>
                  <p:nvPr/>
                </p:nvSpPr>
                <p:spPr bwMode="auto">
                  <a:xfrm>
                    <a:off x="355" y="1920"/>
                    <a:ext cx="802" cy="228"/>
                  </a:xfrm>
                  <a:custGeom>
                    <a:avLst/>
                    <a:gdLst>
                      <a:gd name="T0" fmla="*/ 34 w 2407"/>
                      <a:gd name="T1" fmla="*/ 3 h 685"/>
                      <a:gd name="T2" fmla="*/ 15 w 2407"/>
                      <a:gd name="T3" fmla="*/ 13 h 685"/>
                      <a:gd name="T4" fmla="*/ 4 w 2407"/>
                      <a:gd name="T5" fmla="*/ 26 h 685"/>
                      <a:gd name="T6" fmla="*/ 0 w 2407"/>
                      <a:gd name="T7" fmla="*/ 38 h 685"/>
                      <a:gd name="T8" fmla="*/ 1 w 2407"/>
                      <a:gd name="T9" fmla="*/ 89 h 685"/>
                      <a:gd name="T10" fmla="*/ 14 w 2407"/>
                      <a:gd name="T11" fmla="*/ 104 h 685"/>
                      <a:gd name="T12" fmla="*/ 36 w 2407"/>
                      <a:gd name="T13" fmla="*/ 119 h 685"/>
                      <a:gd name="T14" fmla="*/ 106 w 2407"/>
                      <a:gd name="T15" fmla="*/ 145 h 685"/>
                      <a:gd name="T16" fmla="*/ 195 w 2407"/>
                      <a:gd name="T17" fmla="*/ 173 h 685"/>
                      <a:gd name="T18" fmla="*/ 277 w 2407"/>
                      <a:gd name="T19" fmla="*/ 193 h 685"/>
                      <a:gd name="T20" fmla="*/ 354 w 2407"/>
                      <a:gd name="T21" fmla="*/ 208 h 685"/>
                      <a:gd name="T22" fmla="*/ 399 w 2407"/>
                      <a:gd name="T23" fmla="*/ 214 h 685"/>
                      <a:gd name="T24" fmla="*/ 434 w 2407"/>
                      <a:gd name="T25" fmla="*/ 218 h 685"/>
                      <a:gd name="T26" fmla="*/ 491 w 2407"/>
                      <a:gd name="T27" fmla="*/ 222 h 685"/>
                      <a:gd name="T28" fmla="*/ 560 w 2407"/>
                      <a:gd name="T29" fmla="*/ 226 h 685"/>
                      <a:gd name="T30" fmla="*/ 639 w 2407"/>
                      <a:gd name="T31" fmla="*/ 228 h 685"/>
                      <a:gd name="T32" fmla="*/ 699 w 2407"/>
                      <a:gd name="T33" fmla="*/ 226 h 685"/>
                      <a:gd name="T34" fmla="*/ 744 w 2407"/>
                      <a:gd name="T35" fmla="*/ 218 h 685"/>
                      <a:gd name="T36" fmla="*/ 767 w 2407"/>
                      <a:gd name="T37" fmla="*/ 205 h 685"/>
                      <a:gd name="T38" fmla="*/ 786 w 2407"/>
                      <a:gd name="T39" fmla="*/ 186 h 685"/>
                      <a:gd name="T40" fmla="*/ 799 w 2407"/>
                      <a:gd name="T41" fmla="*/ 159 h 685"/>
                      <a:gd name="T42" fmla="*/ 802 w 2407"/>
                      <a:gd name="T43" fmla="*/ 129 h 685"/>
                      <a:gd name="T44" fmla="*/ 799 w 2407"/>
                      <a:gd name="T45" fmla="*/ 102 h 685"/>
                      <a:gd name="T46" fmla="*/ 735 w 2407"/>
                      <a:gd name="T47" fmla="*/ 114 h 685"/>
                      <a:gd name="T48" fmla="*/ 686 w 2407"/>
                      <a:gd name="T49" fmla="*/ 118 h 685"/>
                      <a:gd name="T50" fmla="*/ 647 w 2407"/>
                      <a:gd name="T51" fmla="*/ 117 h 685"/>
                      <a:gd name="T52" fmla="*/ 618 w 2407"/>
                      <a:gd name="T53" fmla="*/ 113 h 685"/>
                      <a:gd name="T54" fmla="*/ 597 w 2407"/>
                      <a:gd name="T55" fmla="*/ 106 h 685"/>
                      <a:gd name="T56" fmla="*/ 511 w 2407"/>
                      <a:gd name="T57" fmla="*/ 100 h 685"/>
                      <a:gd name="T58" fmla="*/ 455 w 2407"/>
                      <a:gd name="T59" fmla="*/ 98 h 685"/>
                      <a:gd name="T60" fmla="*/ 402 w 2407"/>
                      <a:gd name="T61" fmla="*/ 93 h 685"/>
                      <a:gd name="T62" fmla="*/ 339 w 2407"/>
                      <a:gd name="T63" fmla="*/ 85 h 685"/>
                      <a:gd name="T64" fmla="*/ 288 w 2407"/>
                      <a:gd name="T65" fmla="*/ 78 h 685"/>
                      <a:gd name="T66" fmla="*/ 212 w 2407"/>
                      <a:gd name="T67" fmla="*/ 63 h 685"/>
                      <a:gd name="T68" fmla="*/ 147 w 2407"/>
                      <a:gd name="T69" fmla="*/ 47 h 685"/>
                      <a:gd name="T70" fmla="*/ 86 w 2407"/>
                      <a:gd name="T71" fmla="*/ 27 h 685"/>
                      <a:gd name="T72" fmla="*/ 59 w 2407"/>
                      <a:gd name="T73" fmla="*/ 16 h 685"/>
                      <a:gd name="T74" fmla="*/ 50 w 2407"/>
                      <a:gd name="T75" fmla="*/ 8 h 685"/>
                      <a:gd name="T76" fmla="*/ 42 w 2407"/>
                      <a:gd name="T77" fmla="*/ 0 h 6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07"/>
                      <a:gd name="T118" fmla="*/ 0 h 685"/>
                      <a:gd name="T119" fmla="*/ 2407 w 2407"/>
                      <a:gd name="T120" fmla="*/ 685 h 6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07" h="685">
                        <a:moveTo>
                          <a:pt x="125" y="0"/>
                        </a:moveTo>
                        <a:lnTo>
                          <a:pt x="101" y="8"/>
                        </a:lnTo>
                        <a:lnTo>
                          <a:pt x="75" y="22"/>
                        </a:lnTo>
                        <a:lnTo>
                          <a:pt x="46" y="39"/>
                        </a:lnTo>
                        <a:lnTo>
                          <a:pt x="24" y="59"/>
                        </a:lnTo>
                        <a:lnTo>
                          <a:pt x="12" y="78"/>
                        </a:lnTo>
                        <a:lnTo>
                          <a:pt x="4" y="93"/>
                        </a:lnTo>
                        <a:lnTo>
                          <a:pt x="0" y="115"/>
                        </a:lnTo>
                        <a:lnTo>
                          <a:pt x="0" y="247"/>
                        </a:lnTo>
                        <a:lnTo>
                          <a:pt x="4" y="268"/>
                        </a:lnTo>
                        <a:lnTo>
                          <a:pt x="19" y="293"/>
                        </a:lnTo>
                        <a:lnTo>
                          <a:pt x="42" y="313"/>
                        </a:lnTo>
                        <a:lnTo>
                          <a:pt x="68" y="336"/>
                        </a:lnTo>
                        <a:lnTo>
                          <a:pt x="108" y="358"/>
                        </a:lnTo>
                        <a:lnTo>
                          <a:pt x="226" y="401"/>
                        </a:lnTo>
                        <a:lnTo>
                          <a:pt x="319" y="435"/>
                        </a:lnTo>
                        <a:lnTo>
                          <a:pt x="445" y="478"/>
                        </a:lnTo>
                        <a:lnTo>
                          <a:pt x="585" y="520"/>
                        </a:lnTo>
                        <a:lnTo>
                          <a:pt x="695" y="551"/>
                        </a:lnTo>
                        <a:lnTo>
                          <a:pt x="830" y="581"/>
                        </a:lnTo>
                        <a:lnTo>
                          <a:pt x="986" y="609"/>
                        </a:lnTo>
                        <a:lnTo>
                          <a:pt x="1062" y="624"/>
                        </a:lnTo>
                        <a:lnTo>
                          <a:pt x="1133" y="633"/>
                        </a:lnTo>
                        <a:lnTo>
                          <a:pt x="1198" y="643"/>
                        </a:lnTo>
                        <a:lnTo>
                          <a:pt x="1243" y="649"/>
                        </a:lnTo>
                        <a:lnTo>
                          <a:pt x="1302" y="654"/>
                        </a:lnTo>
                        <a:lnTo>
                          <a:pt x="1350" y="656"/>
                        </a:lnTo>
                        <a:lnTo>
                          <a:pt x="1473" y="666"/>
                        </a:lnTo>
                        <a:lnTo>
                          <a:pt x="1583" y="673"/>
                        </a:lnTo>
                        <a:lnTo>
                          <a:pt x="1680" y="680"/>
                        </a:lnTo>
                        <a:lnTo>
                          <a:pt x="1791" y="684"/>
                        </a:lnTo>
                        <a:lnTo>
                          <a:pt x="1917" y="685"/>
                        </a:lnTo>
                        <a:lnTo>
                          <a:pt x="2030" y="682"/>
                        </a:lnTo>
                        <a:lnTo>
                          <a:pt x="2099" y="680"/>
                        </a:lnTo>
                        <a:lnTo>
                          <a:pt x="2168" y="668"/>
                        </a:lnTo>
                        <a:lnTo>
                          <a:pt x="2234" y="654"/>
                        </a:lnTo>
                        <a:lnTo>
                          <a:pt x="2274" y="639"/>
                        </a:lnTo>
                        <a:lnTo>
                          <a:pt x="2302" y="616"/>
                        </a:lnTo>
                        <a:lnTo>
                          <a:pt x="2334" y="593"/>
                        </a:lnTo>
                        <a:lnTo>
                          <a:pt x="2360" y="558"/>
                        </a:lnTo>
                        <a:lnTo>
                          <a:pt x="2379" y="528"/>
                        </a:lnTo>
                        <a:lnTo>
                          <a:pt x="2398" y="478"/>
                        </a:lnTo>
                        <a:lnTo>
                          <a:pt x="2404" y="429"/>
                        </a:lnTo>
                        <a:lnTo>
                          <a:pt x="2407" y="388"/>
                        </a:lnTo>
                        <a:lnTo>
                          <a:pt x="2404" y="344"/>
                        </a:lnTo>
                        <a:lnTo>
                          <a:pt x="2399" y="306"/>
                        </a:lnTo>
                        <a:lnTo>
                          <a:pt x="2252" y="336"/>
                        </a:lnTo>
                        <a:lnTo>
                          <a:pt x="2205" y="342"/>
                        </a:lnTo>
                        <a:lnTo>
                          <a:pt x="2123" y="353"/>
                        </a:lnTo>
                        <a:lnTo>
                          <a:pt x="2058" y="354"/>
                        </a:lnTo>
                        <a:lnTo>
                          <a:pt x="2001" y="354"/>
                        </a:lnTo>
                        <a:lnTo>
                          <a:pt x="1941" y="353"/>
                        </a:lnTo>
                        <a:lnTo>
                          <a:pt x="1896" y="352"/>
                        </a:lnTo>
                        <a:lnTo>
                          <a:pt x="1854" y="338"/>
                        </a:lnTo>
                        <a:lnTo>
                          <a:pt x="1824" y="334"/>
                        </a:lnTo>
                        <a:lnTo>
                          <a:pt x="1793" y="318"/>
                        </a:lnTo>
                        <a:lnTo>
                          <a:pt x="1775" y="301"/>
                        </a:lnTo>
                        <a:lnTo>
                          <a:pt x="1534" y="300"/>
                        </a:lnTo>
                        <a:lnTo>
                          <a:pt x="1425" y="296"/>
                        </a:lnTo>
                        <a:lnTo>
                          <a:pt x="1367" y="295"/>
                        </a:lnTo>
                        <a:lnTo>
                          <a:pt x="1302" y="289"/>
                        </a:lnTo>
                        <a:lnTo>
                          <a:pt x="1208" y="279"/>
                        </a:lnTo>
                        <a:lnTo>
                          <a:pt x="1099" y="267"/>
                        </a:lnTo>
                        <a:lnTo>
                          <a:pt x="1018" y="255"/>
                        </a:lnTo>
                        <a:lnTo>
                          <a:pt x="941" y="243"/>
                        </a:lnTo>
                        <a:lnTo>
                          <a:pt x="865" y="235"/>
                        </a:lnTo>
                        <a:lnTo>
                          <a:pt x="752" y="212"/>
                        </a:lnTo>
                        <a:lnTo>
                          <a:pt x="637" y="190"/>
                        </a:lnTo>
                        <a:lnTo>
                          <a:pt x="526" y="164"/>
                        </a:lnTo>
                        <a:lnTo>
                          <a:pt x="441" y="140"/>
                        </a:lnTo>
                        <a:lnTo>
                          <a:pt x="351" y="113"/>
                        </a:lnTo>
                        <a:lnTo>
                          <a:pt x="258" y="82"/>
                        </a:lnTo>
                        <a:lnTo>
                          <a:pt x="212" y="63"/>
                        </a:lnTo>
                        <a:lnTo>
                          <a:pt x="178" y="47"/>
                        </a:lnTo>
                        <a:lnTo>
                          <a:pt x="160" y="37"/>
                        </a:lnTo>
                        <a:lnTo>
                          <a:pt x="149" y="24"/>
                        </a:lnTo>
                        <a:lnTo>
                          <a:pt x="141" y="0"/>
                        </a:lnTo>
                        <a:lnTo>
                          <a:pt x="125" y="0"/>
                        </a:lnTo>
                        <a:close/>
                      </a:path>
                    </a:pathLst>
                  </a:custGeom>
                  <a:solidFill>
                    <a:srgbClr val="404040"/>
                  </a:solidFill>
                  <a:ln w="9525">
                    <a:solidFill>
                      <a:schemeClr val="tx1"/>
                    </a:solidFill>
                    <a:round/>
                    <a:headEnd/>
                    <a:tailEnd/>
                  </a:ln>
                </p:spPr>
                <p:txBody>
                  <a:bodyPr/>
                  <a:lstStyle/>
                  <a:p>
                    <a:endParaRPr lang="en-US" dirty="0"/>
                  </a:p>
                </p:txBody>
              </p:sp>
              <p:sp>
                <p:nvSpPr>
                  <p:cNvPr id="158" name="Freeform 1253"/>
                  <p:cNvSpPr>
                    <a:spLocks/>
                  </p:cNvSpPr>
                  <p:nvPr/>
                </p:nvSpPr>
                <p:spPr bwMode="auto">
                  <a:xfrm>
                    <a:off x="355" y="1951"/>
                    <a:ext cx="802" cy="197"/>
                  </a:xfrm>
                  <a:custGeom>
                    <a:avLst/>
                    <a:gdLst>
                      <a:gd name="T0" fmla="*/ 55 w 2407"/>
                      <a:gd name="T1" fmla="*/ 29 h 592"/>
                      <a:gd name="T2" fmla="*/ 28 w 2407"/>
                      <a:gd name="T3" fmla="*/ 17 h 592"/>
                      <a:gd name="T4" fmla="*/ 7 w 2407"/>
                      <a:gd name="T5" fmla="*/ 4 h 592"/>
                      <a:gd name="T6" fmla="*/ 0 w 2407"/>
                      <a:gd name="T7" fmla="*/ 7 h 592"/>
                      <a:gd name="T8" fmla="*/ 1 w 2407"/>
                      <a:gd name="T9" fmla="*/ 58 h 592"/>
                      <a:gd name="T10" fmla="*/ 14 w 2407"/>
                      <a:gd name="T11" fmla="*/ 73 h 592"/>
                      <a:gd name="T12" fmla="*/ 36 w 2407"/>
                      <a:gd name="T13" fmla="*/ 88 h 592"/>
                      <a:gd name="T14" fmla="*/ 106 w 2407"/>
                      <a:gd name="T15" fmla="*/ 114 h 592"/>
                      <a:gd name="T16" fmla="*/ 195 w 2407"/>
                      <a:gd name="T17" fmla="*/ 143 h 592"/>
                      <a:gd name="T18" fmla="*/ 277 w 2407"/>
                      <a:gd name="T19" fmla="*/ 162 h 592"/>
                      <a:gd name="T20" fmla="*/ 354 w 2407"/>
                      <a:gd name="T21" fmla="*/ 177 h 592"/>
                      <a:gd name="T22" fmla="*/ 399 w 2407"/>
                      <a:gd name="T23" fmla="*/ 183 h 592"/>
                      <a:gd name="T24" fmla="*/ 434 w 2407"/>
                      <a:gd name="T25" fmla="*/ 187 h 592"/>
                      <a:gd name="T26" fmla="*/ 491 w 2407"/>
                      <a:gd name="T27" fmla="*/ 191 h 592"/>
                      <a:gd name="T28" fmla="*/ 560 w 2407"/>
                      <a:gd name="T29" fmla="*/ 195 h 592"/>
                      <a:gd name="T30" fmla="*/ 639 w 2407"/>
                      <a:gd name="T31" fmla="*/ 197 h 592"/>
                      <a:gd name="T32" fmla="*/ 699 w 2407"/>
                      <a:gd name="T33" fmla="*/ 195 h 592"/>
                      <a:gd name="T34" fmla="*/ 727 w 2407"/>
                      <a:gd name="T35" fmla="*/ 191 h 592"/>
                      <a:gd name="T36" fmla="*/ 758 w 2407"/>
                      <a:gd name="T37" fmla="*/ 182 h 592"/>
                      <a:gd name="T38" fmla="*/ 778 w 2407"/>
                      <a:gd name="T39" fmla="*/ 166 h 592"/>
                      <a:gd name="T40" fmla="*/ 793 w 2407"/>
                      <a:gd name="T41" fmla="*/ 145 h 592"/>
                      <a:gd name="T42" fmla="*/ 801 w 2407"/>
                      <a:gd name="T43" fmla="*/ 112 h 592"/>
                      <a:gd name="T44" fmla="*/ 801 w 2407"/>
                      <a:gd name="T45" fmla="*/ 84 h 592"/>
                      <a:gd name="T46" fmla="*/ 796 w 2407"/>
                      <a:gd name="T47" fmla="*/ 82 h 592"/>
                      <a:gd name="T48" fmla="*/ 782 w 2407"/>
                      <a:gd name="T49" fmla="*/ 97 h 592"/>
                      <a:gd name="T50" fmla="*/ 755 w 2407"/>
                      <a:gd name="T51" fmla="*/ 104 h 592"/>
                      <a:gd name="T52" fmla="*/ 713 w 2407"/>
                      <a:gd name="T53" fmla="*/ 110 h 592"/>
                      <a:gd name="T54" fmla="*/ 663 w 2407"/>
                      <a:gd name="T55" fmla="*/ 114 h 592"/>
                      <a:gd name="T56" fmla="*/ 618 w 2407"/>
                      <a:gd name="T57" fmla="*/ 113 h 592"/>
                      <a:gd name="T58" fmla="*/ 560 w 2407"/>
                      <a:gd name="T59" fmla="*/ 112 h 592"/>
                      <a:gd name="T60" fmla="*/ 513 w 2407"/>
                      <a:gd name="T61" fmla="*/ 112 h 592"/>
                      <a:gd name="T62" fmla="*/ 465 w 2407"/>
                      <a:gd name="T63" fmla="*/ 110 h 592"/>
                      <a:gd name="T64" fmla="*/ 409 w 2407"/>
                      <a:gd name="T65" fmla="*/ 106 h 592"/>
                      <a:gd name="T66" fmla="*/ 349 w 2407"/>
                      <a:gd name="T67" fmla="*/ 100 h 592"/>
                      <a:gd name="T68" fmla="*/ 295 w 2407"/>
                      <a:gd name="T69" fmla="*/ 92 h 592"/>
                      <a:gd name="T70" fmla="*/ 242 w 2407"/>
                      <a:gd name="T71" fmla="*/ 82 h 592"/>
                      <a:gd name="T72" fmla="*/ 197 w 2407"/>
                      <a:gd name="T73" fmla="*/ 71 h 592"/>
                      <a:gd name="T74" fmla="*/ 148 w 2407"/>
                      <a:gd name="T75" fmla="*/ 57 h 592"/>
                      <a:gd name="T76" fmla="*/ 112 w 2407"/>
                      <a:gd name="T77" fmla="*/ 48 h 592"/>
                      <a:gd name="T78" fmla="*/ 81 w 2407"/>
                      <a:gd name="T79" fmla="*/ 37 h 5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07"/>
                      <a:gd name="T121" fmla="*/ 0 h 592"/>
                      <a:gd name="T122" fmla="*/ 2407 w 2407"/>
                      <a:gd name="T123" fmla="*/ 592 h 59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07" h="592">
                        <a:moveTo>
                          <a:pt x="209" y="98"/>
                        </a:moveTo>
                        <a:lnTo>
                          <a:pt x="166" y="86"/>
                        </a:lnTo>
                        <a:lnTo>
                          <a:pt x="125" y="70"/>
                        </a:lnTo>
                        <a:lnTo>
                          <a:pt x="83" y="51"/>
                        </a:lnTo>
                        <a:lnTo>
                          <a:pt x="49" y="31"/>
                        </a:lnTo>
                        <a:lnTo>
                          <a:pt x="20" y="13"/>
                        </a:lnTo>
                        <a:lnTo>
                          <a:pt x="4" y="0"/>
                        </a:lnTo>
                        <a:lnTo>
                          <a:pt x="0" y="22"/>
                        </a:lnTo>
                        <a:lnTo>
                          <a:pt x="0" y="154"/>
                        </a:lnTo>
                        <a:lnTo>
                          <a:pt x="4" y="175"/>
                        </a:lnTo>
                        <a:lnTo>
                          <a:pt x="19" y="200"/>
                        </a:lnTo>
                        <a:lnTo>
                          <a:pt x="42" y="220"/>
                        </a:lnTo>
                        <a:lnTo>
                          <a:pt x="68" y="243"/>
                        </a:lnTo>
                        <a:lnTo>
                          <a:pt x="108" y="265"/>
                        </a:lnTo>
                        <a:lnTo>
                          <a:pt x="226" y="308"/>
                        </a:lnTo>
                        <a:lnTo>
                          <a:pt x="319" y="342"/>
                        </a:lnTo>
                        <a:lnTo>
                          <a:pt x="445" y="385"/>
                        </a:lnTo>
                        <a:lnTo>
                          <a:pt x="585" y="429"/>
                        </a:lnTo>
                        <a:lnTo>
                          <a:pt x="695" y="458"/>
                        </a:lnTo>
                        <a:lnTo>
                          <a:pt x="830" y="488"/>
                        </a:lnTo>
                        <a:lnTo>
                          <a:pt x="958" y="514"/>
                        </a:lnTo>
                        <a:lnTo>
                          <a:pt x="1062" y="531"/>
                        </a:lnTo>
                        <a:lnTo>
                          <a:pt x="1133" y="543"/>
                        </a:lnTo>
                        <a:lnTo>
                          <a:pt x="1198" y="550"/>
                        </a:lnTo>
                        <a:lnTo>
                          <a:pt x="1243" y="556"/>
                        </a:lnTo>
                        <a:lnTo>
                          <a:pt x="1302" y="561"/>
                        </a:lnTo>
                        <a:lnTo>
                          <a:pt x="1356" y="565"/>
                        </a:lnTo>
                        <a:lnTo>
                          <a:pt x="1473" y="573"/>
                        </a:lnTo>
                        <a:lnTo>
                          <a:pt x="1583" y="580"/>
                        </a:lnTo>
                        <a:lnTo>
                          <a:pt x="1680" y="587"/>
                        </a:lnTo>
                        <a:lnTo>
                          <a:pt x="1791" y="591"/>
                        </a:lnTo>
                        <a:lnTo>
                          <a:pt x="1917" y="592"/>
                        </a:lnTo>
                        <a:lnTo>
                          <a:pt x="2030" y="589"/>
                        </a:lnTo>
                        <a:lnTo>
                          <a:pt x="2099" y="587"/>
                        </a:lnTo>
                        <a:lnTo>
                          <a:pt x="2147" y="580"/>
                        </a:lnTo>
                        <a:lnTo>
                          <a:pt x="2182" y="575"/>
                        </a:lnTo>
                        <a:lnTo>
                          <a:pt x="2233" y="563"/>
                        </a:lnTo>
                        <a:lnTo>
                          <a:pt x="2274" y="546"/>
                        </a:lnTo>
                        <a:lnTo>
                          <a:pt x="2306" y="523"/>
                        </a:lnTo>
                        <a:lnTo>
                          <a:pt x="2334" y="500"/>
                        </a:lnTo>
                        <a:lnTo>
                          <a:pt x="2360" y="465"/>
                        </a:lnTo>
                        <a:lnTo>
                          <a:pt x="2379" y="437"/>
                        </a:lnTo>
                        <a:lnTo>
                          <a:pt x="2398" y="385"/>
                        </a:lnTo>
                        <a:lnTo>
                          <a:pt x="2404" y="336"/>
                        </a:lnTo>
                        <a:lnTo>
                          <a:pt x="2407" y="295"/>
                        </a:lnTo>
                        <a:lnTo>
                          <a:pt x="2404" y="251"/>
                        </a:lnTo>
                        <a:lnTo>
                          <a:pt x="2399" y="213"/>
                        </a:lnTo>
                        <a:lnTo>
                          <a:pt x="2390" y="245"/>
                        </a:lnTo>
                        <a:lnTo>
                          <a:pt x="2375" y="273"/>
                        </a:lnTo>
                        <a:lnTo>
                          <a:pt x="2346" y="291"/>
                        </a:lnTo>
                        <a:lnTo>
                          <a:pt x="2306" y="302"/>
                        </a:lnTo>
                        <a:lnTo>
                          <a:pt x="2267" y="313"/>
                        </a:lnTo>
                        <a:lnTo>
                          <a:pt x="2209" y="324"/>
                        </a:lnTo>
                        <a:lnTo>
                          <a:pt x="2141" y="332"/>
                        </a:lnTo>
                        <a:lnTo>
                          <a:pt x="2075" y="336"/>
                        </a:lnTo>
                        <a:lnTo>
                          <a:pt x="1989" y="342"/>
                        </a:lnTo>
                        <a:lnTo>
                          <a:pt x="1914" y="342"/>
                        </a:lnTo>
                        <a:lnTo>
                          <a:pt x="1854" y="341"/>
                        </a:lnTo>
                        <a:lnTo>
                          <a:pt x="1777" y="336"/>
                        </a:lnTo>
                        <a:lnTo>
                          <a:pt x="1680" y="336"/>
                        </a:lnTo>
                        <a:lnTo>
                          <a:pt x="1609" y="336"/>
                        </a:lnTo>
                        <a:lnTo>
                          <a:pt x="1541" y="336"/>
                        </a:lnTo>
                        <a:lnTo>
                          <a:pt x="1476" y="333"/>
                        </a:lnTo>
                        <a:lnTo>
                          <a:pt x="1395" y="332"/>
                        </a:lnTo>
                        <a:lnTo>
                          <a:pt x="1318" y="326"/>
                        </a:lnTo>
                        <a:lnTo>
                          <a:pt x="1228" y="320"/>
                        </a:lnTo>
                        <a:lnTo>
                          <a:pt x="1133" y="309"/>
                        </a:lnTo>
                        <a:lnTo>
                          <a:pt x="1047" y="301"/>
                        </a:lnTo>
                        <a:lnTo>
                          <a:pt x="967" y="288"/>
                        </a:lnTo>
                        <a:lnTo>
                          <a:pt x="886" y="275"/>
                        </a:lnTo>
                        <a:lnTo>
                          <a:pt x="801" y="260"/>
                        </a:lnTo>
                        <a:lnTo>
                          <a:pt x="726" y="245"/>
                        </a:lnTo>
                        <a:lnTo>
                          <a:pt x="658" y="229"/>
                        </a:lnTo>
                        <a:lnTo>
                          <a:pt x="591" y="212"/>
                        </a:lnTo>
                        <a:lnTo>
                          <a:pt x="514" y="191"/>
                        </a:lnTo>
                        <a:lnTo>
                          <a:pt x="443" y="171"/>
                        </a:lnTo>
                        <a:lnTo>
                          <a:pt x="392" y="155"/>
                        </a:lnTo>
                        <a:lnTo>
                          <a:pt x="335" y="143"/>
                        </a:lnTo>
                        <a:lnTo>
                          <a:pt x="294" y="127"/>
                        </a:lnTo>
                        <a:lnTo>
                          <a:pt x="243" y="111"/>
                        </a:lnTo>
                        <a:lnTo>
                          <a:pt x="209" y="98"/>
                        </a:lnTo>
                        <a:close/>
                      </a:path>
                    </a:pathLst>
                  </a:custGeom>
                  <a:solidFill>
                    <a:srgbClr val="606060"/>
                  </a:solidFill>
                  <a:ln w="9525">
                    <a:solidFill>
                      <a:schemeClr val="tx1"/>
                    </a:solidFill>
                    <a:round/>
                    <a:headEnd/>
                    <a:tailEnd/>
                  </a:ln>
                </p:spPr>
                <p:txBody>
                  <a:bodyPr/>
                  <a:lstStyle/>
                  <a:p>
                    <a:endParaRPr lang="en-US" dirty="0"/>
                  </a:p>
                </p:txBody>
              </p:sp>
              <p:sp>
                <p:nvSpPr>
                  <p:cNvPr id="159" name="Arc 1254"/>
                  <p:cNvSpPr>
                    <a:spLocks/>
                  </p:cNvSpPr>
                  <p:nvPr/>
                </p:nvSpPr>
                <p:spPr bwMode="auto">
                  <a:xfrm>
                    <a:off x="415" y="1883"/>
                    <a:ext cx="545" cy="185"/>
                  </a:xfrm>
                  <a:custGeom>
                    <a:avLst/>
                    <a:gdLst>
                      <a:gd name="T0" fmla="*/ 13 w 22043"/>
                      <a:gd name="T1" fmla="*/ 2 h 21600"/>
                      <a:gd name="T2" fmla="*/ 0 w 22043"/>
                      <a:gd name="T3" fmla="*/ 1 h 21600"/>
                      <a:gd name="T4" fmla="*/ 11 w 22043"/>
                      <a:gd name="T5" fmla="*/ 0 h 21600"/>
                      <a:gd name="T6" fmla="*/ 0 60000 65536"/>
                      <a:gd name="T7" fmla="*/ 0 60000 65536"/>
                      <a:gd name="T8" fmla="*/ 0 60000 65536"/>
                      <a:gd name="T9" fmla="*/ 0 w 22043"/>
                      <a:gd name="T10" fmla="*/ 0 h 21600"/>
                      <a:gd name="T11" fmla="*/ 22043 w 22043"/>
                      <a:gd name="T12" fmla="*/ 21600 h 21600"/>
                    </a:gdLst>
                    <a:ahLst/>
                    <a:cxnLst>
                      <a:cxn ang="T6">
                        <a:pos x="T0" y="T1"/>
                      </a:cxn>
                      <a:cxn ang="T7">
                        <a:pos x="T2" y="T3"/>
                      </a:cxn>
                      <a:cxn ang="T8">
                        <a:pos x="T4" y="T5"/>
                      </a:cxn>
                    </a:cxnLst>
                    <a:rect l="T9" t="T10" r="T11" b="T12"/>
                    <a:pathLst>
                      <a:path w="22043" h="21600" fill="none" extrusionOk="0">
                        <a:moveTo>
                          <a:pt x="22042" y="21250"/>
                        </a:moveTo>
                        <a:cubicBezTo>
                          <a:pt x="20766" y="21483"/>
                          <a:pt x="19471" y="21599"/>
                          <a:pt x="18174" y="21600"/>
                        </a:cubicBezTo>
                        <a:cubicBezTo>
                          <a:pt x="10821" y="21600"/>
                          <a:pt x="3973" y="17859"/>
                          <a:pt x="0" y="11673"/>
                        </a:cubicBezTo>
                      </a:path>
                      <a:path w="22043" h="21600" stroke="0" extrusionOk="0">
                        <a:moveTo>
                          <a:pt x="22042" y="21250"/>
                        </a:moveTo>
                        <a:cubicBezTo>
                          <a:pt x="20766" y="21483"/>
                          <a:pt x="19471" y="21599"/>
                          <a:pt x="18174" y="21600"/>
                        </a:cubicBezTo>
                        <a:cubicBezTo>
                          <a:pt x="10821" y="21600"/>
                          <a:pt x="3973" y="17859"/>
                          <a:pt x="0" y="11673"/>
                        </a:cubicBezTo>
                        <a:lnTo>
                          <a:pt x="18174" y="0"/>
                        </a:lnTo>
                        <a:close/>
                      </a:path>
                    </a:pathLst>
                  </a:custGeom>
                  <a:noFill/>
                  <a:ln w="6350">
                    <a:solidFill>
                      <a:schemeClr val="tx1"/>
                    </a:solidFill>
                    <a:round/>
                    <a:headEnd/>
                    <a:tailEnd/>
                  </a:ln>
                </p:spPr>
                <p:txBody>
                  <a:bodyPr/>
                  <a:lstStyle/>
                  <a:p>
                    <a:endParaRPr lang="en-US" dirty="0"/>
                  </a:p>
                </p:txBody>
              </p:sp>
            </p:grpSp>
            <p:grpSp>
              <p:nvGrpSpPr>
                <p:cNvPr id="150" name="Group 1255"/>
                <p:cNvGrpSpPr>
                  <a:grpSpLocks/>
                </p:cNvGrpSpPr>
                <p:nvPr/>
              </p:nvGrpSpPr>
              <p:grpSpPr bwMode="auto">
                <a:xfrm>
                  <a:off x="386" y="1987"/>
                  <a:ext cx="515" cy="136"/>
                  <a:chOff x="386" y="1987"/>
                  <a:chExt cx="515" cy="136"/>
                </a:xfrm>
              </p:grpSpPr>
              <p:grpSp>
                <p:nvGrpSpPr>
                  <p:cNvPr id="151" name="Group 1256"/>
                  <p:cNvGrpSpPr>
                    <a:grpSpLocks/>
                  </p:cNvGrpSpPr>
                  <p:nvPr/>
                </p:nvGrpSpPr>
                <p:grpSpPr bwMode="auto">
                  <a:xfrm>
                    <a:off x="803" y="2085"/>
                    <a:ext cx="98" cy="38"/>
                    <a:chOff x="803" y="2085"/>
                    <a:chExt cx="98" cy="38"/>
                  </a:xfrm>
                </p:grpSpPr>
                <p:sp>
                  <p:nvSpPr>
                    <p:cNvPr id="155" name="Freeform 1257"/>
                    <p:cNvSpPr>
                      <a:spLocks/>
                    </p:cNvSpPr>
                    <p:nvPr/>
                  </p:nvSpPr>
                  <p:spPr bwMode="auto">
                    <a:xfrm>
                      <a:off x="803" y="2085"/>
                      <a:ext cx="98" cy="38"/>
                    </a:xfrm>
                    <a:custGeom>
                      <a:avLst/>
                      <a:gdLst>
                        <a:gd name="T0" fmla="*/ 0 w 294"/>
                        <a:gd name="T1" fmla="*/ 0 h 113"/>
                        <a:gd name="T2" fmla="*/ 0 w 294"/>
                        <a:gd name="T3" fmla="*/ 35 h 113"/>
                        <a:gd name="T4" fmla="*/ 98 w 294"/>
                        <a:gd name="T5" fmla="*/ 38 h 113"/>
                        <a:gd name="T6" fmla="*/ 98 w 294"/>
                        <a:gd name="T7" fmla="*/ 31 h 113"/>
                        <a:gd name="T8" fmla="*/ 13 w 294"/>
                        <a:gd name="T9" fmla="*/ 27 h 113"/>
                        <a:gd name="T10" fmla="*/ 13 w 294"/>
                        <a:gd name="T11" fmla="*/ 0 h 113"/>
                        <a:gd name="T12" fmla="*/ 0 w 294"/>
                        <a:gd name="T13" fmla="*/ 0 h 113"/>
                        <a:gd name="T14" fmla="*/ 0 60000 65536"/>
                        <a:gd name="T15" fmla="*/ 0 60000 65536"/>
                        <a:gd name="T16" fmla="*/ 0 60000 65536"/>
                        <a:gd name="T17" fmla="*/ 0 60000 65536"/>
                        <a:gd name="T18" fmla="*/ 0 60000 65536"/>
                        <a:gd name="T19" fmla="*/ 0 60000 65536"/>
                        <a:gd name="T20" fmla="*/ 0 60000 65536"/>
                        <a:gd name="T21" fmla="*/ 0 w 294"/>
                        <a:gd name="T22" fmla="*/ 0 h 113"/>
                        <a:gd name="T23" fmla="*/ 294 w 294"/>
                        <a:gd name="T24" fmla="*/ 113 h 1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4" h="113">
                          <a:moveTo>
                            <a:pt x="0" y="0"/>
                          </a:moveTo>
                          <a:lnTo>
                            <a:pt x="0" y="104"/>
                          </a:lnTo>
                          <a:lnTo>
                            <a:pt x="294" y="113"/>
                          </a:lnTo>
                          <a:lnTo>
                            <a:pt x="294" y="92"/>
                          </a:lnTo>
                          <a:lnTo>
                            <a:pt x="39" y="79"/>
                          </a:lnTo>
                          <a:lnTo>
                            <a:pt x="40" y="0"/>
                          </a:lnTo>
                          <a:lnTo>
                            <a:pt x="0" y="0"/>
                          </a:lnTo>
                          <a:close/>
                        </a:path>
                      </a:pathLst>
                    </a:custGeom>
                    <a:solidFill>
                      <a:srgbClr val="404040"/>
                    </a:solidFill>
                    <a:ln w="9525">
                      <a:solidFill>
                        <a:schemeClr val="tx1"/>
                      </a:solidFill>
                      <a:round/>
                      <a:headEnd/>
                      <a:tailEnd/>
                    </a:ln>
                  </p:spPr>
                  <p:txBody>
                    <a:bodyPr/>
                    <a:lstStyle/>
                    <a:p>
                      <a:endParaRPr lang="en-US" dirty="0"/>
                    </a:p>
                  </p:txBody>
                </p:sp>
                <p:sp>
                  <p:nvSpPr>
                    <p:cNvPr id="156" name="Freeform 1258"/>
                    <p:cNvSpPr>
                      <a:spLocks/>
                    </p:cNvSpPr>
                    <p:nvPr/>
                  </p:nvSpPr>
                  <p:spPr bwMode="auto">
                    <a:xfrm>
                      <a:off x="814" y="2085"/>
                      <a:ext cx="87" cy="32"/>
                    </a:xfrm>
                    <a:custGeom>
                      <a:avLst/>
                      <a:gdLst>
                        <a:gd name="T0" fmla="*/ 0 w 260"/>
                        <a:gd name="T1" fmla="*/ 0 h 96"/>
                        <a:gd name="T2" fmla="*/ 85 w 260"/>
                        <a:gd name="T3" fmla="*/ 0 h 96"/>
                        <a:gd name="T4" fmla="*/ 87 w 260"/>
                        <a:gd name="T5" fmla="*/ 32 h 96"/>
                        <a:gd name="T6" fmla="*/ 0 w 260"/>
                        <a:gd name="T7" fmla="*/ 29 h 96"/>
                        <a:gd name="T8" fmla="*/ 0 w 260"/>
                        <a:gd name="T9" fmla="*/ 0 h 96"/>
                        <a:gd name="T10" fmla="*/ 0 60000 65536"/>
                        <a:gd name="T11" fmla="*/ 0 60000 65536"/>
                        <a:gd name="T12" fmla="*/ 0 60000 65536"/>
                        <a:gd name="T13" fmla="*/ 0 60000 65536"/>
                        <a:gd name="T14" fmla="*/ 0 60000 65536"/>
                        <a:gd name="T15" fmla="*/ 0 w 260"/>
                        <a:gd name="T16" fmla="*/ 0 h 96"/>
                        <a:gd name="T17" fmla="*/ 260 w 260"/>
                        <a:gd name="T18" fmla="*/ 96 h 96"/>
                      </a:gdLst>
                      <a:ahLst/>
                      <a:cxnLst>
                        <a:cxn ang="T10">
                          <a:pos x="T0" y="T1"/>
                        </a:cxn>
                        <a:cxn ang="T11">
                          <a:pos x="T2" y="T3"/>
                        </a:cxn>
                        <a:cxn ang="T12">
                          <a:pos x="T4" y="T5"/>
                        </a:cxn>
                        <a:cxn ang="T13">
                          <a:pos x="T6" y="T7"/>
                        </a:cxn>
                        <a:cxn ang="T14">
                          <a:pos x="T8" y="T9"/>
                        </a:cxn>
                      </a:cxnLst>
                      <a:rect l="T15" t="T16" r="T17" b="T18"/>
                      <a:pathLst>
                        <a:path w="260" h="96">
                          <a:moveTo>
                            <a:pt x="0" y="0"/>
                          </a:moveTo>
                          <a:lnTo>
                            <a:pt x="255" y="0"/>
                          </a:lnTo>
                          <a:lnTo>
                            <a:pt x="260" y="96"/>
                          </a:lnTo>
                          <a:lnTo>
                            <a:pt x="0" y="88"/>
                          </a:lnTo>
                          <a:lnTo>
                            <a:pt x="0" y="0"/>
                          </a:lnTo>
                          <a:close/>
                        </a:path>
                      </a:pathLst>
                    </a:custGeom>
                    <a:solidFill>
                      <a:srgbClr val="202020"/>
                    </a:solidFill>
                    <a:ln w="9525">
                      <a:solidFill>
                        <a:schemeClr val="tx1"/>
                      </a:solidFill>
                      <a:round/>
                      <a:headEnd/>
                      <a:tailEnd/>
                    </a:ln>
                  </p:spPr>
                  <p:txBody>
                    <a:bodyPr/>
                    <a:lstStyle/>
                    <a:p>
                      <a:endParaRPr lang="en-US" dirty="0"/>
                    </a:p>
                  </p:txBody>
                </p:sp>
              </p:grpSp>
              <p:grpSp>
                <p:nvGrpSpPr>
                  <p:cNvPr id="152" name="Group 1259"/>
                  <p:cNvGrpSpPr>
                    <a:grpSpLocks/>
                  </p:cNvGrpSpPr>
                  <p:nvPr/>
                </p:nvGrpSpPr>
                <p:grpSpPr bwMode="auto">
                  <a:xfrm>
                    <a:off x="386" y="1987"/>
                    <a:ext cx="39" cy="41"/>
                    <a:chOff x="386" y="1987"/>
                    <a:chExt cx="39" cy="41"/>
                  </a:xfrm>
                </p:grpSpPr>
                <p:sp>
                  <p:nvSpPr>
                    <p:cNvPr id="153" name="Freeform 1260"/>
                    <p:cNvSpPr>
                      <a:spLocks/>
                    </p:cNvSpPr>
                    <p:nvPr/>
                  </p:nvSpPr>
                  <p:spPr bwMode="auto">
                    <a:xfrm>
                      <a:off x="386" y="1987"/>
                      <a:ext cx="39" cy="41"/>
                    </a:xfrm>
                    <a:custGeom>
                      <a:avLst/>
                      <a:gdLst>
                        <a:gd name="T0" fmla="*/ 0 w 118"/>
                        <a:gd name="T1" fmla="*/ 0 h 123"/>
                        <a:gd name="T2" fmla="*/ 0 w 118"/>
                        <a:gd name="T3" fmla="*/ 26 h 123"/>
                        <a:gd name="T4" fmla="*/ 39 w 118"/>
                        <a:gd name="T5" fmla="*/ 41 h 123"/>
                        <a:gd name="T6" fmla="*/ 39 w 118"/>
                        <a:gd name="T7" fmla="*/ 35 h 123"/>
                        <a:gd name="T8" fmla="*/ 4 w 118"/>
                        <a:gd name="T9" fmla="*/ 22 h 123"/>
                        <a:gd name="T10" fmla="*/ 4 w 118"/>
                        <a:gd name="T11" fmla="*/ 2 h 123"/>
                        <a:gd name="T12" fmla="*/ 0 w 118"/>
                        <a:gd name="T13" fmla="*/ 0 h 123"/>
                        <a:gd name="T14" fmla="*/ 0 60000 65536"/>
                        <a:gd name="T15" fmla="*/ 0 60000 65536"/>
                        <a:gd name="T16" fmla="*/ 0 60000 65536"/>
                        <a:gd name="T17" fmla="*/ 0 60000 65536"/>
                        <a:gd name="T18" fmla="*/ 0 60000 65536"/>
                        <a:gd name="T19" fmla="*/ 0 60000 65536"/>
                        <a:gd name="T20" fmla="*/ 0 60000 65536"/>
                        <a:gd name="T21" fmla="*/ 0 w 118"/>
                        <a:gd name="T22" fmla="*/ 0 h 123"/>
                        <a:gd name="T23" fmla="*/ 118 w 118"/>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23">
                          <a:moveTo>
                            <a:pt x="0" y="0"/>
                          </a:moveTo>
                          <a:lnTo>
                            <a:pt x="0" y="77"/>
                          </a:lnTo>
                          <a:lnTo>
                            <a:pt x="118" y="123"/>
                          </a:lnTo>
                          <a:lnTo>
                            <a:pt x="118" y="106"/>
                          </a:lnTo>
                          <a:lnTo>
                            <a:pt x="12" y="66"/>
                          </a:lnTo>
                          <a:lnTo>
                            <a:pt x="12" y="5"/>
                          </a:lnTo>
                          <a:lnTo>
                            <a:pt x="0" y="0"/>
                          </a:lnTo>
                          <a:close/>
                        </a:path>
                      </a:pathLst>
                    </a:custGeom>
                    <a:solidFill>
                      <a:srgbClr val="404040"/>
                    </a:solidFill>
                    <a:ln w="9525">
                      <a:solidFill>
                        <a:schemeClr val="tx1"/>
                      </a:solidFill>
                      <a:round/>
                      <a:headEnd/>
                      <a:tailEnd/>
                    </a:ln>
                  </p:spPr>
                  <p:txBody>
                    <a:bodyPr/>
                    <a:lstStyle/>
                    <a:p>
                      <a:endParaRPr lang="en-US" dirty="0"/>
                    </a:p>
                  </p:txBody>
                </p:sp>
                <p:sp>
                  <p:nvSpPr>
                    <p:cNvPr id="154" name="Freeform 1261"/>
                    <p:cNvSpPr>
                      <a:spLocks/>
                    </p:cNvSpPr>
                    <p:nvPr/>
                  </p:nvSpPr>
                  <p:spPr bwMode="auto">
                    <a:xfrm>
                      <a:off x="390" y="1989"/>
                      <a:ext cx="35" cy="34"/>
                    </a:xfrm>
                    <a:custGeom>
                      <a:avLst/>
                      <a:gdLst>
                        <a:gd name="T0" fmla="*/ 0 w 106"/>
                        <a:gd name="T1" fmla="*/ 0 h 103"/>
                        <a:gd name="T2" fmla="*/ 35 w 106"/>
                        <a:gd name="T3" fmla="*/ 11 h 103"/>
                        <a:gd name="T4" fmla="*/ 35 w 106"/>
                        <a:gd name="T5" fmla="*/ 34 h 103"/>
                        <a:gd name="T6" fmla="*/ 0 w 106"/>
                        <a:gd name="T7" fmla="*/ 23 h 103"/>
                        <a:gd name="T8" fmla="*/ 0 w 106"/>
                        <a:gd name="T9" fmla="*/ 0 h 103"/>
                        <a:gd name="T10" fmla="*/ 0 60000 65536"/>
                        <a:gd name="T11" fmla="*/ 0 60000 65536"/>
                        <a:gd name="T12" fmla="*/ 0 60000 65536"/>
                        <a:gd name="T13" fmla="*/ 0 60000 65536"/>
                        <a:gd name="T14" fmla="*/ 0 60000 65536"/>
                        <a:gd name="T15" fmla="*/ 0 w 106"/>
                        <a:gd name="T16" fmla="*/ 0 h 103"/>
                        <a:gd name="T17" fmla="*/ 106 w 106"/>
                        <a:gd name="T18" fmla="*/ 103 h 103"/>
                      </a:gdLst>
                      <a:ahLst/>
                      <a:cxnLst>
                        <a:cxn ang="T10">
                          <a:pos x="T0" y="T1"/>
                        </a:cxn>
                        <a:cxn ang="T11">
                          <a:pos x="T2" y="T3"/>
                        </a:cxn>
                        <a:cxn ang="T12">
                          <a:pos x="T4" y="T5"/>
                        </a:cxn>
                        <a:cxn ang="T13">
                          <a:pos x="T6" y="T7"/>
                        </a:cxn>
                        <a:cxn ang="T14">
                          <a:pos x="T8" y="T9"/>
                        </a:cxn>
                      </a:cxnLst>
                      <a:rect l="T15" t="T16" r="T17" b="T18"/>
                      <a:pathLst>
                        <a:path w="106" h="103">
                          <a:moveTo>
                            <a:pt x="0" y="0"/>
                          </a:moveTo>
                          <a:lnTo>
                            <a:pt x="106" y="34"/>
                          </a:lnTo>
                          <a:lnTo>
                            <a:pt x="106" y="103"/>
                          </a:lnTo>
                          <a:lnTo>
                            <a:pt x="0" y="69"/>
                          </a:lnTo>
                          <a:lnTo>
                            <a:pt x="0" y="0"/>
                          </a:lnTo>
                          <a:close/>
                        </a:path>
                      </a:pathLst>
                    </a:custGeom>
                    <a:solidFill>
                      <a:srgbClr val="202020"/>
                    </a:solidFill>
                    <a:ln w="9525">
                      <a:solidFill>
                        <a:schemeClr val="tx1"/>
                      </a:solidFill>
                      <a:round/>
                      <a:headEnd/>
                      <a:tailEnd/>
                    </a:ln>
                  </p:spPr>
                  <p:txBody>
                    <a:bodyPr/>
                    <a:lstStyle/>
                    <a:p>
                      <a:endParaRPr lang="en-US" dirty="0"/>
                    </a:p>
                  </p:txBody>
                </p:sp>
              </p:grpSp>
            </p:grpSp>
          </p:grpSp>
        </p:grpSp>
      </p:grpSp>
      <p:sp>
        <p:nvSpPr>
          <p:cNvPr id="242" name="TextBox 7"/>
          <p:cNvSpPr txBox="1">
            <a:spLocks noChangeArrowheads="1"/>
          </p:cNvSpPr>
          <p:nvPr/>
        </p:nvSpPr>
        <p:spPr bwMode="auto">
          <a:xfrm>
            <a:off x="2623606" y="4325936"/>
            <a:ext cx="3874780" cy="707886"/>
          </a:xfrm>
          <a:prstGeom prst="rect">
            <a:avLst/>
          </a:prstGeom>
          <a:noFill/>
          <a:ln w="9525">
            <a:noFill/>
            <a:miter lim="800000"/>
            <a:headEnd/>
            <a:tailEnd/>
          </a:ln>
        </p:spPr>
        <p:txBody>
          <a:bodyPr wrap="none">
            <a:spAutoFit/>
          </a:bodyPr>
          <a:lstStyle/>
          <a:p>
            <a:pPr algn="ctr">
              <a:defRPr/>
            </a:pPr>
            <a:r>
              <a:rPr lang="en-US" sz="2000" dirty="0" smtClean="0">
                <a:latin typeface="+mn-lt"/>
              </a:rPr>
              <a:t>Vehicles</a:t>
            </a:r>
            <a:endParaRPr lang="en-US" sz="2000" dirty="0">
              <a:latin typeface="+mn-lt"/>
            </a:endParaRPr>
          </a:p>
          <a:p>
            <a:pPr algn="ctr">
              <a:defRPr/>
            </a:pPr>
            <a:r>
              <a:rPr lang="en-US" sz="2000" dirty="0">
                <a:latin typeface="+mn-lt"/>
              </a:rPr>
              <a:t>How do you </a:t>
            </a:r>
            <a:r>
              <a:rPr lang="en-US" sz="2000" dirty="0" smtClean="0">
                <a:latin typeface="+mn-lt"/>
              </a:rPr>
              <a:t>keep them </a:t>
            </a:r>
            <a:r>
              <a:rPr lang="en-US" sz="2000" dirty="0">
                <a:latin typeface="+mn-lt"/>
              </a:rPr>
              <a:t>running</a:t>
            </a:r>
            <a:r>
              <a:rPr lang="en-US" sz="2000" dirty="0" smtClean="0">
                <a:latin typeface="+mn-lt"/>
              </a:rPr>
              <a:t>?</a:t>
            </a:r>
            <a:endParaRPr lang="en-US" sz="2000" dirty="0">
              <a:latin typeface="+mn-lt"/>
            </a:endParaRPr>
          </a:p>
        </p:txBody>
      </p:sp>
      <p:sp>
        <p:nvSpPr>
          <p:cNvPr id="121" name="TextBox 120"/>
          <p:cNvSpPr txBox="1"/>
          <p:nvPr/>
        </p:nvSpPr>
        <p:spPr>
          <a:xfrm>
            <a:off x="4176888" y="5238044"/>
            <a:ext cx="4301067" cy="738664"/>
          </a:xfrm>
          <a:prstGeom prst="rect">
            <a:avLst/>
          </a:prstGeom>
          <a:noFill/>
        </p:spPr>
        <p:txBody>
          <a:bodyPr wrap="square" rtlCol="0">
            <a:spAutoFit/>
          </a:bodyPr>
          <a:lstStyle/>
          <a:p>
            <a:pPr algn="ctr"/>
            <a:r>
              <a:rPr lang="en-US" sz="2800" dirty="0" smtClean="0">
                <a:solidFill>
                  <a:srgbClr val="FF0000"/>
                </a:solidFill>
              </a:rPr>
              <a:t>Reliability is your goal!</a:t>
            </a:r>
          </a:p>
          <a:p>
            <a:endParaRPr lang="en-US" dirty="0"/>
          </a:p>
        </p:txBody>
      </p:sp>
      <p:sp>
        <p:nvSpPr>
          <p:cNvPr id="123" name="Right Arrow 6"/>
          <p:cNvSpPr>
            <a:spLocks noChangeArrowheads="1"/>
          </p:cNvSpPr>
          <p:nvPr/>
        </p:nvSpPr>
        <p:spPr bwMode="auto">
          <a:xfrm>
            <a:off x="1360488" y="1204913"/>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Request</a:t>
            </a:r>
          </a:p>
        </p:txBody>
      </p:sp>
      <p:sp>
        <p:nvSpPr>
          <p:cNvPr id="124" name="Right Arrow 7"/>
          <p:cNvSpPr>
            <a:spLocks noChangeArrowheads="1"/>
          </p:cNvSpPr>
          <p:nvPr/>
        </p:nvSpPr>
        <p:spPr bwMode="auto">
          <a:xfrm>
            <a:off x="2757488"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Prepare</a:t>
            </a:r>
          </a:p>
        </p:txBody>
      </p:sp>
      <p:sp>
        <p:nvSpPr>
          <p:cNvPr id="125" name="Right Arrow 8"/>
          <p:cNvSpPr>
            <a:spLocks noChangeArrowheads="1"/>
          </p:cNvSpPr>
          <p:nvPr/>
        </p:nvSpPr>
        <p:spPr bwMode="auto">
          <a:xfrm>
            <a:off x="4149725" y="1208088"/>
            <a:ext cx="979488" cy="552450"/>
          </a:xfrm>
          <a:prstGeom prst="rightArrow">
            <a:avLst>
              <a:gd name="adj1" fmla="val 50000"/>
              <a:gd name="adj2" fmla="val 50095"/>
            </a:avLst>
          </a:prstGeom>
          <a:solidFill>
            <a:schemeClr val="accent1"/>
          </a:solidFill>
          <a:ln w="9525" algn="ctr">
            <a:solidFill>
              <a:schemeClr val="tx1"/>
            </a:solidFill>
            <a:round/>
            <a:headEnd/>
            <a:tailEnd/>
          </a:ln>
        </p:spPr>
        <p:txBody>
          <a:bodyPr wrap="none" tIns="91440" bIns="91440" anchor="ctr"/>
          <a:lstStyle/>
          <a:p>
            <a:pPr algn="ctr"/>
            <a:r>
              <a:rPr lang="en-US" dirty="0"/>
              <a:t>Work</a:t>
            </a:r>
          </a:p>
        </p:txBody>
      </p:sp>
      <p:sp>
        <p:nvSpPr>
          <p:cNvPr id="243" name="Right Arrow 9"/>
          <p:cNvSpPr>
            <a:spLocks noChangeArrowheads="1"/>
          </p:cNvSpPr>
          <p:nvPr/>
        </p:nvSpPr>
        <p:spPr bwMode="auto">
          <a:xfrm>
            <a:off x="554355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Record</a:t>
            </a:r>
          </a:p>
        </p:txBody>
      </p:sp>
      <p:sp>
        <p:nvSpPr>
          <p:cNvPr id="244" name="Right Arrow 10"/>
          <p:cNvSpPr>
            <a:spLocks noChangeArrowheads="1"/>
          </p:cNvSpPr>
          <p:nvPr/>
        </p:nvSpPr>
        <p:spPr bwMode="auto">
          <a:xfrm>
            <a:off x="6946900" y="1208088"/>
            <a:ext cx="977900" cy="552450"/>
          </a:xfrm>
          <a:prstGeom prst="rightArrow">
            <a:avLst>
              <a:gd name="adj1" fmla="val 50000"/>
              <a:gd name="adj2" fmla="val 50014"/>
            </a:avLst>
          </a:prstGeom>
          <a:solidFill>
            <a:schemeClr val="accent1"/>
          </a:solidFill>
          <a:ln w="9525" algn="ctr">
            <a:solidFill>
              <a:schemeClr val="tx1"/>
            </a:solidFill>
            <a:round/>
            <a:headEnd/>
            <a:tailEnd/>
          </a:ln>
        </p:spPr>
        <p:txBody>
          <a:bodyPr wrap="none" tIns="91440" bIns="91440" anchor="ctr"/>
          <a:lstStyle/>
          <a:p>
            <a:pPr algn="ctr"/>
            <a:r>
              <a:rPr lang="en-US" dirty="0"/>
              <a:t>Review</a:t>
            </a:r>
          </a:p>
        </p:txBody>
      </p:sp>
      <p:sp>
        <p:nvSpPr>
          <p:cNvPr id="245" name="TextBox 11"/>
          <p:cNvSpPr txBox="1">
            <a:spLocks noChangeArrowheads="1"/>
          </p:cNvSpPr>
          <p:nvPr/>
        </p:nvSpPr>
        <p:spPr bwMode="auto">
          <a:xfrm>
            <a:off x="250530" y="290351"/>
            <a:ext cx="3001143" cy="400110"/>
          </a:xfrm>
          <a:prstGeom prst="rect">
            <a:avLst/>
          </a:prstGeom>
          <a:noFill/>
          <a:ln w="9525">
            <a:noFill/>
            <a:miter lim="800000"/>
            <a:headEnd/>
            <a:tailEnd/>
          </a:ln>
        </p:spPr>
        <p:txBody>
          <a:bodyPr wrap="none">
            <a:spAutoFit/>
          </a:bodyPr>
          <a:lstStyle/>
          <a:p>
            <a:r>
              <a:rPr lang="en-US" sz="2000" i="1" dirty="0" smtClean="0">
                <a:solidFill>
                  <a:srgbClr val="FF0000"/>
                </a:solidFill>
                <a:latin typeface="+mj-lt"/>
              </a:rPr>
              <a:t>Thinking </a:t>
            </a:r>
            <a:r>
              <a:rPr lang="en-US" sz="2000" i="1" dirty="0">
                <a:solidFill>
                  <a:srgbClr val="FF0000"/>
                </a:solidFill>
                <a:latin typeface="+mj-lt"/>
              </a:rPr>
              <a:t>in terms of . . . </a:t>
            </a: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p:bldP spid="123" grpId="0" animBg="1"/>
      <p:bldP spid="124" grpId="0" animBg="1"/>
      <p:bldP spid="125" grpId="0" animBg="1"/>
      <p:bldP spid="243" grpId="0" animBg="1"/>
      <p:bldP spid="244" grpId="0" animBg="1"/>
      <p:bldP spid="24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90</a:t>
            </a:fld>
            <a:endParaRPr lang="en-US" dirty="0"/>
          </a:p>
        </p:txBody>
      </p:sp>
      <p:sp>
        <p:nvSpPr>
          <p:cNvPr id="4" name="Title 3"/>
          <p:cNvSpPr>
            <a:spLocks noGrp="1"/>
          </p:cNvSpPr>
          <p:nvPr>
            <p:ph type="title"/>
          </p:nvPr>
        </p:nvSpPr>
        <p:spPr/>
        <p:txBody>
          <a:bodyPr/>
          <a:lstStyle/>
          <a:p>
            <a:r>
              <a:rPr lang="en-US" dirty="0" smtClean="0"/>
              <a:t>Route Instruction List Work Order</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Maintenance</a:t>
            </a:r>
            <a:endParaRPr lang="en-US" dirty="0">
              <a:solidFill>
                <a:schemeClr val="accent1"/>
              </a:solidFill>
            </a:endParaRPr>
          </a:p>
        </p:txBody>
      </p:sp>
      <p:pic>
        <p:nvPicPr>
          <p:cNvPr id="8195" name="Picture 3"/>
          <p:cNvPicPr>
            <a:picLocks noChangeAspect="1" noChangeArrowheads="1"/>
          </p:cNvPicPr>
          <p:nvPr/>
        </p:nvPicPr>
        <p:blipFill>
          <a:blip r:embed="rId3" cstate="print"/>
          <a:srcRect/>
          <a:stretch>
            <a:fillRect/>
          </a:stretch>
        </p:blipFill>
        <p:spPr bwMode="auto">
          <a:xfrm>
            <a:off x="550403" y="1313765"/>
            <a:ext cx="5229905" cy="2658379"/>
          </a:xfrm>
          <a:prstGeom prst="rect">
            <a:avLst/>
          </a:prstGeom>
          <a:noFill/>
          <a:ln w="9525">
            <a:noFill/>
            <a:miter lim="800000"/>
            <a:headEnd/>
            <a:tailEnd/>
          </a:ln>
        </p:spPr>
      </p:pic>
      <p:pic>
        <p:nvPicPr>
          <p:cNvPr id="8196" name="Picture 4"/>
          <p:cNvPicPr>
            <a:picLocks noChangeAspect="1" noChangeArrowheads="1"/>
          </p:cNvPicPr>
          <p:nvPr/>
        </p:nvPicPr>
        <p:blipFill>
          <a:blip r:embed="rId4" cstate="print"/>
          <a:srcRect/>
          <a:stretch>
            <a:fillRect/>
          </a:stretch>
        </p:blipFill>
        <p:spPr bwMode="auto">
          <a:xfrm>
            <a:off x="1763473" y="3983228"/>
            <a:ext cx="5587354" cy="2327036"/>
          </a:xfrm>
          <a:prstGeom prst="rect">
            <a:avLst/>
          </a:prstGeom>
          <a:noFill/>
          <a:ln w="9525">
            <a:noFill/>
            <a:miter lim="800000"/>
            <a:headEnd/>
            <a:tailEnd/>
          </a:ln>
        </p:spPr>
      </p:pic>
      <p:pic>
        <p:nvPicPr>
          <p:cNvPr id="2050" name="Picture 2"/>
          <p:cNvPicPr>
            <a:picLocks noChangeAspect="1" noChangeArrowheads="1"/>
          </p:cNvPicPr>
          <p:nvPr/>
        </p:nvPicPr>
        <p:blipFill>
          <a:blip r:embed="rId5" cstate="print"/>
          <a:srcRect/>
          <a:stretch>
            <a:fillRect/>
          </a:stretch>
        </p:blipFill>
        <p:spPr bwMode="auto">
          <a:xfrm>
            <a:off x="5856726" y="1590839"/>
            <a:ext cx="2790825" cy="2257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91</a:t>
            </a:fld>
            <a:endParaRPr lang="en-US" dirty="0"/>
          </a:p>
        </p:txBody>
      </p:sp>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Create PM Templates and Issue to WO</a:t>
            </a:r>
          </a:p>
        </p:txBody>
      </p:sp>
      <p:sp>
        <p:nvSpPr>
          <p:cNvPr id="5" name="Text Placeholder 4"/>
          <p:cNvSpPr>
            <a:spLocks noGrp="1"/>
          </p:cNvSpPr>
          <p:nvPr>
            <p:ph type="body" sz="quarter" idx="11"/>
          </p:nvPr>
        </p:nvSpPr>
        <p:spPr/>
        <p:txBody>
          <a:bodyPr/>
          <a:lstStyle/>
          <a:p>
            <a:r>
              <a:rPr lang="en-US" dirty="0" smtClean="0"/>
              <a:t>EAM Maintenance</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92</a:t>
            </a:fld>
            <a:endParaRPr lang="en-US" dirty="0"/>
          </a:p>
        </p:txBody>
      </p:sp>
      <p:sp>
        <p:nvSpPr>
          <p:cNvPr id="86019" name="Rectangle 3"/>
          <p:cNvSpPr>
            <a:spLocks noGrp="1" noChangeArrowheads="1"/>
          </p:cNvSpPr>
          <p:nvPr>
            <p:ph idx="1"/>
          </p:nvPr>
        </p:nvSpPr>
        <p:spPr/>
        <p:txBody>
          <a:bodyPr>
            <a:normAutofit lnSpcReduction="10000"/>
          </a:bodyPr>
          <a:lstStyle/>
          <a:p>
            <a:r>
              <a:rPr lang="en-US" dirty="0" smtClean="0"/>
              <a:t>Available fields</a:t>
            </a:r>
          </a:p>
          <a:p>
            <a:pPr lvl="1"/>
            <a:r>
              <a:rPr lang="en-US" dirty="0" smtClean="0"/>
              <a:t>Work order owner</a:t>
            </a:r>
          </a:p>
          <a:p>
            <a:pPr lvl="2"/>
            <a:r>
              <a:rPr lang="en-US" dirty="0" smtClean="0"/>
              <a:t>User group who can modify the work order</a:t>
            </a:r>
          </a:p>
          <a:p>
            <a:pPr lvl="1"/>
            <a:r>
              <a:rPr lang="en-US" dirty="0" smtClean="0"/>
              <a:t>Active</a:t>
            </a:r>
          </a:p>
          <a:p>
            <a:pPr lvl="2"/>
            <a:r>
              <a:rPr lang="en-US" dirty="0" smtClean="0"/>
              <a:t>Clear this check box to stop work orders from a PM</a:t>
            </a:r>
          </a:p>
          <a:p>
            <a:pPr lvl="3"/>
            <a:r>
              <a:rPr lang="en-US" dirty="0" smtClean="0"/>
              <a:t>Locking equipment deactivates PMs</a:t>
            </a:r>
          </a:p>
          <a:p>
            <a:pPr lvl="1"/>
            <a:r>
              <a:rPr lang="en-US" dirty="0" smtClean="0"/>
              <a:t>Lock list</a:t>
            </a:r>
          </a:p>
          <a:p>
            <a:pPr lvl="2"/>
            <a:r>
              <a:rPr lang="en-US" dirty="0" smtClean="0"/>
              <a:t>Prevents technicians from modifying the work order instruction or parts list for regulatory or safety-based PMs</a:t>
            </a:r>
          </a:p>
          <a:p>
            <a:pPr lvl="1"/>
            <a:r>
              <a:rPr lang="en-US" dirty="0" smtClean="0"/>
              <a:t>Estimated labor hours</a:t>
            </a:r>
          </a:p>
          <a:p>
            <a:pPr lvl="2"/>
            <a:r>
              <a:rPr lang="en-US" dirty="0" smtClean="0"/>
              <a:t>Displays estimated labor on standard work order</a:t>
            </a:r>
          </a:p>
          <a:p>
            <a:pPr lvl="1"/>
            <a:r>
              <a:rPr lang="en-US" dirty="0" smtClean="0"/>
              <a:t>Failures</a:t>
            </a:r>
          </a:p>
          <a:p>
            <a:pPr lvl="2"/>
            <a:r>
              <a:rPr lang="en-US" dirty="0" smtClean="0"/>
              <a:t>Identify failures that the PM was designed to prevent</a:t>
            </a:r>
          </a:p>
        </p:txBody>
      </p:sp>
      <p:sp>
        <p:nvSpPr>
          <p:cNvPr id="86018" name="Rectangle 2"/>
          <p:cNvSpPr>
            <a:spLocks noGrp="1" noChangeArrowheads="1"/>
          </p:cNvSpPr>
          <p:nvPr>
            <p:ph type="title"/>
          </p:nvPr>
        </p:nvSpPr>
        <p:spPr/>
        <p:txBody>
          <a:bodyPr/>
          <a:lstStyle/>
          <a:p>
            <a:r>
              <a:rPr lang="en-US" dirty="0" smtClean="0"/>
              <a:t>PM Maintenance Setup and Options</a:t>
            </a:r>
          </a:p>
        </p:txBody>
      </p:sp>
      <p:sp>
        <p:nvSpPr>
          <p:cNvPr id="6" name="Text Placeholder 5"/>
          <p:cNvSpPr>
            <a:spLocks noGrp="1"/>
          </p:cNvSpPr>
          <p:nvPr>
            <p:ph type="body" sz="quarter" idx="11"/>
          </p:nvPr>
        </p:nvSpPr>
        <p:spPr/>
        <p:txBody>
          <a:bodyPr/>
          <a:lstStyle/>
          <a:p>
            <a:r>
              <a:rPr lang="en-US" dirty="0" smtClean="0"/>
              <a:t>EAM Maintenance</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93</a:t>
            </a:fld>
            <a:endParaRPr lang="en-US" dirty="0"/>
          </a:p>
        </p:txBody>
      </p:sp>
      <p:sp>
        <p:nvSpPr>
          <p:cNvPr id="87043" name="Rectangle 2"/>
          <p:cNvSpPr>
            <a:spLocks noGrp="1" noChangeArrowheads="1"/>
          </p:cNvSpPr>
          <p:nvPr>
            <p:ph type="title"/>
          </p:nvPr>
        </p:nvSpPr>
        <p:spPr/>
        <p:txBody>
          <a:bodyPr>
            <a:normAutofit fontScale="90000"/>
          </a:bodyPr>
          <a:lstStyle/>
          <a:p>
            <a:r>
              <a:rPr lang="en-US" dirty="0" smtClean="0"/>
              <a:t>Creating a Calendar-Based PM Template</a:t>
            </a:r>
          </a:p>
        </p:txBody>
      </p:sp>
      <p:sp>
        <p:nvSpPr>
          <p:cNvPr id="7" name="Text Placeholder 6"/>
          <p:cNvSpPr>
            <a:spLocks noGrp="1"/>
          </p:cNvSpPr>
          <p:nvPr>
            <p:ph type="body" sz="quarter" idx="13"/>
          </p:nvPr>
        </p:nvSpPr>
        <p:spPr/>
        <p:txBody>
          <a:bodyPr/>
          <a:lstStyle/>
          <a:p>
            <a:r>
              <a:rPr lang="en-US" dirty="0" smtClean="0"/>
              <a:t>EAM Maintenance</a:t>
            </a:r>
            <a:endParaRPr lang="en-US" dirty="0"/>
          </a:p>
        </p:txBody>
      </p:sp>
      <p:pic>
        <p:nvPicPr>
          <p:cNvPr id="130049" name="Picture 1"/>
          <p:cNvPicPr>
            <a:picLocks noChangeAspect="1" noChangeArrowheads="1"/>
          </p:cNvPicPr>
          <p:nvPr/>
        </p:nvPicPr>
        <p:blipFill>
          <a:blip r:embed="rId3" cstate="print"/>
          <a:srcRect/>
          <a:stretch>
            <a:fillRect/>
          </a:stretch>
        </p:blipFill>
        <p:spPr bwMode="auto">
          <a:xfrm>
            <a:off x="924106" y="1365736"/>
            <a:ext cx="7170737" cy="466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p:cNvPicPr>
            <a:picLocks noChangeAspect="1" noChangeArrowheads="1"/>
          </p:cNvPicPr>
          <p:nvPr/>
        </p:nvPicPr>
        <p:blipFill>
          <a:blip r:embed="rId3" cstate="print"/>
          <a:srcRect/>
          <a:stretch>
            <a:fillRect/>
          </a:stretch>
        </p:blipFill>
        <p:spPr bwMode="auto">
          <a:xfrm>
            <a:off x="551744" y="1246540"/>
            <a:ext cx="8129353" cy="4657549"/>
          </a:xfrm>
          <a:prstGeom prst="rect">
            <a:avLst/>
          </a:prstGeom>
          <a:noFill/>
          <a:ln w="9525">
            <a:noFill/>
            <a:miter lim="800000"/>
            <a:headEnd/>
            <a:tailEnd/>
          </a:ln>
        </p:spPr>
      </p:pic>
      <p:sp>
        <p:nvSpPr>
          <p:cNvPr id="7" name="Slide Number Placeholder 6"/>
          <p:cNvSpPr>
            <a:spLocks noGrp="1"/>
          </p:cNvSpPr>
          <p:nvPr>
            <p:ph type="sldNum" sz="quarter" idx="12"/>
          </p:nvPr>
        </p:nvSpPr>
        <p:spPr/>
        <p:txBody>
          <a:bodyPr/>
          <a:lstStyle/>
          <a:p>
            <a:fld id="{D295FD85-0E9A-9A4B-AEA4-CF6493BFD0E6}" type="slidenum">
              <a:rPr lang="en-US" smtClean="0"/>
              <a:pPr/>
              <a:t>94</a:t>
            </a:fld>
            <a:endParaRPr lang="en-US" dirty="0"/>
          </a:p>
        </p:txBody>
      </p:sp>
      <p:sp>
        <p:nvSpPr>
          <p:cNvPr id="88067" name="Rectangle 3"/>
          <p:cNvSpPr>
            <a:spLocks noGrp="1" noChangeArrowheads="1"/>
          </p:cNvSpPr>
          <p:nvPr>
            <p:ph type="title"/>
          </p:nvPr>
        </p:nvSpPr>
        <p:spPr/>
        <p:txBody>
          <a:bodyPr>
            <a:normAutofit fontScale="90000"/>
          </a:bodyPr>
          <a:lstStyle/>
          <a:p>
            <a:r>
              <a:rPr lang="en-US" dirty="0" smtClean="0"/>
              <a:t>Creating a Calendar-Based PM Template</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sp>
        <p:nvSpPr>
          <p:cNvPr id="88068" name="Oval 9"/>
          <p:cNvSpPr>
            <a:spLocks noChangeArrowheads="1"/>
          </p:cNvSpPr>
          <p:nvPr/>
        </p:nvSpPr>
        <p:spPr bwMode="auto">
          <a:xfrm>
            <a:off x="1376011" y="1472671"/>
            <a:ext cx="673100" cy="481012"/>
          </a:xfrm>
          <a:prstGeom prst="ellipse">
            <a:avLst/>
          </a:prstGeom>
          <a:noFill/>
          <a:ln w="38100">
            <a:solidFill>
              <a:srgbClr val="FF0000"/>
            </a:solidFill>
            <a:round/>
            <a:headEnd/>
            <a:tailEnd/>
          </a:ln>
        </p:spPr>
        <p:txBody>
          <a:bodyPr wrap="none" anchor="ctr"/>
          <a:lstStyle/>
          <a:p>
            <a:pPr algn="ctr"/>
            <a:endParaRPr lang="en-US" sz="2800" dirty="0"/>
          </a:p>
        </p:txBody>
      </p:sp>
      <p:sp>
        <p:nvSpPr>
          <p:cNvPr id="88069" name="Line 10"/>
          <p:cNvSpPr>
            <a:spLocks noChangeShapeType="1"/>
          </p:cNvSpPr>
          <p:nvPr/>
        </p:nvSpPr>
        <p:spPr bwMode="auto">
          <a:xfrm>
            <a:off x="2381956" y="3025423"/>
            <a:ext cx="270933" cy="451555"/>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8070" name="Oval 9"/>
          <p:cNvSpPr>
            <a:spLocks noChangeArrowheads="1"/>
          </p:cNvSpPr>
          <p:nvPr/>
        </p:nvSpPr>
        <p:spPr bwMode="auto">
          <a:xfrm>
            <a:off x="2068688" y="2619023"/>
            <a:ext cx="460023" cy="382764"/>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1"/>
          <p:cNvPicPr>
            <a:picLocks noChangeAspect="1" noChangeArrowheads="1"/>
          </p:cNvPicPr>
          <p:nvPr/>
        </p:nvPicPr>
        <p:blipFill>
          <a:blip r:embed="rId3" cstate="print"/>
          <a:srcRect/>
          <a:stretch>
            <a:fillRect/>
          </a:stretch>
        </p:blipFill>
        <p:spPr bwMode="auto">
          <a:xfrm>
            <a:off x="1038049" y="1385888"/>
            <a:ext cx="7100626" cy="4371445"/>
          </a:xfrm>
          <a:prstGeom prst="rect">
            <a:avLst/>
          </a:prstGeom>
          <a:noFill/>
          <a:ln w="9525">
            <a:noFill/>
            <a:miter lim="800000"/>
            <a:headEnd/>
            <a:tailEnd/>
          </a:ln>
        </p:spPr>
      </p:pic>
      <p:sp>
        <p:nvSpPr>
          <p:cNvPr id="9" name="Slide Number Placeholder 8"/>
          <p:cNvSpPr>
            <a:spLocks noGrp="1"/>
          </p:cNvSpPr>
          <p:nvPr>
            <p:ph type="sldNum" sz="quarter" idx="12"/>
          </p:nvPr>
        </p:nvSpPr>
        <p:spPr/>
        <p:txBody>
          <a:bodyPr/>
          <a:lstStyle/>
          <a:p>
            <a:fld id="{D295FD85-0E9A-9A4B-AEA4-CF6493BFD0E6}" type="slidenum">
              <a:rPr lang="en-US" smtClean="0"/>
              <a:pPr/>
              <a:t>95</a:t>
            </a:fld>
            <a:endParaRPr lang="en-US" dirty="0"/>
          </a:p>
        </p:txBody>
      </p:sp>
      <p:sp>
        <p:nvSpPr>
          <p:cNvPr id="89091" name="Rectangle 3"/>
          <p:cNvSpPr>
            <a:spLocks noGrp="1" noChangeArrowheads="1"/>
          </p:cNvSpPr>
          <p:nvPr>
            <p:ph type="title"/>
          </p:nvPr>
        </p:nvSpPr>
        <p:spPr/>
        <p:txBody>
          <a:bodyPr>
            <a:normAutofit fontScale="90000"/>
          </a:bodyPr>
          <a:lstStyle/>
          <a:p>
            <a:r>
              <a:rPr lang="en-US" dirty="0" smtClean="0"/>
              <a:t>Creating a Calendar-Based PM Template</a:t>
            </a:r>
          </a:p>
        </p:txBody>
      </p:sp>
      <p:sp>
        <p:nvSpPr>
          <p:cNvPr id="10" name="Text Placeholder 9"/>
          <p:cNvSpPr>
            <a:spLocks noGrp="1"/>
          </p:cNvSpPr>
          <p:nvPr>
            <p:ph type="body" sz="quarter" idx="13"/>
          </p:nvPr>
        </p:nvSpPr>
        <p:spPr/>
        <p:txBody>
          <a:bodyPr/>
          <a:lstStyle/>
          <a:p>
            <a:r>
              <a:rPr lang="en-US" dirty="0" smtClean="0"/>
              <a:t>EAM Maintenance</a:t>
            </a:r>
            <a:endParaRPr lang="en-US" dirty="0"/>
          </a:p>
        </p:txBody>
      </p:sp>
      <p:sp>
        <p:nvSpPr>
          <p:cNvPr id="89096" name="Oval 25"/>
          <p:cNvSpPr>
            <a:spLocks noChangeArrowheads="1"/>
          </p:cNvSpPr>
          <p:nvPr/>
        </p:nvSpPr>
        <p:spPr bwMode="auto">
          <a:xfrm>
            <a:off x="1026407" y="1388180"/>
            <a:ext cx="358775" cy="341313"/>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5" name="Picture 1"/>
          <p:cNvPicPr>
            <a:picLocks noChangeAspect="1" noChangeArrowheads="1"/>
          </p:cNvPicPr>
          <p:nvPr/>
        </p:nvPicPr>
        <p:blipFill>
          <a:blip r:embed="rId3" cstate="print"/>
          <a:srcRect/>
          <a:stretch>
            <a:fillRect/>
          </a:stretch>
        </p:blipFill>
        <p:spPr bwMode="auto">
          <a:xfrm>
            <a:off x="666397" y="1472565"/>
            <a:ext cx="8012442" cy="3946102"/>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D295FD85-0E9A-9A4B-AEA4-CF6493BFD0E6}" type="slidenum">
              <a:rPr lang="en-US" smtClean="0"/>
              <a:pPr/>
              <a:t>96</a:t>
            </a:fld>
            <a:endParaRPr lang="en-US" dirty="0"/>
          </a:p>
        </p:txBody>
      </p:sp>
      <p:sp>
        <p:nvSpPr>
          <p:cNvPr id="90115" name="Rectangle 2"/>
          <p:cNvSpPr>
            <a:spLocks noGrp="1" noChangeArrowheads="1"/>
          </p:cNvSpPr>
          <p:nvPr>
            <p:ph type="title"/>
          </p:nvPr>
        </p:nvSpPr>
        <p:spPr/>
        <p:txBody>
          <a:bodyPr/>
          <a:lstStyle/>
          <a:p>
            <a:r>
              <a:rPr lang="en-US" dirty="0" smtClean="0"/>
              <a:t>Link an Instruction List for this PM</a:t>
            </a:r>
          </a:p>
        </p:txBody>
      </p:sp>
      <p:sp>
        <p:nvSpPr>
          <p:cNvPr id="6" name="Text Placeholder 5"/>
          <p:cNvSpPr>
            <a:spLocks noGrp="1"/>
          </p:cNvSpPr>
          <p:nvPr>
            <p:ph type="body" sz="quarter" idx="13"/>
          </p:nvPr>
        </p:nvSpPr>
        <p:spPr/>
        <p:txBody>
          <a:bodyPr/>
          <a:lstStyle/>
          <a:p>
            <a:r>
              <a:rPr lang="en-US" dirty="0" smtClean="0"/>
              <a:t>EAM Maintenance</a:t>
            </a:r>
            <a:endParaRPr lang="en-US" dirty="0"/>
          </a:p>
        </p:txBody>
      </p:sp>
      <p:sp>
        <p:nvSpPr>
          <p:cNvPr id="90116" name="Oval 25"/>
          <p:cNvSpPr>
            <a:spLocks noChangeArrowheads="1"/>
          </p:cNvSpPr>
          <p:nvPr/>
        </p:nvSpPr>
        <p:spPr bwMode="auto">
          <a:xfrm>
            <a:off x="6783916" y="4787548"/>
            <a:ext cx="1863725" cy="304800"/>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97</a:t>
            </a:fld>
            <a:endParaRPr lang="en-US" dirty="0"/>
          </a:p>
        </p:txBody>
      </p:sp>
      <p:sp>
        <p:nvSpPr>
          <p:cNvPr id="93186" name="Rectangle 2"/>
          <p:cNvSpPr>
            <a:spLocks noGrp="1" noChangeArrowheads="1"/>
          </p:cNvSpPr>
          <p:nvPr>
            <p:ph type="title"/>
          </p:nvPr>
        </p:nvSpPr>
        <p:spPr/>
        <p:txBody>
          <a:bodyPr/>
          <a:lstStyle/>
          <a:p>
            <a:r>
              <a:rPr lang="en-US" dirty="0" smtClean="0"/>
              <a:t>Filtering by PM Due </a:t>
            </a:r>
          </a:p>
        </p:txBody>
      </p:sp>
      <p:sp>
        <p:nvSpPr>
          <p:cNvPr id="6" name="Text Placeholder 5"/>
          <p:cNvSpPr>
            <a:spLocks noGrp="1"/>
          </p:cNvSpPr>
          <p:nvPr>
            <p:ph type="body" sz="quarter" idx="13"/>
          </p:nvPr>
        </p:nvSpPr>
        <p:spPr/>
        <p:txBody>
          <a:bodyPr/>
          <a:lstStyle/>
          <a:p>
            <a:r>
              <a:rPr lang="en-US" dirty="0" smtClean="0"/>
              <a:t>EAM Maintenance</a:t>
            </a:r>
            <a:endParaRPr lang="en-US" dirty="0"/>
          </a:p>
        </p:txBody>
      </p:sp>
      <p:pic>
        <p:nvPicPr>
          <p:cNvPr id="93187" name="Picture 7"/>
          <p:cNvPicPr>
            <a:picLocks noGrp="1" noChangeAspect="1" noChangeArrowheads="1"/>
          </p:cNvPicPr>
          <p:nvPr>
            <p:ph idx="4294967295"/>
          </p:nvPr>
        </p:nvPicPr>
        <p:blipFill>
          <a:blip r:embed="rId3" cstate="print"/>
          <a:stretch>
            <a:fillRect/>
          </a:stretch>
        </p:blipFill>
        <p:spPr>
          <a:xfrm>
            <a:off x="1056875" y="1579563"/>
            <a:ext cx="7038975" cy="4049712"/>
          </a:xfr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98</a:t>
            </a:fld>
            <a:endParaRPr lang="en-US" dirty="0"/>
          </a:p>
        </p:txBody>
      </p:sp>
      <p:sp>
        <p:nvSpPr>
          <p:cNvPr id="94210" name="Rectangle 2"/>
          <p:cNvSpPr>
            <a:spLocks noGrp="1" noChangeArrowheads="1"/>
          </p:cNvSpPr>
          <p:nvPr>
            <p:ph type="title"/>
          </p:nvPr>
        </p:nvSpPr>
        <p:spPr/>
        <p:txBody>
          <a:bodyPr/>
          <a:lstStyle/>
          <a:p>
            <a:r>
              <a:rPr lang="en-US" dirty="0" smtClean="0"/>
              <a:t>Filtered Browse of PMs that are Due</a:t>
            </a:r>
          </a:p>
        </p:txBody>
      </p:sp>
      <p:sp>
        <p:nvSpPr>
          <p:cNvPr id="5" name="Text Placeholder 4"/>
          <p:cNvSpPr>
            <a:spLocks noGrp="1"/>
          </p:cNvSpPr>
          <p:nvPr>
            <p:ph type="body" sz="quarter" idx="13"/>
          </p:nvPr>
        </p:nvSpPr>
        <p:spPr/>
        <p:txBody>
          <a:bodyPr/>
          <a:lstStyle/>
          <a:p>
            <a:r>
              <a:rPr lang="en-US" dirty="0" smtClean="0"/>
              <a:t>EAM Maintenance</a:t>
            </a:r>
            <a:endParaRPr lang="en-US" dirty="0"/>
          </a:p>
        </p:txBody>
      </p:sp>
      <p:pic>
        <p:nvPicPr>
          <p:cNvPr id="119809" name="Picture 1"/>
          <p:cNvPicPr>
            <a:picLocks noChangeAspect="1" noChangeArrowheads="1"/>
          </p:cNvPicPr>
          <p:nvPr/>
        </p:nvPicPr>
        <p:blipFill>
          <a:blip r:embed="rId3" cstate="print"/>
          <a:srcRect/>
          <a:stretch>
            <a:fillRect/>
          </a:stretch>
        </p:blipFill>
        <p:spPr bwMode="auto">
          <a:xfrm>
            <a:off x="457378" y="1872191"/>
            <a:ext cx="8314090" cy="3055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1"/>
          <p:cNvPicPr>
            <a:picLocks noChangeAspect="1" noChangeArrowheads="1"/>
          </p:cNvPicPr>
          <p:nvPr/>
        </p:nvPicPr>
        <p:blipFill>
          <a:blip r:embed="rId3" cstate="print"/>
          <a:srcRect/>
          <a:stretch>
            <a:fillRect/>
          </a:stretch>
        </p:blipFill>
        <p:spPr bwMode="auto">
          <a:xfrm>
            <a:off x="991306" y="1896533"/>
            <a:ext cx="7627160" cy="3588809"/>
          </a:xfrm>
          <a:prstGeom prst="rect">
            <a:avLst/>
          </a:prstGeom>
          <a:noFill/>
          <a:ln w="9525">
            <a:noFill/>
            <a:miter lim="800000"/>
            <a:headEnd/>
            <a:tailEnd/>
          </a:ln>
        </p:spPr>
      </p:pic>
      <p:sp>
        <p:nvSpPr>
          <p:cNvPr id="5" name="Slide Number Placeholder 4"/>
          <p:cNvSpPr>
            <a:spLocks noGrp="1"/>
          </p:cNvSpPr>
          <p:nvPr>
            <p:ph type="sldNum" sz="quarter" idx="12"/>
          </p:nvPr>
        </p:nvSpPr>
        <p:spPr/>
        <p:txBody>
          <a:bodyPr/>
          <a:lstStyle/>
          <a:p>
            <a:fld id="{D295FD85-0E9A-9A4B-AEA4-CF6493BFD0E6}" type="slidenum">
              <a:rPr lang="en-US" smtClean="0"/>
              <a:pPr/>
              <a:t>99</a:t>
            </a:fld>
            <a:endParaRPr lang="en-US" dirty="0"/>
          </a:p>
        </p:txBody>
      </p:sp>
      <p:sp>
        <p:nvSpPr>
          <p:cNvPr id="95234" name="Rectangle 2"/>
          <p:cNvSpPr>
            <a:spLocks noGrp="1" noChangeArrowheads="1"/>
          </p:cNvSpPr>
          <p:nvPr>
            <p:ph type="title"/>
          </p:nvPr>
        </p:nvSpPr>
        <p:spPr/>
        <p:txBody>
          <a:bodyPr/>
          <a:lstStyle/>
          <a:p>
            <a:r>
              <a:rPr lang="en-US" dirty="0" smtClean="0"/>
              <a:t>Issue Globally</a:t>
            </a:r>
          </a:p>
        </p:txBody>
      </p:sp>
      <p:sp>
        <p:nvSpPr>
          <p:cNvPr id="6" name="Text Placeholder 5"/>
          <p:cNvSpPr>
            <a:spLocks noGrp="1"/>
          </p:cNvSpPr>
          <p:nvPr>
            <p:ph type="body" sz="quarter" idx="13"/>
          </p:nvPr>
        </p:nvSpPr>
        <p:spPr/>
        <p:txBody>
          <a:bodyPr/>
          <a:lstStyle/>
          <a:p>
            <a:r>
              <a:rPr lang="en-US" dirty="0" smtClean="0"/>
              <a:t>EAM Maintenance</a:t>
            </a:r>
            <a:endParaRPr lang="en-US" dirty="0"/>
          </a:p>
        </p:txBody>
      </p:sp>
      <p:sp>
        <p:nvSpPr>
          <p:cNvPr id="95236" name="Oval 14"/>
          <p:cNvSpPr>
            <a:spLocks noChangeArrowheads="1"/>
          </p:cNvSpPr>
          <p:nvPr/>
        </p:nvSpPr>
        <p:spPr bwMode="auto">
          <a:xfrm>
            <a:off x="855663" y="2338388"/>
            <a:ext cx="801687" cy="496887"/>
          </a:xfrm>
          <a:prstGeom prst="ellipse">
            <a:avLst/>
          </a:prstGeom>
          <a:noFill/>
          <a:ln w="38100">
            <a:solidFill>
              <a:srgbClr val="FF0000"/>
            </a:solidFill>
            <a:round/>
            <a:headEnd/>
            <a:tailEnd/>
          </a:ln>
        </p:spPr>
        <p:txBody>
          <a:bodyPr wrap="none" anchor="ctr"/>
          <a:lstStyle/>
          <a:p>
            <a:pPr algn="ctr"/>
            <a:endParaRPr lang="en-US" sz="2800"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3.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4.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5.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heme/theme1.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34759</TotalTime>
  <Words>12696</Words>
  <Application>Microsoft Office PowerPoint</Application>
  <PresentationFormat>On-screen Show (4:3)</PresentationFormat>
  <Paragraphs>1799</Paragraphs>
  <Slides>146</Slides>
  <Notes>146</Notes>
  <HiddenSlides>0</HiddenSlides>
  <MMClips>0</MMClips>
  <ScaleCrop>false</ScaleCrop>
  <HeadingPairs>
    <vt:vector size="4" baseType="variant">
      <vt:variant>
        <vt:lpstr>Theme</vt:lpstr>
      </vt:variant>
      <vt:variant>
        <vt:i4>1</vt:i4>
      </vt:variant>
      <vt:variant>
        <vt:lpstr>Slide Titles</vt:lpstr>
      </vt:variant>
      <vt:variant>
        <vt:i4>146</vt:i4>
      </vt:variant>
    </vt:vector>
  </HeadingPairs>
  <TitlesOfParts>
    <vt:vector size="147" baseType="lpstr">
      <vt:lpstr>1_QAD 2010 Template</vt:lpstr>
      <vt:lpstr>Maintenance</vt:lpstr>
      <vt:lpstr>Maintenance – Overview</vt:lpstr>
      <vt:lpstr>QAD EAM Modules</vt:lpstr>
      <vt:lpstr>QAD EAM Overview – Modules </vt:lpstr>
      <vt:lpstr>EAM Modules</vt:lpstr>
      <vt:lpstr>Course Objectives</vt:lpstr>
      <vt:lpstr>Maintenance Overview</vt:lpstr>
      <vt:lpstr>Plant Maintenance Overview</vt:lpstr>
      <vt:lpstr>Maintenance – A Personal Example</vt:lpstr>
      <vt:lpstr>Who uses EAM Maintenance?</vt:lpstr>
      <vt:lpstr>Maintenance Role in EAM </vt:lpstr>
      <vt:lpstr>Key Concepts</vt:lpstr>
      <vt:lpstr>Maintenance Key Concepts</vt:lpstr>
      <vt:lpstr>Maintenance Key Concepts (cont.)</vt:lpstr>
      <vt:lpstr>Maintenance Best Practices Goals</vt:lpstr>
      <vt:lpstr>Maintenance Best Practices Goals</vt:lpstr>
      <vt:lpstr>Maintenance Setup – High Level</vt:lpstr>
      <vt:lpstr>Maintenance Setup – Key Settings </vt:lpstr>
      <vt:lpstr>Maintenance Setup – Key Settings </vt:lpstr>
      <vt:lpstr>Equipment Record Overview</vt:lpstr>
      <vt:lpstr>Equipment Record Overview</vt:lpstr>
      <vt:lpstr>Equipment Record Overview</vt:lpstr>
      <vt:lpstr>PM Record Overview</vt:lpstr>
      <vt:lpstr>PM Maintenance Setup and Options</vt:lpstr>
      <vt:lpstr>PM Maintenance Setup and Options</vt:lpstr>
      <vt:lpstr>PM Maintenance Setup and Options</vt:lpstr>
      <vt:lpstr>PM Templates Issue Methods </vt:lpstr>
      <vt:lpstr>Link an Instruction List for this PM</vt:lpstr>
      <vt:lpstr>Maintenance Process</vt:lpstr>
      <vt:lpstr>Maintenance Basic Process</vt:lpstr>
      <vt:lpstr>Maintenance Process – Step Through</vt:lpstr>
      <vt:lpstr>How is Work Requested </vt:lpstr>
      <vt:lpstr>Request Work: PM Due</vt:lpstr>
      <vt:lpstr>Request Work: Service Requests </vt:lpstr>
      <vt:lpstr>Work Order – Important Concepts</vt:lpstr>
      <vt:lpstr>Work Order – Important Concepts</vt:lpstr>
      <vt:lpstr>Work Order – Important Concepts</vt:lpstr>
      <vt:lpstr>Maintenance Process – Step Through</vt:lpstr>
      <vt:lpstr>Work Orders Overview</vt:lpstr>
      <vt:lpstr>Prepare: Plan and Schedule</vt:lpstr>
      <vt:lpstr>Scheduling</vt:lpstr>
      <vt:lpstr>Assign and Schedule the Work Order</vt:lpstr>
      <vt:lpstr>Prepare: Work Order Setup </vt:lpstr>
      <vt:lpstr>Prepare: Work Order Setup </vt:lpstr>
      <vt:lpstr>Prepare: Work Order Printing</vt:lpstr>
      <vt:lpstr>Prepare: Work Order Printing</vt:lpstr>
      <vt:lpstr>Maintenance Process – Step Through</vt:lpstr>
      <vt:lpstr>Maintenance Process – Step Through</vt:lpstr>
      <vt:lpstr>Record Work </vt:lpstr>
      <vt:lpstr>Record Work </vt:lpstr>
      <vt:lpstr>Record Work: Important Data </vt:lpstr>
      <vt:lpstr>Record Work: Important Data </vt:lpstr>
      <vt:lpstr>Post Labor Against Work Order</vt:lpstr>
      <vt:lpstr>Issue Parts from Stores</vt:lpstr>
      <vt:lpstr>Finishing Process</vt:lpstr>
      <vt:lpstr>Change WO Status to Finished (F)</vt:lpstr>
      <vt:lpstr>Record Work: Important Data</vt:lpstr>
      <vt:lpstr>Maintenance Process – Step Through</vt:lpstr>
      <vt:lpstr>Review Work Performed/Results   </vt:lpstr>
      <vt:lpstr>Cost Analysis</vt:lpstr>
      <vt:lpstr>Close</vt:lpstr>
      <vt:lpstr>CM/PM Basic Process Flow</vt:lpstr>
      <vt:lpstr>CM/PM Basic Process Flow</vt:lpstr>
      <vt:lpstr>Review</vt:lpstr>
      <vt:lpstr>Setup – More Details</vt:lpstr>
      <vt:lpstr>Adding New Equipment</vt:lpstr>
      <vt:lpstr>Adding New Equipment: Codes</vt:lpstr>
      <vt:lpstr>Adding New Equipment: Asset</vt:lpstr>
      <vt:lpstr>Adding New Equipment: Detail</vt:lpstr>
      <vt:lpstr>Adding New Equipment: User Defined</vt:lpstr>
      <vt:lpstr>Adding New Equipment: Submenus</vt:lpstr>
      <vt:lpstr>Adding New Equipment: Submenus (cont.)</vt:lpstr>
      <vt:lpstr>Equipment Setup </vt:lpstr>
      <vt:lpstr>Equipment Setup </vt:lpstr>
      <vt:lpstr>Equipment Setup </vt:lpstr>
      <vt:lpstr>Equipment Setup </vt:lpstr>
      <vt:lpstr>Set Up Master Instruction Lists (MILs)</vt:lpstr>
      <vt:lpstr>Creating a Master Instruction List</vt:lpstr>
      <vt:lpstr>Creating a Master Instruction List</vt:lpstr>
      <vt:lpstr>Creating a Master Instruction List Step</vt:lpstr>
      <vt:lpstr>Creating a Master Instruction Step</vt:lpstr>
      <vt:lpstr>Create PM Routes</vt:lpstr>
      <vt:lpstr>PM Routes</vt:lpstr>
      <vt:lpstr>Setting Up PM Routes Overview</vt:lpstr>
      <vt:lpstr>Create Route MIL</vt:lpstr>
      <vt:lpstr>Create Steps by Equip Number</vt:lpstr>
      <vt:lpstr>Repeat for All Equipment and Steps </vt:lpstr>
      <vt:lpstr>Create PM</vt:lpstr>
      <vt:lpstr>Add MIL to PM</vt:lpstr>
      <vt:lpstr>Route Instruction List Work Order</vt:lpstr>
      <vt:lpstr>Create PM Templates and Issue to WO</vt:lpstr>
      <vt:lpstr>PM Maintenance Setup and Options</vt:lpstr>
      <vt:lpstr>Creating a Calendar-Based PM Template</vt:lpstr>
      <vt:lpstr>Creating a Calendar-Based PM Template</vt:lpstr>
      <vt:lpstr>Creating a Calendar-Based PM Template</vt:lpstr>
      <vt:lpstr>Link an Instruction List for this PM</vt:lpstr>
      <vt:lpstr>Filtering by PM Due </vt:lpstr>
      <vt:lpstr>Filtered Browse of PMs that are Due</vt:lpstr>
      <vt:lpstr>Issue Globally</vt:lpstr>
      <vt:lpstr>Issue Globally</vt:lpstr>
      <vt:lpstr>New PM Work Orders</vt:lpstr>
      <vt:lpstr>Create Service Requests</vt:lpstr>
      <vt:lpstr>Service Request Setup </vt:lpstr>
      <vt:lpstr>Service Request Sample</vt:lpstr>
      <vt:lpstr>Create a Service Request</vt:lpstr>
      <vt:lpstr>Create a Service Request</vt:lpstr>
      <vt:lpstr>Automatic E-Mail Notification</vt:lpstr>
      <vt:lpstr>Equipment Downtime</vt:lpstr>
      <vt:lpstr>All Downtime Browse</vt:lpstr>
      <vt:lpstr>Downtime within Equipment Record</vt:lpstr>
      <vt:lpstr>Production Driven Maintenance</vt:lpstr>
      <vt:lpstr>Production Driven Maintenance Overview</vt:lpstr>
      <vt:lpstr>PDM: Dependencies</vt:lpstr>
      <vt:lpstr>PDM: Setup</vt:lpstr>
      <vt:lpstr>PDM: Setup</vt:lpstr>
      <vt:lpstr>PDM: Setup</vt:lpstr>
      <vt:lpstr>PDM: Setup</vt:lpstr>
      <vt:lpstr>How to Set Up</vt:lpstr>
      <vt:lpstr>How to Set Up</vt:lpstr>
      <vt:lpstr>Implementation</vt:lpstr>
      <vt:lpstr>PDM Setup</vt:lpstr>
      <vt:lpstr>MS Project Interface</vt:lpstr>
      <vt:lpstr>MS Project Interface</vt:lpstr>
      <vt:lpstr>Overview of MS Project Interface</vt:lpstr>
      <vt:lpstr>Additional Information: MS Project Interface</vt:lpstr>
      <vt:lpstr>Set Up Registry</vt:lpstr>
      <vt:lpstr>Work Order Export</vt:lpstr>
      <vt:lpstr>Name Export File</vt:lpstr>
      <vt:lpstr>Filter the Work Orders</vt:lpstr>
      <vt:lpstr>Confirmation</vt:lpstr>
      <vt:lpstr>Schedule with Microsoft Project</vt:lpstr>
      <vt:lpstr>Open EAM Exported File</vt:lpstr>
      <vt:lpstr>Load/Merge Exported File</vt:lpstr>
      <vt:lpstr>Work Orders Loaded into MS Project</vt:lpstr>
      <vt:lpstr>Add Resource</vt:lpstr>
      <vt:lpstr>Add Resource</vt:lpstr>
      <vt:lpstr>Updates</vt:lpstr>
      <vt:lpstr>Schedule</vt:lpstr>
      <vt:lpstr>Different Views</vt:lpstr>
      <vt:lpstr>Import New Schedule</vt:lpstr>
      <vt:lpstr>WO Browse Import</vt:lpstr>
      <vt:lpstr>Notify</vt:lpstr>
      <vt:lpstr>Select Import .XML File</vt:lpstr>
      <vt:lpstr>Confirmation of Import</vt:lpstr>
      <vt:lpstr>Changes Updated in EAM</vt:lpstr>
      <vt:lpstr>End of Section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Administrator</cp:lastModifiedBy>
  <cp:revision>2351</cp:revision>
  <dcterms:created xsi:type="dcterms:W3CDTF">2006-09-26T21:40:50Z</dcterms:created>
  <dcterms:modified xsi:type="dcterms:W3CDTF">2015-08-04T17:35:15Z</dcterms:modified>
</cp:coreProperties>
</file>