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3A40A-6396-48A5-A838-F187964F1E42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C2028B-2E4A-4893-AF08-346DAB57C67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89E005-BFD1-4DC8-9C30-E19159C68F6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520"/>
            <a:ext cx="5029200" cy="4114246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8600" y="6638544"/>
            <a:ext cx="12954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24800" y="6638544"/>
            <a:ext cx="1219200" cy="21945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04E478-159E-44B2-91B0-CE2460E7C73B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61D9A8-69E7-40D5-8741-2CCB3C2270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7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ADM_PERF_160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077200" y="6638544"/>
            <a:ext cx="10668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.NET UI</a:t>
            </a:r>
          </a:p>
        </p:txBody>
      </p:sp>
      <p:sp>
        <p:nvSpPr>
          <p:cNvPr id="12291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System Administration Training</a:t>
            </a:r>
          </a:p>
          <a:p>
            <a:pPr eaLnBrk="1" hangingPunct="1"/>
            <a:r>
              <a:rPr lang="en-US" smtClean="0"/>
              <a:t>Performance Tuning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4969" y="1942541"/>
            <a:ext cx="6354062" cy="4001059"/>
          </a:xfrm>
          <a:noFill/>
        </p:spPr>
      </p:pic>
      <p:sp>
        <p:nvSpPr>
          <p:cNvPr id="2150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UNIX Tools</a:t>
            </a:r>
          </a:p>
        </p:txBody>
      </p:sp>
      <p:sp>
        <p:nvSpPr>
          <p:cNvPr id="21509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ADM_PERF_100</a:t>
            </a:r>
          </a:p>
        </p:txBody>
      </p:sp>
      <p:sp>
        <p:nvSpPr>
          <p:cNvPr id="6" name="Rectangle 5"/>
          <p:cNvSpPr/>
          <p:nvPr/>
        </p:nvSpPr>
        <p:spPr>
          <a:xfrm>
            <a:off x="609600" y="1143000"/>
            <a:ext cx="47387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chemeClr val="accent6"/>
              </a:buClr>
              <a:buSzPct val="125000"/>
              <a:buFont typeface="Arial" pitchFamily="34" charset="0"/>
              <a:buChar char="•"/>
            </a:pPr>
            <a:r>
              <a:rPr lang="en-US" sz="2800" dirty="0" smtClean="0">
                <a:latin typeface="+mj-lt"/>
              </a:rPr>
              <a:t> Check memory with </a:t>
            </a:r>
            <a:r>
              <a:rPr lang="en-US" sz="2800" dirty="0" smtClean="0">
                <a:latin typeface="+mj-lt"/>
                <a:cs typeface="Courier New" pitchFamily="49" charset="0"/>
              </a:rPr>
              <a:t>free</a:t>
            </a:r>
            <a:endParaRPr lang="en-US" sz="2800" dirty="0" smtClean="0">
              <a:latin typeface="+mj-lt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Courier New" pitchFamily="49" charset="0"/>
                <a:cs typeface="Courier New" pitchFamily="49" charset="0"/>
              </a:rPr>
              <a:t>lsof</a:t>
            </a:r>
          </a:p>
          <a:p>
            <a:pPr lvl="1" eaLnBrk="1" hangingPunct="1"/>
            <a:r>
              <a:rPr lang="en-US" smtClean="0"/>
              <a:t>Lists open files on system</a:t>
            </a:r>
          </a:p>
          <a:p>
            <a:pPr lvl="1" eaLnBrk="1" hangingPunct="1"/>
            <a:r>
              <a:rPr lang="en-US" smtClean="0"/>
              <a:t>A way of tracking down process associated with a port</a:t>
            </a:r>
          </a:p>
          <a:p>
            <a:pPr eaLnBrk="1" hangingPunct="1"/>
            <a:r>
              <a:rPr lang="en-US" sz="2400" smtClean="0">
                <a:latin typeface="Courier New" pitchFamily="49" charset="0"/>
                <a:cs typeface="Courier New" pitchFamily="49" charset="0"/>
              </a:rPr>
              <a:t>ipcs</a:t>
            </a:r>
            <a:r>
              <a:rPr lang="en-US" sz="2400" smtClean="0"/>
              <a:t>: Provides information on ipc facilities</a:t>
            </a:r>
          </a:p>
          <a:p>
            <a:pPr eaLnBrk="1" hangingPunct="1"/>
            <a:r>
              <a:rPr lang="en-US" sz="2400" smtClean="0">
                <a:latin typeface="Courier New" pitchFamily="49" charset="0"/>
                <a:cs typeface="Courier New" pitchFamily="49" charset="0"/>
              </a:rPr>
              <a:t>who</a:t>
            </a:r>
            <a:r>
              <a:rPr lang="en-US" sz="2400" smtClean="0"/>
              <a:t>: Shows who is logged into system</a:t>
            </a:r>
          </a:p>
          <a:p>
            <a:pPr eaLnBrk="1" hangingPunct="1"/>
            <a:r>
              <a:rPr lang="en-US" sz="2400" smtClean="0">
                <a:latin typeface="Courier New" pitchFamily="49" charset="0"/>
                <a:cs typeface="Courier New" pitchFamily="49" charset="0"/>
              </a:rPr>
              <a:t>ps –elf</a:t>
            </a:r>
          </a:p>
          <a:p>
            <a:pPr lvl="1" eaLnBrk="1" hangingPunct="1"/>
            <a:r>
              <a:rPr lang="en-US" smtClean="0"/>
              <a:t>Shows active processes</a:t>
            </a:r>
          </a:p>
          <a:p>
            <a:pPr lvl="1" eaLnBrk="1" hangingPunct="1"/>
            <a:r>
              <a:rPr lang="en-US" smtClean="0"/>
              <a:t>Will want to redirect to file for viewing</a:t>
            </a:r>
          </a:p>
          <a:p>
            <a:pPr lvl="1" eaLnBrk="1" hangingPunct="1"/>
            <a:r>
              <a:rPr lang="en-US" smtClean="0"/>
              <a:t>Will want to pipe it to a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grep</a:t>
            </a:r>
            <a:r>
              <a:rPr lang="en-US" smtClean="0"/>
              <a:t> command for filtering</a:t>
            </a:r>
          </a:p>
          <a:p>
            <a:pPr eaLnBrk="1" hangingPunct="1"/>
            <a:endParaRPr lang="en-US" sz="2400" smtClean="0"/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Other UNIX Tools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ADM_PERF_110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Maximum number of open files</a:t>
            </a:r>
          </a:p>
          <a:p>
            <a:r>
              <a:rPr lang="en-US" smtClean="0"/>
              <a:t>Maximum number of telnet connections</a:t>
            </a:r>
          </a:p>
          <a:p>
            <a:r>
              <a:rPr lang="en-US" smtClean="0"/>
              <a:t>Terminal type</a:t>
            </a:r>
          </a:p>
          <a:p>
            <a:r>
              <a:rPr lang="en-US" smtClean="0"/>
              <a:t>Java threading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Kernel Considerations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ADM_PERF_120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4969" y="1603889"/>
            <a:ext cx="6354062" cy="4001059"/>
          </a:xfrm>
        </p:spPr>
      </p:pic>
      <p:sp>
        <p:nvSpPr>
          <p:cNvPr id="2457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Increase Maximum File Size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ADM_PERF_130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219200"/>
            <a:ext cx="7470775" cy="4629150"/>
          </a:xfrm>
        </p:spPr>
      </p:pic>
      <p:sp>
        <p:nvSpPr>
          <p:cNvPr id="2560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xinetd.d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ADM_PERF_140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.NET UI Deployment Guide</a:t>
            </a:r>
          </a:p>
        </p:txBody>
      </p:sp>
      <p:sp>
        <p:nvSpPr>
          <p:cNvPr id="2662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Additional Resources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ADM_PERF_150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objective of this chapter is to describe the different performance tuning techniques you can apply to the installation.</a:t>
            </a:r>
          </a:p>
          <a:p>
            <a:pPr lvl="1" eaLnBrk="1" hangingPunct="1"/>
            <a:endParaRPr lang="en-US" smtClean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ADM_PERF_020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will be able to use memory allocation and database tuning techniques, and to identify optimum client settings and UNIX performance commands.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14340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ADM_PERF_030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/>
          <a:lstStyle/>
          <a:p>
            <a:r>
              <a:rPr lang="en-US" dirty="0" smtClean="0"/>
              <a:t>Terminology and Components</a:t>
            </a:r>
          </a:p>
          <a:p>
            <a:r>
              <a:rPr lang="en-US" dirty="0" smtClean="0"/>
              <a:t>QAD .NET UI Administration	</a:t>
            </a:r>
          </a:p>
          <a:p>
            <a:r>
              <a:rPr lang="en-US" dirty="0" smtClean="0"/>
              <a:t>Multiple Systems</a:t>
            </a:r>
          </a:p>
          <a:p>
            <a:r>
              <a:rPr lang="en-US" b="1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ADM_PERF_040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1146175" y="15573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  <p:sp>
        <p:nvSpPr>
          <p:cNvPr id="15367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Tomcat considerations</a:t>
            </a:r>
          </a:p>
          <a:p>
            <a:pPr eaLnBrk="1" hangingPunct="1"/>
            <a:r>
              <a:rPr lang="en-US" smtClean="0"/>
              <a:t>Database</a:t>
            </a:r>
          </a:p>
          <a:p>
            <a:pPr eaLnBrk="1" hangingPunct="1"/>
            <a:r>
              <a:rPr lang="en-US" smtClean="0"/>
              <a:t>Clients</a:t>
            </a:r>
          </a:p>
          <a:p>
            <a:pPr eaLnBrk="1" hangingPunct="1"/>
            <a:r>
              <a:rPr lang="en-US" smtClean="0"/>
              <a:t>UNIX tools</a:t>
            </a:r>
          </a:p>
          <a:p>
            <a:pPr eaLnBrk="1" hangingPunct="1"/>
            <a:r>
              <a:rPr lang="en-US" smtClean="0"/>
              <a:t>Kernel considerations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ADM_PERF_050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7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Memory allocations (Java options)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-server</a:t>
            </a:r>
            <a:r>
              <a:rPr lang="en-US" smtClean="0"/>
              <a:t>: Tells java to run optimized for server side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-Xms256m</a:t>
            </a:r>
            <a:r>
              <a:rPr lang="en-US" smtClean="0"/>
              <a:t>: Sets initial heap size (this example sets it to 256 MB)</a:t>
            </a:r>
          </a:p>
          <a:p>
            <a:pPr lvl="1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-Xmx256m</a:t>
            </a:r>
            <a:r>
              <a:rPr lang="en-US" smtClean="0"/>
              <a:t>: Sets maximum heap size (this example sets it to 256 MB)</a:t>
            </a:r>
          </a:p>
          <a:p>
            <a:pPr lvl="1" eaLnBrk="1" hangingPunct="1"/>
            <a:r>
              <a:rPr lang="en-US" smtClean="0"/>
              <a:t>Set via </a:t>
            </a:r>
            <a:r>
              <a:rPr lang="en-US" smtClean="0">
                <a:latin typeface="Courier New" pitchFamily="49" charset="0"/>
                <a:cs typeface="Courier New" pitchFamily="49" charset="0"/>
              </a:rPr>
              <a:t>CATALINA_OPTS</a:t>
            </a:r>
            <a:r>
              <a:rPr lang="en-US" smtClean="0"/>
              <a:t> environment variable</a:t>
            </a:r>
          </a:p>
          <a:p>
            <a:pPr lvl="2" eaLnBrk="1" hangingPunct="1"/>
            <a:r>
              <a:rPr lang="en-US" smtClean="0">
                <a:latin typeface="Courier New" pitchFamily="49" charset="0"/>
                <a:cs typeface="Courier New" pitchFamily="49" charset="0"/>
              </a:rPr>
              <a:t>export CATALINA_OPTS="-server –Xms256m –Xmx256m"</a:t>
            </a:r>
            <a:endParaRPr lang="en-US" sz="180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Tomcat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ADM_PERF_060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Standard Database tuning …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Make sure to set the </a:t>
            </a:r>
            <a:r>
              <a:rPr lang="en-US" sz="2400" smtClean="0">
                <a:latin typeface="Courier New" pitchFamily="49" charset="0"/>
                <a:cs typeface="Courier New" pitchFamily="49" charset="0"/>
              </a:rPr>
              <a:t>-n </a:t>
            </a:r>
            <a:r>
              <a:rPr lang="en-US" sz="2400" smtClean="0"/>
              <a:t>parameter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This sets the maximum number of connections a database can have</a:t>
            </a:r>
          </a:p>
          <a:p>
            <a:pPr lvl="1" eaLnBrk="1" hangingPunct="1">
              <a:lnSpc>
                <a:spcPct val="100000"/>
              </a:lnSpc>
            </a:pPr>
            <a:r>
              <a:rPr lang="en-US" smtClean="0"/>
              <a:t>This value should exceed:</a:t>
            </a:r>
            <a:br>
              <a:rPr lang="en-US" smtClean="0"/>
            </a:br>
            <a:r>
              <a:rPr lang="en-US" sz="1800" smtClean="0"/>
              <a:t>Max WebSpeed agents + Max AppServer agents + Max tomcat agents + Max character connect + Max telnet connects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36.20.10.3 (Telnet Maint)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Max value = Maximum number of telnet connections a user can have </a:t>
            </a:r>
            <a:r>
              <a:rPr lang="en-US" b="1" smtClean="0"/>
              <a:t>and</a:t>
            </a:r>
            <a:r>
              <a:rPr lang="en-US" smtClean="0"/>
              <a:t> Maximum number of active HTML maint programs a user can have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Min value = Number of idle telnet connections a client will have.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smtClean="0"/>
              <a:t>RECOMMEND SETTING THIS VALUE TO “0”</a:t>
            </a:r>
          </a:p>
          <a:p>
            <a:pPr algn="ctr" eaLnBrk="1" hangingPunct="1">
              <a:lnSpc>
                <a:spcPct val="80000"/>
              </a:lnSpc>
              <a:buFont typeface="Webdings" pitchFamily="18" charset="2"/>
              <a:buNone/>
            </a:pPr>
            <a:endParaRPr lang="en-US" sz="1800" smtClean="0"/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Database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ADM_PERF_070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HTML Rendering is CPU-intensive</a:t>
            </a:r>
          </a:p>
          <a:p>
            <a:r>
              <a:rPr lang="en-US" smtClean="0"/>
              <a:t>A P400 PC will see its processor peg at 100% with each page rendering</a:t>
            </a:r>
          </a:p>
          <a:p>
            <a:r>
              <a:rPr lang="en-US" smtClean="0"/>
              <a:t>Recommend at least a 1.6 GHz</a:t>
            </a:r>
          </a:p>
          <a:p>
            <a:r>
              <a:rPr lang="en-US" smtClean="0"/>
              <a:t>Recommend double the OS required memory</a:t>
            </a:r>
          </a:p>
          <a:p>
            <a:r>
              <a:rPr lang="en-US" smtClean="0"/>
              <a:t>Recommend 1GB of hard disk space</a:t>
            </a:r>
          </a:p>
        </p:txBody>
      </p:sp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Clients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ADM_PERF_080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4969" y="1603889"/>
            <a:ext cx="6354062" cy="4001059"/>
          </a:xfrm>
          <a:noFill/>
        </p:spPr>
      </p:pic>
      <p:sp>
        <p:nvSpPr>
          <p:cNvPr id="2048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UNIX Tools</a:t>
            </a:r>
          </a:p>
        </p:txBody>
      </p:sp>
      <p:sp>
        <p:nvSpPr>
          <p:cNvPr id="20485" name="Footer Placeholder 4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defTabSz="865188"/>
            <a:r>
              <a:rPr lang="en-US" smtClean="0"/>
              <a:t>ADM_PERF_090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50875" y="838200"/>
            <a:ext cx="3997325" cy="5053012"/>
          </a:xfrm>
        </p:spPr>
        <p:txBody>
          <a:bodyPr/>
          <a:lstStyle/>
          <a:p>
            <a:pPr eaLnBrk="1" hangingPunct="1"/>
            <a:r>
              <a:rPr lang="en-US" sz="2400" dirty="0" smtClean="0"/>
              <a:t>Top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</TotalTime>
  <Words>320</Words>
  <Application>Microsoft Office PowerPoint</Application>
  <PresentationFormat>On-screen Show (4:3)</PresentationFormat>
  <Paragraphs>83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QAD 2010 Template</vt:lpstr>
      <vt:lpstr>QAD .NET UI</vt:lpstr>
      <vt:lpstr> Chapter Objectives</vt:lpstr>
      <vt:lpstr>Benefits</vt:lpstr>
      <vt:lpstr>Training Flow</vt:lpstr>
      <vt:lpstr>Overview</vt:lpstr>
      <vt:lpstr>Tomcat</vt:lpstr>
      <vt:lpstr>Database</vt:lpstr>
      <vt:lpstr>Clients</vt:lpstr>
      <vt:lpstr>UNIX Tools</vt:lpstr>
      <vt:lpstr>UNIX Tools</vt:lpstr>
      <vt:lpstr>Other UNIX Tools</vt:lpstr>
      <vt:lpstr>Kernel Considerations</vt:lpstr>
      <vt:lpstr>Increase Maximum File Size</vt:lpstr>
      <vt:lpstr>xinetd.d</vt:lpstr>
      <vt:lpstr>Additional Resources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mdf</cp:lastModifiedBy>
  <cp:revision>1</cp:revision>
  <dcterms:created xsi:type="dcterms:W3CDTF">2011-01-06T22:35:09Z</dcterms:created>
  <dcterms:modified xsi:type="dcterms:W3CDTF">2011-01-06T22:41:11Z</dcterms:modified>
</cp:coreProperties>
</file>