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727" r:id="rId2"/>
  </p:sldMasterIdLst>
  <p:notesMasterIdLst>
    <p:notesMasterId r:id="rId36"/>
  </p:notesMasterIdLst>
  <p:handoutMasterIdLst>
    <p:handoutMasterId r:id="rId37"/>
  </p:handoutMasterIdLst>
  <p:sldIdLst>
    <p:sldId id="453" r:id="rId3"/>
    <p:sldId id="454" r:id="rId4"/>
    <p:sldId id="455" r:id="rId5"/>
    <p:sldId id="456" r:id="rId6"/>
    <p:sldId id="438" r:id="rId7"/>
    <p:sldId id="364" r:id="rId8"/>
    <p:sldId id="432" r:id="rId9"/>
    <p:sldId id="433" r:id="rId10"/>
    <p:sldId id="434" r:id="rId11"/>
    <p:sldId id="435" r:id="rId12"/>
    <p:sldId id="436" r:id="rId13"/>
    <p:sldId id="440" r:id="rId14"/>
    <p:sldId id="365" r:id="rId15"/>
    <p:sldId id="366" r:id="rId16"/>
    <p:sldId id="367" r:id="rId17"/>
    <p:sldId id="371" r:id="rId18"/>
    <p:sldId id="437" r:id="rId19"/>
    <p:sldId id="439" r:id="rId20"/>
    <p:sldId id="372" r:id="rId21"/>
    <p:sldId id="441" r:id="rId22"/>
    <p:sldId id="442" r:id="rId23"/>
    <p:sldId id="443" r:id="rId24"/>
    <p:sldId id="444" r:id="rId25"/>
    <p:sldId id="445" r:id="rId26"/>
    <p:sldId id="446" r:id="rId27"/>
    <p:sldId id="447" r:id="rId28"/>
    <p:sldId id="448" r:id="rId29"/>
    <p:sldId id="449" r:id="rId30"/>
    <p:sldId id="450" r:id="rId31"/>
    <p:sldId id="451" r:id="rId32"/>
    <p:sldId id="452" r:id="rId33"/>
    <p:sldId id="380" r:id="rId34"/>
    <p:sldId id="381" r:id="rId35"/>
  </p:sldIdLst>
  <p:sldSz cx="9144000" cy="6858000" type="screen4x3"/>
  <p:notesSz cx="6858000" cy="9144000"/>
  <p:embeddedFontLst>
    <p:embeddedFont>
      <p:font typeface="Tahoma" pitchFamily="34" charset="0"/>
      <p:regular r:id="rId38"/>
      <p:bold r:id="rId39"/>
    </p:embeddedFont>
    <p:embeddedFont>
      <p:font typeface="Webdings" pitchFamily="18" charset="2"/>
      <p:regular r:id="rId40"/>
    </p:embeddedFont>
    <p:embeddedFont>
      <p:font typeface="Century Gothic" pitchFamily="34" charset="0"/>
      <p:regular r:id="rId41"/>
      <p:bold r:id="rId42"/>
      <p:italic r:id="rId43"/>
      <p:boldItalic r:id="rId44"/>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9" autoAdjust="0"/>
    <p:restoredTop sz="86467" autoAdjust="0"/>
  </p:normalViewPr>
  <p:slideViewPr>
    <p:cSldViewPr snapToGrid="0">
      <p:cViewPr>
        <p:scale>
          <a:sx n="90" d="100"/>
          <a:sy n="90" d="100"/>
        </p:scale>
        <p:origin x="-312" y="18"/>
      </p:cViewPr>
      <p:guideLst>
        <p:guide orient="horz" pos="2918"/>
        <p:guide orient="horz" pos="332"/>
        <p:guide orient="horz" pos="330"/>
        <p:guide orient="horz" pos="3848"/>
        <p:guide pos="2855"/>
        <p:guide/>
      </p:guideLst>
    </p:cSldViewPr>
  </p:slideViewPr>
  <p:outlineViewPr>
    <p:cViewPr>
      <p:scale>
        <a:sx n="33" d="100"/>
        <a:sy n="33" d="100"/>
      </p:scale>
      <p:origin x="0" y="5148"/>
    </p:cViewPr>
    <p:sldLst>
      <p:sld r:id="rId1" collapse="1"/>
    </p:sldLst>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880"/>
        <p:guide pos="2157"/>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2.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5.fntdata"/><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1.fntdata"/><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6.fntdata"/><Relationship Id="rId48"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vl1pPr>
          </a:lstStyle>
          <a:p>
            <a:pPr>
              <a:defRPr/>
            </a:pPr>
            <a:endParaRPr lang="en-US" dirty="0"/>
          </a:p>
        </p:txBody>
      </p:sp>
      <p:sp>
        <p:nvSpPr>
          <p:cNvPr id="798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07C54217-D369-4CBF-A2FB-30324BAEAB91}" type="datetimeFigureOut">
              <a:rPr lang="en-US"/>
              <a:pPr>
                <a:defRPr/>
              </a:pPr>
              <a:t>1/6/2011</a:t>
            </a:fld>
            <a:endParaRPr lang="en-US" dirty="0"/>
          </a:p>
        </p:txBody>
      </p:sp>
      <p:sp>
        <p:nvSpPr>
          <p:cNvPr id="798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vl1pPr>
          </a:lstStyle>
          <a:p>
            <a:pPr>
              <a:defRPr/>
            </a:pPr>
            <a:endParaRPr lang="en-US" dirty="0"/>
          </a:p>
        </p:txBody>
      </p:sp>
      <p:sp>
        <p:nvSpPr>
          <p:cNvPr id="798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DE4B805F-7382-4A39-98C3-9D31083C634E}"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vl1pPr>
          </a:lstStyle>
          <a:p>
            <a:pPr>
              <a:defRPr/>
            </a:pPr>
            <a:endParaRPr lang="en-US" dirty="0"/>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endParaRPr lang="en-US" dirty="0"/>
          </a:p>
        </p:txBody>
      </p:sp>
      <p:sp>
        <p:nvSpPr>
          <p:cNvPr id="36868"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vl1pPr>
          </a:lstStyle>
          <a:p>
            <a:pPr>
              <a:defRPr/>
            </a:pPr>
            <a:endParaRPr lang="en-US" dirty="0"/>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41B9269C-B2D5-4AC3-B84D-821A95FC3091}"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ahoma"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Tahoma"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Tahoma"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Tahoma"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Tahom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A03D4D77-0977-483A-A975-6BEC305EF608}" type="slidenum">
              <a:rPr lang="en-US" smtClean="0"/>
              <a:pPr/>
              <a:t>4</a:t>
            </a:fld>
            <a:endParaRPr lang="en-US" dirty="0" smtClean="0"/>
          </a:p>
        </p:txBody>
      </p:sp>
      <p:sp>
        <p:nvSpPr>
          <p:cNvPr id="37891" name="Rectangle 2"/>
          <p:cNvSpPr>
            <a:spLocks noRot="1" noChangeArrowheads="1" noTextEdit="1"/>
          </p:cNvSpPr>
          <p:nvPr>
            <p:ph type="sldImg"/>
          </p:nvPr>
        </p:nvSpPr>
        <p:spPr>
          <a:xfrm>
            <a:off x="1144588" y="685800"/>
            <a:ext cx="4572000" cy="3429000"/>
          </a:xfrm>
          <a:ln/>
        </p:spPr>
      </p:sp>
      <p:sp>
        <p:nvSpPr>
          <p:cNvPr id="378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DBE75ADC-76D8-4824-992E-6ED0670BE46B}" type="slidenum">
              <a:rPr lang="en-US" smtClean="0"/>
              <a:pPr/>
              <a:t>13</a:t>
            </a:fld>
            <a:endParaRPr lang="en-US" dirty="0" smtClean="0"/>
          </a:p>
        </p:txBody>
      </p:sp>
      <p:sp>
        <p:nvSpPr>
          <p:cNvPr id="47107" name="Rectangle 2"/>
          <p:cNvSpPr>
            <a:spLocks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r>
              <a:rPr lang="en-IE" dirty="0" smtClean="0"/>
              <a:t>Explain each in turn</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B39CD644-C3FF-4863-9BF0-9EB68411DE2C}" type="slidenum">
              <a:rPr lang="en-US" smtClean="0"/>
              <a:pPr/>
              <a:t>14</a:t>
            </a:fld>
            <a:endParaRPr lang="en-US" dirty="0" smtClean="0"/>
          </a:p>
        </p:txBody>
      </p:sp>
      <p:sp>
        <p:nvSpPr>
          <p:cNvPr id="48131" name="Rectangle 2"/>
          <p:cNvSpPr>
            <a:spLocks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r>
              <a:rPr lang="en-IE" dirty="0" smtClean="0"/>
              <a:t>Field types and how to add them</a:t>
            </a: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74506544-4837-4FF9-8A7D-5C1189212B83}" type="slidenum">
              <a:rPr lang="en-US" smtClean="0"/>
              <a:pPr/>
              <a:t>15</a:t>
            </a:fld>
            <a:endParaRPr lang="en-US" dirty="0" smtClean="0"/>
          </a:p>
        </p:txBody>
      </p:sp>
      <p:sp>
        <p:nvSpPr>
          <p:cNvPr id="49155" name="Rectangle 2"/>
          <p:cNvSpPr>
            <a:spLocks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047E5374-2A24-4767-BD63-B6A2B146BCE6}" type="slidenum">
              <a:rPr lang="en-US" smtClean="0"/>
              <a:pPr/>
              <a:t>16</a:t>
            </a:fld>
            <a:endParaRPr lang="en-US" dirty="0" smtClean="0"/>
          </a:p>
        </p:txBody>
      </p:sp>
      <p:sp>
        <p:nvSpPr>
          <p:cNvPr id="50179" name="Rectangle 2"/>
          <p:cNvSpPr>
            <a:spLocks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r>
              <a:rPr lang="en-IE" b="1" dirty="0" smtClean="0"/>
              <a:t>Drill/down maintenance</a:t>
            </a:r>
            <a:endParaRPr lang="en-US" b="1"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4FB64D2-EC85-4C7E-B1C8-A2E08CFCE725}" type="slidenum">
              <a:rPr lang="en-US" smtClean="0"/>
              <a:pPr/>
              <a:t>17</a:t>
            </a:fld>
            <a:endParaRPr lang="en-US" dirty="0" smtClean="0"/>
          </a:p>
        </p:txBody>
      </p:sp>
      <p:sp>
        <p:nvSpPr>
          <p:cNvPr id="51203" name="Rectangle 2"/>
          <p:cNvSpPr>
            <a:spLocks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343D03F5-9938-4266-B2F9-E31F15033F46}" type="slidenum">
              <a:rPr lang="en-US" smtClean="0"/>
              <a:pPr/>
              <a:t>18</a:t>
            </a:fld>
            <a:endParaRPr lang="en-US" dirty="0" smtClean="0"/>
          </a:p>
        </p:txBody>
      </p:sp>
      <p:sp>
        <p:nvSpPr>
          <p:cNvPr id="52227" name="Rectangle 2"/>
          <p:cNvSpPr>
            <a:spLocks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r>
              <a:rPr lang="en-IE" dirty="0" smtClean="0"/>
              <a:t>Frames notes</a:t>
            </a: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03BE6F4-E296-4C3B-A5BB-780612D1471B}" type="slidenum">
              <a:rPr lang="en-US" smtClean="0"/>
              <a:pPr/>
              <a:t>19</a:t>
            </a:fld>
            <a:endParaRPr lang="en-US" dirty="0" smtClean="0"/>
          </a:p>
        </p:txBody>
      </p:sp>
      <p:sp>
        <p:nvSpPr>
          <p:cNvPr id="53251" name="Rectangle 2"/>
          <p:cNvSpPr>
            <a:spLocks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D6BAB0F3-3BE2-4C8A-AB27-91CD89ADE8E5}" type="slidenum">
              <a:rPr lang="en-US" smtClean="0"/>
              <a:pPr/>
              <a:t>20</a:t>
            </a:fld>
            <a:endParaRPr lang="en-US" dirty="0" smtClean="0"/>
          </a:p>
        </p:txBody>
      </p:sp>
      <p:sp>
        <p:nvSpPr>
          <p:cNvPr id="54275" name="Rectangle 2"/>
          <p:cNvSpPr>
            <a:spLocks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83E83FA8-5DE5-4671-88CD-D254D1B3C71B}" type="slidenum">
              <a:rPr lang="en-US" smtClean="0"/>
              <a:pPr/>
              <a:t>21</a:t>
            </a:fld>
            <a:endParaRPr lang="en-US" dirty="0" smtClean="0"/>
          </a:p>
        </p:txBody>
      </p:sp>
      <p:sp>
        <p:nvSpPr>
          <p:cNvPr id="55299" name="Rectangle 2"/>
          <p:cNvSpPr>
            <a:spLocks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1B495A7B-9A29-4671-957D-39ADE89BF72C}" type="slidenum">
              <a:rPr lang="en-US" smtClean="0"/>
              <a:pPr/>
              <a:t>22</a:t>
            </a:fld>
            <a:endParaRPr lang="en-US" dirty="0" smtClean="0"/>
          </a:p>
        </p:txBody>
      </p:sp>
      <p:sp>
        <p:nvSpPr>
          <p:cNvPr id="56323" name="Rectangle 2"/>
          <p:cNvSpPr>
            <a:spLocks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1939D74E-97D4-416D-88BF-D99911DA0C0A}" type="slidenum">
              <a:rPr lang="en-US" smtClean="0"/>
              <a:pPr/>
              <a:t>5</a:t>
            </a:fld>
            <a:endParaRPr lang="en-US" dirty="0" smtClean="0"/>
          </a:p>
        </p:txBody>
      </p:sp>
      <p:sp>
        <p:nvSpPr>
          <p:cNvPr id="38915" name="Rectangle 2"/>
          <p:cNvSpPr>
            <a:spLocks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r>
              <a:rPr lang="en-US" b="1" dirty="0" smtClean="0"/>
              <a:t>Overview material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115329C7-CB57-4B0E-8D38-78BF3657707B}" type="slidenum">
              <a:rPr lang="en-US" smtClean="0"/>
              <a:pPr/>
              <a:t>23</a:t>
            </a:fld>
            <a:endParaRPr lang="en-US" dirty="0" smtClean="0"/>
          </a:p>
        </p:txBody>
      </p:sp>
      <p:sp>
        <p:nvSpPr>
          <p:cNvPr id="57347" name="Rectangle 2"/>
          <p:cNvSpPr>
            <a:spLocks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F145129A-D0C4-4ACA-938B-972FEB0E0961}" type="slidenum">
              <a:rPr lang="en-US" smtClean="0"/>
              <a:pPr/>
              <a:t>24</a:t>
            </a:fld>
            <a:endParaRPr lang="en-US" dirty="0" smtClean="0"/>
          </a:p>
        </p:txBody>
      </p:sp>
      <p:sp>
        <p:nvSpPr>
          <p:cNvPr id="58371" name="Rectangle 2"/>
          <p:cNvSpPr>
            <a:spLocks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1F85F0A9-9F63-4351-920C-EB569360AB16}" type="slidenum">
              <a:rPr lang="en-US" smtClean="0"/>
              <a:pPr/>
              <a:t>25</a:t>
            </a:fld>
            <a:endParaRPr lang="en-US" dirty="0" smtClean="0"/>
          </a:p>
        </p:txBody>
      </p:sp>
      <p:sp>
        <p:nvSpPr>
          <p:cNvPr id="59395" name="Rectangle 2"/>
          <p:cNvSpPr>
            <a:spLocks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F6D614DA-DCC3-4B57-9F7F-24ACF95FF759}" type="slidenum">
              <a:rPr lang="en-US" smtClean="0"/>
              <a:pPr/>
              <a:t>26</a:t>
            </a:fld>
            <a:endParaRPr lang="en-US" dirty="0" smtClean="0"/>
          </a:p>
        </p:txBody>
      </p:sp>
      <p:sp>
        <p:nvSpPr>
          <p:cNvPr id="60419" name="Rectangle 2"/>
          <p:cNvSpPr>
            <a:spLocks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7D0AF38D-5421-4C4C-944A-2BBDD4E12D1F}" type="slidenum">
              <a:rPr lang="en-US" smtClean="0"/>
              <a:pPr/>
              <a:t>27</a:t>
            </a:fld>
            <a:endParaRPr lang="en-US" dirty="0" smtClean="0"/>
          </a:p>
        </p:txBody>
      </p:sp>
      <p:sp>
        <p:nvSpPr>
          <p:cNvPr id="61443" name="Rectangle 2"/>
          <p:cNvSpPr>
            <a:spLocks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AA049C46-80DD-4F71-B5D2-D10296B73F1D}" type="slidenum">
              <a:rPr lang="en-US" smtClean="0"/>
              <a:pPr/>
              <a:t>28</a:t>
            </a:fld>
            <a:endParaRPr lang="en-US" dirty="0" smtClean="0"/>
          </a:p>
        </p:txBody>
      </p:sp>
      <p:sp>
        <p:nvSpPr>
          <p:cNvPr id="62467" name="Rectangle 2"/>
          <p:cNvSpPr>
            <a:spLocks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r>
              <a:rPr lang="en-US" dirty="0" smtClean="0"/>
              <a:t>QAD_DTT</a:t>
            </a:r>
          </a:p>
          <a:p>
            <a:r>
              <a:rPr lang="en-US" dirty="0" smtClean="0"/>
              <a:t>his variable sets up the API between a process and Desktop. Use this variable in URLs to reference a program to be run in QAD Desktop. This variable sets up the API between the process and QAD Desktop, represented by the following command:</a:t>
            </a:r>
          </a:p>
          <a:p>
            <a:r>
              <a:rPr lang="en-US" dirty="0" smtClean="0"/>
              <a:t>QAD_DT_DOC_ROOT/run.html?id=</a:t>
            </a:r>
          </a:p>
          <a:p>
            <a:r>
              <a:rPr lang="en-US" dirty="0" smtClean="0"/>
              <a:t>Follow the variable with a valid program name such as sosomt.p or menu number such as 7.1.1 to be executed when a user clicks the associated link.</a:t>
            </a:r>
          </a:p>
          <a:p>
            <a:r>
              <a:rPr lang="en-US" dirty="0" smtClean="0"/>
              <a:t>QAD_DT_DOC_ROOT</a:t>
            </a:r>
          </a:p>
          <a:p>
            <a:r>
              <a:rPr lang="en-US" dirty="0" smtClean="0"/>
              <a:t>This directory is unique to each installation. It specifies the root directory where Desktop is installed on the Web server and has a form similar to the following:</a:t>
            </a:r>
          </a:p>
          <a:p>
            <a:r>
              <a:rPr lang="en-US" dirty="0" smtClean="0"/>
              <a:t>http://crsu04.qad.com:8080/desktop </a:t>
            </a:r>
          </a:p>
          <a:p>
            <a:r>
              <a:rPr lang="en-US" dirty="0" smtClean="0"/>
              <a:t>You can append other directories to this variable to locate specific resource files.</a:t>
            </a:r>
          </a:p>
          <a:p>
            <a:r>
              <a:rPr lang="en-US" dirty="0" smtClean="0"/>
              <a:t>QAD_DT_IMG</a:t>
            </a:r>
          </a:p>
          <a:p>
            <a:r>
              <a:rPr lang="en-US" dirty="0" smtClean="0"/>
              <a:t>This variable points to the images directory below the Desktop installation directory defined in QAD_DT_DOC_ROOT. </a:t>
            </a:r>
          </a:p>
          <a:p>
            <a:r>
              <a:rPr lang="en-US" dirty="0" smtClean="0"/>
              <a:t>QAD_HOMESERVER</a:t>
            </a:r>
          </a:p>
          <a:p>
            <a:r>
              <a:rPr lang="en-US" dirty="0" smtClean="0"/>
              <a:t>This variable points to the root directory for the application home server. This value is also visible in the View Configuration menu.</a:t>
            </a:r>
          </a:p>
          <a:p>
            <a:r>
              <a:rPr lang="en-US" dirty="0" smtClean="0"/>
              <a:t>QAD_IMG</a:t>
            </a:r>
          </a:p>
          <a:p>
            <a:r>
              <a:rPr lang="en-US" dirty="0" smtClean="0"/>
              <a:t>This variable points to the images directory below the Desktop installation directory defined in QAD_DT_DOC_ROOT. </a:t>
            </a:r>
          </a:p>
          <a:p>
            <a:r>
              <a:rPr lang="en-US" dirty="0" smtClean="0"/>
              <a:t>QAD_IMG_DOCUMENT</a:t>
            </a:r>
          </a:p>
          <a:p>
            <a:r>
              <a:rPr lang="en-US" dirty="0" smtClean="0"/>
              <a:t>This variable points to the image file used as the icon in a node when in the Process Editor you select the Choose Document option from the Link pull-down in Node Properties. The image file is located in the directory set by the QAD_IMG variable.</a:t>
            </a:r>
          </a:p>
          <a:p>
            <a:r>
              <a:rPr lang="en-US" dirty="0" smtClean="0"/>
              <a:t>QAD_IMG_MENUITEM</a:t>
            </a:r>
          </a:p>
          <a:p>
            <a:r>
              <a:rPr lang="en-US" dirty="0" smtClean="0"/>
              <a:t>This variable points to the image file used as the icon in a node when in the Process Editor you select the MFG/PRO Menu Lookup option from the Link pull-down in Node Properties. The image file is located in the directory set by the QAD_IMG variable.</a:t>
            </a:r>
          </a:p>
          <a:p>
            <a:r>
              <a:rPr lang="en-US" dirty="0" smtClean="0"/>
              <a:t>QAD_CONTENT</a:t>
            </a:r>
          </a:p>
          <a:p>
            <a:r>
              <a:rPr lang="en-US" dirty="0" smtClean="0"/>
              <a:t>This variable points to the path for the content directory for additional images and other media files, to which you can link process maps through the Link option in Node Properties. </a:t>
            </a:r>
          </a:p>
          <a:p>
            <a:r>
              <a:rPr lang="en-US" dirty="0" smtClean="0"/>
              <a:t>{QAD_DT_DOC_ROOT}/content/ directory is located on the home server. </a:t>
            </a:r>
          </a:p>
          <a:p>
            <a:r>
              <a:rPr lang="en-US" dirty="0" smtClean="0"/>
              <a:t>QAD_CONTENT_IMG </a:t>
            </a:r>
          </a:p>
          <a:p>
            <a:r>
              <a:rPr lang="en-US" dirty="0" smtClean="0"/>
              <a:t>This variable points to the image file when you link an image in the Content directory to a process map node. The image file is located in the directory set by the QAD_CONTENT variable. </a:t>
            </a:r>
          </a:p>
          <a:p>
            <a:r>
              <a:rPr lang="en-US" dirty="0" smtClean="0"/>
              <a:t>QAD_IMG_PROCESS</a:t>
            </a:r>
          </a:p>
          <a:p>
            <a:r>
              <a:rPr lang="en-US" dirty="0" smtClean="0"/>
              <a:t>This variable points to the image file used as the icon in a node when in the Process Editor you select the Process List Lookup option from the Link pull-down in Node Properties. The image file is located in the directory set by the QAD_IMG variable.</a:t>
            </a:r>
          </a:p>
          <a:p>
            <a:r>
              <a:rPr lang="en-US" dirty="0" smtClean="0"/>
              <a:t>QAD_METRICS_IMAGE</a:t>
            </a:r>
          </a:p>
          <a:p>
            <a:r>
              <a:rPr lang="en-US" dirty="0" smtClean="0"/>
              <a:t>This variable points to the storage directory for metrics images. This directory is on the home server. For example, {QAD_HOMESERVER}configurations/test/storage/</a:t>
            </a:r>
          </a:p>
          <a:p>
            <a:r>
              <a:rPr lang="en-US" dirty="0" smtClean="0"/>
              <a:t>metrics_images/. You can use this variable to import operational metric images into process maps. </a:t>
            </a:r>
          </a:p>
          <a:p>
            <a:r>
              <a:rPr lang="en-US" dirty="0" smtClean="0"/>
              <a:t>QAD_PV</a:t>
            </a:r>
          </a:p>
          <a:p>
            <a:r>
              <a:rPr lang="en-US" dirty="0" smtClean="0"/>
              <a:t>This variable opens the Process Viewer</a:t>
            </a:r>
          </a:p>
          <a:p>
            <a:r>
              <a:rPr lang="en-US" dirty="0" smtClean="0"/>
              <a:t>(ProcessViewer.jsp?ProcessName=).</a:t>
            </a:r>
          </a:p>
          <a:p>
            <a:r>
              <a:rPr lang="en-US" dirty="0" smtClean="0"/>
              <a:t>Follow the variable with the name of a process created with the Process Editor.</a:t>
            </a:r>
          </a:p>
          <a:p>
            <a:r>
              <a:rPr lang="en-US" dirty="0" smtClean="0"/>
              <a:t>QAD_PE.</a:t>
            </a:r>
          </a:p>
          <a:p>
            <a:r>
              <a:rPr lang="en-US" dirty="0" smtClean="0"/>
              <a:t>Use this variable to open the Process Editor</a:t>
            </a:r>
          </a:p>
          <a:p>
            <a:r>
              <a:rPr lang="en-US" dirty="0" smtClean="0"/>
              <a:t>(ProcessEditor.jsp?Action=load&amp;ProcessName=)</a:t>
            </a:r>
          </a:p>
          <a:p>
            <a:r>
              <a:rPr lang="en-US" dirty="0" smtClean="0"/>
              <a:t>QAD_SH </a:t>
            </a:r>
          </a:p>
          <a:p>
            <a:r>
              <a:rPr lang="en-IE" dirty="0" smtClean="0"/>
              <a:t>This variable </a:t>
            </a:r>
            <a:r>
              <a:rPr lang="en-US" dirty="0" smtClean="0"/>
              <a:t>is the QAD Shell URL for invoking a menu item based on the program name (qadsh://menu/invoke?menuitem-alias). For example, for Sales Order Maintenance, you would use sosomt.p as the program name </a:t>
            </a:r>
          </a:p>
          <a:p>
            <a:r>
              <a:rPr lang="en-US" dirty="0" smtClean="0"/>
              <a:t>QAD_SH_MENU_KEY </a:t>
            </a:r>
          </a:p>
          <a:p>
            <a:r>
              <a:rPr lang="en-US" dirty="0" smtClean="0"/>
              <a:t>This variable is the QAD Shell URL for invoking a menu item based on the program key (qadsh://menu/invoke?menuitem-key=). For example, for Sales Order Maintenance, you would use 7.1.1 as the program key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4CA9DFBF-B8AE-4FA3-9E2A-62FBB0CBA8E8}" type="slidenum">
              <a:rPr lang="en-US" smtClean="0"/>
              <a:pPr/>
              <a:t>29</a:t>
            </a:fld>
            <a:endParaRPr lang="en-US" dirty="0" smtClean="0"/>
          </a:p>
        </p:txBody>
      </p:sp>
      <p:sp>
        <p:nvSpPr>
          <p:cNvPr id="63491" name="Rectangle 2"/>
          <p:cNvSpPr>
            <a:spLocks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FBF1E226-B029-45E5-AAAF-5B940E5105EF}" type="slidenum">
              <a:rPr lang="en-US" smtClean="0"/>
              <a:pPr/>
              <a:t>30</a:t>
            </a:fld>
            <a:endParaRPr lang="en-US" dirty="0" smtClean="0"/>
          </a:p>
        </p:txBody>
      </p:sp>
      <p:sp>
        <p:nvSpPr>
          <p:cNvPr id="64515" name="Rectangle 2"/>
          <p:cNvSpPr>
            <a:spLocks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61D254B7-BF53-4BF9-A6D8-70ADC2590DCB}" type="slidenum">
              <a:rPr lang="en-US" smtClean="0"/>
              <a:pPr/>
              <a:t>31</a:t>
            </a:fld>
            <a:endParaRPr lang="en-US" dirty="0" smtClean="0"/>
          </a:p>
        </p:txBody>
      </p:sp>
      <p:sp>
        <p:nvSpPr>
          <p:cNvPr id="65539" name="Rectangle 2"/>
          <p:cNvSpPr>
            <a:spLocks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3DB00705-0304-41F6-BB7C-48A51C9ACA2E}" type="slidenum">
              <a:rPr lang="en-US" smtClean="0"/>
              <a:pPr/>
              <a:t>32</a:t>
            </a:fld>
            <a:endParaRPr lang="en-US" dirty="0" smtClean="0"/>
          </a:p>
        </p:txBody>
      </p:sp>
      <p:sp>
        <p:nvSpPr>
          <p:cNvPr id="66563" name="Rectangle 2"/>
          <p:cNvSpPr>
            <a:spLocks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65D09871-53A9-4700-BB87-CE45582F350B}" type="slidenum">
              <a:rPr lang="en-US" smtClean="0"/>
              <a:pPr/>
              <a:t>6</a:t>
            </a:fld>
            <a:endParaRPr lang="en-US" dirty="0" smtClean="0"/>
          </a:p>
        </p:txBody>
      </p:sp>
      <p:sp>
        <p:nvSpPr>
          <p:cNvPr id="39939" name="Rectangle 2"/>
          <p:cNvSpPr>
            <a:spLocks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r>
              <a:rPr lang="en-IE" dirty="0" smtClean="0"/>
              <a:t>scenarios</a:t>
            </a: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1F8F242C-4E7A-47D6-ABDF-76247C0B4D5B}" type="slidenum">
              <a:rPr lang="en-US" smtClean="0"/>
              <a:pPr/>
              <a:t>33</a:t>
            </a:fld>
            <a:endParaRPr lang="en-US" dirty="0" smtClean="0"/>
          </a:p>
        </p:txBody>
      </p:sp>
      <p:sp>
        <p:nvSpPr>
          <p:cNvPr id="67587" name="Rectangle 2"/>
          <p:cNvSpPr>
            <a:spLocks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86908F28-F4FC-4133-AA9A-8C3BF78CC4D0}" type="slidenum">
              <a:rPr lang="en-US" smtClean="0"/>
              <a:pPr/>
              <a:t>7</a:t>
            </a:fld>
            <a:endParaRPr lang="en-US" dirty="0" smtClean="0"/>
          </a:p>
        </p:txBody>
      </p:sp>
      <p:sp>
        <p:nvSpPr>
          <p:cNvPr id="40963" name="Rectangle 2"/>
          <p:cNvSpPr>
            <a:spLocks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IE" dirty="0" smtClean="0"/>
              <a:t>Setting up user groups</a:t>
            </a:r>
          </a:p>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2AF09F31-B313-4034-B0DF-17AFCF03260C}" type="slidenum">
              <a:rPr lang="en-US" smtClean="0"/>
              <a:pPr/>
              <a:t>8</a:t>
            </a:fld>
            <a:endParaRPr lang="en-US" dirty="0" smtClean="0"/>
          </a:p>
        </p:txBody>
      </p:sp>
      <p:sp>
        <p:nvSpPr>
          <p:cNvPr id="41987" name="Rectangle 2"/>
          <p:cNvSpPr>
            <a:spLocks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r>
              <a:rPr lang="en-IE" dirty="0" smtClean="0"/>
              <a:t>Conflict tool</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FEEC08A0-F166-4E15-82DF-950A7AD740C5}" type="slidenum">
              <a:rPr lang="en-US" smtClean="0"/>
              <a:pPr/>
              <a:t>9</a:t>
            </a:fld>
            <a:endParaRPr lang="en-US" dirty="0" smtClean="0"/>
          </a:p>
        </p:txBody>
      </p:sp>
      <p:sp>
        <p:nvSpPr>
          <p:cNvPr id="43011" name="Rectangle 2"/>
          <p:cNvSpPr>
            <a:spLocks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IE" dirty="0" smtClean="0"/>
              <a:t>Notes on setup</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B11ADA7-756A-4428-8586-21C16D357A5C}" type="slidenum">
              <a:rPr lang="en-US" smtClean="0"/>
              <a:pPr/>
              <a:t>10</a:t>
            </a:fld>
            <a:endParaRPr lang="en-US" dirty="0" smtClean="0"/>
          </a:p>
        </p:txBody>
      </p:sp>
      <p:sp>
        <p:nvSpPr>
          <p:cNvPr id="44035" name="Rectangle 2"/>
          <p:cNvSpPr>
            <a:spLocks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r>
              <a:rPr lang="en-IE" dirty="0" smtClean="0"/>
              <a:t>Note that roles are called groups in EE.  </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0B5A531-41F6-4957-A5A3-B5C5B25E1292}" type="slidenum">
              <a:rPr lang="en-US" smtClean="0"/>
              <a:pPr/>
              <a:t>11</a:t>
            </a:fld>
            <a:endParaRPr lang="en-US" dirty="0" smtClean="0"/>
          </a:p>
        </p:txBody>
      </p:sp>
      <p:sp>
        <p:nvSpPr>
          <p:cNvPr id="45059" name="Rectangle 2"/>
          <p:cNvSpPr>
            <a:spLocks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IE" dirty="0" smtClean="0"/>
              <a:t>p218</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A53F58F4-628F-4E22-BAAB-7FDDFF419A74}" type="slidenum">
              <a:rPr lang="en-US" smtClean="0"/>
              <a:pPr/>
              <a:t>12</a:t>
            </a:fld>
            <a:endParaRPr lang="en-US" dirty="0" smtClean="0"/>
          </a:p>
        </p:txBody>
      </p:sp>
      <p:sp>
        <p:nvSpPr>
          <p:cNvPr id="46083" name="Rectangle 2"/>
          <p:cNvSpPr>
            <a:spLocks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9011AFA2-021B-40B0-AAF0-B568535BC402}"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F7F0D586-72C6-4DE9-9482-49FCE2CE4DF9}"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4AAE78FC-658C-4FC1-9AF0-F40A8DF1A145}" type="slidenum">
              <a:rPr lang="en-US" smtClean="0"/>
              <a:pPr>
                <a:defRPr/>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52487BB7-62FD-4714-875E-62C0F562CB67}" type="slidenum">
              <a:rPr lang="en-US" smtClean="0"/>
              <a:pPr>
                <a:defRPr/>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2E4FC91D-72AD-4646-BDA7-BBE31F6E918B}" type="slidenum">
              <a:rPr lang="en-US" smtClean="0"/>
              <a:pPr>
                <a:defRPr/>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0438F81D-D121-4E46-94E2-54E8A6783169}"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D45D4AF8-487C-40A6-81C5-8705160C3578}" type="slidenum">
              <a:rPr lang="en-US" smtClean="0"/>
              <a:pPr>
                <a:defRPr/>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7828FB1E-793F-4422-972F-C0CEEE340EE8}"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4AAE78FC-658C-4FC1-9AF0-F40A8DF1A145}"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6457F5D2-7811-4125-A226-76C9F610EF5D}"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52487BB7-62FD-4714-875E-62C0F562CB6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2E4FC91D-72AD-4646-BDA7-BBE31F6E918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0438F81D-D121-4E46-94E2-54E8A6783169}"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D45D4AF8-487C-40A6-81C5-8705160C3578}"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DB46A6FA-EE36-4CED-B69E-6F31CA4AFF91}"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7BC3BF77-99CC-41D2-975D-2AB4A58B344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vl1pPr>
          </a:lstStyle>
          <a:p>
            <a:pPr>
              <a:defRPr/>
            </a:pPr>
            <a:fld id="{7828FB1E-793F-4422-972F-C0CEEE340EE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6"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Arial" charset="0"/>
          <a:ea typeface="+mj-ea"/>
          <a:cs typeface="+mj-cs"/>
        </a:defRPr>
      </a:lvl1pPr>
      <a:lvl2pPr algn="l" rtl="0" eaLnBrk="0" fontAlgn="base" hangingPunct="0">
        <a:lnSpc>
          <a:spcPct val="90000"/>
        </a:lnSpc>
        <a:spcBef>
          <a:spcPct val="0"/>
        </a:spcBef>
        <a:spcAft>
          <a:spcPct val="0"/>
        </a:spcAft>
        <a:defRPr sz="3200" b="1">
          <a:solidFill>
            <a:srgbClr val="5A87C6"/>
          </a:solidFill>
          <a:latin typeface="Arial" charset="0"/>
        </a:defRPr>
      </a:lvl2pPr>
      <a:lvl3pPr algn="l" rtl="0" eaLnBrk="0" fontAlgn="base" hangingPunct="0">
        <a:lnSpc>
          <a:spcPct val="90000"/>
        </a:lnSpc>
        <a:spcBef>
          <a:spcPct val="0"/>
        </a:spcBef>
        <a:spcAft>
          <a:spcPct val="0"/>
        </a:spcAft>
        <a:defRPr sz="3200" b="1">
          <a:solidFill>
            <a:srgbClr val="5A87C6"/>
          </a:solidFill>
          <a:latin typeface="Arial" charset="0"/>
        </a:defRPr>
      </a:lvl3pPr>
      <a:lvl4pPr algn="l" rtl="0" eaLnBrk="0" fontAlgn="base" hangingPunct="0">
        <a:lnSpc>
          <a:spcPct val="90000"/>
        </a:lnSpc>
        <a:spcBef>
          <a:spcPct val="0"/>
        </a:spcBef>
        <a:spcAft>
          <a:spcPct val="0"/>
        </a:spcAft>
        <a:defRPr sz="3200" b="1">
          <a:solidFill>
            <a:srgbClr val="5A87C6"/>
          </a:solidFill>
          <a:latin typeface="Arial" charset="0"/>
        </a:defRPr>
      </a:lvl4pPr>
      <a:lvl5pPr algn="l" rtl="0" eaLnBrk="0" fontAlgn="base" hangingPunct="0">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Arial" charset="0"/>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Arial" charset="0"/>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Arial" charset="0"/>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Arial" charset="0"/>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Arial" charset="0"/>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7828FB1E-793F-4422-972F-C0CEEE340EE8}" type="slidenum">
              <a:rPr lang="en-US" smtClean="0"/>
              <a:pPr>
                <a:defRPr/>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pPr eaLnBrk="1" hangingPunct="1">
              <a:defRPr/>
            </a:pPr>
            <a:r>
              <a:rPr lang="en-US" dirty="0" smtClean="0">
                <a:latin typeface="+mj-lt"/>
              </a:rPr>
              <a:t>QAD .NET UI</a:t>
            </a:r>
          </a:p>
        </p:txBody>
      </p:sp>
      <p:sp>
        <p:nvSpPr>
          <p:cNvPr id="3075" name="Rectangle 4"/>
          <p:cNvSpPr>
            <a:spLocks noGrp="1" noChangeArrowheads="1"/>
          </p:cNvSpPr>
          <p:nvPr>
            <p:ph type="body" sz="quarter" idx="10"/>
          </p:nvPr>
        </p:nvSpPr>
        <p:spPr/>
        <p:txBody>
          <a:bodyPr>
            <a:normAutofit fontScale="92500" lnSpcReduction="20000"/>
          </a:bodyPr>
          <a:lstStyle/>
          <a:p>
            <a:pPr eaLnBrk="1" hangingPunct="1">
              <a:defRPr/>
            </a:pPr>
            <a:r>
              <a:rPr lang="en-US" dirty="0" smtClean="0">
                <a:latin typeface="+mj-lt"/>
              </a:rPr>
              <a:t>Administration </a:t>
            </a:r>
            <a:r>
              <a:rPr lang="en-US" dirty="0" smtClean="0">
                <a:latin typeface="+mj-lt"/>
              </a:rPr>
              <a:t>Training Process </a:t>
            </a:r>
            <a:r>
              <a:rPr lang="en-US" dirty="0" smtClean="0">
                <a:latin typeface="+mj-lt"/>
              </a:rPr>
              <a:t>Maps</a:t>
            </a:r>
          </a:p>
        </p:txBody>
      </p:sp>
      <p:sp>
        <p:nvSpPr>
          <p:cNvPr id="4" name="Text Placeholder 3"/>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spcBef>
                <a:spcPts val="800"/>
              </a:spcBef>
              <a:defRPr/>
            </a:pPr>
            <a:r>
              <a:rPr lang="en-IE" dirty="0" smtClean="0">
                <a:latin typeface="+mj-lt"/>
              </a:rPr>
              <a:t>Lowest level maps do not open any subsequent maps</a:t>
            </a:r>
          </a:p>
          <a:p>
            <a:pPr eaLnBrk="1" hangingPunct="1">
              <a:spcBef>
                <a:spcPts val="800"/>
              </a:spcBef>
              <a:defRPr/>
            </a:pPr>
            <a:r>
              <a:rPr lang="en-IE" dirty="0" smtClean="0">
                <a:latin typeface="+mj-lt"/>
              </a:rPr>
              <a:t>Title is</a:t>
            </a:r>
            <a:br>
              <a:rPr lang="en-IE" dirty="0" smtClean="0">
                <a:latin typeface="+mj-lt"/>
              </a:rPr>
            </a:br>
            <a:r>
              <a:rPr lang="en-IE" dirty="0" smtClean="0">
                <a:latin typeface="+mj-lt"/>
              </a:rPr>
              <a:t>indicated</a:t>
            </a:r>
            <a:br>
              <a:rPr lang="en-IE" dirty="0" smtClean="0">
                <a:latin typeface="+mj-lt"/>
              </a:rPr>
            </a:br>
            <a:r>
              <a:rPr lang="en-IE" dirty="0" smtClean="0">
                <a:latin typeface="+mj-lt"/>
              </a:rPr>
              <a:t>by a</a:t>
            </a:r>
            <a:br>
              <a:rPr lang="en-IE" dirty="0" smtClean="0">
                <a:latin typeface="+mj-lt"/>
              </a:rPr>
            </a:br>
            <a:r>
              <a:rPr lang="en-IE" dirty="0" smtClean="0">
                <a:latin typeface="+mj-lt"/>
              </a:rPr>
              <a:t>breadcrumb</a:t>
            </a:r>
            <a:br>
              <a:rPr lang="en-IE" dirty="0" smtClean="0">
                <a:latin typeface="+mj-lt"/>
              </a:rPr>
            </a:br>
            <a:r>
              <a:rPr lang="en-IE" dirty="0" smtClean="0">
                <a:latin typeface="+mj-lt"/>
              </a:rPr>
              <a:t>trail</a:t>
            </a:r>
            <a:endParaRPr lang="en-US" dirty="0" smtClean="0">
              <a:latin typeface="+mj-lt"/>
            </a:endParaRPr>
          </a:p>
          <a:p>
            <a:pPr lvl="1" eaLnBrk="1" hangingPunct="1">
              <a:defRPr/>
            </a:pPr>
            <a:endParaRPr lang="en-US" dirty="0" smtClean="0">
              <a:latin typeface="+mj-lt"/>
            </a:endParaRPr>
          </a:p>
          <a:p>
            <a:pPr lvl="1" eaLnBrk="1" hangingPunct="1">
              <a:defRPr/>
            </a:pPr>
            <a:endParaRPr lang="en-US" dirty="0" smtClean="0">
              <a:latin typeface="+mj-lt"/>
            </a:endParaRPr>
          </a:p>
          <a:p>
            <a:pPr lvl="1" eaLnBrk="1" hangingPunct="1">
              <a:defRPr/>
            </a:pPr>
            <a:endParaRPr lang="en-US" dirty="0" smtClean="0">
              <a:latin typeface="+mj-lt"/>
            </a:endParaRPr>
          </a:p>
          <a:p>
            <a:pPr eaLnBrk="1" hangingPunct="1">
              <a:buFont typeface="Webdings" pitchFamily="18" charset="2"/>
              <a:buNone/>
              <a:defRPr/>
            </a:pPr>
            <a:endParaRPr lang="en-US" dirty="0" smtClean="0">
              <a:latin typeface="+mj-lt"/>
            </a:endParaRPr>
          </a:p>
        </p:txBody>
      </p:sp>
      <p:sp>
        <p:nvSpPr>
          <p:cNvPr id="12291" name="Rectangle 2"/>
          <p:cNvSpPr>
            <a:spLocks noGrp="1" noChangeArrowheads="1"/>
          </p:cNvSpPr>
          <p:nvPr>
            <p:ph type="title"/>
          </p:nvPr>
        </p:nvSpPr>
        <p:spPr/>
        <p:txBody>
          <a:bodyPr/>
          <a:lstStyle/>
          <a:p>
            <a:pPr eaLnBrk="1" hangingPunct="1">
              <a:defRPr/>
            </a:pPr>
            <a:r>
              <a:rPr lang="en-US" dirty="0" smtClean="0">
                <a:latin typeface="+mj-lt"/>
              </a:rPr>
              <a:t>Breadcrumbs</a:t>
            </a:r>
          </a:p>
        </p:txBody>
      </p:sp>
      <p:sp>
        <p:nvSpPr>
          <p:cNvPr id="12290" name="Footer Placeholder 3"/>
          <p:cNvSpPr>
            <a:spLocks noGrp="1"/>
          </p:cNvSpPr>
          <p:nvPr>
            <p:ph type="ftr" sz="quarter" idx="10"/>
          </p:nvPr>
        </p:nvSpPr>
        <p:spPr>
          <a:noFill/>
        </p:spPr>
        <p:txBody>
          <a:bodyPr/>
          <a:lstStyle/>
          <a:p>
            <a:r>
              <a:rPr lang="en-US" dirty="0" smtClean="0">
                <a:cs typeface="Tahoma" pitchFamily="34" charset="0"/>
              </a:rPr>
              <a:t>ADM_PMAP_100</a:t>
            </a:r>
            <a:endParaRPr lang="en-US" dirty="0" smtClean="0"/>
          </a:p>
        </p:txBody>
      </p:sp>
      <p:grpSp>
        <p:nvGrpSpPr>
          <p:cNvPr id="7" name="Group 6"/>
          <p:cNvGrpSpPr/>
          <p:nvPr/>
        </p:nvGrpSpPr>
        <p:grpSpPr>
          <a:xfrm>
            <a:off x="2806700" y="1772078"/>
            <a:ext cx="6219644" cy="4364187"/>
            <a:chOff x="2806700" y="2133600"/>
            <a:chExt cx="6219644" cy="4364187"/>
          </a:xfrm>
        </p:grpSpPr>
        <p:pic>
          <p:nvPicPr>
            <p:cNvPr id="12293" name="Picture 6" descr="Breadcrumb"/>
            <p:cNvPicPr>
              <a:picLocks noChangeAspect="1" noChangeArrowheads="1"/>
            </p:cNvPicPr>
            <p:nvPr/>
          </p:nvPicPr>
          <p:blipFill>
            <a:blip r:embed="rId3" cstate="print"/>
            <a:srcRect/>
            <a:stretch>
              <a:fillRect/>
            </a:stretch>
          </p:blipFill>
          <p:spPr bwMode="auto">
            <a:xfrm>
              <a:off x="3092269" y="2355999"/>
              <a:ext cx="5934075" cy="4141788"/>
            </a:xfrm>
            <a:prstGeom prst="rect">
              <a:avLst/>
            </a:prstGeom>
            <a:noFill/>
            <a:ln w="9525">
              <a:noFill/>
              <a:miter lim="800000"/>
              <a:headEnd/>
              <a:tailEnd/>
            </a:ln>
          </p:spPr>
        </p:pic>
        <p:sp>
          <p:nvSpPr>
            <p:cNvPr id="12294" name="Oval 7"/>
            <p:cNvSpPr>
              <a:spLocks noChangeArrowheads="1"/>
            </p:cNvSpPr>
            <p:nvPr/>
          </p:nvSpPr>
          <p:spPr bwMode="auto">
            <a:xfrm>
              <a:off x="2806700" y="2133600"/>
              <a:ext cx="4356100" cy="584200"/>
            </a:xfrm>
            <a:prstGeom prst="ellipse">
              <a:avLst/>
            </a:prstGeom>
            <a:noFill/>
            <a:ln w="9525" algn="ctr">
              <a:solidFill>
                <a:srgbClr val="FF6600"/>
              </a:solidFill>
              <a:round/>
              <a:headEnd/>
              <a:tailEnd/>
            </a:ln>
          </p:spPr>
          <p:txBody>
            <a:bodyPr wrap="none" tIns="91440" bIns="91440" anchor="ctr"/>
            <a:lstStyle/>
            <a:p>
              <a:endParaRPr lang="en-IE" dirty="0"/>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defRPr/>
            </a:pPr>
            <a:r>
              <a:rPr lang="en-US" sz="2400" dirty="0" smtClean="0">
                <a:latin typeface="+mj-lt"/>
              </a:rPr>
              <a:t>Menu Item</a:t>
            </a:r>
          </a:p>
          <a:p>
            <a:pPr lvl="1" eaLnBrk="1" hangingPunct="1">
              <a:defRPr/>
            </a:pPr>
            <a:r>
              <a:rPr lang="en-US" sz="2000" dirty="0" smtClean="0">
                <a:latin typeface="+mj-lt"/>
              </a:rPr>
              <a:t>Indicates a link to a program on the</a:t>
            </a:r>
            <a:br>
              <a:rPr lang="en-US" sz="2000" dirty="0" smtClean="0">
                <a:latin typeface="+mj-lt"/>
              </a:rPr>
            </a:br>
            <a:r>
              <a:rPr lang="en-US" sz="2000" dirty="0" smtClean="0">
                <a:latin typeface="+mj-lt"/>
              </a:rPr>
              <a:t>menu. </a:t>
            </a:r>
          </a:p>
          <a:p>
            <a:pPr eaLnBrk="1" hangingPunct="1">
              <a:defRPr/>
            </a:pPr>
            <a:r>
              <a:rPr lang="en-US" sz="2400" dirty="0" smtClean="0">
                <a:latin typeface="+mj-lt"/>
              </a:rPr>
              <a:t>Other Process Map</a:t>
            </a:r>
          </a:p>
          <a:p>
            <a:pPr lvl="1" eaLnBrk="1" hangingPunct="1">
              <a:defRPr/>
            </a:pPr>
            <a:r>
              <a:rPr lang="en-US" sz="2000" dirty="0" smtClean="0">
                <a:latin typeface="+mj-lt"/>
              </a:rPr>
              <a:t>Connects activities on one process</a:t>
            </a:r>
            <a:br>
              <a:rPr lang="en-US" sz="2000" dirty="0" smtClean="0">
                <a:latin typeface="+mj-lt"/>
              </a:rPr>
            </a:br>
            <a:r>
              <a:rPr lang="en-US" sz="2000" dirty="0" smtClean="0">
                <a:latin typeface="+mj-lt"/>
              </a:rPr>
              <a:t>map to another process map.</a:t>
            </a:r>
          </a:p>
          <a:p>
            <a:pPr eaLnBrk="1" hangingPunct="1">
              <a:defRPr/>
            </a:pPr>
            <a:r>
              <a:rPr lang="en-US" sz="2400" dirty="0" smtClean="0">
                <a:latin typeface="+mj-lt"/>
              </a:rPr>
              <a:t>Menu Item Collection</a:t>
            </a:r>
          </a:p>
          <a:p>
            <a:pPr lvl="1" eaLnBrk="1" hangingPunct="1">
              <a:defRPr/>
            </a:pPr>
            <a:r>
              <a:rPr lang="en-US" sz="2000" dirty="0" smtClean="0">
                <a:latin typeface="+mj-lt"/>
              </a:rPr>
              <a:t>Links to collections. </a:t>
            </a:r>
          </a:p>
          <a:p>
            <a:pPr eaLnBrk="1" hangingPunct="1">
              <a:defRPr/>
            </a:pPr>
            <a:r>
              <a:rPr lang="en-US" sz="2400" dirty="0" smtClean="0">
                <a:latin typeface="+mj-lt"/>
              </a:rPr>
              <a:t>Manual Step </a:t>
            </a:r>
          </a:p>
          <a:p>
            <a:pPr lvl="1" eaLnBrk="1" hangingPunct="1">
              <a:defRPr/>
            </a:pPr>
            <a:r>
              <a:rPr lang="en-US" sz="2000" dirty="0" smtClean="0">
                <a:latin typeface="+mj-lt"/>
              </a:rPr>
              <a:t>Tasks performed outside of the QAD application, for example, external planning</a:t>
            </a:r>
          </a:p>
          <a:p>
            <a:pPr eaLnBrk="1" hangingPunct="1">
              <a:defRPr/>
            </a:pPr>
            <a:r>
              <a:rPr lang="en-US" sz="2400" dirty="0" smtClean="0">
                <a:latin typeface="+mj-lt"/>
              </a:rPr>
              <a:t>Decision</a:t>
            </a:r>
          </a:p>
          <a:p>
            <a:pPr lvl="1" eaLnBrk="1" hangingPunct="1">
              <a:defRPr/>
            </a:pPr>
            <a:r>
              <a:rPr lang="en-US" sz="2000" dirty="0" smtClean="0">
                <a:latin typeface="+mj-lt"/>
              </a:rPr>
              <a:t>Directs the flow of a map when it can branch in two directions. </a:t>
            </a:r>
          </a:p>
          <a:p>
            <a:pPr eaLnBrk="1" hangingPunct="1">
              <a:defRPr/>
            </a:pPr>
            <a:endParaRPr lang="en-US" sz="2400" dirty="0" smtClean="0">
              <a:latin typeface="+mj-lt"/>
            </a:endParaRPr>
          </a:p>
        </p:txBody>
      </p:sp>
      <p:sp>
        <p:nvSpPr>
          <p:cNvPr id="13315" name="Rectangle 2"/>
          <p:cNvSpPr>
            <a:spLocks noGrp="1" noChangeArrowheads="1"/>
          </p:cNvSpPr>
          <p:nvPr>
            <p:ph type="title"/>
          </p:nvPr>
        </p:nvSpPr>
        <p:spPr/>
        <p:txBody>
          <a:bodyPr/>
          <a:lstStyle/>
          <a:p>
            <a:pPr eaLnBrk="1" hangingPunct="1">
              <a:defRPr/>
            </a:pPr>
            <a:r>
              <a:rPr lang="en-US" dirty="0" smtClean="0">
                <a:latin typeface="+mj-lt"/>
              </a:rPr>
              <a:t>Nodes</a:t>
            </a:r>
          </a:p>
        </p:txBody>
      </p:sp>
      <p:sp>
        <p:nvSpPr>
          <p:cNvPr id="13314" name="Footer Placeholder 3"/>
          <p:cNvSpPr>
            <a:spLocks noGrp="1"/>
          </p:cNvSpPr>
          <p:nvPr>
            <p:ph type="ftr" sz="quarter" idx="10"/>
          </p:nvPr>
        </p:nvSpPr>
        <p:spPr>
          <a:noFill/>
        </p:spPr>
        <p:txBody>
          <a:bodyPr/>
          <a:lstStyle/>
          <a:p>
            <a:r>
              <a:rPr lang="en-US" dirty="0" smtClean="0">
                <a:cs typeface="Tahoma" pitchFamily="34" charset="0"/>
              </a:rPr>
              <a:t>ADM_PMAP_</a:t>
            </a:r>
            <a:fld id="{4C99CBB6-839E-42A1-A650-D7D4ADE16CE7}" type="slidenum">
              <a:rPr lang="en-US" smtClean="0"/>
              <a:pPr/>
              <a:t>11</a:t>
            </a:fld>
            <a:r>
              <a:rPr lang="en-US" dirty="0" smtClean="0"/>
              <a:t>0</a:t>
            </a:r>
          </a:p>
        </p:txBody>
      </p:sp>
      <p:pic>
        <p:nvPicPr>
          <p:cNvPr id="13317" name="Picture 4" descr="nodes"/>
          <p:cNvPicPr>
            <a:picLocks noChangeAspect="1" noChangeArrowheads="1"/>
          </p:cNvPicPr>
          <p:nvPr/>
        </p:nvPicPr>
        <p:blipFill>
          <a:blip r:embed="rId3" cstate="print"/>
          <a:srcRect/>
          <a:stretch>
            <a:fillRect/>
          </a:stretch>
        </p:blipFill>
        <p:spPr bwMode="auto">
          <a:xfrm>
            <a:off x="5654163" y="1787609"/>
            <a:ext cx="3429000" cy="2324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lnSpc>
                <a:spcPct val="80000"/>
              </a:lnSpc>
              <a:defRPr/>
            </a:pPr>
            <a:r>
              <a:rPr lang="en-US" sz="2000" dirty="0" smtClean="0">
                <a:latin typeface="+mj-lt"/>
              </a:rPr>
              <a:t>Document</a:t>
            </a:r>
          </a:p>
          <a:p>
            <a:pPr lvl="1" eaLnBrk="1" hangingPunct="1">
              <a:lnSpc>
                <a:spcPct val="80000"/>
              </a:lnSpc>
              <a:defRPr/>
            </a:pPr>
            <a:r>
              <a:rPr lang="en-US" sz="1800" dirty="0" smtClean="0">
                <a:latin typeface="+mj-lt"/>
              </a:rPr>
              <a:t>Represents reports or files, such as</a:t>
            </a:r>
            <a:br>
              <a:rPr lang="en-US" sz="1800" dirty="0" smtClean="0">
                <a:latin typeface="+mj-lt"/>
              </a:rPr>
            </a:br>
            <a:r>
              <a:rPr lang="en-US" sz="1800" dirty="0" smtClean="0">
                <a:latin typeface="+mj-lt"/>
              </a:rPr>
              <a:t>Word documents or Excel</a:t>
            </a:r>
            <a:br>
              <a:rPr lang="en-US" sz="1800" dirty="0" smtClean="0">
                <a:latin typeface="+mj-lt"/>
              </a:rPr>
            </a:br>
            <a:r>
              <a:rPr lang="en-US" sz="1800" dirty="0" smtClean="0">
                <a:latin typeface="+mj-lt"/>
              </a:rPr>
              <a:t>spreadsheets, that are relevant</a:t>
            </a:r>
            <a:br>
              <a:rPr lang="en-US" sz="1800" dirty="0" smtClean="0">
                <a:latin typeface="+mj-lt"/>
              </a:rPr>
            </a:br>
            <a:r>
              <a:rPr lang="en-US" sz="1800" dirty="0" smtClean="0">
                <a:latin typeface="+mj-lt"/>
              </a:rPr>
              <a:t>to a task.</a:t>
            </a:r>
          </a:p>
          <a:p>
            <a:pPr eaLnBrk="1" hangingPunct="1">
              <a:lnSpc>
                <a:spcPct val="80000"/>
              </a:lnSpc>
              <a:defRPr/>
            </a:pPr>
            <a:r>
              <a:rPr lang="en-US" sz="2000" dirty="0" smtClean="0">
                <a:latin typeface="+mj-lt"/>
              </a:rPr>
              <a:t>Manual Input</a:t>
            </a:r>
          </a:p>
          <a:p>
            <a:pPr lvl="1" eaLnBrk="1" hangingPunct="1">
              <a:lnSpc>
                <a:spcPct val="80000"/>
              </a:lnSpc>
              <a:defRPr/>
            </a:pPr>
            <a:r>
              <a:rPr lang="en-US" sz="1800" dirty="0" smtClean="0">
                <a:latin typeface="+mj-lt"/>
              </a:rPr>
              <a:t>Indicates inputs to the process from</a:t>
            </a:r>
            <a:br>
              <a:rPr lang="en-US" sz="1800" dirty="0" smtClean="0">
                <a:latin typeface="+mj-lt"/>
              </a:rPr>
            </a:br>
            <a:r>
              <a:rPr lang="en-US" sz="1800" dirty="0" smtClean="0">
                <a:latin typeface="+mj-lt"/>
              </a:rPr>
              <a:t>external systems or outputs from the</a:t>
            </a:r>
            <a:br>
              <a:rPr lang="en-US" sz="1800" dirty="0" smtClean="0">
                <a:latin typeface="+mj-lt"/>
              </a:rPr>
            </a:br>
            <a:r>
              <a:rPr lang="en-US" sz="1800" dirty="0" smtClean="0">
                <a:latin typeface="+mj-lt"/>
              </a:rPr>
              <a:t>process to external systems, for</a:t>
            </a:r>
            <a:br>
              <a:rPr lang="en-US" sz="1800" dirty="0" smtClean="0">
                <a:latin typeface="+mj-lt"/>
              </a:rPr>
            </a:br>
            <a:r>
              <a:rPr lang="en-US" sz="1800" dirty="0" smtClean="0">
                <a:latin typeface="+mj-lt"/>
              </a:rPr>
              <a:t>example, Electronic</a:t>
            </a:r>
            <a:br>
              <a:rPr lang="en-US" sz="1800" dirty="0" smtClean="0">
                <a:latin typeface="+mj-lt"/>
              </a:rPr>
            </a:br>
            <a:r>
              <a:rPr lang="en-US" sz="1800" dirty="0" smtClean="0">
                <a:latin typeface="+mj-lt"/>
              </a:rPr>
              <a:t>Document Interchange (EDI).</a:t>
            </a:r>
          </a:p>
          <a:p>
            <a:pPr eaLnBrk="1" hangingPunct="1">
              <a:lnSpc>
                <a:spcPct val="80000"/>
              </a:lnSpc>
              <a:defRPr/>
            </a:pPr>
            <a:r>
              <a:rPr lang="en-IE" sz="2000" dirty="0" smtClean="0">
                <a:latin typeface="+mj-lt"/>
              </a:rPr>
              <a:t>Automated Process</a:t>
            </a:r>
          </a:p>
          <a:p>
            <a:pPr lvl="1" eaLnBrk="1" hangingPunct="1">
              <a:lnSpc>
                <a:spcPct val="80000"/>
              </a:lnSpc>
              <a:defRPr/>
            </a:pPr>
            <a:r>
              <a:rPr lang="en-IE" sz="1800" dirty="0" smtClean="0">
                <a:latin typeface="+mj-lt"/>
              </a:rPr>
              <a:t>Indicates a link to an automated process, such as ??</a:t>
            </a:r>
          </a:p>
          <a:p>
            <a:pPr eaLnBrk="1" hangingPunct="1">
              <a:lnSpc>
                <a:spcPct val="80000"/>
              </a:lnSpc>
              <a:defRPr/>
            </a:pPr>
            <a:r>
              <a:rPr lang="en-IE" sz="2000" dirty="0" smtClean="0">
                <a:latin typeface="+mj-lt"/>
              </a:rPr>
              <a:t>Report</a:t>
            </a:r>
          </a:p>
          <a:p>
            <a:pPr lvl="1" eaLnBrk="1" hangingPunct="1">
              <a:lnSpc>
                <a:spcPct val="80000"/>
              </a:lnSpc>
              <a:defRPr/>
            </a:pPr>
            <a:r>
              <a:rPr lang="en-IE" sz="1800" dirty="0" smtClean="0">
                <a:latin typeface="+mj-lt"/>
              </a:rPr>
              <a:t>Indicates a link to a report program</a:t>
            </a:r>
            <a:endParaRPr lang="en-US" sz="1800" dirty="0" smtClean="0">
              <a:latin typeface="+mj-lt"/>
            </a:endParaRPr>
          </a:p>
          <a:p>
            <a:pPr eaLnBrk="1" hangingPunct="1">
              <a:lnSpc>
                <a:spcPct val="80000"/>
              </a:lnSpc>
              <a:defRPr/>
            </a:pPr>
            <a:r>
              <a:rPr lang="en-US" sz="2000" dirty="0" smtClean="0">
                <a:latin typeface="+mj-lt"/>
              </a:rPr>
              <a:t>Nodes also indicate a user’s permissions with regard to functionality. If the user does not have access to a linked program, the node grays out.</a:t>
            </a:r>
          </a:p>
        </p:txBody>
      </p:sp>
      <p:sp>
        <p:nvSpPr>
          <p:cNvPr id="14339" name="Rectangle 2"/>
          <p:cNvSpPr>
            <a:spLocks noGrp="1" noChangeArrowheads="1"/>
          </p:cNvSpPr>
          <p:nvPr>
            <p:ph type="title"/>
          </p:nvPr>
        </p:nvSpPr>
        <p:spPr/>
        <p:txBody>
          <a:bodyPr/>
          <a:lstStyle/>
          <a:p>
            <a:pPr eaLnBrk="1" hangingPunct="1">
              <a:defRPr/>
            </a:pPr>
            <a:r>
              <a:rPr lang="en-US" dirty="0" smtClean="0">
                <a:latin typeface="+mj-lt"/>
              </a:rPr>
              <a:t>Nodes</a:t>
            </a:r>
          </a:p>
        </p:txBody>
      </p:sp>
      <p:sp>
        <p:nvSpPr>
          <p:cNvPr id="14338" name="Footer Placeholder 3"/>
          <p:cNvSpPr>
            <a:spLocks noGrp="1"/>
          </p:cNvSpPr>
          <p:nvPr>
            <p:ph type="ftr" sz="quarter" idx="10"/>
          </p:nvPr>
        </p:nvSpPr>
        <p:spPr>
          <a:noFill/>
        </p:spPr>
        <p:txBody>
          <a:bodyPr/>
          <a:lstStyle/>
          <a:p>
            <a:r>
              <a:rPr lang="en-US" dirty="0" smtClean="0">
                <a:cs typeface="Tahoma" pitchFamily="34" charset="0"/>
              </a:rPr>
              <a:t>ADM_PMAP_</a:t>
            </a:r>
            <a:fld id="{C4385ADC-7C87-4CE4-A1E3-DB197562673C}" type="slidenum">
              <a:rPr lang="en-US" smtClean="0"/>
              <a:pPr/>
              <a:t>12</a:t>
            </a:fld>
            <a:r>
              <a:rPr lang="en-US" dirty="0" smtClean="0"/>
              <a:t>0</a:t>
            </a:r>
          </a:p>
        </p:txBody>
      </p:sp>
      <p:pic>
        <p:nvPicPr>
          <p:cNvPr id="14341" name="Picture 4" descr="nodes"/>
          <p:cNvPicPr>
            <a:picLocks noChangeAspect="1" noChangeArrowheads="1"/>
          </p:cNvPicPr>
          <p:nvPr/>
        </p:nvPicPr>
        <p:blipFill>
          <a:blip r:embed="rId3" cstate="print"/>
          <a:srcRect/>
          <a:stretch>
            <a:fillRect/>
          </a:stretch>
        </p:blipFill>
        <p:spPr bwMode="auto">
          <a:xfrm>
            <a:off x="5537200" y="1468619"/>
            <a:ext cx="3429000" cy="2324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defRPr/>
            </a:pPr>
            <a:r>
              <a:rPr lang="en-US" dirty="0" smtClean="0">
                <a:latin typeface="+mj-lt"/>
              </a:rPr>
              <a:t>Use the Process Editor to view maps</a:t>
            </a: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r>
              <a:rPr lang="en-IE" dirty="0" smtClean="0">
                <a:latin typeface="+mj-lt"/>
              </a:rPr>
              <a:t>Click Open to select existing process maps</a:t>
            </a:r>
            <a:endParaRPr lang="en-US" dirty="0" smtClean="0">
              <a:latin typeface="+mj-lt"/>
            </a:endParaRPr>
          </a:p>
          <a:p>
            <a:pPr eaLnBrk="1" hangingPunct="1">
              <a:defRPr/>
            </a:pPr>
            <a:endParaRPr lang="en-US" dirty="0" smtClean="0">
              <a:latin typeface="+mj-lt"/>
            </a:endParaRPr>
          </a:p>
        </p:txBody>
      </p:sp>
      <p:sp>
        <p:nvSpPr>
          <p:cNvPr id="15363" name="Rectangle 2"/>
          <p:cNvSpPr>
            <a:spLocks noGrp="1" noChangeArrowheads="1"/>
          </p:cNvSpPr>
          <p:nvPr>
            <p:ph type="title"/>
          </p:nvPr>
        </p:nvSpPr>
        <p:spPr/>
        <p:txBody>
          <a:bodyPr/>
          <a:lstStyle/>
          <a:p>
            <a:pPr eaLnBrk="1" hangingPunct="1">
              <a:defRPr/>
            </a:pPr>
            <a:r>
              <a:rPr lang="en-IE" dirty="0" smtClean="0">
                <a:latin typeface="+mj-lt"/>
              </a:rPr>
              <a:t>Viewing Process Maps</a:t>
            </a:r>
            <a:endParaRPr lang="en-US" dirty="0" smtClean="0">
              <a:latin typeface="+mj-lt"/>
            </a:endParaRPr>
          </a:p>
        </p:txBody>
      </p:sp>
      <p:sp>
        <p:nvSpPr>
          <p:cNvPr id="15362" name="Footer Placeholder 3"/>
          <p:cNvSpPr>
            <a:spLocks noGrp="1"/>
          </p:cNvSpPr>
          <p:nvPr>
            <p:ph type="ftr" sz="quarter" idx="10"/>
          </p:nvPr>
        </p:nvSpPr>
        <p:spPr>
          <a:noFill/>
        </p:spPr>
        <p:txBody>
          <a:bodyPr/>
          <a:lstStyle/>
          <a:p>
            <a:r>
              <a:rPr lang="en-US" dirty="0" smtClean="0">
                <a:cs typeface="Tahoma" pitchFamily="34" charset="0"/>
              </a:rPr>
              <a:t>ADM_PMAP_</a:t>
            </a:r>
            <a:fld id="{F04C39A7-EBD9-4088-933E-BFD5C4D516D3}" type="slidenum">
              <a:rPr lang="en-US" smtClean="0"/>
              <a:pPr/>
              <a:t>13</a:t>
            </a:fld>
            <a:r>
              <a:rPr lang="en-US" dirty="0" smtClean="0"/>
              <a:t>0</a:t>
            </a:r>
          </a:p>
        </p:txBody>
      </p:sp>
      <p:pic>
        <p:nvPicPr>
          <p:cNvPr id="15365" name="Picture 9" descr="process editor"/>
          <p:cNvPicPr>
            <a:picLocks noChangeAspect="1" noChangeArrowheads="1"/>
          </p:cNvPicPr>
          <p:nvPr/>
        </p:nvPicPr>
        <p:blipFill>
          <a:blip r:embed="rId3" cstate="print"/>
          <a:srcRect/>
          <a:stretch>
            <a:fillRect/>
          </a:stretch>
        </p:blipFill>
        <p:spPr bwMode="auto">
          <a:xfrm>
            <a:off x="425483" y="1749886"/>
            <a:ext cx="8280400" cy="2535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normAutofit lnSpcReduction="10000"/>
          </a:bodyPr>
          <a:lstStyle/>
          <a:p>
            <a:pPr eaLnBrk="1" hangingPunct="1">
              <a:spcBef>
                <a:spcPts val="800"/>
              </a:spcBef>
              <a:defRPr/>
            </a:pPr>
            <a:r>
              <a:rPr lang="en-US" dirty="0" smtClean="0">
                <a:latin typeface="+mj-lt"/>
              </a:rPr>
              <a:t>Process maps are rendered using Microsoft’s </a:t>
            </a:r>
            <a:r>
              <a:rPr lang="en-US" b="1" dirty="0" smtClean="0">
                <a:latin typeface="+mj-lt"/>
              </a:rPr>
              <a:t>Silverlight</a:t>
            </a:r>
            <a:r>
              <a:rPr lang="en-US" dirty="0" smtClean="0">
                <a:latin typeface="+mj-lt"/>
              </a:rPr>
              <a:t> technology</a:t>
            </a:r>
          </a:p>
          <a:p>
            <a:pPr eaLnBrk="1" hangingPunct="1">
              <a:spcBef>
                <a:spcPts val="800"/>
              </a:spcBef>
              <a:defRPr/>
            </a:pPr>
            <a:r>
              <a:rPr lang="en-IE" dirty="0" smtClean="0">
                <a:latin typeface="+mj-lt"/>
              </a:rPr>
              <a:t>Silverlight is a</a:t>
            </a:r>
            <a:r>
              <a:rPr lang="en-US" dirty="0" smtClean="0">
                <a:latin typeface="+mj-lt"/>
              </a:rPr>
              <a:t> programmable web browser plugin compatible with .NET applications. </a:t>
            </a:r>
          </a:p>
          <a:p>
            <a:pPr eaLnBrk="1" hangingPunct="1">
              <a:spcBef>
                <a:spcPts val="800"/>
              </a:spcBef>
              <a:defRPr/>
            </a:pPr>
            <a:r>
              <a:rPr lang="en-US" dirty="0" smtClean="0">
                <a:latin typeface="+mj-lt"/>
              </a:rPr>
              <a:t>Can also be viewed using standard </a:t>
            </a:r>
            <a:r>
              <a:rPr lang="en-US" b="1" dirty="0" smtClean="0">
                <a:latin typeface="+mj-lt"/>
              </a:rPr>
              <a:t>SVG</a:t>
            </a:r>
            <a:r>
              <a:rPr lang="en-US" dirty="0" smtClean="0">
                <a:latin typeface="+mj-lt"/>
              </a:rPr>
              <a:t>-based technology. </a:t>
            </a:r>
          </a:p>
          <a:p>
            <a:pPr eaLnBrk="1" hangingPunct="1">
              <a:spcBef>
                <a:spcPts val="800"/>
              </a:spcBef>
              <a:defRPr/>
            </a:pPr>
            <a:r>
              <a:rPr lang="en-US" dirty="0" smtClean="0">
                <a:latin typeface="+mj-lt"/>
              </a:rPr>
              <a:t>The scalable vector graphics (SVG) format is an XML technology for defining vector-based two-dimensional graphics for the Web. </a:t>
            </a:r>
          </a:p>
          <a:p>
            <a:pPr eaLnBrk="1" hangingPunct="1">
              <a:spcBef>
                <a:spcPts val="800"/>
              </a:spcBef>
              <a:defRPr/>
            </a:pPr>
            <a:r>
              <a:rPr lang="en-US" dirty="0" smtClean="0">
                <a:latin typeface="+mj-lt"/>
              </a:rPr>
              <a:t>You set the default display technology in Process Admin Context Parameters.</a:t>
            </a:r>
          </a:p>
        </p:txBody>
      </p:sp>
      <p:sp>
        <p:nvSpPr>
          <p:cNvPr id="16387" name="Rectangle 2"/>
          <p:cNvSpPr>
            <a:spLocks noGrp="1" noChangeArrowheads="1"/>
          </p:cNvSpPr>
          <p:nvPr>
            <p:ph type="title"/>
          </p:nvPr>
        </p:nvSpPr>
        <p:spPr/>
        <p:txBody>
          <a:bodyPr/>
          <a:lstStyle/>
          <a:p>
            <a:pPr eaLnBrk="1" hangingPunct="1">
              <a:defRPr/>
            </a:pPr>
            <a:r>
              <a:rPr lang="en-US" dirty="0" smtClean="0">
                <a:latin typeface="+mj-lt"/>
              </a:rPr>
              <a:t>Viewing Process Maps</a:t>
            </a:r>
          </a:p>
        </p:txBody>
      </p:sp>
      <p:sp>
        <p:nvSpPr>
          <p:cNvPr id="16386" name="Footer Placeholder 3"/>
          <p:cNvSpPr>
            <a:spLocks noGrp="1"/>
          </p:cNvSpPr>
          <p:nvPr>
            <p:ph type="ftr" sz="quarter" idx="10"/>
          </p:nvPr>
        </p:nvSpPr>
        <p:spPr>
          <a:noFill/>
        </p:spPr>
        <p:txBody>
          <a:bodyPr/>
          <a:lstStyle/>
          <a:p>
            <a:r>
              <a:rPr lang="en-US" dirty="0" smtClean="0">
                <a:cs typeface="Tahoma" pitchFamily="34" charset="0"/>
              </a:rPr>
              <a:t>ADM_PMAP_</a:t>
            </a:r>
            <a:fld id="{2CDE1B8A-E78F-4B7A-8F41-CAF13109C8FA}" type="slidenum">
              <a:rPr lang="en-US" smtClean="0"/>
              <a:pPr/>
              <a:t>14</a:t>
            </a:fld>
            <a:r>
              <a:rPr lang="en-US" dirty="0" smtClean="0"/>
              <a:t>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eaLnBrk="1" hangingPunct="1">
              <a:defRPr/>
            </a:pPr>
            <a:r>
              <a:rPr lang="en-IE" dirty="0" smtClean="0">
                <a:latin typeface="+mj-lt"/>
              </a:rPr>
              <a:t>Click New to create a new map.</a:t>
            </a:r>
          </a:p>
          <a:p>
            <a:pPr eaLnBrk="1" hangingPunct="1">
              <a:defRPr/>
            </a:pPr>
            <a:r>
              <a:rPr lang="en-IE" dirty="0" smtClean="0">
                <a:latin typeface="+mj-lt"/>
              </a:rPr>
              <a:t>Assign a name, title, and owner. Do not use spaces.</a:t>
            </a:r>
          </a:p>
          <a:p>
            <a:pPr eaLnBrk="1" hangingPunct="1">
              <a:defRPr/>
            </a:pPr>
            <a:r>
              <a:rPr lang="en-IE" dirty="0" smtClean="0">
                <a:latin typeface="+mj-lt"/>
              </a:rPr>
              <a:t>Use Grid Properties to set:</a:t>
            </a:r>
          </a:p>
          <a:p>
            <a:pPr lvl="1" eaLnBrk="1" hangingPunct="1">
              <a:defRPr/>
            </a:pPr>
            <a:r>
              <a:rPr lang="en-IE" dirty="0" smtClean="0">
                <a:latin typeface="+mj-lt"/>
              </a:rPr>
              <a:t>the number of rows and columns, </a:t>
            </a:r>
          </a:p>
          <a:p>
            <a:pPr lvl="1" eaLnBrk="1" hangingPunct="1">
              <a:defRPr/>
            </a:pPr>
            <a:r>
              <a:rPr lang="en-IE" dirty="0" smtClean="0">
                <a:latin typeface="+mj-lt"/>
              </a:rPr>
              <a:t>cell height, width, and padding</a:t>
            </a:r>
          </a:p>
          <a:p>
            <a:pPr lvl="1" eaLnBrk="1" hangingPunct="1">
              <a:defRPr/>
            </a:pPr>
            <a:r>
              <a:rPr lang="en-IE" dirty="0" smtClean="0">
                <a:latin typeface="+mj-lt"/>
              </a:rPr>
              <a:t>A zoom factor for previewing</a:t>
            </a:r>
            <a:br>
              <a:rPr lang="en-IE" dirty="0" smtClean="0">
                <a:latin typeface="+mj-lt"/>
              </a:rPr>
            </a:br>
            <a:r>
              <a:rPr lang="en-IE" dirty="0" smtClean="0">
                <a:latin typeface="+mj-lt"/>
              </a:rPr>
              <a:t>purposes</a:t>
            </a:r>
          </a:p>
          <a:p>
            <a:pPr lvl="1" eaLnBrk="1" hangingPunct="1">
              <a:defRPr/>
            </a:pPr>
            <a:r>
              <a:rPr lang="en-IE" dirty="0" smtClean="0">
                <a:latin typeface="+mj-lt"/>
              </a:rPr>
              <a:t>Cell background color</a:t>
            </a:r>
          </a:p>
          <a:p>
            <a:pPr lvl="1" eaLnBrk="1" hangingPunct="1">
              <a:defRPr/>
            </a:pPr>
            <a:r>
              <a:rPr lang="en-IE" dirty="0" smtClean="0">
                <a:latin typeface="+mj-lt"/>
              </a:rPr>
              <a:t>Cell gridlines and header settings</a:t>
            </a:r>
          </a:p>
          <a:p>
            <a:pPr eaLnBrk="1" hangingPunct="1">
              <a:buFont typeface="Webdings" pitchFamily="18" charset="2"/>
              <a:buNone/>
              <a:defRPr/>
            </a:pPr>
            <a:endParaRPr lang="en-US" dirty="0" smtClean="0">
              <a:latin typeface="+mj-lt"/>
            </a:endParaRPr>
          </a:p>
        </p:txBody>
      </p:sp>
      <p:sp>
        <p:nvSpPr>
          <p:cNvPr id="17411" name="Rectangle 2"/>
          <p:cNvSpPr>
            <a:spLocks noGrp="1" noChangeArrowheads="1"/>
          </p:cNvSpPr>
          <p:nvPr>
            <p:ph type="title"/>
          </p:nvPr>
        </p:nvSpPr>
        <p:spPr/>
        <p:txBody>
          <a:bodyPr/>
          <a:lstStyle/>
          <a:p>
            <a:pPr eaLnBrk="1" hangingPunct="1">
              <a:defRPr/>
            </a:pPr>
            <a:r>
              <a:rPr lang="en-US" dirty="0" smtClean="0">
                <a:latin typeface="+mj-lt"/>
              </a:rPr>
              <a:t>Creating a Process Map</a:t>
            </a:r>
          </a:p>
        </p:txBody>
      </p:sp>
      <p:sp>
        <p:nvSpPr>
          <p:cNvPr id="17410" name="Footer Placeholder 3"/>
          <p:cNvSpPr>
            <a:spLocks noGrp="1"/>
          </p:cNvSpPr>
          <p:nvPr>
            <p:ph type="ftr" sz="quarter" idx="10"/>
          </p:nvPr>
        </p:nvSpPr>
        <p:spPr>
          <a:noFill/>
        </p:spPr>
        <p:txBody>
          <a:bodyPr/>
          <a:lstStyle/>
          <a:p>
            <a:r>
              <a:rPr lang="en-US" dirty="0" smtClean="0">
                <a:cs typeface="Tahoma" pitchFamily="34" charset="0"/>
              </a:rPr>
              <a:t>ADM_PMAP_</a:t>
            </a:r>
            <a:fld id="{E28FD5C6-E0E9-45DA-8E1E-6D316E801BFB}" type="slidenum">
              <a:rPr lang="en-US" smtClean="0"/>
              <a:pPr/>
              <a:t>15</a:t>
            </a:fld>
            <a:r>
              <a:rPr lang="en-US" dirty="0" smtClean="0"/>
              <a:t>0</a:t>
            </a:r>
          </a:p>
        </p:txBody>
      </p:sp>
      <p:pic>
        <p:nvPicPr>
          <p:cNvPr id="17413" name="Picture 6" descr="gridproperties"/>
          <p:cNvPicPr>
            <a:picLocks noChangeAspect="1" noChangeArrowheads="1"/>
          </p:cNvPicPr>
          <p:nvPr/>
        </p:nvPicPr>
        <p:blipFill>
          <a:blip r:embed="rId3" cstate="print"/>
          <a:srcRect/>
          <a:stretch>
            <a:fillRect/>
          </a:stretch>
        </p:blipFill>
        <p:spPr bwMode="auto">
          <a:xfrm>
            <a:off x="6096000" y="3286060"/>
            <a:ext cx="2936875" cy="168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Styles are pre-defined and are</a:t>
            </a:r>
            <a:br>
              <a:rPr lang="en-US" dirty="0" smtClean="0"/>
            </a:br>
            <a:r>
              <a:rPr lang="en-US" dirty="0" smtClean="0"/>
              <a:t>applied to nodes</a:t>
            </a:r>
          </a:p>
          <a:p>
            <a:r>
              <a:rPr lang="en-US" dirty="0" smtClean="0"/>
              <a:t>You can edit the default</a:t>
            </a:r>
            <a:br>
              <a:rPr lang="en-US" dirty="0" smtClean="0"/>
            </a:br>
            <a:r>
              <a:rPr lang="en-US" dirty="0" smtClean="0"/>
              <a:t>font and node properties for</a:t>
            </a:r>
            <a:br>
              <a:rPr lang="en-US" dirty="0" smtClean="0"/>
            </a:br>
            <a:r>
              <a:rPr lang="en-US" dirty="0" smtClean="0"/>
              <a:t>the style</a:t>
            </a:r>
          </a:p>
          <a:p>
            <a:r>
              <a:rPr lang="en-US" dirty="0" smtClean="0"/>
              <a:t>Style attributes are stored in</a:t>
            </a:r>
            <a:br>
              <a:rPr lang="en-US" dirty="0" smtClean="0"/>
            </a:br>
            <a:r>
              <a:rPr lang="en-US" dirty="0" smtClean="0"/>
              <a:t>process-config.xml</a:t>
            </a:r>
          </a:p>
          <a:p>
            <a:r>
              <a:rPr lang="en-US" dirty="0" smtClean="0"/>
              <a:t>Changes you make to styles do not affect existing process maps in which the style is used</a:t>
            </a:r>
          </a:p>
          <a:p>
            <a:endParaRPr lang="en-US" dirty="0"/>
          </a:p>
        </p:txBody>
      </p:sp>
      <p:sp>
        <p:nvSpPr>
          <p:cNvPr id="6" name="Title 5"/>
          <p:cNvSpPr>
            <a:spLocks noGrp="1"/>
          </p:cNvSpPr>
          <p:nvPr>
            <p:ph type="title"/>
          </p:nvPr>
        </p:nvSpPr>
        <p:spPr/>
        <p:txBody>
          <a:bodyPr>
            <a:normAutofit/>
          </a:bodyPr>
          <a:lstStyle/>
          <a:p>
            <a:r>
              <a:rPr lang="en-US" dirty="0" smtClean="0"/>
              <a:t>Editing Style </a:t>
            </a:r>
            <a:r>
              <a:rPr lang="en-US" dirty="0" smtClean="0"/>
              <a:t>Properties</a:t>
            </a:r>
            <a:endParaRPr lang="en-US" dirty="0"/>
          </a:p>
        </p:txBody>
      </p:sp>
      <p:sp>
        <p:nvSpPr>
          <p:cNvPr id="18434" name="Footer Placeholder 1"/>
          <p:cNvSpPr>
            <a:spLocks noGrp="1"/>
          </p:cNvSpPr>
          <p:nvPr>
            <p:ph type="ftr" sz="quarter" idx="10"/>
          </p:nvPr>
        </p:nvSpPr>
        <p:spPr>
          <a:noFill/>
        </p:spPr>
        <p:txBody>
          <a:bodyPr/>
          <a:lstStyle/>
          <a:p>
            <a:r>
              <a:rPr lang="en-US" dirty="0" smtClean="0">
                <a:cs typeface="Tahoma" pitchFamily="34" charset="0"/>
              </a:rPr>
              <a:t>ADM_PMAP_</a:t>
            </a:r>
            <a:fld id="{7023D4B2-3C66-42E8-B176-13AF5FEF4BD9}" type="slidenum">
              <a:rPr lang="en-US" smtClean="0"/>
              <a:pPr/>
              <a:t>16</a:t>
            </a:fld>
            <a:r>
              <a:rPr lang="en-US" dirty="0" smtClean="0"/>
              <a:t>0</a:t>
            </a:r>
          </a:p>
        </p:txBody>
      </p:sp>
      <p:pic>
        <p:nvPicPr>
          <p:cNvPr id="18437" name="Picture 5" descr="styleproperties"/>
          <p:cNvPicPr>
            <a:picLocks noChangeAspect="1" noChangeArrowheads="1"/>
          </p:cNvPicPr>
          <p:nvPr/>
        </p:nvPicPr>
        <p:blipFill>
          <a:blip r:embed="rId3" cstate="print"/>
          <a:srcRect/>
          <a:stretch>
            <a:fillRect/>
          </a:stretch>
        </p:blipFill>
        <p:spPr bwMode="auto">
          <a:xfrm>
            <a:off x="6075363" y="1361842"/>
            <a:ext cx="2922587" cy="28178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lnSpcReduction="10000"/>
          </a:bodyPr>
          <a:lstStyle/>
          <a:p>
            <a:r>
              <a:rPr lang="en-US" dirty="0" smtClean="0"/>
              <a:t>Used to create links from the Editor to programs, images, icons, other nodes, operational metrics, ..</a:t>
            </a:r>
          </a:p>
          <a:p>
            <a:r>
              <a:rPr lang="en-US" dirty="0" smtClean="0"/>
              <a:t>Variables ensure that processes can be used in multiple environments.</a:t>
            </a:r>
          </a:p>
          <a:p>
            <a:r>
              <a:rPr lang="en-US" dirty="0" smtClean="0"/>
              <a:t>System global variables are</a:t>
            </a:r>
            <a:br>
              <a:rPr lang="en-US" dirty="0" smtClean="0"/>
            </a:br>
            <a:r>
              <a:rPr lang="en-US" dirty="0" smtClean="0"/>
              <a:t>displayed in the Process</a:t>
            </a:r>
            <a:br>
              <a:rPr lang="en-US" dirty="0" smtClean="0"/>
            </a:br>
            <a:r>
              <a:rPr lang="en-US" dirty="0" smtClean="0"/>
              <a:t>Properties dialog, and</a:t>
            </a:r>
            <a:br>
              <a:rPr lang="en-US" dirty="0" smtClean="0"/>
            </a:br>
            <a:r>
              <a:rPr lang="en-US" dirty="0" smtClean="0"/>
              <a:t>defined in the Process</a:t>
            </a:r>
            <a:br>
              <a:rPr lang="en-US" dirty="0" smtClean="0"/>
            </a:br>
            <a:r>
              <a:rPr lang="en-US" dirty="0" smtClean="0"/>
              <a:t>Administration dialog.</a:t>
            </a:r>
          </a:p>
          <a:p>
            <a:r>
              <a:rPr lang="en-US" dirty="0" smtClean="0"/>
              <a:t>You can also define local variables with this dialog.</a:t>
            </a:r>
          </a:p>
          <a:p>
            <a:endParaRPr lang="en-US" dirty="0"/>
          </a:p>
        </p:txBody>
      </p:sp>
      <p:sp>
        <p:nvSpPr>
          <p:cNvPr id="19459" name="Rectangle 2"/>
          <p:cNvSpPr>
            <a:spLocks noGrp="1" noChangeArrowheads="1"/>
          </p:cNvSpPr>
          <p:nvPr>
            <p:ph type="title"/>
          </p:nvPr>
        </p:nvSpPr>
        <p:spPr/>
        <p:txBody>
          <a:bodyPr/>
          <a:lstStyle/>
          <a:p>
            <a:pPr>
              <a:defRPr/>
            </a:pPr>
            <a:r>
              <a:rPr lang="en-US" dirty="0" smtClean="0">
                <a:latin typeface="+mj-lt"/>
              </a:rPr>
              <a:t>Process Maps Variables</a:t>
            </a:r>
          </a:p>
        </p:txBody>
      </p:sp>
      <p:sp>
        <p:nvSpPr>
          <p:cNvPr id="2" name="Footer Placeholder 3"/>
          <p:cNvSpPr>
            <a:spLocks noGrp="1"/>
          </p:cNvSpPr>
          <p:nvPr>
            <p:ph type="ftr" sz="quarter" idx="10"/>
          </p:nvPr>
        </p:nvSpPr>
        <p:spPr>
          <a:noFill/>
        </p:spPr>
        <p:txBody>
          <a:bodyPr/>
          <a:lstStyle/>
          <a:p>
            <a:r>
              <a:rPr lang="en-US" dirty="0" smtClean="0"/>
              <a:t>ADM_PMAP_</a:t>
            </a:r>
            <a:fld id="{CF329A32-8301-4D9C-B04D-B019984202F3}" type="slidenum">
              <a:rPr lang="en-US" smtClean="0"/>
              <a:pPr/>
              <a:t>17</a:t>
            </a:fld>
            <a:r>
              <a:rPr lang="en-US" dirty="0" smtClean="0"/>
              <a:t>0</a:t>
            </a:r>
          </a:p>
        </p:txBody>
      </p:sp>
      <p:pic>
        <p:nvPicPr>
          <p:cNvPr id="19461" name="Picture 5" descr="processproperties"/>
          <p:cNvPicPr>
            <a:picLocks noChangeAspect="1" noChangeArrowheads="1"/>
          </p:cNvPicPr>
          <p:nvPr/>
        </p:nvPicPr>
        <p:blipFill>
          <a:blip r:embed="rId3" cstate="print"/>
          <a:srcRect/>
          <a:stretch>
            <a:fillRect/>
          </a:stretch>
        </p:blipFill>
        <p:spPr bwMode="auto">
          <a:xfrm>
            <a:off x="5724525" y="3048079"/>
            <a:ext cx="3228975" cy="1812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Available when you select an inter-node connector</a:t>
            </a:r>
          </a:p>
          <a:p>
            <a:r>
              <a:rPr lang="en-US" dirty="0" smtClean="0"/>
              <a:t>Define properties arrows and lines</a:t>
            </a:r>
          </a:p>
          <a:p>
            <a:r>
              <a:rPr lang="en-US" dirty="0" smtClean="0"/>
              <a:t>Apply a label, or link the connector to a program, other process map, or file</a:t>
            </a:r>
          </a:p>
          <a:p>
            <a:r>
              <a:rPr lang="en-US" dirty="0" smtClean="0"/>
              <a:t>If the connector is linked, specify the target window</a:t>
            </a:r>
          </a:p>
          <a:p>
            <a:r>
              <a:rPr lang="en-US" dirty="0" smtClean="0"/>
              <a:t>Set the shape, style, and</a:t>
            </a:r>
            <a:br>
              <a:rPr lang="en-US" dirty="0" smtClean="0"/>
            </a:br>
            <a:r>
              <a:rPr lang="en-US" dirty="0" smtClean="0"/>
              <a:t>dash width</a:t>
            </a:r>
          </a:p>
          <a:p>
            <a:endParaRPr lang="en-US" dirty="0"/>
          </a:p>
        </p:txBody>
      </p:sp>
      <p:sp>
        <p:nvSpPr>
          <p:cNvPr id="20483" name="Rectangle 2"/>
          <p:cNvSpPr>
            <a:spLocks noGrp="1" noChangeArrowheads="1"/>
          </p:cNvSpPr>
          <p:nvPr>
            <p:ph type="title"/>
          </p:nvPr>
        </p:nvSpPr>
        <p:spPr/>
        <p:txBody>
          <a:bodyPr/>
          <a:lstStyle/>
          <a:p>
            <a:pPr eaLnBrk="1" hangingPunct="1">
              <a:defRPr/>
            </a:pPr>
            <a:r>
              <a:rPr lang="en-US" dirty="0" smtClean="0">
                <a:latin typeface="+mj-lt"/>
              </a:rPr>
              <a:t>Connector Properties</a:t>
            </a:r>
          </a:p>
        </p:txBody>
      </p:sp>
      <p:sp>
        <p:nvSpPr>
          <p:cNvPr id="20482" name="Footer Placeholder 3"/>
          <p:cNvSpPr>
            <a:spLocks noGrp="1"/>
          </p:cNvSpPr>
          <p:nvPr>
            <p:ph type="ftr" sz="quarter" idx="10"/>
          </p:nvPr>
        </p:nvSpPr>
        <p:spPr>
          <a:noFill/>
        </p:spPr>
        <p:txBody>
          <a:bodyPr/>
          <a:lstStyle/>
          <a:p>
            <a:r>
              <a:rPr lang="en-US" dirty="0" smtClean="0">
                <a:cs typeface="Tahoma" pitchFamily="34" charset="0"/>
              </a:rPr>
              <a:t>ADM_PMAP_</a:t>
            </a:r>
            <a:fld id="{986DEC13-137B-49E8-AE0A-58CEB211200D}" type="slidenum">
              <a:rPr lang="en-US" smtClean="0"/>
              <a:pPr/>
              <a:t>18</a:t>
            </a:fld>
            <a:r>
              <a:rPr lang="en-US" dirty="0" smtClean="0"/>
              <a:t>0</a:t>
            </a:r>
          </a:p>
        </p:txBody>
      </p:sp>
      <p:pic>
        <p:nvPicPr>
          <p:cNvPr id="20485" name="Picture 5" descr="connectorproperties"/>
          <p:cNvPicPr>
            <a:picLocks noChangeAspect="1" noChangeArrowheads="1"/>
          </p:cNvPicPr>
          <p:nvPr/>
        </p:nvPicPr>
        <p:blipFill>
          <a:blip r:embed="rId3" cstate="print"/>
          <a:srcRect/>
          <a:stretch>
            <a:fillRect/>
          </a:stretch>
        </p:blipFill>
        <p:spPr bwMode="auto">
          <a:xfrm>
            <a:off x="5626100" y="4032445"/>
            <a:ext cx="2971800" cy="1714500"/>
          </a:xfrm>
          <a:prstGeom prst="rect">
            <a:avLst/>
          </a:prstGeom>
          <a:noFill/>
          <a:ln w="9525">
            <a:noFill/>
            <a:miter lim="800000"/>
            <a:headEnd/>
            <a:tailEnd/>
          </a:ln>
        </p:spPr>
      </p:pic>
      <p:pic>
        <p:nvPicPr>
          <p:cNvPr id="20486" name="Picture 6" descr="connect_example"/>
          <p:cNvPicPr>
            <a:picLocks noChangeAspect="1" noChangeArrowheads="1"/>
          </p:cNvPicPr>
          <p:nvPr/>
        </p:nvPicPr>
        <p:blipFill>
          <a:blip r:embed="rId4" cstate="print"/>
          <a:srcRect/>
          <a:stretch>
            <a:fillRect/>
          </a:stretch>
        </p:blipFill>
        <p:spPr bwMode="auto">
          <a:xfrm>
            <a:off x="7808517" y="1402773"/>
            <a:ext cx="1247775"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Available when you click a cell</a:t>
            </a:r>
            <a:br>
              <a:rPr lang="en-US" dirty="0" smtClean="0"/>
            </a:br>
            <a:r>
              <a:rPr lang="en-US" dirty="0" smtClean="0"/>
              <a:t>in the grid.</a:t>
            </a:r>
          </a:p>
          <a:p>
            <a:r>
              <a:rPr lang="en-US" dirty="0" smtClean="0"/>
              <a:t>Use to design nodes.</a:t>
            </a:r>
          </a:p>
          <a:p>
            <a:r>
              <a:rPr lang="en-US" dirty="0" smtClean="0"/>
              <a:t>Set a label and tooltip, which</a:t>
            </a:r>
            <a:br>
              <a:rPr lang="en-US" dirty="0" smtClean="0"/>
            </a:br>
            <a:r>
              <a:rPr lang="en-US" dirty="0" smtClean="0"/>
              <a:t>use the default attributes</a:t>
            </a:r>
            <a:br>
              <a:rPr lang="en-US" dirty="0" smtClean="0"/>
            </a:br>
            <a:r>
              <a:rPr lang="en-US" dirty="0" smtClean="0"/>
              <a:t>defined in the style.</a:t>
            </a:r>
          </a:p>
          <a:p>
            <a:r>
              <a:rPr lang="en-US" dirty="0" smtClean="0"/>
              <a:t>Link to a file, program or another node. The system uses the process variables to locate the files, programs or process maps to be linked. The Target option lets you open the link in the current window or new window.</a:t>
            </a:r>
          </a:p>
          <a:p>
            <a:endParaRPr lang="en-US" dirty="0"/>
          </a:p>
        </p:txBody>
      </p:sp>
      <p:sp>
        <p:nvSpPr>
          <p:cNvPr id="7" name="Title 6"/>
          <p:cNvSpPr>
            <a:spLocks noGrp="1"/>
          </p:cNvSpPr>
          <p:nvPr>
            <p:ph type="title"/>
          </p:nvPr>
        </p:nvSpPr>
        <p:spPr/>
        <p:txBody>
          <a:bodyPr>
            <a:normAutofit/>
          </a:bodyPr>
          <a:lstStyle/>
          <a:p>
            <a:r>
              <a:rPr lang="en-US" dirty="0" smtClean="0"/>
              <a:t>Node </a:t>
            </a:r>
            <a:r>
              <a:rPr lang="en-US" dirty="0" smtClean="0"/>
              <a:t>Properties</a:t>
            </a:r>
            <a:endParaRPr lang="en-US" dirty="0"/>
          </a:p>
        </p:txBody>
      </p:sp>
      <p:sp>
        <p:nvSpPr>
          <p:cNvPr id="21506" name="Footer Placeholder 1"/>
          <p:cNvSpPr>
            <a:spLocks noGrp="1"/>
          </p:cNvSpPr>
          <p:nvPr>
            <p:ph type="ftr" sz="quarter" idx="10"/>
          </p:nvPr>
        </p:nvSpPr>
        <p:spPr>
          <a:noFill/>
        </p:spPr>
        <p:txBody>
          <a:bodyPr/>
          <a:lstStyle/>
          <a:p>
            <a:r>
              <a:rPr lang="en-US" dirty="0" smtClean="0">
                <a:cs typeface="Tahoma" pitchFamily="34" charset="0"/>
              </a:rPr>
              <a:t>ADM_PMAP_</a:t>
            </a:r>
            <a:fld id="{A37E244E-1FDC-448E-AA5E-FE2E43B2E538}" type="slidenum">
              <a:rPr lang="en-US" smtClean="0"/>
              <a:pPr/>
              <a:t>19</a:t>
            </a:fld>
            <a:r>
              <a:rPr lang="en-US" dirty="0" smtClean="0"/>
              <a:t>0</a:t>
            </a:r>
          </a:p>
        </p:txBody>
      </p:sp>
      <p:sp>
        <p:nvSpPr>
          <p:cNvPr id="21508"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pic>
        <p:nvPicPr>
          <p:cNvPr id="21510" name="Picture 6" descr="nodeproperties"/>
          <p:cNvPicPr>
            <a:picLocks noChangeAspect="1" noChangeArrowheads="1"/>
          </p:cNvPicPr>
          <p:nvPr/>
        </p:nvPicPr>
        <p:blipFill>
          <a:blip r:embed="rId3" cstate="print"/>
          <a:srcRect/>
          <a:stretch>
            <a:fillRect/>
          </a:stretch>
        </p:blipFill>
        <p:spPr bwMode="auto">
          <a:xfrm>
            <a:off x="6324600" y="901830"/>
            <a:ext cx="2667000" cy="28479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a:defRPr/>
            </a:pPr>
            <a:r>
              <a:rPr lang="en-US" dirty="0" smtClean="0">
                <a:latin typeface="+mj-lt"/>
              </a:rPr>
              <a:t>The objective of this chapter is to describe the Process Map program.</a:t>
            </a:r>
          </a:p>
          <a:p>
            <a:pPr lvl="1">
              <a:defRPr/>
            </a:pPr>
            <a:endParaRPr lang="en-US" dirty="0" smtClean="0">
              <a:latin typeface="+mj-lt"/>
            </a:endParaRPr>
          </a:p>
        </p:txBody>
      </p:sp>
      <p:sp>
        <p:nvSpPr>
          <p:cNvPr id="4098" name="Rectangle 2"/>
          <p:cNvSpPr>
            <a:spLocks noGrp="1" noChangeArrowheads="1"/>
          </p:cNvSpPr>
          <p:nvPr>
            <p:ph type="title"/>
          </p:nvPr>
        </p:nvSpPr>
        <p:spPr/>
        <p:txBody>
          <a:bodyPr/>
          <a:lstStyle/>
          <a:p>
            <a:pPr>
              <a:defRPr/>
            </a:pPr>
            <a:r>
              <a:rPr lang="en-US" dirty="0" smtClean="0">
                <a:latin typeface="+mj-lt"/>
              </a:rPr>
              <a:t> Chapter Objectives</a:t>
            </a:r>
          </a:p>
        </p:txBody>
      </p:sp>
      <p:sp>
        <p:nvSpPr>
          <p:cNvPr id="4100" name="Footer Placeholder 3"/>
          <p:cNvSpPr>
            <a:spLocks noGrp="1"/>
          </p:cNvSpPr>
          <p:nvPr>
            <p:ph type="ftr" sz="quarter" idx="10"/>
          </p:nvPr>
        </p:nvSpPr>
        <p:spPr>
          <a:noFill/>
        </p:spPr>
        <p:txBody>
          <a:bodyPr/>
          <a:lstStyle/>
          <a:p>
            <a:r>
              <a:rPr lang="en-US" dirty="0" smtClean="0"/>
              <a:t>ADM_PMAP_020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Display an image instead of the</a:t>
            </a:r>
            <a:br>
              <a:rPr lang="en-US" dirty="0" smtClean="0"/>
            </a:br>
            <a:r>
              <a:rPr lang="en-US" dirty="0" smtClean="0"/>
              <a:t>default node shape.</a:t>
            </a:r>
          </a:p>
          <a:p>
            <a:r>
              <a:rPr lang="en-US" dirty="0" smtClean="0"/>
              <a:t>The image sized to fit the cell.</a:t>
            </a:r>
          </a:p>
          <a:p>
            <a:r>
              <a:rPr lang="en-US" dirty="0" smtClean="0"/>
              <a:t>Select an icon to display in the </a:t>
            </a:r>
            <a:br>
              <a:rPr lang="en-US" dirty="0" smtClean="0"/>
            </a:br>
            <a:r>
              <a:rPr lang="en-US" dirty="0" smtClean="0"/>
              <a:t>lower right-hand corner of the</a:t>
            </a:r>
            <a:br>
              <a:rPr lang="en-US" dirty="0" smtClean="0"/>
            </a:br>
            <a:r>
              <a:rPr lang="en-US" dirty="0" smtClean="0"/>
              <a:t>node.</a:t>
            </a:r>
          </a:p>
          <a:p>
            <a:r>
              <a:rPr lang="en-US" dirty="0" smtClean="0"/>
              <a:t>Select the node shape, based on the function of the node in the process map.</a:t>
            </a:r>
          </a:p>
          <a:p>
            <a:r>
              <a:rPr lang="en-US" dirty="0" smtClean="0"/>
              <a:t>Select a style for the node, from the default styles defined in Style Properties.</a:t>
            </a:r>
          </a:p>
          <a:p>
            <a:r>
              <a:rPr lang="en-US" dirty="0" smtClean="0"/>
              <a:t>Set a background color.</a:t>
            </a:r>
          </a:p>
          <a:p>
            <a:endParaRPr lang="en-US" dirty="0"/>
          </a:p>
        </p:txBody>
      </p:sp>
      <p:sp>
        <p:nvSpPr>
          <p:cNvPr id="7" name="Title 6"/>
          <p:cNvSpPr>
            <a:spLocks noGrp="1"/>
          </p:cNvSpPr>
          <p:nvPr>
            <p:ph type="title"/>
          </p:nvPr>
        </p:nvSpPr>
        <p:spPr/>
        <p:txBody>
          <a:bodyPr>
            <a:normAutofit/>
          </a:bodyPr>
          <a:lstStyle/>
          <a:p>
            <a:r>
              <a:rPr lang="en-US" dirty="0" smtClean="0"/>
              <a:t>Node </a:t>
            </a:r>
            <a:r>
              <a:rPr lang="en-US" dirty="0" smtClean="0"/>
              <a:t>Properties</a:t>
            </a:r>
            <a:endParaRPr lang="en-US" dirty="0"/>
          </a:p>
        </p:txBody>
      </p:sp>
      <p:sp>
        <p:nvSpPr>
          <p:cNvPr id="22530" name="Footer Placeholder 1"/>
          <p:cNvSpPr>
            <a:spLocks noGrp="1"/>
          </p:cNvSpPr>
          <p:nvPr>
            <p:ph type="ftr" sz="quarter" idx="10"/>
          </p:nvPr>
        </p:nvSpPr>
        <p:spPr>
          <a:noFill/>
        </p:spPr>
        <p:txBody>
          <a:bodyPr/>
          <a:lstStyle/>
          <a:p>
            <a:r>
              <a:rPr lang="en-US" dirty="0" smtClean="0">
                <a:cs typeface="Tahoma" pitchFamily="34" charset="0"/>
              </a:rPr>
              <a:t>ADM_PMAP_</a:t>
            </a:r>
            <a:fld id="{E3AD61E2-6E21-42F1-8391-20D28414E7A0}" type="slidenum">
              <a:rPr lang="en-US" smtClean="0"/>
              <a:pPr/>
              <a:t>20</a:t>
            </a:fld>
            <a:r>
              <a:rPr lang="en-US" dirty="0" smtClean="0"/>
              <a:t>0</a:t>
            </a:r>
          </a:p>
        </p:txBody>
      </p:sp>
      <p:sp>
        <p:nvSpPr>
          <p:cNvPr id="22532"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pic>
        <p:nvPicPr>
          <p:cNvPr id="22534" name="Picture 5" descr="nodeproperties"/>
          <p:cNvPicPr>
            <a:picLocks noChangeAspect="1" noChangeArrowheads="1"/>
          </p:cNvPicPr>
          <p:nvPr/>
        </p:nvPicPr>
        <p:blipFill>
          <a:blip r:embed="rId3" cstate="print"/>
          <a:srcRect/>
          <a:stretch>
            <a:fillRect/>
          </a:stretch>
        </p:blipFill>
        <p:spPr bwMode="auto">
          <a:xfrm>
            <a:off x="6400800" y="900638"/>
            <a:ext cx="2667000" cy="28479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Dash Width is the length in</a:t>
            </a:r>
            <a:br>
              <a:rPr lang="en-US" dirty="0" smtClean="0"/>
            </a:br>
            <a:r>
              <a:rPr lang="en-US" dirty="0" smtClean="0"/>
              <a:t>pixels of dashed lines for the</a:t>
            </a:r>
            <a:br>
              <a:rPr lang="en-US" dirty="0" smtClean="0"/>
            </a:br>
            <a:r>
              <a:rPr lang="en-US" dirty="0" smtClean="0"/>
              <a:t>node border or for connectors.</a:t>
            </a:r>
          </a:p>
          <a:p>
            <a:r>
              <a:rPr lang="en-US" dirty="0" smtClean="0"/>
              <a:t>Click Add More Links to add up</a:t>
            </a:r>
            <a:br>
              <a:rPr lang="en-US" dirty="0" smtClean="0"/>
            </a:br>
            <a:r>
              <a:rPr lang="en-US" dirty="0" smtClean="0"/>
              <a:t>to 8 additional URL links for </a:t>
            </a:r>
            <a:br>
              <a:rPr lang="en-US" dirty="0" smtClean="0"/>
            </a:br>
            <a:r>
              <a:rPr lang="en-US" dirty="0" smtClean="0"/>
              <a:t>the process map.</a:t>
            </a:r>
          </a:p>
          <a:p>
            <a:r>
              <a:rPr lang="en-US" dirty="0" smtClean="0"/>
              <a:t>Click Cell Borders to define the</a:t>
            </a:r>
            <a:br>
              <a:rPr lang="en-US" dirty="0" smtClean="0"/>
            </a:br>
            <a:r>
              <a:rPr lang="en-US" dirty="0" smtClean="0"/>
              <a:t>color, width, and dash width</a:t>
            </a:r>
            <a:br>
              <a:rPr lang="en-US" dirty="0" smtClean="0"/>
            </a:br>
            <a:r>
              <a:rPr lang="en-US" dirty="0" smtClean="0"/>
              <a:t>of the cell borders.</a:t>
            </a:r>
          </a:p>
          <a:p>
            <a:endParaRPr lang="en-US" dirty="0"/>
          </a:p>
        </p:txBody>
      </p:sp>
      <p:sp>
        <p:nvSpPr>
          <p:cNvPr id="7" name="Title 6"/>
          <p:cNvSpPr>
            <a:spLocks noGrp="1"/>
          </p:cNvSpPr>
          <p:nvPr>
            <p:ph type="title"/>
          </p:nvPr>
        </p:nvSpPr>
        <p:spPr/>
        <p:txBody>
          <a:bodyPr>
            <a:normAutofit/>
          </a:bodyPr>
          <a:lstStyle/>
          <a:p>
            <a:r>
              <a:rPr lang="en-US" dirty="0" smtClean="0"/>
              <a:t>Node </a:t>
            </a:r>
            <a:r>
              <a:rPr lang="en-US" dirty="0" smtClean="0"/>
              <a:t>Properties</a:t>
            </a:r>
            <a:endParaRPr lang="en-US" dirty="0"/>
          </a:p>
        </p:txBody>
      </p:sp>
      <p:sp>
        <p:nvSpPr>
          <p:cNvPr id="23554" name="Footer Placeholder 1"/>
          <p:cNvSpPr>
            <a:spLocks noGrp="1"/>
          </p:cNvSpPr>
          <p:nvPr>
            <p:ph type="ftr" sz="quarter" idx="10"/>
          </p:nvPr>
        </p:nvSpPr>
        <p:spPr>
          <a:noFill/>
        </p:spPr>
        <p:txBody>
          <a:bodyPr/>
          <a:lstStyle/>
          <a:p>
            <a:r>
              <a:rPr lang="en-US" dirty="0" smtClean="0">
                <a:cs typeface="Tahoma" pitchFamily="34" charset="0"/>
              </a:rPr>
              <a:t>ADM_PMAP_</a:t>
            </a:r>
            <a:fld id="{D4546514-A21C-46F0-AB29-8D017B82026E}" type="slidenum">
              <a:rPr lang="en-US" smtClean="0"/>
              <a:pPr/>
              <a:t>21</a:t>
            </a:fld>
            <a:r>
              <a:rPr lang="en-US" dirty="0" smtClean="0"/>
              <a:t>0</a:t>
            </a:r>
          </a:p>
        </p:txBody>
      </p:sp>
      <p:sp>
        <p:nvSpPr>
          <p:cNvPr id="23556"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pic>
        <p:nvPicPr>
          <p:cNvPr id="23558" name="Picture 5" descr="nodeproperties"/>
          <p:cNvPicPr>
            <a:picLocks noChangeAspect="1" noChangeArrowheads="1"/>
          </p:cNvPicPr>
          <p:nvPr/>
        </p:nvPicPr>
        <p:blipFill>
          <a:blip r:embed="rId3" cstate="print"/>
          <a:srcRect/>
          <a:stretch>
            <a:fillRect/>
          </a:stretch>
        </p:blipFill>
        <p:spPr bwMode="auto">
          <a:xfrm>
            <a:off x="6350000" y="1771650"/>
            <a:ext cx="2667000" cy="28479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Use the Process Admin option to set context parameters and define system properties variables.</a:t>
            </a:r>
          </a:p>
          <a:p>
            <a:endParaRPr lang="en-US" dirty="0" smtClean="0"/>
          </a:p>
          <a:p>
            <a:endParaRPr lang="en-US" dirty="0" smtClean="0"/>
          </a:p>
          <a:p>
            <a:endParaRPr lang="en-US" dirty="0"/>
          </a:p>
        </p:txBody>
      </p:sp>
      <p:sp>
        <p:nvSpPr>
          <p:cNvPr id="7" name="Title 6"/>
          <p:cNvSpPr>
            <a:spLocks noGrp="1"/>
          </p:cNvSpPr>
          <p:nvPr>
            <p:ph type="title"/>
          </p:nvPr>
        </p:nvSpPr>
        <p:spPr/>
        <p:txBody>
          <a:bodyPr>
            <a:normAutofit/>
          </a:bodyPr>
          <a:lstStyle/>
          <a:p>
            <a:r>
              <a:rPr lang="en-US" dirty="0" smtClean="0"/>
              <a:t>Process </a:t>
            </a:r>
            <a:r>
              <a:rPr lang="en-US" dirty="0" smtClean="0"/>
              <a:t>Administration</a:t>
            </a:r>
            <a:endParaRPr lang="en-US" dirty="0"/>
          </a:p>
        </p:txBody>
      </p:sp>
      <p:sp>
        <p:nvSpPr>
          <p:cNvPr id="24578" name="Footer Placeholder 1"/>
          <p:cNvSpPr>
            <a:spLocks noGrp="1"/>
          </p:cNvSpPr>
          <p:nvPr>
            <p:ph type="ftr" sz="quarter" idx="10"/>
          </p:nvPr>
        </p:nvSpPr>
        <p:spPr>
          <a:noFill/>
        </p:spPr>
        <p:txBody>
          <a:bodyPr/>
          <a:lstStyle/>
          <a:p>
            <a:r>
              <a:rPr lang="en-US" dirty="0" smtClean="0">
                <a:cs typeface="Tahoma" pitchFamily="34" charset="0"/>
              </a:rPr>
              <a:t>ADM_PMAP_</a:t>
            </a:r>
            <a:fld id="{EC1635F2-A978-416C-B315-0C9F7AF12C3C}" type="slidenum">
              <a:rPr lang="en-US" smtClean="0"/>
              <a:pPr/>
              <a:t>22</a:t>
            </a:fld>
            <a:r>
              <a:rPr lang="en-US" dirty="0" smtClean="0"/>
              <a:t>0</a:t>
            </a:r>
          </a:p>
        </p:txBody>
      </p:sp>
      <p:sp>
        <p:nvSpPr>
          <p:cNvPr id="24580"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pic>
        <p:nvPicPr>
          <p:cNvPr id="24582" name="Picture 6" descr="processadmin"/>
          <p:cNvPicPr>
            <a:picLocks noChangeAspect="1" noChangeArrowheads="1"/>
          </p:cNvPicPr>
          <p:nvPr/>
        </p:nvPicPr>
        <p:blipFill>
          <a:blip r:embed="rId3" cstate="print"/>
          <a:srcRect/>
          <a:stretch>
            <a:fillRect/>
          </a:stretch>
        </p:blipFill>
        <p:spPr bwMode="auto">
          <a:xfrm>
            <a:off x="516236" y="2328611"/>
            <a:ext cx="8104187" cy="3267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Menu Lookup Result Size</a:t>
            </a:r>
          </a:p>
          <a:p>
            <a:pPr lvl="1"/>
            <a:r>
              <a:rPr lang="en-US" dirty="0" smtClean="0"/>
              <a:t>The number of records returned when a user displays the Program Lookup associated with the URL field in Node Properties and Connector Properties. Default 100. </a:t>
            </a:r>
          </a:p>
          <a:p>
            <a:r>
              <a:rPr lang="en-US" dirty="0" smtClean="0"/>
              <a:t>Menu Lookup Timeout</a:t>
            </a:r>
          </a:p>
          <a:p>
            <a:pPr lvl="1"/>
            <a:r>
              <a:rPr lang="en-US" dirty="0" smtClean="0"/>
              <a:t>When a user uses the Program Lookup, the system connects to the active database using the URL specified in Menu Lookup URL and reads the menu information from the database. This information is held in memory for the number of minutes specified in this parameter. </a:t>
            </a:r>
          </a:p>
          <a:p>
            <a:endParaRPr lang="en-US" dirty="0"/>
          </a:p>
        </p:txBody>
      </p:sp>
      <p:sp>
        <p:nvSpPr>
          <p:cNvPr id="6" name="Title 5"/>
          <p:cNvSpPr>
            <a:spLocks noGrp="1"/>
          </p:cNvSpPr>
          <p:nvPr>
            <p:ph type="title"/>
          </p:nvPr>
        </p:nvSpPr>
        <p:spPr/>
        <p:txBody>
          <a:bodyPr>
            <a:normAutofit/>
          </a:bodyPr>
          <a:lstStyle/>
          <a:p>
            <a:r>
              <a:rPr lang="en-US" dirty="0" smtClean="0"/>
              <a:t>Context </a:t>
            </a:r>
            <a:r>
              <a:rPr lang="en-US" dirty="0" smtClean="0"/>
              <a:t>Parameters</a:t>
            </a:r>
            <a:endParaRPr lang="en-US" dirty="0"/>
          </a:p>
        </p:txBody>
      </p:sp>
      <p:sp>
        <p:nvSpPr>
          <p:cNvPr id="25602" name="Footer Placeholder 1"/>
          <p:cNvSpPr>
            <a:spLocks noGrp="1"/>
          </p:cNvSpPr>
          <p:nvPr>
            <p:ph type="ftr" sz="quarter" idx="10"/>
          </p:nvPr>
        </p:nvSpPr>
        <p:spPr>
          <a:noFill/>
        </p:spPr>
        <p:txBody>
          <a:bodyPr/>
          <a:lstStyle/>
          <a:p>
            <a:r>
              <a:rPr lang="en-US" dirty="0" smtClean="0">
                <a:cs typeface="Tahoma" pitchFamily="34" charset="0"/>
              </a:rPr>
              <a:t>ADM_PMAP_</a:t>
            </a:r>
            <a:fld id="{5E158897-C9E2-4797-AA83-308E0D445954}" type="slidenum">
              <a:rPr lang="en-US" smtClean="0"/>
              <a:pPr/>
              <a:t>23</a:t>
            </a:fld>
            <a:r>
              <a:rPr lang="en-US" dirty="0" smtClean="0"/>
              <a:t>0</a:t>
            </a:r>
          </a:p>
        </p:txBody>
      </p:sp>
      <p:sp>
        <p:nvSpPr>
          <p:cNvPr id="25604"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lnSpcReduction="10000"/>
          </a:bodyPr>
          <a:lstStyle/>
          <a:p>
            <a:r>
              <a:rPr lang="en-US" dirty="0" smtClean="0"/>
              <a:t>Menu Lookup URL</a:t>
            </a:r>
          </a:p>
          <a:p>
            <a:pPr lvl="1"/>
            <a:r>
              <a:rPr lang="en-US" dirty="0" smtClean="0"/>
              <a:t>The full URL the system uses to connect to a database when it reads menu records to display in the Program Lookup. Example:</a:t>
            </a:r>
          </a:p>
          <a:p>
            <a:pPr lvl="1"/>
            <a:r>
              <a:rPr lang="en-US" dirty="0" smtClean="0"/>
              <a:t>http://crsu04.qad.com:4949/cgi-bin/</a:t>
            </a:r>
            <a:br>
              <a:rPr lang="en-US" dirty="0" smtClean="0"/>
            </a:br>
            <a:r>
              <a:rPr lang="en-US" dirty="0" smtClean="0"/>
              <a:t>qad_wspd_cgi_31c_dt91.ksh/ </a:t>
            </a:r>
            <a:r>
              <a:rPr lang="en-US" dirty="0" err="1" smtClean="0"/>
              <a:t>WService</a:t>
            </a:r>
            <a:r>
              <a:rPr lang="en-US" dirty="0" smtClean="0"/>
              <a:t>=testdt91web/</a:t>
            </a:r>
            <a:br>
              <a:rPr lang="en-US" dirty="0" smtClean="0"/>
            </a:br>
            <a:r>
              <a:rPr lang="en-US" dirty="0" smtClean="0"/>
              <a:t>com/</a:t>
            </a:r>
            <a:r>
              <a:rPr lang="en-US" dirty="0" err="1" smtClean="0"/>
              <a:t>qad</a:t>
            </a:r>
            <a:r>
              <a:rPr lang="en-US" dirty="0" smtClean="0"/>
              <a:t>/</a:t>
            </a:r>
            <a:r>
              <a:rPr lang="en-US" dirty="0" err="1" smtClean="0"/>
              <a:t>nav</a:t>
            </a:r>
            <a:r>
              <a:rPr lang="en-US" dirty="0" smtClean="0"/>
              <a:t>/</a:t>
            </a:r>
            <a:r>
              <a:rPr lang="en-US" dirty="0" err="1" smtClean="0"/>
              <a:t>xmenu.p?Action</a:t>
            </a:r>
            <a:r>
              <a:rPr lang="en-US" dirty="0" smtClean="0"/>
              <a:t>=</a:t>
            </a:r>
            <a:r>
              <a:rPr lang="en-US" dirty="0" err="1" smtClean="0"/>
              <a:t>MenuLookup</a:t>
            </a:r>
            <a:r>
              <a:rPr lang="en-US" dirty="0" smtClean="0"/>
              <a:t> </a:t>
            </a:r>
          </a:p>
          <a:p>
            <a:r>
              <a:rPr lang="en-US" dirty="0" smtClean="0"/>
              <a:t>It is built using the following elements:</a:t>
            </a:r>
          </a:p>
          <a:p>
            <a:pPr lvl="1"/>
            <a:r>
              <a:rPr lang="en-US" dirty="0" smtClean="0"/>
              <a:t>Relative path to the executables directory on the Web server</a:t>
            </a:r>
          </a:p>
          <a:p>
            <a:pPr lvl="1"/>
            <a:r>
              <a:rPr lang="en-US" dirty="0" err="1" smtClean="0"/>
              <a:t>WebSpeed</a:t>
            </a:r>
            <a:r>
              <a:rPr lang="en-US" dirty="0" smtClean="0"/>
              <a:t> executable name </a:t>
            </a:r>
          </a:p>
          <a:p>
            <a:pPr lvl="1"/>
            <a:r>
              <a:rPr lang="en-US" dirty="0" err="1" smtClean="0"/>
              <a:t>WebSpeed</a:t>
            </a:r>
            <a:r>
              <a:rPr lang="en-US" dirty="0" smtClean="0"/>
              <a:t> broker name </a:t>
            </a:r>
          </a:p>
          <a:p>
            <a:pPr lvl="1"/>
            <a:r>
              <a:rPr lang="en-US" dirty="0" smtClean="0"/>
              <a:t>API for reading the database menus </a:t>
            </a:r>
          </a:p>
          <a:p>
            <a:endParaRPr lang="en-US" dirty="0"/>
          </a:p>
        </p:txBody>
      </p:sp>
      <p:sp>
        <p:nvSpPr>
          <p:cNvPr id="6" name="Title 5"/>
          <p:cNvSpPr>
            <a:spLocks noGrp="1"/>
          </p:cNvSpPr>
          <p:nvPr>
            <p:ph type="title"/>
          </p:nvPr>
        </p:nvSpPr>
        <p:spPr/>
        <p:txBody>
          <a:bodyPr>
            <a:normAutofit/>
          </a:bodyPr>
          <a:lstStyle/>
          <a:p>
            <a:r>
              <a:rPr lang="en-US" dirty="0" smtClean="0"/>
              <a:t>Context </a:t>
            </a:r>
            <a:r>
              <a:rPr lang="en-US" dirty="0" smtClean="0"/>
              <a:t>Parameters</a:t>
            </a:r>
            <a:endParaRPr lang="en-US" dirty="0"/>
          </a:p>
        </p:txBody>
      </p:sp>
      <p:sp>
        <p:nvSpPr>
          <p:cNvPr id="26626" name="Footer Placeholder 1"/>
          <p:cNvSpPr>
            <a:spLocks noGrp="1"/>
          </p:cNvSpPr>
          <p:nvPr>
            <p:ph type="ftr" sz="quarter" idx="10"/>
          </p:nvPr>
        </p:nvSpPr>
        <p:spPr>
          <a:noFill/>
        </p:spPr>
        <p:txBody>
          <a:bodyPr/>
          <a:lstStyle/>
          <a:p>
            <a:fld id="{74EF1C72-EC5C-44E0-B4BA-0C8828B9E468}" type="slidenum">
              <a:rPr lang="en-US" smtClean="0"/>
              <a:pPr/>
              <a:t>24</a:t>
            </a:fld>
            <a:endParaRPr lang="en-US" dirty="0" smtClean="0"/>
          </a:p>
        </p:txBody>
      </p:sp>
      <p:sp>
        <p:nvSpPr>
          <p:cNvPr id="26628"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SVG Directory</a:t>
            </a:r>
          </a:p>
          <a:p>
            <a:pPr lvl="1"/>
            <a:r>
              <a:rPr lang="en-US" dirty="0" smtClean="0"/>
              <a:t>Specifies the directory path where the SVG files created with the Process Editor are stored. The path is relative to the </a:t>
            </a:r>
            <a:r>
              <a:rPr lang="en-US" dirty="0" err="1" smtClean="0"/>
              <a:t>QADDesktopBase</a:t>
            </a:r>
            <a:r>
              <a:rPr lang="en-US" dirty="0" smtClean="0"/>
              <a:t>/webapps directory. </a:t>
            </a:r>
          </a:p>
          <a:p>
            <a:r>
              <a:rPr lang="en-US" dirty="0" smtClean="0"/>
              <a:t>URL Lookup</a:t>
            </a:r>
          </a:p>
          <a:p>
            <a:pPr lvl="1"/>
            <a:r>
              <a:rPr lang="en-US" dirty="0" smtClean="0"/>
              <a:t>Specifies the file to use for generating the listing of programs associated with the URL field in Connector and Node Properties. By default, this is MenuLookup.jsp. </a:t>
            </a:r>
          </a:p>
          <a:p>
            <a:endParaRPr lang="en-US" dirty="0"/>
          </a:p>
        </p:txBody>
      </p:sp>
      <p:sp>
        <p:nvSpPr>
          <p:cNvPr id="6" name="Title 5"/>
          <p:cNvSpPr>
            <a:spLocks noGrp="1"/>
          </p:cNvSpPr>
          <p:nvPr>
            <p:ph type="title"/>
          </p:nvPr>
        </p:nvSpPr>
        <p:spPr/>
        <p:txBody>
          <a:bodyPr>
            <a:normAutofit/>
          </a:bodyPr>
          <a:lstStyle/>
          <a:p>
            <a:r>
              <a:rPr lang="en-US" dirty="0" smtClean="0"/>
              <a:t>Context </a:t>
            </a:r>
            <a:r>
              <a:rPr lang="en-US" dirty="0" smtClean="0"/>
              <a:t>Parameters</a:t>
            </a:r>
            <a:endParaRPr lang="en-US" dirty="0"/>
          </a:p>
        </p:txBody>
      </p:sp>
      <p:sp>
        <p:nvSpPr>
          <p:cNvPr id="27650" name="Footer Placeholder 1"/>
          <p:cNvSpPr>
            <a:spLocks noGrp="1"/>
          </p:cNvSpPr>
          <p:nvPr>
            <p:ph type="ftr" sz="quarter" idx="10"/>
          </p:nvPr>
        </p:nvSpPr>
        <p:spPr>
          <a:noFill/>
        </p:spPr>
        <p:txBody>
          <a:bodyPr/>
          <a:lstStyle/>
          <a:p>
            <a:r>
              <a:rPr lang="en-US" dirty="0" smtClean="0">
                <a:cs typeface="Tahoma" pitchFamily="34" charset="0"/>
              </a:rPr>
              <a:t>ADM_PMAP_</a:t>
            </a:r>
            <a:fld id="{1269AAE2-8CCC-4ABE-97D0-DCAC9159EB16}" type="slidenum">
              <a:rPr lang="en-US" smtClean="0"/>
              <a:pPr/>
              <a:t>25</a:t>
            </a:fld>
            <a:r>
              <a:rPr lang="en-US" dirty="0" smtClean="0"/>
              <a:t>0</a:t>
            </a:r>
          </a:p>
        </p:txBody>
      </p:sp>
      <p:sp>
        <p:nvSpPr>
          <p:cNvPr id="27652"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lnSpcReduction="10000"/>
          </a:bodyPr>
          <a:lstStyle/>
          <a:p>
            <a:r>
              <a:rPr lang="en-US" dirty="0" smtClean="0"/>
              <a:t>XML Directory</a:t>
            </a:r>
          </a:p>
          <a:p>
            <a:pPr lvl="1"/>
            <a:r>
              <a:rPr lang="en-US" dirty="0" smtClean="0"/>
              <a:t>Specifies the path to the directory where the XML files created with the Process Editor are stored. The path is relative to the </a:t>
            </a:r>
            <a:r>
              <a:rPr lang="en-US" i="1" dirty="0" err="1" smtClean="0"/>
              <a:t>QADDesktopBase</a:t>
            </a:r>
            <a:r>
              <a:rPr lang="en-US" i="1" dirty="0" smtClean="0"/>
              <a:t>/webapps</a:t>
            </a:r>
            <a:r>
              <a:rPr lang="en-US" dirty="0" smtClean="0"/>
              <a:t> directory. Process maps for each supported language are stored in the </a:t>
            </a:r>
            <a:r>
              <a:rPr lang="en-US" i="1" dirty="0" err="1" smtClean="0"/>
              <a:t>QADDesktopBase</a:t>
            </a:r>
            <a:r>
              <a:rPr lang="en-US" i="1" dirty="0" smtClean="0"/>
              <a:t>/webapps/WEB-INF/</a:t>
            </a:r>
            <a:r>
              <a:rPr lang="en-US" i="1" dirty="0" err="1" smtClean="0"/>
              <a:t>pronav</a:t>
            </a:r>
            <a:r>
              <a:rPr lang="en-US" i="1" dirty="0" smtClean="0"/>
              <a:t>/xml</a:t>
            </a:r>
            <a:r>
              <a:rPr lang="en-US" dirty="0" smtClean="0"/>
              <a:t> directory. </a:t>
            </a:r>
          </a:p>
          <a:p>
            <a:r>
              <a:rPr lang="en-US" dirty="0" smtClean="0"/>
              <a:t>SVG XSL Path</a:t>
            </a:r>
          </a:p>
          <a:p>
            <a:pPr lvl="1"/>
            <a:r>
              <a:rPr lang="en-US" dirty="0" smtClean="0"/>
              <a:t>Specifies the path to the XSL file used to convert process files from XML to SVG format, typically </a:t>
            </a:r>
            <a:r>
              <a:rPr lang="en-US" i="1" dirty="0" smtClean="0"/>
              <a:t>WEB-INF/ </a:t>
            </a:r>
            <a:r>
              <a:rPr lang="en-US" i="1" dirty="0" err="1" smtClean="0"/>
              <a:t>pronav</a:t>
            </a:r>
            <a:r>
              <a:rPr lang="en-US" i="1" dirty="0" smtClean="0"/>
              <a:t>/</a:t>
            </a:r>
            <a:r>
              <a:rPr lang="en-US" i="1" dirty="0" err="1" smtClean="0"/>
              <a:t>xsl</a:t>
            </a:r>
            <a:r>
              <a:rPr lang="en-US" i="1" dirty="0" smtClean="0"/>
              <a:t>/process.xsl</a:t>
            </a:r>
            <a:r>
              <a:rPr lang="en-US" dirty="0" smtClean="0"/>
              <a:t>. The path is relative to the </a:t>
            </a:r>
            <a:r>
              <a:rPr lang="en-US" i="1" dirty="0" err="1" smtClean="0"/>
              <a:t>QADDesktopBase</a:t>
            </a:r>
            <a:r>
              <a:rPr lang="en-US" i="1" dirty="0" smtClean="0"/>
              <a:t>/webapps </a:t>
            </a:r>
            <a:r>
              <a:rPr lang="en-US" dirty="0" smtClean="0"/>
              <a:t>directory. This file was installed during </a:t>
            </a:r>
            <a:r>
              <a:rPr lang="en-US" dirty="0" smtClean="0"/>
              <a:t>installation.</a:t>
            </a:r>
            <a:endParaRPr lang="en-US" dirty="0" smtClean="0"/>
          </a:p>
          <a:p>
            <a:endParaRPr lang="en-US" dirty="0"/>
          </a:p>
        </p:txBody>
      </p:sp>
      <p:sp>
        <p:nvSpPr>
          <p:cNvPr id="6" name="Title 5"/>
          <p:cNvSpPr>
            <a:spLocks noGrp="1"/>
          </p:cNvSpPr>
          <p:nvPr>
            <p:ph type="title"/>
          </p:nvPr>
        </p:nvSpPr>
        <p:spPr/>
        <p:txBody>
          <a:bodyPr>
            <a:normAutofit/>
          </a:bodyPr>
          <a:lstStyle/>
          <a:p>
            <a:r>
              <a:rPr lang="en-US" dirty="0" smtClean="0"/>
              <a:t>Context </a:t>
            </a:r>
            <a:r>
              <a:rPr lang="en-US" dirty="0" smtClean="0"/>
              <a:t>Parameters</a:t>
            </a:r>
            <a:endParaRPr lang="en-US" dirty="0"/>
          </a:p>
        </p:txBody>
      </p:sp>
      <p:sp>
        <p:nvSpPr>
          <p:cNvPr id="28674" name="Footer Placeholder 1"/>
          <p:cNvSpPr>
            <a:spLocks noGrp="1"/>
          </p:cNvSpPr>
          <p:nvPr>
            <p:ph type="ftr" sz="quarter" idx="10"/>
          </p:nvPr>
        </p:nvSpPr>
        <p:spPr>
          <a:noFill/>
        </p:spPr>
        <p:txBody>
          <a:bodyPr/>
          <a:lstStyle/>
          <a:p>
            <a:r>
              <a:rPr lang="en-US" dirty="0" smtClean="0">
                <a:cs typeface="Tahoma" pitchFamily="34" charset="0"/>
              </a:rPr>
              <a:t>ADM_PMAP_</a:t>
            </a:r>
            <a:fld id="{4826CC0D-8EBC-4AE7-9921-FA0EABB52DEA}" type="slidenum">
              <a:rPr lang="en-US" smtClean="0"/>
              <a:pPr/>
              <a:t>26</a:t>
            </a:fld>
            <a:r>
              <a:rPr lang="en-US" dirty="0" smtClean="0"/>
              <a:t>0</a:t>
            </a:r>
          </a:p>
        </p:txBody>
      </p:sp>
      <p:sp>
        <p:nvSpPr>
          <p:cNvPr id="28676"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Silverlight XSL Path</a:t>
            </a:r>
          </a:p>
          <a:p>
            <a:pPr lvl="1"/>
            <a:r>
              <a:rPr lang="en-US" dirty="0" smtClean="0"/>
              <a:t>Specifies the path to the XSL file used to convert process files from XML to SVG format, typically </a:t>
            </a:r>
            <a:r>
              <a:rPr lang="en-US" i="1" dirty="0" smtClean="0"/>
              <a:t>WEB-INF/ </a:t>
            </a:r>
            <a:r>
              <a:rPr lang="en-US" i="1" dirty="0" err="1" smtClean="0"/>
              <a:t>pronav</a:t>
            </a:r>
            <a:r>
              <a:rPr lang="en-US" i="1" dirty="0" smtClean="0"/>
              <a:t>/</a:t>
            </a:r>
            <a:r>
              <a:rPr lang="en-US" i="1" dirty="0" err="1" smtClean="0"/>
              <a:t>xsl</a:t>
            </a:r>
            <a:r>
              <a:rPr lang="en-US" i="1" dirty="0" smtClean="0"/>
              <a:t>/process_sl.xsl</a:t>
            </a:r>
            <a:r>
              <a:rPr lang="en-US" dirty="0" smtClean="0"/>
              <a:t>. The path is relative to the </a:t>
            </a:r>
            <a:r>
              <a:rPr lang="en-US" i="1" dirty="0" err="1" smtClean="0"/>
              <a:t>QADDesktopBase</a:t>
            </a:r>
            <a:r>
              <a:rPr lang="en-US" i="1" dirty="0" smtClean="0"/>
              <a:t>/webapps </a:t>
            </a:r>
            <a:r>
              <a:rPr lang="en-US" dirty="0" smtClean="0"/>
              <a:t>directory. This file was installed during installation.</a:t>
            </a:r>
          </a:p>
          <a:p>
            <a:r>
              <a:rPr lang="en-US" dirty="0" smtClean="0"/>
              <a:t>Use Silverlight Viewer</a:t>
            </a:r>
          </a:p>
          <a:p>
            <a:pPr lvl="1"/>
            <a:r>
              <a:rPr lang="en-US" dirty="0" smtClean="0"/>
              <a:t>Use this option to set the default process map viewer. By default, this is set to </a:t>
            </a:r>
            <a:r>
              <a:rPr lang="en-US" dirty="0" smtClean="0"/>
              <a:t>Yes.</a:t>
            </a:r>
            <a:endParaRPr lang="en-US" dirty="0" smtClean="0"/>
          </a:p>
          <a:p>
            <a:endParaRPr lang="en-US" dirty="0"/>
          </a:p>
        </p:txBody>
      </p:sp>
      <p:sp>
        <p:nvSpPr>
          <p:cNvPr id="6" name="Title 5"/>
          <p:cNvSpPr>
            <a:spLocks noGrp="1"/>
          </p:cNvSpPr>
          <p:nvPr>
            <p:ph type="title"/>
          </p:nvPr>
        </p:nvSpPr>
        <p:spPr/>
        <p:txBody>
          <a:bodyPr>
            <a:normAutofit/>
          </a:bodyPr>
          <a:lstStyle/>
          <a:p>
            <a:r>
              <a:rPr lang="en-US" dirty="0" smtClean="0"/>
              <a:t>Context </a:t>
            </a:r>
            <a:r>
              <a:rPr lang="en-US" dirty="0" smtClean="0"/>
              <a:t>Parameters</a:t>
            </a:r>
            <a:endParaRPr lang="en-US" dirty="0"/>
          </a:p>
        </p:txBody>
      </p:sp>
      <p:sp>
        <p:nvSpPr>
          <p:cNvPr id="29698" name="Footer Placeholder 1"/>
          <p:cNvSpPr>
            <a:spLocks noGrp="1"/>
          </p:cNvSpPr>
          <p:nvPr>
            <p:ph type="ftr" sz="quarter" idx="10"/>
          </p:nvPr>
        </p:nvSpPr>
        <p:spPr>
          <a:noFill/>
        </p:spPr>
        <p:txBody>
          <a:bodyPr/>
          <a:lstStyle/>
          <a:p>
            <a:r>
              <a:rPr lang="en-US" dirty="0" smtClean="0">
                <a:cs typeface="Tahoma" pitchFamily="34" charset="0"/>
              </a:rPr>
              <a:t>ADM_PMAP_</a:t>
            </a:r>
            <a:fld id="{D10993AE-8BC5-4338-BBC0-842991E55FA6}" type="slidenum">
              <a:rPr lang="en-US" smtClean="0"/>
              <a:pPr/>
              <a:t>27</a:t>
            </a:fld>
            <a:r>
              <a:rPr lang="en-US" dirty="0" smtClean="0"/>
              <a:t>0</a:t>
            </a:r>
          </a:p>
        </p:txBody>
      </p:sp>
      <p:sp>
        <p:nvSpPr>
          <p:cNvPr id="29700"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Use to display variables used by the Process Editor when creating maps</a:t>
            </a:r>
          </a:p>
          <a:p>
            <a:r>
              <a:rPr lang="en-US" dirty="0" smtClean="0"/>
              <a:t>Edit the default global variable definitions or create a new local variable.</a:t>
            </a:r>
          </a:p>
          <a:p>
            <a:r>
              <a:rPr lang="en-US" dirty="0" smtClean="0"/>
              <a:t>Generally, you</a:t>
            </a:r>
            <a:br>
              <a:rPr lang="en-US" dirty="0" smtClean="0"/>
            </a:br>
            <a:r>
              <a:rPr lang="en-US" dirty="0" smtClean="0"/>
              <a:t>may only need</a:t>
            </a:r>
            <a:br>
              <a:rPr lang="en-US" dirty="0" smtClean="0"/>
            </a:br>
            <a:r>
              <a:rPr lang="en-US" dirty="0" smtClean="0"/>
              <a:t>to change the</a:t>
            </a:r>
            <a:br>
              <a:rPr lang="en-US" dirty="0" smtClean="0"/>
            </a:br>
            <a:r>
              <a:rPr lang="en-US" dirty="0" smtClean="0"/>
              <a:t>path for the</a:t>
            </a:r>
            <a:br>
              <a:rPr lang="en-US" dirty="0" smtClean="0"/>
            </a:br>
            <a:r>
              <a:rPr lang="en-US" sz="2000" dirty="0" smtClean="0"/>
              <a:t>QAD_DT_DOC_ROOT</a:t>
            </a:r>
            <a:r>
              <a:rPr lang="en-US" dirty="0" smtClean="0"/>
              <a:t/>
            </a:r>
            <a:br>
              <a:rPr lang="en-US" dirty="0" smtClean="0"/>
            </a:br>
            <a:r>
              <a:rPr lang="en-US" dirty="0" smtClean="0"/>
              <a:t>variable.</a:t>
            </a:r>
          </a:p>
          <a:p>
            <a:endParaRPr lang="en-US" dirty="0"/>
          </a:p>
        </p:txBody>
      </p:sp>
      <p:sp>
        <p:nvSpPr>
          <p:cNvPr id="7" name="Title 6"/>
          <p:cNvSpPr>
            <a:spLocks noGrp="1"/>
          </p:cNvSpPr>
          <p:nvPr>
            <p:ph type="title"/>
          </p:nvPr>
        </p:nvSpPr>
        <p:spPr/>
        <p:txBody>
          <a:bodyPr>
            <a:normAutofit/>
          </a:bodyPr>
          <a:lstStyle/>
          <a:p>
            <a:r>
              <a:rPr lang="en-US" dirty="0" smtClean="0"/>
              <a:t>Process </a:t>
            </a:r>
            <a:r>
              <a:rPr lang="en-US" dirty="0" smtClean="0"/>
              <a:t>Properties</a:t>
            </a:r>
            <a:endParaRPr lang="en-US" dirty="0"/>
          </a:p>
        </p:txBody>
      </p:sp>
      <p:sp>
        <p:nvSpPr>
          <p:cNvPr id="30722" name="Footer Placeholder 1"/>
          <p:cNvSpPr>
            <a:spLocks noGrp="1"/>
          </p:cNvSpPr>
          <p:nvPr>
            <p:ph type="ftr" sz="quarter" idx="10"/>
          </p:nvPr>
        </p:nvSpPr>
        <p:spPr>
          <a:noFill/>
        </p:spPr>
        <p:txBody>
          <a:bodyPr/>
          <a:lstStyle/>
          <a:p>
            <a:r>
              <a:rPr lang="en-US" dirty="0" smtClean="0">
                <a:cs typeface="Tahoma" pitchFamily="34" charset="0"/>
              </a:rPr>
              <a:t>ADM_PMAP_</a:t>
            </a:r>
            <a:fld id="{FE43A8CC-BAFC-4B2D-8B51-4699AE5F96CC}" type="slidenum">
              <a:rPr lang="en-US" smtClean="0"/>
              <a:pPr/>
              <a:t>28</a:t>
            </a:fld>
            <a:r>
              <a:rPr lang="en-US" dirty="0" smtClean="0"/>
              <a:t>0</a:t>
            </a:r>
          </a:p>
        </p:txBody>
      </p:sp>
      <p:sp>
        <p:nvSpPr>
          <p:cNvPr id="30723" name="Rectangle 2"/>
          <p:cNvSpPr>
            <a:spLocks noChangeArrowheads="1"/>
          </p:cNvSpPr>
          <p:nvPr/>
        </p:nvSpPr>
        <p:spPr bwMode="auto">
          <a:xfrm>
            <a:off x="457200" y="647700"/>
            <a:ext cx="8153400" cy="871538"/>
          </a:xfrm>
          <a:prstGeom prst="rect">
            <a:avLst/>
          </a:prstGeom>
          <a:noFill/>
          <a:ln w="9525">
            <a:noFill/>
            <a:miter lim="800000"/>
            <a:headEnd/>
            <a:tailEnd/>
          </a:ln>
        </p:spPr>
        <p:txBody>
          <a:bodyPr lIns="91432" tIns="45716" rIns="91432" bIns="45716" anchor="b"/>
          <a:lstStyle/>
          <a:p>
            <a:pPr algn="l">
              <a:lnSpc>
                <a:spcPct val="90000"/>
              </a:lnSpc>
            </a:pPr>
            <a:endParaRPr lang="en-US" sz="3200" b="1" dirty="0">
              <a:solidFill>
                <a:srgbClr val="5A87C6"/>
              </a:solidFill>
            </a:endParaRPr>
          </a:p>
        </p:txBody>
      </p:sp>
      <p:pic>
        <p:nvPicPr>
          <p:cNvPr id="30726" name="Picture 6" descr="procpropadmin"/>
          <p:cNvPicPr>
            <a:picLocks noChangeAspect="1" noChangeArrowheads="1"/>
          </p:cNvPicPr>
          <p:nvPr/>
        </p:nvPicPr>
        <p:blipFill>
          <a:blip r:embed="rId3" cstate="print"/>
          <a:srcRect/>
          <a:stretch>
            <a:fillRect/>
          </a:stretch>
        </p:blipFill>
        <p:spPr bwMode="auto">
          <a:xfrm>
            <a:off x="3825875" y="3246354"/>
            <a:ext cx="5153025" cy="25923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The node Label field specifies the node text.</a:t>
            </a:r>
          </a:p>
          <a:p>
            <a:r>
              <a:rPr lang="en-US" dirty="0" smtClean="0"/>
              <a:t>Each label has a key that identifies the label.</a:t>
            </a:r>
          </a:p>
          <a:p>
            <a:r>
              <a:rPr lang="en-US" dirty="0" smtClean="0"/>
              <a:t>Use Process Label Maintenance to maintain the label keys and text in multiple languages.</a:t>
            </a:r>
          </a:p>
          <a:p>
            <a:r>
              <a:rPr lang="en-US" dirty="0" smtClean="0"/>
              <a:t>Translated label text is stored separately to the node attributes.</a:t>
            </a:r>
          </a:p>
          <a:p>
            <a:r>
              <a:rPr lang="en-US" dirty="0" smtClean="0"/>
              <a:t>Create a new label key for each new node</a:t>
            </a:r>
          </a:p>
          <a:p>
            <a:r>
              <a:rPr lang="en-US" dirty="0" smtClean="0"/>
              <a:t>Specify this key and its translated text for each required language</a:t>
            </a:r>
          </a:p>
          <a:p>
            <a:endParaRPr lang="en-US" dirty="0"/>
          </a:p>
        </p:txBody>
      </p:sp>
      <p:sp>
        <p:nvSpPr>
          <p:cNvPr id="6" name="Title 5"/>
          <p:cNvSpPr>
            <a:spLocks noGrp="1"/>
          </p:cNvSpPr>
          <p:nvPr>
            <p:ph type="title"/>
          </p:nvPr>
        </p:nvSpPr>
        <p:spPr/>
        <p:txBody>
          <a:bodyPr>
            <a:normAutofit/>
          </a:bodyPr>
          <a:lstStyle/>
          <a:p>
            <a:r>
              <a:rPr lang="en-US" dirty="0" smtClean="0"/>
              <a:t>Language </a:t>
            </a:r>
            <a:r>
              <a:rPr lang="en-US" dirty="0" smtClean="0"/>
              <a:t>Support</a:t>
            </a:r>
            <a:endParaRPr lang="en-US" dirty="0"/>
          </a:p>
        </p:txBody>
      </p:sp>
      <p:sp>
        <p:nvSpPr>
          <p:cNvPr id="31746" name="Footer Placeholder 1"/>
          <p:cNvSpPr>
            <a:spLocks noGrp="1"/>
          </p:cNvSpPr>
          <p:nvPr>
            <p:ph type="ftr" sz="quarter" idx="10"/>
          </p:nvPr>
        </p:nvSpPr>
        <p:spPr>
          <a:noFill/>
        </p:spPr>
        <p:txBody>
          <a:bodyPr/>
          <a:lstStyle/>
          <a:p>
            <a:r>
              <a:rPr lang="en-US" dirty="0" smtClean="0">
                <a:cs typeface="Tahoma" pitchFamily="34" charset="0"/>
              </a:rPr>
              <a:t>ADM_PMAP_</a:t>
            </a:r>
            <a:fld id="{988496EA-5F11-4C64-B00F-2A0D1FCBCDAC}" type="slidenum">
              <a:rPr lang="en-US" smtClean="0"/>
              <a:pPr/>
              <a:t>29</a:t>
            </a:fld>
            <a:r>
              <a:rPr lang="en-US" dirty="0" smtClean="0"/>
              <a:t>0</a:t>
            </a:r>
          </a:p>
        </p:txBody>
      </p:sp>
      <p:sp>
        <p:nvSpPr>
          <p:cNvPr id="31748"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defRPr/>
            </a:pPr>
            <a:r>
              <a:rPr lang="en-US" dirty="0" smtClean="0">
                <a:latin typeface="+mj-lt"/>
              </a:rPr>
              <a:t>You will be able to create process maps, and to link process maps to menus and operational metrics.</a:t>
            </a:r>
          </a:p>
          <a:p>
            <a:pPr lvl="1" eaLnBrk="1" hangingPunct="1">
              <a:defRPr/>
            </a:pPr>
            <a:endParaRPr lang="en-US" dirty="0" smtClean="0">
              <a:latin typeface="+mj-lt"/>
            </a:endParaRPr>
          </a:p>
          <a:p>
            <a:pPr lvl="1" eaLnBrk="1" hangingPunct="1">
              <a:defRPr/>
            </a:pPr>
            <a:endParaRPr lang="en-US" dirty="0" smtClean="0">
              <a:latin typeface="+mj-lt"/>
            </a:endParaRPr>
          </a:p>
        </p:txBody>
      </p:sp>
      <p:sp>
        <p:nvSpPr>
          <p:cNvPr id="5122" name="Rectangle 2"/>
          <p:cNvSpPr>
            <a:spLocks noGrp="1" noChangeArrowheads="1"/>
          </p:cNvSpPr>
          <p:nvPr>
            <p:ph type="title"/>
          </p:nvPr>
        </p:nvSpPr>
        <p:spPr/>
        <p:txBody>
          <a:bodyPr/>
          <a:lstStyle/>
          <a:p>
            <a:pPr eaLnBrk="1" hangingPunct="1">
              <a:defRPr/>
            </a:pPr>
            <a:r>
              <a:rPr lang="en-US" dirty="0" smtClean="0">
                <a:latin typeface="+mj-lt"/>
              </a:rPr>
              <a:t>Benefits</a:t>
            </a:r>
          </a:p>
        </p:txBody>
      </p:sp>
      <p:sp>
        <p:nvSpPr>
          <p:cNvPr id="5124" name="Footer Placeholder 1"/>
          <p:cNvSpPr txBox="1">
            <a:spLocks/>
          </p:cNvSpPr>
          <p:nvPr/>
        </p:nvSpPr>
        <p:spPr bwMode="auto">
          <a:xfrm>
            <a:off x="7761288" y="6597650"/>
            <a:ext cx="1306512" cy="228600"/>
          </a:xfrm>
          <a:prstGeom prst="rect">
            <a:avLst/>
          </a:prstGeom>
          <a:noFill/>
          <a:ln w="9525">
            <a:noFill/>
            <a:miter lim="800000"/>
            <a:headEnd/>
            <a:tailEnd/>
          </a:ln>
        </p:spPr>
        <p:txBody>
          <a:bodyPr/>
          <a:lstStyle/>
          <a:p>
            <a:pPr algn="r" defTabSz="865188"/>
            <a:r>
              <a:rPr lang="en-US" sz="800" dirty="0">
                <a:cs typeface="Tahoma" pitchFamily="34" charset="0"/>
              </a:rPr>
              <a:t>ADM_PMAP_030</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normAutofit fontScale="92500" lnSpcReduction="20000"/>
          </a:bodyPr>
          <a:lstStyle/>
          <a:p>
            <a:r>
              <a:rPr lang="en-US" dirty="0" smtClean="0"/>
              <a:t>Select a language</a:t>
            </a:r>
            <a:br>
              <a:rPr lang="en-US" dirty="0" smtClean="0"/>
            </a:br>
            <a:r>
              <a:rPr lang="en-US" dirty="0" smtClean="0"/>
              <a:t>from the drop-down</a:t>
            </a:r>
            <a:br>
              <a:rPr lang="en-US" dirty="0" smtClean="0"/>
            </a:br>
            <a:r>
              <a:rPr lang="en-US" dirty="0" smtClean="0"/>
              <a:t>list.</a:t>
            </a:r>
          </a:p>
          <a:p>
            <a:endParaRPr lang="en-US" dirty="0" smtClean="0"/>
          </a:p>
          <a:p>
            <a:r>
              <a:rPr lang="en-US" dirty="0" smtClean="0"/>
              <a:t>The translated text</a:t>
            </a:r>
            <a:br>
              <a:rPr lang="en-US" dirty="0" smtClean="0"/>
            </a:br>
            <a:r>
              <a:rPr lang="en-US" dirty="0" smtClean="0"/>
              <a:t>is displayed for each</a:t>
            </a:r>
            <a:br>
              <a:rPr lang="en-US" dirty="0" smtClean="0"/>
            </a:br>
            <a:r>
              <a:rPr lang="en-US" dirty="0" smtClean="0"/>
              <a:t>label key.</a:t>
            </a:r>
          </a:p>
          <a:p>
            <a:endParaRPr lang="en-US" dirty="0" smtClean="0"/>
          </a:p>
          <a:p>
            <a:endParaRPr lang="en-US" dirty="0" smtClean="0"/>
          </a:p>
          <a:p>
            <a:endParaRPr lang="en-US" dirty="0" smtClean="0"/>
          </a:p>
          <a:p>
            <a:r>
              <a:rPr lang="en-US" dirty="0" smtClean="0"/>
              <a:t>Translated labels are stored in the </a:t>
            </a:r>
            <a:r>
              <a:rPr lang="en-US" i="1" dirty="0" smtClean="0"/>
              <a:t>properties_language.xml</a:t>
            </a:r>
            <a:r>
              <a:rPr lang="en-US" dirty="0" smtClean="0"/>
              <a:t> file</a:t>
            </a:r>
          </a:p>
          <a:p>
            <a:r>
              <a:rPr lang="en-US" dirty="0" smtClean="0"/>
              <a:t>The system identifies the label text to display based on the label key and the user’s language. </a:t>
            </a:r>
          </a:p>
          <a:p>
            <a:endParaRPr lang="en-US" dirty="0"/>
          </a:p>
        </p:txBody>
      </p:sp>
      <p:sp>
        <p:nvSpPr>
          <p:cNvPr id="7" name="Title 6"/>
          <p:cNvSpPr>
            <a:spLocks noGrp="1"/>
          </p:cNvSpPr>
          <p:nvPr>
            <p:ph type="title"/>
          </p:nvPr>
        </p:nvSpPr>
        <p:spPr/>
        <p:txBody>
          <a:bodyPr>
            <a:normAutofit/>
          </a:bodyPr>
          <a:lstStyle/>
          <a:p>
            <a:r>
              <a:rPr lang="en-US" dirty="0" smtClean="0"/>
              <a:t>Process Label </a:t>
            </a:r>
            <a:r>
              <a:rPr lang="en-US" dirty="0" smtClean="0"/>
              <a:t>Maintenance</a:t>
            </a:r>
            <a:endParaRPr lang="en-US" dirty="0"/>
          </a:p>
        </p:txBody>
      </p:sp>
      <p:sp>
        <p:nvSpPr>
          <p:cNvPr id="32770" name="Footer Placeholder 1"/>
          <p:cNvSpPr>
            <a:spLocks noGrp="1"/>
          </p:cNvSpPr>
          <p:nvPr>
            <p:ph type="ftr" sz="quarter" idx="10"/>
          </p:nvPr>
        </p:nvSpPr>
        <p:spPr>
          <a:noFill/>
        </p:spPr>
        <p:txBody>
          <a:bodyPr/>
          <a:lstStyle/>
          <a:p>
            <a:r>
              <a:rPr lang="en-US" dirty="0" smtClean="0">
                <a:cs typeface="Tahoma" pitchFamily="34" charset="0"/>
              </a:rPr>
              <a:t>ADM_PMAP_</a:t>
            </a:r>
            <a:fld id="{648C509C-6BF8-44F6-A758-64E2FB1E6B73}" type="slidenum">
              <a:rPr lang="en-US" smtClean="0"/>
              <a:pPr/>
              <a:t>30</a:t>
            </a:fld>
            <a:r>
              <a:rPr lang="en-US" dirty="0" smtClean="0"/>
              <a:t>0</a:t>
            </a:r>
          </a:p>
        </p:txBody>
      </p:sp>
      <p:sp>
        <p:nvSpPr>
          <p:cNvPr id="32772"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pic>
        <p:nvPicPr>
          <p:cNvPr id="32774" name="Picture 5" descr="proclabelmaint"/>
          <p:cNvPicPr>
            <a:picLocks noChangeAspect="1" noChangeArrowheads="1"/>
          </p:cNvPicPr>
          <p:nvPr/>
        </p:nvPicPr>
        <p:blipFill>
          <a:blip r:embed="rId3" cstate="print"/>
          <a:srcRect/>
          <a:stretch>
            <a:fillRect/>
          </a:stretch>
        </p:blipFill>
        <p:spPr bwMode="auto">
          <a:xfrm>
            <a:off x="4252666" y="1282979"/>
            <a:ext cx="4741863" cy="3136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Process maps are stored as XML files, for example, </a:t>
            </a:r>
            <a:r>
              <a:rPr lang="en-US" i="1" dirty="0" smtClean="0"/>
              <a:t>FinanceEF_3_4.xml.</a:t>
            </a:r>
          </a:p>
          <a:p>
            <a:r>
              <a:rPr lang="en-US" dirty="0" smtClean="0"/>
              <a:t>These files are stored in the </a:t>
            </a:r>
            <a:r>
              <a:rPr lang="en-US" i="1" dirty="0" smtClean="0"/>
              <a:t>TomcatInstallDir/webapps/qadhome/</a:t>
            </a:r>
            <a:br>
              <a:rPr lang="en-US" i="1" dirty="0" smtClean="0"/>
            </a:br>
            <a:r>
              <a:rPr lang="en-US" i="1" dirty="0" smtClean="0"/>
              <a:t>configurations/default/storage </a:t>
            </a:r>
            <a:r>
              <a:rPr lang="en-US" dirty="0" smtClean="0"/>
              <a:t>directory. </a:t>
            </a:r>
          </a:p>
          <a:p>
            <a:r>
              <a:rPr lang="en-US" dirty="0" smtClean="0"/>
              <a:t>When migrating to a new QAD .NET UI release, you must manually copy the map files to the </a:t>
            </a:r>
            <a:r>
              <a:rPr lang="en-US" i="1" dirty="0" smtClean="0"/>
              <a:t>configurations/default/storage </a:t>
            </a:r>
            <a:r>
              <a:rPr lang="en-US" dirty="0" smtClean="0"/>
              <a:t>directory of the new web applications server. </a:t>
            </a:r>
          </a:p>
          <a:p>
            <a:endParaRPr lang="en-US" dirty="0"/>
          </a:p>
        </p:txBody>
      </p:sp>
      <p:sp>
        <p:nvSpPr>
          <p:cNvPr id="6" name="Title 5"/>
          <p:cNvSpPr>
            <a:spLocks noGrp="1"/>
          </p:cNvSpPr>
          <p:nvPr>
            <p:ph type="title"/>
          </p:nvPr>
        </p:nvSpPr>
        <p:spPr/>
        <p:txBody>
          <a:bodyPr>
            <a:normAutofit/>
          </a:bodyPr>
          <a:lstStyle/>
          <a:p>
            <a:r>
              <a:rPr lang="en-US" dirty="0" smtClean="0"/>
              <a:t>Managing Process </a:t>
            </a:r>
            <a:r>
              <a:rPr lang="en-US" dirty="0" smtClean="0"/>
              <a:t>Maps</a:t>
            </a:r>
            <a:endParaRPr lang="en-US" dirty="0"/>
          </a:p>
        </p:txBody>
      </p:sp>
      <p:sp>
        <p:nvSpPr>
          <p:cNvPr id="33794" name="Footer Placeholder 1"/>
          <p:cNvSpPr>
            <a:spLocks noGrp="1"/>
          </p:cNvSpPr>
          <p:nvPr>
            <p:ph type="ftr" sz="quarter" idx="10"/>
          </p:nvPr>
        </p:nvSpPr>
        <p:spPr>
          <a:noFill/>
        </p:spPr>
        <p:txBody>
          <a:bodyPr/>
          <a:lstStyle/>
          <a:p>
            <a:r>
              <a:rPr lang="en-US" dirty="0" smtClean="0">
                <a:cs typeface="Tahoma" pitchFamily="34" charset="0"/>
              </a:rPr>
              <a:t>ADM_PMAP_</a:t>
            </a:r>
            <a:fld id="{5D1AB0C1-4F3F-48ED-BB09-174175100BD3}" type="slidenum">
              <a:rPr lang="en-US" smtClean="0"/>
              <a:pPr/>
              <a:t>31</a:t>
            </a:fld>
            <a:r>
              <a:rPr lang="en-US" dirty="0" smtClean="0"/>
              <a:t>0</a:t>
            </a:r>
          </a:p>
        </p:txBody>
      </p:sp>
      <p:sp>
        <p:nvSpPr>
          <p:cNvPr id="33796"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pPr eaLnBrk="1" hangingPunct="1">
              <a:defRPr/>
            </a:pPr>
            <a:r>
              <a:rPr lang="en-US" dirty="0" smtClean="0">
                <a:latin typeface="+mj-lt"/>
              </a:rPr>
              <a:t>Hands-On Exercise</a:t>
            </a:r>
          </a:p>
        </p:txBody>
      </p:sp>
      <p:sp>
        <p:nvSpPr>
          <p:cNvPr id="34818" name="Footer Placeholder 3"/>
          <p:cNvSpPr>
            <a:spLocks noGrp="1"/>
          </p:cNvSpPr>
          <p:nvPr>
            <p:ph type="ftr" sz="quarter" idx="10"/>
          </p:nvPr>
        </p:nvSpPr>
        <p:spPr>
          <a:noFill/>
        </p:spPr>
        <p:txBody>
          <a:bodyPr/>
          <a:lstStyle/>
          <a:p>
            <a:r>
              <a:rPr lang="en-US" dirty="0" smtClean="0">
                <a:cs typeface="Tahoma" pitchFamily="34" charset="0"/>
              </a:rPr>
              <a:t>ADM_PMAP_</a:t>
            </a:r>
            <a:fld id="{3E9F71AA-9F16-4B51-8FAC-334D46B73CC9}" type="slidenum">
              <a:rPr lang="en-US" smtClean="0"/>
              <a:pPr/>
              <a:t>32</a:t>
            </a:fld>
            <a:r>
              <a:rPr lang="en-US" dirty="0" smtClean="0"/>
              <a:t>0</a:t>
            </a:r>
          </a:p>
        </p:txBody>
      </p:sp>
      <p:pic>
        <p:nvPicPr>
          <p:cNvPr id="3482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lstStyle/>
          <a:p>
            <a:pPr eaLnBrk="1" hangingPunct="1">
              <a:buClr>
                <a:srgbClr val="FFCC00"/>
              </a:buClr>
              <a:buFont typeface="Wingdings" pitchFamily="2" charset="2"/>
              <a:buChar char="ü"/>
              <a:defRPr/>
            </a:pPr>
            <a:r>
              <a:rPr lang="en-IE" dirty="0" smtClean="0">
                <a:latin typeface="+mj-lt"/>
              </a:rPr>
              <a:t>Using Process Maps</a:t>
            </a:r>
            <a:endParaRPr lang="en-US" dirty="0" smtClean="0">
              <a:latin typeface="+mj-lt"/>
            </a:endParaRPr>
          </a:p>
        </p:txBody>
      </p:sp>
      <p:sp>
        <p:nvSpPr>
          <p:cNvPr id="35843" name="Rectangle 2"/>
          <p:cNvSpPr>
            <a:spLocks noGrp="1" noChangeArrowheads="1"/>
          </p:cNvSpPr>
          <p:nvPr>
            <p:ph type="title"/>
          </p:nvPr>
        </p:nvSpPr>
        <p:spPr/>
        <p:txBody>
          <a:bodyPr/>
          <a:lstStyle/>
          <a:p>
            <a:pPr eaLnBrk="1" hangingPunct="1">
              <a:defRPr/>
            </a:pPr>
            <a:r>
              <a:rPr lang="en-US" dirty="0" smtClean="0">
                <a:latin typeface="+mj-lt"/>
              </a:rPr>
              <a:t>Course Overview</a:t>
            </a:r>
          </a:p>
        </p:txBody>
      </p:sp>
      <p:sp>
        <p:nvSpPr>
          <p:cNvPr id="35842" name="Footer Placeholder 3"/>
          <p:cNvSpPr>
            <a:spLocks noGrp="1"/>
          </p:cNvSpPr>
          <p:nvPr>
            <p:ph type="ftr" sz="quarter" idx="10"/>
          </p:nvPr>
        </p:nvSpPr>
        <p:spPr>
          <a:noFill/>
        </p:spPr>
        <p:txBody>
          <a:bodyPr/>
          <a:lstStyle/>
          <a:p>
            <a:fld id="{92936A1C-79CD-4682-A181-A02B12348DE0}" type="slidenum">
              <a:rPr lang="en-US" smtClean="0"/>
              <a:pPr/>
              <a:t>33</a:t>
            </a:fld>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94884" y="891610"/>
            <a:ext cx="7091916" cy="5424523"/>
          </a:xfrm>
        </p:spPr>
        <p:txBody>
          <a:bodyPr/>
          <a:lstStyle/>
          <a:p>
            <a:r>
              <a:rPr lang="en-US" dirty="0" smtClean="0"/>
              <a:t>Terminology and Components</a:t>
            </a:r>
          </a:p>
          <a:p>
            <a:r>
              <a:rPr lang="en-US" dirty="0" smtClean="0"/>
              <a:t>QAD .NET UI Administration	</a:t>
            </a:r>
          </a:p>
          <a:p>
            <a:r>
              <a:rPr lang="en-US" dirty="0" smtClean="0"/>
              <a:t>Multiple Systems</a:t>
            </a:r>
          </a:p>
          <a:p>
            <a:r>
              <a:rPr lang="en-US" dirty="0" smtClean="0"/>
              <a:t>Performance Tuning</a:t>
            </a:r>
          </a:p>
          <a:p>
            <a:r>
              <a:rPr lang="en-US" dirty="0" smtClean="0"/>
              <a:t>Troubleshooting</a:t>
            </a:r>
          </a:p>
          <a:p>
            <a:r>
              <a:rPr lang="en-US" dirty="0" smtClean="0"/>
              <a:t>Customizing Browses</a:t>
            </a:r>
          </a:p>
          <a:p>
            <a:r>
              <a:rPr lang="en-US" dirty="0" smtClean="0"/>
              <a:t>Menu and Browse Collections</a:t>
            </a:r>
          </a:p>
          <a:p>
            <a:r>
              <a:rPr lang="en-US" b="1" dirty="0" smtClean="0"/>
              <a:t>Process Maps</a:t>
            </a:r>
          </a:p>
          <a:p>
            <a:r>
              <a:rPr lang="en-US" dirty="0" smtClean="0"/>
              <a:t>Configurable Screens</a:t>
            </a:r>
            <a:endParaRPr lang="en-US" dirty="0"/>
          </a:p>
        </p:txBody>
      </p:sp>
      <p:sp>
        <p:nvSpPr>
          <p:cNvPr id="8" name="Title 7"/>
          <p:cNvSpPr>
            <a:spLocks noGrp="1"/>
          </p:cNvSpPr>
          <p:nvPr>
            <p:ph type="title"/>
          </p:nvPr>
        </p:nvSpPr>
        <p:spPr/>
        <p:txBody>
          <a:bodyPr>
            <a:normAutofit/>
          </a:bodyPr>
          <a:lstStyle/>
          <a:p>
            <a:r>
              <a:rPr lang="en-US" dirty="0" smtClean="0"/>
              <a:t>Training </a:t>
            </a:r>
            <a:r>
              <a:rPr lang="en-US" dirty="0" smtClean="0"/>
              <a:t>Flow</a:t>
            </a:r>
            <a:endParaRPr lang="en-US" dirty="0"/>
          </a:p>
        </p:txBody>
      </p:sp>
      <p:sp>
        <p:nvSpPr>
          <p:cNvPr id="6146" name="Footer Placeholder 1"/>
          <p:cNvSpPr>
            <a:spLocks noGrp="1"/>
          </p:cNvSpPr>
          <p:nvPr>
            <p:ph type="ftr" sz="quarter" idx="10"/>
          </p:nvPr>
        </p:nvSpPr>
        <p:spPr>
          <a:noFill/>
        </p:spPr>
        <p:txBody>
          <a:bodyPr/>
          <a:lstStyle/>
          <a:p>
            <a:pPr defTabSz="865188"/>
            <a:r>
              <a:rPr lang="en-US" dirty="0" smtClean="0"/>
              <a:t>ADM_PMAP_040</a:t>
            </a:r>
          </a:p>
        </p:txBody>
      </p:sp>
      <p:sp>
        <p:nvSpPr>
          <p:cNvPr id="203781" name="Line 5"/>
          <p:cNvSpPr>
            <a:spLocks noChangeShapeType="1"/>
          </p:cNvSpPr>
          <p:nvPr/>
        </p:nvSpPr>
        <p:spPr bwMode="auto">
          <a:xfrm>
            <a:off x="1146175" y="1557338"/>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IE" dirty="0">
              <a:latin typeface="Tahoma" charset="0"/>
            </a:endParaRPr>
          </a:p>
        </p:txBody>
      </p:sp>
      <p:sp>
        <p:nvSpPr>
          <p:cNvPr id="6151" name="Rectangle 6"/>
          <p:cNvSpPr>
            <a:spLocks noChangeArrowheads="1"/>
          </p:cNvSpPr>
          <p:nvPr/>
        </p:nvSpPr>
        <p:spPr bwMode="auto">
          <a:xfrm>
            <a:off x="4479925" y="3124200"/>
            <a:ext cx="184150" cy="611188"/>
          </a:xfrm>
          <a:prstGeom prst="rect">
            <a:avLst/>
          </a:prstGeom>
          <a:noFill/>
          <a:ln w="9525" algn="ctr">
            <a:noFill/>
            <a:miter lim="800000"/>
            <a:headEnd/>
            <a:tailEnd/>
          </a:ln>
        </p:spPr>
        <p:txBody>
          <a:bodyPr wrap="none" tIns="91440" bIns="91440">
            <a:spAutoFit/>
          </a:bodyPr>
          <a:lstStyle/>
          <a:p>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lnSpcReduction="10000"/>
          </a:bodyPr>
          <a:lstStyle/>
          <a:p>
            <a:pPr>
              <a:defRPr/>
            </a:pPr>
            <a:r>
              <a:rPr lang="en-US" dirty="0" smtClean="0">
                <a:latin typeface="+mj-lt"/>
              </a:rPr>
              <a:t>A process is a structured set of activities designed to accomplish a specific objective.</a:t>
            </a:r>
          </a:p>
          <a:p>
            <a:pPr>
              <a:defRPr/>
            </a:pPr>
            <a:r>
              <a:rPr lang="en-US" dirty="0" smtClean="0">
                <a:latin typeface="+mj-lt"/>
              </a:rPr>
              <a:t>Process maps illustrate the principal business and operational processes within a QAD application, and provide graphical navigation. </a:t>
            </a:r>
          </a:p>
          <a:p>
            <a:pPr>
              <a:defRPr/>
            </a:pPr>
            <a:r>
              <a:rPr lang="en-IE" dirty="0" smtClean="0">
                <a:latin typeface="+mj-lt"/>
              </a:rPr>
              <a:t>Two separate views for process maps in QAD applications</a:t>
            </a:r>
          </a:p>
          <a:p>
            <a:pPr lvl="1">
              <a:defRPr/>
            </a:pPr>
            <a:r>
              <a:rPr lang="en-IE" dirty="0" smtClean="0">
                <a:latin typeface="+mj-lt"/>
              </a:rPr>
              <a:t>Vertical Industry View</a:t>
            </a:r>
          </a:p>
          <a:p>
            <a:pPr lvl="1">
              <a:defRPr/>
            </a:pPr>
            <a:r>
              <a:rPr lang="en-IE" dirty="0" smtClean="0">
                <a:latin typeface="+mj-lt"/>
              </a:rPr>
              <a:t>Supply Chain View</a:t>
            </a:r>
          </a:p>
          <a:p>
            <a:pPr>
              <a:defRPr/>
            </a:pPr>
            <a:r>
              <a:rPr lang="en-IE" dirty="0" smtClean="0">
                <a:latin typeface="+mj-lt"/>
              </a:rPr>
              <a:t>Both views lead to the same detailed maps. </a:t>
            </a:r>
          </a:p>
          <a:p>
            <a:pPr>
              <a:defRPr/>
            </a:pPr>
            <a:endParaRPr lang="en-IE" dirty="0" smtClean="0">
              <a:latin typeface="+mj-lt"/>
            </a:endParaRPr>
          </a:p>
        </p:txBody>
      </p:sp>
      <p:sp>
        <p:nvSpPr>
          <p:cNvPr id="7170" name="Rectangle 2"/>
          <p:cNvSpPr>
            <a:spLocks noGrp="1" noChangeArrowheads="1"/>
          </p:cNvSpPr>
          <p:nvPr>
            <p:ph type="title"/>
          </p:nvPr>
        </p:nvSpPr>
        <p:spPr/>
        <p:txBody>
          <a:bodyPr/>
          <a:lstStyle/>
          <a:p>
            <a:pPr>
              <a:defRPr/>
            </a:pPr>
            <a:r>
              <a:rPr lang="en-US" dirty="0" smtClean="0">
                <a:latin typeface="+mj-lt"/>
              </a:rPr>
              <a:t>Process Maps</a:t>
            </a:r>
          </a:p>
        </p:txBody>
      </p:sp>
      <p:sp>
        <p:nvSpPr>
          <p:cNvPr id="7172" name="Footer Placeholder 3"/>
          <p:cNvSpPr>
            <a:spLocks noGrp="1"/>
          </p:cNvSpPr>
          <p:nvPr>
            <p:ph type="ftr" sz="quarter" idx="10"/>
          </p:nvPr>
        </p:nvSpPr>
        <p:spPr>
          <a:noFill/>
        </p:spPr>
        <p:txBody>
          <a:bodyPr/>
          <a:lstStyle/>
          <a:p>
            <a:r>
              <a:rPr lang="en-US" dirty="0" smtClean="0"/>
              <a:t>ADM_PMAP_050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a:xfrm>
            <a:off x="457200" y="476923"/>
            <a:ext cx="8229600" cy="5424523"/>
          </a:xfrm>
        </p:spPr>
        <p:txBody>
          <a:bodyPr/>
          <a:lstStyle/>
          <a:p>
            <a:pPr eaLnBrk="1" hangingPunct="1">
              <a:defRPr/>
            </a:pPr>
            <a:endParaRPr lang="en-US" dirty="0" smtClean="0">
              <a:latin typeface="+mj-lt"/>
            </a:endParaRPr>
          </a:p>
          <a:p>
            <a:pPr eaLnBrk="1" hangingPunct="1">
              <a:defRPr/>
            </a:pPr>
            <a:r>
              <a:rPr lang="en-US" dirty="0" smtClean="0">
                <a:latin typeface="+mj-lt"/>
              </a:rPr>
              <a:t>Vertical Industry</a:t>
            </a: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r>
              <a:rPr lang="en-IE" dirty="0" smtClean="0">
                <a:latin typeface="+mj-lt"/>
              </a:rPr>
              <a:t>Supply Chain</a:t>
            </a:r>
          </a:p>
          <a:p>
            <a:pPr eaLnBrk="1" hangingPunct="1">
              <a:defRPr/>
            </a:pPr>
            <a:endParaRPr lang="en-US" dirty="0" smtClean="0">
              <a:latin typeface="+mj-lt"/>
            </a:endParaRPr>
          </a:p>
          <a:p>
            <a:pPr eaLnBrk="1" hangingPunct="1">
              <a:buFont typeface="Webdings" pitchFamily="18" charset="2"/>
              <a:buNone/>
              <a:defRPr/>
            </a:pPr>
            <a:endParaRPr lang="en-US" dirty="0" smtClean="0">
              <a:latin typeface="+mj-lt"/>
            </a:endParaRPr>
          </a:p>
        </p:txBody>
      </p:sp>
      <p:sp>
        <p:nvSpPr>
          <p:cNvPr id="8195" name="Rectangle 2"/>
          <p:cNvSpPr>
            <a:spLocks noGrp="1" noChangeArrowheads="1"/>
          </p:cNvSpPr>
          <p:nvPr>
            <p:ph type="title"/>
          </p:nvPr>
        </p:nvSpPr>
        <p:spPr/>
        <p:txBody>
          <a:bodyPr/>
          <a:lstStyle/>
          <a:p>
            <a:pPr eaLnBrk="1" hangingPunct="1">
              <a:defRPr/>
            </a:pPr>
            <a:r>
              <a:rPr lang="en-US" dirty="0" smtClean="0">
                <a:latin typeface="+mj-lt"/>
              </a:rPr>
              <a:t>Process Maps Views</a:t>
            </a:r>
          </a:p>
        </p:txBody>
      </p:sp>
      <p:sp>
        <p:nvSpPr>
          <p:cNvPr id="8194" name="Footer Placeholder 3"/>
          <p:cNvSpPr>
            <a:spLocks noGrp="1"/>
          </p:cNvSpPr>
          <p:nvPr>
            <p:ph type="ftr" sz="quarter" idx="10"/>
          </p:nvPr>
        </p:nvSpPr>
        <p:spPr>
          <a:noFill/>
        </p:spPr>
        <p:txBody>
          <a:bodyPr/>
          <a:lstStyle/>
          <a:p>
            <a:r>
              <a:rPr lang="en-US" dirty="0" smtClean="0">
                <a:cs typeface="Tahoma" pitchFamily="34" charset="0"/>
              </a:rPr>
              <a:t>ADM_PMAP_0</a:t>
            </a:r>
            <a:fld id="{070A3B2D-B92C-41B2-8951-9140B43DF25E}" type="slidenum">
              <a:rPr lang="en-US" smtClean="0"/>
              <a:pPr/>
              <a:t>6</a:t>
            </a:fld>
            <a:r>
              <a:rPr lang="en-US" dirty="0" smtClean="0"/>
              <a:t>0</a:t>
            </a:r>
          </a:p>
        </p:txBody>
      </p:sp>
      <p:pic>
        <p:nvPicPr>
          <p:cNvPr id="8197" name="Picture 4" descr="Vert-Ind-View"/>
          <p:cNvPicPr>
            <a:picLocks noChangeAspect="1" noChangeArrowheads="1"/>
          </p:cNvPicPr>
          <p:nvPr/>
        </p:nvPicPr>
        <p:blipFill>
          <a:blip r:embed="rId3" cstate="print"/>
          <a:srcRect/>
          <a:stretch>
            <a:fillRect/>
          </a:stretch>
        </p:blipFill>
        <p:spPr bwMode="auto">
          <a:xfrm>
            <a:off x="3998913" y="1066451"/>
            <a:ext cx="5002212" cy="1562100"/>
          </a:xfrm>
          <a:prstGeom prst="rect">
            <a:avLst/>
          </a:prstGeom>
          <a:noFill/>
          <a:ln w="9525">
            <a:noFill/>
            <a:miter lim="800000"/>
            <a:headEnd/>
            <a:tailEnd/>
          </a:ln>
        </p:spPr>
      </p:pic>
      <p:pic>
        <p:nvPicPr>
          <p:cNvPr id="8198" name="Picture 5" descr="Supp-Chain-View"/>
          <p:cNvPicPr>
            <a:picLocks noChangeAspect="1" noChangeArrowheads="1"/>
          </p:cNvPicPr>
          <p:nvPr/>
        </p:nvPicPr>
        <p:blipFill>
          <a:blip r:embed="rId4" cstate="print"/>
          <a:srcRect/>
          <a:stretch>
            <a:fillRect/>
          </a:stretch>
        </p:blipFill>
        <p:spPr bwMode="auto">
          <a:xfrm>
            <a:off x="4019550" y="2820438"/>
            <a:ext cx="3984625" cy="3078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defRPr/>
            </a:pPr>
            <a:r>
              <a:rPr lang="en-IE" dirty="0" smtClean="0">
                <a:latin typeface="+mj-lt"/>
              </a:rPr>
              <a:t>Each map has: </a:t>
            </a:r>
          </a:p>
          <a:p>
            <a:pPr lvl="1" eaLnBrk="1" hangingPunct="1">
              <a:defRPr/>
            </a:pPr>
            <a:r>
              <a:rPr lang="en-IE" sz="2000" dirty="0" smtClean="0">
                <a:latin typeface="+mj-lt"/>
              </a:rPr>
              <a:t>an alphanumeric name,</a:t>
            </a:r>
            <a:br>
              <a:rPr lang="en-IE" sz="2000" dirty="0" smtClean="0">
                <a:latin typeface="+mj-lt"/>
              </a:rPr>
            </a:br>
            <a:r>
              <a:rPr lang="en-IE" sz="2000" dirty="0" smtClean="0">
                <a:latin typeface="+mj-lt"/>
              </a:rPr>
              <a:t>which is also the</a:t>
            </a:r>
            <a:br>
              <a:rPr lang="en-IE" sz="2000" dirty="0" smtClean="0">
                <a:latin typeface="+mj-lt"/>
              </a:rPr>
            </a:br>
            <a:r>
              <a:rPr lang="en-IE" sz="2000" dirty="0" smtClean="0">
                <a:latin typeface="+mj-lt"/>
              </a:rPr>
              <a:t>process map filename</a:t>
            </a:r>
          </a:p>
          <a:p>
            <a:pPr lvl="1" eaLnBrk="1" hangingPunct="1">
              <a:defRPr/>
            </a:pPr>
            <a:r>
              <a:rPr lang="en-IE" sz="2000" dirty="0" smtClean="0">
                <a:latin typeface="+mj-lt"/>
              </a:rPr>
              <a:t>a title, displayed on the</a:t>
            </a:r>
            <a:br>
              <a:rPr lang="en-IE" sz="2000" dirty="0" smtClean="0">
                <a:latin typeface="+mj-lt"/>
              </a:rPr>
            </a:br>
            <a:r>
              <a:rPr lang="en-IE" sz="2000" dirty="0" smtClean="0">
                <a:latin typeface="+mj-lt"/>
              </a:rPr>
              <a:t>process map breadcrumb</a:t>
            </a:r>
            <a:r>
              <a:rPr lang="en-IE" dirty="0" smtClean="0">
                <a:latin typeface="+mj-lt"/>
              </a:rPr>
              <a:t>. </a:t>
            </a:r>
          </a:p>
          <a:p>
            <a:pPr eaLnBrk="1" hangingPunct="1">
              <a:defRPr/>
            </a:pPr>
            <a:r>
              <a:rPr lang="en-IE" dirty="0" smtClean="0">
                <a:latin typeface="+mj-lt"/>
              </a:rPr>
              <a:t>You must enter the title</a:t>
            </a:r>
            <a:br>
              <a:rPr lang="en-IE" dirty="0" smtClean="0">
                <a:latin typeface="+mj-lt"/>
              </a:rPr>
            </a:br>
            <a:r>
              <a:rPr lang="en-IE" dirty="0" smtClean="0">
                <a:latin typeface="+mj-lt"/>
              </a:rPr>
              <a:t>as a Text node for it to</a:t>
            </a:r>
            <a:br>
              <a:rPr lang="en-IE" dirty="0" smtClean="0">
                <a:latin typeface="+mj-lt"/>
              </a:rPr>
            </a:br>
            <a:r>
              <a:rPr lang="en-IE" dirty="0" smtClean="0">
                <a:latin typeface="+mj-lt"/>
              </a:rPr>
              <a:t>appear on</a:t>
            </a:r>
            <a:br>
              <a:rPr lang="en-IE" dirty="0" smtClean="0">
                <a:latin typeface="+mj-lt"/>
              </a:rPr>
            </a:br>
            <a:r>
              <a:rPr lang="en-IE" dirty="0" smtClean="0">
                <a:latin typeface="+mj-lt"/>
              </a:rPr>
              <a:t>the process map. </a:t>
            </a:r>
          </a:p>
          <a:p>
            <a:pPr eaLnBrk="1" hangingPunct="1">
              <a:defRPr/>
            </a:pPr>
            <a:endParaRPr lang="en-US" dirty="0" smtClean="0">
              <a:latin typeface="+mj-lt"/>
            </a:endParaRPr>
          </a:p>
          <a:p>
            <a:pPr eaLnBrk="1" hangingPunct="1">
              <a:buFont typeface="Webdings" pitchFamily="18" charset="2"/>
              <a:buNone/>
              <a:defRPr/>
            </a:pPr>
            <a:endParaRPr lang="en-US" dirty="0" smtClean="0">
              <a:latin typeface="+mj-lt"/>
            </a:endParaRPr>
          </a:p>
        </p:txBody>
      </p:sp>
      <p:sp>
        <p:nvSpPr>
          <p:cNvPr id="9219" name="Rectangle 2"/>
          <p:cNvSpPr>
            <a:spLocks noGrp="1" noChangeArrowheads="1"/>
          </p:cNvSpPr>
          <p:nvPr>
            <p:ph type="title"/>
          </p:nvPr>
        </p:nvSpPr>
        <p:spPr/>
        <p:txBody>
          <a:bodyPr/>
          <a:lstStyle/>
          <a:p>
            <a:pPr eaLnBrk="1" hangingPunct="1">
              <a:defRPr/>
            </a:pPr>
            <a:r>
              <a:rPr lang="en-US" dirty="0" smtClean="0">
                <a:latin typeface="+mj-lt"/>
              </a:rPr>
              <a:t>Naming Conventions</a:t>
            </a:r>
          </a:p>
        </p:txBody>
      </p:sp>
      <p:sp>
        <p:nvSpPr>
          <p:cNvPr id="9218" name="Footer Placeholder 3"/>
          <p:cNvSpPr>
            <a:spLocks noGrp="1"/>
          </p:cNvSpPr>
          <p:nvPr>
            <p:ph type="ftr" sz="quarter" idx="10"/>
          </p:nvPr>
        </p:nvSpPr>
        <p:spPr>
          <a:noFill/>
        </p:spPr>
        <p:txBody>
          <a:bodyPr/>
          <a:lstStyle/>
          <a:p>
            <a:r>
              <a:rPr lang="en-US" dirty="0" smtClean="0">
                <a:cs typeface="Tahoma" pitchFamily="34" charset="0"/>
              </a:rPr>
              <a:t>ADM_PMAP_0</a:t>
            </a:r>
            <a:fld id="{F14C2C4D-33B8-4A0B-875E-1E3647ABA02E}" type="slidenum">
              <a:rPr lang="en-US" smtClean="0"/>
              <a:pPr/>
              <a:t>7</a:t>
            </a:fld>
            <a:r>
              <a:rPr lang="en-US" dirty="0" smtClean="0"/>
              <a:t>0</a:t>
            </a:r>
          </a:p>
        </p:txBody>
      </p:sp>
      <p:pic>
        <p:nvPicPr>
          <p:cNvPr id="9221" name="Picture 6" descr="FinanceEF_1"/>
          <p:cNvPicPr>
            <a:picLocks noChangeAspect="1" noChangeArrowheads="1"/>
          </p:cNvPicPr>
          <p:nvPr/>
        </p:nvPicPr>
        <p:blipFill>
          <a:blip r:embed="rId3" cstate="print"/>
          <a:srcRect/>
          <a:stretch>
            <a:fillRect/>
          </a:stretch>
        </p:blipFill>
        <p:spPr bwMode="auto">
          <a:xfrm>
            <a:off x="4916488" y="1617663"/>
            <a:ext cx="4087812" cy="3621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A code identifies the functional area to which the map belongs, </a:t>
            </a:r>
          </a:p>
          <a:p>
            <a:r>
              <a:rPr lang="en-US" dirty="0" smtClean="0"/>
              <a:t>A number indicates</a:t>
            </a:r>
            <a:br>
              <a:rPr lang="en-US" dirty="0" smtClean="0"/>
            </a:br>
            <a:r>
              <a:rPr lang="en-US" dirty="0" smtClean="0"/>
              <a:t>the map’s place within</a:t>
            </a:r>
            <a:br>
              <a:rPr lang="en-US" dirty="0" smtClean="0"/>
            </a:br>
            <a:r>
              <a:rPr lang="en-US" dirty="0" smtClean="0"/>
              <a:t>the map hierarchy</a:t>
            </a:r>
            <a:br>
              <a:rPr lang="en-US" dirty="0" smtClean="0"/>
            </a:br>
            <a:r>
              <a:rPr lang="en-US" dirty="0" smtClean="0"/>
              <a:t>for that area. </a:t>
            </a:r>
          </a:p>
          <a:p>
            <a:pPr lvl="1"/>
            <a:r>
              <a:rPr lang="en-US" dirty="0" smtClean="0"/>
              <a:t>Example: the first map</a:t>
            </a:r>
            <a:br>
              <a:rPr lang="en-US" dirty="0" smtClean="0"/>
            </a:br>
            <a:r>
              <a:rPr lang="en-US" dirty="0" smtClean="0"/>
              <a:t>in the Automotive area</a:t>
            </a:r>
            <a:br>
              <a:rPr lang="en-US" dirty="0" smtClean="0"/>
            </a:br>
            <a:r>
              <a:rPr lang="en-US" dirty="0" smtClean="0"/>
              <a:t>is named Auto_1.  If</a:t>
            </a:r>
            <a:br>
              <a:rPr lang="en-US" dirty="0" smtClean="0"/>
            </a:br>
            <a:r>
              <a:rPr lang="en-US" dirty="0" smtClean="0"/>
              <a:t>Auto_1 opens four sub-maps, they are named Auto_1_1, Auto_1_2, Auto_1_3, and Auto_1_4. If two maps open from Auto_1_2, they are named Auto_1_2_1 and Auto_1_2_2. </a:t>
            </a:r>
          </a:p>
          <a:p>
            <a:endParaRPr lang="en-US" dirty="0"/>
          </a:p>
        </p:txBody>
      </p:sp>
      <p:sp>
        <p:nvSpPr>
          <p:cNvPr id="6" name="Title 5"/>
          <p:cNvSpPr>
            <a:spLocks noGrp="1"/>
          </p:cNvSpPr>
          <p:nvPr>
            <p:ph type="title"/>
          </p:nvPr>
        </p:nvSpPr>
        <p:spPr/>
        <p:txBody>
          <a:bodyPr>
            <a:normAutofit/>
          </a:bodyPr>
          <a:lstStyle/>
          <a:p>
            <a:r>
              <a:rPr lang="en-US" dirty="0" smtClean="0"/>
              <a:t>Numbering </a:t>
            </a:r>
            <a:r>
              <a:rPr lang="en-US" dirty="0" smtClean="0"/>
              <a:t>Conventions</a:t>
            </a:r>
            <a:endParaRPr lang="en-US" dirty="0"/>
          </a:p>
        </p:txBody>
      </p:sp>
      <p:sp>
        <p:nvSpPr>
          <p:cNvPr id="10242" name="Footer Placeholder 1"/>
          <p:cNvSpPr>
            <a:spLocks noGrp="1"/>
          </p:cNvSpPr>
          <p:nvPr>
            <p:ph type="ftr" sz="quarter" idx="10"/>
          </p:nvPr>
        </p:nvSpPr>
        <p:spPr>
          <a:noFill/>
        </p:spPr>
        <p:txBody>
          <a:bodyPr/>
          <a:lstStyle/>
          <a:p>
            <a:r>
              <a:rPr lang="en-US" dirty="0" smtClean="0">
                <a:cs typeface="Tahoma" pitchFamily="34" charset="0"/>
              </a:rPr>
              <a:t>ADM_PMAP_0</a:t>
            </a:r>
            <a:fld id="{8D805547-6B45-4B3C-9EEA-9544DB7F1237}" type="slidenum">
              <a:rPr lang="en-US" smtClean="0"/>
              <a:pPr/>
              <a:t>8</a:t>
            </a:fld>
            <a:r>
              <a:rPr lang="en-US" dirty="0" smtClean="0"/>
              <a:t>0</a:t>
            </a:r>
          </a:p>
        </p:txBody>
      </p:sp>
      <p:pic>
        <p:nvPicPr>
          <p:cNvPr id="10245" name="Picture 6" descr="FileStandards"/>
          <p:cNvPicPr>
            <a:picLocks noChangeAspect="1" noChangeArrowheads="1"/>
          </p:cNvPicPr>
          <p:nvPr/>
        </p:nvPicPr>
        <p:blipFill>
          <a:blip r:embed="rId3" cstate="print"/>
          <a:srcRect/>
          <a:stretch>
            <a:fillRect/>
          </a:stretch>
        </p:blipFill>
        <p:spPr bwMode="auto">
          <a:xfrm>
            <a:off x="4989513" y="1613477"/>
            <a:ext cx="4116387" cy="30876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Level 1: high-level vertical map</a:t>
            </a:r>
            <a:br>
              <a:rPr lang="en-US" dirty="0" smtClean="0"/>
            </a:br>
            <a:r>
              <a:rPr lang="en-US" dirty="0" smtClean="0"/>
              <a:t>for that area; title in black text</a:t>
            </a:r>
            <a:br>
              <a:rPr lang="en-US" dirty="0" smtClean="0"/>
            </a:br>
            <a:r>
              <a:rPr lang="en-US" dirty="0" smtClean="0"/>
              <a:t>above the map</a:t>
            </a:r>
          </a:p>
          <a:p>
            <a:r>
              <a:rPr lang="en-US" dirty="0" smtClean="0"/>
              <a:t>Level 2: a subsequent vertical</a:t>
            </a:r>
            <a:br>
              <a:rPr lang="en-US" dirty="0" smtClean="0"/>
            </a:br>
            <a:r>
              <a:rPr lang="en-US" dirty="0" smtClean="0"/>
              <a:t>map, or a detailed process flow;</a:t>
            </a:r>
            <a:br>
              <a:rPr lang="en-US" dirty="0" smtClean="0"/>
            </a:br>
            <a:r>
              <a:rPr lang="en-US" dirty="0" smtClean="0"/>
              <a:t>for detailed processes, the title is</a:t>
            </a:r>
            <a:br>
              <a:rPr lang="en-US" dirty="0" smtClean="0"/>
            </a:br>
            <a:r>
              <a:rPr lang="en-US" dirty="0" smtClean="0"/>
              <a:t>represented</a:t>
            </a:r>
            <a:br>
              <a:rPr lang="en-US" dirty="0" smtClean="0"/>
            </a:br>
            <a:r>
              <a:rPr lang="en-US" dirty="0" smtClean="0"/>
              <a:t>in a collection</a:t>
            </a:r>
            <a:br>
              <a:rPr lang="en-US" dirty="0" smtClean="0"/>
            </a:br>
            <a:r>
              <a:rPr lang="en-US" dirty="0" smtClean="0"/>
              <a:t>node</a:t>
            </a:r>
          </a:p>
          <a:p>
            <a:endParaRPr lang="en-US" dirty="0"/>
          </a:p>
        </p:txBody>
      </p:sp>
      <p:sp>
        <p:nvSpPr>
          <p:cNvPr id="7" name="Title 6"/>
          <p:cNvSpPr>
            <a:spLocks noGrp="1"/>
          </p:cNvSpPr>
          <p:nvPr>
            <p:ph type="title"/>
          </p:nvPr>
        </p:nvSpPr>
        <p:spPr/>
        <p:txBody>
          <a:bodyPr>
            <a:normAutofit/>
          </a:bodyPr>
          <a:lstStyle/>
          <a:p>
            <a:r>
              <a:rPr lang="en-US" dirty="0" smtClean="0"/>
              <a:t>Map </a:t>
            </a:r>
            <a:r>
              <a:rPr lang="en-US" dirty="0" smtClean="0"/>
              <a:t>Titles</a:t>
            </a:r>
            <a:endParaRPr lang="en-US" dirty="0"/>
          </a:p>
        </p:txBody>
      </p:sp>
      <p:sp>
        <p:nvSpPr>
          <p:cNvPr id="11266" name="Footer Placeholder 1"/>
          <p:cNvSpPr>
            <a:spLocks noGrp="1"/>
          </p:cNvSpPr>
          <p:nvPr>
            <p:ph type="ftr" sz="quarter" idx="10"/>
          </p:nvPr>
        </p:nvSpPr>
        <p:spPr>
          <a:noFill/>
        </p:spPr>
        <p:txBody>
          <a:bodyPr/>
          <a:lstStyle/>
          <a:p>
            <a:r>
              <a:rPr lang="en-US" dirty="0" smtClean="0">
                <a:cs typeface="Tahoma" pitchFamily="34" charset="0"/>
              </a:rPr>
              <a:t>ADM_PMAP_0</a:t>
            </a:r>
            <a:fld id="{0394B9DB-5A4D-44BF-A17B-1F092528CE0F}" type="slidenum">
              <a:rPr lang="en-US" smtClean="0"/>
              <a:pPr/>
              <a:t>9</a:t>
            </a:fld>
            <a:r>
              <a:rPr lang="en-US" dirty="0" smtClean="0"/>
              <a:t>0</a:t>
            </a:r>
          </a:p>
        </p:txBody>
      </p:sp>
      <p:pic>
        <p:nvPicPr>
          <p:cNvPr id="11269" name="Picture 8" descr="Map-Level1"/>
          <p:cNvPicPr>
            <a:picLocks noChangeAspect="1" noChangeArrowheads="1"/>
          </p:cNvPicPr>
          <p:nvPr/>
        </p:nvPicPr>
        <p:blipFill>
          <a:blip r:embed="rId3" cstate="print"/>
          <a:srcRect/>
          <a:stretch>
            <a:fillRect/>
          </a:stretch>
        </p:blipFill>
        <p:spPr bwMode="auto">
          <a:xfrm>
            <a:off x="6840538" y="1673225"/>
            <a:ext cx="2138362" cy="2597150"/>
          </a:xfrm>
          <a:prstGeom prst="rect">
            <a:avLst/>
          </a:prstGeom>
          <a:noFill/>
          <a:ln w="9525">
            <a:noFill/>
            <a:miter lim="800000"/>
            <a:headEnd/>
            <a:tailEnd/>
          </a:ln>
        </p:spPr>
      </p:pic>
      <p:pic>
        <p:nvPicPr>
          <p:cNvPr id="11270" name="Picture 9" descr="Journal Entries"/>
          <p:cNvPicPr>
            <a:picLocks noChangeAspect="1" noChangeArrowheads="1"/>
          </p:cNvPicPr>
          <p:nvPr/>
        </p:nvPicPr>
        <p:blipFill>
          <a:blip r:embed="rId4" cstate="print"/>
          <a:srcRect/>
          <a:stretch>
            <a:fillRect/>
          </a:stretch>
        </p:blipFill>
        <p:spPr bwMode="auto">
          <a:xfrm>
            <a:off x="3560763" y="3683791"/>
            <a:ext cx="2679700" cy="24225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15465</TotalTime>
  <Words>1597</Words>
  <Application>Microsoft Office PowerPoint</Application>
  <PresentationFormat>On-screen Show (4:3)</PresentationFormat>
  <Paragraphs>296</Paragraphs>
  <Slides>33</Slides>
  <Notes>30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Tahoma</vt:lpstr>
      <vt:lpstr>Arial</vt:lpstr>
      <vt:lpstr>Webdings</vt:lpstr>
      <vt:lpstr>Times New Roman</vt:lpstr>
      <vt:lpstr>Century Gothic</vt:lpstr>
      <vt:lpstr>Lucida Grande</vt:lpstr>
      <vt:lpstr>Wingdings</vt:lpstr>
      <vt:lpstr>2_EX06PP_template</vt:lpstr>
      <vt:lpstr>QAD 2010 Template</vt:lpstr>
      <vt:lpstr>QAD .NET UI</vt:lpstr>
      <vt:lpstr> Chapter Objectives</vt:lpstr>
      <vt:lpstr>Benefits</vt:lpstr>
      <vt:lpstr>Training Flow</vt:lpstr>
      <vt:lpstr>Process Maps</vt:lpstr>
      <vt:lpstr>Process Maps Views</vt:lpstr>
      <vt:lpstr>Naming Conventions</vt:lpstr>
      <vt:lpstr>Numbering Conventions</vt:lpstr>
      <vt:lpstr>Map Titles</vt:lpstr>
      <vt:lpstr>Breadcrumbs</vt:lpstr>
      <vt:lpstr>Nodes</vt:lpstr>
      <vt:lpstr>Nodes</vt:lpstr>
      <vt:lpstr>Viewing Process Maps</vt:lpstr>
      <vt:lpstr>Viewing Process Maps</vt:lpstr>
      <vt:lpstr>Creating a Process Map</vt:lpstr>
      <vt:lpstr>Editing Style Properties</vt:lpstr>
      <vt:lpstr>Process Maps Variables</vt:lpstr>
      <vt:lpstr>Connector Properties</vt:lpstr>
      <vt:lpstr>Node Properties</vt:lpstr>
      <vt:lpstr>Node Properties</vt:lpstr>
      <vt:lpstr>Node Properties</vt:lpstr>
      <vt:lpstr>Process Administration</vt:lpstr>
      <vt:lpstr>Context Parameters</vt:lpstr>
      <vt:lpstr>Context Parameters</vt:lpstr>
      <vt:lpstr>Context Parameters</vt:lpstr>
      <vt:lpstr>Context Parameters</vt:lpstr>
      <vt:lpstr>Context Parameters</vt:lpstr>
      <vt:lpstr>Process Properties</vt:lpstr>
      <vt:lpstr>Language Support</vt:lpstr>
      <vt:lpstr>Process Label Maintenance</vt:lpstr>
      <vt:lpstr>Managing Process Maps</vt:lpstr>
      <vt:lpstr>Hands-On Exercise</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mdf</cp:lastModifiedBy>
  <cp:revision>500</cp:revision>
  <cp:lastPrinted>1999-10-04T21:04:47Z</cp:lastPrinted>
  <dcterms:created xsi:type="dcterms:W3CDTF">1998-02-18T21:36:34Z</dcterms:created>
  <dcterms:modified xsi:type="dcterms:W3CDTF">2011-01-06T18:35:05Z</dcterms:modified>
</cp:coreProperties>
</file>