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34F21-527C-4F15-9B0E-1F8DE55C2C12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D8ACE-F9E1-43AA-8BD7-8FF9D156A7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A8FFA-3310-4F7F-B1D2-A659123C21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520"/>
            <a:ext cx="5029200" cy="4114246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1CC668-B2F9-42ED-96C9-84823B5E87BF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016B9A-6E3C-43FA-8581-FD0AF938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 Administration Training</a:t>
            </a:r>
          </a:p>
          <a:p>
            <a:pPr eaLnBrk="1" hangingPunct="1"/>
            <a:r>
              <a:rPr lang="en-US" smtClean="0"/>
              <a:t>Administration of the UI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smtClean="0"/>
              <a:t>Using SSH for embedded telnet screens:</a:t>
            </a:r>
          </a:p>
          <a:p>
            <a:pPr lvl="1"/>
            <a:r>
              <a:rPr lang="en-US" sz="2200" smtClean="0"/>
              <a:t>Download </a:t>
            </a:r>
            <a:r>
              <a:rPr lang="en-US" sz="2200" smtClean="0">
                <a:latin typeface="Courier New" pitchFamily="49" charset="0"/>
                <a:cs typeface="Courier New" pitchFamily="49" charset="0"/>
              </a:rPr>
              <a:t>Routrek.granados.dll</a:t>
            </a:r>
          </a:p>
          <a:p>
            <a:pPr lvl="1"/>
            <a:r>
              <a:rPr lang="en-US" sz="2200" smtClean="0">
                <a:latin typeface="Courier New" pitchFamily="49" charset="0"/>
                <a:cs typeface="Courier New" pitchFamily="49" charset="0"/>
              </a:rPr>
              <a:t>&lt;SshProviderUrl&gt;${HomeServer}/Routrek.granados.dll&lt;/SshProviderUrl&gt;</a:t>
            </a:r>
          </a:p>
          <a:p>
            <a:pPr lvl="1"/>
            <a:r>
              <a:rPr lang="en-US" sz="2200" smtClean="0"/>
              <a:t>Choose SSH2 instead of telnet</a:t>
            </a:r>
          </a:p>
          <a:p>
            <a:pPr lvl="1"/>
            <a:r>
              <a:rPr lang="en-US" sz="2200" smtClean="0">
                <a:latin typeface="Courier New" pitchFamily="49" charset="0"/>
                <a:cs typeface="Courier New" pitchFamily="49" charset="0"/>
              </a:rPr>
              <a:t>&lt;TerminalProtocol&gt;telnet&lt;/TerminalProtocol&gt;</a:t>
            </a:r>
          </a:p>
          <a:p>
            <a:r>
              <a:rPr lang="en-US" sz="2400" smtClean="0"/>
              <a:t>Changing the login method for embedded telnet screens:</a:t>
            </a:r>
          </a:p>
          <a:p>
            <a:pPr lvl="1"/>
            <a:r>
              <a:rPr lang="en-US" sz="2200" smtClean="0">
                <a:latin typeface="Courier New" pitchFamily="49" charset="0"/>
                <a:cs typeface="Courier New" pitchFamily="49" charset="0"/>
              </a:rPr>
              <a:t>&lt;add key="TerminalAuthentication" value="ScriptUser" /&gt;</a:t>
            </a:r>
          </a:p>
          <a:p>
            <a:pPr lvl="1"/>
            <a:r>
              <a:rPr lang="en-US" sz="1900" smtClean="0"/>
              <a:t>ScriptUser: The user defined in 36.20.10.3 will be used for telnet login</a:t>
            </a:r>
          </a:p>
          <a:p>
            <a:pPr lvl="1"/>
            <a:r>
              <a:rPr lang="en-US" sz="1900" smtClean="0"/>
              <a:t>SchellUser: The user defined in MFG/PRO will be used for telnet login</a:t>
            </a:r>
          </a:p>
          <a:p>
            <a:pPr lvl="1"/>
            <a:r>
              <a:rPr lang="en-US" sz="1900" smtClean="0"/>
              <a:t>PromptUser: The user will get prompted for telnet login when using embedded telnet screen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Embedded Telnet Screen Settings</a:t>
            </a:r>
          </a:p>
        </p:txBody>
      </p:sp>
      <p:sp>
        <p:nvSpPr>
          <p:cNvPr id="13316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Embedded telnet screen login is defined in 36.20.10.3:</a:t>
            </a:r>
          </a:p>
          <a:p>
            <a:pPr eaLnBrk="1" hangingPunct="1">
              <a:buFont typeface="Webdings" pitchFamily="18" charset="2"/>
              <a:buNone/>
            </a:pPr>
            <a:endParaRPr lang="en-US" sz="2400" smtClean="0"/>
          </a:p>
          <a:p>
            <a:pPr eaLnBrk="1" hangingPunct="1">
              <a:buFont typeface="Webdings" pitchFamily="18" charset="2"/>
              <a:buNone/>
            </a:pPr>
            <a:endParaRPr lang="en-US" sz="4800" smtClean="0"/>
          </a:p>
          <a:p>
            <a:pPr eaLnBrk="1" hangingPunct="1">
              <a:buFont typeface="Webdings" pitchFamily="18" charset="2"/>
              <a:buNone/>
            </a:pPr>
            <a:endParaRPr lang="en-US" sz="4800" smtClean="0"/>
          </a:p>
          <a:p>
            <a:pPr eaLnBrk="1" hangingPunct="1">
              <a:buFont typeface="Webdings" pitchFamily="18" charset="2"/>
              <a:buNone/>
            </a:pPr>
            <a:endParaRPr lang="en-US" sz="160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Embedded Telnet Screen Settings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240" y="1676400"/>
            <a:ext cx="7510463" cy="448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4341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Applying system-wide settings</a:t>
            </a:r>
          </a:p>
          <a:p>
            <a:pPr lvl="1"/>
            <a:r>
              <a:rPr lang="en-US" smtClean="0"/>
              <a:t>Set  in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./webapps/qadhome/configurations/</a:t>
            </a:r>
            <a:br>
              <a:rPr lang="en-US" smtClean="0">
                <a:latin typeface="Courier New" pitchFamily="49" charset="0"/>
                <a:cs typeface="Courier New" pitchFamily="49" charset="0"/>
              </a:rPr>
            </a:br>
            <a:r>
              <a:rPr lang="en-US" smtClean="0">
                <a:latin typeface="Courier New" pitchFamily="49" charset="0"/>
                <a:cs typeface="Courier New" pitchFamily="49" charset="0"/>
              </a:rPr>
              <a:t>default/client-bootstrap.xml</a:t>
            </a:r>
          </a:p>
          <a:p>
            <a:pPr lvl="1"/>
            <a:r>
              <a:rPr lang="en-US" smtClean="0"/>
              <a:t>Examples: Log level, log file location</a:t>
            </a:r>
          </a:p>
          <a:p>
            <a:r>
              <a:rPr lang="en-US" smtClean="0"/>
              <a:t>Adding menus in .NET UI</a:t>
            </a:r>
          </a:p>
          <a:p>
            <a:pPr lvl="1"/>
            <a:r>
              <a:rPr lang="en-US" smtClean="0"/>
              <a:t>Set in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./webapps/qadhome/configurations</a:t>
            </a:r>
            <a:br>
              <a:rPr lang="en-US" smtClean="0">
                <a:latin typeface="Courier New" pitchFamily="49" charset="0"/>
                <a:cs typeface="Courier New" pitchFamily="49" charset="0"/>
              </a:rPr>
            </a:br>
            <a:r>
              <a:rPr lang="en-US" smtClean="0">
                <a:latin typeface="Courier New" pitchFamily="49" charset="0"/>
                <a:cs typeface="Courier New" pitchFamily="49" charset="0"/>
              </a:rPr>
              <a:t>&lt;qaduicfg&gt;/menus/plugin-menu.xml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QAD .NET UI Administration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ADM_ADM_120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Set session configuration</a:t>
            </a:r>
          </a:p>
          <a:p>
            <a:pPr lvl="1"/>
            <a:r>
              <a:rPr lang="en-US" smtClean="0"/>
              <a:t>Can set maximum number of forms each user can open</a:t>
            </a:r>
          </a:p>
          <a:p>
            <a:pPr lvl="1"/>
            <a:r>
              <a:rPr lang="en-US" smtClean="0"/>
              <a:t>Setting it too high can impact performance</a:t>
            </a:r>
          </a:p>
          <a:p>
            <a:pPr lvl="1"/>
            <a:r>
              <a:rPr lang="en-US" smtClean="0"/>
              <a:t>Set in User Option Telnet Maintenance</a:t>
            </a:r>
          </a:p>
          <a:p>
            <a:endParaRPr lang="en-US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QAD .NET UI Administration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ADM_ADM_130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QAD .NET UI Administration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ADM_ADM_140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3096" y="1219200"/>
            <a:ext cx="6796088" cy="45656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000" smtClean="0"/>
              <a:t>Session Master Maintenance – 36.20.10.15</a:t>
            </a:r>
          </a:p>
          <a:p>
            <a:pPr lvl="1"/>
            <a:r>
              <a:rPr lang="en-US" sz="2000" smtClean="0"/>
              <a:t>No maintenance done in this screen</a:t>
            </a:r>
          </a:p>
          <a:p>
            <a:pPr lvl="1"/>
            <a:r>
              <a:rPr lang="en-US" sz="2000" smtClean="0"/>
              <a:t>Can be used to delete defunct users</a:t>
            </a:r>
          </a:p>
          <a:p>
            <a:pPr lvl="1"/>
            <a:r>
              <a:rPr lang="en-US" sz="2000" smtClean="0"/>
              <a:t>Specifies a system generated session ID</a:t>
            </a:r>
          </a:p>
          <a:p>
            <a:r>
              <a:rPr lang="en-US" sz="2000" smtClean="0"/>
              <a:t>Connection Manager</a:t>
            </a:r>
          </a:p>
          <a:p>
            <a:pPr lvl="1"/>
            <a:r>
              <a:rPr lang="en-US" sz="2000" smtClean="0"/>
              <a:t>Monitor which users are accessing system/programs</a:t>
            </a:r>
          </a:p>
          <a:p>
            <a:pPr lvl="1"/>
            <a:r>
              <a:rPr lang="en-US" sz="2000" smtClean="0"/>
              <a:t>View status of connection pools</a:t>
            </a:r>
          </a:p>
          <a:p>
            <a:r>
              <a:rPr lang="en-US" sz="2000" smtClean="0"/>
              <a:t>Hearbeat Monitor</a:t>
            </a:r>
          </a:p>
          <a:p>
            <a:pPr lvl="1"/>
            <a:r>
              <a:rPr lang="en-US" sz="2000" smtClean="0"/>
              <a:t>Configure load balancer device or create script that monitors the Connection Manager through heartbeat pages</a:t>
            </a:r>
          </a:p>
          <a:p>
            <a:r>
              <a:rPr lang="en-US" sz="2000" smtClean="0"/>
              <a:t>User Count Log file</a:t>
            </a:r>
          </a:p>
          <a:p>
            <a:pPr lvl="1"/>
            <a:r>
              <a:rPr lang="en-US" sz="2000" smtClean="0"/>
              <a:t>Logs user, program executed and time of execution</a:t>
            </a:r>
          </a:p>
          <a:p>
            <a:pPr lvl="1"/>
            <a:r>
              <a:rPr lang="en-US" sz="2000" smtClean="0"/>
              <a:t>Located in </a:t>
            </a:r>
            <a:r>
              <a:rPr lang="en-US" sz="2000" smtClean="0">
                <a:latin typeface="Courier New" pitchFamily="49" charset="0"/>
                <a:cs typeface="Courier New" pitchFamily="49" charset="0"/>
              </a:rPr>
              <a:t>./webapps/&lt;qaduicfg&gt;/</a:t>
            </a:r>
            <a:br>
              <a:rPr lang="en-US" sz="2000" smtClean="0">
                <a:latin typeface="Courier New" pitchFamily="49" charset="0"/>
                <a:cs typeface="Courier New" pitchFamily="49" charset="0"/>
              </a:rPr>
            </a:br>
            <a:r>
              <a:rPr lang="en-US" sz="2000" smtClean="0">
                <a:latin typeface="Courier New" pitchFamily="49" charset="0"/>
                <a:cs typeface="Courier New" pitchFamily="49" charset="0"/>
              </a:rPr>
              <a:t>WEB INF/logs/usercount.log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Session Monitoring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ADM_ADM_150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Session Master Maintenance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104" y="914400"/>
            <a:ext cx="8270875" cy="4948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9460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Connection Manager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088" y="914400"/>
            <a:ext cx="7883525" cy="4845050"/>
          </a:xfrm>
          <a:prstGeom prst="rect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20484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Courier New" pitchFamily="49" charset="0"/>
                <a:cs typeface="Courier New" pitchFamily="49" charset="0"/>
              </a:rPr>
              <a:t>status.jsp</a:t>
            </a:r>
            <a:r>
              <a:rPr lang="en-US" smtClean="0"/>
              <a:t> — returns a status message containing the number of agents that are All / Idle / Init / Busy.</a:t>
            </a:r>
          </a:p>
          <a:p>
            <a:r>
              <a:rPr lang="en-US" smtClean="0">
                <a:latin typeface="Courier New" pitchFamily="49" charset="0"/>
                <a:cs typeface="Courier New" pitchFamily="49" charset="0"/>
              </a:rPr>
              <a:t>idle.jsp</a:t>
            </a:r>
            <a:r>
              <a:rPr lang="en-US" smtClean="0"/>
              <a:t> — returns a page containing the number of idle connections</a:t>
            </a:r>
          </a:p>
          <a:p>
            <a:r>
              <a:rPr lang="en-US" smtClean="0">
                <a:latin typeface="Courier New" pitchFamily="49" charset="0"/>
                <a:cs typeface="Courier New" pitchFamily="49" charset="0"/>
              </a:rPr>
              <a:t>busy.jsp</a:t>
            </a:r>
            <a:r>
              <a:rPr lang="en-US" smtClean="0"/>
              <a:t> — returns a page containing the number of busy connections</a:t>
            </a:r>
          </a:p>
          <a:p>
            <a:r>
              <a:rPr lang="en-US" smtClean="0">
                <a:latin typeface="Courier New" pitchFamily="49" charset="0"/>
                <a:cs typeface="Courier New" pitchFamily="49" charset="0"/>
              </a:rPr>
              <a:t>init.jsp</a:t>
            </a:r>
            <a:r>
              <a:rPr lang="en-US" smtClean="0"/>
              <a:t> — returns a page containing the number of initializing connections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Heartbeat Monitor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ADM_ADM_180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sz="1300" smtClean="0"/>
              <a:t>2007-11-11 06:26:47,554 apisource=AppShell at=s d=QP ip=10.167.3.1 s=TMP6 sid=TM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P6 t=li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06:35:58,879 a=sobr009.p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 t=ai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06:36:00,643 a=sobr009.p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 t=ao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06:36:10,355 a=mgdbiq.p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t=ai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06:36:42,728 a=mgdbiq.p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t=ao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06:37:32,866 apisource=AppShell at=s d=QP s=TMP6 sid=TMP6 t=lo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06:37:36,817 apisource=AppShell at=s d=QP ip=10.167.3.1 s=TMP9 sid=TM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P6 t=li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06:39:50,038 a=sosomt.p apisource=AppShell at=s d=QP s=TMP9 sid=TMP6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t=ai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06:40:15,754 a=sosomt.p apisource=AppShell at=s d=QP s=TMP9 sid=TMP6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t=ao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06:40:16,120 apisource=AppShell at=s d=QP s=TMP9 sid=TMP6 t=lo u=mfg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2007-11-11 06:40:49,743 servletcontextpath=%2Fdr01%2Ftomcat%2Fwebapps%2Fqaddemo%</a:t>
            </a:r>
          </a:p>
          <a:p>
            <a:pPr>
              <a:buFont typeface="Webdings" pitchFamily="18" charset="2"/>
              <a:buNone/>
            </a:pPr>
            <a:r>
              <a:rPr lang="en-US" sz="1300" smtClean="0"/>
              <a:t>2F t=webappstop</a:t>
            </a:r>
          </a:p>
          <a:p>
            <a:endParaRPr lang="en-US" sz="1400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 Count Log File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ADM_ADM_190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describe different administration features and functions.</a:t>
            </a:r>
          </a:p>
          <a:p>
            <a:pPr lvl="1" eaLnBrk="1" hangingPunct="1"/>
            <a:endParaRPr lang="en-US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ADM_ADM_020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200" dirty="0" smtClean="0"/>
              <a:t>Must be created within an existing Menu or Menu Group</a:t>
            </a:r>
          </a:p>
          <a:p>
            <a:pPr>
              <a:defRPr/>
            </a:pPr>
            <a:r>
              <a:rPr lang="en-US" sz="2200" dirty="0" smtClean="0"/>
              <a:t>Multiple ways to create new menus, depending on release</a:t>
            </a:r>
          </a:p>
          <a:p>
            <a:pPr>
              <a:defRPr/>
            </a:pPr>
            <a:r>
              <a:rPr lang="en-US" sz="2200" b="1" dirty="0" smtClean="0"/>
              <a:t>Example</a:t>
            </a:r>
            <a:r>
              <a:rPr lang="en-US" sz="2200" dirty="0" smtClean="0"/>
              <a:t>: in Menu System Maintenance, add menu 88.1 under new menu group called “My Custom Menu Group”: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A.9.  Assign a label (ex. My Custom Programs) and execute procedure of "A.9“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A.9.88.  Assign a label (ex. Custom Sales Orders) and execute procedure of "88“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0.88.  Assign a label (ex. Custom Sales Orders) and execute procedure of "88“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88.1.  Assign a label (ex. Custom Sales Order Maintenance) and execute procedure with the program name (for example: </a:t>
            </a:r>
            <a:r>
              <a:rPr lang="en-US" sz="2000" dirty="0" err="1" smtClean="0"/>
              <a:t>xxsomt.p</a:t>
            </a:r>
            <a:r>
              <a:rPr lang="en-US" sz="2000" dirty="0" smtClean="0"/>
              <a:t>).</a:t>
            </a:r>
          </a:p>
          <a:p>
            <a:pPr lvl="1">
              <a:defRPr/>
            </a:pPr>
            <a:endParaRPr lang="en-US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Adding Custom Menus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ADM_ADM_200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have an overview of release and service pack installations, be able to edit the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client-session.xml</a:t>
            </a:r>
            <a:r>
              <a:rPr lang="en-US" smtClean="0"/>
              <a:t> file, and to identify and use different session monitors and logs.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6148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Terminology and Components</a:t>
            </a:r>
          </a:p>
          <a:p>
            <a:r>
              <a:rPr lang="en-US" b="1" dirty="0" smtClean="0"/>
              <a:t>QAD .NET UI Administration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1557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.NET UI Administration</a:t>
            </a:r>
          </a:p>
          <a:p>
            <a:pPr lvl="1" eaLnBrk="1" hangingPunct="1"/>
            <a:r>
              <a:rPr lang="en-US" smtClean="0"/>
              <a:t>Installation of New Release</a:t>
            </a:r>
          </a:p>
          <a:p>
            <a:pPr lvl="1" eaLnBrk="1" hangingPunct="1"/>
            <a:r>
              <a:rPr lang="en-US" smtClean="0"/>
              <a:t>Installation of an MFG/PRO Service Pack</a:t>
            </a:r>
          </a:p>
          <a:p>
            <a:pPr lvl="1" eaLnBrk="1" hangingPunct="1"/>
            <a:r>
              <a:rPr lang="en-US" smtClean="0"/>
              <a:t>Client session configuration file: client-session.xml</a:t>
            </a:r>
          </a:p>
          <a:p>
            <a:pPr lvl="1" eaLnBrk="1" hangingPunct="1"/>
            <a:r>
              <a:rPr lang="en-US" smtClean="0"/>
              <a:t>Applying System-Wide Settings</a:t>
            </a:r>
          </a:p>
          <a:p>
            <a:pPr lvl="1" eaLnBrk="1" hangingPunct="1"/>
            <a:r>
              <a:rPr lang="en-US" smtClean="0"/>
              <a:t>Excluding MFG/PRO Menus in .NET UI</a:t>
            </a:r>
          </a:p>
          <a:p>
            <a:pPr lvl="1" eaLnBrk="1" hangingPunct="1"/>
            <a:r>
              <a:rPr lang="en-US" smtClean="0"/>
              <a:t>Set Session Configuration</a:t>
            </a:r>
          </a:p>
          <a:p>
            <a:pPr eaLnBrk="1" hangingPunct="1"/>
            <a:r>
              <a:rPr lang="en-US" smtClean="0"/>
              <a:t>Session Monitoring</a:t>
            </a:r>
          </a:p>
          <a:p>
            <a:pPr eaLnBrk="1" hangingPunct="1"/>
            <a:r>
              <a:rPr lang="en-US" smtClean="0"/>
              <a:t>Adding Custom Menus</a:t>
            </a:r>
          </a:p>
          <a:p>
            <a:pPr eaLnBrk="1" hangingPunct="1"/>
            <a:endParaRPr lang="en-US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8196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Installation of new release</a:t>
            </a:r>
          </a:p>
          <a:p>
            <a:pPr lvl="1" eaLnBrk="1" hangingPunct="1"/>
            <a:r>
              <a:rPr lang="en-US" smtClean="0"/>
              <a:t>Review Release Notes and Errata</a:t>
            </a:r>
          </a:p>
          <a:p>
            <a:pPr lvl="1" eaLnBrk="1" hangingPunct="1"/>
            <a:r>
              <a:rPr lang="en-US" smtClean="0"/>
              <a:t>Clear Tomcat cache</a:t>
            </a:r>
          </a:p>
          <a:p>
            <a:pPr lvl="1" eaLnBrk="1" hangingPunct="1"/>
            <a:r>
              <a:rPr lang="en-US" smtClean="0"/>
              <a:t>.NET UI client automatically checks for new version</a:t>
            </a:r>
          </a:p>
          <a:p>
            <a:pPr eaLnBrk="1" hangingPunct="1"/>
            <a:r>
              <a:rPr lang="en-US" smtClean="0"/>
              <a:t>Installation of an MFG/PRO service pack</a:t>
            </a:r>
          </a:p>
          <a:p>
            <a:pPr lvl="1" eaLnBrk="1" hangingPunct="1"/>
            <a:r>
              <a:rPr lang="en-US" smtClean="0"/>
              <a:t>May overwrite newer MFGUTIL files</a:t>
            </a:r>
          </a:p>
          <a:p>
            <a:pPr lvl="1" eaLnBrk="1" hangingPunct="1"/>
            <a:r>
              <a:rPr lang="en-US" smtClean="0"/>
              <a:t>Re-install may be needed to place back updated MFGUTIL files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Administration</a:t>
            </a:r>
          </a:p>
        </p:txBody>
      </p:sp>
      <p:sp>
        <p:nvSpPr>
          <p:cNvPr id="9220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Client Session Configuration File: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client-session.xml</a:t>
            </a:r>
          </a:p>
          <a:p>
            <a:pPr lvl="1" eaLnBrk="1" hangingPunct="1"/>
            <a:r>
              <a:rPr lang="en-US" smtClean="0"/>
              <a:t>Located on the server in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&lt;Tomcat  Install&gt;/webapps/qadhome/configurations/</a:t>
            </a:r>
            <a:r>
              <a:rPr lang="en-US" i="1" smtClean="0">
                <a:latin typeface="Courier New" pitchFamily="49" charset="0"/>
                <a:cs typeface="Courier New" pitchFamily="49" charset="0"/>
              </a:rPr>
              <a:t>qaduiConfig&gt;/client-session.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xml</a:t>
            </a:r>
          </a:p>
          <a:p>
            <a:pPr lvl="1" eaLnBrk="1" hangingPunct="1"/>
            <a:r>
              <a:rPr lang="en-US" smtClean="0"/>
              <a:t>Contains configuration for NameServer, AppServer and WebSpeed broker names and ports</a:t>
            </a:r>
          </a:p>
          <a:p>
            <a:pPr eaLnBrk="1" hangingPunct="1"/>
            <a:endParaRPr lang="en-US" smtClean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Administration</a:t>
            </a:r>
          </a:p>
        </p:txBody>
      </p:sp>
      <p:sp>
        <p:nvSpPr>
          <p:cNvPr id="10244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2400" smtClean="0"/>
              <a:t>Client Session Configuration File: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>
                <a:latin typeface="Courier New" pitchFamily="49" charset="0"/>
                <a:cs typeface="Courier New" pitchFamily="49" charset="0"/>
              </a:rPr>
              <a:t>client-session.xml </a:t>
            </a:r>
            <a:endParaRPr lang="en-US" sz="2000" smtClean="0"/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2400" smtClean="0"/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&lt;?xml version="1.0" encoding="utf-8" ?&gt;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&lt;Configuration&gt;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&lt;ConnectionProtocol&gt;</a:t>
            </a:r>
            <a:r>
              <a:rPr lang="en-US" sz="1200" b="1" smtClean="0"/>
              <a:t>AppServe</a:t>
            </a:r>
            <a:r>
              <a:rPr lang="en-US" sz="1200" smtClean="0"/>
              <a:t>r&lt;/ConnectionProtocol&gt;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&lt;ConnectionSecureProtocol&gt;AppServer&lt;/ConnectionSecureProtocol&gt;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&lt;ConnectionHost&gt;</a:t>
            </a:r>
            <a:r>
              <a:rPr lang="en-US" sz="1200" b="1" smtClean="0"/>
              <a:t>qaddemo.qad.com</a:t>
            </a:r>
            <a:r>
              <a:rPr lang="en-US" sz="1200" smtClean="0"/>
              <a:t>&lt;/ConnectionHost&gt;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&lt;ConnectionPort&gt;</a:t>
            </a:r>
            <a:r>
              <a:rPr lang="en-US" sz="1200" b="1" smtClean="0"/>
              <a:t>5162</a:t>
            </a:r>
            <a:r>
              <a:rPr lang="en-US" sz="1200" smtClean="0"/>
              <a:t>&lt;/ConnectionPort&gt;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&lt;ConnectionService&gt;</a:t>
            </a:r>
            <a:r>
              <a:rPr lang="en-US" sz="1200" b="1" smtClean="0"/>
              <a:t>qaddemo_AS</a:t>
            </a:r>
            <a:r>
              <a:rPr lang="en-US" sz="1200" smtClean="0"/>
              <a:t>&lt;/ConnectionService&gt;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&lt;ConnectionSecureService&gt;</a:t>
            </a:r>
            <a:r>
              <a:rPr lang="en-US" sz="1200" b="1" smtClean="0"/>
              <a:t>qaddemo_AS</a:t>
            </a:r>
            <a:r>
              <a:rPr lang="en-US" sz="1200" smtClean="0"/>
              <a:t>&lt;/ConnectionSecureService&gt;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&lt;ConnectionSecureHost&gt;</a:t>
            </a:r>
            <a:r>
              <a:rPr lang="en-US" sz="1200" b="1" smtClean="0"/>
              <a:t>qaddemo.qad.com</a:t>
            </a:r>
            <a:r>
              <a:rPr lang="en-US" sz="1200" smtClean="0"/>
              <a:t>&lt;/ConnectionSecureHost&gt;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&lt;ConnectionSecurePort&gt;</a:t>
            </a:r>
            <a:r>
              <a:rPr lang="en-US" sz="1200" b="1" smtClean="0"/>
              <a:t>5162</a:t>
            </a:r>
            <a:r>
              <a:rPr lang="en-US" sz="1200" smtClean="0"/>
              <a:t>&lt;/ConnectionSecurePort&gt;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&lt;DesktopProtocol&gt;</a:t>
            </a:r>
            <a:r>
              <a:rPr lang="en-US" sz="1200" b="1" smtClean="0"/>
              <a:t>http</a:t>
            </a:r>
            <a:r>
              <a:rPr lang="en-US" sz="1200" smtClean="0"/>
              <a:t>&lt;/DesktopProtocol&gt;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&lt;DesktopHost&gt;</a:t>
            </a:r>
            <a:r>
              <a:rPr lang="en-US" sz="1200" b="1" smtClean="0"/>
              <a:t>qaddemo.qad.com</a:t>
            </a:r>
            <a:r>
              <a:rPr lang="en-US" sz="1200" smtClean="0"/>
              <a:t>&lt;/DesktopHost&gt;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&lt;DesktopPort&gt;8080&lt;/DesktopPort&gt;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&lt;DesktopService&gt;qaddemo&lt;/DesktopService&gt;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&lt;DesktopAPI&gt;shell.jsp&lt;/DesktopAPI&gt;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&lt;DesktopAsWebBrowser&gt;false&lt;/DesktopAsWebBrowser&gt;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&lt;WebSpeedService&gt;</a:t>
            </a:r>
            <a:r>
              <a:rPr lang="en-US" sz="1200" b="1" smtClean="0"/>
              <a:t>qaddemo_WS</a:t>
            </a:r>
            <a:r>
              <a:rPr lang="en-US" sz="1200" smtClean="0"/>
              <a:t>&lt;/WebSpeedService&gt;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&lt;WebSpeedPath&gt;cgi-bin/wspd_cgi.ksh/WService&lt;/WebSpeedPath&gt;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200" smtClean="0"/>
              <a:t>    &lt;WebSpeedProgram&gt;com/qad/desktop/interface/wsep1.p&lt;/WebSpeedProgram&gt;</a:t>
            </a:r>
          </a:p>
          <a:p>
            <a:pPr eaLnBrk="1" hangingPunct="1">
              <a:lnSpc>
                <a:spcPct val="70000"/>
              </a:lnSpc>
            </a:pPr>
            <a:endParaRPr lang="en-US" sz="120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Administration</a:t>
            </a:r>
          </a:p>
        </p:txBody>
      </p:sp>
      <p:sp>
        <p:nvSpPr>
          <p:cNvPr id="11268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Browse Record Threshold in</a:t>
            </a:r>
            <a:br>
              <a:rPr lang="en-US" smtClean="0"/>
            </a:br>
            <a:r>
              <a:rPr lang="en-US" smtClean="0">
                <a:latin typeface="Courier New" pitchFamily="49" charset="0"/>
                <a:cs typeface="Courier New" pitchFamily="49" charset="0"/>
              </a:rPr>
              <a:t>client-session.xml</a:t>
            </a:r>
          </a:p>
          <a:p>
            <a:pPr eaLnBrk="1" hangingPunct="1">
              <a:buFont typeface="Webdings" pitchFamily="18" charset="2"/>
              <a:buNone/>
            </a:pPr>
            <a:endParaRPr lang="en-US" sz="1600" smtClean="0"/>
          </a:p>
          <a:p>
            <a:pPr eaLnBrk="1" hangingPunct="1">
              <a:buFont typeface="Webdings" pitchFamily="18" charset="2"/>
              <a:buNone/>
            </a:pPr>
            <a:r>
              <a:rPr lang="en-US" sz="1400" smtClean="0"/>
              <a:t>&lt;MaximumBrowseRecordsToCount&gt;</a:t>
            </a:r>
            <a:r>
              <a:rPr lang="en-US" sz="1400" b="1" smtClean="0"/>
              <a:t>50000</a:t>
            </a:r>
            <a:r>
              <a:rPr lang="en-US" sz="1400" smtClean="0"/>
              <a:t>&lt;/MaximumBrowseRecordsToCount&gt;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smtClean="0"/>
              <a:t>&lt;MaximumBrowseRecordsToDownload&gt;</a:t>
            </a:r>
            <a:r>
              <a:rPr lang="en-US" sz="1400" b="1" smtClean="0"/>
              <a:t>50000</a:t>
            </a:r>
            <a:r>
              <a:rPr lang="en-US" sz="1400" smtClean="0"/>
              <a:t>&lt;/MaximumBrowseRecordsToDownload&gt;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smtClean="0"/>
              <a:t>&lt;BrowseRecordsForPrintWarning&gt;</a:t>
            </a:r>
            <a:r>
              <a:rPr lang="en-US" sz="1400" b="1" smtClean="0"/>
              <a:t>10000</a:t>
            </a:r>
            <a:r>
              <a:rPr lang="en-US" sz="1400" smtClean="0"/>
              <a:t>&lt;/BrowseRecordsForPrintWarning&gt;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smtClean="0"/>
              <a:t>&lt;BrowseRecordsForExcelWarning&gt;</a:t>
            </a:r>
            <a:r>
              <a:rPr lang="en-US" sz="1400" b="1" smtClean="0"/>
              <a:t>10000</a:t>
            </a:r>
            <a:r>
              <a:rPr lang="en-US" sz="1400" smtClean="0"/>
              <a:t>&lt;/BrowseRecordsForExcelWarning&gt;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smtClean="0"/>
              <a:t>&lt;ChartElementsForChartWarning&gt;</a:t>
            </a:r>
            <a:r>
              <a:rPr lang="en-US" sz="1400" b="1" smtClean="0"/>
              <a:t>100</a:t>
            </a:r>
            <a:r>
              <a:rPr lang="en-US" sz="1400" smtClean="0"/>
              <a:t>&lt;/ChartElementsForChartWarning&gt;</a:t>
            </a:r>
          </a:p>
          <a:p>
            <a:pPr eaLnBrk="1" hangingPunct="1">
              <a:buFont typeface="Webdings" pitchFamily="18" charset="2"/>
              <a:buNone/>
            </a:pPr>
            <a:endParaRPr lang="en-US" sz="1400" smtClean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Administration</a:t>
            </a:r>
          </a:p>
        </p:txBody>
      </p:sp>
      <p:sp>
        <p:nvSpPr>
          <p:cNvPr id="12292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ADM_ADM_090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</TotalTime>
  <Words>893</Words>
  <Application>Microsoft Office PowerPoint</Application>
  <PresentationFormat>On-screen Show (4:3)</PresentationFormat>
  <Paragraphs>171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QAD 2010 Template</vt:lpstr>
      <vt:lpstr>QAD .NET UI</vt:lpstr>
      <vt:lpstr> Chapter Objectives</vt:lpstr>
      <vt:lpstr>Benefits</vt:lpstr>
      <vt:lpstr>Training Flow</vt:lpstr>
      <vt:lpstr>Overview</vt:lpstr>
      <vt:lpstr>.NET UI Administration</vt:lpstr>
      <vt:lpstr>.NET UI Administration</vt:lpstr>
      <vt:lpstr>.NET UI Administration</vt:lpstr>
      <vt:lpstr>.NET UI Administration</vt:lpstr>
      <vt:lpstr>Embedded Telnet Screen Settings</vt:lpstr>
      <vt:lpstr>Embedded Telnet Screen Settings</vt:lpstr>
      <vt:lpstr>QAD .NET UI Administration</vt:lpstr>
      <vt:lpstr>QAD .NET UI Administration</vt:lpstr>
      <vt:lpstr>QAD .NET UI Administration</vt:lpstr>
      <vt:lpstr>Session Monitoring</vt:lpstr>
      <vt:lpstr>Session Master Maintenance</vt:lpstr>
      <vt:lpstr>Connection Manager</vt:lpstr>
      <vt:lpstr>Heartbeat Monitor</vt:lpstr>
      <vt:lpstr>User Count Log File</vt:lpstr>
      <vt:lpstr>Adding Custom Menus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mdf</cp:lastModifiedBy>
  <cp:revision>1</cp:revision>
  <dcterms:created xsi:type="dcterms:W3CDTF">2011-01-06T22:03:08Z</dcterms:created>
  <dcterms:modified xsi:type="dcterms:W3CDTF">2011-01-06T22:08:17Z</dcterms:modified>
</cp:coreProperties>
</file>