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56E6D5-7E1C-4EB2-8C87-BD7706FF7F6F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C6E90-8BD7-4C0E-A0CA-7F87D26EFE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284F7A-CA11-447F-9D1B-D5C3489837D6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4F0A94-B819-45B1-931E-A5AA5D324F93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endParaRPr lang="en-IE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0DB44D-85E9-42EB-B85B-8C870A63C0A8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4AC761-0BF7-4159-9079-03B234F71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3"/>
          <p:cNvSpPr>
            <a:spLocks noGrp="1"/>
          </p:cNvSpPr>
          <p:nvPr userDrawn="1"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ADM_TSH_130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.NET UI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System Administration Training</a:t>
            </a:r>
          </a:p>
          <a:p>
            <a:pPr eaLnBrk="1" hangingPunct="1"/>
            <a:r>
              <a:rPr lang="en-US" smtClean="0"/>
              <a:t>Troubleshooting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/>
              <a:t>Use PROMON</a:t>
            </a:r>
          </a:p>
          <a:p>
            <a:pPr lvl="1"/>
            <a:r>
              <a:rPr lang="en-US" sz="2000" smtClean="0"/>
              <a:t>How many users are logged on?</a:t>
            </a:r>
          </a:p>
          <a:p>
            <a:pPr lvl="1"/>
            <a:r>
              <a:rPr lang="en-US" sz="2000" smtClean="0"/>
              <a:t>Does the number match the configuration?</a:t>
            </a:r>
          </a:p>
          <a:p>
            <a:pPr lvl="1"/>
            <a:r>
              <a:rPr lang="en-US" sz="2000" smtClean="0"/>
              <a:t>Does the </a:t>
            </a:r>
            <a:r>
              <a:rPr lang="en-US" sz="2000" smtClean="0">
                <a:latin typeface="Courier New" pitchFamily="49" charset="0"/>
                <a:cs typeface="Courier New" pitchFamily="49" charset="0"/>
              </a:rPr>
              <a:t>-n </a:t>
            </a:r>
            <a:r>
              <a:rPr lang="en-US" sz="2000" smtClean="0"/>
              <a:t>accommodate enough logins on all of the databases?</a:t>
            </a:r>
          </a:p>
          <a:p>
            <a:pPr lvl="1"/>
            <a:r>
              <a:rPr lang="en-US" sz="2000" smtClean="0"/>
              <a:t>Are there users from all WebSpeed Brokers?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Check the Databases</a:t>
            </a:r>
          </a:p>
        </p:txBody>
      </p:sp>
      <p:sp>
        <p:nvSpPr>
          <p:cNvPr id="1030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ADM_TSH_130</a:t>
            </a:r>
          </a:p>
        </p:txBody>
      </p:sp>
      <p:graphicFrame>
        <p:nvGraphicFramePr>
          <p:cNvPr id="152580" name="Object 4"/>
          <p:cNvGraphicFramePr>
            <a:graphicFrameLocks noChangeAspect="1"/>
          </p:cNvGraphicFramePr>
          <p:nvPr/>
        </p:nvGraphicFramePr>
        <p:xfrm>
          <a:off x="1319213" y="3168650"/>
          <a:ext cx="6103937" cy="1928812"/>
        </p:xfrm>
        <a:graphic>
          <a:graphicData uri="http://schemas.openxmlformats.org/presentationml/2006/ole">
            <p:oleObj spid="_x0000_s1026" name="Image" r:id="rId3" imgW="7319449" imgH="2312743" progId="Photoshop.Image.4">
              <p:embed/>
            </p:oleObj>
          </a:graphicData>
        </a:graphic>
      </p:graphicFrame>
      <p:graphicFrame>
        <p:nvGraphicFramePr>
          <p:cNvPr id="152581" name="Object 5"/>
          <p:cNvGraphicFramePr>
            <a:graphicFrameLocks noChangeAspect="1"/>
          </p:cNvGraphicFramePr>
          <p:nvPr/>
        </p:nvGraphicFramePr>
        <p:xfrm>
          <a:off x="3641725" y="3673475"/>
          <a:ext cx="4460875" cy="2346325"/>
        </p:xfrm>
        <a:graphic>
          <a:graphicData uri="http://schemas.openxmlformats.org/presentationml/2006/ole">
            <p:oleObj spid="_x0000_s1027" name="Image" r:id="rId4" imgW="7192376" imgH="3786798" progId="Photoshop.Image.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Test the Admin Server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Test the Name Server</a:t>
            </a:r>
          </a:p>
          <a:p>
            <a:endParaRPr lang="en-US" smtClean="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Test the Admin and Name Servers</a:t>
            </a:r>
          </a:p>
        </p:txBody>
      </p:sp>
      <p:sp>
        <p:nvSpPr>
          <p:cNvPr id="2054" name="Footer Placeholder 7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ADM_TSH_130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1330325" y="1905000"/>
          <a:ext cx="6797675" cy="965200"/>
        </p:xfrm>
        <a:graphic>
          <a:graphicData uri="http://schemas.openxmlformats.org/presentationml/2006/ole">
            <p:oleObj spid="_x0000_s2050" name="Image" r:id="rId3" imgW="6798447" imgH="965420" progId="Photoshop.Image.4">
              <p:embed/>
            </p:oleObj>
          </a:graphicData>
        </a:graphic>
      </p:graphicFrame>
      <p:graphicFrame>
        <p:nvGraphicFramePr>
          <p:cNvPr id="2051" name="Object 5"/>
          <p:cNvGraphicFramePr>
            <a:graphicFrameLocks noChangeAspect="1"/>
          </p:cNvGraphicFramePr>
          <p:nvPr/>
        </p:nvGraphicFramePr>
        <p:xfrm>
          <a:off x="1333500" y="4038600"/>
          <a:ext cx="7188200" cy="1985963"/>
        </p:xfrm>
        <a:graphic>
          <a:graphicData uri="http://schemas.openxmlformats.org/presentationml/2006/ole">
            <p:oleObj spid="_x0000_s2051" name="Image" r:id="rId4" imgW="10788563" imgH="2325450" progId="Photoshop.Image.4">
              <p:embed/>
            </p:oleObj>
          </a:graphicData>
        </a:graphic>
      </p:graphicFrame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1206500" y="1447800"/>
            <a:ext cx="3581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800" b="1" dirty="0" err="1">
                <a:latin typeface="+mj-lt"/>
              </a:rPr>
              <a:t>proadsv</a:t>
            </a:r>
            <a:r>
              <a:rPr lang="en-US" sz="1800" b="1" dirty="0">
                <a:latin typeface="+mj-lt"/>
              </a:rPr>
              <a:t> -query</a:t>
            </a:r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1206500" y="3581400"/>
            <a:ext cx="35814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800" b="1" dirty="0" err="1">
                <a:latin typeface="+mj-lt"/>
              </a:rPr>
              <a:t>nsman</a:t>
            </a:r>
            <a:r>
              <a:rPr lang="en-US" sz="1800" b="1" dirty="0">
                <a:latin typeface="+mj-lt"/>
              </a:rPr>
              <a:t> -name NS1 -query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Test the broker and agents</a:t>
            </a:r>
          </a:p>
          <a:p>
            <a:endParaRPr lang="en-US" smtClean="0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Test the WebSpeed Broker(s)</a:t>
            </a:r>
          </a:p>
        </p:txBody>
      </p:sp>
      <p:sp>
        <p:nvSpPr>
          <p:cNvPr id="25604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ADM_TSH_130</a:t>
            </a:r>
          </a:p>
        </p:txBody>
      </p:sp>
      <p:sp>
        <p:nvSpPr>
          <p:cNvPr id="25605" name="Text Box 4"/>
          <p:cNvSpPr txBox="1">
            <a:spLocks noChangeArrowheads="1"/>
          </p:cNvSpPr>
          <p:nvPr/>
        </p:nvSpPr>
        <p:spPr bwMode="auto">
          <a:xfrm>
            <a:off x="1216024" y="1524000"/>
            <a:ext cx="5032375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800" b="1">
                <a:latin typeface="+mj-lt"/>
              </a:rPr>
              <a:t>wtbman -name qaddemo_WS -query</a:t>
            </a:r>
          </a:p>
        </p:txBody>
      </p:sp>
      <p:pic>
        <p:nvPicPr>
          <p:cNvPr id="2560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8606" y="1981200"/>
            <a:ext cx="6343650" cy="3933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Test the broker and agents</a:t>
            </a:r>
          </a:p>
          <a:p>
            <a:endParaRPr lang="en-US" smtClean="0"/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Test the AppServer Broker(s)</a:t>
            </a:r>
          </a:p>
        </p:txBody>
      </p:sp>
      <p:sp>
        <p:nvSpPr>
          <p:cNvPr id="26628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ADM_TSH_130</a:t>
            </a:r>
          </a:p>
        </p:txBody>
      </p:sp>
      <p:sp>
        <p:nvSpPr>
          <p:cNvPr id="26629" name="Text Box 4"/>
          <p:cNvSpPr txBox="1">
            <a:spLocks noChangeArrowheads="1"/>
          </p:cNvSpPr>
          <p:nvPr/>
        </p:nvSpPr>
        <p:spPr bwMode="auto">
          <a:xfrm>
            <a:off x="1332994" y="1600200"/>
            <a:ext cx="4575175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800" b="1" dirty="0" err="1">
                <a:latin typeface="+mj-lt"/>
              </a:rPr>
              <a:t>asbman</a:t>
            </a:r>
            <a:r>
              <a:rPr lang="en-US" sz="1800" b="1" dirty="0">
                <a:latin typeface="+mj-lt"/>
              </a:rPr>
              <a:t> -name </a:t>
            </a:r>
            <a:r>
              <a:rPr lang="en-US" sz="1800" b="1" dirty="0" err="1">
                <a:latin typeface="+mj-lt"/>
              </a:rPr>
              <a:t>qaddemo_AS</a:t>
            </a:r>
            <a:r>
              <a:rPr lang="en-US" sz="1800" b="1" dirty="0">
                <a:latin typeface="+mj-lt"/>
              </a:rPr>
              <a:t> -query</a:t>
            </a:r>
          </a:p>
        </p:txBody>
      </p:sp>
      <p:pic>
        <p:nvPicPr>
          <p:cNvPr id="26630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8558" y="2012950"/>
            <a:ext cx="6343650" cy="3933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Test the WebSpeed Messenger</a:t>
            </a:r>
          </a:p>
        </p:txBody>
      </p:sp>
      <p:sp>
        <p:nvSpPr>
          <p:cNvPr id="3080" name="Footer Placeholder 18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ADM_TSH_130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989512" y="2132012"/>
            <a:ext cx="4000500" cy="3678238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smtClean="0">
                <a:latin typeface="+mj-lt"/>
              </a:rPr>
              <a:t>Does the broker respond?</a:t>
            </a:r>
          </a:p>
          <a:p>
            <a:pPr eaLnBrk="1" hangingPunct="1"/>
            <a:r>
              <a:rPr lang="en-US" smtClean="0">
                <a:latin typeface="+mj-lt"/>
              </a:rPr>
              <a:t>Is the PROPATH correct?</a:t>
            </a:r>
          </a:p>
          <a:p>
            <a:pPr eaLnBrk="1" hangingPunct="1"/>
            <a:r>
              <a:rPr lang="en-US" smtClean="0">
                <a:latin typeface="+mj-lt"/>
              </a:rPr>
              <a:t>Are the correct databases connected?</a:t>
            </a:r>
          </a:p>
          <a:p>
            <a:pPr eaLnBrk="1" hangingPunct="1"/>
            <a:r>
              <a:rPr lang="en-US" smtClean="0">
                <a:latin typeface="+mj-lt"/>
              </a:rPr>
              <a:t>Ping each service that you are supporting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28600" y="1447800"/>
            <a:ext cx="8386762" cy="465137"/>
            <a:chOff x="768" y="1680"/>
            <a:chExt cx="4224" cy="293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768" y="1680"/>
              <a:ext cx="4224" cy="293"/>
              <a:chOff x="848" y="1928"/>
              <a:chExt cx="4100" cy="320"/>
            </a:xfrm>
          </p:grpSpPr>
          <p:sp>
            <p:nvSpPr>
              <p:cNvPr id="3083" name="Rectangle 6"/>
              <p:cNvSpPr>
                <a:spLocks noChangeArrowheads="1"/>
              </p:cNvSpPr>
              <p:nvPr/>
            </p:nvSpPr>
            <p:spPr bwMode="auto">
              <a:xfrm>
                <a:off x="868" y="1928"/>
                <a:ext cx="4080" cy="320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3084" name="Rectangle 7"/>
              <p:cNvSpPr>
                <a:spLocks noChangeArrowheads="1"/>
              </p:cNvSpPr>
              <p:nvPr/>
            </p:nvSpPr>
            <p:spPr bwMode="auto">
              <a:xfrm>
                <a:off x="876" y="1944"/>
                <a:ext cx="4068" cy="288"/>
              </a:xfrm>
              <a:prstGeom prst="rect">
                <a:avLst/>
              </a:prstGeom>
              <a:solidFill>
                <a:srgbClr val="DDDDDD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3085" name="Text Box 8"/>
              <p:cNvSpPr txBox="1">
                <a:spLocks noChangeArrowheads="1"/>
              </p:cNvSpPr>
              <p:nvPr/>
            </p:nvSpPr>
            <p:spPr bwMode="auto">
              <a:xfrm>
                <a:off x="848" y="1997"/>
                <a:ext cx="592" cy="197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400" b="1">
                    <a:latin typeface="+mj-lt"/>
                  </a:rPr>
                  <a:t>A</a:t>
                </a:r>
                <a:r>
                  <a:rPr lang="en-US" sz="1400" b="1" u="sng">
                    <a:latin typeface="+mj-lt"/>
                  </a:rPr>
                  <a:t>d</a:t>
                </a:r>
                <a:r>
                  <a:rPr lang="en-US" sz="1400" b="1">
                    <a:latin typeface="+mj-lt"/>
                  </a:rPr>
                  <a:t>dress</a:t>
                </a:r>
              </a:p>
            </p:txBody>
          </p:sp>
        </p:grpSp>
        <p:sp>
          <p:nvSpPr>
            <p:cNvPr id="3082" name="Rectangle 9"/>
            <p:cNvSpPr>
              <a:spLocks noChangeArrowheads="1"/>
            </p:cNvSpPr>
            <p:nvPr/>
          </p:nvSpPr>
          <p:spPr bwMode="auto">
            <a:xfrm>
              <a:off x="1296" y="1737"/>
              <a:ext cx="3648" cy="19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274320" anchor="ctr"/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600" b="1">
                  <a:latin typeface="+mj-lt"/>
                </a:rPr>
                <a:t>http://plli01:8080/demo/cgi-bin/wspd_cgi.ksh/WService=wsdemo/ping</a:t>
              </a:r>
            </a:p>
          </p:txBody>
        </p:sp>
        <p:graphicFrame>
          <p:nvGraphicFramePr>
            <p:cNvPr id="3074" name="Object 10"/>
            <p:cNvGraphicFramePr>
              <a:graphicFrameLocks noChangeAspect="1"/>
            </p:cNvGraphicFramePr>
            <p:nvPr/>
          </p:nvGraphicFramePr>
          <p:xfrm>
            <a:off x="1310" y="1757"/>
            <a:ext cx="144" cy="140"/>
          </p:xfrm>
          <a:graphic>
            <a:graphicData uri="http://schemas.openxmlformats.org/presentationml/2006/ole">
              <p:oleObj spid="_x0000_s3074" name="Image" r:id="rId3" imgW="419048" imgH="406493" progId="Photoshop.Image.4">
                <p:embed/>
              </p:oleObj>
            </a:graphicData>
          </a:graphic>
        </p:graphicFrame>
      </p:grpSp>
      <p:sp>
        <p:nvSpPr>
          <p:cNvPr id="3078" name="Rectangle 11"/>
          <p:cNvSpPr>
            <a:spLocks noChangeArrowheads="1"/>
          </p:cNvSpPr>
          <p:nvPr/>
        </p:nvSpPr>
        <p:spPr bwMode="auto">
          <a:xfrm>
            <a:off x="836612" y="2018874"/>
            <a:ext cx="4365298" cy="3955314"/>
          </a:xfrm>
          <a:prstGeom prst="rect">
            <a:avLst/>
          </a:prstGeom>
          <a:solidFill>
            <a:srgbClr val="E9F4FF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600" b="1">
                <a:latin typeface="+mj-lt"/>
              </a:rPr>
              <a:t>Web Object Path (PROPATH):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/apps/mfgpro/eb2/desktop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/apps/mfgpro.eb2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/apps/mfgpro/eb2/bbi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/apps/progress/91d/tty/adecomm.pl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/aps/progress/91d/tty/adeshar.pl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/apps/progress/91d/tty/prodict.pl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/apps/progress/91d/tty/adeedit.pl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/apps/progress/91d/tty/adecomp.pl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/apps/progress/91d/tty/as4dict.pl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/apps/progress/91d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apps/progress/91d/bin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600" b="1">
                <a:latin typeface="+mj-lt"/>
              </a:rPr>
              <a:t>Connected Databases: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qaddb (PROGRESS)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qadhelp (PROGRESS)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400" b="1">
                <a:latin typeface="+mj-lt"/>
              </a:rPr>
              <a:t>	qadadm (PROGRESS)</a:t>
            </a:r>
          </a:p>
          <a:p>
            <a:pPr algn="l" eaLnBrk="0" hangingPunct="0">
              <a:lnSpc>
                <a:spcPct val="5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400" b="1">
                <a:latin typeface="+mj-lt"/>
              </a:rPr>
              <a:t>	</a:t>
            </a:r>
          </a:p>
        </p:txBody>
      </p:sp>
      <p:sp>
        <p:nvSpPr>
          <p:cNvPr id="3079" name="Rectangle 12"/>
          <p:cNvSpPr>
            <a:spLocks noChangeArrowheads="1"/>
          </p:cNvSpPr>
          <p:nvPr/>
        </p:nvSpPr>
        <p:spPr bwMode="auto">
          <a:xfrm>
            <a:off x="684212" y="9144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000" b="1">
                <a:latin typeface="+mj-lt"/>
              </a:rPr>
              <a:t>A simple test of WebSpeed will tell you a lot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Verify Tomcat is Running</a:t>
            </a:r>
          </a:p>
        </p:txBody>
      </p:sp>
      <p:sp>
        <p:nvSpPr>
          <p:cNvPr id="4106" name="Footer Placeholder 20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ADM_TSH_150</a:t>
            </a:r>
          </a:p>
        </p:txBody>
      </p:sp>
      <p:sp>
        <p:nvSpPr>
          <p:cNvPr id="4103" name="Rectangle 3"/>
          <p:cNvSpPr>
            <a:spLocks noChangeArrowheads="1"/>
          </p:cNvSpPr>
          <p:nvPr/>
        </p:nvSpPr>
        <p:spPr bwMode="auto">
          <a:xfrm>
            <a:off x="679936" y="1143000"/>
            <a:ext cx="7772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000" b="1">
                <a:latin typeface="+mj-lt"/>
              </a:rPr>
              <a:t>Enter the URL for each Tomcat instance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137136" y="1676400"/>
            <a:ext cx="6705600" cy="465137"/>
            <a:chOff x="768" y="1680"/>
            <a:chExt cx="4224" cy="293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768" y="1680"/>
              <a:ext cx="4224" cy="293"/>
              <a:chOff x="848" y="1928"/>
              <a:chExt cx="4100" cy="320"/>
            </a:xfrm>
          </p:grpSpPr>
          <p:sp>
            <p:nvSpPr>
              <p:cNvPr id="4114" name="Rectangle 6"/>
              <p:cNvSpPr>
                <a:spLocks noChangeArrowheads="1"/>
              </p:cNvSpPr>
              <p:nvPr/>
            </p:nvSpPr>
            <p:spPr bwMode="auto">
              <a:xfrm>
                <a:off x="868" y="1928"/>
                <a:ext cx="4080" cy="320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4115" name="Rectangle 7"/>
              <p:cNvSpPr>
                <a:spLocks noChangeArrowheads="1"/>
              </p:cNvSpPr>
              <p:nvPr/>
            </p:nvSpPr>
            <p:spPr bwMode="auto">
              <a:xfrm>
                <a:off x="876" y="1944"/>
                <a:ext cx="4068" cy="288"/>
              </a:xfrm>
              <a:prstGeom prst="rect">
                <a:avLst/>
              </a:prstGeom>
              <a:solidFill>
                <a:srgbClr val="DDDDDD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4116" name="Text Box 8"/>
              <p:cNvSpPr txBox="1">
                <a:spLocks noChangeArrowheads="1"/>
              </p:cNvSpPr>
              <p:nvPr/>
            </p:nvSpPr>
            <p:spPr bwMode="auto">
              <a:xfrm>
                <a:off x="848" y="1997"/>
                <a:ext cx="592" cy="197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400" b="1">
                    <a:latin typeface="+mj-lt"/>
                  </a:rPr>
                  <a:t>A</a:t>
                </a:r>
                <a:r>
                  <a:rPr lang="en-US" sz="1400" b="1" u="sng">
                    <a:latin typeface="+mj-lt"/>
                  </a:rPr>
                  <a:t>d</a:t>
                </a:r>
                <a:r>
                  <a:rPr lang="en-US" sz="1400" b="1">
                    <a:latin typeface="+mj-lt"/>
                  </a:rPr>
                  <a:t>dress</a:t>
                </a:r>
              </a:p>
            </p:txBody>
          </p:sp>
        </p:grpSp>
        <p:sp>
          <p:nvSpPr>
            <p:cNvPr id="4113" name="Rectangle 9"/>
            <p:cNvSpPr>
              <a:spLocks noChangeArrowheads="1"/>
            </p:cNvSpPr>
            <p:nvPr/>
          </p:nvSpPr>
          <p:spPr bwMode="auto">
            <a:xfrm>
              <a:off x="1296" y="1737"/>
              <a:ext cx="3648" cy="19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274320" anchor="ctr"/>
            <a:lstStyle/>
            <a:p>
              <a:pPr algn="l"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600" b="1">
                  <a:latin typeface="+mj-lt"/>
                </a:rPr>
                <a:t>http://plli01.qad.com:8080/index.html</a:t>
              </a:r>
            </a:p>
          </p:txBody>
        </p:sp>
        <p:graphicFrame>
          <p:nvGraphicFramePr>
            <p:cNvPr id="4101" name="Object 10"/>
            <p:cNvGraphicFramePr>
              <a:graphicFrameLocks noChangeAspect="1"/>
            </p:cNvGraphicFramePr>
            <p:nvPr/>
          </p:nvGraphicFramePr>
          <p:xfrm>
            <a:off x="1310" y="1757"/>
            <a:ext cx="144" cy="140"/>
          </p:xfrm>
          <a:graphic>
            <a:graphicData uri="http://schemas.openxmlformats.org/presentationml/2006/ole">
              <p:oleObj spid="_x0000_s4101" name="Image" r:id="rId3" imgW="419048" imgH="406493" progId="Photoshop.Image.4">
                <p:embed/>
              </p:oleObj>
            </a:graphicData>
          </a:graphic>
        </p:graphicFrame>
      </p:grpSp>
      <p:graphicFrame>
        <p:nvGraphicFramePr>
          <p:cNvPr id="4098" name="Object 11"/>
          <p:cNvGraphicFramePr>
            <a:graphicFrameLocks noChangeAspect="1"/>
          </p:cNvGraphicFramePr>
          <p:nvPr/>
        </p:nvGraphicFramePr>
        <p:xfrm>
          <a:off x="1175236" y="2438400"/>
          <a:ext cx="6705600" cy="1050925"/>
        </p:xfrm>
        <a:graphic>
          <a:graphicData uri="http://schemas.openxmlformats.org/presentationml/2006/ole">
            <p:oleObj spid="_x0000_s4098" name="Image" r:id="rId4" imgW="9238263" imgH="1448641" progId="Photoshop.Image.4">
              <p:embed/>
            </p:oleObj>
          </a:graphicData>
        </a:graphic>
      </p:graphicFrame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1137136" y="3878262"/>
            <a:ext cx="6705600" cy="465138"/>
            <a:chOff x="768" y="1680"/>
            <a:chExt cx="4224" cy="293"/>
          </a:xfrm>
        </p:grpSpPr>
        <p:grpSp>
          <p:nvGrpSpPr>
            <p:cNvPr id="5" name="Group 13"/>
            <p:cNvGrpSpPr>
              <a:grpSpLocks/>
            </p:cNvGrpSpPr>
            <p:nvPr/>
          </p:nvGrpSpPr>
          <p:grpSpPr bwMode="auto">
            <a:xfrm>
              <a:off x="768" y="1680"/>
              <a:ext cx="4224" cy="293"/>
              <a:chOff x="848" y="1928"/>
              <a:chExt cx="4100" cy="320"/>
            </a:xfrm>
          </p:grpSpPr>
          <p:sp>
            <p:nvSpPr>
              <p:cNvPr id="4109" name="Rectangle 14"/>
              <p:cNvSpPr>
                <a:spLocks noChangeArrowheads="1"/>
              </p:cNvSpPr>
              <p:nvPr/>
            </p:nvSpPr>
            <p:spPr bwMode="auto">
              <a:xfrm>
                <a:off x="868" y="1928"/>
                <a:ext cx="4080" cy="320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4110" name="Rectangle 15"/>
              <p:cNvSpPr>
                <a:spLocks noChangeArrowheads="1"/>
              </p:cNvSpPr>
              <p:nvPr/>
            </p:nvSpPr>
            <p:spPr bwMode="auto">
              <a:xfrm>
                <a:off x="876" y="1944"/>
                <a:ext cx="4068" cy="288"/>
              </a:xfrm>
              <a:prstGeom prst="rect">
                <a:avLst/>
              </a:prstGeom>
              <a:solidFill>
                <a:srgbClr val="DDDDDD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E">
                  <a:latin typeface="+mj-lt"/>
                </a:endParaRPr>
              </a:p>
            </p:txBody>
          </p:sp>
          <p:sp>
            <p:nvSpPr>
              <p:cNvPr id="4111" name="Text Box 16"/>
              <p:cNvSpPr txBox="1">
                <a:spLocks noChangeArrowheads="1"/>
              </p:cNvSpPr>
              <p:nvPr/>
            </p:nvSpPr>
            <p:spPr bwMode="auto">
              <a:xfrm>
                <a:off x="848" y="1997"/>
                <a:ext cx="592" cy="197"/>
              </a:xfrm>
              <a:prstGeom prst="rect">
                <a:avLst/>
              </a:prstGeom>
              <a:noFill/>
              <a:ln w="254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400" b="1">
                    <a:latin typeface="+mj-lt"/>
                  </a:rPr>
                  <a:t>A</a:t>
                </a:r>
                <a:r>
                  <a:rPr lang="en-US" sz="1400" b="1" u="sng">
                    <a:latin typeface="+mj-lt"/>
                  </a:rPr>
                  <a:t>d</a:t>
                </a:r>
                <a:r>
                  <a:rPr lang="en-US" sz="1400" b="1">
                    <a:latin typeface="+mj-lt"/>
                  </a:rPr>
                  <a:t>dress</a:t>
                </a:r>
              </a:p>
            </p:txBody>
          </p:sp>
        </p:grpSp>
        <p:sp>
          <p:nvSpPr>
            <p:cNvPr id="4108" name="Rectangle 17"/>
            <p:cNvSpPr>
              <a:spLocks noChangeArrowheads="1"/>
            </p:cNvSpPr>
            <p:nvPr/>
          </p:nvSpPr>
          <p:spPr bwMode="auto">
            <a:xfrm>
              <a:off x="1296" y="1737"/>
              <a:ext cx="3648" cy="19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969696"/>
              </a:solidFill>
              <a:miter lim="800000"/>
              <a:headEnd/>
              <a:tailEnd/>
            </a:ln>
          </p:spPr>
          <p:txBody>
            <a:bodyPr wrap="none" lIns="274320" anchor="ctr"/>
            <a:lstStyle/>
            <a:p>
              <a:pPr algn="l"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600" b="1">
                  <a:latin typeface="+mj-lt"/>
                </a:rPr>
                <a:t>http://plnt07:8080/index.html</a:t>
              </a:r>
            </a:p>
          </p:txBody>
        </p:sp>
        <p:graphicFrame>
          <p:nvGraphicFramePr>
            <p:cNvPr id="4100" name="Object 18"/>
            <p:cNvGraphicFramePr>
              <a:graphicFrameLocks noChangeAspect="1"/>
            </p:cNvGraphicFramePr>
            <p:nvPr/>
          </p:nvGraphicFramePr>
          <p:xfrm>
            <a:off x="1310" y="1757"/>
            <a:ext cx="144" cy="140"/>
          </p:xfrm>
          <a:graphic>
            <a:graphicData uri="http://schemas.openxmlformats.org/presentationml/2006/ole">
              <p:oleObj spid="_x0000_s4100" name="Image" r:id="rId5" imgW="419048" imgH="406493" progId="Photoshop.Image.4">
                <p:embed/>
              </p:oleObj>
            </a:graphicData>
          </a:graphic>
        </p:graphicFrame>
      </p:grpSp>
      <p:graphicFrame>
        <p:nvGraphicFramePr>
          <p:cNvPr id="4099" name="Object 19"/>
          <p:cNvGraphicFramePr>
            <a:graphicFrameLocks noChangeAspect="1"/>
          </p:cNvGraphicFramePr>
          <p:nvPr/>
        </p:nvGraphicFramePr>
        <p:xfrm>
          <a:off x="1200636" y="4664075"/>
          <a:ext cx="6705600" cy="1050925"/>
        </p:xfrm>
        <a:graphic>
          <a:graphicData uri="http://schemas.openxmlformats.org/presentationml/2006/ole">
            <p:oleObj spid="_x0000_s4099" name="Image" r:id="rId6" imgW="9238263" imgH="1448641" progId="Photoshop.Image.4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Log in to the application and run Connection Manager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mtClean="0"/>
              <a:t>Is Connection Manager functioning?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Test the Tomcat Web App</a:t>
            </a:r>
          </a:p>
        </p:txBody>
      </p:sp>
      <p:sp>
        <p:nvSpPr>
          <p:cNvPr id="27652" name="Footer Placeholder 1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ADM_TSH_130</a:t>
            </a:r>
          </a:p>
        </p:txBody>
      </p:sp>
      <p:pic>
        <p:nvPicPr>
          <p:cNvPr id="27653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408" y="2057400"/>
            <a:ext cx="8008937" cy="3152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Use the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who</a:t>
            </a:r>
            <a:r>
              <a:rPr lang="en-US" smtClean="0"/>
              <a:t> command to differentiate users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Troubleshooting Aids</a:t>
            </a:r>
          </a:p>
        </p:txBody>
      </p:sp>
      <p:sp>
        <p:nvSpPr>
          <p:cNvPr id="28676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ADM_TSH_170</a:t>
            </a:r>
          </a:p>
        </p:txBody>
      </p:sp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2017208" y="1812064"/>
            <a:ext cx="5105400" cy="4089400"/>
          </a:xfrm>
          <a:prstGeom prst="rect">
            <a:avLst/>
          </a:prstGeom>
          <a:solidFill>
            <a:srgbClr val="CCCCFF"/>
          </a:solidFill>
          <a:ln w="38100">
            <a:solidFill>
              <a:srgbClr val="969696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root     pts/0    Sep 13 08:25 (:0)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root     pts/1    Sep 13 08:29 (:0)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dt2      pts/7    Sep 13 08:45 (plli01)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dt2      pts/9    Sep 13 08:45 (plli01)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dt2      pts/8    Sep 13 08:45 (plli01)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dt2      pts/10   Sep 13 08:45 (plli01)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mfg      pts/11   Sep 17 10:58 (167.3.25.15)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pts/12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pts/13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pts/14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pts/15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pts/16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dtremote</a:t>
            </a:r>
            <a:r>
              <a:rPr lang="en-US" sz="1200" dirty="0">
                <a:latin typeface="r_ansi" pitchFamily="49" charset="0"/>
              </a:rPr>
              <a:t> pts/17   Sep 16 14:27 (plnt07)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dttelnet</a:t>
            </a:r>
            <a:r>
              <a:rPr lang="en-US" sz="1200" dirty="0">
                <a:latin typeface="r_ansi" pitchFamily="49" charset="0"/>
              </a:rPr>
              <a:t> pts/18   Sep 17 10:59 (167.3.25.15)</a:t>
            </a:r>
          </a:p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 err="1">
                <a:latin typeface="r_ansi" pitchFamily="49" charset="0"/>
              </a:rPr>
              <a:t>dttelnet</a:t>
            </a:r>
            <a:r>
              <a:rPr lang="en-US" sz="1200" dirty="0">
                <a:latin typeface="r_ansi" pitchFamily="49" charset="0"/>
              </a:rPr>
              <a:t> pts/19   Sep 17 10:59 (167.3.25.15)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Use the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tail </a:t>
            </a:r>
            <a:r>
              <a:rPr lang="en-US" smtClean="0"/>
              <a:t>command to view active logs</a:t>
            </a:r>
          </a:p>
          <a:p>
            <a:pPr eaLnBrk="1" hangingPunct="1"/>
            <a:r>
              <a:rPr lang="en-US" smtClean="0"/>
              <a:t>	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tail -f catalina.out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Other Troubleshooting Aids</a:t>
            </a:r>
          </a:p>
        </p:txBody>
      </p:sp>
      <p:sp>
        <p:nvSpPr>
          <p:cNvPr id="29700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ADM_TSH_180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2011344" y="2227392"/>
            <a:ext cx="5105400" cy="3683000"/>
          </a:xfrm>
          <a:prstGeom prst="rect">
            <a:avLst/>
          </a:prstGeom>
          <a:solidFill>
            <a:srgbClr val="CCCCFF"/>
          </a:solidFill>
          <a:ln w="38100">
            <a:solidFill>
              <a:srgbClr val="969696"/>
            </a:solidFill>
            <a:miter lim="800000"/>
            <a:headEnd/>
            <a:tailEnd/>
          </a:ln>
        </p:spPr>
        <p:txBody>
          <a:bodyPr wrap="none" tIns="91440" anchor="ctr"/>
          <a:lstStyle/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StateName</a:t>
            </a:r>
            <a:r>
              <a:rPr lang="en-US" sz="1200" dirty="0">
                <a:latin typeface="r_ansi" pitchFamily="49" charset="0"/>
              </a:rPr>
              <a:t>: Idle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connectionID</a:t>
            </a:r>
            <a:r>
              <a:rPr lang="en-US" sz="1200" dirty="0">
                <a:latin typeface="r_ansi" pitchFamily="49" charset="0"/>
              </a:rPr>
              <a:t>: 2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ID: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RequestID</a:t>
            </a:r>
            <a:r>
              <a:rPr lang="en-US" sz="1200" dirty="0">
                <a:latin typeface="r_ansi" pitchFamily="49" charset="0"/>
              </a:rPr>
              <a:t>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SessionID</a:t>
            </a:r>
            <a:r>
              <a:rPr lang="en-US" sz="1200" dirty="0">
                <a:latin typeface="r_ansi" pitchFamily="49" charset="0"/>
              </a:rPr>
              <a:t>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ProcessSeqID</a:t>
            </a:r>
            <a:r>
              <a:rPr lang="en-US" sz="1200" dirty="0">
                <a:latin typeface="r_ansi" pitchFamily="49" charset="0"/>
              </a:rPr>
              <a:t>: 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UserIP</a:t>
            </a:r>
            <a:r>
              <a:rPr lang="en-US" sz="1200" dirty="0">
                <a:latin typeface="r_ansi" pitchFamily="49" charset="0"/>
              </a:rPr>
              <a:t>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UserID</a:t>
            </a:r>
            <a:r>
              <a:rPr lang="en-US" sz="1200" dirty="0">
                <a:latin typeface="r_ansi" pitchFamily="49" charset="0"/>
              </a:rPr>
              <a:t>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program: null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UserMaxSessions</a:t>
            </a:r>
            <a:r>
              <a:rPr lang="en-US" sz="1200" dirty="0">
                <a:latin typeface="r_ansi" pitchFamily="49" charset="0"/>
              </a:rPr>
              <a:t>: 0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PID: 4592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SessionStart</a:t>
            </a:r>
            <a:r>
              <a:rPr lang="en-US" sz="1200" dirty="0">
                <a:latin typeface="r_ansi" pitchFamily="49" charset="0"/>
              </a:rPr>
              <a:t>: 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AgentStart</a:t>
            </a:r>
            <a:r>
              <a:rPr lang="en-US" sz="1200" dirty="0">
                <a:latin typeface="r_ansi" pitchFamily="49" charset="0"/>
              </a:rPr>
              <a:t>: Fri Sep 13 08:44:32 PDT 2002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 </a:t>
            </a:r>
            <a:r>
              <a:rPr lang="en-US" sz="1200" dirty="0" err="1">
                <a:latin typeface="r_ansi" pitchFamily="49" charset="0"/>
              </a:rPr>
              <a:t>LastAccessedTime</a:t>
            </a:r>
            <a:r>
              <a:rPr lang="en-US" sz="1200" dirty="0">
                <a:latin typeface="r_ansi" pitchFamily="49" charset="0"/>
              </a:rPr>
              <a:t>: Fri Sep 13 09:31:04 PDT 2002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endParaRPr lang="en-US" sz="1200" dirty="0">
              <a:latin typeface="r_ansi" pitchFamily="49" charset="0"/>
            </a:endParaRP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Init: 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Initializing</a:t>
            </a:r>
          </a:p>
          <a:p>
            <a:pPr algn="l" eaLnBrk="0" hangingPunct="0">
              <a:lnSpc>
                <a:spcPct val="6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1200" dirty="0">
                <a:latin typeface="r_ansi" pitchFamily="49" charset="0"/>
              </a:rPr>
              <a:t>timing:,,,1032362612673,Connnection Mgr Monitor </a:t>
            </a:r>
            <a:r>
              <a:rPr lang="en-US" sz="1200" dirty="0" smtClean="0">
                <a:latin typeface="r_ansi" pitchFamily="49" charset="0"/>
              </a:rPr>
              <a:t>end,10</a:t>
            </a:r>
            <a:endParaRPr lang="en-US" sz="1200" dirty="0">
              <a:latin typeface="r_ansi" pitchFamily="49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Some important logs</a:t>
            </a:r>
          </a:p>
          <a:p>
            <a:pPr lvl="1"/>
            <a:r>
              <a:rPr lang="en-US" sz="2000" smtClean="0"/>
              <a:t>WebSpeed broker logs:</a:t>
            </a:r>
          </a:p>
          <a:p>
            <a:pPr lvl="1"/>
            <a:r>
              <a:rPr lang="en-US" sz="2000" smtClean="0"/>
              <a:t>	</a:t>
            </a:r>
            <a:r>
              <a:rPr lang="en-US" sz="2000" smtClean="0">
                <a:latin typeface="Courier New" pitchFamily="49" charset="0"/>
                <a:cs typeface="Courier New" pitchFamily="49" charset="0"/>
              </a:rPr>
              <a:t>/../qadui/&lt;brokername&gt;/.broker.log</a:t>
            </a:r>
          </a:p>
          <a:p>
            <a:pPr lvl="1"/>
            <a:r>
              <a:rPr lang="en-US" sz="2000" smtClean="0">
                <a:latin typeface="Courier New" pitchFamily="49" charset="0"/>
                <a:cs typeface="Courier New" pitchFamily="49" charset="0"/>
              </a:rPr>
              <a:t>	/../qadui/&lt;brokername&gt;/.server.log</a:t>
            </a:r>
          </a:p>
          <a:p>
            <a:pPr lvl="1"/>
            <a:r>
              <a:rPr lang="en-US" sz="2000" smtClean="0"/>
              <a:t>AppServer broker logs:</a:t>
            </a:r>
          </a:p>
          <a:p>
            <a:pPr lvl="1"/>
            <a:r>
              <a:rPr lang="en-US" sz="2000" smtClean="0"/>
              <a:t>	</a:t>
            </a:r>
            <a:r>
              <a:rPr lang="en-US" sz="2000" smtClean="0">
                <a:latin typeface="Courier New" pitchFamily="49" charset="0"/>
                <a:cs typeface="Courier New" pitchFamily="49" charset="0"/>
              </a:rPr>
              <a:t>/../qadui/&lt;brokername&gt;/.broker.log</a:t>
            </a:r>
          </a:p>
          <a:p>
            <a:pPr lvl="1"/>
            <a:r>
              <a:rPr lang="en-US" sz="2000" smtClean="0">
                <a:latin typeface="Courier New" pitchFamily="49" charset="0"/>
                <a:cs typeface="Courier New" pitchFamily="49" charset="0"/>
              </a:rPr>
              <a:t>	/../qadui/&lt;brokername&gt;/.server.log</a:t>
            </a:r>
          </a:p>
          <a:p>
            <a:pPr lvl="1"/>
            <a:r>
              <a:rPr lang="en-US" sz="2000" smtClean="0"/>
              <a:t>Database logs:</a:t>
            </a:r>
          </a:p>
          <a:p>
            <a:pPr lvl="1"/>
            <a:r>
              <a:rPr lang="en-US" sz="2000" smtClean="0">
                <a:latin typeface="Courier New" pitchFamily="49" charset="0"/>
                <a:cs typeface="Courier New" pitchFamily="49" charset="0"/>
              </a:rPr>
              <a:t>&lt;db name&gt;.lg</a:t>
            </a:r>
          </a:p>
          <a:p>
            <a:pPr lvl="1"/>
            <a:r>
              <a:rPr lang="en-US" sz="2000" smtClean="0"/>
              <a:t>Tomcat’s catalina.out:</a:t>
            </a:r>
          </a:p>
          <a:p>
            <a:pPr lvl="1"/>
            <a:r>
              <a:rPr lang="en-US" sz="2000" smtClean="0">
                <a:latin typeface="Courier New" pitchFamily="49" charset="0"/>
                <a:cs typeface="Courier New" pitchFamily="49" charset="0"/>
              </a:rPr>
              <a:t>/../tomcat/logs/catalina.out</a:t>
            </a:r>
          </a:p>
          <a:p>
            <a:pPr lvl="1"/>
            <a:r>
              <a:rPr lang="en-US" sz="2000" smtClean="0">
                <a:cs typeface="Courier New" pitchFamily="49" charset="0"/>
              </a:rPr>
              <a:t>Client shell log:</a:t>
            </a:r>
          </a:p>
          <a:p>
            <a:pPr lvl="1"/>
            <a:r>
              <a:rPr lang="en-US" sz="2000" smtClean="0">
                <a:latin typeface="Courier New" pitchFamily="49" charset="0"/>
                <a:cs typeface="Courier New" pitchFamily="49" charset="0"/>
              </a:rPr>
              <a:t>C:\Documents and Settings\&lt;user&gt;\Application Data\QAD\Shell\QAD.Applications.log</a:t>
            </a: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Troubleshooting Aids</a:t>
            </a:r>
          </a:p>
        </p:txBody>
      </p:sp>
      <p:sp>
        <p:nvSpPr>
          <p:cNvPr id="307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objective of this chapter is to describe troubleshooting techniques, commands and logs for the QAD .NET UI.</a:t>
            </a:r>
          </a:p>
          <a:p>
            <a:pPr lvl="1" eaLnBrk="1" hangingPunct="1"/>
            <a:endParaRPr lang="en-US" smtClean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ADM_TSH_130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additional informational commands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TOP – VSAR – GLANCE – VMSTAT</a:t>
            </a:r>
          </a:p>
          <a:p>
            <a:pPr lvl="1" eaLnBrk="1" hangingPunct="1"/>
            <a:r>
              <a:rPr lang="en-US" smtClean="0"/>
              <a:t>Windows Task Manager</a:t>
            </a:r>
          </a:p>
          <a:p>
            <a:pPr lvl="1" eaLnBrk="1" hangingPunct="1"/>
            <a:r>
              <a:rPr lang="en-US" smtClean="0"/>
              <a:t>GSW Admin Monitor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ps -ef </a:t>
            </a:r>
            <a:r>
              <a:rPr lang="en-US" smtClean="0"/>
              <a:t>or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ps -elf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wtbman –name [broker] –query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asbman –name [broker] -query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nsman –name NS1 -query</a:t>
            </a:r>
          </a:p>
          <a:p>
            <a:pPr lvl="1" eaLnBrk="1" hangingPunct="1"/>
            <a:r>
              <a:rPr lang="en-US" smtClean="0"/>
              <a:t>WebSpeed Messenger Admin Utility - ping</a:t>
            </a:r>
          </a:p>
          <a:p>
            <a:pPr lvl="1" eaLnBrk="1" hangingPunct="1"/>
            <a:r>
              <a:rPr lang="en-US" smtClean="0"/>
              <a:t>Connection Manager status</a:t>
            </a:r>
          </a:p>
          <a:p>
            <a:pPr lvl="1" eaLnBrk="1" hangingPunct="1"/>
            <a:r>
              <a:rPr lang="en-US" smtClean="0"/>
              <a:t>?</a:t>
            </a: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Other Troubleshooting Aids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ADM_TSH_200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Lab Exercise</a:t>
            </a:r>
          </a:p>
        </p:txBody>
      </p:sp>
      <p:sp>
        <p:nvSpPr>
          <p:cNvPr id="32771" name="Footer Placeholder 46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ADM_TSH_210</a:t>
            </a:r>
          </a:p>
        </p:txBody>
      </p:sp>
      <p:pic>
        <p:nvPicPr>
          <p:cNvPr id="32772" name="Picture 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44" y="1848072"/>
            <a:ext cx="8153400" cy="333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Bad news – All of your users report they can’t get into their QAD .NET UI systems</a:t>
            </a:r>
          </a:p>
          <a:p>
            <a:pPr lvl="1"/>
            <a:r>
              <a:rPr lang="en-US" smtClean="0"/>
              <a:t>Use your bag of tricks to determine and correct the cause of their problems</a:t>
            </a:r>
          </a:p>
          <a:p>
            <a:pPr lvl="1"/>
            <a:r>
              <a:rPr lang="en-US" smtClean="0"/>
              <a:t>Be sure to test all functionality of QAD .NET UI before giving them the go-ahead</a:t>
            </a:r>
          </a:p>
          <a:p>
            <a:r>
              <a:rPr lang="en-US" smtClean="0"/>
              <a:t>As always happens, they have a few more complaints, even after your heroic efforts to get the system up and running</a:t>
            </a: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Troubleshooting Lab</a:t>
            </a:r>
          </a:p>
        </p:txBody>
      </p:sp>
      <p:sp>
        <p:nvSpPr>
          <p:cNvPr id="33796" name="Footer Placeholder 46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ADM_TSH_220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will be able to identify basic troubleshooting techniques based on standard startup sequence types, possible test points and database connections, troubleshooting commands for servers, and system logs.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18437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ADM_TSH_130</a:t>
            </a:r>
          </a:p>
        </p:txBody>
      </p:sp>
      <p:sp>
        <p:nvSpPr>
          <p:cNvPr id="18436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ADM_TSH_030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/>
          <a:lstStyle/>
          <a:p>
            <a:r>
              <a:rPr lang="en-US" dirty="0" smtClean="0"/>
              <a:t>Terminology and Components</a:t>
            </a:r>
          </a:p>
          <a:p>
            <a:r>
              <a:rPr lang="en-US" dirty="0" smtClean="0"/>
              <a:t>QAD .NET UI Administration	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b="1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ADM_TSH_040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1146175" y="15573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  <p:sp>
        <p:nvSpPr>
          <p:cNvPr id="19463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Troubleshooting basics</a:t>
            </a:r>
          </a:p>
          <a:p>
            <a:r>
              <a:rPr lang="en-US" smtClean="0"/>
              <a:t>Startup sequence</a:t>
            </a:r>
          </a:p>
          <a:p>
            <a:r>
              <a:rPr lang="en-US" smtClean="0"/>
              <a:t>Test points</a:t>
            </a:r>
          </a:p>
          <a:p>
            <a:r>
              <a:rPr lang="en-US" smtClean="0"/>
              <a:t>Logs</a:t>
            </a:r>
          </a:p>
          <a:p>
            <a:r>
              <a:rPr lang="en-US" smtClean="0"/>
              <a:t>Some tools</a:t>
            </a:r>
          </a:p>
          <a:p>
            <a:r>
              <a:rPr lang="en-US" smtClean="0"/>
              <a:t>Troubleshooting labs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Troubleshooting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ADM_TSH_130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smtClean="0"/>
              <a:t>Everyone will develop their own troubleshooting techniques</a:t>
            </a:r>
          </a:p>
          <a:p>
            <a:r>
              <a:rPr lang="en-US" sz="2400" smtClean="0"/>
              <a:t>QAD .NET UI is not a diagnostic tool, it is an application. However:</a:t>
            </a:r>
          </a:p>
          <a:p>
            <a:pPr lvl="1"/>
            <a:r>
              <a:rPr lang="en-US" sz="2000" smtClean="0"/>
              <a:t>It can be used to gather important troubleshooting indications</a:t>
            </a:r>
          </a:p>
          <a:p>
            <a:pPr lvl="2"/>
            <a:r>
              <a:rPr lang="en-US" sz="2000" smtClean="0"/>
              <a:t>Can you log on?</a:t>
            </a:r>
          </a:p>
          <a:p>
            <a:pPr lvl="2"/>
            <a:r>
              <a:rPr lang="en-US" sz="2000" smtClean="0"/>
              <a:t>Can you run browses?</a:t>
            </a:r>
          </a:p>
          <a:p>
            <a:pPr lvl="2"/>
            <a:r>
              <a:rPr lang="en-US" sz="2000" smtClean="0"/>
              <a:t>Can you run HTTP Maintenance programs?</a:t>
            </a:r>
          </a:p>
          <a:p>
            <a:pPr lvl="2"/>
            <a:r>
              <a:rPr lang="en-US" sz="2000" smtClean="0"/>
              <a:t>Can you run Telnet Maintenance programs?</a:t>
            </a:r>
          </a:p>
          <a:p>
            <a:pPr lvl="2"/>
            <a:r>
              <a:rPr lang="en-US" sz="2000" smtClean="0"/>
              <a:t>Do the URL links work?</a:t>
            </a:r>
          </a:p>
          <a:p>
            <a:pPr lvl="2"/>
            <a:r>
              <a:rPr lang="en-US" sz="2000" smtClean="0"/>
              <a:t>Are the screens correctly rendered?</a:t>
            </a:r>
          </a:p>
          <a:p>
            <a:pPr lvl="1"/>
            <a:r>
              <a:rPr lang="en-US" sz="2000" smtClean="0"/>
              <a:t>Do the SE programs run in a character client?</a:t>
            </a:r>
          </a:p>
          <a:p>
            <a:r>
              <a:rPr lang="en-US" sz="2400" smtClean="0"/>
              <a:t>Develop a list of test points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Troubleshooting Basics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ADM_TSH_130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The startup sequence is important to a point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The database servers must be started before the other Desktop components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Admin Server and Name Server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WebSpeed Brokers: Will require restart if the databases are bounced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AppServer Brokers: Will require restart if the databases are bounced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Tomcat</a:t>
            </a:r>
          </a:p>
          <a:p>
            <a:pPr marL="914400" lvl="1" indent="-457200">
              <a:buFont typeface="Tahoma" pitchFamily="34" charset="0"/>
              <a:buAutoNum type="arabicPeriod"/>
            </a:pPr>
            <a:r>
              <a:rPr lang="en-US" smtClean="0"/>
              <a:t>Connection Manager: Will also require restart if the databases are bounced</a:t>
            </a:r>
          </a:p>
          <a:p>
            <a:endParaRPr lang="en-US" smtClean="0"/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.NET UI Startup Sequence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ADM_TSH_130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smtClean="0"/>
              <a:t>Possible test points</a:t>
            </a:r>
          </a:p>
          <a:p>
            <a:pPr lvl="1"/>
            <a:r>
              <a:rPr lang="en-US" sz="2000" smtClean="0"/>
              <a:t>Databases</a:t>
            </a:r>
          </a:p>
          <a:p>
            <a:pPr lvl="1"/>
            <a:r>
              <a:rPr lang="en-US" sz="2000" smtClean="0"/>
              <a:t>Admin Sever – Name Server</a:t>
            </a:r>
          </a:p>
          <a:p>
            <a:pPr lvl="1"/>
            <a:r>
              <a:rPr lang="en-US" sz="2000" smtClean="0"/>
              <a:t>WebSpeed/AppServer brokers, agents, and messengers</a:t>
            </a:r>
          </a:p>
          <a:p>
            <a:pPr lvl="1"/>
            <a:r>
              <a:rPr lang="en-US" sz="2000" smtClean="0"/>
              <a:t>Tomcat Server</a:t>
            </a:r>
          </a:p>
          <a:p>
            <a:pPr lvl="1"/>
            <a:r>
              <a:rPr lang="en-US" sz="2000" smtClean="0"/>
              <a:t>Connection Manager</a:t>
            </a:r>
          </a:p>
          <a:p>
            <a:pPr lvl="1"/>
            <a:r>
              <a:rPr lang="en-US" sz="2000" smtClean="0"/>
              <a:t>Correct operation of both telnet scripts</a:t>
            </a:r>
          </a:p>
          <a:p>
            <a:pPr lvl="2"/>
            <a:r>
              <a:rPr lang="en-US" sz="2000" smtClean="0"/>
              <a:t>User Option Telnet Maintenance Telnet Script</a:t>
            </a:r>
          </a:p>
          <a:p>
            <a:pPr lvl="2"/>
            <a:r>
              <a:rPr lang="en-US" sz="2000" smtClean="0"/>
              <a:t>Connection Manager Telnet Script</a:t>
            </a:r>
          </a:p>
          <a:p>
            <a:pPr lvl="1"/>
            <a:r>
              <a:rPr lang="en-US" sz="2000" smtClean="0"/>
              <a:t>Then – what does the client do or not do</a:t>
            </a:r>
          </a:p>
          <a:p>
            <a:pPr lvl="2"/>
            <a:r>
              <a:rPr lang="en-US" sz="2000" smtClean="0"/>
              <a:t>Login?</a:t>
            </a:r>
          </a:p>
          <a:p>
            <a:pPr lvl="2"/>
            <a:r>
              <a:rPr lang="en-US" sz="2000" smtClean="0"/>
              <a:t>Run browses?</a:t>
            </a:r>
          </a:p>
          <a:p>
            <a:pPr lvl="2"/>
            <a:r>
              <a:rPr lang="en-US" sz="2000" smtClean="0"/>
              <a:t>Run HTTP Maintenance?</a:t>
            </a:r>
          </a:p>
          <a:p>
            <a:pPr lvl="2"/>
            <a:r>
              <a:rPr lang="en-US" sz="2000" smtClean="0"/>
              <a:t>Run Telnet Maintenance</a:t>
            </a:r>
          </a:p>
          <a:p>
            <a:pPr lvl="2"/>
            <a:r>
              <a:rPr lang="en-US" sz="2000" smtClean="0"/>
              <a:t>Are the screens rendered correctly?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Troubleshooting Test Points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ADM_TSH_130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Are all the necessary databases running?</a:t>
            </a:r>
          </a:p>
          <a:p>
            <a:r>
              <a:rPr lang="en-US" smtClean="0"/>
              <a:t>Are there a reasonable number of database connections?</a:t>
            </a:r>
          </a:p>
          <a:p>
            <a:pPr lvl="1"/>
            <a:r>
              <a:rPr lang="en-US" sz="2000" smtClean="0"/>
              <a:t>Use a sanity check to account for the number of database connections</a:t>
            </a:r>
          </a:p>
          <a:p>
            <a:pPr lvl="2"/>
            <a:r>
              <a:rPr lang="en-US" sz="2000" smtClean="0"/>
              <a:t>Connections for the WebSpeed brokers</a:t>
            </a:r>
          </a:p>
          <a:p>
            <a:pPr lvl="2"/>
            <a:r>
              <a:rPr lang="en-US" sz="2000" smtClean="0"/>
              <a:t>Connections for the AppServer brokers</a:t>
            </a:r>
          </a:p>
          <a:p>
            <a:pPr lvl="2"/>
            <a:r>
              <a:rPr lang="en-US" sz="2000" smtClean="0"/>
              <a:t>Connections for each Connection Manager instance</a:t>
            </a:r>
          </a:p>
          <a:p>
            <a:pPr lvl="2"/>
            <a:r>
              <a:rPr lang="en-US" sz="2000" smtClean="0"/>
              <a:t>Connections for Telnet Maintenance</a:t>
            </a:r>
          </a:p>
          <a:p>
            <a:pPr lvl="2"/>
            <a:r>
              <a:rPr lang="en-US" sz="2000" smtClean="0"/>
              <a:t>Connections for any character users</a:t>
            </a:r>
          </a:p>
          <a:p>
            <a:pPr lvl="2"/>
            <a:r>
              <a:rPr lang="en-US" sz="2000" smtClean="0"/>
              <a:t>Connections for batch processes</a:t>
            </a:r>
          </a:p>
          <a:p>
            <a:pPr lvl="1"/>
            <a:r>
              <a:rPr lang="en-US" sz="2000" smtClean="0"/>
              <a:t>Have the databases been bounced?</a:t>
            </a:r>
          </a:p>
          <a:p>
            <a:pPr lvl="1"/>
            <a:endParaRPr lang="en-US" smtClean="0"/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Database Connections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ADM_TSH_130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</TotalTime>
  <Words>932</Words>
  <Application>Microsoft Office PowerPoint</Application>
  <PresentationFormat>On-screen Show (4:3)</PresentationFormat>
  <Paragraphs>227</Paragraphs>
  <Slides>22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QAD 2010 Template</vt:lpstr>
      <vt:lpstr>Adobe Photoshop Image</vt:lpstr>
      <vt:lpstr>QAD .NET UI</vt:lpstr>
      <vt:lpstr> Chapter Objectives</vt:lpstr>
      <vt:lpstr>Benefits</vt:lpstr>
      <vt:lpstr>Training Flow</vt:lpstr>
      <vt:lpstr>Troubleshooting</vt:lpstr>
      <vt:lpstr>Troubleshooting Basics</vt:lpstr>
      <vt:lpstr>.NET UI Startup Sequence</vt:lpstr>
      <vt:lpstr>Troubleshooting Test Points</vt:lpstr>
      <vt:lpstr>Database Connections</vt:lpstr>
      <vt:lpstr>Check the Databases</vt:lpstr>
      <vt:lpstr>Test the Admin and Name Servers</vt:lpstr>
      <vt:lpstr>Test the WebSpeed Broker(s)</vt:lpstr>
      <vt:lpstr>Test the AppServer Broker(s)</vt:lpstr>
      <vt:lpstr>Test the WebSpeed Messenger</vt:lpstr>
      <vt:lpstr>Verify Tomcat is Running</vt:lpstr>
      <vt:lpstr>Test the Tomcat Web App</vt:lpstr>
      <vt:lpstr>Other Troubleshooting Aids</vt:lpstr>
      <vt:lpstr>Other Troubleshooting Aids</vt:lpstr>
      <vt:lpstr>Other Troubleshooting Aids</vt:lpstr>
      <vt:lpstr>Other Troubleshooting Aids</vt:lpstr>
      <vt:lpstr>Lab Exercise</vt:lpstr>
      <vt:lpstr>Troubleshooting Lab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mdf</cp:lastModifiedBy>
  <cp:revision>1</cp:revision>
  <dcterms:created xsi:type="dcterms:W3CDTF">2011-01-06T22:42:24Z</dcterms:created>
  <dcterms:modified xsi:type="dcterms:W3CDTF">2011-01-06T22:50:16Z</dcterms:modified>
</cp:coreProperties>
</file>