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727" r:id="rId2"/>
  </p:sldMasterIdLst>
  <p:notesMasterIdLst>
    <p:notesMasterId r:id="rId32"/>
  </p:notesMasterIdLst>
  <p:sldIdLst>
    <p:sldId id="354" r:id="rId3"/>
    <p:sldId id="298" r:id="rId4"/>
    <p:sldId id="349" r:id="rId5"/>
    <p:sldId id="326" r:id="rId6"/>
    <p:sldId id="264" r:id="rId7"/>
    <p:sldId id="327" r:id="rId8"/>
    <p:sldId id="329" r:id="rId9"/>
    <p:sldId id="330" r:id="rId10"/>
    <p:sldId id="331" r:id="rId11"/>
    <p:sldId id="332" r:id="rId12"/>
    <p:sldId id="333" r:id="rId13"/>
    <p:sldId id="301" r:id="rId14"/>
    <p:sldId id="334" r:id="rId15"/>
    <p:sldId id="335" r:id="rId16"/>
    <p:sldId id="336" r:id="rId17"/>
    <p:sldId id="350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8" r:id="rId27"/>
    <p:sldId id="355" r:id="rId28"/>
    <p:sldId id="356" r:id="rId29"/>
    <p:sldId id="357" r:id="rId30"/>
    <p:sldId id="345" r:id="rId3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456" autoAdjust="0"/>
  </p:normalViewPr>
  <p:slideViewPr>
    <p:cSldViewPr snapToGrid="0">
      <p:cViewPr>
        <p:scale>
          <a:sx n="90" d="100"/>
          <a:sy n="90" d="100"/>
        </p:scale>
        <p:origin x="-588" y="-342"/>
      </p:cViewPr>
      <p:guideLst>
        <p:guide orient="horz" pos="2361"/>
        <p:guide orient="horz" pos="1757"/>
        <p:guide orient="horz" pos="1913"/>
        <p:guide pos="2880"/>
        <p:guide pos="25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DA8F8C3-D663-47EE-8E4F-2895E73EE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ADM_COMP_020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74419" y="6638544"/>
            <a:ext cx="116958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ADM_COMP_020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78726" y="6638544"/>
            <a:ext cx="1265274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985051" y="6638544"/>
            <a:ext cx="1158949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68093" y="6638544"/>
            <a:ext cx="1275907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889358" y="6638544"/>
            <a:ext cx="1254642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985051" y="6638544"/>
            <a:ext cx="1158949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00260" y="6629400"/>
            <a:ext cx="1667540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ADM_COMP_020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ADM_COMP_020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/>
              <a:t>Administration Training Components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3</a:t>
            </a:r>
          </a:p>
          <a:p>
            <a:r>
              <a:rPr lang="en-US" dirty="0" smtClean="0"/>
              <a:t>Network connection between the messenger and the transaction broker  </a:t>
            </a:r>
          </a:p>
          <a:p>
            <a:r>
              <a:rPr lang="en-US" dirty="0" smtClean="0"/>
              <a:t>Defined by the hostname and port defined in the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ubroker.properties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3342" name="Footer Placeholder 8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ADM_COMP_100</a:t>
            </a:r>
          </a:p>
        </p:txBody>
      </p:sp>
      <p:sp>
        <p:nvSpPr>
          <p:cNvPr id="13316" name="Rectangle 167"/>
          <p:cNvSpPr>
            <a:spLocks noChangeArrowheads="1"/>
          </p:cNvSpPr>
          <p:nvPr/>
        </p:nvSpPr>
        <p:spPr bwMode="auto">
          <a:xfrm>
            <a:off x="2189409" y="3380462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3317" name="Rectangle 168"/>
          <p:cNvSpPr>
            <a:spLocks noChangeArrowheads="1"/>
          </p:cNvSpPr>
          <p:nvPr/>
        </p:nvSpPr>
        <p:spPr bwMode="auto">
          <a:xfrm>
            <a:off x="3762622" y="3747175"/>
            <a:ext cx="1344612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3318" name="Rectangle 169"/>
          <p:cNvSpPr>
            <a:spLocks noChangeArrowheads="1"/>
          </p:cNvSpPr>
          <p:nvPr/>
        </p:nvSpPr>
        <p:spPr bwMode="auto">
          <a:xfrm>
            <a:off x="5319959" y="3474125"/>
            <a:ext cx="2333625" cy="1563687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3319" name="Text Box 170"/>
          <p:cNvSpPr txBox="1">
            <a:spLocks noChangeArrowheads="1"/>
          </p:cNvSpPr>
          <p:nvPr/>
        </p:nvSpPr>
        <p:spPr bwMode="auto">
          <a:xfrm>
            <a:off x="5170734" y="3436025"/>
            <a:ext cx="2579688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3320" name="Rectangle 171"/>
          <p:cNvSpPr>
            <a:spLocks noChangeArrowheads="1"/>
          </p:cNvSpPr>
          <p:nvPr/>
        </p:nvSpPr>
        <p:spPr bwMode="auto">
          <a:xfrm>
            <a:off x="6586399" y="3702695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>
                <a:solidFill>
                  <a:schemeClr val="bg1"/>
                </a:solidFill>
                <a:latin typeface="+mj-lt"/>
              </a:rPr>
            </a:br>
            <a:r>
              <a:rPr lang="en-US" sz="1000" b="1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3321" name="Rectangle 172"/>
          <p:cNvSpPr>
            <a:spLocks noChangeArrowheads="1"/>
          </p:cNvSpPr>
          <p:nvPr/>
        </p:nvSpPr>
        <p:spPr bwMode="auto">
          <a:xfrm>
            <a:off x="2190997" y="3350300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3322" name="Rectangle 173"/>
          <p:cNvSpPr>
            <a:spLocks noChangeArrowheads="1"/>
          </p:cNvSpPr>
          <p:nvPr/>
        </p:nvSpPr>
        <p:spPr bwMode="auto">
          <a:xfrm>
            <a:off x="441572" y="3350300"/>
            <a:ext cx="1709737" cy="2087562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3323" name="Group 174"/>
          <p:cNvGrpSpPr>
            <a:grpSpLocks/>
          </p:cNvGrpSpPr>
          <p:nvPr/>
        </p:nvGrpSpPr>
        <p:grpSpPr bwMode="auto">
          <a:xfrm>
            <a:off x="801934" y="3821787"/>
            <a:ext cx="947738" cy="766763"/>
            <a:chOff x="224" y="1652"/>
            <a:chExt cx="579" cy="439"/>
          </a:xfrm>
        </p:grpSpPr>
        <p:sp>
          <p:nvSpPr>
            <p:cNvPr id="13350" name="Freeform 175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3351" name="Freeform 176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3352" name="Freeform 177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3353" name="Group 178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3354" name="Rectangle 179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55" name="Freeform 180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56" name="Rectangle 181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57" name="Rectangle 182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58" name="Rectangle 183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59" name="Rectangle 184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0" name="Rectangle 185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1" name="Freeform 186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2" name="Freeform 187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3" name="Freeform 188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4" name="Freeform 189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5" name="Freeform 190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6" name="Rectangle 191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7" name="Freeform 192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8" name="Freeform 193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69" name="Line 194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0" name="Line 195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1" name="Line 196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2" name="Line 197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3" name="Line 198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4" name="Line 199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5" name="Line 200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6" name="Line 201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7" name="Line 202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8" name="Line 203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79" name="Line 204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0" name="Line 205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1" name="Line 206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2" name="Line 207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3" name="Line 208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4" name="Line 209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5" name="Line 210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6" name="Line 211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7" name="Line 212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8" name="Line 213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89" name="Line 214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90" name="Line 215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91" name="Freeform 216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2" name="Rectangle 217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3" name="Freeform 218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4" name="Freeform 219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5" name="Freeform 220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6" name="Freeform 221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3397" name="Rectangle 222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3324" name="Text Box 223"/>
          <p:cNvSpPr txBox="1">
            <a:spLocks noChangeArrowheads="1"/>
          </p:cNvSpPr>
          <p:nvPr/>
        </p:nvSpPr>
        <p:spPr bwMode="auto">
          <a:xfrm>
            <a:off x="444747" y="3388400"/>
            <a:ext cx="163036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3325" name="Rectangle 224"/>
          <p:cNvSpPr>
            <a:spLocks noChangeArrowheads="1"/>
          </p:cNvSpPr>
          <p:nvPr/>
        </p:nvSpPr>
        <p:spPr bwMode="auto">
          <a:xfrm>
            <a:off x="705097" y="4631412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3326" name="Rectangle 225"/>
          <p:cNvSpPr>
            <a:spLocks noChangeArrowheads="1"/>
          </p:cNvSpPr>
          <p:nvPr/>
        </p:nvSpPr>
        <p:spPr bwMode="auto">
          <a:xfrm>
            <a:off x="3919784" y="3801150"/>
            <a:ext cx="931863" cy="4397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3327" name="Line 226"/>
          <p:cNvSpPr>
            <a:spLocks noChangeShapeType="1"/>
          </p:cNvSpPr>
          <p:nvPr/>
        </p:nvSpPr>
        <p:spPr bwMode="auto">
          <a:xfrm flipV="1">
            <a:off x="4911972" y="3918625"/>
            <a:ext cx="615950" cy="384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328" name="Line 227"/>
          <p:cNvSpPr>
            <a:spLocks noChangeShapeType="1"/>
          </p:cNvSpPr>
          <p:nvPr/>
        </p:nvSpPr>
        <p:spPr bwMode="auto">
          <a:xfrm>
            <a:off x="1160709" y="4726662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3329" name="Line 228"/>
          <p:cNvSpPr>
            <a:spLocks noChangeShapeType="1"/>
          </p:cNvSpPr>
          <p:nvPr/>
        </p:nvSpPr>
        <p:spPr bwMode="auto">
          <a:xfrm>
            <a:off x="6245472" y="3940850"/>
            <a:ext cx="3413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3330" name="Line 229"/>
          <p:cNvSpPr>
            <a:spLocks noChangeShapeType="1"/>
          </p:cNvSpPr>
          <p:nvPr/>
        </p:nvSpPr>
        <p:spPr bwMode="auto">
          <a:xfrm>
            <a:off x="6445497" y="4377412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3331" name="Line 230"/>
          <p:cNvSpPr>
            <a:spLocks noChangeShapeType="1"/>
          </p:cNvSpPr>
          <p:nvPr/>
        </p:nvSpPr>
        <p:spPr bwMode="auto">
          <a:xfrm>
            <a:off x="5004047" y="4645700"/>
            <a:ext cx="115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3332" name="Group 231"/>
          <p:cNvGrpSpPr>
            <a:grpSpLocks/>
          </p:cNvGrpSpPr>
          <p:nvPr/>
        </p:nvGrpSpPr>
        <p:grpSpPr bwMode="auto">
          <a:xfrm>
            <a:off x="6151809" y="4112300"/>
            <a:ext cx="1273175" cy="744537"/>
            <a:chOff x="4173" y="2945"/>
            <a:chExt cx="802" cy="469"/>
          </a:xfrm>
        </p:grpSpPr>
        <p:sp>
          <p:nvSpPr>
            <p:cNvPr id="13345" name="Line 232"/>
            <p:cNvSpPr>
              <a:spLocks noChangeShapeType="1"/>
            </p:cNvSpPr>
            <p:nvPr/>
          </p:nvSpPr>
          <p:spPr bwMode="auto">
            <a:xfrm flipH="1">
              <a:off x="4832" y="2945"/>
              <a:ext cx="143" cy="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6" name="Group 233"/>
            <p:cNvGrpSpPr>
              <a:grpSpLocks/>
            </p:cNvGrpSpPr>
            <p:nvPr/>
          </p:nvGrpSpPr>
          <p:grpSpPr bwMode="auto">
            <a:xfrm>
              <a:off x="4173" y="3070"/>
              <a:ext cx="685" cy="344"/>
              <a:chOff x="1986" y="1878"/>
              <a:chExt cx="648" cy="312"/>
            </a:xfrm>
          </p:grpSpPr>
          <p:sp>
            <p:nvSpPr>
              <p:cNvPr id="13347" name="Rectangle 234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13348" name="Rectangle 235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13349" name="Rectangle 236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Agent</a:t>
                </a:r>
                <a:br>
                  <a:rPr lang="en-US" sz="1100" b="1">
                    <a:latin typeface="+mj-lt"/>
                  </a:rPr>
                </a:br>
                <a:r>
                  <a:rPr lang="en-US" sz="1100" b="1">
                    <a:latin typeface="+mj-lt"/>
                  </a:rPr>
                  <a:t>Process</a:t>
                </a:r>
                <a:endParaRPr lang="en-US" sz="2400" b="1">
                  <a:latin typeface="+mj-lt"/>
                </a:endParaRPr>
              </a:p>
            </p:txBody>
          </p:sp>
        </p:grpSp>
      </p:grpSp>
      <p:sp>
        <p:nvSpPr>
          <p:cNvPr id="13333" name="Rectangle 237"/>
          <p:cNvSpPr>
            <a:spLocks noChangeArrowheads="1"/>
          </p:cNvSpPr>
          <p:nvPr/>
        </p:nvSpPr>
        <p:spPr bwMode="auto">
          <a:xfrm>
            <a:off x="5109702" y="5336976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3334" name="Rectangle 238"/>
          <p:cNvSpPr>
            <a:spLocks noChangeArrowheads="1"/>
          </p:cNvSpPr>
          <p:nvPr/>
        </p:nvSpPr>
        <p:spPr bwMode="auto">
          <a:xfrm>
            <a:off x="5394570" y="3839964"/>
            <a:ext cx="952504" cy="246221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sp>
        <p:nvSpPr>
          <p:cNvPr id="13335" name="Rectangle 239"/>
          <p:cNvSpPr>
            <a:spLocks noChangeArrowheads="1"/>
          </p:cNvSpPr>
          <p:nvPr/>
        </p:nvSpPr>
        <p:spPr bwMode="auto">
          <a:xfrm>
            <a:off x="3314947" y="4783812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3336" name="Freeform 240"/>
          <p:cNvSpPr>
            <a:spLocks/>
          </p:cNvSpPr>
          <p:nvPr/>
        </p:nvSpPr>
        <p:spPr bwMode="auto">
          <a:xfrm rot="10778120">
            <a:off x="3254622" y="4626650"/>
            <a:ext cx="622300" cy="106362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3337" name="AutoShape 241"/>
          <p:cNvSpPr>
            <a:spLocks noChangeArrowheads="1"/>
          </p:cNvSpPr>
          <p:nvPr/>
        </p:nvSpPr>
        <p:spPr bwMode="auto">
          <a:xfrm>
            <a:off x="2357684" y="451235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3842" name="AutoShape 242"/>
          <p:cNvSpPr>
            <a:spLocks noChangeArrowheads="1"/>
          </p:cNvSpPr>
          <p:nvPr/>
        </p:nvSpPr>
        <p:spPr bwMode="auto">
          <a:xfrm>
            <a:off x="5151684" y="4137700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3339" name="Rectangle 243"/>
          <p:cNvSpPr>
            <a:spLocks noChangeArrowheads="1"/>
          </p:cNvSpPr>
          <p:nvPr/>
        </p:nvSpPr>
        <p:spPr bwMode="auto">
          <a:xfrm>
            <a:off x="3995281" y="4377075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grpSp>
        <p:nvGrpSpPr>
          <p:cNvPr id="13340" name="Group 244"/>
          <p:cNvGrpSpPr>
            <a:grpSpLocks/>
          </p:cNvGrpSpPr>
          <p:nvPr/>
        </p:nvGrpSpPr>
        <p:grpSpPr bwMode="auto">
          <a:xfrm>
            <a:off x="7661522" y="5260062"/>
            <a:ext cx="990600" cy="673100"/>
            <a:chOff x="4624" y="2744"/>
            <a:chExt cx="624" cy="424"/>
          </a:xfrm>
        </p:grpSpPr>
        <p:sp>
          <p:nvSpPr>
            <p:cNvPr id="13343" name="AutoShape 245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3344" name="Text Box 246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3341" name="Line 247"/>
          <p:cNvSpPr>
            <a:spLocks noChangeShapeType="1"/>
          </p:cNvSpPr>
          <p:nvPr/>
        </p:nvSpPr>
        <p:spPr bwMode="auto">
          <a:xfrm flipV="1">
            <a:off x="7047159" y="5512475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4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WebSpeed</a:t>
            </a:r>
            <a:r>
              <a:rPr lang="en-US" sz="2400" dirty="0" smtClean="0"/>
              <a:t> Transaction Broker is responsible for:</a:t>
            </a:r>
          </a:p>
          <a:p>
            <a:pPr lvl="1"/>
            <a:r>
              <a:rPr lang="en-US" sz="2000" dirty="0" smtClean="0"/>
              <a:t>Receiving requests from the messenger on availability of an agent to service the web object</a:t>
            </a:r>
          </a:p>
          <a:p>
            <a:pPr lvl="1"/>
            <a:r>
              <a:rPr lang="en-US" sz="2000" dirty="0" smtClean="0"/>
              <a:t>Replying to the messenger with the ID and port of the available agent</a:t>
            </a:r>
          </a:p>
          <a:p>
            <a:pPr lvl="1"/>
            <a:r>
              <a:rPr lang="en-US" sz="2000" dirty="0" smtClean="0"/>
              <a:t>Spawning a new agent if none available </a:t>
            </a:r>
            <a:r>
              <a:rPr lang="en-US" dirty="0" smtClean="0"/>
              <a:t>and not at the limit</a:t>
            </a:r>
          </a:p>
          <a:p>
            <a:endParaRPr lang="en-US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4366" name="Footer Placeholder 8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ADM_COMP_110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74473" y="3593122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847686" y="3959835"/>
            <a:ext cx="1344612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405023" y="3686785"/>
            <a:ext cx="2333625" cy="1563687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55798" y="3648685"/>
            <a:ext cx="2579688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671463" y="3915355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>
                <a:solidFill>
                  <a:schemeClr val="bg1"/>
                </a:solidFill>
                <a:latin typeface="+mj-lt"/>
              </a:rPr>
            </a:br>
            <a:r>
              <a:rPr lang="en-US" sz="1000" b="1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276061" y="3562960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26636" y="3562960"/>
            <a:ext cx="1709737" cy="2087562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4347" name="Group 11"/>
          <p:cNvGrpSpPr>
            <a:grpSpLocks/>
          </p:cNvGrpSpPr>
          <p:nvPr/>
        </p:nvGrpSpPr>
        <p:grpSpPr bwMode="auto">
          <a:xfrm>
            <a:off x="886998" y="4034447"/>
            <a:ext cx="947738" cy="766763"/>
            <a:chOff x="224" y="1652"/>
            <a:chExt cx="579" cy="439"/>
          </a:xfrm>
        </p:grpSpPr>
        <p:sp>
          <p:nvSpPr>
            <p:cNvPr id="14374" name="Freeform 12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4375" name="Freeform 13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4376" name="Freeform 14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4377" name="Group 15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4378" name="Rectangle 16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79" name="Freeform 17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0" name="Rectangle 18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1" name="Rectangle 19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2" name="Rectangle 20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3" name="Rectangle 21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4" name="Rectangle 22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5" name="Freeform 23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6" name="Freeform 24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7" name="Freeform 25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8" name="Freeform 26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89" name="Freeform 27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90" name="Rectangle 28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91" name="Freeform 29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92" name="Freeform 30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393" name="Line 31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4" name="Line 32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5" name="Line 33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6" name="Line 34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7" name="Line 35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8" name="Line 36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99" name="Line 37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0" name="Line 38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1" name="Line 39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2" name="Line 40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3" name="Line 41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4" name="Line 42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5" name="Line 43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6" name="Line 44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7" name="Line 45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8" name="Line 46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09" name="Line 47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0" name="Line 48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1" name="Line 49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2" name="Line 50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3" name="Line 51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4" name="Line 52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415" name="Freeform 53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16" name="Rectangle 54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17" name="Freeform 55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18" name="Freeform 56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19" name="Freeform 57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20" name="Freeform 58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4421" name="Rectangle 59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4348" name="Text Box 60"/>
          <p:cNvSpPr txBox="1">
            <a:spLocks noChangeArrowheads="1"/>
          </p:cNvSpPr>
          <p:nvPr/>
        </p:nvSpPr>
        <p:spPr bwMode="auto">
          <a:xfrm>
            <a:off x="529811" y="3601060"/>
            <a:ext cx="163036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4349" name="Rectangle 61"/>
          <p:cNvSpPr>
            <a:spLocks noChangeArrowheads="1"/>
          </p:cNvSpPr>
          <p:nvPr/>
        </p:nvSpPr>
        <p:spPr bwMode="auto">
          <a:xfrm>
            <a:off x="790161" y="4844072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4350" name="Rectangle 62"/>
          <p:cNvSpPr>
            <a:spLocks noChangeArrowheads="1"/>
          </p:cNvSpPr>
          <p:nvPr/>
        </p:nvSpPr>
        <p:spPr bwMode="auto">
          <a:xfrm>
            <a:off x="4004848" y="4013810"/>
            <a:ext cx="931863" cy="4397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4351" name="Line 63"/>
          <p:cNvSpPr>
            <a:spLocks noChangeShapeType="1"/>
          </p:cNvSpPr>
          <p:nvPr/>
        </p:nvSpPr>
        <p:spPr bwMode="auto">
          <a:xfrm flipV="1">
            <a:off x="4997036" y="4131285"/>
            <a:ext cx="615950" cy="384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52" name="Line 64"/>
          <p:cNvSpPr>
            <a:spLocks noChangeShapeType="1"/>
          </p:cNvSpPr>
          <p:nvPr/>
        </p:nvSpPr>
        <p:spPr bwMode="auto">
          <a:xfrm>
            <a:off x="1245773" y="4939322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353" name="Line 65"/>
          <p:cNvSpPr>
            <a:spLocks noChangeShapeType="1"/>
          </p:cNvSpPr>
          <p:nvPr/>
        </p:nvSpPr>
        <p:spPr bwMode="auto">
          <a:xfrm>
            <a:off x="6330536" y="4153510"/>
            <a:ext cx="3413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354" name="Line 66"/>
          <p:cNvSpPr>
            <a:spLocks noChangeShapeType="1"/>
          </p:cNvSpPr>
          <p:nvPr/>
        </p:nvSpPr>
        <p:spPr bwMode="auto">
          <a:xfrm>
            <a:off x="6530561" y="4590072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355" name="Line 67"/>
          <p:cNvSpPr>
            <a:spLocks noChangeShapeType="1"/>
          </p:cNvSpPr>
          <p:nvPr/>
        </p:nvSpPr>
        <p:spPr bwMode="auto">
          <a:xfrm>
            <a:off x="5089111" y="4858360"/>
            <a:ext cx="115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4356" name="Group 68"/>
          <p:cNvGrpSpPr>
            <a:grpSpLocks/>
          </p:cNvGrpSpPr>
          <p:nvPr/>
        </p:nvGrpSpPr>
        <p:grpSpPr bwMode="auto">
          <a:xfrm>
            <a:off x="6236873" y="4324960"/>
            <a:ext cx="1273175" cy="744537"/>
            <a:chOff x="4173" y="2945"/>
            <a:chExt cx="802" cy="469"/>
          </a:xfrm>
        </p:grpSpPr>
        <p:sp>
          <p:nvSpPr>
            <p:cNvPr id="14369" name="Line 69"/>
            <p:cNvSpPr>
              <a:spLocks noChangeShapeType="1"/>
            </p:cNvSpPr>
            <p:nvPr/>
          </p:nvSpPr>
          <p:spPr bwMode="auto">
            <a:xfrm flipH="1">
              <a:off x="4832" y="2945"/>
              <a:ext cx="143" cy="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70" name="Group 70"/>
            <p:cNvGrpSpPr>
              <a:grpSpLocks/>
            </p:cNvGrpSpPr>
            <p:nvPr/>
          </p:nvGrpSpPr>
          <p:grpSpPr bwMode="auto">
            <a:xfrm>
              <a:off x="4173" y="3070"/>
              <a:ext cx="685" cy="344"/>
              <a:chOff x="1986" y="1878"/>
              <a:chExt cx="648" cy="312"/>
            </a:xfrm>
          </p:grpSpPr>
          <p:sp>
            <p:nvSpPr>
              <p:cNvPr id="14371" name="Rectangle 71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14372" name="Rectangle 72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14373" name="Rectangle 73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Agent</a:t>
                </a:r>
                <a:br>
                  <a:rPr lang="en-US" sz="1100" b="1">
                    <a:latin typeface="+mj-lt"/>
                  </a:rPr>
                </a:br>
                <a:r>
                  <a:rPr lang="en-US" sz="1100" b="1">
                    <a:latin typeface="+mj-lt"/>
                  </a:rPr>
                  <a:t>Process</a:t>
                </a:r>
                <a:endParaRPr lang="en-US" sz="2400" b="1">
                  <a:latin typeface="+mj-lt"/>
                </a:endParaRPr>
              </a:p>
            </p:txBody>
          </p:sp>
        </p:grpSp>
      </p:grpSp>
      <p:sp>
        <p:nvSpPr>
          <p:cNvPr id="14357" name="Rectangle 74"/>
          <p:cNvSpPr>
            <a:spLocks noChangeArrowheads="1"/>
          </p:cNvSpPr>
          <p:nvPr/>
        </p:nvSpPr>
        <p:spPr bwMode="auto">
          <a:xfrm>
            <a:off x="5194766" y="5549636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4358" name="Rectangle 75"/>
          <p:cNvSpPr>
            <a:spLocks noChangeArrowheads="1"/>
          </p:cNvSpPr>
          <p:nvPr/>
        </p:nvSpPr>
        <p:spPr bwMode="auto">
          <a:xfrm>
            <a:off x="5479634" y="4052624"/>
            <a:ext cx="952504" cy="246221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sp>
        <p:nvSpPr>
          <p:cNvPr id="14359" name="Rectangle 76"/>
          <p:cNvSpPr>
            <a:spLocks noChangeArrowheads="1"/>
          </p:cNvSpPr>
          <p:nvPr/>
        </p:nvSpPr>
        <p:spPr bwMode="auto">
          <a:xfrm>
            <a:off x="3400011" y="4996472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4360" name="Freeform 77"/>
          <p:cNvSpPr>
            <a:spLocks/>
          </p:cNvSpPr>
          <p:nvPr/>
        </p:nvSpPr>
        <p:spPr bwMode="auto">
          <a:xfrm rot="10778120">
            <a:off x="3339686" y="4839310"/>
            <a:ext cx="622300" cy="106362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4361" name="AutoShape 78"/>
          <p:cNvSpPr>
            <a:spLocks noChangeArrowheads="1"/>
          </p:cNvSpPr>
          <p:nvPr/>
        </p:nvSpPr>
        <p:spPr bwMode="auto">
          <a:xfrm>
            <a:off x="2442748" y="472501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4703" name="AutoShape 79"/>
          <p:cNvSpPr>
            <a:spLocks noChangeArrowheads="1"/>
          </p:cNvSpPr>
          <p:nvPr/>
        </p:nvSpPr>
        <p:spPr bwMode="auto">
          <a:xfrm>
            <a:off x="5236748" y="4350360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4363" name="Rectangle 80"/>
          <p:cNvSpPr>
            <a:spLocks noChangeArrowheads="1"/>
          </p:cNvSpPr>
          <p:nvPr/>
        </p:nvSpPr>
        <p:spPr bwMode="auto">
          <a:xfrm>
            <a:off x="4080345" y="4589735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grpSp>
        <p:nvGrpSpPr>
          <p:cNvPr id="14364" name="Group 81"/>
          <p:cNvGrpSpPr>
            <a:grpSpLocks/>
          </p:cNvGrpSpPr>
          <p:nvPr/>
        </p:nvGrpSpPr>
        <p:grpSpPr bwMode="auto">
          <a:xfrm>
            <a:off x="7746586" y="5472722"/>
            <a:ext cx="990600" cy="673100"/>
            <a:chOff x="4624" y="2744"/>
            <a:chExt cx="624" cy="424"/>
          </a:xfrm>
        </p:grpSpPr>
        <p:sp>
          <p:nvSpPr>
            <p:cNvPr id="14367" name="AutoShape 82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4368" name="Text Box 83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4365" name="Line 84"/>
          <p:cNvSpPr>
            <a:spLocks noChangeShapeType="1"/>
          </p:cNvSpPr>
          <p:nvPr/>
        </p:nvSpPr>
        <p:spPr bwMode="auto">
          <a:xfrm flipV="1">
            <a:off x="7132223" y="5725135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0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WebSpeed</a:t>
            </a:r>
            <a:r>
              <a:rPr lang="en-US" dirty="0" smtClean="0"/>
              <a:t> broker will assign an agent</a:t>
            </a:r>
          </a:p>
          <a:p>
            <a:pPr lvl="1"/>
            <a:r>
              <a:rPr lang="en-US" dirty="0" smtClean="0"/>
              <a:t>If at the limit, sends message to messenger that no agents are available</a:t>
            </a:r>
          </a:p>
          <a:p>
            <a:pPr lvl="1"/>
            <a:r>
              <a:rPr lang="en-US" dirty="0" smtClean="0"/>
              <a:t>Provides the status and states of running agents</a:t>
            </a:r>
          </a:p>
          <a:p>
            <a:pPr lvl="2"/>
            <a:r>
              <a:rPr lang="en-US" dirty="0" smtClean="0"/>
              <a:t>STARTING, AVAILABLE, LOCKED, BUSY</a:t>
            </a:r>
          </a:p>
          <a:p>
            <a:endParaRPr lang="en-US" dirty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5393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ADM_COMP_120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2344621" y="3385853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3868621" y="3782728"/>
            <a:ext cx="1344613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5425959" y="3509678"/>
            <a:ext cx="2333625" cy="1563688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5276734" y="3471578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6692398" y="3738248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>
                <a:solidFill>
                  <a:schemeClr val="bg1"/>
                </a:solidFill>
                <a:latin typeface="+mj-lt"/>
              </a:rPr>
            </a:br>
            <a:r>
              <a:rPr lang="en-US" sz="1000" b="1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5369" name="Rectangle 11"/>
          <p:cNvSpPr>
            <a:spLocks noChangeArrowheads="1"/>
          </p:cNvSpPr>
          <p:nvPr/>
        </p:nvSpPr>
        <p:spPr bwMode="auto">
          <a:xfrm>
            <a:off x="2296996" y="3385853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547571" y="3385853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5371" name="Group 13"/>
          <p:cNvGrpSpPr>
            <a:grpSpLocks/>
          </p:cNvGrpSpPr>
          <p:nvPr/>
        </p:nvGrpSpPr>
        <p:grpSpPr bwMode="auto">
          <a:xfrm>
            <a:off x="907934" y="3857341"/>
            <a:ext cx="947737" cy="766762"/>
            <a:chOff x="224" y="1652"/>
            <a:chExt cx="579" cy="439"/>
          </a:xfrm>
        </p:grpSpPr>
        <p:sp>
          <p:nvSpPr>
            <p:cNvPr id="15396" name="Freeform 14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5397" name="Freeform 15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5398" name="Freeform 16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5399" name="Group 17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5400" name="Rectangle 18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1" name="Freeform 19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2" name="Rectangle 20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3" name="Rectangle 21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4" name="Rectangle 22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5" name="Rectangle 23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6" name="Rectangle 24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7" name="Freeform 25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8" name="Freeform 26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09" name="Freeform 27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0" name="Freeform 28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1" name="Freeform 29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2" name="Rectangle 30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3" name="Freeform 31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4" name="Freeform 32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15" name="Line 33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6" name="Line 34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7" name="Line 35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Line 36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Line 37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Line 38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Line 39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Line 40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41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Line 42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Line 43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Line 44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Line 45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Line 46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Line 47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Line 48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Line 49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2" name="Line 50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3" name="Line 51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4" name="Line 52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5" name="Line 53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6" name="Line 54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7" name="Freeform 55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38" name="Rectangle 56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39" name="Freeform 57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40" name="Freeform 58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41" name="Freeform 59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42" name="Freeform 60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5443" name="Rectangle 61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5372" name="Text Box 62"/>
          <p:cNvSpPr txBox="1">
            <a:spLocks noChangeArrowheads="1"/>
          </p:cNvSpPr>
          <p:nvPr/>
        </p:nvSpPr>
        <p:spPr bwMode="auto">
          <a:xfrm>
            <a:off x="550746" y="3423953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5373" name="Rectangle 63"/>
          <p:cNvSpPr>
            <a:spLocks noChangeArrowheads="1"/>
          </p:cNvSpPr>
          <p:nvPr/>
        </p:nvSpPr>
        <p:spPr bwMode="auto">
          <a:xfrm>
            <a:off x="811096" y="4666966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5374" name="Rectangle 64"/>
          <p:cNvSpPr>
            <a:spLocks noChangeArrowheads="1"/>
          </p:cNvSpPr>
          <p:nvPr/>
        </p:nvSpPr>
        <p:spPr bwMode="auto">
          <a:xfrm>
            <a:off x="4025784" y="3836703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5375" name="Line 65"/>
          <p:cNvSpPr>
            <a:spLocks noChangeShapeType="1"/>
          </p:cNvSpPr>
          <p:nvPr/>
        </p:nvSpPr>
        <p:spPr bwMode="auto">
          <a:xfrm flipV="1">
            <a:off x="4890971" y="3998628"/>
            <a:ext cx="554038" cy="441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376" name="Rectangle 66"/>
          <p:cNvSpPr>
            <a:spLocks noChangeArrowheads="1"/>
          </p:cNvSpPr>
          <p:nvPr/>
        </p:nvSpPr>
        <p:spPr bwMode="auto">
          <a:xfrm>
            <a:off x="4028256" y="4455491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sp>
        <p:nvSpPr>
          <p:cNvPr id="15377" name="Line 67"/>
          <p:cNvSpPr>
            <a:spLocks noChangeShapeType="1"/>
          </p:cNvSpPr>
          <p:nvPr/>
        </p:nvSpPr>
        <p:spPr bwMode="auto">
          <a:xfrm>
            <a:off x="1266709" y="4762216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5378" name="Line 68"/>
          <p:cNvSpPr>
            <a:spLocks noChangeShapeType="1"/>
          </p:cNvSpPr>
          <p:nvPr/>
        </p:nvSpPr>
        <p:spPr bwMode="auto">
          <a:xfrm>
            <a:off x="6351471" y="3976403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05541" name="Line 69"/>
          <p:cNvSpPr>
            <a:spLocks noChangeShapeType="1"/>
          </p:cNvSpPr>
          <p:nvPr/>
        </p:nvSpPr>
        <p:spPr bwMode="auto">
          <a:xfrm>
            <a:off x="6551496" y="4412966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05542" name="Line 70"/>
          <p:cNvSpPr>
            <a:spLocks noChangeShapeType="1"/>
          </p:cNvSpPr>
          <p:nvPr/>
        </p:nvSpPr>
        <p:spPr bwMode="auto">
          <a:xfrm>
            <a:off x="5022734" y="4681253"/>
            <a:ext cx="12398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5543" name="Line 71"/>
          <p:cNvSpPr>
            <a:spLocks noChangeShapeType="1"/>
          </p:cNvSpPr>
          <p:nvPr/>
        </p:nvSpPr>
        <p:spPr bwMode="auto">
          <a:xfrm flipH="1">
            <a:off x="7303971" y="4147853"/>
            <a:ext cx="227013" cy="2190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5544" name="Rectangle 72"/>
          <p:cNvSpPr>
            <a:spLocks noChangeArrowheads="1"/>
          </p:cNvSpPr>
          <p:nvPr/>
        </p:nvSpPr>
        <p:spPr bwMode="auto">
          <a:xfrm>
            <a:off x="6399096" y="434629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05545" name="Rectangle 73"/>
          <p:cNvSpPr>
            <a:spLocks noChangeArrowheads="1"/>
          </p:cNvSpPr>
          <p:nvPr/>
        </p:nvSpPr>
        <p:spPr bwMode="auto">
          <a:xfrm>
            <a:off x="6311784" y="4438366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05546" name="Rectangle 74"/>
          <p:cNvSpPr>
            <a:spLocks noChangeArrowheads="1"/>
          </p:cNvSpPr>
          <p:nvPr/>
        </p:nvSpPr>
        <p:spPr bwMode="auto">
          <a:xfrm>
            <a:off x="6154621" y="453044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385" name="Rectangle 75"/>
          <p:cNvSpPr>
            <a:spLocks noChangeArrowheads="1"/>
          </p:cNvSpPr>
          <p:nvPr/>
        </p:nvSpPr>
        <p:spPr bwMode="auto">
          <a:xfrm>
            <a:off x="5044251" y="5372530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5386" name="Rectangle 76"/>
          <p:cNvSpPr>
            <a:spLocks noChangeArrowheads="1"/>
          </p:cNvSpPr>
          <p:nvPr/>
        </p:nvSpPr>
        <p:spPr bwMode="auto">
          <a:xfrm>
            <a:off x="3420946" y="4819366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5387" name="Freeform 77"/>
          <p:cNvSpPr>
            <a:spLocks/>
          </p:cNvSpPr>
          <p:nvPr/>
        </p:nvSpPr>
        <p:spPr bwMode="auto">
          <a:xfrm rot="10778120">
            <a:off x="3360621" y="4662203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388" name="AutoShape 78"/>
          <p:cNvSpPr>
            <a:spLocks noChangeArrowheads="1"/>
          </p:cNvSpPr>
          <p:nvPr/>
        </p:nvSpPr>
        <p:spPr bwMode="auto">
          <a:xfrm>
            <a:off x="2463684" y="4547903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05551" name="AutoShape 79"/>
          <p:cNvSpPr>
            <a:spLocks noChangeArrowheads="1"/>
          </p:cNvSpPr>
          <p:nvPr/>
        </p:nvSpPr>
        <p:spPr bwMode="auto">
          <a:xfrm>
            <a:off x="5229109" y="4203416"/>
            <a:ext cx="566737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5390" name="Rectangle 80"/>
          <p:cNvSpPr>
            <a:spLocks noChangeArrowheads="1"/>
          </p:cNvSpPr>
          <p:nvPr/>
        </p:nvSpPr>
        <p:spPr bwMode="auto">
          <a:xfrm>
            <a:off x="5478344" y="3853293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grpSp>
        <p:nvGrpSpPr>
          <p:cNvPr id="15391" name="Group 81"/>
          <p:cNvGrpSpPr>
            <a:grpSpLocks/>
          </p:cNvGrpSpPr>
          <p:nvPr/>
        </p:nvGrpSpPr>
        <p:grpSpPr bwMode="auto">
          <a:xfrm>
            <a:off x="7605596" y="5257516"/>
            <a:ext cx="990600" cy="673100"/>
            <a:chOff x="4624" y="2744"/>
            <a:chExt cx="624" cy="424"/>
          </a:xfrm>
        </p:grpSpPr>
        <p:sp>
          <p:nvSpPr>
            <p:cNvPr id="15394" name="AutoShape 82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5395" name="Text Box 83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5392" name="Line 84"/>
          <p:cNvSpPr>
            <a:spLocks noChangeShapeType="1"/>
          </p:cNvSpPr>
          <p:nvPr/>
        </p:nvSpPr>
        <p:spPr bwMode="auto">
          <a:xfrm flipV="1">
            <a:off x="7000759" y="5586128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2" grpId="0" animBg="1" autoUpdateAnimBg="0"/>
      <p:bldP spid="105541" grpId="0" animBg="1"/>
      <p:bldP spid="105542" grpId="0" animBg="1"/>
      <p:bldP spid="105543" grpId="0" animBg="1"/>
      <p:bldP spid="105544" grpId="0" animBg="1" autoUpdateAnimBg="0"/>
      <p:bldP spid="105545" grpId="0" animBg="1" autoUpdateAnimBg="0"/>
      <p:bldP spid="105546" grpId="0" animBg="1" autoUpdateAnimBg="0"/>
      <p:bldP spid="10555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4:</a:t>
            </a:r>
          </a:p>
          <a:p>
            <a:pPr lvl="1"/>
            <a:r>
              <a:rPr lang="en-US" dirty="0" smtClean="0"/>
              <a:t>Network connection between the </a:t>
            </a:r>
            <a:r>
              <a:rPr lang="en-US" dirty="0" err="1" smtClean="0"/>
              <a:t>WebSpeed</a:t>
            </a:r>
            <a:r>
              <a:rPr lang="en-US" dirty="0" smtClean="0"/>
              <a:t> transaction agents and web server</a:t>
            </a:r>
          </a:p>
          <a:p>
            <a:pPr lvl="1"/>
            <a:r>
              <a:rPr lang="en-US" dirty="0" smtClean="0"/>
              <a:t>Defined by the hostname and port defined in the </a:t>
            </a:r>
            <a:r>
              <a:rPr lang="en-US" dirty="0" err="1" smtClean="0"/>
              <a:t>the</a:t>
            </a:r>
            <a:r>
              <a:rPr lang="en-US" dirty="0" smtClean="0"/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ubroker.properties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6417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ADM_COMP_130</a:t>
            </a:r>
          </a:p>
        </p:txBody>
      </p:sp>
      <p:sp>
        <p:nvSpPr>
          <p:cNvPr id="16388" name="Rectangle 85"/>
          <p:cNvSpPr>
            <a:spLocks noChangeArrowheads="1"/>
          </p:cNvSpPr>
          <p:nvPr/>
        </p:nvSpPr>
        <p:spPr bwMode="auto">
          <a:xfrm>
            <a:off x="2373196" y="3399810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6389" name="Rectangle 86"/>
          <p:cNvSpPr>
            <a:spLocks noChangeArrowheads="1"/>
          </p:cNvSpPr>
          <p:nvPr/>
        </p:nvSpPr>
        <p:spPr bwMode="auto">
          <a:xfrm>
            <a:off x="3897196" y="3796685"/>
            <a:ext cx="1431925" cy="1336675"/>
          </a:xfrm>
          <a:prstGeom prst="rect">
            <a:avLst/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6390" name="Rectangle 87"/>
          <p:cNvSpPr>
            <a:spLocks noChangeArrowheads="1"/>
          </p:cNvSpPr>
          <p:nvPr/>
        </p:nvSpPr>
        <p:spPr bwMode="auto">
          <a:xfrm>
            <a:off x="5454534" y="3523635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6391" name="Text Box 88"/>
          <p:cNvSpPr txBox="1">
            <a:spLocks noChangeArrowheads="1"/>
          </p:cNvSpPr>
          <p:nvPr/>
        </p:nvSpPr>
        <p:spPr bwMode="auto">
          <a:xfrm>
            <a:off x="5305309" y="3485535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6392" name="Rectangle 89"/>
          <p:cNvSpPr>
            <a:spLocks noChangeArrowheads="1"/>
          </p:cNvSpPr>
          <p:nvPr/>
        </p:nvSpPr>
        <p:spPr bwMode="auto">
          <a:xfrm>
            <a:off x="6732086" y="3764905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WebSpeed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Broker</a:t>
            </a:r>
          </a:p>
        </p:txBody>
      </p:sp>
      <p:sp>
        <p:nvSpPr>
          <p:cNvPr id="16393" name="Rectangle 90"/>
          <p:cNvSpPr>
            <a:spLocks noChangeArrowheads="1"/>
          </p:cNvSpPr>
          <p:nvPr/>
        </p:nvSpPr>
        <p:spPr bwMode="auto">
          <a:xfrm>
            <a:off x="2325571" y="3399810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6394" name="Rectangle 91"/>
          <p:cNvSpPr>
            <a:spLocks noChangeArrowheads="1"/>
          </p:cNvSpPr>
          <p:nvPr/>
        </p:nvSpPr>
        <p:spPr bwMode="auto">
          <a:xfrm>
            <a:off x="576146" y="3399810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6395" name="Group 92"/>
          <p:cNvGrpSpPr>
            <a:grpSpLocks/>
          </p:cNvGrpSpPr>
          <p:nvPr/>
        </p:nvGrpSpPr>
        <p:grpSpPr bwMode="auto">
          <a:xfrm>
            <a:off x="936509" y="3871298"/>
            <a:ext cx="947737" cy="766762"/>
            <a:chOff x="224" y="1652"/>
            <a:chExt cx="579" cy="439"/>
          </a:xfrm>
        </p:grpSpPr>
        <p:sp>
          <p:nvSpPr>
            <p:cNvPr id="16420" name="Freeform 93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6421" name="Freeform 94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6422" name="Freeform 95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6423" name="Group 96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6424" name="Rectangle 97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25" name="Freeform 98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26" name="Rectangle 99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27" name="Rectangle 100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28" name="Rectangle 101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29" name="Rectangle 102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0" name="Rectangle 103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1" name="Freeform 104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2" name="Freeform 105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3" name="Freeform 106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4" name="Freeform 107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5" name="Freeform 108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6" name="Rectangle 109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7" name="Freeform 110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8" name="Freeform 111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39" name="Line 112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Line 113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1" name="Line 114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Line 115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Line 116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Line 117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Line 118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Line 119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120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Line 121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Line 122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Line 123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Line 124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Line 125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Line 126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Line 127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Line 128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6" name="Line 129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7" name="Line 130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8" name="Line 131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9" name="Line 132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60" name="Line 133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61" name="Freeform 134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2" name="Rectangle 135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3" name="Freeform 136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4" name="Freeform 137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5" name="Freeform 138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6" name="Freeform 139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6467" name="Rectangle 140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6396" name="Text Box 141"/>
          <p:cNvSpPr txBox="1">
            <a:spLocks noChangeArrowheads="1"/>
          </p:cNvSpPr>
          <p:nvPr/>
        </p:nvSpPr>
        <p:spPr bwMode="auto">
          <a:xfrm>
            <a:off x="579321" y="3437910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6397" name="Rectangle 142"/>
          <p:cNvSpPr>
            <a:spLocks noChangeArrowheads="1"/>
          </p:cNvSpPr>
          <p:nvPr/>
        </p:nvSpPr>
        <p:spPr bwMode="auto">
          <a:xfrm>
            <a:off x="839671" y="4680923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6398" name="Rectangle 143"/>
          <p:cNvSpPr>
            <a:spLocks noChangeArrowheads="1"/>
          </p:cNvSpPr>
          <p:nvPr/>
        </p:nvSpPr>
        <p:spPr bwMode="auto">
          <a:xfrm>
            <a:off x="4054359" y="3850660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6399" name="Line 144"/>
          <p:cNvSpPr>
            <a:spLocks noChangeShapeType="1"/>
          </p:cNvSpPr>
          <p:nvPr/>
        </p:nvSpPr>
        <p:spPr bwMode="auto">
          <a:xfrm flipV="1">
            <a:off x="5206884" y="3968135"/>
            <a:ext cx="455612" cy="528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793" name="Rectangle 145"/>
          <p:cNvSpPr>
            <a:spLocks noChangeArrowheads="1"/>
          </p:cNvSpPr>
          <p:nvPr/>
        </p:nvSpPr>
        <p:spPr bwMode="auto">
          <a:xfrm>
            <a:off x="4140084" y="4431685"/>
            <a:ext cx="933450" cy="447675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6401" name="Line 146"/>
          <p:cNvSpPr>
            <a:spLocks noChangeShapeType="1"/>
          </p:cNvSpPr>
          <p:nvPr/>
        </p:nvSpPr>
        <p:spPr bwMode="auto">
          <a:xfrm>
            <a:off x="1295284" y="4776173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2" name="Line 147"/>
          <p:cNvSpPr>
            <a:spLocks noChangeShapeType="1"/>
          </p:cNvSpPr>
          <p:nvPr/>
        </p:nvSpPr>
        <p:spPr bwMode="auto">
          <a:xfrm>
            <a:off x="6380046" y="3990360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3" name="Line 148"/>
          <p:cNvSpPr>
            <a:spLocks noChangeShapeType="1"/>
          </p:cNvSpPr>
          <p:nvPr/>
        </p:nvSpPr>
        <p:spPr bwMode="auto">
          <a:xfrm>
            <a:off x="6580071" y="4876185"/>
            <a:ext cx="0" cy="4889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4" name="Rectangle 149"/>
          <p:cNvSpPr>
            <a:spLocks noChangeArrowheads="1"/>
          </p:cNvSpPr>
          <p:nvPr/>
        </p:nvSpPr>
        <p:spPr bwMode="auto">
          <a:xfrm>
            <a:off x="5044251" y="5386487"/>
            <a:ext cx="1919116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6405" name="Rectangle 150"/>
          <p:cNvSpPr>
            <a:spLocks noChangeArrowheads="1"/>
          </p:cNvSpPr>
          <p:nvPr/>
        </p:nvSpPr>
        <p:spPr bwMode="auto">
          <a:xfrm>
            <a:off x="5529144" y="3889475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sp>
        <p:nvSpPr>
          <p:cNvPr id="16406" name="Rectangle 151"/>
          <p:cNvSpPr>
            <a:spLocks noChangeArrowheads="1"/>
          </p:cNvSpPr>
          <p:nvPr/>
        </p:nvSpPr>
        <p:spPr bwMode="auto">
          <a:xfrm>
            <a:off x="3449521" y="4833323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55800" name="Freeform 152"/>
          <p:cNvSpPr>
            <a:spLocks/>
          </p:cNvSpPr>
          <p:nvPr/>
        </p:nvSpPr>
        <p:spPr bwMode="auto">
          <a:xfrm rot="10778120">
            <a:off x="3389196" y="4676160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6408" name="AutoShape 153"/>
          <p:cNvSpPr>
            <a:spLocks noChangeArrowheads="1"/>
          </p:cNvSpPr>
          <p:nvPr/>
        </p:nvSpPr>
        <p:spPr bwMode="auto">
          <a:xfrm>
            <a:off x="2492259" y="4561860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5802" name="AutoShape 154"/>
          <p:cNvSpPr>
            <a:spLocks noChangeArrowheads="1"/>
          </p:cNvSpPr>
          <p:nvPr/>
        </p:nvSpPr>
        <p:spPr bwMode="auto">
          <a:xfrm>
            <a:off x="5156084" y="4768235"/>
            <a:ext cx="566737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155803" name="Line 155"/>
          <p:cNvSpPr>
            <a:spLocks noChangeShapeType="1"/>
          </p:cNvSpPr>
          <p:nvPr/>
        </p:nvSpPr>
        <p:spPr bwMode="auto">
          <a:xfrm>
            <a:off x="5167196" y="4695210"/>
            <a:ext cx="1123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804" name="Rectangle 156"/>
          <p:cNvSpPr>
            <a:spLocks noChangeArrowheads="1"/>
          </p:cNvSpPr>
          <p:nvPr/>
        </p:nvSpPr>
        <p:spPr bwMode="auto">
          <a:xfrm>
            <a:off x="6427671" y="4360248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5805" name="Rectangle 157"/>
          <p:cNvSpPr>
            <a:spLocks noChangeArrowheads="1"/>
          </p:cNvSpPr>
          <p:nvPr/>
        </p:nvSpPr>
        <p:spPr bwMode="auto">
          <a:xfrm>
            <a:off x="6340359" y="4452323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5806" name="Rectangle 158"/>
          <p:cNvSpPr>
            <a:spLocks noChangeArrowheads="1"/>
          </p:cNvSpPr>
          <p:nvPr/>
        </p:nvSpPr>
        <p:spPr bwMode="auto">
          <a:xfrm>
            <a:off x="6183196" y="4544398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6414" name="Line 159"/>
          <p:cNvSpPr>
            <a:spLocks noChangeShapeType="1"/>
          </p:cNvSpPr>
          <p:nvPr/>
        </p:nvSpPr>
        <p:spPr bwMode="auto">
          <a:xfrm flipH="1">
            <a:off x="7356359" y="4171335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16415" name="Group 160"/>
          <p:cNvGrpSpPr>
            <a:grpSpLocks/>
          </p:cNvGrpSpPr>
          <p:nvPr/>
        </p:nvGrpSpPr>
        <p:grpSpPr bwMode="auto">
          <a:xfrm>
            <a:off x="7586546" y="5271473"/>
            <a:ext cx="990600" cy="673100"/>
            <a:chOff x="4624" y="2744"/>
            <a:chExt cx="624" cy="424"/>
          </a:xfrm>
        </p:grpSpPr>
        <p:sp>
          <p:nvSpPr>
            <p:cNvPr id="16418" name="AutoShape 161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6419" name="Text Box 162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6416" name="Line 163"/>
          <p:cNvSpPr>
            <a:spLocks noChangeShapeType="1"/>
          </p:cNvSpPr>
          <p:nvPr/>
        </p:nvSpPr>
        <p:spPr bwMode="auto">
          <a:xfrm flipV="1">
            <a:off x="6981709" y="5600085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93" grpId="0" animBg="1" autoUpdateAnimBg="0"/>
      <p:bldP spid="155800" grpId="0" animBg="1"/>
      <p:bldP spid="155802" grpId="0" animBg="1" autoUpdateAnimBg="0"/>
      <p:bldP spid="155803" grpId="0" animBg="1"/>
      <p:bldP spid="155804" grpId="0" animBg="1" autoUpdateAnimBg="0"/>
      <p:bldP spid="155805" grpId="0" animBg="1" autoUpdateAnimBg="0"/>
      <p:bldP spid="15580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WebSpeed</a:t>
            </a:r>
            <a:r>
              <a:rPr lang="en-US" dirty="0" smtClean="0"/>
              <a:t> Transaction Agent:</a:t>
            </a:r>
          </a:p>
          <a:p>
            <a:pPr lvl="1"/>
            <a:r>
              <a:rPr lang="en-US" sz="2200" dirty="0" smtClean="0"/>
              <a:t>A Progress client (_</a:t>
            </a:r>
            <a:r>
              <a:rPr lang="en-US" sz="2200" dirty="0" err="1" smtClean="0"/>
              <a:t>progres</a:t>
            </a:r>
            <a:r>
              <a:rPr lang="en-US" sz="2200" dirty="0" smtClean="0"/>
              <a:t>) with modifications to work with </a:t>
            </a:r>
            <a:r>
              <a:rPr lang="en-US" sz="2200" dirty="0" err="1" smtClean="0"/>
              <a:t>WebSpeed</a:t>
            </a:r>
            <a:endParaRPr lang="en-US" sz="2200" dirty="0" smtClean="0"/>
          </a:p>
          <a:p>
            <a:pPr lvl="1"/>
            <a:r>
              <a:rPr lang="en-US" sz="2200" dirty="0" smtClean="0"/>
              <a:t>Agents accept requests from the messenger in the form of a URL, parse the URL for the name of the web object to execute, and then run it</a:t>
            </a:r>
          </a:p>
          <a:p>
            <a:pPr lvl="1"/>
            <a:r>
              <a:rPr lang="en-US" sz="2200" dirty="0" smtClean="0"/>
              <a:t>Passes output back to the messenger</a:t>
            </a:r>
          </a:p>
          <a:p>
            <a:pPr lvl="1"/>
            <a:endParaRPr lang="en-US" dirty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7441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ADM_COMP_140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288132" y="3623103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812132" y="4019978"/>
            <a:ext cx="1431925" cy="1336675"/>
          </a:xfrm>
          <a:prstGeom prst="rect">
            <a:avLst/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369470" y="3746928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220245" y="3708828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6647022" y="3988198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WebSpeed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Broker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240507" y="3623103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91082" y="3623103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7419" name="Group 11"/>
          <p:cNvGrpSpPr>
            <a:grpSpLocks/>
          </p:cNvGrpSpPr>
          <p:nvPr/>
        </p:nvGrpSpPr>
        <p:grpSpPr bwMode="auto">
          <a:xfrm>
            <a:off x="851445" y="4094591"/>
            <a:ext cx="947737" cy="766762"/>
            <a:chOff x="224" y="1652"/>
            <a:chExt cx="579" cy="439"/>
          </a:xfrm>
        </p:grpSpPr>
        <p:sp>
          <p:nvSpPr>
            <p:cNvPr id="17444" name="Freeform 12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7445" name="Freeform 13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7446" name="Freeform 14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7447" name="Group 15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7448" name="Rectangle 16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49" name="Freeform 17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0" name="Rectangle 18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1" name="Rectangle 19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2" name="Rectangle 20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3" name="Rectangle 21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4" name="Rectangle 22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5" name="Freeform 23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6" name="Freeform 24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7" name="Freeform 25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8" name="Freeform 26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59" name="Freeform 27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60" name="Rectangle 28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61" name="Freeform 29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62" name="Freeform 30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63" name="Line 31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4" name="Line 32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5" name="Line 33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6" name="Line 34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7" name="Line 35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8" name="Line 36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69" name="Line 37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0" name="Line 38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1" name="Line 39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2" name="Line 40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3" name="Line 41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4" name="Line 42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5" name="Line 43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6" name="Line 44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7" name="Line 45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8" name="Line 46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79" name="Line 47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0" name="Line 48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1" name="Line 49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2" name="Line 50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3" name="Line 51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4" name="Line 52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85" name="Freeform 53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86" name="Rectangle 54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87" name="Freeform 55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88" name="Freeform 56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89" name="Freeform 57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90" name="Freeform 58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7491" name="Rectangle 59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7420" name="Text Box 60"/>
          <p:cNvSpPr txBox="1">
            <a:spLocks noChangeArrowheads="1"/>
          </p:cNvSpPr>
          <p:nvPr/>
        </p:nvSpPr>
        <p:spPr bwMode="auto">
          <a:xfrm>
            <a:off x="494257" y="3661203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7421" name="Rectangle 61"/>
          <p:cNvSpPr>
            <a:spLocks noChangeArrowheads="1"/>
          </p:cNvSpPr>
          <p:nvPr/>
        </p:nvSpPr>
        <p:spPr bwMode="auto">
          <a:xfrm>
            <a:off x="754607" y="4904216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7422" name="Rectangle 62"/>
          <p:cNvSpPr>
            <a:spLocks noChangeArrowheads="1"/>
          </p:cNvSpPr>
          <p:nvPr/>
        </p:nvSpPr>
        <p:spPr bwMode="auto">
          <a:xfrm>
            <a:off x="3969295" y="4073953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7423" name="Line 63"/>
          <p:cNvSpPr>
            <a:spLocks noChangeShapeType="1"/>
          </p:cNvSpPr>
          <p:nvPr/>
        </p:nvSpPr>
        <p:spPr bwMode="auto">
          <a:xfrm flipV="1">
            <a:off x="5121820" y="4191428"/>
            <a:ext cx="455612" cy="528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6736" name="Rectangle 64"/>
          <p:cNvSpPr>
            <a:spLocks noChangeArrowheads="1"/>
          </p:cNvSpPr>
          <p:nvPr/>
        </p:nvSpPr>
        <p:spPr bwMode="auto">
          <a:xfrm>
            <a:off x="4055020" y="4654978"/>
            <a:ext cx="933450" cy="447675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7425" name="Line 65"/>
          <p:cNvSpPr>
            <a:spLocks noChangeShapeType="1"/>
          </p:cNvSpPr>
          <p:nvPr/>
        </p:nvSpPr>
        <p:spPr bwMode="auto">
          <a:xfrm>
            <a:off x="1210220" y="4999466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26" name="Line 66"/>
          <p:cNvSpPr>
            <a:spLocks noChangeShapeType="1"/>
          </p:cNvSpPr>
          <p:nvPr/>
        </p:nvSpPr>
        <p:spPr bwMode="auto">
          <a:xfrm>
            <a:off x="6294982" y="4213653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27" name="Line 67"/>
          <p:cNvSpPr>
            <a:spLocks noChangeShapeType="1"/>
          </p:cNvSpPr>
          <p:nvPr/>
        </p:nvSpPr>
        <p:spPr bwMode="auto">
          <a:xfrm>
            <a:off x="6495007" y="5099478"/>
            <a:ext cx="0" cy="4889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28" name="Rectangle 68"/>
          <p:cNvSpPr>
            <a:spLocks noChangeArrowheads="1"/>
          </p:cNvSpPr>
          <p:nvPr/>
        </p:nvSpPr>
        <p:spPr bwMode="auto">
          <a:xfrm>
            <a:off x="4959187" y="5609780"/>
            <a:ext cx="1919116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7429" name="Rectangle 69"/>
          <p:cNvSpPr>
            <a:spLocks noChangeArrowheads="1"/>
          </p:cNvSpPr>
          <p:nvPr/>
        </p:nvSpPr>
        <p:spPr bwMode="auto">
          <a:xfrm>
            <a:off x="5444080" y="4112768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sp>
        <p:nvSpPr>
          <p:cNvPr id="17430" name="Rectangle 70"/>
          <p:cNvSpPr>
            <a:spLocks noChangeArrowheads="1"/>
          </p:cNvSpPr>
          <p:nvPr/>
        </p:nvSpPr>
        <p:spPr bwMode="auto">
          <a:xfrm>
            <a:off x="3364457" y="5056616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56743" name="Freeform 71"/>
          <p:cNvSpPr>
            <a:spLocks/>
          </p:cNvSpPr>
          <p:nvPr/>
        </p:nvSpPr>
        <p:spPr bwMode="auto">
          <a:xfrm rot="10778120">
            <a:off x="3304132" y="4899453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7432" name="AutoShape 72"/>
          <p:cNvSpPr>
            <a:spLocks noChangeArrowheads="1"/>
          </p:cNvSpPr>
          <p:nvPr/>
        </p:nvSpPr>
        <p:spPr bwMode="auto">
          <a:xfrm>
            <a:off x="2407195" y="4785153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6745" name="AutoShape 73"/>
          <p:cNvSpPr>
            <a:spLocks noChangeArrowheads="1"/>
          </p:cNvSpPr>
          <p:nvPr/>
        </p:nvSpPr>
        <p:spPr bwMode="auto">
          <a:xfrm>
            <a:off x="5071020" y="4991528"/>
            <a:ext cx="566737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156746" name="Line 74"/>
          <p:cNvSpPr>
            <a:spLocks noChangeShapeType="1"/>
          </p:cNvSpPr>
          <p:nvPr/>
        </p:nvSpPr>
        <p:spPr bwMode="auto">
          <a:xfrm>
            <a:off x="5082132" y="4918503"/>
            <a:ext cx="1123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6747" name="Rectangle 75"/>
          <p:cNvSpPr>
            <a:spLocks noChangeArrowheads="1"/>
          </p:cNvSpPr>
          <p:nvPr/>
        </p:nvSpPr>
        <p:spPr bwMode="auto">
          <a:xfrm>
            <a:off x="6342607" y="458354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6748" name="Rectangle 76"/>
          <p:cNvSpPr>
            <a:spLocks noChangeArrowheads="1"/>
          </p:cNvSpPr>
          <p:nvPr/>
        </p:nvSpPr>
        <p:spPr bwMode="auto">
          <a:xfrm>
            <a:off x="6255295" y="4675616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6749" name="Rectangle 77"/>
          <p:cNvSpPr>
            <a:spLocks noChangeArrowheads="1"/>
          </p:cNvSpPr>
          <p:nvPr/>
        </p:nvSpPr>
        <p:spPr bwMode="auto">
          <a:xfrm>
            <a:off x="6098132" y="476769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7438" name="Line 78"/>
          <p:cNvSpPr>
            <a:spLocks noChangeShapeType="1"/>
          </p:cNvSpPr>
          <p:nvPr/>
        </p:nvSpPr>
        <p:spPr bwMode="auto">
          <a:xfrm flipH="1">
            <a:off x="7271295" y="4394628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17439" name="Group 79"/>
          <p:cNvGrpSpPr>
            <a:grpSpLocks/>
          </p:cNvGrpSpPr>
          <p:nvPr/>
        </p:nvGrpSpPr>
        <p:grpSpPr bwMode="auto">
          <a:xfrm>
            <a:off x="7501482" y="5494766"/>
            <a:ext cx="990600" cy="673100"/>
            <a:chOff x="4624" y="2744"/>
            <a:chExt cx="624" cy="424"/>
          </a:xfrm>
        </p:grpSpPr>
        <p:sp>
          <p:nvSpPr>
            <p:cNvPr id="17442" name="AutoShape 80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7443" name="Text Box 81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7440" name="Line 82"/>
          <p:cNvSpPr>
            <a:spLocks noChangeShapeType="1"/>
          </p:cNvSpPr>
          <p:nvPr/>
        </p:nvSpPr>
        <p:spPr bwMode="auto">
          <a:xfrm flipV="1">
            <a:off x="6896645" y="5823378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6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6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736" grpId="0" animBg="1" autoUpdateAnimBg="0"/>
      <p:bldP spid="156743" grpId="0" animBg="1"/>
      <p:bldP spid="156745" grpId="0" animBg="1" autoUpdateAnimBg="0"/>
      <p:bldP spid="156746" grpId="0" animBg="1"/>
      <p:bldP spid="156747" grpId="0" animBg="1" autoUpdateAnimBg="0"/>
      <p:bldP spid="156748" grpId="0" animBg="1" autoUpdateAnimBg="0"/>
      <p:bldP spid="15674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5:</a:t>
            </a:r>
          </a:p>
          <a:p>
            <a:pPr lvl="1"/>
            <a:r>
              <a:rPr lang="en-US" dirty="0" smtClean="0"/>
              <a:t>Connection between agents and the database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WebSpeed</a:t>
            </a:r>
            <a:r>
              <a:rPr lang="en-US" dirty="0" smtClean="0"/>
              <a:t> Agents can connect to the databases in either Client/Server or shared memory mode</a:t>
            </a:r>
          </a:p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8465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ADM_COMP_150</a:t>
            </a:r>
          </a:p>
        </p:txBody>
      </p:sp>
      <p:sp>
        <p:nvSpPr>
          <p:cNvPr id="18436" name="Rectangle 83"/>
          <p:cNvSpPr>
            <a:spLocks noChangeArrowheads="1"/>
          </p:cNvSpPr>
          <p:nvPr/>
        </p:nvSpPr>
        <p:spPr bwMode="auto">
          <a:xfrm>
            <a:off x="2461435" y="3324355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8437" name="Rectangle 84"/>
          <p:cNvSpPr>
            <a:spLocks noChangeArrowheads="1"/>
          </p:cNvSpPr>
          <p:nvPr/>
        </p:nvSpPr>
        <p:spPr bwMode="auto">
          <a:xfrm>
            <a:off x="3985435" y="3721230"/>
            <a:ext cx="1431925" cy="1336675"/>
          </a:xfrm>
          <a:prstGeom prst="rect">
            <a:avLst/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8438" name="Rectangle 85"/>
          <p:cNvSpPr>
            <a:spLocks noChangeArrowheads="1"/>
          </p:cNvSpPr>
          <p:nvPr/>
        </p:nvSpPr>
        <p:spPr bwMode="auto">
          <a:xfrm>
            <a:off x="5542773" y="3448180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>
              <a:latin typeface="+mj-lt"/>
            </a:endParaRPr>
          </a:p>
        </p:txBody>
      </p:sp>
      <p:sp>
        <p:nvSpPr>
          <p:cNvPr id="18439" name="Text Box 86"/>
          <p:cNvSpPr txBox="1">
            <a:spLocks noChangeArrowheads="1"/>
          </p:cNvSpPr>
          <p:nvPr/>
        </p:nvSpPr>
        <p:spPr bwMode="auto">
          <a:xfrm>
            <a:off x="5393548" y="3410080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 Server Instance</a:t>
            </a:r>
          </a:p>
        </p:txBody>
      </p:sp>
      <p:sp>
        <p:nvSpPr>
          <p:cNvPr id="18440" name="Rectangle 87"/>
          <p:cNvSpPr>
            <a:spLocks noChangeArrowheads="1"/>
          </p:cNvSpPr>
          <p:nvPr/>
        </p:nvSpPr>
        <p:spPr bwMode="auto">
          <a:xfrm>
            <a:off x="6820325" y="3689450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WebSpeed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Broker</a:t>
            </a:r>
          </a:p>
        </p:txBody>
      </p:sp>
      <p:sp>
        <p:nvSpPr>
          <p:cNvPr id="18441" name="Rectangle 88"/>
          <p:cNvSpPr>
            <a:spLocks noChangeArrowheads="1"/>
          </p:cNvSpPr>
          <p:nvPr/>
        </p:nvSpPr>
        <p:spPr bwMode="auto">
          <a:xfrm>
            <a:off x="2413810" y="3324355"/>
            <a:ext cx="2832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8442" name="Rectangle 89"/>
          <p:cNvSpPr>
            <a:spLocks noChangeArrowheads="1"/>
          </p:cNvSpPr>
          <p:nvPr/>
        </p:nvSpPr>
        <p:spPr bwMode="auto">
          <a:xfrm>
            <a:off x="664385" y="3324355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18443" name="Group 90"/>
          <p:cNvGrpSpPr>
            <a:grpSpLocks/>
          </p:cNvGrpSpPr>
          <p:nvPr/>
        </p:nvGrpSpPr>
        <p:grpSpPr bwMode="auto">
          <a:xfrm>
            <a:off x="1024748" y="3795843"/>
            <a:ext cx="947737" cy="766762"/>
            <a:chOff x="224" y="1652"/>
            <a:chExt cx="579" cy="439"/>
          </a:xfrm>
        </p:grpSpPr>
        <p:sp>
          <p:nvSpPr>
            <p:cNvPr id="18468" name="Freeform 91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8469" name="Freeform 92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8470" name="Freeform 93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18471" name="Group 94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8472" name="Rectangle 95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3" name="Freeform 96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4" name="Rectangle 97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5" name="Rectangle 98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6" name="Rectangle 99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7" name="Rectangle 100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8" name="Rectangle 101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79" name="Freeform 102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0" name="Freeform 103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1" name="Freeform 104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2" name="Freeform 105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3" name="Freeform 106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4" name="Rectangle 107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5" name="Freeform 108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6" name="Freeform 109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487" name="Line 110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88" name="Line 111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89" name="Line 112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0" name="Line 113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1" name="Line 114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2" name="Line 115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3" name="Line 116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4" name="Line 117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5" name="Line 118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6" name="Line 119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7" name="Line 120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8" name="Line 121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9" name="Line 122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0" name="Line 123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1" name="Line 124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2" name="Line 125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3" name="Line 126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4" name="Line 127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5" name="Line 128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6" name="Line 129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7" name="Line 130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8" name="Line 131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9" name="Freeform 132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0" name="Rectangle 133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1" name="Freeform 134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2" name="Freeform 135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3" name="Freeform 136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4" name="Freeform 137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8515" name="Rectangle 138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18444" name="Text Box 139"/>
          <p:cNvSpPr txBox="1">
            <a:spLocks noChangeArrowheads="1"/>
          </p:cNvSpPr>
          <p:nvPr/>
        </p:nvSpPr>
        <p:spPr bwMode="auto">
          <a:xfrm>
            <a:off x="667560" y="3362455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8445" name="Rectangle 140"/>
          <p:cNvSpPr>
            <a:spLocks noChangeArrowheads="1"/>
          </p:cNvSpPr>
          <p:nvPr/>
        </p:nvSpPr>
        <p:spPr bwMode="auto">
          <a:xfrm>
            <a:off x="927910" y="4605468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>
                <a:solidFill>
                  <a:srgbClr val="000000"/>
                </a:solidFill>
                <a:latin typeface="+mj-lt"/>
              </a:rPr>
              <a:t>HTTP</a:t>
            </a:r>
            <a:endParaRPr lang="en-US" sz="1100" b="1">
              <a:latin typeface="+mj-lt"/>
            </a:endParaRPr>
          </a:p>
        </p:txBody>
      </p:sp>
      <p:sp>
        <p:nvSpPr>
          <p:cNvPr id="18446" name="Rectangle 141"/>
          <p:cNvSpPr>
            <a:spLocks noChangeArrowheads="1"/>
          </p:cNvSpPr>
          <p:nvPr/>
        </p:nvSpPr>
        <p:spPr bwMode="auto">
          <a:xfrm>
            <a:off x="4142598" y="3775205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>
                <a:latin typeface="+mj-lt"/>
              </a:rPr>
              <a:t>Executables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Directory</a:t>
            </a:r>
          </a:p>
        </p:txBody>
      </p:sp>
      <p:sp>
        <p:nvSpPr>
          <p:cNvPr id="18447" name="Line 142"/>
          <p:cNvSpPr>
            <a:spLocks noChangeShapeType="1"/>
          </p:cNvSpPr>
          <p:nvPr/>
        </p:nvSpPr>
        <p:spPr bwMode="auto">
          <a:xfrm flipV="1">
            <a:off x="5295123" y="3892680"/>
            <a:ext cx="455612" cy="528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8" name="Rectangle 143"/>
          <p:cNvSpPr>
            <a:spLocks noChangeArrowheads="1"/>
          </p:cNvSpPr>
          <p:nvPr/>
        </p:nvSpPr>
        <p:spPr bwMode="auto">
          <a:xfrm>
            <a:off x="4228323" y="4356230"/>
            <a:ext cx="933450" cy="447675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8449" name="Line 144"/>
          <p:cNvSpPr>
            <a:spLocks noChangeShapeType="1"/>
          </p:cNvSpPr>
          <p:nvPr/>
        </p:nvSpPr>
        <p:spPr bwMode="auto">
          <a:xfrm>
            <a:off x="1383523" y="4700718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8450" name="Line 145"/>
          <p:cNvSpPr>
            <a:spLocks noChangeShapeType="1"/>
          </p:cNvSpPr>
          <p:nvPr/>
        </p:nvSpPr>
        <p:spPr bwMode="auto">
          <a:xfrm>
            <a:off x="6468285" y="3914905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57842" name="Line 146"/>
          <p:cNvSpPr>
            <a:spLocks noChangeShapeType="1"/>
          </p:cNvSpPr>
          <p:nvPr/>
        </p:nvSpPr>
        <p:spPr bwMode="auto">
          <a:xfrm>
            <a:off x="6668310" y="4510218"/>
            <a:ext cx="0" cy="881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8452" name="Rectangle 147"/>
          <p:cNvSpPr>
            <a:spLocks noChangeArrowheads="1"/>
          </p:cNvSpPr>
          <p:nvPr/>
        </p:nvSpPr>
        <p:spPr bwMode="auto">
          <a:xfrm>
            <a:off x="5094390" y="5398345"/>
            <a:ext cx="1919116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sp>
        <p:nvSpPr>
          <p:cNvPr id="18453" name="Rectangle 148"/>
          <p:cNvSpPr>
            <a:spLocks noChangeArrowheads="1"/>
          </p:cNvSpPr>
          <p:nvPr/>
        </p:nvSpPr>
        <p:spPr bwMode="auto">
          <a:xfrm>
            <a:off x="5617383" y="3814020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NameServer</a:t>
            </a:r>
          </a:p>
        </p:txBody>
      </p:sp>
      <p:sp>
        <p:nvSpPr>
          <p:cNvPr id="18454" name="Rectangle 149"/>
          <p:cNvSpPr>
            <a:spLocks noChangeArrowheads="1"/>
          </p:cNvSpPr>
          <p:nvPr/>
        </p:nvSpPr>
        <p:spPr bwMode="auto">
          <a:xfrm>
            <a:off x="3537760" y="4757868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CGI</a:t>
            </a:r>
            <a:endParaRPr lang="en-US" sz="1000" b="1" i="1">
              <a:latin typeface="+mj-lt"/>
            </a:endParaRPr>
          </a:p>
        </p:txBody>
      </p:sp>
      <p:sp>
        <p:nvSpPr>
          <p:cNvPr id="18455" name="Freeform 150"/>
          <p:cNvSpPr>
            <a:spLocks/>
          </p:cNvSpPr>
          <p:nvPr/>
        </p:nvSpPr>
        <p:spPr bwMode="auto">
          <a:xfrm rot="10778120">
            <a:off x="3477435" y="4600705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8456" name="AutoShape 151"/>
          <p:cNvSpPr>
            <a:spLocks noChangeArrowheads="1"/>
          </p:cNvSpPr>
          <p:nvPr/>
        </p:nvSpPr>
        <p:spPr bwMode="auto">
          <a:xfrm>
            <a:off x="2580498" y="4486405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7848" name="AutoShape 152"/>
          <p:cNvSpPr>
            <a:spLocks noChangeArrowheads="1"/>
          </p:cNvSpPr>
          <p:nvPr/>
        </p:nvSpPr>
        <p:spPr bwMode="auto">
          <a:xfrm>
            <a:off x="7160435" y="4910268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18458" name="Line 153"/>
          <p:cNvSpPr>
            <a:spLocks noChangeShapeType="1"/>
          </p:cNvSpPr>
          <p:nvPr/>
        </p:nvSpPr>
        <p:spPr bwMode="auto">
          <a:xfrm>
            <a:off x="5255435" y="4619755"/>
            <a:ext cx="16033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9" name="Rectangle 154"/>
          <p:cNvSpPr>
            <a:spLocks noChangeArrowheads="1"/>
          </p:cNvSpPr>
          <p:nvPr/>
        </p:nvSpPr>
        <p:spPr bwMode="auto">
          <a:xfrm>
            <a:off x="6515910" y="4284793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7851" name="Rectangle 155"/>
          <p:cNvSpPr>
            <a:spLocks noChangeArrowheads="1"/>
          </p:cNvSpPr>
          <p:nvPr/>
        </p:nvSpPr>
        <p:spPr bwMode="auto">
          <a:xfrm>
            <a:off x="6428598" y="4376868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7852" name="Rectangle 156"/>
          <p:cNvSpPr>
            <a:spLocks noChangeArrowheads="1"/>
          </p:cNvSpPr>
          <p:nvPr/>
        </p:nvSpPr>
        <p:spPr bwMode="auto">
          <a:xfrm>
            <a:off x="6271435" y="4468943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>
                <a:solidFill>
                  <a:schemeClr val="bg1"/>
                </a:solidFill>
                <a:latin typeface="+mj-lt"/>
              </a:rPr>
            </a:br>
            <a:r>
              <a:rPr lang="en-US" sz="1100" b="1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8462" name="Line 157"/>
          <p:cNvSpPr>
            <a:spLocks noChangeShapeType="1"/>
          </p:cNvSpPr>
          <p:nvPr/>
        </p:nvSpPr>
        <p:spPr bwMode="auto">
          <a:xfrm flipH="1">
            <a:off x="7444598" y="4095880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18463" name="Group 158"/>
          <p:cNvGrpSpPr>
            <a:grpSpLocks/>
          </p:cNvGrpSpPr>
          <p:nvPr/>
        </p:nvGrpSpPr>
        <p:grpSpPr bwMode="auto">
          <a:xfrm>
            <a:off x="7674785" y="5243643"/>
            <a:ext cx="990600" cy="673100"/>
            <a:chOff x="4624" y="2744"/>
            <a:chExt cx="624" cy="424"/>
          </a:xfrm>
        </p:grpSpPr>
        <p:sp>
          <p:nvSpPr>
            <p:cNvPr id="18466" name="AutoShape 159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8467" name="Text Box 160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8464" name="Line 161"/>
          <p:cNvSpPr>
            <a:spLocks noChangeShapeType="1"/>
          </p:cNvSpPr>
          <p:nvPr/>
        </p:nvSpPr>
        <p:spPr bwMode="auto">
          <a:xfrm flipV="1">
            <a:off x="7069948" y="5572255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842" grpId="0" animBg="1"/>
      <p:bldP spid="157848" grpId="0" animBg="1" autoUpdateAnimBg="0"/>
      <p:bldP spid="157851" grpId="0" animBg="1" autoUpdateAnimBg="0"/>
      <p:bldP spid="157852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Executes OpenEdge 4GL Procedures that can be called by Progress, Java and .NET</a:t>
            </a:r>
          </a:p>
          <a:p>
            <a:pPr eaLnBrk="1" hangingPunct="1"/>
            <a:endParaRPr lang="en-US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Progress AppServer</a:t>
            </a:r>
          </a:p>
        </p:txBody>
      </p:sp>
      <p:sp>
        <p:nvSpPr>
          <p:cNvPr id="1946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ADM_COMP_160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479925" y="3106738"/>
            <a:ext cx="1841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endParaRPr lang="en-US" sz="3000" b="1">
              <a:solidFill>
                <a:srgbClr val="1A7BB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Tomcat: J2EE Application Server</a:t>
            </a:r>
          </a:p>
        </p:txBody>
      </p:sp>
      <p:sp>
        <p:nvSpPr>
          <p:cNvPr id="20497" name="Footer Placeholder 16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ADM_COMP_170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95956" y="1384117"/>
            <a:ext cx="8784771" cy="4337832"/>
            <a:chOff x="387350" y="1979565"/>
            <a:chExt cx="8784771" cy="4337832"/>
          </a:xfrm>
        </p:grpSpPr>
        <p:sp>
          <p:nvSpPr>
            <p:cNvPr id="20483" name="AutoShape 84"/>
            <p:cNvSpPr>
              <a:spLocks noChangeArrowheads="1"/>
            </p:cNvSpPr>
            <p:nvPr/>
          </p:nvSpPr>
          <p:spPr bwMode="auto">
            <a:xfrm rot="16200000">
              <a:off x="7014369" y="2939256"/>
              <a:ext cx="2667000" cy="903288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>
                  <a:solidFill>
                    <a:schemeClr val="tx2"/>
                  </a:solidFill>
                  <a:latin typeface="+mj-lt"/>
                </a:rPr>
                <a:t>MFG/PRO</a:t>
              </a:r>
              <a:endParaRPr lang="en-GB" sz="24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4" name="AutoShape 85"/>
            <p:cNvSpPr>
              <a:spLocks noChangeArrowheads="1"/>
            </p:cNvSpPr>
            <p:nvPr/>
          </p:nvSpPr>
          <p:spPr bwMode="auto">
            <a:xfrm>
              <a:off x="6296025" y="2546350"/>
              <a:ext cx="1601788" cy="1665288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>
                  <a:solidFill>
                    <a:schemeClr val="tx2"/>
                  </a:solidFill>
                  <a:latin typeface="+mj-lt"/>
                </a:rPr>
                <a:t>XML</a:t>
              </a:r>
            </a:p>
            <a:p>
              <a:r>
                <a:rPr lang="en-US" sz="2400">
                  <a:solidFill>
                    <a:schemeClr val="tx2"/>
                  </a:solidFill>
                  <a:latin typeface="+mj-lt"/>
                </a:rPr>
                <a:t>Engine</a:t>
              </a:r>
              <a:endParaRPr lang="en-GB" sz="24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5" name="AutoShape 86"/>
            <p:cNvSpPr>
              <a:spLocks noChangeArrowheads="1"/>
            </p:cNvSpPr>
            <p:nvPr/>
          </p:nvSpPr>
          <p:spPr bwMode="auto">
            <a:xfrm>
              <a:off x="5229225" y="3048000"/>
              <a:ext cx="1066800" cy="677863"/>
            </a:xfrm>
            <a:prstGeom prst="leftRightArrow">
              <a:avLst>
                <a:gd name="adj1" fmla="val 45139"/>
                <a:gd name="adj2" fmla="val 41049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 sz="24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6" name="AutoShape 87"/>
            <p:cNvSpPr>
              <a:spLocks noChangeArrowheads="1"/>
            </p:cNvSpPr>
            <p:nvPr/>
          </p:nvSpPr>
          <p:spPr bwMode="auto">
            <a:xfrm>
              <a:off x="1724356" y="2606675"/>
              <a:ext cx="1455737" cy="1522413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HTML</a:t>
              </a:r>
            </a:p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Adapter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7" name="AutoShape 88"/>
            <p:cNvSpPr>
              <a:spLocks noChangeArrowheads="1"/>
            </p:cNvSpPr>
            <p:nvPr/>
          </p:nvSpPr>
          <p:spPr bwMode="auto">
            <a:xfrm rot="4162">
              <a:off x="3242926" y="1979565"/>
              <a:ext cx="2013288" cy="2740025"/>
            </a:xfrm>
            <a:prstGeom prst="bevel">
              <a:avLst>
                <a:gd name="adj" fmla="val 6875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Connection</a:t>
              </a:r>
            </a:p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Manager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8" name="AutoShape 89"/>
            <p:cNvSpPr>
              <a:spLocks noChangeArrowheads="1"/>
            </p:cNvSpPr>
            <p:nvPr/>
          </p:nvSpPr>
          <p:spPr bwMode="auto">
            <a:xfrm flipH="1">
              <a:off x="1241425" y="3605213"/>
              <a:ext cx="496888" cy="392112"/>
            </a:xfrm>
            <a:prstGeom prst="leftArrow">
              <a:avLst>
                <a:gd name="adj1" fmla="val 33981"/>
                <a:gd name="adj2" fmla="val 51011"/>
              </a:avLst>
            </a:prstGeom>
            <a:gradFill rotWithShape="0">
              <a:gsLst>
                <a:gs pos="0">
                  <a:srgbClr val="BACBFF"/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20489" name="AutoShape 90"/>
            <p:cNvSpPr>
              <a:spLocks noChangeArrowheads="1"/>
            </p:cNvSpPr>
            <p:nvPr/>
          </p:nvSpPr>
          <p:spPr bwMode="auto">
            <a:xfrm rot="16198562">
              <a:off x="-319087" y="3028950"/>
              <a:ext cx="2370137" cy="658813"/>
            </a:xfrm>
            <a:prstGeom prst="bevel">
              <a:avLst>
                <a:gd name="adj" fmla="val 13889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>
                  <a:solidFill>
                    <a:schemeClr val="tx2"/>
                  </a:solidFill>
                  <a:latin typeface="+mj-lt"/>
                </a:rPr>
                <a:t>Web-Browser</a:t>
              </a:r>
              <a:endParaRPr lang="en-GB" sz="24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90" name="AutoShape 91"/>
            <p:cNvSpPr>
              <a:spLocks noChangeArrowheads="1"/>
            </p:cNvSpPr>
            <p:nvPr/>
          </p:nvSpPr>
          <p:spPr bwMode="auto">
            <a:xfrm>
              <a:off x="1236663" y="2713038"/>
              <a:ext cx="496887" cy="392112"/>
            </a:xfrm>
            <a:prstGeom prst="leftArrow">
              <a:avLst>
                <a:gd name="adj1" fmla="val 33981"/>
                <a:gd name="adj2" fmla="val 51011"/>
              </a:avLst>
            </a:prstGeom>
            <a:gradFill rotWithShape="0">
              <a:gsLst>
                <a:gs pos="0">
                  <a:srgbClr val="BACBFF"/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20491" name="AutoShape 92"/>
            <p:cNvSpPr>
              <a:spLocks/>
            </p:cNvSpPr>
            <p:nvPr/>
          </p:nvSpPr>
          <p:spPr bwMode="auto">
            <a:xfrm rot="16200000">
              <a:off x="8174038" y="4751387"/>
              <a:ext cx="414338" cy="969963"/>
            </a:xfrm>
            <a:prstGeom prst="leftBrace">
              <a:avLst>
                <a:gd name="adj1" fmla="val 19508"/>
                <a:gd name="adj2" fmla="val 50000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20492" name="AutoShape 93"/>
            <p:cNvSpPr>
              <a:spLocks/>
            </p:cNvSpPr>
            <p:nvPr/>
          </p:nvSpPr>
          <p:spPr bwMode="auto">
            <a:xfrm rot="16200000">
              <a:off x="4362450" y="2085975"/>
              <a:ext cx="527050" cy="6413500"/>
            </a:xfrm>
            <a:prstGeom prst="leftBrace">
              <a:avLst>
                <a:gd name="adj1" fmla="val 51097"/>
                <a:gd name="adj2" fmla="val 50222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20493" name="AutoShape 94"/>
            <p:cNvSpPr>
              <a:spLocks/>
            </p:cNvSpPr>
            <p:nvPr/>
          </p:nvSpPr>
          <p:spPr bwMode="auto">
            <a:xfrm rot="16200000">
              <a:off x="720725" y="4813300"/>
              <a:ext cx="406400" cy="838200"/>
            </a:xfrm>
            <a:prstGeom prst="leftBrace">
              <a:avLst>
                <a:gd name="adj1" fmla="val 35769"/>
                <a:gd name="adj2" fmla="val 50000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20494" name="Text Box 95"/>
            <p:cNvSpPr txBox="1">
              <a:spLocks noChangeArrowheads="1"/>
            </p:cNvSpPr>
            <p:nvPr/>
          </p:nvSpPr>
          <p:spPr bwMode="auto">
            <a:xfrm>
              <a:off x="387350" y="5486400"/>
              <a:ext cx="10477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latin typeface="+mj-lt"/>
                </a:rPr>
                <a:t>Client</a:t>
              </a:r>
              <a:endParaRPr lang="en-GB" sz="2400">
                <a:latin typeface="+mj-lt"/>
              </a:endParaRPr>
            </a:p>
          </p:txBody>
        </p:sp>
        <p:sp>
          <p:nvSpPr>
            <p:cNvPr id="20495" name="Text Box 96"/>
            <p:cNvSpPr txBox="1">
              <a:spLocks noChangeArrowheads="1"/>
            </p:cNvSpPr>
            <p:nvPr/>
          </p:nvSpPr>
          <p:spPr bwMode="auto">
            <a:xfrm>
              <a:off x="3090964" y="5486400"/>
              <a:ext cx="273664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latin typeface="+mj-lt"/>
                </a:rPr>
                <a:t>J2EE Application </a:t>
              </a:r>
            </a:p>
            <a:p>
              <a:r>
                <a:rPr lang="en-US" sz="2400">
                  <a:latin typeface="+mj-lt"/>
                </a:rPr>
                <a:t>Server</a:t>
              </a:r>
              <a:endParaRPr lang="en-GB" sz="2400">
                <a:latin typeface="+mj-lt"/>
              </a:endParaRPr>
            </a:p>
          </p:txBody>
        </p:sp>
        <p:sp>
          <p:nvSpPr>
            <p:cNvPr id="20496" name="Text Box 97"/>
            <p:cNvSpPr txBox="1">
              <a:spLocks noChangeArrowheads="1"/>
            </p:cNvSpPr>
            <p:nvPr/>
          </p:nvSpPr>
          <p:spPr bwMode="auto">
            <a:xfrm>
              <a:off x="7493455" y="5464175"/>
              <a:ext cx="167866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latin typeface="+mj-lt"/>
                </a:rPr>
                <a:t>Database</a:t>
              </a:r>
            </a:p>
            <a:p>
              <a:r>
                <a:rPr lang="en-US" sz="2400">
                  <a:latin typeface="+mj-lt"/>
                </a:rPr>
                <a:t>Server</a:t>
              </a:r>
              <a:endParaRPr lang="en-GB" sz="24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ADM_COMP_180</a:t>
            </a:r>
          </a:p>
        </p:txBody>
      </p:sp>
      <p:sp>
        <p:nvSpPr>
          <p:cNvPr id="10" name="Content Placeholder 9"/>
          <p:cNvSpPr>
            <a:spLocks noGrp="1" noChangeArrowheads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/>
              <a:t>Java-based web application container</a:t>
            </a:r>
          </a:p>
          <a:p>
            <a:r>
              <a:rPr lang="en-US" dirty="0" smtClean="0"/>
              <a:t>Runs </a:t>
            </a:r>
            <a:r>
              <a:rPr lang="en-US" dirty="0" err="1" smtClean="0"/>
              <a:t>servlet</a:t>
            </a:r>
            <a:r>
              <a:rPr lang="en-US" dirty="0" smtClean="0"/>
              <a:t> in JSP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57329"/>
            <a:ext cx="7772400" cy="4876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Key subdirectories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/bin </a:t>
            </a:r>
            <a:r>
              <a:rPr lang="en-US" dirty="0" smtClean="0"/>
              <a:t>– administration scripts</a:t>
            </a:r>
          </a:p>
          <a:p>
            <a:pPr lvl="2" eaLnBrk="1" hangingPunct="1"/>
            <a:r>
              <a:rPr lang="en-US" dirty="0" smtClean="0"/>
              <a:t>startup.sh</a:t>
            </a:r>
          </a:p>
          <a:p>
            <a:pPr lvl="2" eaLnBrk="1" hangingPunct="1"/>
            <a:r>
              <a:rPr lang="en-US" dirty="0" smtClean="0"/>
              <a:t>shutdown.sh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/logs </a:t>
            </a:r>
            <a:r>
              <a:rPr lang="en-US" dirty="0" smtClean="0"/>
              <a:t>– log files directory</a:t>
            </a:r>
          </a:p>
          <a:p>
            <a:pPr lvl="2" eaLnBrk="1" hangingPunct="1"/>
            <a:r>
              <a:rPr lang="en-US" dirty="0" err="1" smtClean="0"/>
              <a:t>catalina.out</a:t>
            </a:r>
            <a:endParaRPr lang="en-US" dirty="0" smtClean="0"/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/conf </a:t>
            </a:r>
            <a:r>
              <a:rPr lang="en-US" dirty="0" smtClean="0"/>
              <a:t>– configuration files directory</a:t>
            </a:r>
          </a:p>
          <a:p>
            <a:pPr lvl="2" eaLnBrk="1" hangingPunct="1"/>
            <a:r>
              <a:rPr lang="en-US" dirty="0" smtClean="0"/>
              <a:t>server.xml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 </a:t>
            </a:r>
            <a:r>
              <a:rPr lang="en-US" dirty="0" smtClean="0"/>
              <a:t>– web applications directory</a:t>
            </a:r>
          </a:p>
          <a:p>
            <a:pPr lvl="2" eaLnBrk="1" hangingPunct="1"/>
            <a:r>
              <a:rPr lang="en-US" dirty="0" smtClean="0"/>
              <a:t>Location of .NET UI directories and files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Directories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Architecture</a:t>
            </a:r>
          </a:p>
          <a:p>
            <a:pPr lvl="1" eaLnBrk="1" hangingPunct="1"/>
            <a:r>
              <a:rPr lang="en-US" smtClean="0"/>
              <a:t>Tomcat</a:t>
            </a:r>
          </a:p>
          <a:p>
            <a:pPr lvl="1" eaLnBrk="1" hangingPunct="1"/>
            <a:r>
              <a:rPr lang="en-US" smtClean="0"/>
              <a:t>Connection Manager</a:t>
            </a:r>
          </a:p>
          <a:p>
            <a:pPr lvl="1" eaLnBrk="1" hangingPunct="1"/>
            <a:r>
              <a:rPr lang="en-US" smtClean="0"/>
              <a:t>Progress AppServer</a:t>
            </a:r>
          </a:p>
          <a:p>
            <a:pPr lvl="1" eaLnBrk="1" hangingPunct="1"/>
            <a:r>
              <a:rPr lang="en-US" smtClean="0"/>
              <a:t>Progress WebSpeed</a:t>
            </a:r>
          </a:p>
          <a:p>
            <a:pPr lvl="1" eaLnBrk="1" hangingPunct="1"/>
            <a:r>
              <a:rPr lang="en-US" smtClean="0"/>
              <a:t>Telnet Server</a:t>
            </a:r>
          </a:p>
          <a:p>
            <a:pPr lvl="1" eaLnBrk="1" hangingPunct="1"/>
            <a:r>
              <a:rPr lang="en-US" smtClean="0"/>
              <a:t>.NET UI Client </a:t>
            </a:r>
          </a:p>
          <a:p>
            <a:pPr eaLnBrk="1" hangingPunct="1"/>
            <a:r>
              <a:rPr lang="en-US" smtClean="0"/>
              <a:t>.NET UI Technology Overview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mtClean="0"/>
          </a:p>
          <a:p>
            <a:pPr lvl="1" eaLnBrk="1" hangingPunct="1">
              <a:buFont typeface="Times New Roman" pitchFamily="18" charset="0"/>
              <a:buNone/>
            </a:pP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5124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99861"/>
            <a:ext cx="7772400" cy="4876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Startup and shutdown scripts</a:t>
            </a:r>
          </a:p>
          <a:p>
            <a:pPr lvl="1" eaLnBrk="1" hangingPunct="1"/>
            <a:r>
              <a:rPr lang="en-US" dirty="0" smtClean="0"/>
              <a:t>For Tomcat Server </a:t>
            </a:r>
          </a:p>
          <a:p>
            <a:pPr lvl="1" eaLnBrk="1" hangingPunct="1"/>
            <a:r>
              <a:rPr lang="en-US" dirty="0" smtClean="0"/>
              <a:t>Set JAVA_HOME environment variable</a:t>
            </a:r>
          </a:p>
          <a:p>
            <a:pPr lvl="1" eaLnBrk="1" hangingPunct="1"/>
            <a:r>
              <a:rPr lang="en-US" dirty="0" smtClean="0"/>
              <a:t>Uses Administration port</a:t>
            </a:r>
          </a:p>
          <a:p>
            <a:pPr eaLnBrk="1" hangingPunct="1"/>
            <a:r>
              <a:rPr lang="en-US" dirty="0" smtClean="0"/>
              <a:t>Log files</a:t>
            </a:r>
          </a:p>
          <a:p>
            <a:pPr lvl="1" eaLnBrk="1" hangingPunct="1"/>
            <a:r>
              <a:rPr lang="en-US" dirty="0" err="1" smtClean="0"/>
              <a:t>catalina.out</a:t>
            </a:r>
            <a:endParaRPr lang="en-US" dirty="0" smtClean="0"/>
          </a:p>
          <a:p>
            <a:pPr lvl="1" eaLnBrk="1" hangingPunct="1"/>
            <a:r>
              <a:rPr lang="en-US" dirty="0" smtClean="0"/>
              <a:t>Helpful for resolving Tomcat issues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Directories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917803"/>
            <a:ext cx="8461375" cy="4876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Key .NET UI directories and files</a:t>
            </a:r>
          </a:p>
          <a:p>
            <a:pPr lvl="1" eaLnBrk="1" hangingPunct="1"/>
            <a:r>
              <a:rPr lang="en-US" sz="2300" dirty="0" smtClean="0">
                <a:cs typeface="Courier New" pitchFamily="49" charset="0"/>
              </a:rPr>
              <a:t>TomcatInstallDir/webapps/&lt;.NET UI Install&gt;</a:t>
            </a:r>
          </a:p>
          <a:p>
            <a:pPr lvl="2" eaLnBrk="1" hangingPunct="1"/>
            <a:r>
              <a:rPr lang="en-US" sz="2300" dirty="0" smtClean="0">
                <a:cs typeface="Courier New" pitchFamily="49" charset="0"/>
              </a:rPr>
              <a:t>/applet &lt;location of multinet.jar&gt;</a:t>
            </a:r>
          </a:p>
          <a:p>
            <a:pPr lvl="2" eaLnBrk="1" hangingPunct="1"/>
            <a:r>
              <a:rPr lang="en-US" sz="2300" dirty="0" smtClean="0">
                <a:cs typeface="Courier New" pitchFamily="49" charset="0"/>
              </a:rPr>
              <a:t>/</a:t>
            </a:r>
            <a:r>
              <a:rPr lang="en-US" sz="2300" dirty="0" err="1" smtClean="0">
                <a:cs typeface="Courier New" pitchFamily="49" charset="0"/>
              </a:rPr>
              <a:t>pronav</a:t>
            </a:r>
            <a:r>
              <a:rPr lang="en-US" sz="2300" dirty="0" smtClean="0">
                <a:cs typeface="Courier New" pitchFamily="49" charset="0"/>
              </a:rPr>
              <a:t> &lt;files for Process Editor&gt;</a:t>
            </a:r>
          </a:p>
          <a:p>
            <a:pPr lvl="2" eaLnBrk="1" hangingPunct="1"/>
            <a:r>
              <a:rPr lang="en-US" sz="2300" dirty="0" smtClean="0">
                <a:cs typeface="Courier New" pitchFamily="49" charset="0"/>
              </a:rPr>
              <a:t>/</a:t>
            </a:r>
            <a:r>
              <a:rPr lang="en-US" sz="2300" dirty="0" err="1" smtClean="0">
                <a:cs typeface="Courier New" pitchFamily="49" charset="0"/>
              </a:rPr>
              <a:t>uiconfig</a:t>
            </a:r>
            <a:r>
              <a:rPr lang="en-US" sz="2300" dirty="0" smtClean="0">
                <a:cs typeface="Courier New" pitchFamily="49" charset="0"/>
              </a:rPr>
              <a:t> &lt;location of configurable screens&gt;</a:t>
            </a:r>
          </a:p>
          <a:p>
            <a:pPr lvl="1" eaLnBrk="1" hangingPunct="1"/>
            <a:r>
              <a:rPr lang="en-US" sz="2300" dirty="0" smtClean="0">
                <a:cs typeface="Courier New" pitchFamily="49" charset="0"/>
              </a:rPr>
              <a:t>TomcatInstallDir/webapps/qadhome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Directories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29415"/>
            <a:ext cx="8504238" cy="48768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sz="3200" dirty="0" smtClean="0"/>
              <a:t>Key .NET UI directories and files</a:t>
            </a:r>
          </a:p>
          <a:p>
            <a:pPr lvl="1" eaLnBrk="1" hangingPunct="1">
              <a:defRPr/>
            </a:pPr>
            <a:r>
              <a:rPr lang="en-US" sz="2200" dirty="0" err="1" smtClean="0">
                <a:latin typeface="+mj-lt"/>
                <a:cs typeface="Courier New" pitchFamily="49" charset="0"/>
              </a:rPr>
              <a:t>TomcatInstallDir</a:t>
            </a:r>
            <a:r>
              <a:rPr lang="en-US" sz="2200" dirty="0" smtClean="0">
                <a:latin typeface="+mj-lt"/>
                <a:cs typeface="Courier New" pitchFamily="49" charset="0"/>
              </a:rPr>
              <a:t>/</a:t>
            </a:r>
            <a:r>
              <a:rPr lang="en-US" sz="2200" dirty="0" err="1" smtClean="0">
                <a:latin typeface="+mj-lt"/>
                <a:cs typeface="Courier New" pitchFamily="49" charset="0"/>
              </a:rPr>
              <a:t>webapps</a:t>
            </a:r>
            <a:r>
              <a:rPr lang="en-US" sz="2200" dirty="0" smtClean="0">
                <a:latin typeface="+mj-lt"/>
                <a:cs typeface="Courier New" pitchFamily="49" charset="0"/>
              </a:rPr>
              <a:t>/&lt;.NET UI Install&gt;</a:t>
            </a:r>
          </a:p>
          <a:p>
            <a:pPr lvl="2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/WEB-INF</a:t>
            </a:r>
          </a:p>
          <a:p>
            <a:pPr lvl="3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/conf &lt;configuration files for .NET UI components&gt;</a:t>
            </a:r>
          </a:p>
          <a:p>
            <a:pPr lvl="3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/</a:t>
            </a:r>
            <a:r>
              <a:rPr lang="en-US" sz="2200" dirty="0" err="1" smtClean="0">
                <a:latin typeface="+mj-lt"/>
                <a:cs typeface="Courier New" pitchFamily="49" charset="0"/>
              </a:rPr>
              <a:t>cgi</a:t>
            </a:r>
            <a:r>
              <a:rPr lang="en-US" sz="2200" dirty="0" smtClean="0">
                <a:latin typeface="+mj-lt"/>
                <a:cs typeface="Courier New" pitchFamily="49" charset="0"/>
              </a:rPr>
              <a:t> &lt;</a:t>
            </a:r>
            <a:r>
              <a:rPr lang="en-US" sz="2200" dirty="0" err="1" smtClean="0">
                <a:latin typeface="+mj-lt"/>
                <a:cs typeface="Courier New" pitchFamily="49" charset="0"/>
              </a:rPr>
              <a:t>WebSpeed</a:t>
            </a:r>
            <a:r>
              <a:rPr lang="en-US" sz="2200" dirty="0" smtClean="0">
                <a:latin typeface="+mj-lt"/>
                <a:cs typeface="Courier New" pitchFamily="49" charset="0"/>
              </a:rPr>
              <a:t> Messenger and other executables&gt;</a:t>
            </a:r>
          </a:p>
          <a:p>
            <a:pPr lvl="3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/log &lt;log files for .NET UI&gt;</a:t>
            </a:r>
          </a:p>
          <a:p>
            <a:pPr lvl="2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/WEB-INF/conf</a:t>
            </a:r>
          </a:p>
          <a:p>
            <a:pPr lvl="3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connectionManagerConfig.xml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Stores configuration values for the connection manager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Edit via the Connection Manager</a:t>
            </a:r>
          </a:p>
          <a:p>
            <a:pPr lvl="3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process-config.xml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Stores values for the Process Editor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Directories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50681"/>
            <a:ext cx="7772400" cy="4876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Set JAVA_HOME environment variable</a:t>
            </a:r>
          </a:p>
          <a:p>
            <a:pPr eaLnBrk="1" hangingPunct="1"/>
            <a:r>
              <a:rPr lang="en-US" dirty="0" smtClean="0"/>
              <a:t>Startup Tomcat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startup.sh</a:t>
            </a:r>
            <a:r>
              <a:rPr lang="en-US" dirty="0" smtClean="0"/>
              <a:t>)</a:t>
            </a:r>
          </a:p>
          <a:p>
            <a:pPr eaLnBrk="1" hangingPunct="1"/>
            <a:r>
              <a:rPr lang="en-US" dirty="0" smtClean="0"/>
              <a:t>Verify Tomcat Server is up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http://</a:t>
            </a: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server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:8080</a:t>
            </a:r>
            <a:r>
              <a:rPr lang="en-US" dirty="0" smtClean="0"/>
              <a:t>)</a:t>
            </a:r>
          </a:p>
          <a:p>
            <a:pPr eaLnBrk="1" hangingPunct="1"/>
            <a:r>
              <a:rPr lang="en-US" dirty="0" smtClean="0"/>
              <a:t>Shutdown Tomcat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shutdown.sh</a:t>
            </a:r>
            <a:r>
              <a:rPr lang="en-US" dirty="0" smtClean="0"/>
              <a:t>) as needed</a:t>
            </a:r>
          </a:p>
          <a:p>
            <a:pPr eaLnBrk="1" hangingPunct="1"/>
            <a:r>
              <a:rPr lang="en-US" dirty="0" smtClean="0"/>
              <a:t>See </a:t>
            </a:r>
            <a:r>
              <a:rPr lang="en-US" dirty="0" err="1" smtClean="0"/>
              <a:t>catalina.out</a:t>
            </a:r>
            <a:r>
              <a:rPr lang="en-US" dirty="0" smtClean="0"/>
              <a:t> for error messages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Tomcat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Engine Architecture</a:t>
            </a:r>
          </a:p>
        </p:txBody>
      </p:sp>
      <p:sp>
        <p:nvSpPr>
          <p:cNvPr id="27664" name="Footer Placeholder 90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ADM_COMP_240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600075" y="992350"/>
            <a:ext cx="7924800" cy="5029200"/>
            <a:chOff x="600075" y="1524000"/>
            <a:chExt cx="7924800" cy="5029200"/>
          </a:xfrm>
        </p:grpSpPr>
        <p:sp>
          <p:nvSpPr>
            <p:cNvPr id="27651" name="Rectangle 5"/>
            <p:cNvSpPr>
              <a:spLocks noChangeArrowheads="1"/>
            </p:cNvSpPr>
            <p:nvPr/>
          </p:nvSpPr>
          <p:spPr bwMode="auto">
            <a:xfrm>
              <a:off x="600075" y="1524000"/>
              <a:ext cx="1814513" cy="5029200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>
                <a:latin typeface="+mj-lt"/>
              </a:endParaRPr>
            </a:p>
          </p:txBody>
        </p:sp>
        <p:grpSp>
          <p:nvGrpSpPr>
            <p:cNvPr id="27652" name="Group 6"/>
            <p:cNvGrpSpPr>
              <a:grpSpLocks/>
            </p:cNvGrpSpPr>
            <p:nvPr/>
          </p:nvGrpSpPr>
          <p:grpSpPr bwMode="auto">
            <a:xfrm>
              <a:off x="982663" y="2046288"/>
              <a:ext cx="1004887" cy="849312"/>
              <a:chOff x="224" y="1652"/>
              <a:chExt cx="579" cy="439"/>
            </a:xfrm>
          </p:grpSpPr>
          <p:sp>
            <p:nvSpPr>
              <p:cNvPr id="27692" name="Freeform 7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93" name="Freeform 8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94" name="Freeform 9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grpSp>
            <p:nvGrpSpPr>
              <p:cNvPr id="27695" name="Group 10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27696" name="Rectangle 11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697" name="Freeform 12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698" name="Rectangle 13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699" name="Rectangle 14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0" name="Rectangle 15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1" name="Rectangle 16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2" name="Rectangle 17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3" name="Freeform 18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4" name="Freeform 19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5" name="Freeform 20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6" name="Freeform 21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7" name="Freeform 22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8" name="Rectangle 23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09" name="Freeform 24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10" name="Freeform 25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11" name="Line 26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2" name="Line 27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3" name="Line 28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4" name="Line 29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5" name="Line 30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6" name="Line 31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7" name="Line 32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8" name="Line 33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19" name="Line 34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0" name="Line 35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1" name="Line 36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2" name="Line 37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3" name="Line 38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4" name="Line 39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5" name="Line 40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6" name="Line 41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7" name="Line 42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8" name="Line 43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29" name="Line 44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30" name="Line 45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31" name="Line 46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32" name="Line 47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733" name="Freeform 48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4" name="Rectangle 49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5" name="Freeform 50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6" name="Freeform 51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7" name="Freeform 52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8" name="Freeform 53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27739" name="Rectangle 54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</p:grpSp>
        </p:grpSp>
        <p:sp>
          <p:nvSpPr>
            <p:cNvPr id="27653" name="Text Box 55"/>
            <p:cNvSpPr txBox="1">
              <a:spLocks noChangeArrowheads="1"/>
            </p:cNvSpPr>
            <p:nvPr/>
          </p:nvSpPr>
          <p:spPr bwMode="auto">
            <a:xfrm>
              <a:off x="601663" y="1566863"/>
              <a:ext cx="1730375" cy="3079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 b="1" i="1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grpSp>
          <p:nvGrpSpPr>
            <p:cNvPr id="27654" name="Group 56"/>
            <p:cNvGrpSpPr>
              <a:grpSpLocks/>
            </p:cNvGrpSpPr>
            <p:nvPr/>
          </p:nvGrpSpPr>
          <p:grpSpPr bwMode="auto">
            <a:xfrm>
              <a:off x="706438" y="4773612"/>
              <a:ext cx="1608137" cy="586483"/>
              <a:chOff x="915" y="955"/>
              <a:chExt cx="926" cy="303"/>
            </a:xfrm>
          </p:grpSpPr>
          <p:sp>
            <p:nvSpPr>
              <p:cNvPr id="27689" name="Rectangle 57"/>
              <p:cNvSpPr>
                <a:spLocks noChangeArrowheads="1"/>
              </p:cNvSpPr>
              <p:nvPr/>
            </p:nvSpPr>
            <p:spPr bwMode="auto">
              <a:xfrm>
                <a:off x="915" y="955"/>
                <a:ext cx="926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1100" b="1">
                    <a:solidFill>
                      <a:srgbClr val="000000"/>
                    </a:solidFill>
                    <a:latin typeface="+mj-lt"/>
                  </a:rPr>
                  <a:t>HTTP/.NET Maintenance</a:t>
                </a:r>
              </a:p>
              <a:p>
                <a:pPr algn="l" eaLnBrk="0" hangingPunct="0"/>
                <a:r>
                  <a:rPr lang="en-US" sz="1100" b="1">
                    <a:solidFill>
                      <a:srgbClr val="000000"/>
                    </a:solidFill>
                    <a:latin typeface="+mj-lt"/>
                  </a:rPr>
                  <a:t>Programs</a:t>
                </a:r>
                <a:endParaRPr lang="en-US" sz="1100" b="1">
                  <a:latin typeface="+mj-lt"/>
                </a:endParaRPr>
              </a:p>
            </p:txBody>
          </p:sp>
          <p:sp>
            <p:nvSpPr>
              <p:cNvPr id="27690" name="Rectangle 58"/>
              <p:cNvSpPr>
                <a:spLocks noChangeArrowheads="1"/>
              </p:cNvSpPr>
              <p:nvPr/>
            </p:nvSpPr>
            <p:spPr bwMode="auto">
              <a:xfrm>
                <a:off x="915" y="1051"/>
                <a:ext cx="0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endParaRPr lang="en-US" sz="1100" b="1">
                  <a:latin typeface="+mj-lt"/>
                </a:endParaRPr>
              </a:p>
            </p:txBody>
          </p:sp>
          <p:sp>
            <p:nvSpPr>
              <p:cNvPr id="27691" name="Rectangle 59"/>
              <p:cNvSpPr>
                <a:spLocks noChangeArrowheads="1"/>
              </p:cNvSpPr>
              <p:nvPr/>
            </p:nvSpPr>
            <p:spPr bwMode="auto">
              <a:xfrm>
                <a:off x="915" y="1147"/>
                <a:ext cx="0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27655" name="Line 60"/>
            <p:cNvSpPr>
              <a:spLocks noChangeShapeType="1"/>
            </p:cNvSpPr>
            <p:nvPr/>
          </p:nvSpPr>
          <p:spPr bwMode="auto">
            <a:xfrm>
              <a:off x="1752600" y="50514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56" name="Text Box 61"/>
            <p:cNvSpPr txBox="1">
              <a:spLocks noChangeArrowheads="1"/>
            </p:cNvSpPr>
            <p:nvPr/>
          </p:nvSpPr>
          <p:spPr bwMode="auto">
            <a:xfrm>
              <a:off x="1762125" y="5024438"/>
              <a:ext cx="762000" cy="271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300" i="1">
                  <a:latin typeface="+mj-lt"/>
                </a:rPr>
                <a:t>8080</a:t>
              </a:r>
            </a:p>
          </p:txBody>
        </p:sp>
        <p:sp>
          <p:nvSpPr>
            <p:cNvPr id="27657" name="Rectangle 62"/>
            <p:cNvSpPr>
              <a:spLocks noChangeArrowheads="1"/>
            </p:cNvSpPr>
            <p:nvPr/>
          </p:nvSpPr>
          <p:spPr bwMode="auto">
            <a:xfrm>
              <a:off x="904875" y="5624513"/>
              <a:ext cx="1230313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000000"/>
                  </a:solidFill>
                  <a:latin typeface="+mj-lt"/>
                </a:rPr>
                <a:t>Internet Explorer</a:t>
              </a:r>
            </a:p>
          </p:txBody>
        </p:sp>
        <p:sp>
          <p:nvSpPr>
            <p:cNvPr id="27658" name="Rectangle 63"/>
            <p:cNvSpPr>
              <a:spLocks noChangeArrowheads="1"/>
            </p:cNvSpPr>
            <p:nvPr/>
          </p:nvSpPr>
          <p:spPr bwMode="auto">
            <a:xfrm>
              <a:off x="904875" y="5622925"/>
              <a:ext cx="6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endParaRPr lang="en-US" sz="1100" b="1">
                <a:latin typeface="+mj-lt"/>
              </a:endParaRPr>
            </a:p>
          </p:txBody>
        </p:sp>
        <p:grpSp>
          <p:nvGrpSpPr>
            <p:cNvPr id="27659" name="Group 64"/>
            <p:cNvGrpSpPr>
              <a:grpSpLocks/>
            </p:cNvGrpSpPr>
            <p:nvPr/>
          </p:nvGrpSpPr>
          <p:grpSpPr bwMode="auto">
            <a:xfrm>
              <a:off x="7534275" y="4816475"/>
              <a:ext cx="990600" cy="673100"/>
              <a:chOff x="4624" y="2744"/>
              <a:chExt cx="624" cy="424"/>
            </a:xfrm>
          </p:grpSpPr>
          <p:sp>
            <p:nvSpPr>
              <p:cNvPr id="27687" name="AutoShape 65"/>
              <p:cNvSpPr>
                <a:spLocks noChangeArrowheads="1"/>
              </p:cNvSpPr>
              <p:nvPr/>
            </p:nvSpPr>
            <p:spPr bwMode="auto">
              <a:xfrm>
                <a:off x="4624" y="2744"/>
                <a:ext cx="608" cy="424"/>
              </a:xfrm>
              <a:prstGeom prst="flowChartMagneticDisk">
                <a:avLst/>
              </a:prstGeom>
              <a:gradFill rotWithShape="0">
                <a:gsLst>
                  <a:gs pos="0">
                    <a:srgbClr val="5E6D76"/>
                  </a:gs>
                  <a:gs pos="50000">
                    <a:srgbClr val="CCECFF"/>
                  </a:gs>
                  <a:gs pos="100000">
                    <a:srgbClr val="5E6D76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88" name="Text Box 66"/>
              <p:cNvSpPr txBox="1">
                <a:spLocks noChangeArrowheads="1"/>
              </p:cNvSpPr>
              <p:nvPr/>
            </p:nvSpPr>
            <p:spPr bwMode="auto">
              <a:xfrm>
                <a:off x="4624" y="2872"/>
                <a:ext cx="62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Ctr="1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200" b="1">
                    <a:latin typeface="+mj-lt"/>
                  </a:rPr>
                  <a:t>MFG/PRO Database</a:t>
                </a:r>
              </a:p>
            </p:txBody>
          </p:sp>
        </p:grpSp>
        <p:sp>
          <p:nvSpPr>
            <p:cNvPr id="27660" name="Line 67"/>
            <p:cNvSpPr>
              <a:spLocks noChangeShapeType="1"/>
            </p:cNvSpPr>
            <p:nvPr/>
          </p:nvSpPr>
          <p:spPr bwMode="auto">
            <a:xfrm>
              <a:off x="6848475" y="5159375"/>
              <a:ext cx="685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1" name="Rectangle 68"/>
            <p:cNvSpPr>
              <a:spLocks noChangeArrowheads="1"/>
            </p:cNvSpPr>
            <p:nvPr/>
          </p:nvSpPr>
          <p:spPr bwMode="auto">
            <a:xfrm rot="16204254">
              <a:off x="6063456" y="5020469"/>
              <a:ext cx="2300288" cy="304800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200" b="1">
                  <a:latin typeface="+mj-lt"/>
                </a:rPr>
                <a:t>Progress RDBMS</a:t>
              </a:r>
              <a:r>
                <a:rPr lang="en-US" sz="1100">
                  <a:latin typeface="+mj-lt"/>
                </a:rPr>
                <a:t> </a:t>
              </a:r>
            </a:p>
          </p:txBody>
        </p:sp>
        <p:sp>
          <p:nvSpPr>
            <p:cNvPr id="27662" name="Rectangle 69"/>
            <p:cNvSpPr>
              <a:spLocks noChangeArrowheads="1"/>
            </p:cNvSpPr>
            <p:nvPr/>
          </p:nvSpPr>
          <p:spPr bwMode="auto">
            <a:xfrm rot="16200000">
              <a:off x="5261769" y="4966494"/>
              <a:ext cx="2720975" cy="452437"/>
            </a:xfrm>
            <a:prstGeom prst="rect">
              <a:avLst/>
            </a:prstGeom>
            <a:solidFill>
              <a:srgbClr val="CFD9D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200" b="1">
                  <a:latin typeface="+mj-lt"/>
                </a:rPr>
                <a:t>MFG/PRO Application Code</a:t>
              </a:r>
            </a:p>
          </p:txBody>
        </p:sp>
        <p:grpSp>
          <p:nvGrpSpPr>
            <p:cNvPr id="27663" name="Group 70"/>
            <p:cNvGrpSpPr>
              <a:grpSpLocks/>
            </p:cNvGrpSpPr>
            <p:nvPr/>
          </p:nvGrpSpPr>
          <p:grpSpPr bwMode="auto">
            <a:xfrm>
              <a:off x="2524125" y="4267200"/>
              <a:ext cx="3867150" cy="2286000"/>
              <a:chOff x="1788" y="2544"/>
              <a:chExt cx="2436" cy="1440"/>
            </a:xfrm>
          </p:grpSpPr>
          <p:sp>
            <p:nvSpPr>
              <p:cNvPr id="27665" name="Rectangle 71"/>
              <p:cNvSpPr>
                <a:spLocks noChangeArrowheads="1"/>
              </p:cNvSpPr>
              <p:nvPr/>
            </p:nvSpPr>
            <p:spPr bwMode="auto">
              <a:xfrm>
                <a:off x="3542" y="2792"/>
                <a:ext cx="85" cy="33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66" name="Rectangle 72"/>
              <p:cNvSpPr>
                <a:spLocks noChangeArrowheads="1"/>
              </p:cNvSpPr>
              <p:nvPr/>
            </p:nvSpPr>
            <p:spPr bwMode="auto">
              <a:xfrm>
                <a:off x="1788" y="2544"/>
                <a:ext cx="2244" cy="1440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67" name="Rectangle 73"/>
              <p:cNvSpPr>
                <a:spLocks noChangeArrowheads="1"/>
              </p:cNvSpPr>
              <p:nvPr/>
            </p:nvSpPr>
            <p:spPr bwMode="auto">
              <a:xfrm>
                <a:off x="2486" y="2873"/>
                <a:ext cx="116" cy="330"/>
              </a:xfrm>
              <a:prstGeom prst="rect">
                <a:avLst/>
              </a:prstGeom>
              <a:solidFill>
                <a:srgbClr val="B0CDE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27668" name="Text Box 74"/>
              <p:cNvSpPr txBox="1">
                <a:spLocks noChangeArrowheads="1"/>
              </p:cNvSpPr>
              <p:nvPr/>
            </p:nvSpPr>
            <p:spPr bwMode="auto">
              <a:xfrm rot="16170499">
                <a:off x="2075" y="2916"/>
                <a:ext cx="910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000" b="1">
                    <a:latin typeface="+mj-lt"/>
                  </a:rPr>
                  <a:t>Connection Manager</a:t>
                </a:r>
              </a:p>
            </p:txBody>
          </p:sp>
          <p:sp>
            <p:nvSpPr>
              <p:cNvPr id="27669" name="Line 75"/>
              <p:cNvSpPr>
                <a:spLocks noChangeShapeType="1"/>
              </p:cNvSpPr>
              <p:nvPr/>
            </p:nvSpPr>
            <p:spPr bwMode="auto">
              <a:xfrm>
                <a:off x="2640" y="3370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70" name="Line 76"/>
              <p:cNvSpPr>
                <a:spLocks noChangeShapeType="1"/>
              </p:cNvSpPr>
              <p:nvPr/>
            </p:nvSpPr>
            <p:spPr bwMode="auto">
              <a:xfrm>
                <a:off x="2640" y="3154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71" name="AutoShape 77"/>
              <p:cNvSpPr>
                <a:spLocks noChangeArrowheads="1"/>
              </p:cNvSpPr>
              <p:nvPr/>
            </p:nvSpPr>
            <p:spPr bwMode="auto">
              <a:xfrm>
                <a:off x="2880" y="3290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Telnet Process</a:t>
                </a:r>
                <a:endParaRPr lang="en-US" sz="1200" b="1">
                  <a:latin typeface="+mj-lt"/>
                </a:endParaRPr>
              </a:p>
            </p:txBody>
          </p:sp>
          <p:sp>
            <p:nvSpPr>
              <p:cNvPr id="27672" name="AutoShape 78"/>
              <p:cNvSpPr>
                <a:spLocks noChangeArrowheads="1"/>
              </p:cNvSpPr>
              <p:nvPr/>
            </p:nvSpPr>
            <p:spPr bwMode="auto">
              <a:xfrm>
                <a:off x="2880" y="3078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Telnet Process</a:t>
                </a:r>
                <a:endParaRPr lang="en-US" sz="1200" b="1">
                  <a:latin typeface="+mj-lt"/>
                </a:endParaRPr>
              </a:p>
            </p:txBody>
          </p:sp>
          <p:sp>
            <p:nvSpPr>
              <p:cNvPr id="27673" name="Line 79"/>
              <p:cNvSpPr>
                <a:spLocks noChangeShapeType="1"/>
              </p:cNvSpPr>
              <p:nvPr/>
            </p:nvSpPr>
            <p:spPr bwMode="auto">
              <a:xfrm>
                <a:off x="2640" y="2942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74" name="Line 80"/>
              <p:cNvSpPr>
                <a:spLocks noChangeShapeType="1"/>
              </p:cNvSpPr>
              <p:nvPr/>
            </p:nvSpPr>
            <p:spPr bwMode="auto">
              <a:xfrm>
                <a:off x="2640" y="2722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75" name="AutoShape 81"/>
              <p:cNvSpPr>
                <a:spLocks noChangeArrowheads="1"/>
              </p:cNvSpPr>
              <p:nvPr/>
            </p:nvSpPr>
            <p:spPr bwMode="auto">
              <a:xfrm>
                <a:off x="2880" y="2870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Telnet Process</a:t>
                </a:r>
                <a:endParaRPr lang="en-US" sz="1200" b="1">
                  <a:latin typeface="+mj-lt"/>
                </a:endParaRPr>
              </a:p>
            </p:txBody>
          </p:sp>
          <p:sp>
            <p:nvSpPr>
              <p:cNvPr id="27676" name="AutoShape 82"/>
              <p:cNvSpPr>
                <a:spLocks noChangeArrowheads="1"/>
              </p:cNvSpPr>
              <p:nvPr/>
            </p:nvSpPr>
            <p:spPr bwMode="auto">
              <a:xfrm>
                <a:off x="2880" y="2646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Telnet Process</a:t>
                </a:r>
                <a:endParaRPr lang="en-US" sz="1200" b="1">
                  <a:latin typeface="+mj-lt"/>
                </a:endParaRPr>
              </a:p>
            </p:txBody>
          </p:sp>
          <p:sp>
            <p:nvSpPr>
              <p:cNvPr id="27677" name="Text Box 83"/>
              <p:cNvSpPr txBox="1">
                <a:spLocks noChangeArrowheads="1"/>
              </p:cNvSpPr>
              <p:nvPr/>
            </p:nvSpPr>
            <p:spPr bwMode="auto">
              <a:xfrm>
                <a:off x="2598" y="3230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>
                    <a:latin typeface="+mj-lt"/>
                  </a:rPr>
                  <a:t>23</a:t>
                </a:r>
              </a:p>
            </p:txBody>
          </p:sp>
          <p:sp>
            <p:nvSpPr>
              <p:cNvPr id="27678" name="Text Box 84"/>
              <p:cNvSpPr txBox="1">
                <a:spLocks noChangeArrowheads="1"/>
              </p:cNvSpPr>
              <p:nvPr/>
            </p:nvSpPr>
            <p:spPr bwMode="auto">
              <a:xfrm>
                <a:off x="2592" y="3015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>
                    <a:latin typeface="+mj-lt"/>
                  </a:rPr>
                  <a:t>23</a:t>
                </a:r>
              </a:p>
            </p:txBody>
          </p:sp>
          <p:sp>
            <p:nvSpPr>
              <p:cNvPr id="27679" name="Text Box 85"/>
              <p:cNvSpPr txBox="1">
                <a:spLocks noChangeArrowheads="1"/>
              </p:cNvSpPr>
              <p:nvPr/>
            </p:nvSpPr>
            <p:spPr bwMode="auto">
              <a:xfrm>
                <a:off x="2592" y="2804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>
                    <a:latin typeface="+mj-lt"/>
                  </a:rPr>
                  <a:t>23</a:t>
                </a:r>
              </a:p>
            </p:txBody>
          </p:sp>
          <p:sp>
            <p:nvSpPr>
              <p:cNvPr id="27680" name="Text Box 86"/>
              <p:cNvSpPr txBox="1">
                <a:spLocks noChangeArrowheads="1"/>
              </p:cNvSpPr>
              <p:nvPr/>
            </p:nvSpPr>
            <p:spPr bwMode="auto">
              <a:xfrm>
                <a:off x="2592" y="2582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>
                    <a:latin typeface="+mj-lt"/>
                  </a:rPr>
                  <a:t>23</a:t>
                </a:r>
              </a:p>
            </p:txBody>
          </p:sp>
          <p:sp>
            <p:nvSpPr>
              <p:cNvPr id="27681" name="Line 87"/>
              <p:cNvSpPr>
                <a:spLocks noChangeShapeType="1"/>
              </p:cNvSpPr>
              <p:nvPr/>
            </p:nvSpPr>
            <p:spPr bwMode="auto">
              <a:xfrm>
                <a:off x="1968" y="3168"/>
                <a:ext cx="288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82" name="Line 88"/>
              <p:cNvSpPr>
                <a:spLocks noChangeShapeType="1"/>
              </p:cNvSpPr>
              <p:nvPr/>
            </p:nvSpPr>
            <p:spPr bwMode="auto">
              <a:xfrm>
                <a:off x="2544" y="3688"/>
                <a:ext cx="4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7683" name="AutoShape 89"/>
              <p:cNvSpPr>
                <a:spLocks noChangeArrowheads="1"/>
              </p:cNvSpPr>
              <p:nvPr/>
            </p:nvSpPr>
            <p:spPr bwMode="auto">
              <a:xfrm>
                <a:off x="1829" y="2883"/>
                <a:ext cx="523" cy="300"/>
              </a:xfrm>
              <a:prstGeom prst="roundRect">
                <a:avLst>
                  <a:gd name="adj" fmla="val 16667"/>
                </a:avLst>
              </a:prstGeom>
              <a:solidFill>
                <a:srgbClr val="DFAE97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Tomcat</a:t>
                </a:r>
                <a:endParaRPr lang="en-US" sz="1200" b="1">
                  <a:latin typeface="+mj-lt"/>
                </a:endParaRPr>
              </a:p>
            </p:txBody>
          </p:sp>
          <p:sp>
            <p:nvSpPr>
              <p:cNvPr id="27684" name="Rectangle 90"/>
              <p:cNvSpPr>
                <a:spLocks noChangeArrowheads="1"/>
              </p:cNvSpPr>
              <p:nvPr/>
            </p:nvSpPr>
            <p:spPr bwMode="auto">
              <a:xfrm>
                <a:off x="2906" y="3533"/>
                <a:ext cx="742" cy="307"/>
              </a:xfrm>
              <a:prstGeom prst="rect">
                <a:avLst/>
              </a:prstGeom>
              <a:solidFill>
                <a:srgbClr val="FAF1F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Desktop </a:t>
                </a:r>
                <a:br>
                  <a:rPr lang="en-US" sz="1100" b="1">
                    <a:latin typeface="+mj-lt"/>
                  </a:rPr>
                </a:br>
                <a:r>
                  <a:rPr lang="en-US" sz="1100" b="1">
                    <a:latin typeface="+mj-lt"/>
                  </a:rPr>
                  <a:t>Directory</a:t>
                </a:r>
              </a:p>
            </p:txBody>
          </p:sp>
          <p:sp>
            <p:nvSpPr>
              <p:cNvPr id="27685" name="Rectangle 91"/>
              <p:cNvSpPr>
                <a:spLocks noChangeArrowheads="1"/>
              </p:cNvSpPr>
              <p:nvPr/>
            </p:nvSpPr>
            <p:spPr bwMode="auto">
              <a:xfrm>
                <a:off x="1850" y="3533"/>
                <a:ext cx="742" cy="307"/>
              </a:xfrm>
              <a:prstGeom prst="rect">
                <a:avLst/>
              </a:prstGeom>
              <a:solidFill>
                <a:srgbClr val="FAF1F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Webapps </a:t>
                </a:r>
              </a:p>
              <a:p>
                <a:pPr eaLnBrk="0" hangingPunct="0"/>
                <a:r>
                  <a:rPr lang="en-US" sz="1100" b="1">
                    <a:latin typeface="+mj-lt"/>
                  </a:rPr>
                  <a:t>Directory</a:t>
                </a:r>
              </a:p>
            </p:txBody>
          </p:sp>
          <p:sp>
            <p:nvSpPr>
              <p:cNvPr id="27686" name="Text Box 92"/>
              <p:cNvSpPr txBox="1">
                <a:spLocks noChangeArrowheads="1"/>
              </p:cNvSpPr>
              <p:nvPr/>
            </p:nvSpPr>
            <p:spPr bwMode="auto">
              <a:xfrm>
                <a:off x="1968" y="3173"/>
                <a:ext cx="480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>
                    <a:latin typeface="+mj-lt"/>
                  </a:rPr>
                  <a:t>8005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to update configuration settings</a:t>
            </a:r>
          </a:p>
          <a:p>
            <a:r>
              <a:rPr lang="en-US" smtClean="0"/>
              <a:t>View a log file of Connection Manager actions</a:t>
            </a:r>
          </a:p>
          <a:p>
            <a:r>
              <a:rPr lang="en-US" smtClean="0"/>
              <a:t>Monitor connections in the connections pool</a:t>
            </a:r>
          </a:p>
          <a:p>
            <a:r>
              <a:rPr lang="en-US" smtClean="0"/>
              <a:t>Monitor users and close user sessions</a:t>
            </a:r>
          </a:p>
          <a:p>
            <a:r>
              <a:rPr lang="en-US" smtClean="0"/>
              <a:t>Configure Connection Manager before you start a .NET UI client session</a:t>
            </a:r>
          </a:p>
          <a:p>
            <a:endParaRPr lang="en-US" smtClean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Connection Manager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mtClean="0"/>
              <a:t>Manage pool of Telnet connections</a:t>
            </a:r>
          </a:p>
          <a:p>
            <a:r>
              <a:rPr lang="en-IE" smtClean="0"/>
              <a:t>Functions</a:t>
            </a:r>
          </a:p>
          <a:p>
            <a:r>
              <a:rPr lang="en-IE" smtClean="0"/>
              <a:t>Connections</a:t>
            </a:r>
          </a:p>
          <a:p>
            <a:r>
              <a:rPr lang="en-IE" smtClean="0"/>
              <a:t>Users</a:t>
            </a:r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Connection Manager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ADM_COMP_260</a:t>
            </a:r>
          </a:p>
        </p:txBody>
      </p:sp>
      <p:pic>
        <p:nvPicPr>
          <p:cNvPr id="29701" name="Picture 4" descr="connection manage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114" y="3439135"/>
            <a:ext cx="767715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mtClean="0"/>
              <a:t>Update as necessary</a:t>
            </a:r>
          </a:p>
          <a:p>
            <a:r>
              <a:rPr lang="en-IE" smtClean="0"/>
              <a:t>Host: The machine name or IP address of the telnet server</a:t>
            </a:r>
          </a:p>
          <a:p>
            <a:r>
              <a:rPr lang="en-IE" smtClean="0"/>
              <a:t>Port: The port number for the telnet server. Usually set to 23</a:t>
            </a:r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Configuration Settings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ADM_COMP_270</a:t>
            </a:r>
          </a:p>
        </p:txBody>
      </p:sp>
      <p:pic>
        <p:nvPicPr>
          <p:cNvPr id="30725" name="Picture 4" descr="config parameter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278" y="3366622"/>
            <a:ext cx="49069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mtClean="0"/>
              <a:t>Displays connection status</a:t>
            </a:r>
          </a:p>
          <a:p>
            <a:r>
              <a:rPr lang="en-IE" smtClean="0"/>
              <a:t>Click Refresh to update</a:t>
            </a:r>
          </a:p>
          <a:p>
            <a:r>
              <a:rPr lang="en-IE" smtClean="0"/>
              <a:t>View currently logged in users</a:t>
            </a:r>
          </a:p>
          <a:p>
            <a:r>
              <a:rPr lang="en-IE" smtClean="0"/>
              <a:t>Click the user ID to view user information</a:t>
            </a:r>
          </a:p>
          <a:p>
            <a:r>
              <a:rPr lang="en-IE" smtClean="0"/>
              <a:t>Click Close to close a user session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Monitor Connections and Users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ADM_COMP_280</a:t>
            </a:r>
          </a:p>
        </p:txBody>
      </p:sp>
      <p:pic>
        <p:nvPicPr>
          <p:cNvPr id="31749" name="Picture 4" descr="connection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050" y="4026743"/>
            <a:ext cx="78676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Runs in the Microsoft .NET framework</a:t>
            </a:r>
          </a:p>
          <a:p>
            <a:pPr eaLnBrk="1" hangingPunct="1"/>
            <a:r>
              <a:rPr lang="en-US" smtClean="0"/>
              <a:t>Server components are installed during the .NET UI install</a:t>
            </a:r>
          </a:p>
          <a:p>
            <a:pPr eaLnBrk="1" hangingPunct="1"/>
            <a:r>
              <a:rPr lang="en-US" smtClean="0"/>
              <a:t>Brief automated installation on client</a:t>
            </a:r>
          </a:p>
          <a:p>
            <a:pPr eaLnBrk="1" hangingPunct="1"/>
            <a:endParaRPr lang="en-US" smtClean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Client</a:t>
            </a:r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ADM_COMP_290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479925" y="3106738"/>
            <a:ext cx="1841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endParaRPr lang="en-US" sz="3000" b="1">
              <a:solidFill>
                <a:srgbClr val="1A7BB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Architecture</a:t>
            </a: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ADM_COMP_030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263" y="896984"/>
            <a:ext cx="4943475" cy="490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err="1" smtClean="0"/>
              <a:t>WebSpeed</a:t>
            </a:r>
            <a:r>
              <a:rPr lang="en-US" sz="2400" dirty="0" smtClean="0"/>
              <a:t> is a Progress development and deployment environment that enables users to build robust, data-driven Internet Transaction Programs (ITP) for the intranet or Internet </a:t>
            </a:r>
          </a:p>
          <a:p>
            <a:pPr eaLnBrk="1" hangingPunct="1"/>
            <a:r>
              <a:rPr lang="en-US" sz="2400" dirty="0" smtClean="0"/>
              <a:t>Enables you to create Web Objects (application modules) that map data to and from static HTML documents using the </a:t>
            </a:r>
            <a:r>
              <a:rPr lang="en-US" sz="2400" dirty="0" err="1" smtClean="0"/>
              <a:t>WebSpeed</a:t>
            </a:r>
            <a:r>
              <a:rPr lang="en-US" sz="2400" dirty="0" smtClean="0"/>
              <a:t> Workshop and </a:t>
            </a:r>
            <a:r>
              <a:rPr lang="en-US" sz="2400" dirty="0" err="1" smtClean="0"/>
              <a:t>WebSpeed</a:t>
            </a:r>
            <a:r>
              <a:rPr lang="en-US" sz="2400" dirty="0" smtClean="0"/>
              <a:t> 4GL</a:t>
            </a:r>
          </a:p>
          <a:p>
            <a:pPr eaLnBrk="1" hangingPunct="1"/>
            <a:r>
              <a:rPr lang="en-US" sz="2400" dirty="0" smtClean="0"/>
              <a:t>Enables you to deploy your HTML pages and Web Objects to a run-time environment using the </a:t>
            </a:r>
            <a:r>
              <a:rPr lang="en-US" sz="2400" dirty="0" err="1" smtClean="0"/>
              <a:t>WebSpeed</a:t>
            </a:r>
            <a:r>
              <a:rPr lang="en-US" sz="2400" dirty="0" smtClean="0"/>
              <a:t> Transaction Server</a:t>
            </a:r>
          </a:p>
          <a:p>
            <a:pPr eaLnBrk="1" hangingPunct="1"/>
            <a:endParaRPr lang="en-US" sz="2400" dirty="0" smtClean="0"/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WebSpeed?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8227" name="Footer Placeholder 9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ADM_COMP_050</a:t>
            </a:r>
          </a:p>
        </p:txBody>
      </p:sp>
      <p:sp>
        <p:nvSpPr>
          <p:cNvPr id="8195" name="Rectangle 94"/>
          <p:cNvSpPr>
            <a:spLocks noChangeArrowheads="1"/>
          </p:cNvSpPr>
          <p:nvPr/>
        </p:nvSpPr>
        <p:spPr bwMode="auto">
          <a:xfrm>
            <a:off x="2505075" y="1268808"/>
            <a:ext cx="5929313" cy="2041525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8196" name="Rectangle 95"/>
          <p:cNvSpPr>
            <a:spLocks noChangeArrowheads="1"/>
          </p:cNvSpPr>
          <p:nvPr/>
        </p:nvSpPr>
        <p:spPr bwMode="auto">
          <a:xfrm>
            <a:off x="4030663" y="1768871"/>
            <a:ext cx="1519237" cy="1477962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grpSp>
        <p:nvGrpSpPr>
          <p:cNvPr id="8197" name="Group 96"/>
          <p:cNvGrpSpPr>
            <a:grpSpLocks/>
          </p:cNvGrpSpPr>
          <p:nvPr/>
        </p:nvGrpSpPr>
        <p:grpSpPr bwMode="auto">
          <a:xfrm>
            <a:off x="5524500" y="1467246"/>
            <a:ext cx="2736850" cy="1730375"/>
            <a:chOff x="4091" y="894"/>
            <a:chExt cx="1360" cy="1090"/>
          </a:xfrm>
        </p:grpSpPr>
        <p:sp>
          <p:nvSpPr>
            <p:cNvPr id="8283" name="Rectangle 97"/>
            <p:cNvSpPr>
              <a:spLocks noChangeArrowheads="1"/>
            </p:cNvSpPr>
            <p:nvPr/>
          </p:nvSpPr>
          <p:spPr bwMode="auto">
            <a:xfrm>
              <a:off x="4170" y="894"/>
              <a:ext cx="1230" cy="1090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>
                <a:latin typeface="+mj-lt"/>
              </a:endParaRPr>
            </a:p>
          </p:txBody>
        </p:sp>
        <p:sp>
          <p:nvSpPr>
            <p:cNvPr id="8284" name="Text Box 98"/>
            <p:cNvSpPr txBox="1">
              <a:spLocks noChangeArrowheads="1"/>
            </p:cNvSpPr>
            <p:nvPr/>
          </p:nvSpPr>
          <p:spPr bwMode="auto">
            <a:xfrm>
              <a:off x="4091" y="918"/>
              <a:ext cx="1360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>
                  <a:latin typeface="+mj-lt"/>
                </a:rPr>
                <a:t>WebSpeed Server Instance</a:t>
              </a:r>
            </a:p>
          </p:txBody>
        </p:sp>
      </p:grpSp>
      <p:sp>
        <p:nvSpPr>
          <p:cNvPr id="8198" name="Rectangle 99"/>
          <p:cNvSpPr>
            <a:spLocks noChangeArrowheads="1"/>
          </p:cNvSpPr>
          <p:nvPr/>
        </p:nvSpPr>
        <p:spPr bwMode="auto">
          <a:xfrm>
            <a:off x="6997700" y="1722833"/>
            <a:ext cx="1004888" cy="465138"/>
          </a:xfrm>
          <a:prstGeom prst="rect">
            <a:avLst/>
          </a:prstGeom>
          <a:solidFill>
            <a:srgbClr val="D8DAC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Broker</a:t>
            </a:r>
            <a:endParaRPr lang="en-US" sz="2400" b="1">
              <a:latin typeface="+mj-lt"/>
            </a:endParaRPr>
          </a:p>
        </p:txBody>
      </p:sp>
      <p:sp>
        <p:nvSpPr>
          <p:cNvPr id="8199" name="Rectangle 100"/>
          <p:cNvSpPr>
            <a:spLocks noChangeArrowheads="1"/>
          </p:cNvSpPr>
          <p:nvPr/>
        </p:nvSpPr>
        <p:spPr bwMode="auto">
          <a:xfrm>
            <a:off x="2365375" y="1329133"/>
            <a:ext cx="3001963" cy="425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1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8200" name="Rectangle 101"/>
          <p:cNvSpPr>
            <a:spLocks noChangeArrowheads="1"/>
          </p:cNvSpPr>
          <p:nvPr/>
        </p:nvSpPr>
        <p:spPr bwMode="auto">
          <a:xfrm>
            <a:off x="496888" y="1329133"/>
            <a:ext cx="1814512" cy="437991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>
              <a:latin typeface="+mj-lt"/>
            </a:endParaRPr>
          </a:p>
        </p:txBody>
      </p:sp>
      <p:grpSp>
        <p:nvGrpSpPr>
          <p:cNvPr id="8201" name="Group 102"/>
          <p:cNvGrpSpPr>
            <a:grpSpLocks/>
          </p:cNvGrpSpPr>
          <p:nvPr/>
        </p:nvGrpSpPr>
        <p:grpSpPr bwMode="auto">
          <a:xfrm>
            <a:off x="484188" y="2257821"/>
            <a:ext cx="1004887" cy="849312"/>
            <a:chOff x="224" y="1652"/>
            <a:chExt cx="579" cy="439"/>
          </a:xfrm>
        </p:grpSpPr>
        <p:sp>
          <p:nvSpPr>
            <p:cNvPr id="8235" name="Freeform 103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8236" name="Freeform 104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8237" name="Freeform 105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>
                <a:latin typeface="+mj-lt"/>
              </a:endParaRPr>
            </a:p>
          </p:txBody>
        </p:sp>
        <p:grpSp>
          <p:nvGrpSpPr>
            <p:cNvPr id="8238" name="Group 106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8239" name="Rectangle 107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0" name="Freeform 108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1" name="Rectangle 109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2" name="Rectangle 110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3" name="Rectangle 111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4" name="Rectangle 112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5" name="Rectangle 113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6" name="Freeform 114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7" name="Freeform 115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8" name="Freeform 116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49" name="Freeform 117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50" name="Freeform 118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51" name="Rectangle 119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52" name="Freeform 120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53" name="Freeform 121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54" name="Line 122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5" name="Line 123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6" name="Line 124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7" name="Line 125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8" name="Line 126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9" name="Line 127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0" name="Line 128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1" name="Line 129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2" name="Line 130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3" name="Line 131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4" name="Line 132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5" name="Line 133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6" name="Line 134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7" name="Line 135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8" name="Line 136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9" name="Line 137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0" name="Line 138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1" name="Line 139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2" name="Line 140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3" name="Line 141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4" name="Line 142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5" name="Line 143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6" name="Freeform 144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77" name="Rectangle 145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78" name="Freeform 146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79" name="Freeform 147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80" name="Freeform 148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81" name="Freeform 149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8282" name="Rectangle 150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</p:grpSp>
      </p:grpSp>
      <p:sp>
        <p:nvSpPr>
          <p:cNvPr id="8202" name="Text Box 151"/>
          <p:cNvSpPr txBox="1">
            <a:spLocks noChangeArrowheads="1"/>
          </p:cNvSpPr>
          <p:nvPr/>
        </p:nvSpPr>
        <p:spPr bwMode="auto">
          <a:xfrm>
            <a:off x="509588" y="1371996"/>
            <a:ext cx="1730375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 i="1">
                <a:solidFill>
                  <a:srgbClr val="003399"/>
                </a:solidFill>
                <a:latin typeface="+mj-lt"/>
              </a:rPr>
              <a:t>QAD .NET UI Client</a:t>
            </a:r>
          </a:p>
        </p:txBody>
      </p:sp>
      <p:sp>
        <p:nvSpPr>
          <p:cNvPr id="8203" name="Rectangle 152"/>
          <p:cNvSpPr>
            <a:spLocks noChangeArrowheads="1"/>
          </p:cNvSpPr>
          <p:nvPr/>
        </p:nvSpPr>
        <p:spPr bwMode="auto">
          <a:xfrm>
            <a:off x="4197350" y="1827608"/>
            <a:ext cx="989013" cy="4873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Executables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Directory</a:t>
            </a:r>
          </a:p>
        </p:txBody>
      </p:sp>
      <p:sp>
        <p:nvSpPr>
          <p:cNvPr id="8204" name="Line 153"/>
          <p:cNvSpPr>
            <a:spLocks noChangeShapeType="1"/>
          </p:cNvSpPr>
          <p:nvPr/>
        </p:nvSpPr>
        <p:spPr bwMode="auto">
          <a:xfrm flipV="1">
            <a:off x="5419725" y="1957783"/>
            <a:ext cx="484188" cy="587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205" name="Rectangle 154"/>
          <p:cNvSpPr>
            <a:spLocks noChangeArrowheads="1"/>
          </p:cNvSpPr>
          <p:nvPr/>
        </p:nvSpPr>
        <p:spPr bwMode="auto">
          <a:xfrm>
            <a:off x="4151313" y="2495946"/>
            <a:ext cx="1260475" cy="441325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8206" name="Line 155"/>
          <p:cNvSpPr>
            <a:spLocks noChangeShapeType="1"/>
          </p:cNvSpPr>
          <p:nvPr/>
        </p:nvSpPr>
        <p:spPr bwMode="auto">
          <a:xfrm>
            <a:off x="1270000" y="2853133"/>
            <a:ext cx="182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207" name="Line 156"/>
          <p:cNvSpPr>
            <a:spLocks noChangeShapeType="1"/>
          </p:cNvSpPr>
          <p:nvPr/>
        </p:nvSpPr>
        <p:spPr bwMode="auto">
          <a:xfrm>
            <a:off x="6664325" y="1983183"/>
            <a:ext cx="361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208" name="Text Box 157"/>
          <p:cNvSpPr txBox="1">
            <a:spLocks noChangeArrowheads="1"/>
          </p:cNvSpPr>
          <p:nvPr/>
        </p:nvSpPr>
        <p:spPr bwMode="auto">
          <a:xfrm>
            <a:off x="1651000" y="2905521"/>
            <a:ext cx="762000" cy="271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300" i="1">
                <a:latin typeface="+mj-lt"/>
              </a:rPr>
              <a:t>8080</a:t>
            </a:r>
          </a:p>
        </p:txBody>
      </p:sp>
      <p:sp>
        <p:nvSpPr>
          <p:cNvPr id="8209" name="Line 158"/>
          <p:cNvSpPr>
            <a:spLocks noChangeShapeType="1"/>
          </p:cNvSpPr>
          <p:nvPr/>
        </p:nvSpPr>
        <p:spPr bwMode="auto">
          <a:xfrm>
            <a:off x="6878638" y="2851546"/>
            <a:ext cx="0" cy="1022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210" name="Rectangle 159"/>
          <p:cNvSpPr>
            <a:spLocks noChangeArrowheads="1"/>
          </p:cNvSpPr>
          <p:nvPr/>
        </p:nvSpPr>
        <p:spPr bwMode="auto">
          <a:xfrm>
            <a:off x="812800" y="5429646"/>
            <a:ext cx="123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000000"/>
                </a:solidFill>
                <a:latin typeface="+mj-lt"/>
              </a:rPr>
              <a:t>Internet Explorer</a:t>
            </a:r>
          </a:p>
          <a:p>
            <a:pPr algn="l" eaLnBrk="0" hangingPunct="0"/>
            <a:endParaRPr lang="en-US" sz="1200" b="1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211" name="Line 160"/>
          <p:cNvSpPr>
            <a:spLocks noChangeShapeType="1"/>
          </p:cNvSpPr>
          <p:nvPr/>
        </p:nvSpPr>
        <p:spPr bwMode="auto">
          <a:xfrm>
            <a:off x="5456238" y="2748358"/>
            <a:ext cx="113030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8212" name="Group 161"/>
          <p:cNvGrpSpPr>
            <a:grpSpLocks/>
          </p:cNvGrpSpPr>
          <p:nvPr/>
        </p:nvGrpSpPr>
        <p:grpSpPr bwMode="auto">
          <a:xfrm>
            <a:off x="6565900" y="2172096"/>
            <a:ext cx="1350963" cy="823912"/>
            <a:chOff x="4248" y="1347"/>
            <a:chExt cx="851" cy="519"/>
          </a:xfrm>
        </p:grpSpPr>
        <p:sp>
          <p:nvSpPr>
            <p:cNvPr id="8230" name="Line 162"/>
            <p:cNvSpPr>
              <a:spLocks noChangeShapeType="1"/>
            </p:cNvSpPr>
            <p:nvPr/>
          </p:nvSpPr>
          <p:spPr bwMode="auto">
            <a:xfrm flipH="1">
              <a:off x="4947" y="1347"/>
              <a:ext cx="152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231" name="Group 163"/>
            <p:cNvGrpSpPr>
              <a:grpSpLocks/>
            </p:cNvGrpSpPr>
            <p:nvPr/>
          </p:nvGrpSpPr>
          <p:grpSpPr bwMode="auto">
            <a:xfrm>
              <a:off x="4248" y="1485"/>
              <a:ext cx="727" cy="381"/>
              <a:chOff x="1986" y="1878"/>
              <a:chExt cx="648" cy="312"/>
            </a:xfrm>
          </p:grpSpPr>
          <p:sp>
            <p:nvSpPr>
              <p:cNvPr id="8232" name="Rectangle 164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8233" name="Rectangle 165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>
                    <a:latin typeface="+mj-lt"/>
                  </a:rPr>
                  <a:t>Server</a:t>
                </a:r>
                <a:br>
                  <a:rPr lang="en-US" sz="1100">
                    <a:latin typeface="+mj-lt"/>
                  </a:rPr>
                </a:br>
                <a:r>
                  <a:rPr lang="en-US" sz="1100">
                    <a:latin typeface="+mj-lt"/>
                  </a:rPr>
                  <a:t>Process</a:t>
                </a:r>
                <a:endParaRPr lang="en-US" sz="2400">
                  <a:latin typeface="+mj-lt"/>
                </a:endParaRPr>
              </a:p>
            </p:txBody>
          </p:sp>
          <p:sp>
            <p:nvSpPr>
              <p:cNvPr id="8234" name="Rectangle 166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>
                    <a:latin typeface="+mj-lt"/>
                  </a:rPr>
                  <a:t>Agent</a:t>
                </a:r>
                <a:br>
                  <a:rPr lang="en-US" sz="1100" b="1">
                    <a:latin typeface="+mj-lt"/>
                  </a:rPr>
                </a:br>
                <a:r>
                  <a:rPr lang="en-US" sz="1100" b="1">
                    <a:latin typeface="+mj-lt"/>
                  </a:rPr>
                  <a:t>Process</a:t>
                </a:r>
                <a:endParaRPr lang="en-US" sz="2400" b="1">
                  <a:latin typeface="+mj-lt"/>
                </a:endParaRPr>
              </a:p>
            </p:txBody>
          </p:sp>
        </p:grpSp>
      </p:grpSp>
      <p:sp>
        <p:nvSpPr>
          <p:cNvPr id="8213" name="Line 167"/>
          <p:cNvSpPr>
            <a:spLocks noChangeShapeType="1"/>
          </p:cNvSpPr>
          <p:nvPr/>
        </p:nvSpPr>
        <p:spPr bwMode="auto">
          <a:xfrm>
            <a:off x="6881813" y="4188221"/>
            <a:ext cx="0" cy="401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214" name="Line 168"/>
          <p:cNvSpPr>
            <a:spLocks noChangeShapeType="1"/>
          </p:cNvSpPr>
          <p:nvPr/>
        </p:nvSpPr>
        <p:spPr bwMode="auto">
          <a:xfrm>
            <a:off x="6899275" y="4864496"/>
            <a:ext cx="0" cy="268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215" name="Rectangle 169"/>
          <p:cNvSpPr>
            <a:spLocks noChangeArrowheads="1"/>
          </p:cNvSpPr>
          <p:nvPr/>
        </p:nvSpPr>
        <p:spPr bwMode="auto">
          <a:xfrm>
            <a:off x="5759450" y="4543821"/>
            <a:ext cx="2300288" cy="304800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latin typeface="+mj-lt"/>
              </a:rPr>
              <a:t>Progress RDBMS</a:t>
            </a:r>
            <a:r>
              <a:rPr lang="en-US" sz="1100">
                <a:latin typeface="+mj-lt"/>
              </a:rPr>
              <a:t> </a:t>
            </a:r>
          </a:p>
        </p:txBody>
      </p:sp>
      <p:sp>
        <p:nvSpPr>
          <p:cNvPr id="8216" name="Rectangle 170"/>
          <p:cNvSpPr>
            <a:spLocks noChangeArrowheads="1"/>
          </p:cNvSpPr>
          <p:nvPr/>
        </p:nvSpPr>
        <p:spPr bwMode="auto">
          <a:xfrm>
            <a:off x="5502275" y="3923108"/>
            <a:ext cx="2720975" cy="452438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latin typeface="+mj-lt"/>
              </a:rPr>
              <a:t>MFG/PRO Application Code</a:t>
            </a:r>
          </a:p>
        </p:txBody>
      </p:sp>
      <p:sp>
        <p:nvSpPr>
          <p:cNvPr id="8217" name="Rectangle 171"/>
          <p:cNvSpPr>
            <a:spLocks noChangeArrowheads="1"/>
          </p:cNvSpPr>
          <p:nvPr/>
        </p:nvSpPr>
        <p:spPr bwMode="auto">
          <a:xfrm>
            <a:off x="5792788" y="1805383"/>
            <a:ext cx="949325" cy="403225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NameServer</a:t>
            </a:r>
          </a:p>
        </p:txBody>
      </p:sp>
      <p:sp>
        <p:nvSpPr>
          <p:cNvPr id="8218" name="Rectangle 172"/>
          <p:cNvSpPr>
            <a:spLocks noChangeArrowheads="1"/>
          </p:cNvSpPr>
          <p:nvPr/>
        </p:nvSpPr>
        <p:spPr bwMode="auto">
          <a:xfrm>
            <a:off x="3554413" y="2913458"/>
            <a:ext cx="477837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CGI</a:t>
            </a:r>
            <a:endParaRPr lang="en-US" sz="1200" b="1" i="1">
              <a:latin typeface="+mj-lt"/>
            </a:endParaRPr>
          </a:p>
        </p:txBody>
      </p:sp>
      <p:sp>
        <p:nvSpPr>
          <p:cNvPr id="8219" name="Freeform 173"/>
          <p:cNvSpPr>
            <a:spLocks/>
          </p:cNvSpPr>
          <p:nvPr/>
        </p:nvSpPr>
        <p:spPr bwMode="auto">
          <a:xfrm rot="10778120">
            <a:off x="3492500" y="2742008"/>
            <a:ext cx="658813" cy="1190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8220" name="AutoShape 174"/>
          <p:cNvSpPr>
            <a:spLocks noChangeArrowheads="1"/>
          </p:cNvSpPr>
          <p:nvPr/>
        </p:nvSpPr>
        <p:spPr bwMode="auto">
          <a:xfrm>
            <a:off x="2541588" y="2615008"/>
            <a:ext cx="1052512" cy="476250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8221" name="AutoShape 175"/>
          <p:cNvSpPr>
            <a:spLocks noChangeArrowheads="1"/>
          </p:cNvSpPr>
          <p:nvPr/>
        </p:nvSpPr>
        <p:spPr bwMode="auto">
          <a:xfrm>
            <a:off x="1436688" y="29245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latin typeface="+mj-lt"/>
              </a:rPr>
              <a:t>1</a:t>
            </a:r>
          </a:p>
        </p:txBody>
      </p:sp>
      <p:sp>
        <p:nvSpPr>
          <p:cNvPr id="8222" name="AutoShape 176"/>
          <p:cNvSpPr>
            <a:spLocks noChangeArrowheads="1"/>
          </p:cNvSpPr>
          <p:nvPr/>
        </p:nvSpPr>
        <p:spPr bwMode="auto">
          <a:xfrm>
            <a:off x="7064375" y="345162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latin typeface="+mj-lt"/>
              </a:rPr>
              <a:t>5</a:t>
            </a:r>
          </a:p>
        </p:txBody>
      </p:sp>
      <p:sp>
        <p:nvSpPr>
          <p:cNvPr id="8223" name="AutoShape 177"/>
          <p:cNvSpPr>
            <a:spLocks noChangeArrowheads="1"/>
          </p:cNvSpPr>
          <p:nvPr/>
        </p:nvSpPr>
        <p:spPr bwMode="auto">
          <a:xfrm>
            <a:off x="5170488" y="18704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latin typeface="+mj-lt"/>
              </a:rPr>
              <a:t>3</a:t>
            </a:r>
          </a:p>
        </p:txBody>
      </p:sp>
      <p:sp>
        <p:nvSpPr>
          <p:cNvPr id="8224" name="AutoShape 178"/>
          <p:cNvSpPr>
            <a:spLocks noChangeArrowheads="1"/>
          </p:cNvSpPr>
          <p:nvPr/>
        </p:nvSpPr>
        <p:spPr bwMode="auto">
          <a:xfrm>
            <a:off x="3533775" y="2265758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latin typeface="+mj-lt"/>
              </a:rPr>
              <a:t>2</a:t>
            </a:r>
          </a:p>
        </p:txBody>
      </p:sp>
      <p:sp>
        <p:nvSpPr>
          <p:cNvPr id="8225" name="AutoShape 179"/>
          <p:cNvSpPr>
            <a:spLocks noChangeArrowheads="1"/>
          </p:cNvSpPr>
          <p:nvPr/>
        </p:nvSpPr>
        <p:spPr bwMode="auto">
          <a:xfrm>
            <a:off x="5668963" y="27975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latin typeface="+mj-lt"/>
              </a:rPr>
              <a:t>4</a:t>
            </a:r>
          </a:p>
        </p:txBody>
      </p:sp>
      <p:grpSp>
        <p:nvGrpSpPr>
          <p:cNvPr id="8226" name="Group 180"/>
          <p:cNvGrpSpPr>
            <a:grpSpLocks/>
          </p:cNvGrpSpPr>
          <p:nvPr/>
        </p:nvGrpSpPr>
        <p:grpSpPr bwMode="auto">
          <a:xfrm>
            <a:off x="6448425" y="4999433"/>
            <a:ext cx="990600" cy="673100"/>
            <a:chOff x="4310" y="3289"/>
            <a:chExt cx="624" cy="424"/>
          </a:xfrm>
        </p:grpSpPr>
        <p:sp>
          <p:nvSpPr>
            <p:cNvPr id="8228" name="AutoShape 181"/>
            <p:cNvSpPr>
              <a:spLocks noChangeArrowheads="1"/>
            </p:cNvSpPr>
            <p:nvPr/>
          </p:nvSpPr>
          <p:spPr bwMode="auto">
            <a:xfrm>
              <a:off x="4310" y="3289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8229" name="Text Box 182"/>
            <p:cNvSpPr txBox="1">
              <a:spLocks noChangeArrowheads="1"/>
            </p:cNvSpPr>
            <p:nvPr/>
          </p:nvSpPr>
          <p:spPr bwMode="auto">
            <a:xfrm>
              <a:off x="4310" y="3417"/>
              <a:ext cx="624" cy="26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9234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ADM_COMP_060</a:t>
            </a:r>
          </a:p>
        </p:txBody>
      </p:sp>
      <p:sp>
        <p:nvSpPr>
          <p:cNvPr id="9220" name="Rectangle 92"/>
          <p:cNvSpPr>
            <a:spLocks noChangeArrowheads="1"/>
          </p:cNvSpPr>
          <p:nvPr/>
        </p:nvSpPr>
        <p:spPr bwMode="auto">
          <a:xfrm>
            <a:off x="5330118" y="5851196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grpSp>
        <p:nvGrpSpPr>
          <p:cNvPr id="9221" name="Group 93"/>
          <p:cNvGrpSpPr>
            <a:grpSpLocks/>
          </p:cNvGrpSpPr>
          <p:nvPr/>
        </p:nvGrpSpPr>
        <p:grpSpPr bwMode="auto">
          <a:xfrm>
            <a:off x="747713" y="3815307"/>
            <a:ext cx="7386637" cy="2087563"/>
            <a:chOff x="576" y="2465"/>
            <a:chExt cx="4653" cy="1315"/>
          </a:xfrm>
        </p:grpSpPr>
        <p:sp>
          <p:nvSpPr>
            <p:cNvPr id="9239" name="Rectangle 94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9240" name="Rectangle 95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>
                <a:latin typeface="+mj-lt"/>
              </a:endParaRPr>
            </a:p>
          </p:txBody>
        </p:sp>
        <p:sp>
          <p:nvSpPr>
            <p:cNvPr id="9241" name="Text Box 96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>
                  <a:latin typeface="+mj-lt"/>
                </a:rPr>
                <a:t>WebSpeed Server Instance</a:t>
              </a:r>
            </a:p>
          </p:txBody>
        </p:sp>
        <p:sp>
          <p:nvSpPr>
            <p:cNvPr id="9242" name="Rectangle 97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WebSpeed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Broker</a:t>
              </a:r>
            </a:p>
          </p:txBody>
        </p:sp>
        <p:sp>
          <p:nvSpPr>
            <p:cNvPr id="9243" name="Rectangle 98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>
                <a:latin typeface="+mj-lt"/>
              </a:endParaRPr>
            </a:p>
          </p:txBody>
        </p:sp>
        <p:grpSp>
          <p:nvGrpSpPr>
            <p:cNvPr id="9244" name="Group 99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9255" name="Freeform 100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9256" name="Freeform 101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9257" name="Freeform 102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grpSp>
            <p:nvGrpSpPr>
              <p:cNvPr id="9258" name="Group 103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9259" name="Rectangle 104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0" name="Freeform 105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1" name="Rectangle 106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2" name="Rectangle 107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3" name="Rectangle 108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4" name="Rectangle 109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5" name="Rectangle 110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6" name="Freeform 111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7" name="Freeform 112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8" name="Freeform 113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69" name="Freeform 114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70" name="Freeform 115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71" name="Rectangle 116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72" name="Freeform 117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73" name="Freeform 118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74" name="Line 119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5" name="Line 120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6" name="Line 121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7" name="Line 122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8" name="Line 123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9" name="Line 124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0" name="Line 125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1" name="Line 126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2" name="Line 127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3" name="Line 128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4" name="Line 129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5" name="Line 130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6" name="Line 131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7" name="Line 132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8" name="Line 133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9" name="Line 134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0" name="Line 135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1" name="Line 136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2" name="Line 137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3" name="Line 138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4" name="Line 139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5" name="Line 140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6" name="Freeform 141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97" name="Rectangle 142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98" name="Freeform 143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299" name="Freeform 144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300" name="Freeform 145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301" name="Freeform 146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9302" name="Rectangle 147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</p:grpSp>
        </p:grpSp>
        <p:sp>
          <p:nvSpPr>
            <p:cNvPr id="9245" name="Text Box 148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9246" name="Line 149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7" name="Line 150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48" name="Group 151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9250" name="Line 152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9251" name="Group 153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9252" name="Rectangle 154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253" name="Rectangle 155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254" name="Rectangle 156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>
                      <a:latin typeface="+mj-lt"/>
                    </a:rPr>
                    <a:t>Agent</a:t>
                  </a:r>
                  <a:br>
                    <a:rPr lang="en-US" sz="1100" b="1">
                      <a:latin typeface="+mj-lt"/>
                    </a:rPr>
                  </a:br>
                  <a:r>
                    <a:rPr lang="en-US" sz="1100" b="1">
                      <a:latin typeface="+mj-lt"/>
                    </a:rPr>
                    <a:t>Process</a:t>
                  </a:r>
                  <a:endParaRPr lang="en-US" sz="2400" b="1">
                    <a:latin typeface="+mj-lt"/>
                  </a:endParaRPr>
                </a:p>
              </p:txBody>
            </p:sp>
          </p:grpSp>
        </p:grpSp>
        <p:sp>
          <p:nvSpPr>
            <p:cNvPr id="9249" name="Rectangle 157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NameServer</a:t>
              </a:r>
            </a:p>
          </p:txBody>
        </p:sp>
      </p:grpSp>
      <p:sp>
        <p:nvSpPr>
          <p:cNvPr id="148638" name="Rectangle 158"/>
          <p:cNvSpPr>
            <a:spLocks noChangeArrowheads="1"/>
          </p:cNvSpPr>
          <p:nvPr/>
        </p:nvSpPr>
        <p:spPr bwMode="auto">
          <a:xfrm>
            <a:off x="1881188" y="5334545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8080</a:t>
            </a:r>
            <a:endParaRPr lang="en-US" sz="1000" b="1" i="1">
              <a:latin typeface="+mj-lt"/>
            </a:endParaRPr>
          </a:p>
        </p:txBody>
      </p:sp>
      <p:sp>
        <p:nvSpPr>
          <p:cNvPr id="148639" name="AutoShape 159"/>
          <p:cNvSpPr>
            <a:spLocks noChangeArrowheads="1"/>
          </p:cNvSpPr>
          <p:nvPr/>
        </p:nvSpPr>
        <p:spPr bwMode="auto">
          <a:xfrm>
            <a:off x="1485900" y="5329782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grpSp>
        <p:nvGrpSpPr>
          <p:cNvPr id="7" name="Group 160"/>
          <p:cNvGrpSpPr>
            <a:grpSpLocks/>
          </p:cNvGrpSpPr>
          <p:nvPr/>
        </p:nvGrpSpPr>
        <p:grpSpPr bwMode="auto">
          <a:xfrm>
            <a:off x="4151313" y="4266157"/>
            <a:ext cx="1243012" cy="1220788"/>
            <a:chOff x="2668" y="2695"/>
            <a:chExt cx="902" cy="842"/>
          </a:xfrm>
        </p:grpSpPr>
        <p:sp>
          <p:nvSpPr>
            <p:cNvPr id="9237" name="Rectangle 161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9238" name="Rectangle 162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>
                  <a:latin typeface="+mj-lt"/>
                </a:rPr>
                <a:t>Executables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Directory</a:t>
              </a:r>
            </a:p>
          </p:txBody>
        </p:sp>
      </p:grpSp>
      <p:sp>
        <p:nvSpPr>
          <p:cNvPr id="148643" name="Line 163"/>
          <p:cNvSpPr>
            <a:spLocks noChangeShapeType="1"/>
          </p:cNvSpPr>
          <p:nvPr/>
        </p:nvSpPr>
        <p:spPr bwMode="auto">
          <a:xfrm flipV="1">
            <a:off x="5273675" y="4531270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8644" name="Rectangle 164"/>
          <p:cNvSpPr>
            <a:spLocks noChangeArrowheads="1"/>
          </p:cNvSpPr>
          <p:nvPr/>
        </p:nvSpPr>
        <p:spPr bwMode="auto">
          <a:xfrm>
            <a:off x="4285547" y="4903995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48645" name="Freeform 165"/>
          <p:cNvSpPr>
            <a:spLocks/>
          </p:cNvSpPr>
          <p:nvPr/>
        </p:nvSpPr>
        <p:spPr bwMode="auto">
          <a:xfrm rot="10778120">
            <a:off x="3643313" y="5180557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48646" name="AutoShape 166"/>
          <p:cNvSpPr>
            <a:spLocks noChangeArrowheads="1"/>
          </p:cNvSpPr>
          <p:nvPr/>
        </p:nvSpPr>
        <p:spPr bwMode="auto">
          <a:xfrm>
            <a:off x="2714625" y="505197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48647" name="Line 167"/>
          <p:cNvSpPr>
            <a:spLocks noChangeShapeType="1"/>
          </p:cNvSpPr>
          <p:nvPr/>
        </p:nvSpPr>
        <p:spPr bwMode="auto">
          <a:xfrm>
            <a:off x="1533525" y="5282157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30" name="Rectangle 168"/>
          <p:cNvSpPr>
            <a:spLocks noChangeArrowheads="1"/>
          </p:cNvSpPr>
          <p:nvPr/>
        </p:nvSpPr>
        <p:spPr bwMode="auto">
          <a:xfrm>
            <a:off x="2543175" y="3842295"/>
            <a:ext cx="236696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48649" name="Line 169"/>
          <p:cNvSpPr>
            <a:spLocks noChangeShapeType="1"/>
          </p:cNvSpPr>
          <p:nvPr/>
        </p:nvSpPr>
        <p:spPr bwMode="auto">
          <a:xfrm>
            <a:off x="5314950" y="5131345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9232" name="Group 170"/>
          <p:cNvGrpSpPr>
            <a:grpSpLocks/>
          </p:cNvGrpSpPr>
          <p:nvPr/>
        </p:nvGrpSpPr>
        <p:grpSpPr bwMode="auto">
          <a:xfrm>
            <a:off x="7853363" y="5637757"/>
            <a:ext cx="990600" cy="673100"/>
            <a:chOff x="4624" y="2744"/>
            <a:chExt cx="624" cy="424"/>
          </a:xfrm>
        </p:grpSpPr>
        <p:sp>
          <p:nvSpPr>
            <p:cNvPr id="9235" name="AutoShape 171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9236" name="Text Box 172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9233" name="Line 173"/>
          <p:cNvSpPr>
            <a:spLocks noChangeShapeType="1"/>
          </p:cNvSpPr>
          <p:nvPr/>
        </p:nvSpPr>
        <p:spPr bwMode="auto">
          <a:xfrm flipV="1">
            <a:off x="7248525" y="5966370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1</a:t>
            </a:r>
          </a:p>
          <a:p>
            <a:pPr lvl="1"/>
            <a:r>
              <a:rPr lang="en-US" dirty="0" smtClean="0"/>
              <a:t>Network Connection between the browser and the Tomcat server.  Default server port is 8080</a:t>
            </a:r>
          </a:p>
          <a:p>
            <a:pPr lvl="1"/>
            <a:r>
              <a:rPr lang="en-US" dirty="0" smtClean="0"/>
              <a:t>Tomcat server and </a:t>
            </a:r>
            <a:r>
              <a:rPr lang="en-US" dirty="0" err="1" smtClean="0"/>
              <a:t>WebSpeed</a:t>
            </a:r>
            <a:r>
              <a:rPr lang="en-US" dirty="0" smtClean="0"/>
              <a:t> messenger must be on the same machine</a:t>
            </a:r>
          </a:p>
          <a:p>
            <a:pPr lvl="1"/>
            <a:r>
              <a:rPr lang="en-US" dirty="0" smtClean="0"/>
              <a:t>Tomcat server communicates with the </a:t>
            </a:r>
            <a:r>
              <a:rPr lang="en-US" dirty="0" err="1" smtClean="0"/>
              <a:t>WebSpeed</a:t>
            </a:r>
            <a:r>
              <a:rPr lang="en-US" dirty="0" smtClean="0"/>
              <a:t> messenger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638" grpId="0" autoUpdateAnimBg="0"/>
      <p:bldP spid="148639" grpId="0" animBg="1" autoUpdateAnimBg="0"/>
      <p:bldP spid="148643" grpId="0" animBg="1"/>
      <p:bldP spid="148644" grpId="0" animBg="1" autoUpdateAnimBg="0"/>
      <p:bldP spid="148645" grpId="0" animBg="1"/>
      <p:bldP spid="148646" grpId="0" animBg="1" autoUpdateAnimBg="0"/>
      <p:bldP spid="148647" grpId="0" animBg="1"/>
      <p:bldP spid="1486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0258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ADM_COMP_070</a:t>
            </a:r>
          </a:p>
        </p:txBody>
      </p:sp>
      <p:sp>
        <p:nvSpPr>
          <p:cNvPr id="10244" name="Rectangle 86"/>
          <p:cNvSpPr>
            <a:spLocks noChangeArrowheads="1"/>
          </p:cNvSpPr>
          <p:nvPr/>
        </p:nvSpPr>
        <p:spPr bwMode="auto">
          <a:xfrm>
            <a:off x="5363455" y="5548379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grpSp>
        <p:nvGrpSpPr>
          <p:cNvPr id="10245" name="Group 87"/>
          <p:cNvGrpSpPr>
            <a:grpSpLocks/>
          </p:cNvGrpSpPr>
          <p:nvPr/>
        </p:nvGrpSpPr>
        <p:grpSpPr bwMode="auto">
          <a:xfrm>
            <a:off x="690563" y="3520428"/>
            <a:ext cx="7386637" cy="2087562"/>
            <a:chOff x="576" y="2465"/>
            <a:chExt cx="4653" cy="1315"/>
          </a:xfrm>
        </p:grpSpPr>
        <p:sp>
          <p:nvSpPr>
            <p:cNvPr id="10263" name="Rectangle 88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0264" name="Rectangle 89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>
                <a:latin typeface="+mj-lt"/>
              </a:endParaRPr>
            </a:p>
          </p:txBody>
        </p:sp>
        <p:sp>
          <p:nvSpPr>
            <p:cNvPr id="10265" name="Text Box 90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>
                  <a:latin typeface="+mj-lt"/>
                </a:rPr>
                <a:t>WebSpeed Server Instance</a:t>
              </a:r>
            </a:p>
          </p:txBody>
        </p:sp>
        <p:sp>
          <p:nvSpPr>
            <p:cNvPr id="10266" name="Rectangle 91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WebSpeed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Broker</a:t>
              </a:r>
            </a:p>
          </p:txBody>
        </p:sp>
        <p:sp>
          <p:nvSpPr>
            <p:cNvPr id="10267" name="Rectangle 92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>
                <a:latin typeface="+mj-lt"/>
              </a:endParaRPr>
            </a:p>
          </p:txBody>
        </p:sp>
        <p:grpSp>
          <p:nvGrpSpPr>
            <p:cNvPr id="10268" name="Group 93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0279" name="Freeform 94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0280" name="Freeform 95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0281" name="Freeform 96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grpSp>
            <p:nvGrpSpPr>
              <p:cNvPr id="10282" name="Group 97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0283" name="Rectangle 98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4" name="Freeform 99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5" name="Rectangle 100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6" name="Rectangle 101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7" name="Rectangle 102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8" name="Rectangle 103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89" name="Rectangle 104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0" name="Freeform 105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1" name="Freeform 106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2" name="Freeform 107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3" name="Freeform 108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4" name="Freeform 109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5" name="Rectangle 110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6" name="Freeform 111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7" name="Freeform 112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298" name="Line 113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9" name="Line 114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0" name="Line 115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1" name="Line 116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2" name="Line 117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3" name="Line 118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4" name="Line 119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5" name="Line 120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6" name="Line 121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7" name="Line 122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8" name="Line 123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09" name="Line 124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0" name="Line 125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1" name="Line 126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2" name="Line 127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3" name="Line 128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4" name="Line 129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5" name="Line 130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6" name="Line 131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7" name="Line 132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8" name="Line 133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19" name="Line 134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20" name="Freeform 135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1" name="Rectangle 136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2" name="Freeform 137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3" name="Freeform 138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4" name="Freeform 139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5" name="Freeform 140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0326" name="Rectangle 141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</p:grpSp>
        </p:grpSp>
        <p:sp>
          <p:nvSpPr>
            <p:cNvPr id="10269" name="Text Box 142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0270" name="Line 143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71" name="Line 144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0272" name="Group 145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0274" name="Line 146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0275" name="Group 147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0276" name="Rectangle 148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277" name="Rectangle 149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278" name="Rectangle 150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>
                      <a:latin typeface="+mj-lt"/>
                    </a:rPr>
                    <a:t>Agent</a:t>
                  </a:r>
                  <a:br>
                    <a:rPr lang="en-US" sz="1100" b="1">
                      <a:latin typeface="+mj-lt"/>
                    </a:rPr>
                  </a:br>
                  <a:r>
                    <a:rPr lang="en-US" sz="1100" b="1">
                      <a:latin typeface="+mj-lt"/>
                    </a:rPr>
                    <a:t>Process</a:t>
                  </a:r>
                  <a:endParaRPr lang="en-US" sz="2400" b="1">
                    <a:latin typeface="+mj-lt"/>
                  </a:endParaRPr>
                </a:p>
              </p:txBody>
            </p:sp>
          </p:grpSp>
        </p:grpSp>
        <p:sp>
          <p:nvSpPr>
            <p:cNvPr id="10273" name="Rectangle 151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NameServer</a:t>
              </a:r>
            </a:p>
          </p:txBody>
        </p:sp>
      </p:grpSp>
      <p:sp>
        <p:nvSpPr>
          <p:cNvPr id="150680" name="Rectangle 152"/>
          <p:cNvSpPr>
            <a:spLocks noChangeArrowheads="1"/>
          </p:cNvSpPr>
          <p:nvPr/>
        </p:nvSpPr>
        <p:spPr bwMode="auto">
          <a:xfrm>
            <a:off x="1824038" y="5050778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8080</a:t>
            </a:r>
            <a:endParaRPr lang="en-US" sz="1000" b="1" i="1">
              <a:latin typeface="+mj-lt"/>
            </a:endParaRPr>
          </a:p>
        </p:txBody>
      </p:sp>
      <p:grpSp>
        <p:nvGrpSpPr>
          <p:cNvPr id="7" name="Group 153"/>
          <p:cNvGrpSpPr>
            <a:grpSpLocks/>
          </p:cNvGrpSpPr>
          <p:nvPr/>
        </p:nvGrpSpPr>
        <p:grpSpPr bwMode="auto">
          <a:xfrm>
            <a:off x="4094163" y="3982390"/>
            <a:ext cx="1243012" cy="1220788"/>
            <a:chOff x="2668" y="2695"/>
            <a:chExt cx="902" cy="842"/>
          </a:xfrm>
        </p:grpSpPr>
        <p:sp>
          <p:nvSpPr>
            <p:cNvPr id="10261" name="Rectangle 154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0262" name="Rectangle 155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>
                  <a:latin typeface="+mj-lt"/>
                </a:rPr>
                <a:t>Executables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Directory</a:t>
              </a:r>
            </a:p>
          </p:txBody>
        </p:sp>
      </p:grpSp>
      <p:sp>
        <p:nvSpPr>
          <p:cNvPr id="150684" name="Line 156"/>
          <p:cNvSpPr>
            <a:spLocks noChangeShapeType="1"/>
          </p:cNvSpPr>
          <p:nvPr/>
        </p:nvSpPr>
        <p:spPr bwMode="auto">
          <a:xfrm flipV="1">
            <a:off x="5216525" y="4247503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0685" name="Rectangle 157"/>
          <p:cNvSpPr>
            <a:spLocks noChangeArrowheads="1"/>
          </p:cNvSpPr>
          <p:nvPr/>
        </p:nvSpPr>
        <p:spPr bwMode="auto">
          <a:xfrm>
            <a:off x="4228397" y="4620228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50686" name="Freeform 158"/>
          <p:cNvSpPr>
            <a:spLocks/>
          </p:cNvSpPr>
          <p:nvPr/>
        </p:nvSpPr>
        <p:spPr bwMode="auto">
          <a:xfrm rot="10778120">
            <a:off x="3586163" y="4896790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0687" name="AutoShape 159"/>
          <p:cNvSpPr>
            <a:spLocks noChangeArrowheads="1"/>
          </p:cNvSpPr>
          <p:nvPr/>
        </p:nvSpPr>
        <p:spPr bwMode="auto">
          <a:xfrm>
            <a:off x="2657475" y="4768203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0688" name="Line 160"/>
          <p:cNvSpPr>
            <a:spLocks noChangeShapeType="1"/>
          </p:cNvSpPr>
          <p:nvPr/>
        </p:nvSpPr>
        <p:spPr bwMode="auto">
          <a:xfrm>
            <a:off x="1476375" y="499839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0253" name="Rectangle 161"/>
          <p:cNvSpPr>
            <a:spLocks noChangeArrowheads="1"/>
          </p:cNvSpPr>
          <p:nvPr/>
        </p:nvSpPr>
        <p:spPr bwMode="auto">
          <a:xfrm>
            <a:off x="2486025" y="3558528"/>
            <a:ext cx="236696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50690" name="Line 162"/>
          <p:cNvSpPr>
            <a:spLocks noChangeShapeType="1"/>
          </p:cNvSpPr>
          <p:nvPr/>
        </p:nvSpPr>
        <p:spPr bwMode="auto">
          <a:xfrm>
            <a:off x="5257800" y="4847578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0691" name="AutoShape 163"/>
          <p:cNvSpPr>
            <a:spLocks noChangeArrowheads="1"/>
          </p:cNvSpPr>
          <p:nvPr/>
        </p:nvSpPr>
        <p:spPr bwMode="auto">
          <a:xfrm>
            <a:off x="3500438" y="4242740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0256" name="Group 164"/>
          <p:cNvGrpSpPr>
            <a:grpSpLocks/>
          </p:cNvGrpSpPr>
          <p:nvPr/>
        </p:nvGrpSpPr>
        <p:grpSpPr bwMode="auto">
          <a:xfrm>
            <a:off x="7929563" y="5392090"/>
            <a:ext cx="990600" cy="673100"/>
            <a:chOff x="4624" y="2744"/>
            <a:chExt cx="624" cy="424"/>
          </a:xfrm>
        </p:grpSpPr>
        <p:sp>
          <p:nvSpPr>
            <p:cNvPr id="10259" name="AutoShape 165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0260" name="Text Box 166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0257" name="Line 167"/>
          <p:cNvSpPr>
            <a:spLocks noChangeShapeType="1"/>
          </p:cNvSpPr>
          <p:nvPr/>
        </p:nvSpPr>
        <p:spPr bwMode="auto">
          <a:xfrm flipV="1">
            <a:off x="7305675" y="5692128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2</a:t>
            </a:r>
          </a:p>
          <a:p>
            <a:pPr lvl="1"/>
            <a:r>
              <a:rPr lang="en-US" sz="2000" dirty="0" smtClean="0"/>
              <a:t>Tomcat server connection to the </a:t>
            </a:r>
            <a:r>
              <a:rPr lang="en-US" sz="2000" dirty="0" err="1" smtClean="0"/>
              <a:t>WebSpeed</a:t>
            </a:r>
            <a:r>
              <a:rPr lang="en-US" sz="2000" dirty="0" smtClean="0"/>
              <a:t> messenger </a:t>
            </a:r>
          </a:p>
          <a:p>
            <a:pPr lvl="1"/>
            <a:r>
              <a:rPr lang="en-US" sz="2000" dirty="0" smtClean="0"/>
              <a:t>Uses script programs stored on the Tomcat server to communicate with the messenger </a:t>
            </a:r>
          </a:p>
          <a:p>
            <a:pPr lvl="1"/>
            <a:r>
              <a:rPr lang="en-US" sz="2000" dirty="0" smtClean="0"/>
              <a:t>Messenger is a PROGRESS .exe file that takes a PROGRESS Web Object procedure (.w) as input and sends back an HTML page as output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680" grpId="0" autoUpdateAnimBg="0"/>
      <p:bldP spid="150684" grpId="0" animBg="1"/>
      <p:bldP spid="150685" grpId="0" animBg="1" autoUpdateAnimBg="0"/>
      <p:bldP spid="150686" grpId="0" animBg="1"/>
      <p:bldP spid="150687" grpId="0" animBg="1" autoUpdateAnimBg="0"/>
      <p:bldP spid="150688" grpId="0" animBg="1"/>
      <p:bldP spid="150690" grpId="0" animBg="1"/>
      <p:bldP spid="15069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1282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ADM_COMP_080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182694" y="5495875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509802" y="3467924"/>
            <a:ext cx="7386637" cy="2087562"/>
            <a:chOff x="576" y="2465"/>
            <a:chExt cx="4653" cy="1315"/>
          </a:xfrm>
        </p:grpSpPr>
        <p:sp>
          <p:nvSpPr>
            <p:cNvPr id="11287" name="Rectangle 6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1288" name="Rectangle 7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>
                <a:latin typeface="+mj-lt"/>
              </a:endParaRPr>
            </a:p>
          </p:txBody>
        </p:sp>
        <p:sp>
          <p:nvSpPr>
            <p:cNvPr id="11289" name="Text Box 8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>
                  <a:latin typeface="+mj-lt"/>
                </a:rPr>
                <a:t>WebSpeed Server Instance</a:t>
              </a:r>
            </a:p>
          </p:txBody>
        </p:sp>
        <p:sp>
          <p:nvSpPr>
            <p:cNvPr id="11290" name="Rectangle 9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WebSpeed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Broker</a:t>
              </a:r>
            </a:p>
          </p:txBody>
        </p:sp>
        <p:sp>
          <p:nvSpPr>
            <p:cNvPr id="11291" name="Rectangle 10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>
                <a:latin typeface="+mj-lt"/>
              </a:endParaRPr>
            </a:p>
          </p:txBody>
        </p:sp>
        <p:grpSp>
          <p:nvGrpSpPr>
            <p:cNvPr id="11292" name="Group 11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1303" name="Freeform 12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1304" name="Freeform 13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1305" name="Freeform 14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grpSp>
            <p:nvGrpSpPr>
              <p:cNvPr id="11306" name="Group 15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1307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08" name="Freeform 17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09" name="Rectangle 18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0" name="Rectangle 19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1" name="Rectangle 20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2" name="Rectangle 21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3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4" name="Freeform 23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5" name="Freeform 24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6" name="Freeform 25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7" name="Freeform 26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8" name="Freeform 27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19" name="Rectangle 28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20" name="Freeform 29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21" name="Freeform 30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22" name="Line 31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3" name="Line 32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4" name="Line 33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5" name="Line 34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6" name="Line 35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7" name="Line 36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8" name="Line 37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9" name="Line 38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0" name="Line 39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1" name="Line 40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2" name="Line 41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3" name="Line 42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4" name="Line 43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5" name="Line 44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6" name="Line 45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7" name="Line 46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8" name="Line 47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9" name="Line 48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0" name="Line 49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1" name="Line 50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2" name="Line 51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3" name="Line 52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4" name="Freeform 53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45" name="Rectangle 54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46" name="Freeform 55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47" name="Freeform 56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48" name="Freeform 57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49" name="Freeform 58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1350" name="Rectangle 59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</p:grpSp>
        </p:grpSp>
        <p:sp>
          <p:nvSpPr>
            <p:cNvPr id="11293" name="Text Box 60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1294" name="Line 61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95" name="Line 62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296" name="Group 63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1298" name="Line 64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299" name="Group 65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1300" name="Rectangle 66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301" name="Rectangle 67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302" name="Rectangle 68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>
                      <a:latin typeface="+mj-lt"/>
                    </a:rPr>
                    <a:t>Agent</a:t>
                  </a:r>
                  <a:br>
                    <a:rPr lang="en-US" sz="1100" b="1">
                      <a:latin typeface="+mj-lt"/>
                    </a:rPr>
                  </a:br>
                  <a:r>
                    <a:rPr lang="en-US" sz="1100" b="1">
                      <a:latin typeface="+mj-lt"/>
                    </a:rPr>
                    <a:t>Process</a:t>
                  </a:r>
                  <a:endParaRPr lang="en-US" sz="2400" b="1">
                    <a:latin typeface="+mj-lt"/>
                  </a:endParaRPr>
                </a:p>
              </p:txBody>
            </p:sp>
          </p:grpSp>
        </p:grpSp>
        <p:sp>
          <p:nvSpPr>
            <p:cNvPr id="11297" name="Rectangle 69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NameServer</a:t>
              </a:r>
            </a:p>
          </p:txBody>
        </p:sp>
      </p:grpSp>
      <p:sp>
        <p:nvSpPr>
          <p:cNvPr id="151622" name="Rectangle 70"/>
          <p:cNvSpPr>
            <a:spLocks noChangeArrowheads="1"/>
          </p:cNvSpPr>
          <p:nvPr/>
        </p:nvSpPr>
        <p:spPr bwMode="auto">
          <a:xfrm>
            <a:off x="1643277" y="4998274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8080</a:t>
            </a:r>
            <a:endParaRPr lang="en-US" sz="1000" b="1" i="1">
              <a:latin typeface="+mj-lt"/>
            </a:endParaRPr>
          </a:p>
        </p:txBody>
      </p:sp>
      <p:grpSp>
        <p:nvGrpSpPr>
          <p:cNvPr id="7" name="Group 71"/>
          <p:cNvGrpSpPr>
            <a:grpSpLocks/>
          </p:cNvGrpSpPr>
          <p:nvPr/>
        </p:nvGrpSpPr>
        <p:grpSpPr bwMode="auto">
          <a:xfrm>
            <a:off x="3913402" y="3929886"/>
            <a:ext cx="1243012" cy="1220788"/>
            <a:chOff x="2668" y="2695"/>
            <a:chExt cx="902" cy="842"/>
          </a:xfrm>
        </p:grpSpPr>
        <p:sp>
          <p:nvSpPr>
            <p:cNvPr id="11285" name="Rectangle 72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1286" name="Rectangle 73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>
                  <a:latin typeface="+mj-lt"/>
                </a:rPr>
                <a:t>Executables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Directory</a:t>
              </a:r>
            </a:p>
          </p:txBody>
        </p:sp>
      </p:grpSp>
      <p:sp>
        <p:nvSpPr>
          <p:cNvPr id="151626" name="Line 74"/>
          <p:cNvSpPr>
            <a:spLocks noChangeShapeType="1"/>
          </p:cNvSpPr>
          <p:nvPr/>
        </p:nvSpPr>
        <p:spPr bwMode="auto">
          <a:xfrm flipV="1">
            <a:off x="5035764" y="4194999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1627" name="Rectangle 75"/>
          <p:cNvSpPr>
            <a:spLocks noChangeArrowheads="1"/>
          </p:cNvSpPr>
          <p:nvPr/>
        </p:nvSpPr>
        <p:spPr bwMode="auto">
          <a:xfrm>
            <a:off x="4047636" y="4567724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51628" name="Freeform 76"/>
          <p:cNvSpPr>
            <a:spLocks/>
          </p:cNvSpPr>
          <p:nvPr/>
        </p:nvSpPr>
        <p:spPr bwMode="auto">
          <a:xfrm rot="10778120">
            <a:off x="3405402" y="4844286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1629" name="AutoShape 77"/>
          <p:cNvSpPr>
            <a:spLocks noChangeArrowheads="1"/>
          </p:cNvSpPr>
          <p:nvPr/>
        </p:nvSpPr>
        <p:spPr bwMode="auto">
          <a:xfrm>
            <a:off x="2476714" y="4715699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1630" name="Line 78"/>
          <p:cNvSpPr>
            <a:spLocks noChangeShapeType="1"/>
          </p:cNvSpPr>
          <p:nvPr/>
        </p:nvSpPr>
        <p:spPr bwMode="auto">
          <a:xfrm>
            <a:off x="1295614" y="4945886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277" name="Rectangle 79"/>
          <p:cNvSpPr>
            <a:spLocks noChangeArrowheads="1"/>
          </p:cNvSpPr>
          <p:nvPr/>
        </p:nvSpPr>
        <p:spPr bwMode="auto">
          <a:xfrm>
            <a:off x="2305264" y="3506024"/>
            <a:ext cx="236696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51632" name="Line 80"/>
          <p:cNvSpPr>
            <a:spLocks noChangeShapeType="1"/>
          </p:cNvSpPr>
          <p:nvPr/>
        </p:nvSpPr>
        <p:spPr bwMode="auto">
          <a:xfrm>
            <a:off x="5077039" y="4795074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1633" name="AutoShape 81"/>
          <p:cNvSpPr>
            <a:spLocks noChangeArrowheads="1"/>
          </p:cNvSpPr>
          <p:nvPr/>
        </p:nvSpPr>
        <p:spPr bwMode="auto">
          <a:xfrm>
            <a:off x="3319677" y="4190236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1280" name="Group 82"/>
          <p:cNvGrpSpPr>
            <a:grpSpLocks/>
          </p:cNvGrpSpPr>
          <p:nvPr/>
        </p:nvGrpSpPr>
        <p:grpSpPr bwMode="auto">
          <a:xfrm>
            <a:off x="7748802" y="5339586"/>
            <a:ext cx="990600" cy="673100"/>
            <a:chOff x="4624" y="2744"/>
            <a:chExt cx="624" cy="424"/>
          </a:xfrm>
        </p:grpSpPr>
        <p:sp>
          <p:nvSpPr>
            <p:cNvPr id="11283" name="AutoShape 83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1284" name="Text Box 84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1281" name="Line 85"/>
          <p:cNvSpPr>
            <a:spLocks noChangeShapeType="1"/>
          </p:cNvSpPr>
          <p:nvPr/>
        </p:nvSpPr>
        <p:spPr bwMode="auto">
          <a:xfrm flipV="1">
            <a:off x="7124914" y="5639624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CGI Messenger executables</a:t>
            </a:r>
          </a:p>
          <a:p>
            <a:pPr lvl="1"/>
            <a:r>
              <a:rPr lang="en-US" sz="2000" dirty="0" smtClean="0"/>
              <a:t>Uses script programs stored on the Tomcat server to communicate with the messenger </a:t>
            </a:r>
          </a:p>
          <a:p>
            <a:pPr lvl="1"/>
            <a:r>
              <a:rPr lang="en-US" sz="2000" dirty="0" smtClean="0"/>
              <a:t>cgiip.exe (NT)  </a:t>
            </a:r>
            <a:r>
              <a:rPr lang="en-US" sz="2000" dirty="0" err="1" smtClean="0"/>
              <a:t>cgiip</a:t>
            </a:r>
            <a:r>
              <a:rPr lang="en-US" sz="2000" dirty="0" smtClean="0"/>
              <a:t> (UNIX)</a:t>
            </a:r>
          </a:p>
          <a:p>
            <a:pPr lvl="1"/>
            <a:r>
              <a:rPr lang="en-US" sz="2000" dirty="0" smtClean="0"/>
              <a:t>The messenger asks the broker if there are agents available to run a web object, then passes the web object to the agent for processing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622" grpId="0" autoUpdateAnimBg="0"/>
      <p:bldP spid="151626" grpId="0" animBg="1"/>
      <p:bldP spid="151627" grpId="0" animBg="1" autoUpdateAnimBg="0"/>
      <p:bldP spid="151628" grpId="0" animBg="1"/>
      <p:bldP spid="151629" grpId="0" animBg="1" autoUpdateAnimBg="0"/>
      <p:bldP spid="151630" grpId="0" animBg="1"/>
      <p:bldP spid="151632" grpId="0" animBg="1"/>
      <p:bldP spid="15163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processing, the agent returns its HTML output to the messenger for transfer back to the web server and finally to the browser</a:t>
            </a:r>
          </a:p>
          <a:p>
            <a:endParaRPr lang="en-US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WebSpeed Architecture</a:t>
            </a:r>
          </a:p>
        </p:txBody>
      </p:sp>
      <p:sp>
        <p:nvSpPr>
          <p:cNvPr id="12306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ADM_COMP_090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246492" y="5103367"/>
            <a:ext cx="1919115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MFG/PRO Application Code</a:t>
            </a: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573600" y="3075416"/>
            <a:ext cx="7386637" cy="2087562"/>
            <a:chOff x="576" y="2465"/>
            <a:chExt cx="4653" cy="1315"/>
          </a:xfrm>
        </p:grpSpPr>
        <p:sp>
          <p:nvSpPr>
            <p:cNvPr id="12311" name="Rectangle 6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2312" name="Rectangle 7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>
                <a:latin typeface="+mj-lt"/>
              </a:endParaRPr>
            </a:p>
          </p:txBody>
        </p:sp>
        <p:sp>
          <p:nvSpPr>
            <p:cNvPr id="12313" name="Text Box 8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>
                  <a:latin typeface="+mj-lt"/>
                </a:rPr>
                <a:t>WebSpeed Server Instance</a:t>
              </a:r>
            </a:p>
          </p:txBody>
        </p:sp>
        <p:sp>
          <p:nvSpPr>
            <p:cNvPr id="12314" name="Rectangle 9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WebSpeed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Broker</a:t>
              </a:r>
            </a:p>
          </p:txBody>
        </p:sp>
        <p:sp>
          <p:nvSpPr>
            <p:cNvPr id="12315" name="Rectangle 10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>
                <a:latin typeface="+mj-lt"/>
              </a:endParaRPr>
            </a:p>
          </p:txBody>
        </p:sp>
        <p:grpSp>
          <p:nvGrpSpPr>
            <p:cNvPr id="12316" name="Group 11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2327" name="Freeform 12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2328" name="Freeform 13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12329" name="Freeform 14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>
                  <a:latin typeface="+mj-lt"/>
                </a:endParaRPr>
              </a:p>
            </p:txBody>
          </p:sp>
          <p:grpSp>
            <p:nvGrpSpPr>
              <p:cNvPr id="12330" name="Group 15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2331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2" name="Freeform 17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3" name="Rectangle 18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4" name="Rectangle 19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5" name="Rectangle 20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6" name="Rectangle 21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7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8" name="Freeform 23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39" name="Freeform 24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0" name="Freeform 25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1" name="Freeform 26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2" name="Freeform 27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3" name="Rectangle 28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4" name="Freeform 29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5" name="Freeform 30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46" name="Line 31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47" name="Line 32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48" name="Line 33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49" name="Line 34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0" name="Line 35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1" name="Line 36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2" name="Line 37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3" name="Line 38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4" name="Line 39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5" name="Line 40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6" name="Line 41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7" name="Line 42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8" name="Line 43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9" name="Line 44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0" name="Line 45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1" name="Line 46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2" name="Line 47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3" name="Line 48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4" name="Line 49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5" name="Line 50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6" name="Line 51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7" name="Line 52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8" name="Freeform 53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69" name="Rectangle 54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70" name="Freeform 55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71" name="Freeform 56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72" name="Freeform 57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73" name="Freeform 58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  <p:sp>
              <p:nvSpPr>
                <p:cNvPr id="12374" name="Rectangle 59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>
                    <a:latin typeface="+mj-lt"/>
                  </a:endParaRPr>
                </a:p>
              </p:txBody>
            </p:sp>
          </p:grpSp>
        </p:grpSp>
        <p:sp>
          <p:nvSpPr>
            <p:cNvPr id="12317" name="Text Box 60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2318" name="Line 61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19" name="Line 62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320" name="Group 63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2322" name="Line 64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2323" name="Group 65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2324" name="Rectangle 66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2325" name="Rectangle 67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>
                      <a:latin typeface="+mj-lt"/>
                    </a:rPr>
                    <a:t>Server</a:t>
                  </a:r>
                  <a:br>
                    <a:rPr lang="en-US" sz="1100">
                      <a:latin typeface="+mj-lt"/>
                    </a:rPr>
                  </a:br>
                  <a:r>
                    <a:rPr lang="en-US" sz="1100">
                      <a:latin typeface="+mj-lt"/>
                    </a:rPr>
                    <a:t>Process</a:t>
                  </a:r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2326" name="Rectangle 68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>
                      <a:latin typeface="+mj-lt"/>
                    </a:rPr>
                    <a:t>Agent</a:t>
                  </a:r>
                  <a:br>
                    <a:rPr lang="en-US" sz="1100" b="1">
                      <a:latin typeface="+mj-lt"/>
                    </a:rPr>
                  </a:br>
                  <a:r>
                    <a:rPr lang="en-US" sz="1100" b="1">
                      <a:latin typeface="+mj-lt"/>
                    </a:rPr>
                    <a:t>Process</a:t>
                  </a:r>
                  <a:endParaRPr lang="en-US" sz="2400" b="1">
                    <a:latin typeface="+mj-lt"/>
                  </a:endParaRPr>
                </a:p>
              </p:txBody>
            </p:sp>
          </p:grpSp>
        </p:grpSp>
        <p:sp>
          <p:nvSpPr>
            <p:cNvPr id="12321" name="Rectangle 69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NameServer</a:t>
              </a:r>
            </a:p>
          </p:txBody>
        </p:sp>
      </p:grpSp>
      <p:sp>
        <p:nvSpPr>
          <p:cNvPr id="152646" name="Rectangle 70"/>
          <p:cNvSpPr>
            <a:spLocks noChangeArrowheads="1"/>
          </p:cNvSpPr>
          <p:nvPr/>
        </p:nvSpPr>
        <p:spPr bwMode="auto">
          <a:xfrm>
            <a:off x="1707075" y="4605766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8080</a:t>
            </a:r>
            <a:endParaRPr lang="en-US" sz="1000" b="1" i="1">
              <a:latin typeface="+mj-lt"/>
            </a:endParaRPr>
          </a:p>
        </p:txBody>
      </p:sp>
      <p:grpSp>
        <p:nvGrpSpPr>
          <p:cNvPr id="7" name="Group 71"/>
          <p:cNvGrpSpPr>
            <a:grpSpLocks/>
          </p:cNvGrpSpPr>
          <p:nvPr/>
        </p:nvGrpSpPr>
        <p:grpSpPr bwMode="auto">
          <a:xfrm>
            <a:off x="3977200" y="3537378"/>
            <a:ext cx="1243012" cy="1220788"/>
            <a:chOff x="2668" y="2695"/>
            <a:chExt cx="902" cy="842"/>
          </a:xfrm>
        </p:grpSpPr>
        <p:sp>
          <p:nvSpPr>
            <p:cNvPr id="12309" name="Rectangle 72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2310" name="Rectangle 73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>
                  <a:latin typeface="+mj-lt"/>
                </a:rPr>
                <a:t>Executables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Directory</a:t>
              </a:r>
            </a:p>
          </p:txBody>
        </p:sp>
      </p:grpSp>
      <p:sp>
        <p:nvSpPr>
          <p:cNvPr id="152650" name="Line 74"/>
          <p:cNvSpPr>
            <a:spLocks noChangeShapeType="1"/>
          </p:cNvSpPr>
          <p:nvPr/>
        </p:nvSpPr>
        <p:spPr bwMode="auto">
          <a:xfrm flipV="1">
            <a:off x="5099562" y="3802491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2651" name="Rectangle 75"/>
          <p:cNvSpPr>
            <a:spLocks noChangeArrowheads="1"/>
          </p:cNvSpPr>
          <p:nvPr/>
        </p:nvSpPr>
        <p:spPr bwMode="auto">
          <a:xfrm>
            <a:off x="4111434" y="4175216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>
                <a:latin typeface="+mj-lt"/>
              </a:rPr>
              <a:t>WebSpeed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Messenger</a:t>
            </a:r>
          </a:p>
        </p:txBody>
      </p:sp>
      <p:sp>
        <p:nvSpPr>
          <p:cNvPr id="152652" name="Freeform 76"/>
          <p:cNvSpPr>
            <a:spLocks/>
          </p:cNvSpPr>
          <p:nvPr/>
        </p:nvSpPr>
        <p:spPr bwMode="auto">
          <a:xfrm rot="10778120">
            <a:off x="3469200" y="4451778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>
              <a:latin typeface="+mj-lt"/>
            </a:endParaRPr>
          </a:p>
        </p:txBody>
      </p:sp>
      <p:sp>
        <p:nvSpPr>
          <p:cNvPr id="152653" name="AutoShape 77"/>
          <p:cNvSpPr>
            <a:spLocks noChangeArrowheads="1"/>
          </p:cNvSpPr>
          <p:nvPr/>
        </p:nvSpPr>
        <p:spPr bwMode="auto">
          <a:xfrm>
            <a:off x="2540512" y="4323191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>
                <a:latin typeface="+mj-lt"/>
              </a:rPr>
              <a:t>Tomcat </a:t>
            </a:r>
            <a:br>
              <a:rPr lang="en-US" sz="1100" b="1">
                <a:latin typeface="+mj-lt"/>
              </a:rPr>
            </a:br>
            <a:r>
              <a:rPr lang="en-US" sz="1100" b="1">
                <a:latin typeface="+mj-lt"/>
              </a:rPr>
              <a:t>Server</a:t>
            </a:r>
            <a:endParaRPr lang="en-US" sz="1200" b="1">
              <a:latin typeface="+mj-lt"/>
            </a:endParaRPr>
          </a:p>
        </p:txBody>
      </p:sp>
      <p:sp>
        <p:nvSpPr>
          <p:cNvPr id="152654" name="Line 78"/>
          <p:cNvSpPr>
            <a:spLocks noChangeShapeType="1"/>
          </p:cNvSpPr>
          <p:nvPr/>
        </p:nvSpPr>
        <p:spPr bwMode="auto">
          <a:xfrm>
            <a:off x="1359412" y="4553378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2301" name="Rectangle 79"/>
          <p:cNvSpPr>
            <a:spLocks noChangeArrowheads="1"/>
          </p:cNvSpPr>
          <p:nvPr/>
        </p:nvSpPr>
        <p:spPr bwMode="auto">
          <a:xfrm>
            <a:off x="2369062" y="3113516"/>
            <a:ext cx="236696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>
                <a:latin typeface="+mj-lt"/>
              </a:rPr>
              <a:t>MFG/PRO Login, Browse, and Look-Up Functions</a:t>
            </a:r>
          </a:p>
        </p:txBody>
      </p:sp>
      <p:sp>
        <p:nvSpPr>
          <p:cNvPr id="152656" name="Line 80"/>
          <p:cNvSpPr>
            <a:spLocks noChangeShapeType="1"/>
          </p:cNvSpPr>
          <p:nvPr/>
        </p:nvSpPr>
        <p:spPr bwMode="auto">
          <a:xfrm>
            <a:off x="5140837" y="4402566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2657" name="AutoShape 81"/>
          <p:cNvSpPr>
            <a:spLocks noChangeArrowheads="1"/>
          </p:cNvSpPr>
          <p:nvPr/>
        </p:nvSpPr>
        <p:spPr bwMode="auto">
          <a:xfrm>
            <a:off x="3383475" y="3797728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2304" name="Group 82"/>
          <p:cNvGrpSpPr>
            <a:grpSpLocks/>
          </p:cNvGrpSpPr>
          <p:nvPr/>
        </p:nvGrpSpPr>
        <p:grpSpPr bwMode="auto">
          <a:xfrm>
            <a:off x="7812600" y="4947078"/>
            <a:ext cx="990600" cy="673100"/>
            <a:chOff x="4624" y="2744"/>
            <a:chExt cx="624" cy="424"/>
          </a:xfrm>
        </p:grpSpPr>
        <p:sp>
          <p:nvSpPr>
            <p:cNvPr id="12307" name="AutoShape 83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>
                <a:latin typeface="+mj-lt"/>
              </a:endParaRPr>
            </a:p>
          </p:txBody>
        </p:sp>
        <p:sp>
          <p:nvSpPr>
            <p:cNvPr id="12308" name="Text Box 84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>
                  <a:latin typeface="+mj-lt"/>
                </a:rPr>
                <a:t>MFG/PRO Database</a:t>
              </a:r>
            </a:p>
          </p:txBody>
        </p:sp>
      </p:grpSp>
      <p:sp>
        <p:nvSpPr>
          <p:cNvPr id="12305" name="Line 85"/>
          <p:cNvSpPr>
            <a:spLocks noChangeShapeType="1"/>
          </p:cNvSpPr>
          <p:nvPr/>
        </p:nvSpPr>
        <p:spPr bwMode="auto">
          <a:xfrm flipV="1">
            <a:off x="7188712" y="5247116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46" grpId="0" autoUpdateAnimBg="0"/>
      <p:bldP spid="152650" grpId="0" animBg="1"/>
      <p:bldP spid="152651" grpId="0" animBg="1" autoUpdateAnimBg="0"/>
      <p:bldP spid="152652" grpId="0" animBg="1"/>
      <p:bldP spid="152653" grpId="0" animBg="1" autoUpdateAnimBg="0"/>
      <p:bldP spid="152654" grpId="0" animBg="1"/>
      <p:bldP spid="152656" grpId="0" animBg="1"/>
      <p:bldP spid="152657" grpId="0" animBg="1" autoUpdateAnimBg="0"/>
    </p:bld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QAD_corporate_presentation_template(2)</Template>
  <TotalTime>1829</TotalTime>
  <Words>1275</Words>
  <Application>Microsoft Office PowerPoint</Application>
  <PresentationFormat>On-screen Show (4:3)</PresentationFormat>
  <Paragraphs>382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1_EX06PP_template</vt:lpstr>
      <vt:lpstr>QAD 2010 Template</vt:lpstr>
      <vt:lpstr>QAD .NET UI</vt:lpstr>
      <vt:lpstr>Overview</vt:lpstr>
      <vt:lpstr>.NET UI Architecture</vt:lpstr>
      <vt:lpstr>What is WebSpeed?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Progress AppServer</vt:lpstr>
      <vt:lpstr>Tomcat: J2EE Application Server</vt:lpstr>
      <vt:lpstr>Tomcat</vt:lpstr>
      <vt:lpstr>Tomcat Directories</vt:lpstr>
      <vt:lpstr>Tomcat Directories</vt:lpstr>
      <vt:lpstr>Tomcat Directories</vt:lpstr>
      <vt:lpstr>Tomcat Directories</vt:lpstr>
      <vt:lpstr>Using Tomcat</vt:lpstr>
      <vt:lpstr>Tomcat Engine Architecture</vt:lpstr>
      <vt:lpstr>Connection Manager</vt:lpstr>
      <vt:lpstr>Connection Manager</vt:lpstr>
      <vt:lpstr>Configuration Settings</vt:lpstr>
      <vt:lpstr>Monitor Connections and Users</vt:lpstr>
      <vt:lpstr>.NET UI Client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nvd</dc:creator>
  <cp:lastModifiedBy>mdf</cp:lastModifiedBy>
  <cp:revision>176</cp:revision>
  <dcterms:created xsi:type="dcterms:W3CDTF">2005-02-11T02:15:58Z</dcterms:created>
  <dcterms:modified xsi:type="dcterms:W3CDTF">2011-01-06T21:24:51Z</dcterms:modified>
</cp:coreProperties>
</file>