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ACAE1-43AA-4454-A1B5-34A7E22DBD77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2A1B2-0918-4494-A0BE-88F0F3521BE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75EFF9-BB3D-42C2-853D-09DDE9E42E8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7651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749FED6-6A43-4423-BE3C-40BBD9475B22}" type="datetimeFigureOut">
              <a:rPr lang="en-US" smtClean="0"/>
              <a:t>1/6/2011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0A090E-7EEF-478D-8564-A3E8B0369C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</a:t>
            </a:r>
          </a:p>
        </p:txBody>
      </p:sp>
      <p:sp>
        <p:nvSpPr>
          <p:cNvPr id="10243" name="Rectangle 4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System Administration Training</a:t>
            </a:r>
          </a:p>
          <a:p>
            <a:pPr eaLnBrk="1" hangingPunct="1"/>
            <a:r>
              <a:rPr lang="en-US" smtClean="0"/>
              <a:t>Multi-Systems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336649" y="1069975"/>
            <a:ext cx="4073426" cy="5053012"/>
          </a:xfrm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b="1" dirty="0" smtClean="0">
                <a:latin typeface="+mj-lt"/>
              </a:rPr>
              <a:t>Differences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4531155" y="1069975"/>
            <a:ext cx="4409645" cy="1301750"/>
          </a:xfrm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b="1" smtClean="0">
                <a:latin typeface="+mj-lt"/>
              </a:rPr>
              <a:t>What does this affect?</a:t>
            </a:r>
          </a:p>
        </p:txBody>
      </p:sp>
      <p:sp>
        <p:nvSpPr>
          <p:cNvPr id="19458" name="Rectangle 10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Multiple DB Differences: Independent</a:t>
            </a:r>
          </a:p>
        </p:txBody>
      </p:sp>
      <p:sp>
        <p:nvSpPr>
          <p:cNvPr id="19466" name="Footer Placeholder 1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ADM_MULT_100</a:t>
            </a: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304800" y="1573212"/>
            <a:ext cx="4038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Databases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Names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Ports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Startup parameters</a:t>
            </a:r>
          </a:p>
        </p:txBody>
      </p:sp>
      <p:sp>
        <p:nvSpPr>
          <p:cNvPr id="152581" name="Rectangle 5"/>
          <p:cNvSpPr>
            <a:spLocks noChangeArrowheads="1"/>
          </p:cNvSpPr>
          <p:nvPr/>
        </p:nvSpPr>
        <p:spPr bwMode="auto">
          <a:xfrm>
            <a:off x="4648200" y="1573212"/>
            <a:ext cx="37242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+mj-lt"/>
              </a:rPr>
              <a:t>Parameter file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+mj-lt"/>
              </a:rPr>
              <a:t>Telnet file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+mj-lt"/>
              </a:rPr>
              <a:t>Tomcat file</a:t>
            </a:r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314325" y="3554412"/>
            <a:ext cx="37242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MFG/PRO application code</a:t>
            </a:r>
          </a:p>
        </p:txBody>
      </p:sp>
      <p:sp>
        <p:nvSpPr>
          <p:cNvPr id="152583" name="Rectangle 7"/>
          <p:cNvSpPr>
            <a:spLocks noChangeArrowheads="1"/>
          </p:cNvSpPr>
          <p:nvPr/>
        </p:nvSpPr>
        <p:spPr bwMode="auto">
          <a:xfrm>
            <a:off x="4648200" y="3554412"/>
            <a:ext cx="3724275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+mj-lt"/>
              </a:rPr>
              <a:t>Propath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+mj-lt"/>
              </a:rPr>
              <a:t>WebSpeed broker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+mj-lt"/>
              </a:rPr>
              <a:t>AppServer broker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+mj-lt"/>
              </a:rPr>
              <a:t>.NET UI build</a:t>
            </a:r>
          </a:p>
        </p:txBody>
      </p:sp>
      <p:sp>
        <p:nvSpPr>
          <p:cNvPr id="152584" name="Rectangle 8"/>
          <p:cNvSpPr>
            <a:spLocks noChangeArrowheads="1"/>
          </p:cNvSpPr>
          <p:nvPr/>
        </p:nvSpPr>
        <p:spPr bwMode="auto">
          <a:xfrm>
            <a:off x="314325" y="5411787"/>
            <a:ext cx="3724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 dirty="0">
                <a:latin typeface="+mj-lt"/>
              </a:rPr>
              <a:t>Data</a:t>
            </a:r>
          </a:p>
        </p:txBody>
      </p:sp>
      <p:cxnSp>
        <p:nvCxnSpPr>
          <p:cNvPr id="19467" name="Straight Connector 11"/>
          <p:cNvCxnSpPr>
            <a:cxnSpLocks noChangeShapeType="1"/>
          </p:cNvCxnSpPr>
          <p:nvPr/>
        </p:nvCxnSpPr>
        <p:spPr bwMode="auto">
          <a:xfrm rot="5400000" flipH="1" flipV="1">
            <a:off x="1790700" y="3543300"/>
            <a:ext cx="4953000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9468" name="Straight Connector 13"/>
          <p:cNvCxnSpPr>
            <a:cxnSpLocks noChangeShapeType="1"/>
          </p:cNvCxnSpPr>
          <p:nvPr/>
        </p:nvCxnSpPr>
        <p:spPr bwMode="auto">
          <a:xfrm flipV="1">
            <a:off x="100905" y="3448050"/>
            <a:ext cx="8728770" cy="817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9469" name="Straight Connector 14"/>
          <p:cNvCxnSpPr>
            <a:cxnSpLocks noChangeShapeType="1"/>
          </p:cNvCxnSpPr>
          <p:nvPr/>
        </p:nvCxnSpPr>
        <p:spPr bwMode="auto">
          <a:xfrm flipV="1">
            <a:off x="91380" y="5419725"/>
            <a:ext cx="8728770" cy="817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 autoUpdateAnimBg="0"/>
      <p:bldP spid="152581" grpId="0" autoUpdateAnimBg="0"/>
      <p:bldP spid="152582" grpId="0" autoUpdateAnimBg="0"/>
      <p:bldP spid="152583" grpId="0" autoUpdateAnimBg="0"/>
      <p:bldP spid="15258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371600" y="1276350"/>
            <a:ext cx="3200400" cy="25146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724400" y="1276350"/>
            <a:ext cx="3200400" cy="25146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Multiple DB – WebSpeed &amp; AppServer: Independent</a:t>
            </a:r>
          </a:p>
        </p:txBody>
      </p:sp>
      <p:sp>
        <p:nvSpPr>
          <p:cNvPr id="20517" name="Footer Placeholder 37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ADM_MULT_110</a:t>
            </a:r>
          </a:p>
        </p:txBody>
      </p:sp>
      <p:sp>
        <p:nvSpPr>
          <p:cNvPr id="153605" name="AutoShape 5"/>
          <p:cNvSpPr>
            <a:spLocks noChangeArrowheads="1"/>
          </p:cNvSpPr>
          <p:nvPr/>
        </p:nvSpPr>
        <p:spPr bwMode="auto">
          <a:xfrm>
            <a:off x="4800600" y="13332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Development Help</a:t>
            </a:r>
          </a:p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3606" name="AutoShape 6"/>
          <p:cNvSpPr>
            <a:spLocks noChangeArrowheads="1"/>
          </p:cNvSpPr>
          <p:nvPr/>
        </p:nvSpPr>
        <p:spPr bwMode="auto">
          <a:xfrm>
            <a:off x="2438400" y="13332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Production Help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5257800" y="4171950"/>
            <a:ext cx="2416175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rgbClr val="EAEAEA"/>
              </a:gs>
            </a:gsLst>
            <a:lin ang="5400000" scaled="1"/>
          </a:gradFill>
          <a:ln w="19050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>
                <a:solidFill>
                  <a:schemeClr val="bg1"/>
                </a:solidFill>
                <a:latin typeface="+mj-lt"/>
              </a:rPr>
              <a:t>MFG/PRO Custom Code</a:t>
            </a:r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6705600" y="3638550"/>
            <a:ext cx="0" cy="3810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2590800" y="363855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3610" name="AutoShape 10"/>
          <p:cNvSpPr>
            <a:spLocks noChangeArrowheads="1"/>
          </p:cNvSpPr>
          <p:nvPr/>
        </p:nvSpPr>
        <p:spPr bwMode="auto">
          <a:xfrm>
            <a:off x="2209800" y="21714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Production Admin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3611" name="AutoShape 11"/>
          <p:cNvSpPr>
            <a:spLocks noChangeArrowheads="1"/>
          </p:cNvSpPr>
          <p:nvPr/>
        </p:nvSpPr>
        <p:spPr bwMode="auto">
          <a:xfrm>
            <a:off x="1524000" y="30096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MFG/PRO Production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3612" name="AutoShape 12"/>
          <p:cNvSpPr>
            <a:spLocks noChangeArrowheads="1"/>
          </p:cNvSpPr>
          <p:nvPr/>
        </p:nvSpPr>
        <p:spPr bwMode="auto">
          <a:xfrm>
            <a:off x="4953000" y="21714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Development Admin</a:t>
            </a:r>
          </a:p>
          <a:p>
            <a:pPr eaLnBrk="0" hangingPunct="0">
              <a:defRPr/>
            </a:pPr>
            <a:r>
              <a:rPr lang="en-US" sz="1200" b="1" dirty="0" smtClean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3613" name="AutoShape 13"/>
          <p:cNvSpPr>
            <a:spLocks noChangeArrowheads="1"/>
          </p:cNvSpPr>
          <p:nvPr/>
        </p:nvSpPr>
        <p:spPr bwMode="auto">
          <a:xfrm>
            <a:off x="5715000" y="300960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MFG/PRO Development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1371600" y="762000"/>
            <a:ext cx="6553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2000" b="1" dirty="0">
                <a:latin typeface="+mj-lt"/>
              </a:rPr>
              <a:t>Different brokers</a:t>
            </a:r>
          </a:p>
        </p:txBody>
      </p:sp>
      <p:sp>
        <p:nvSpPr>
          <p:cNvPr id="20495" name="Line 15"/>
          <p:cNvSpPr>
            <a:spLocks noChangeShapeType="1"/>
          </p:cNvSpPr>
          <p:nvPr/>
        </p:nvSpPr>
        <p:spPr bwMode="auto">
          <a:xfrm>
            <a:off x="3352800" y="203835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496" name="Line 16"/>
          <p:cNvSpPr>
            <a:spLocks noChangeShapeType="1"/>
          </p:cNvSpPr>
          <p:nvPr/>
        </p:nvSpPr>
        <p:spPr bwMode="auto">
          <a:xfrm>
            <a:off x="5943600" y="203835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497" name="Line 17"/>
          <p:cNvSpPr>
            <a:spLocks noChangeShapeType="1"/>
          </p:cNvSpPr>
          <p:nvPr/>
        </p:nvSpPr>
        <p:spPr bwMode="auto">
          <a:xfrm>
            <a:off x="2743200" y="287655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498" name="Line 18"/>
          <p:cNvSpPr>
            <a:spLocks noChangeShapeType="1"/>
          </p:cNvSpPr>
          <p:nvPr/>
        </p:nvSpPr>
        <p:spPr bwMode="auto">
          <a:xfrm>
            <a:off x="6553200" y="287655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499" name="Line 19"/>
          <p:cNvSpPr>
            <a:spLocks noChangeShapeType="1"/>
          </p:cNvSpPr>
          <p:nvPr/>
        </p:nvSpPr>
        <p:spPr bwMode="auto">
          <a:xfrm>
            <a:off x="25908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0" name="Line 20"/>
          <p:cNvSpPr>
            <a:spLocks noChangeShapeType="1"/>
          </p:cNvSpPr>
          <p:nvPr/>
        </p:nvSpPr>
        <p:spPr bwMode="auto">
          <a:xfrm>
            <a:off x="6477000" y="4629150"/>
            <a:ext cx="0" cy="3048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1" name="Line 21"/>
          <p:cNvSpPr>
            <a:spLocks noChangeShapeType="1"/>
          </p:cNvSpPr>
          <p:nvPr/>
        </p:nvSpPr>
        <p:spPr bwMode="auto">
          <a:xfrm flipH="1">
            <a:off x="4038600" y="4400550"/>
            <a:ext cx="1219200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2" name="Line 22"/>
          <p:cNvSpPr>
            <a:spLocks noChangeShapeType="1"/>
          </p:cNvSpPr>
          <p:nvPr/>
        </p:nvSpPr>
        <p:spPr bwMode="auto">
          <a:xfrm flipH="1">
            <a:off x="4038600" y="4019550"/>
            <a:ext cx="2667000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3" name="Line 23"/>
          <p:cNvSpPr>
            <a:spLocks noChangeShapeType="1"/>
          </p:cNvSpPr>
          <p:nvPr/>
        </p:nvSpPr>
        <p:spPr bwMode="auto">
          <a:xfrm>
            <a:off x="6248400" y="4629150"/>
            <a:ext cx="0" cy="3048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4" name="Line 24"/>
          <p:cNvSpPr>
            <a:spLocks noChangeShapeType="1"/>
          </p:cNvSpPr>
          <p:nvPr/>
        </p:nvSpPr>
        <p:spPr bwMode="auto">
          <a:xfrm>
            <a:off x="6705600" y="4629150"/>
            <a:ext cx="0" cy="3048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5" name="Line 25"/>
          <p:cNvSpPr>
            <a:spLocks noChangeShapeType="1"/>
          </p:cNvSpPr>
          <p:nvPr/>
        </p:nvSpPr>
        <p:spPr bwMode="auto">
          <a:xfrm>
            <a:off x="21336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6" name="Line 26"/>
          <p:cNvSpPr>
            <a:spLocks noChangeShapeType="1"/>
          </p:cNvSpPr>
          <p:nvPr/>
        </p:nvSpPr>
        <p:spPr bwMode="auto">
          <a:xfrm>
            <a:off x="32766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7" name="Line 27"/>
          <p:cNvSpPr>
            <a:spLocks noChangeShapeType="1"/>
          </p:cNvSpPr>
          <p:nvPr/>
        </p:nvSpPr>
        <p:spPr bwMode="auto">
          <a:xfrm>
            <a:off x="23622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8" name="Line 28"/>
          <p:cNvSpPr>
            <a:spLocks noChangeShapeType="1"/>
          </p:cNvSpPr>
          <p:nvPr/>
        </p:nvSpPr>
        <p:spPr bwMode="auto">
          <a:xfrm>
            <a:off x="30480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09" name="Line 29"/>
          <p:cNvSpPr>
            <a:spLocks noChangeShapeType="1"/>
          </p:cNvSpPr>
          <p:nvPr/>
        </p:nvSpPr>
        <p:spPr bwMode="auto">
          <a:xfrm>
            <a:off x="2819400" y="462915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0" name="Line 30"/>
          <p:cNvSpPr>
            <a:spLocks noChangeShapeType="1"/>
          </p:cNvSpPr>
          <p:nvPr/>
        </p:nvSpPr>
        <p:spPr bwMode="auto">
          <a:xfrm>
            <a:off x="6019800" y="4629150"/>
            <a:ext cx="0" cy="3048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 type="triangle" w="med" len="med"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1" name="Rectangle 31"/>
          <p:cNvSpPr>
            <a:spLocks noChangeArrowheads="1"/>
          </p:cNvSpPr>
          <p:nvPr/>
        </p:nvSpPr>
        <p:spPr bwMode="auto">
          <a:xfrm>
            <a:off x="1600200" y="4933950"/>
            <a:ext cx="2667000" cy="9906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/>
          </a:p>
        </p:txBody>
      </p:sp>
      <p:sp>
        <p:nvSpPr>
          <p:cNvPr id="20512" name="Rectangle 33"/>
          <p:cNvSpPr>
            <a:spLocks noChangeArrowheads="1"/>
          </p:cNvSpPr>
          <p:nvPr/>
        </p:nvSpPr>
        <p:spPr bwMode="auto">
          <a:xfrm>
            <a:off x="1752600" y="4171950"/>
            <a:ext cx="2416175" cy="452437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8FB1C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>
                <a:solidFill>
                  <a:schemeClr val="bg1"/>
                </a:solidFill>
                <a:latin typeface="+mj-lt"/>
              </a:rPr>
              <a:t>MFG/PRO Application Code</a:t>
            </a:r>
          </a:p>
        </p:txBody>
      </p:sp>
      <p:sp>
        <p:nvSpPr>
          <p:cNvPr id="20513" name="Line 34"/>
          <p:cNvSpPr>
            <a:spLocks noChangeShapeType="1"/>
          </p:cNvSpPr>
          <p:nvPr/>
        </p:nvSpPr>
        <p:spPr bwMode="auto">
          <a:xfrm>
            <a:off x="4038600" y="401955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14" name="Text Box 35"/>
          <p:cNvSpPr txBox="1">
            <a:spLocks noChangeArrowheads="1"/>
          </p:cNvSpPr>
          <p:nvPr/>
        </p:nvSpPr>
        <p:spPr bwMode="auto">
          <a:xfrm>
            <a:off x="1676400" y="5010150"/>
            <a:ext cx="1295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spcAft>
                <a:spcPct val="50000"/>
              </a:spcAft>
              <a:buClr>
                <a:schemeClr val="tx2"/>
              </a:buClr>
              <a:buSzPct val="80000"/>
            </a:pPr>
            <a:r>
              <a:rPr lang="en-US" sz="1400" b="1" dirty="0">
                <a:latin typeface="+mj-lt"/>
              </a:rPr>
              <a:t>WSBroker1/ASBroker1</a:t>
            </a:r>
          </a:p>
        </p:txBody>
      </p:sp>
      <p:sp>
        <p:nvSpPr>
          <p:cNvPr id="20515" name="Rectangle 37"/>
          <p:cNvSpPr>
            <a:spLocks noChangeArrowheads="1"/>
          </p:cNvSpPr>
          <p:nvPr/>
        </p:nvSpPr>
        <p:spPr bwMode="auto">
          <a:xfrm>
            <a:off x="5081588" y="4929187"/>
            <a:ext cx="2667000" cy="990600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/>
          </a:p>
        </p:txBody>
      </p:sp>
      <p:sp>
        <p:nvSpPr>
          <p:cNvPr id="20516" name="Text Box 38"/>
          <p:cNvSpPr txBox="1">
            <a:spLocks noChangeArrowheads="1"/>
          </p:cNvSpPr>
          <p:nvPr/>
        </p:nvSpPr>
        <p:spPr bwMode="auto">
          <a:xfrm>
            <a:off x="5257800" y="5048250"/>
            <a:ext cx="1295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spcAft>
                <a:spcPct val="50000"/>
              </a:spcAft>
              <a:buClr>
                <a:schemeClr val="tx2"/>
              </a:buClr>
              <a:buSzPct val="80000"/>
            </a:pPr>
            <a:r>
              <a:rPr lang="en-US" sz="1400" b="1" dirty="0">
                <a:latin typeface="+mj-lt"/>
              </a:rPr>
              <a:t>WSBroker2/ASBroker2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Differences</a:t>
            </a:r>
          </a:p>
        </p:txBody>
      </p:sp>
      <p:sp>
        <p:nvSpPr>
          <p:cNvPr id="21506" name="Rectangle 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smtClean="0"/>
              <a:t>Multiple DB – WebSpeed and AppServer: Independent</a:t>
            </a:r>
          </a:p>
        </p:txBody>
      </p:sp>
      <p:sp>
        <p:nvSpPr>
          <p:cNvPr id="21510" name="Footer Placeholder 8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ADM_MULT_120</a:t>
            </a:r>
          </a:p>
        </p:txBody>
      </p:sp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990600" y="2060575"/>
            <a:ext cx="365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Arial" charset="0"/>
              </a:rPr>
              <a:t>WebSpeed Brokers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Arial" charset="0"/>
              </a:rPr>
              <a:t>Names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Arial" charset="0"/>
              </a:rPr>
              <a:t>Ports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Arial" charset="0"/>
              </a:rPr>
              <a:t>Agents/port ranges</a:t>
            </a:r>
          </a:p>
        </p:txBody>
      </p:sp>
      <p:sp>
        <p:nvSpPr>
          <p:cNvPr id="154631" name="Rectangle 7"/>
          <p:cNvSpPr>
            <a:spLocks noChangeArrowheads="1"/>
          </p:cNvSpPr>
          <p:nvPr/>
        </p:nvSpPr>
        <p:spPr bwMode="auto">
          <a:xfrm>
            <a:off x="1028700" y="3984625"/>
            <a:ext cx="3657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Arial" charset="0"/>
              </a:rPr>
              <a:t>AppServer Brokers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Arial" charset="0"/>
              </a:rPr>
              <a:t>Names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Arial" charset="0"/>
              </a:rPr>
              <a:t>Ports</a:t>
            </a:r>
          </a:p>
          <a:p>
            <a:pPr marL="742950" lvl="1" indent="-285750" algn="l" eaLnBrk="0" hangingPunct="0">
              <a:spcBef>
                <a:spcPct val="20000"/>
              </a:spcBef>
              <a:buClr>
                <a:schemeClr val="tx2"/>
              </a:buClr>
              <a:buSzPct val="80000"/>
              <a:buFontTx/>
              <a:buChar char="•"/>
            </a:pPr>
            <a:r>
              <a:rPr lang="en-US" sz="2400">
                <a:latin typeface="Arial" charset="0"/>
              </a:rPr>
              <a:t>Agents/port ranges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8" grpId="0" autoUpdateAnimBg="0"/>
      <p:bldP spid="15463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Multiple DB – Tomcat: Independent</a:t>
            </a:r>
          </a:p>
        </p:txBody>
      </p:sp>
      <p:sp>
        <p:nvSpPr>
          <p:cNvPr id="22540" name="Footer Placeholder 2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ADM_MULT_130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1238250" y="1295401"/>
            <a:ext cx="6553200" cy="4698999"/>
            <a:chOff x="1238250" y="1295401"/>
            <a:chExt cx="6553200" cy="4698999"/>
          </a:xfrm>
        </p:grpSpPr>
        <p:sp>
          <p:nvSpPr>
            <p:cNvPr id="22531" name="Rectangle 3"/>
            <p:cNvSpPr>
              <a:spLocks noChangeArrowheads="1"/>
            </p:cNvSpPr>
            <p:nvPr/>
          </p:nvSpPr>
          <p:spPr bwMode="auto">
            <a:xfrm>
              <a:off x="1238250" y="4165600"/>
              <a:ext cx="6553200" cy="18288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IE"/>
            </a:p>
          </p:txBody>
        </p:sp>
        <p:sp>
          <p:nvSpPr>
            <p:cNvPr id="22532" name="Text Box 4"/>
            <p:cNvSpPr txBox="1">
              <a:spLocks noChangeArrowheads="1"/>
            </p:cNvSpPr>
            <p:nvPr/>
          </p:nvSpPr>
          <p:spPr bwMode="auto">
            <a:xfrm>
              <a:off x="1314450" y="4165600"/>
              <a:ext cx="129540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2000" b="1" dirty="0" smtClean="0">
                  <a:latin typeface="Arial" charset="0"/>
                </a:rPr>
                <a:t>Tomcat</a:t>
              </a:r>
              <a:endParaRPr lang="en-US" sz="2000" b="1" dirty="0">
                <a:latin typeface="Arial" charset="0"/>
              </a:endParaRPr>
            </a:p>
          </p:txBody>
        </p:sp>
        <p:sp>
          <p:nvSpPr>
            <p:cNvPr id="22533" name="Rectangle 5"/>
            <p:cNvSpPr>
              <a:spLocks noChangeArrowheads="1"/>
            </p:cNvSpPr>
            <p:nvPr/>
          </p:nvSpPr>
          <p:spPr bwMode="auto">
            <a:xfrm>
              <a:off x="2000250" y="4622800"/>
              <a:ext cx="2438400" cy="1143000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IE"/>
            </a:p>
          </p:txBody>
        </p:sp>
        <p:sp>
          <p:nvSpPr>
            <p:cNvPr id="22534" name="Text Box 6"/>
            <p:cNvSpPr txBox="1">
              <a:spLocks noChangeArrowheads="1"/>
            </p:cNvSpPr>
            <p:nvPr/>
          </p:nvSpPr>
          <p:spPr bwMode="auto">
            <a:xfrm>
              <a:off x="2000250" y="4699000"/>
              <a:ext cx="1447800" cy="42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>
                <a:lnSpc>
                  <a:spcPct val="90000"/>
                </a:lnSpc>
                <a:spcBef>
                  <a:spcPct val="50000"/>
                </a:spcBef>
                <a:buClr>
                  <a:schemeClr val="tx2"/>
                </a:buClr>
                <a:buSzPct val="80000"/>
              </a:pPr>
              <a:r>
                <a:rPr lang="en-US" sz="1200" b="1" dirty="0">
                  <a:latin typeface="+mj-lt"/>
                </a:rPr>
                <a:t>Connection Manager</a:t>
              </a:r>
            </a:p>
          </p:txBody>
        </p:sp>
        <p:grpSp>
          <p:nvGrpSpPr>
            <p:cNvPr id="2" name="Group 7"/>
            <p:cNvGrpSpPr>
              <a:grpSpLocks/>
            </p:cNvGrpSpPr>
            <p:nvPr/>
          </p:nvGrpSpPr>
          <p:grpSpPr bwMode="auto">
            <a:xfrm>
              <a:off x="4667250" y="4622804"/>
              <a:ext cx="2590800" cy="1143001"/>
              <a:chOff x="2976" y="2880"/>
              <a:chExt cx="1632" cy="720"/>
            </a:xfrm>
          </p:grpSpPr>
          <p:sp>
            <p:nvSpPr>
              <p:cNvPr id="22553" name="Rectangle 8"/>
              <p:cNvSpPr>
                <a:spLocks noChangeArrowheads="1"/>
              </p:cNvSpPr>
              <p:nvPr/>
            </p:nvSpPr>
            <p:spPr bwMode="auto">
              <a:xfrm>
                <a:off x="2976" y="2880"/>
                <a:ext cx="1632" cy="720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IE"/>
              </a:p>
            </p:txBody>
          </p:sp>
          <p:sp>
            <p:nvSpPr>
              <p:cNvPr id="22554" name="Text Box 9"/>
              <p:cNvSpPr txBox="1">
                <a:spLocks noChangeArrowheads="1"/>
              </p:cNvSpPr>
              <p:nvPr/>
            </p:nvSpPr>
            <p:spPr bwMode="auto">
              <a:xfrm>
                <a:off x="3024" y="2928"/>
                <a:ext cx="912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 eaLnBrk="0" hangingPunct="0">
                  <a:lnSpc>
                    <a:spcPct val="90000"/>
                  </a:lnSpc>
                  <a:spcBef>
                    <a:spcPct val="50000"/>
                  </a:spcBef>
                  <a:buClr>
                    <a:schemeClr val="tx2"/>
                  </a:buClr>
                  <a:buSzPct val="80000"/>
                </a:pPr>
                <a:r>
                  <a:rPr lang="en-US" sz="1200" b="1" dirty="0">
                    <a:latin typeface="+mj-lt"/>
                  </a:rPr>
                  <a:t>Connection Manager</a:t>
                </a:r>
              </a:p>
            </p:txBody>
          </p:sp>
        </p:grp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238250" y="1295401"/>
              <a:ext cx="3200400" cy="2641601"/>
              <a:chOff x="816" y="784"/>
              <a:chExt cx="2016" cy="1664"/>
            </a:xfrm>
          </p:grpSpPr>
          <p:sp>
            <p:nvSpPr>
              <p:cNvPr id="22547" name="Rectangle 11"/>
              <p:cNvSpPr>
                <a:spLocks noChangeArrowheads="1"/>
              </p:cNvSpPr>
              <p:nvPr/>
            </p:nvSpPr>
            <p:spPr bwMode="auto">
              <a:xfrm>
                <a:off x="816" y="784"/>
                <a:ext cx="2016" cy="166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IE"/>
              </a:p>
            </p:txBody>
          </p:sp>
          <p:sp>
            <p:nvSpPr>
              <p:cNvPr id="155660" name="AutoShape 12"/>
              <p:cNvSpPr>
                <a:spLocks noChangeArrowheads="1"/>
              </p:cNvSpPr>
              <p:nvPr/>
            </p:nvSpPr>
            <p:spPr bwMode="auto">
              <a:xfrm>
                <a:off x="1488" y="814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Production Help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  <a:endParaRPr lang="en-US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55661" name="AutoShape 13"/>
              <p:cNvSpPr>
                <a:spLocks noChangeArrowheads="1"/>
              </p:cNvSpPr>
              <p:nvPr/>
            </p:nvSpPr>
            <p:spPr bwMode="auto">
              <a:xfrm>
                <a:off x="1344" y="1338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Production Admin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  <a:endParaRPr lang="en-US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55662" name="AutoShape 14"/>
              <p:cNvSpPr>
                <a:spLocks noChangeArrowheads="1"/>
              </p:cNvSpPr>
              <p:nvPr/>
            </p:nvSpPr>
            <p:spPr bwMode="auto">
              <a:xfrm>
                <a:off x="912" y="1862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MFG/PRO Production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  <a:endParaRPr lang="en-US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2551" name="Line 15"/>
              <p:cNvSpPr>
                <a:spLocks noChangeShapeType="1"/>
              </p:cNvSpPr>
              <p:nvPr/>
            </p:nvSpPr>
            <p:spPr bwMode="auto">
              <a:xfrm>
                <a:off x="2064" y="1259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552" name="Line 16"/>
              <p:cNvSpPr>
                <a:spLocks noChangeShapeType="1"/>
              </p:cNvSpPr>
              <p:nvPr/>
            </p:nvSpPr>
            <p:spPr bwMode="auto">
              <a:xfrm>
                <a:off x="1680" y="1782"/>
                <a:ext cx="0" cy="9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4" name="Group 17"/>
            <p:cNvGrpSpPr>
              <a:grpSpLocks/>
            </p:cNvGrpSpPr>
            <p:nvPr/>
          </p:nvGrpSpPr>
          <p:grpSpPr bwMode="auto">
            <a:xfrm>
              <a:off x="4591050" y="1295401"/>
              <a:ext cx="3200400" cy="2641601"/>
              <a:chOff x="2928" y="784"/>
              <a:chExt cx="2016" cy="1664"/>
            </a:xfrm>
          </p:grpSpPr>
          <p:sp>
            <p:nvSpPr>
              <p:cNvPr id="22541" name="Rectangle 18"/>
              <p:cNvSpPr>
                <a:spLocks noChangeArrowheads="1"/>
              </p:cNvSpPr>
              <p:nvPr/>
            </p:nvSpPr>
            <p:spPr bwMode="auto">
              <a:xfrm>
                <a:off x="2928" y="784"/>
                <a:ext cx="2016" cy="166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IE"/>
              </a:p>
            </p:txBody>
          </p:sp>
          <p:sp>
            <p:nvSpPr>
              <p:cNvPr id="155667" name="AutoShape 19"/>
              <p:cNvSpPr>
                <a:spLocks noChangeArrowheads="1"/>
              </p:cNvSpPr>
              <p:nvPr/>
            </p:nvSpPr>
            <p:spPr bwMode="auto">
              <a:xfrm>
                <a:off x="2976" y="814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Development Help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</a:p>
            </p:txBody>
          </p:sp>
          <p:sp>
            <p:nvSpPr>
              <p:cNvPr id="155668" name="AutoShape 20"/>
              <p:cNvSpPr>
                <a:spLocks noChangeArrowheads="1"/>
              </p:cNvSpPr>
              <p:nvPr/>
            </p:nvSpPr>
            <p:spPr bwMode="auto">
              <a:xfrm>
                <a:off x="3072" y="1338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Development Admin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</a:p>
            </p:txBody>
          </p:sp>
          <p:sp>
            <p:nvSpPr>
              <p:cNvPr id="155669" name="AutoShape 21"/>
              <p:cNvSpPr>
                <a:spLocks noChangeArrowheads="1"/>
              </p:cNvSpPr>
              <p:nvPr/>
            </p:nvSpPr>
            <p:spPr bwMode="auto">
              <a:xfrm>
                <a:off x="3552" y="1862"/>
                <a:ext cx="1296" cy="462"/>
              </a:xfrm>
              <a:prstGeom prst="can">
                <a:avLst>
                  <a:gd name="adj" fmla="val 25000"/>
                </a:avLst>
              </a:pr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anchor="ctr"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MFG/PRO Development</a:t>
                </a:r>
              </a:p>
              <a:p>
                <a:pPr eaLnBrk="0" hangingPunct="0">
                  <a:defRPr/>
                </a:pPr>
                <a:r>
                  <a:rPr lang="en-US" sz="1200" b="1" dirty="0">
                    <a:solidFill>
                      <a:schemeClr val="bg1"/>
                    </a:solidFill>
                    <a:latin typeface="+mj-lt"/>
                  </a:rPr>
                  <a:t>Database</a:t>
                </a:r>
              </a:p>
            </p:txBody>
          </p:sp>
          <p:sp>
            <p:nvSpPr>
              <p:cNvPr id="22545" name="Line 22"/>
              <p:cNvSpPr>
                <a:spLocks noChangeShapeType="1"/>
              </p:cNvSpPr>
              <p:nvPr/>
            </p:nvSpPr>
            <p:spPr bwMode="auto">
              <a:xfrm>
                <a:off x="3696" y="1259"/>
                <a:ext cx="0" cy="96"/>
              </a:xfrm>
              <a:prstGeom prst="line">
                <a:avLst/>
              </a:prstGeom>
              <a:noFill/>
              <a:ln w="952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22546" name="Line 23"/>
              <p:cNvSpPr>
                <a:spLocks noChangeShapeType="1"/>
              </p:cNvSpPr>
              <p:nvPr/>
            </p:nvSpPr>
            <p:spPr bwMode="auto">
              <a:xfrm>
                <a:off x="4080" y="1782"/>
                <a:ext cx="0" cy="95"/>
              </a:xfrm>
              <a:prstGeom prst="line">
                <a:avLst/>
              </a:prstGeom>
              <a:noFill/>
              <a:ln w="952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22538" name="Line 24"/>
            <p:cNvSpPr>
              <a:spLocks noChangeShapeType="1"/>
            </p:cNvSpPr>
            <p:nvPr/>
          </p:nvSpPr>
          <p:spPr bwMode="auto">
            <a:xfrm>
              <a:off x="2457450" y="3708400"/>
              <a:ext cx="0" cy="838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55673" name="Line 25"/>
            <p:cNvSpPr>
              <a:spLocks noChangeShapeType="1"/>
            </p:cNvSpPr>
            <p:nvPr/>
          </p:nvSpPr>
          <p:spPr bwMode="auto">
            <a:xfrm flipH="1">
              <a:off x="6648450" y="3708400"/>
              <a:ext cx="0" cy="914400"/>
            </a:xfrm>
            <a:prstGeom prst="line">
              <a:avLst/>
            </a:prstGeom>
            <a:noFill/>
            <a:ln w="2857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 requirement for additional Tomcat servers</a:t>
            </a:r>
          </a:p>
          <a:p>
            <a:pPr eaLnBrk="1" hangingPunct="1"/>
            <a:r>
              <a:rPr lang="en-US" smtClean="0"/>
              <a:t>Considerations for additional Tomcat servers</a:t>
            </a:r>
          </a:p>
          <a:p>
            <a:pPr lvl="1" eaLnBrk="1" hangingPunct="1"/>
            <a:r>
              <a:rPr lang="en-US" smtClean="0"/>
              <a:t>Resources (CPU, memory)</a:t>
            </a:r>
          </a:p>
          <a:p>
            <a:pPr lvl="1" eaLnBrk="1" hangingPunct="1"/>
            <a:r>
              <a:rPr lang="en-US" smtClean="0"/>
              <a:t>Administration (starting and stopping)</a:t>
            </a:r>
          </a:p>
          <a:p>
            <a:pPr eaLnBrk="1" hangingPunct="1"/>
            <a:r>
              <a:rPr lang="en-US" smtClean="0"/>
              <a:t>Requires a separate .NET UI webapp</a:t>
            </a:r>
          </a:p>
          <a:p>
            <a:pPr lvl="1" eaLnBrk="1" hangingPunct="1"/>
            <a:r>
              <a:rPr lang="en-US" smtClean="0"/>
              <a:t>Different names</a:t>
            </a:r>
          </a:p>
          <a:p>
            <a:pPr lvl="1" eaLnBrk="1" hangingPunct="1"/>
            <a:r>
              <a:rPr lang="en-US" smtClean="0"/>
              <a:t>Different telnet script files</a:t>
            </a:r>
          </a:p>
          <a:p>
            <a:pPr lvl="1" eaLnBrk="1" hangingPunct="1"/>
            <a:r>
              <a:rPr lang="en-US" smtClean="0"/>
              <a:t>Different configuration files</a:t>
            </a:r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Multiple DB – Tomcat: Independent</a:t>
            </a:r>
          </a:p>
        </p:txBody>
      </p:sp>
      <p:sp>
        <p:nvSpPr>
          <p:cNvPr id="23556" name="Footer Placeholder 5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ADM_MULT_140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Managed by separate client config files in </a:t>
            </a:r>
            <a:r>
              <a:rPr lang="en-US" sz="2400" smtClean="0">
                <a:latin typeface="Courier New" pitchFamily="49" charset="0"/>
                <a:cs typeface="Courier New" pitchFamily="49" charset="0"/>
              </a:rPr>
              <a:t>&lt;Tomcat Install&gt;/webapps/qadhome/configurations&gt;</a:t>
            </a:r>
          </a:p>
          <a:p>
            <a:pPr eaLnBrk="1" hangingPunct="1"/>
            <a:r>
              <a:rPr lang="en-US" smtClean="0"/>
              <a:t>Each .NET UI installation points to one qadhome server through configuration file: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fr-FR" sz="1800" smtClean="0">
                <a:latin typeface="Courier New" pitchFamily="49" charset="0"/>
                <a:cs typeface="Courier New" pitchFamily="49" charset="0"/>
              </a:rPr>
              <a:t>C:\Program Files\QAD\QAD Enterprise Applications 2007.1\container\</a:t>
            </a:r>
            <a:r>
              <a:rPr lang="en-US" sz="1800" smtClean="0">
                <a:latin typeface="Courier New" pitchFamily="49" charset="0"/>
                <a:cs typeface="Courier New" pitchFamily="49" charset="0"/>
              </a:rPr>
              <a:t>QAD.Client.exe.config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sz="1800" smtClean="0">
                <a:latin typeface="Courier New" pitchFamily="49" charset="0"/>
                <a:cs typeface="Courier New" pitchFamily="49" charset="0"/>
              </a:rPr>
              <a:t>&lt;configuration&gt;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sz="1800" smtClean="0">
                <a:latin typeface="Courier New" pitchFamily="49" charset="0"/>
                <a:cs typeface="Courier New" pitchFamily="49" charset="0"/>
              </a:rPr>
              <a:t>&lt;appSettings&gt;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sz="1800" smtClean="0">
                <a:latin typeface="Courier New" pitchFamily="49" charset="0"/>
                <a:cs typeface="Courier New" pitchFamily="49" charset="0"/>
              </a:rPr>
              <a:t>&lt;!--  An HTTP URI to a server that provides backend services for the application. --&gt;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sz="1800" smtClean="0">
                <a:latin typeface="Courier New" pitchFamily="49" charset="0"/>
                <a:cs typeface="Courier New" pitchFamily="49" charset="0"/>
              </a:rPr>
              <a:t>&lt;add key="HomeServer" value="http://</a:t>
            </a:r>
            <a:r>
              <a:rPr lang="en-US" sz="1800" b="1" smtClean="0">
                <a:latin typeface="Courier New" pitchFamily="49" charset="0"/>
                <a:cs typeface="Courier New" pitchFamily="49" charset="0"/>
              </a:rPr>
              <a:t>qaddemo:8080</a:t>
            </a:r>
            <a:r>
              <a:rPr lang="en-US" sz="1800" smtClean="0">
                <a:latin typeface="Courier New" pitchFamily="49" charset="0"/>
                <a:cs typeface="Courier New" pitchFamily="49" charset="0"/>
              </a:rPr>
              <a:t>/qadhome" /&gt;</a:t>
            </a:r>
          </a:p>
          <a:p>
            <a:pPr eaLnBrk="1" hangingPunct="1"/>
            <a:r>
              <a:rPr lang="en-US" smtClean="0"/>
              <a:t>Users choose .NET UI instance upon login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pPr eaLnBrk="1" hangingPunct="1"/>
            <a:r>
              <a:rPr lang="en-US" smtClean="0"/>
              <a:t>.NET UI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ADM_MULT_150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Possible to have multiple icons that point to multiple qadhome servers </a:t>
            </a:r>
          </a:p>
          <a:p>
            <a:pPr eaLnBrk="1" hangingPunct="1"/>
            <a:endParaRPr lang="en-US" smtClean="0"/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</a:t>
            </a:r>
          </a:p>
        </p:txBody>
      </p:sp>
      <p:sp>
        <p:nvSpPr>
          <p:cNvPr id="25605" name="Footer Placeholder 7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ADM_MULT_160</a:t>
            </a:r>
          </a:p>
        </p:txBody>
      </p:sp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457200" y="3276600"/>
            <a:ext cx="86868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1.	Install multiple instances of .NET UI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	</a:t>
            </a:r>
            <a:r>
              <a:rPr lang="en-US" sz="2000" b="1" dirty="0"/>
              <a:t>Example</a:t>
            </a:r>
            <a:r>
              <a:rPr lang="en-US" sz="2000" dirty="0"/>
              <a:t>: 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/>
              <a:t>	C:\...\Production\QAD\...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 dirty="0"/>
              <a:t>	C:\...\Test\QAD\...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2.	Configure shortcut to use batch file to replace configuration file corresponding to desired environment prior to launching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	</a:t>
            </a:r>
            <a:r>
              <a:rPr lang="en-US" sz="2000" b="1" dirty="0"/>
              <a:t>Example</a:t>
            </a:r>
            <a:r>
              <a:rPr lang="en-US" sz="2000" dirty="0"/>
              <a:t>:</a:t>
            </a: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/>
              <a:t>	The Production icon batch file will copy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Production.QAD.Client.exe.config</a:t>
            </a:r>
            <a:r>
              <a:rPr lang="en-US" sz="1600" dirty="0"/>
              <a:t> to </a:t>
            </a:r>
            <a:r>
              <a:rPr lang="en-US" sz="1600" dirty="0" err="1">
                <a:latin typeface="Courier New" pitchFamily="49" charset="0"/>
                <a:cs typeface="Courier New" pitchFamily="49" charset="0"/>
              </a:rPr>
              <a:t>QAD.Client.exe.config</a:t>
            </a:r>
            <a:endParaRPr lang="en-US" sz="1600" dirty="0">
              <a:latin typeface="Courier New" pitchFamily="49" charset="0"/>
              <a:cs typeface="Courier New" pitchFamily="49" charset="0"/>
            </a:endParaRPr>
          </a:p>
          <a:p>
            <a:pPr marL="533400" indent="-5334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1600" dirty="0"/>
          </a:p>
        </p:txBody>
      </p:sp>
      <p:pic>
        <p:nvPicPr>
          <p:cNvPr id="2560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1874856"/>
            <a:ext cx="3000375" cy="138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objective of this chapter is to look at aspects of running multiple database instances in different environments.</a:t>
            </a:r>
          </a:p>
          <a:p>
            <a:pPr lvl="1" eaLnBrk="1" hangingPunct="1"/>
            <a:endParaRPr lang="en-US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be aware of the different issues relating to running multiple database instances.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12292" name="Footer Placeholder 1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ADM_MULT_030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dirty="0" smtClean="0"/>
              <a:t>Terminology and Components</a:t>
            </a:r>
          </a:p>
          <a:p>
            <a:r>
              <a:rPr lang="en-US" dirty="0" smtClean="0"/>
              <a:t>QAD .NET UI Administration	</a:t>
            </a:r>
          </a:p>
          <a:p>
            <a:r>
              <a:rPr lang="en-US" b="1" dirty="0" smtClean="0"/>
              <a:t>Multiple Systems</a:t>
            </a:r>
          </a:p>
          <a:p>
            <a:r>
              <a:rPr lang="en-US" dirty="0" smtClean="0"/>
              <a:t>Performance Tuning</a:t>
            </a:r>
          </a:p>
          <a:p>
            <a:r>
              <a:rPr lang="en-US" dirty="0" smtClean="0"/>
              <a:t>Troubleshooting</a:t>
            </a:r>
          </a:p>
          <a:p>
            <a:r>
              <a:rPr lang="en-US" dirty="0" smtClean="0"/>
              <a:t>Customizing Browses</a:t>
            </a:r>
          </a:p>
          <a:p>
            <a:r>
              <a:rPr lang="en-US" dirty="0" smtClean="0"/>
              <a:t>Menu and Browse Collections</a:t>
            </a:r>
          </a:p>
          <a:p>
            <a:r>
              <a:rPr lang="en-US" dirty="0" smtClean="0"/>
              <a:t>Process Maps</a:t>
            </a:r>
          </a:p>
          <a:p>
            <a:r>
              <a:rPr lang="en-US" dirty="0" smtClean="0"/>
              <a:t>Configurable Screens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</a:t>
            </a:r>
            <a:r>
              <a:rPr lang="en-US" dirty="0" smtClean="0"/>
              <a:t>Flow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ADM_MULT_040</a:t>
            </a:r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1146175" y="1557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  <p:sp>
        <p:nvSpPr>
          <p:cNvPr id="13319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Multiple DB: Independent Environment</a:t>
            </a:r>
          </a:p>
          <a:p>
            <a:pPr eaLnBrk="1" hangingPunct="1"/>
            <a:r>
              <a:rPr lang="en-US" smtClean="0"/>
              <a:t>Multiple DB: Single Environment</a:t>
            </a:r>
          </a:p>
          <a:p>
            <a:pPr eaLnBrk="1" hangingPunct="1"/>
            <a:r>
              <a:rPr lang="en-US" smtClean="0"/>
              <a:t>Multi-Language Environments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743200" y="3429000"/>
            <a:ext cx="29718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endParaRPr lang="en-US" sz="1800">
              <a:latin typeface="Arial" charset="0"/>
            </a:endParaRPr>
          </a:p>
        </p:txBody>
      </p:sp>
      <p:sp>
        <p:nvSpPr>
          <p:cNvPr id="14341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ADM_MULT_050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Why?</a:t>
            </a:r>
          </a:p>
          <a:p>
            <a:pPr lvl="1" eaLnBrk="1" hangingPunct="1"/>
            <a:r>
              <a:rPr lang="en-US" smtClean="0"/>
              <a:t>Production, development, training</a:t>
            </a:r>
          </a:p>
          <a:p>
            <a:pPr lvl="1" eaLnBrk="1" hangingPunct="1"/>
            <a:r>
              <a:rPr lang="en-US" smtClean="0"/>
              <a:t>Independent environments</a:t>
            </a:r>
          </a:p>
          <a:p>
            <a:pPr eaLnBrk="1" hangingPunct="1"/>
            <a:r>
              <a:rPr lang="en-US" smtClean="0"/>
              <a:t>Considerations</a:t>
            </a:r>
          </a:p>
          <a:p>
            <a:pPr lvl="1" eaLnBrk="1" hangingPunct="1"/>
            <a:r>
              <a:rPr lang="en-US" smtClean="0"/>
              <a:t>Different code streams</a:t>
            </a:r>
          </a:p>
          <a:p>
            <a:pPr lvl="1" eaLnBrk="1" hangingPunct="1"/>
            <a:r>
              <a:rPr lang="en-US" smtClean="0"/>
              <a:t>Different startup parameters</a:t>
            </a:r>
          </a:p>
          <a:p>
            <a:pPr lvl="1" eaLnBrk="1" hangingPunct="1"/>
            <a:r>
              <a:rPr lang="en-US" smtClean="0"/>
              <a:t>Administrative differences</a:t>
            </a: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Multiple DB: Independent Environment</a:t>
            </a:r>
          </a:p>
        </p:txBody>
      </p:sp>
      <p:sp>
        <p:nvSpPr>
          <p:cNvPr id="15364" name="Footer Placeholder 3"/>
          <p:cNvSpPr txBox="1">
            <a:spLocks/>
          </p:cNvSpPr>
          <p:nvPr/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defTabSz="865188"/>
            <a:r>
              <a:rPr lang="en-US" sz="800">
                <a:latin typeface="Arial" charset="0"/>
                <a:cs typeface="Arial" charset="0"/>
              </a:rPr>
              <a:t>ADM_MULT_060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MFG/PRO character environment</a:t>
            </a:r>
          </a:p>
          <a:p>
            <a:pPr lvl="1" eaLnBrk="1" hangingPunct="1"/>
            <a:r>
              <a:rPr lang="en-US" smtClean="0"/>
              <a:t>Database parameters </a:t>
            </a:r>
          </a:p>
          <a:p>
            <a:pPr lvl="1" eaLnBrk="1" hangingPunct="1"/>
            <a:r>
              <a:rPr lang="en-US" smtClean="0"/>
              <a:t>Data</a:t>
            </a:r>
          </a:p>
          <a:p>
            <a:pPr lvl="1" eaLnBrk="1" hangingPunct="1"/>
            <a:r>
              <a:rPr lang="en-US" smtClean="0"/>
              <a:t>Application code</a:t>
            </a:r>
          </a:p>
          <a:p>
            <a:pPr eaLnBrk="1" hangingPunct="1"/>
            <a:r>
              <a:rPr lang="en-US" smtClean="0"/>
              <a:t>WebSpeed</a:t>
            </a:r>
          </a:p>
          <a:p>
            <a:pPr lvl="1" eaLnBrk="1" hangingPunct="1"/>
            <a:r>
              <a:rPr lang="en-US" smtClean="0"/>
              <a:t>Broker</a:t>
            </a:r>
          </a:p>
          <a:p>
            <a:pPr eaLnBrk="1" hangingPunct="1"/>
            <a:r>
              <a:rPr lang="en-US" smtClean="0"/>
              <a:t>AppServer</a:t>
            </a:r>
          </a:p>
          <a:p>
            <a:pPr lvl="1" eaLnBrk="1" hangingPunct="1"/>
            <a:r>
              <a:rPr lang="en-US" smtClean="0"/>
              <a:t>Broker</a:t>
            </a:r>
          </a:p>
          <a:p>
            <a:pPr lvl="1" eaLnBrk="1" hangingPunct="1"/>
            <a:endParaRPr lang="en-US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Install Review List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Tomcat</a:t>
            </a:r>
          </a:p>
          <a:p>
            <a:pPr lvl="1" eaLnBrk="1" hangingPunct="1"/>
            <a:r>
              <a:rPr lang="en-US" smtClean="0"/>
              <a:t>WebApplication</a:t>
            </a:r>
          </a:p>
          <a:p>
            <a:pPr eaLnBrk="1" hangingPunct="1"/>
            <a:r>
              <a:rPr lang="en-US" smtClean="0"/>
              <a:t>.NET UI</a:t>
            </a:r>
          </a:p>
          <a:p>
            <a:pPr lvl="1" eaLnBrk="1" hangingPunct="1"/>
            <a:r>
              <a:rPr lang="en-US" smtClean="0"/>
              <a:t>Progress Code</a:t>
            </a:r>
          </a:p>
          <a:p>
            <a:pPr lvl="1" eaLnBrk="1" hangingPunct="1"/>
            <a:r>
              <a:rPr lang="en-US" smtClean="0"/>
              <a:t>Configuration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.NET UI Install Review List (cont.)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ADM_MULT_080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157288" y="1343025"/>
            <a:ext cx="3200400" cy="2667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510088" y="1600200"/>
            <a:ext cx="3200400" cy="26670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IE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Multiple DB Differences: Independent</a:t>
            </a:r>
          </a:p>
        </p:txBody>
      </p:sp>
      <p:sp>
        <p:nvSpPr>
          <p:cNvPr id="18457" name="Footer Placeholder 3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ADM_MULT_090</a:t>
            </a:r>
          </a:p>
        </p:txBody>
      </p:sp>
      <p:sp>
        <p:nvSpPr>
          <p:cNvPr id="151557" name="AutoShape 5"/>
          <p:cNvSpPr>
            <a:spLocks noChangeArrowheads="1"/>
          </p:cNvSpPr>
          <p:nvPr/>
        </p:nvSpPr>
        <p:spPr bwMode="auto">
          <a:xfrm>
            <a:off x="4586288" y="16570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Development Help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  <p:sp>
        <p:nvSpPr>
          <p:cNvPr id="151558" name="AutoShape 6"/>
          <p:cNvSpPr>
            <a:spLocks noChangeArrowheads="1"/>
          </p:cNvSpPr>
          <p:nvPr/>
        </p:nvSpPr>
        <p:spPr bwMode="auto">
          <a:xfrm>
            <a:off x="2224088" y="16570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Production Help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538288" y="4419600"/>
            <a:ext cx="2416175" cy="452438"/>
          </a:xfrm>
          <a:prstGeom prst="rect">
            <a:avLst/>
          </a:prstGeom>
          <a:solidFill>
            <a:srgbClr val="CFD9D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>
                <a:latin typeface="+mj-lt"/>
              </a:rPr>
              <a:t>MFG/PRO Application Code</a:t>
            </a: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5043488" y="4876800"/>
            <a:ext cx="2416175" cy="452438"/>
          </a:xfrm>
          <a:prstGeom prst="rect">
            <a:avLst/>
          </a:prstGeom>
          <a:solidFill>
            <a:srgbClr val="F2F4F6"/>
          </a:solidFill>
          <a:ln w="19050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sz="1200" b="1">
                <a:latin typeface="+mj-lt"/>
              </a:rPr>
              <a:t>MFG/PRO Custom Code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6491288" y="3962400"/>
            <a:ext cx="0" cy="6096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3824288" y="4876800"/>
            <a:ext cx="0" cy="2286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>
            <a:off x="2376488" y="3962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1564" name="AutoShape 12"/>
          <p:cNvSpPr>
            <a:spLocks noChangeArrowheads="1"/>
          </p:cNvSpPr>
          <p:nvPr/>
        </p:nvSpPr>
        <p:spPr bwMode="auto">
          <a:xfrm>
            <a:off x="1995488" y="24952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Production Admin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1565" name="AutoShape 13"/>
          <p:cNvSpPr>
            <a:spLocks noChangeArrowheads="1"/>
          </p:cNvSpPr>
          <p:nvPr/>
        </p:nvSpPr>
        <p:spPr bwMode="auto">
          <a:xfrm>
            <a:off x="1309688" y="3076278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MFG/PRO Production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1566" name="AutoShape 14"/>
          <p:cNvSpPr>
            <a:spLocks noChangeArrowheads="1"/>
          </p:cNvSpPr>
          <p:nvPr/>
        </p:nvSpPr>
        <p:spPr bwMode="auto">
          <a:xfrm>
            <a:off x="4738688" y="24952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Development Admin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  <p:sp>
        <p:nvSpPr>
          <p:cNvPr id="151567" name="AutoShape 15"/>
          <p:cNvSpPr>
            <a:spLocks noChangeArrowheads="1"/>
          </p:cNvSpPr>
          <p:nvPr/>
        </p:nvSpPr>
        <p:spPr bwMode="auto">
          <a:xfrm>
            <a:off x="5500688" y="3333453"/>
            <a:ext cx="2057400" cy="73402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MFG/PRO Development</a:t>
            </a:r>
          </a:p>
          <a:p>
            <a:pPr eaLnBrk="0" hangingPunct="0">
              <a:defRPr/>
            </a:pPr>
            <a:r>
              <a:rPr lang="en-US" sz="1200" b="1" dirty="0">
                <a:solidFill>
                  <a:schemeClr val="bg1"/>
                </a:solidFill>
                <a:latin typeface="+mj-lt"/>
              </a:rPr>
              <a:t>Database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1157288" y="885825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80000"/>
            </a:pPr>
            <a:r>
              <a:rPr lang="en-US" sz="2000" b="1" dirty="0">
                <a:latin typeface="+mj-lt"/>
              </a:rPr>
              <a:t>Different databases, code, data,…</a:t>
            </a:r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>
            <a:off x="3138488" y="2362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>
            <a:off x="5729288" y="236220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51" name="Line 19"/>
          <p:cNvSpPr>
            <a:spLocks noChangeShapeType="1"/>
          </p:cNvSpPr>
          <p:nvPr/>
        </p:nvSpPr>
        <p:spPr bwMode="auto">
          <a:xfrm>
            <a:off x="2528888" y="3200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52" name="Line 20"/>
          <p:cNvSpPr>
            <a:spLocks noChangeShapeType="1"/>
          </p:cNvSpPr>
          <p:nvPr/>
        </p:nvSpPr>
        <p:spPr bwMode="auto">
          <a:xfrm>
            <a:off x="6338888" y="3200400"/>
            <a:ext cx="0" cy="15240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53" name="Line 21"/>
          <p:cNvSpPr>
            <a:spLocks noChangeShapeType="1"/>
          </p:cNvSpPr>
          <p:nvPr/>
        </p:nvSpPr>
        <p:spPr bwMode="auto">
          <a:xfrm flipH="1">
            <a:off x="3824288" y="5105400"/>
            <a:ext cx="1219200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8454" name="Line 22"/>
          <p:cNvSpPr>
            <a:spLocks noChangeShapeType="1"/>
          </p:cNvSpPr>
          <p:nvPr/>
        </p:nvSpPr>
        <p:spPr bwMode="auto">
          <a:xfrm flipH="1">
            <a:off x="3976688" y="4572000"/>
            <a:ext cx="2514600" cy="0"/>
          </a:xfrm>
          <a:prstGeom prst="line">
            <a:avLst/>
          </a:prstGeom>
          <a:noFill/>
          <a:ln w="9525">
            <a:solidFill>
              <a:srgbClr val="0000CC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919288" y="4876800"/>
            <a:ext cx="1143000" cy="1219200"/>
            <a:chOff x="1344" y="3072"/>
            <a:chExt cx="720" cy="192"/>
          </a:xfrm>
        </p:grpSpPr>
        <p:sp>
          <p:nvSpPr>
            <p:cNvPr id="18462" name="Line 24"/>
            <p:cNvSpPr>
              <a:spLocks noChangeShapeType="1"/>
            </p:cNvSpPr>
            <p:nvPr/>
          </p:nvSpPr>
          <p:spPr bwMode="auto">
            <a:xfrm>
              <a:off x="1632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463" name="Line 25"/>
            <p:cNvSpPr>
              <a:spLocks noChangeShapeType="1"/>
            </p:cNvSpPr>
            <p:nvPr/>
          </p:nvSpPr>
          <p:spPr bwMode="auto">
            <a:xfrm>
              <a:off x="1344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464" name="Line 26"/>
            <p:cNvSpPr>
              <a:spLocks noChangeShapeType="1"/>
            </p:cNvSpPr>
            <p:nvPr/>
          </p:nvSpPr>
          <p:spPr bwMode="auto">
            <a:xfrm>
              <a:off x="2064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465" name="Line 27"/>
            <p:cNvSpPr>
              <a:spLocks noChangeShapeType="1"/>
            </p:cNvSpPr>
            <p:nvPr/>
          </p:nvSpPr>
          <p:spPr bwMode="auto">
            <a:xfrm>
              <a:off x="1488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466" name="Line 28"/>
            <p:cNvSpPr>
              <a:spLocks noChangeShapeType="1"/>
            </p:cNvSpPr>
            <p:nvPr/>
          </p:nvSpPr>
          <p:spPr bwMode="auto">
            <a:xfrm>
              <a:off x="1920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467" name="Line 29"/>
            <p:cNvSpPr>
              <a:spLocks noChangeShapeType="1"/>
            </p:cNvSpPr>
            <p:nvPr/>
          </p:nvSpPr>
          <p:spPr bwMode="auto">
            <a:xfrm>
              <a:off x="1776" y="307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5805488" y="5334000"/>
            <a:ext cx="685800" cy="685800"/>
            <a:chOff x="3792" y="3360"/>
            <a:chExt cx="432" cy="192"/>
          </a:xfrm>
        </p:grpSpPr>
        <p:sp>
          <p:nvSpPr>
            <p:cNvPr id="18458" name="Line 31"/>
            <p:cNvSpPr>
              <a:spLocks noChangeShapeType="1"/>
            </p:cNvSpPr>
            <p:nvPr/>
          </p:nvSpPr>
          <p:spPr bwMode="auto">
            <a:xfrm>
              <a:off x="4080" y="3360"/>
              <a:ext cx="0" cy="192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459" name="Line 32"/>
            <p:cNvSpPr>
              <a:spLocks noChangeShapeType="1"/>
            </p:cNvSpPr>
            <p:nvPr/>
          </p:nvSpPr>
          <p:spPr bwMode="auto">
            <a:xfrm>
              <a:off x="3936" y="3360"/>
              <a:ext cx="0" cy="192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460" name="Line 33"/>
            <p:cNvSpPr>
              <a:spLocks noChangeShapeType="1"/>
            </p:cNvSpPr>
            <p:nvPr/>
          </p:nvSpPr>
          <p:spPr bwMode="auto">
            <a:xfrm>
              <a:off x="4224" y="3360"/>
              <a:ext cx="0" cy="192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461" name="Line 34"/>
            <p:cNvSpPr>
              <a:spLocks noChangeShapeType="1"/>
            </p:cNvSpPr>
            <p:nvPr/>
          </p:nvSpPr>
          <p:spPr bwMode="auto">
            <a:xfrm>
              <a:off x="3792" y="3360"/>
              <a:ext cx="0" cy="192"/>
            </a:xfrm>
            <a:prstGeom prst="line">
              <a:avLst/>
            </a:prstGeom>
            <a:noFill/>
            <a:ln w="9525">
              <a:solidFill>
                <a:srgbClr val="0000CC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23</TotalTime>
  <Words>442</Words>
  <Application>Microsoft Office PowerPoint</Application>
  <PresentationFormat>On-screen Show (4:3)</PresentationFormat>
  <Paragraphs>163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QAD 2010 Template</vt:lpstr>
      <vt:lpstr>QAD .NET UI</vt:lpstr>
      <vt:lpstr> Chapter Objectives</vt:lpstr>
      <vt:lpstr>Benefits</vt:lpstr>
      <vt:lpstr>Training Flow</vt:lpstr>
      <vt:lpstr>Overview</vt:lpstr>
      <vt:lpstr>Multiple DB: Independent Environment</vt:lpstr>
      <vt:lpstr>.NET UI Install Review List</vt:lpstr>
      <vt:lpstr>.NET UI Install Review List (cont.)</vt:lpstr>
      <vt:lpstr>Multiple DB Differences: Independent</vt:lpstr>
      <vt:lpstr>Multiple DB Differences: Independent</vt:lpstr>
      <vt:lpstr>Multiple DB – WebSpeed &amp; AppServer: Independent</vt:lpstr>
      <vt:lpstr>Multiple DB – WebSpeed and AppServer: Independent</vt:lpstr>
      <vt:lpstr>Multiple DB – Tomcat: Independent</vt:lpstr>
      <vt:lpstr>Multiple DB – Tomcat: Independent</vt:lpstr>
      <vt:lpstr>.NET UI</vt:lpstr>
      <vt:lpstr>.NET UI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.NET UI</dc:title>
  <dc:creator>mdf</dc:creator>
  <cp:lastModifiedBy>mdf</cp:lastModifiedBy>
  <cp:revision>3</cp:revision>
  <dcterms:created xsi:type="dcterms:W3CDTF">2011-01-06T22:09:33Z</dcterms:created>
  <dcterms:modified xsi:type="dcterms:W3CDTF">2011-01-06T22:33:30Z</dcterms:modified>
</cp:coreProperties>
</file>