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47" r:id="rId2"/>
  </p:sldMasterIdLst>
  <p:notesMasterIdLst>
    <p:notesMasterId r:id="rId33"/>
  </p:notesMasterIdLst>
  <p:sldIdLst>
    <p:sldId id="307" r:id="rId3"/>
    <p:sldId id="273" r:id="rId4"/>
    <p:sldId id="291" r:id="rId5"/>
    <p:sldId id="277" r:id="rId6"/>
    <p:sldId id="292" r:id="rId7"/>
    <p:sldId id="278" r:id="rId8"/>
    <p:sldId id="279" r:id="rId9"/>
    <p:sldId id="284" r:id="rId10"/>
    <p:sldId id="293" r:id="rId11"/>
    <p:sldId id="282" r:id="rId12"/>
    <p:sldId id="283" r:id="rId13"/>
    <p:sldId id="285" r:id="rId14"/>
    <p:sldId id="308" r:id="rId15"/>
    <p:sldId id="294" r:id="rId16"/>
    <p:sldId id="286" r:id="rId17"/>
    <p:sldId id="287" r:id="rId18"/>
    <p:sldId id="288" r:id="rId19"/>
    <p:sldId id="303" r:id="rId20"/>
    <p:sldId id="305" r:id="rId21"/>
    <p:sldId id="306" r:id="rId22"/>
    <p:sldId id="297" r:id="rId23"/>
    <p:sldId id="289" r:id="rId24"/>
    <p:sldId id="304" r:id="rId25"/>
    <p:sldId id="295" r:id="rId26"/>
    <p:sldId id="298" r:id="rId27"/>
    <p:sldId id="302" r:id="rId28"/>
    <p:sldId id="299" r:id="rId29"/>
    <p:sldId id="300" r:id="rId30"/>
    <p:sldId id="301" r:id="rId31"/>
    <p:sldId id="281" r:id="rId32"/>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charset="0"/>
        <a:ea typeface="+mn-ea"/>
        <a:cs typeface="+mn-cs"/>
      </a:defRPr>
    </a:lvl1pPr>
    <a:lvl2pPr marL="457200" algn="ctr" rtl="0" fontAlgn="base">
      <a:spcBef>
        <a:spcPct val="0"/>
      </a:spcBef>
      <a:spcAft>
        <a:spcPct val="0"/>
      </a:spcAft>
      <a:defRPr sz="2800" kern="1200">
        <a:solidFill>
          <a:schemeClr val="tx1"/>
        </a:solidFill>
        <a:latin typeface="Tahoma" charset="0"/>
        <a:ea typeface="+mn-ea"/>
        <a:cs typeface="+mn-cs"/>
      </a:defRPr>
    </a:lvl2pPr>
    <a:lvl3pPr marL="914400" algn="ctr" rtl="0" fontAlgn="base">
      <a:spcBef>
        <a:spcPct val="0"/>
      </a:spcBef>
      <a:spcAft>
        <a:spcPct val="0"/>
      </a:spcAft>
      <a:defRPr sz="2800" kern="1200">
        <a:solidFill>
          <a:schemeClr val="tx1"/>
        </a:solidFill>
        <a:latin typeface="Tahoma" charset="0"/>
        <a:ea typeface="+mn-ea"/>
        <a:cs typeface="+mn-cs"/>
      </a:defRPr>
    </a:lvl3pPr>
    <a:lvl4pPr marL="1371600" algn="ctr" rtl="0" fontAlgn="base">
      <a:spcBef>
        <a:spcPct val="0"/>
      </a:spcBef>
      <a:spcAft>
        <a:spcPct val="0"/>
      </a:spcAft>
      <a:defRPr sz="2800" kern="1200">
        <a:solidFill>
          <a:schemeClr val="tx1"/>
        </a:solidFill>
        <a:latin typeface="Tahoma" charset="0"/>
        <a:ea typeface="+mn-ea"/>
        <a:cs typeface="+mn-cs"/>
      </a:defRPr>
    </a:lvl4pPr>
    <a:lvl5pPr marL="1828800" algn="ctr" rtl="0" fontAlgn="base">
      <a:spcBef>
        <a:spcPct val="0"/>
      </a:spcBef>
      <a:spcAft>
        <a:spcPct val="0"/>
      </a:spcAft>
      <a:defRPr sz="2800" kern="1200">
        <a:solidFill>
          <a:schemeClr val="tx1"/>
        </a:solidFill>
        <a:latin typeface="Tahoma" charset="0"/>
        <a:ea typeface="+mn-ea"/>
        <a:cs typeface="+mn-cs"/>
      </a:defRPr>
    </a:lvl5pPr>
    <a:lvl6pPr marL="2286000" algn="l" defTabSz="914400" rtl="0" eaLnBrk="1" latinLnBrk="0" hangingPunct="1">
      <a:defRPr sz="2800" kern="1200">
        <a:solidFill>
          <a:schemeClr val="tx1"/>
        </a:solidFill>
        <a:latin typeface="Tahoma" charset="0"/>
        <a:ea typeface="+mn-ea"/>
        <a:cs typeface="+mn-cs"/>
      </a:defRPr>
    </a:lvl6pPr>
    <a:lvl7pPr marL="2743200" algn="l" defTabSz="914400" rtl="0" eaLnBrk="1" latinLnBrk="0" hangingPunct="1">
      <a:defRPr sz="2800" kern="1200">
        <a:solidFill>
          <a:schemeClr val="tx1"/>
        </a:solidFill>
        <a:latin typeface="Tahoma" charset="0"/>
        <a:ea typeface="+mn-ea"/>
        <a:cs typeface="+mn-cs"/>
      </a:defRPr>
    </a:lvl7pPr>
    <a:lvl8pPr marL="3200400" algn="l" defTabSz="914400" rtl="0" eaLnBrk="1" latinLnBrk="0" hangingPunct="1">
      <a:defRPr sz="2800" kern="1200">
        <a:solidFill>
          <a:schemeClr val="tx1"/>
        </a:solidFill>
        <a:latin typeface="Tahoma" charset="0"/>
        <a:ea typeface="+mn-ea"/>
        <a:cs typeface="+mn-cs"/>
      </a:defRPr>
    </a:lvl8pPr>
    <a:lvl9pPr marL="3657600" algn="l" defTabSz="914400" rtl="0" eaLnBrk="1" latinLnBrk="0" hangingPunct="1">
      <a:defRPr sz="2800" kern="1200">
        <a:solidFill>
          <a:schemeClr val="tx1"/>
        </a:solidFill>
        <a:latin typeface="Tahoma"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992" autoAdjust="0"/>
    <p:restoredTop sz="91595" autoAdjust="0"/>
  </p:normalViewPr>
  <p:slideViewPr>
    <p:cSldViewPr snapToGrid="0">
      <p:cViewPr>
        <p:scale>
          <a:sx n="90" d="100"/>
          <a:sy n="90" d="100"/>
        </p:scale>
        <p:origin x="-696" y="-6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348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60DBCCF1-B6A2-410D-AE48-547E371552FB}"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0DBCCF1-B6A2-410D-AE48-547E371552FB}" type="slidenum">
              <a:rPr lang="en-US" smtClean="0"/>
              <a:pPr>
                <a:defRPr/>
              </a:pPr>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1D69BA04-021E-42D3-B31D-56AC99A5E921}" type="slidenum">
              <a:rPr lang="en-US" smtClean="0"/>
              <a:pPr/>
              <a:t>4</a:t>
            </a:fld>
            <a:endParaRPr lang="en-US" smtClean="0"/>
          </a:p>
        </p:txBody>
      </p:sp>
      <p:sp>
        <p:nvSpPr>
          <p:cNvPr id="35843" name="Rectangle 2"/>
          <p:cNvSpPr>
            <a:spLocks noGrp="1" noRot="1" noChangeAspect="1" noChangeArrowheads="1" noTextEdit="1"/>
          </p:cNvSpPr>
          <p:nvPr>
            <p:ph type="sldImg"/>
          </p:nvPr>
        </p:nvSpPr>
        <p:spPr>
          <a:xfrm>
            <a:off x="1144588" y="685800"/>
            <a:ext cx="4572000" cy="3429000"/>
          </a:xfrm>
          <a:ln/>
        </p:spPr>
      </p:sp>
      <p:sp>
        <p:nvSpPr>
          <p:cNvPr id="35844"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E6B3335-98A1-4319-BC87-044F20E43CC1}" type="slidenum">
              <a:rPr lang="en-US" smtClean="0"/>
              <a:pPr/>
              <a:t>21</a:t>
            </a:fld>
            <a:endParaRPr lang="en-US"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914400" y="4343400"/>
            <a:ext cx="5029200" cy="4114800"/>
          </a:xfrm>
          <a:noFill/>
          <a:ln/>
        </p:spPr>
        <p:txBody>
          <a:bodyPr/>
          <a:lstStyle/>
          <a:p>
            <a:pPr eaLnBrk="1" hangingPunct="1"/>
            <a:r>
              <a:rPr lang="en-IE" smtClean="0"/>
              <a:t>Note that roles are called groups in EE.  </a:t>
            </a: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36E2F076-E37B-4571-99AD-28E68EC502DB}" type="slidenum">
              <a:rPr lang="en-US" smtClean="0"/>
              <a:pPr/>
              <a:t>24</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914400" y="4343400"/>
            <a:ext cx="5029200" cy="4114800"/>
          </a:xfrm>
          <a:noFill/>
          <a:ln/>
        </p:spPr>
        <p:txBody>
          <a:bodyPr/>
          <a:lstStyle/>
          <a:p>
            <a:pPr eaLnBrk="1" hangingPunct="1"/>
            <a:r>
              <a:rPr lang="en-IE" smtClean="0"/>
              <a:t>Note that roles are called groups in EE.  </a:t>
            </a: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3166793B-9727-4525-8527-C7CE0F08FF0E}" type="slidenum">
              <a:rPr lang="en-US" smtClean="0"/>
              <a:pPr/>
              <a:t>25</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59FE9877-3ABE-4E9F-B370-306549B3B477}" type="slidenum">
              <a:rPr lang="en-US" smtClean="0"/>
              <a:pPr/>
              <a:t>27</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833CE7F3-E79E-4AC1-84F2-3B8050674D48}" type="slidenum">
              <a:rPr lang="en-US" smtClean="0"/>
              <a:pPr/>
              <a:t>28</a:t>
            </a:fld>
            <a:endParaRPr 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NET_BRO_170</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NET_BRO_170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defRPr/>
            </a:pPr>
            <a:r>
              <a:rPr lang="en-US" sz="800">
                <a:solidFill>
                  <a:schemeClr val="bg2"/>
                </a:solidFill>
              </a:rPr>
              <a:t>QAD Proprietary</a:t>
            </a:r>
          </a:p>
        </p:txBody>
      </p:sp>
      <p:pic>
        <p:nvPicPr>
          <p:cNvPr id="1029" name="Picture 13"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pPr>
              <a:defRPr/>
            </a:pPr>
            <a:r>
              <a:rPr lang="en-US"/>
              <a:t>NET_BRO_170</a:t>
            </a:r>
          </a:p>
        </p:txBody>
      </p:sp>
    </p:spTree>
  </p:cSld>
  <p:clrMap bg1="lt1" tx1="dk1" bg2="lt2" tx2="dk2" accent1="accent1" accent2="accent2" accent3="accent3" accent4="accent4" accent5="accent5" accent6="accent6" hlink="hlink" folHlink="folHlink"/>
  <p:sldLayoutIdLst>
    <p:sldLayoutId id="2147483746" r:id="rId1"/>
    <p:sldLayoutId id="2147483745" r:id="rId2"/>
    <p:sldLayoutId id="2147483744" r:id="rId3"/>
    <p:sldLayoutId id="2147483743" r:id="rId4"/>
    <p:sldLayoutId id="2147483742" r:id="rId5"/>
    <p:sldLayoutId id="2147483741" r:id="rId6"/>
    <p:sldLayoutId id="2147483740" r:id="rId7"/>
    <p:sldLayoutId id="2147483739" r:id="rId8"/>
    <p:sldLayoutId id="2147483738" r:id="rId9"/>
    <p:sldLayoutId id="2147483737" r:id="rId10"/>
    <p:sldLayoutId id="214748373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NET_BRO_170</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pPr eaLnBrk="1" hangingPunct="1"/>
            <a:r>
              <a:rPr lang="en-US" dirty="0" smtClean="0"/>
              <a:t>Using the QAD .NET UI SE/EE</a:t>
            </a:r>
          </a:p>
        </p:txBody>
      </p:sp>
      <p:sp>
        <p:nvSpPr>
          <p:cNvPr id="3074" name="Rectangle 2"/>
          <p:cNvSpPr>
            <a:spLocks noGrp="1" noChangeArrowheads="1"/>
          </p:cNvSpPr>
          <p:nvPr>
            <p:ph type="body" sz="quarter" idx="10"/>
          </p:nvPr>
        </p:nvSpPr>
        <p:spPr/>
        <p:txBody>
          <a:bodyPr/>
          <a:lstStyle/>
          <a:p>
            <a:pPr eaLnBrk="1" hangingPunct="1"/>
            <a:r>
              <a:rPr lang="en-US" sz="2800" b="1" smtClean="0"/>
              <a:t>Browses</a:t>
            </a:r>
          </a:p>
          <a:p>
            <a:pPr eaLnBrk="1" hangingPunct="1"/>
            <a:endParaRPr lang="en-US" sz="2800" b="1" smtClean="0"/>
          </a:p>
        </p:txBody>
      </p:sp>
      <p:sp>
        <p:nvSpPr>
          <p:cNvPr id="4" name="Text Placeholder 3"/>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smtClean="0"/>
              <a:t>Browses as Favorites</a:t>
            </a:r>
          </a:p>
        </p:txBody>
      </p:sp>
      <p:sp>
        <p:nvSpPr>
          <p:cNvPr id="12290" name="Footer Placeholder 3"/>
          <p:cNvSpPr>
            <a:spLocks noGrp="1"/>
          </p:cNvSpPr>
          <p:nvPr>
            <p:ph type="ftr" sz="quarter" idx="10"/>
          </p:nvPr>
        </p:nvSpPr>
        <p:spPr>
          <a:noFill/>
        </p:spPr>
        <p:txBody>
          <a:bodyPr/>
          <a:lstStyle/>
          <a:p>
            <a:pPr defTabSz="865188"/>
            <a:r>
              <a:rPr lang="en-US" smtClean="0"/>
              <a:t>NET_BRO_100</a:t>
            </a:r>
          </a:p>
        </p:txBody>
      </p:sp>
      <p:pic>
        <p:nvPicPr>
          <p:cNvPr id="12293" name="Picture 7" descr="SHOT0000"/>
          <p:cNvPicPr>
            <a:picLocks noChangeAspect="1" noChangeArrowheads="1"/>
          </p:cNvPicPr>
          <p:nvPr/>
        </p:nvPicPr>
        <p:blipFill>
          <a:blip r:embed="rId2" cstate="print"/>
          <a:srcRect/>
          <a:stretch>
            <a:fillRect/>
          </a:stretch>
        </p:blipFill>
        <p:spPr bwMode="auto">
          <a:xfrm>
            <a:off x="2236820" y="1987252"/>
            <a:ext cx="4657725" cy="3124200"/>
          </a:xfrm>
          <a:prstGeom prst="rect">
            <a:avLst/>
          </a:prstGeom>
          <a:noFill/>
          <a:ln w="9525">
            <a:noFill/>
            <a:miter lim="800000"/>
            <a:headEnd/>
            <a:tailEnd/>
          </a:ln>
        </p:spPr>
      </p:pic>
      <p:sp>
        <p:nvSpPr>
          <p:cNvPr id="12294" name="Line 8"/>
          <p:cNvSpPr>
            <a:spLocks noChangeShapeType="1"/>
          </p:cNvSpPr>
          <p:nvPr/>
        </p:nvSpPr>
        <p:spPr bwMode="auto">
          <a:xfrm flipV="1">
            <a:off x="3471863" y="2484438"/>
            <a:ext cx="363537" cy="269875"/>
          </a:xfrm>
          <a:prstGeom prst="line">
            <a:avLst/>
          </a:prstGeom>
          <a:noFill/>
          <a:ln w="6350">
            <a:solidFill>
              <a:schemeClr val="tx1"/>
            </a:solidFill>
            <a:round/>
            <a:headEnd/>
            <a:tailEnd type="triangle" w="med" len="me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smtClean="0"/>
              <a:t>Re-Naming Browse Favorites</a:t>
            </a:r>
          </a:p>
        </p:txBody>
      </p:sp>
      <p:sp>
        <p:nvSpPr>
          <p:cNvPr id="13314" name="Footer Placeholder 3"/>
          <p:cNvSpPr>
            <a:spLocks noGrp="1"/>
          </p:cNvSpPr>
          <p:nvPr>
            <p:ph type="ftr" sz="quarter" idx="10"/>
          </p:nvPr>
        </p:nvSpPr>
        <p:spPr>
          <a:noFill/>
        </p:spPr>
        <p:txBody>
          <a:bodyPr/>
          <a:lstStyle/>
          <a:p>
            <a:pPr defTabSz="865188"/>
            <a:r>
              <a:rPr lang="en-US" smtClean="0"/>
              <a:t>NET_BRO_110</a:t>
            </a:r>
          </a:p>
        </p:txBody>
      </p:sp>
      <p:pic>
        <p:nvPicPr>
          <p:cNvPr id="13315" name="Picture 5" descr="SHOT0000"/>
          <p:cNvPicPr>
            <a:picLocks noChangeAspect="1" noChangeArrowheads="1"/>
          </p:cNvPicPr>
          <p:nvPr/>
        </p:nvPicPr>
        <p:blipFill>
          <a:blip r:embed="rId2" cstate="print"/>
          <a:srcRect/>
          <a:stretch>
            <a:fillRect/>
          </a:stretch>
        </p:blipFill>
        <p:spPr bwMode="auto">
          <a:xfrm>
            <a:off x="696913" y="1544638"/>
            <a:ext cx="5543550" cy="3276600"/>
          </a:xfrm>
          <a:prstGeom prst="rect">
            <a:avLst/>
          </a:prstGeom>
          <a:noFill/>
          <a:ln w="9525">
            <a:noFill/>
            <a:miter lim="800000"/>
            <a:headEnd/>
            <a:tailEnd/>
          </a:ln>
        </p:spPr>
      </p:pic>
      <p:pic>
        <p:nvPicPr>
          <p:cNvPr id="13317" name="Picture 4" descr="SHOT0000"/>
          <p:cNvPicPr>
            <a:picLocks noChangeAspect="1" noChangeArrowheads="1"/>
          </p:cNvPicPr>
          <p:nvPr/>
        </p:nvPicPr>
        <p:blipFill>
          <a:blip r:embed="rId3" cstate="print"/>
          <a:srcRect/>
          <a:stretch>
            <a:fillRect/>
          </a:stretch>
        </p:blipFill>
        <p:spPr bwMode="auto">
          <a:xfrm>
            <a:off x="2978150" y="2344738"/>
            <a:ext cx="3124200" cy="2514600"/>
          </a:xfrm>
          <a:prstGeom prst="rect">
            <a:avLst/>
          </a:prstGeom>
          <a:noFill/>
          <a:ln w="9525">
            <a:noFill/>
            <a:miter lim="800000"/>
            <a:headEnd/>
            <a:tailEnd/>
          </a:ln>
        </p:spPr>
      </p:pic>
      <p:sp>
        <p:nvSpPr>
          <p:cNvPr id="13318" name="Line 7"/>
          <p:cNvSpPr>
            <a:spLocks noChangeShapeType="1"/>
          </p:cNvSpPr>
          <p:nvPr/>
        </p:nvSpPr>
        <p:spPr bwMode="auto">
          <a:xfrm flipV="1">
            <a:off x="3716338" y="2946400"/>
            <a:ext cx="711200" cy="638175"/>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pic>
        <p:nvPicPr>
          <p:cNvPr id="13319" name="Picture 8" descr="SHOT0000"/>
          <p:cNvPicPr>
            <a:picLocks noChangeAspect="1" noChangeArrowheads="1"/>
          </p:cNvPicPr>
          <p:nvPr/>
        </p:nvPicPr>
        <p:blipFill>
          <a:blip r:embed="rId4" cstate="print"/>
          <a:srcRect/>
          <a:stretch>
            <a:fillRect/>
          </a:stretch>
        </p:blipFill>
        <p:spPr bwMode="auto">
          <a:xfrm>
            <a:off x="5572125" y="2335213"/>
            <a:ext cx="2847975" cy="3171825"/>
          </a:xfrm>
          <a:prstGeom prst="rect">
            <a:avLst/>
          </a:prstGeom>
          <a:noFill/>
          <a:ln w="9525">
            <a:noFill/>
            <a:miter lim="800000"/>
            <a:headEnd/>
            <a:tailEnd/>
          </a:ln>
        </p:spPr>
      </p:pic>
      <p:sp>
        <p:nvSpPr>
          <p:cNvPr id="13320" name="Line 9"/>
          <p:cNvSpPr>
            <a:spLocks noChangeShapeType="1"/>
          </p:cNvSpPr>
          <p:nvPr/>
        </p:nvSpPr>
        <p:spPr bwMode="auto">
          <a:xfrm flipV="1">
            <a:off x="550863" y="4106863"/>
            <a:ext cx="696912" cy="508000"/>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13321" name="Line 10"/>
          <p:cNvSpPr>
            <a:spLocks noChangeShapeType="1"/>
          </p:cNvSpPr>
          <p:nvPr/>
        </p:nvSpPr>
        <p:spPr bwMode="auto">
          <a:xfrm flipV="1">
            <a:off x="4992688" y="5037138"/>
            <a:ext cx="755650" cy="652462"/>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13322" name="Text Box 11"/>
          <p:cNvSpPr txBox="1">
            <a:spLocks noChangeArrowheads="1"/>
          </p:cNvSpPr>
          <p:nvPr/>
        </p:nvSpPr>
        <p:spPr bwMode="auto">
          <a:xfrm>
            <a:off x="392113" y="4560888"/>
            <a:ext cx="377825" cy="611187"/>
          </a:xfrm>
          <a:prstGeom prst="rect">
            <a:avLst/>
          </a:prstGeom>
          <a:noFill/>
          <a:ln w="9525" algn="ctr">
            <a:noFill/>
            <a:miter lim="800000"/>
            <a:headEnd/>
            <a:tailEnd/>
          </a:ln>
        </p:spPr>
        <p:txBody>
          <a:bodyPr tIns="91440" bIns="91440">
            <a:spAutoFit/>
          </a:bodyPr>
          <a:lstStyle/>
          <a:p>
            <a:r>
              <a:rPr lang="en-US">
                <a:latin typeface="+mj-lt"/>
              </a:rPr>
              <a:t>1</a:t>
            </a:r>
          </a:p>
        </p:txBody>
      </p:sp>
      <p:sp>
        <p:nvSpPr>
          <p:cNvPr id="13323" name="Text Box 12"/>
          <p:cNvSpPr txBox="1">
            <a:spLocks noChangeArrowheads="1"/>
          </p:cNvSpPr>
          <p:nvPr/>
        </p:nvSpPr>
        <p:spPr bwMode="auto">
          <a:xfrm>
            <a:off x="3392856" y="3530600"/>
            <a:ext cx="383439" cy="615553"/>
          </a:xfrm>
          <a:prstGeom prst="rect">
            <a:avLst/>
          </a:prstGeom>
          <a:noFill/>
          <a:ln w="9525" algn="ctr">
            <a:noFill/>
            <a:miter lim="800000"/>
            <a:headEnd/>
            <a:tailEnd/>
          </a:ln>
        </p:spPr>
        <p:txBody>
          <a:bodyPr wrap="none" tIns="91440" bIns="91440">
            <a:spAutoFit/>
          </a:bodyPr>
          <a:lstStyle/>
          <a:p>
            <a:r>
              <a:rPr lang="en-US">
                <a:latin typeface="+mj-lt"/>
              </a:rPr>
              <a:t>2</a:t>
            </a:r>
          </a:p>
        </p:txBody>
      </p:sp>
      <p:sp>
        <p:nvSpPr>
          <p:cNvPr id="13324" name="Text Box 13"/>
          <p:cNvSpPr txBox="1">
            <a:spLocks noChangeArrowheads="1"/>
          </p:cNvSpPr>
          <p:nvPr/>
        </p:nvSpPr>
        <p:spPr bwMode="auto">
          <a:xfrm>
            <a:off x="4557713" y="5562600"/>
            <a:ext cx="377825" cy="611188"/>
          </a:xfrm>
          <a:prstGeom prst="rect">
            <a:avLst/>
          </a:prstGeom>
          <a:noFill/>
          <a:ln w="9525" algn="ctr">
            <a:noFill/>
            <a:miter lim="800000"/>
            <a:headEnd/>
            <a:tailEnd/>
          </a:ln>
        </p:spPr>
        <p:txBody>
          <a:bodyPr tIns="91440" bIns="91440">
            <a:spAutoFit/>
          </a:bodyPr>
          <a:lstStyle/>
          <a:p>
            <a:r>
              <a:rPr lang="en-US">
                <a:latin typeface="+mj-lt"/>
              </a:rPr>
              <a:t>3</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Grouping Results</a:t>
            </a:r>
          </a:p>
        </p:txBody>
      </p:sp>
      <p:sp>
        <p:nvSpPr>
          <p:cNvPr id="14338" name="Footer Placeholder 3"/>
          <p:cNvSpPr>
            <a:spLocks noGrp="1"/>
          </p:cNvSpPr>
          <p:nvPr>
            <p:ph type="ftr" sz="quarter" idx="10"/>
          </p:nvPr>
        </p:nvSpPr>
        <p:spPr>
          <a:noFill/>
        </p:spPr>
        <p:txBody>
          <a:bodyPr/>
          <a:lstStyle/>
          <a:p>
            <a:pPr defTabSz="865188"/>
            <a:r>
              <a:rPr lang="en-US" smtClean="0"/>
              <a:t>NET_BRO_120</a:t>
            </a:r>
          </a:p>
        </p:txBody>
      </p:sp>
      <p:pic>
        <p:nvPicPr>
          <p:cNvPr id="14340" name="Picture 5" descr="Column_Groups.png"/>
          <p:cNvPicPr>
            <a:picLocks noChangeAspect="1"/>
          </p:cNvPicPr>
          <p:nvPr/>
        </p:nvPicPr>
        <p:blipFill>
          <a:blip r:embed="rId2" cstate="print"/>
          <a:srcRect/>
          <a:stretch>
            <a:fillRect/>
          </a:stretch>
        </p:blipFill>
        <p:spPr bwMode="auto">
          <a:xfrm>
            <a:off x="1983267" y="1706330"/>
            <a:ext cx="5167313" cy="354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pPr eaLnBrk="1" hangingPunct="1"/>
            <a:r>
              <a:rPr lang="en-US" smtClean="0"/>
              <a:t>Summarizing Results</a:t>
            </a:r>
          </a:p>
        </p:txBody>
      </p:sp>
      <p:sp>
        <p:nvSpPr>
          <p:cNvPr id="15362" name="Footer Placeholder 3"/>
          <p:cNvSpPr>
            <a:spLocks noGrp="1"/>
          </p:cNvSpPr>
          <p:nvPr>
            <p:ph type="ftr" sz="quarter" idx="10"/>
          </p:nvPr>
        </p:nvSpPr>
        <p:spPr>
          <a:noFill/>
        </p:spPr>
        <p:txBody>
          <a:bodyPr/>
          <a:lstStyle/>
          <a:p>
            <a:pPr defTabSz="865188"/>
            <a:r>
              <a:rPr lang="en-US" smtClean="0"/>
              <a:t>NET_BRO_121</a:t>
            </a:r>
          </a:p>
        </p:txBody>
      </p:sp>
      <p:pic>
        <p:nvPicPr>
          <p:cNvPr id="15364" name="Picture 3" descr="Summary.png"/>
          <p:cNvPicPr>
            <a:picLocks noChangeAspect="1"/>
          </p:cNvPicPr>
          <p:nvPr/>
        </p:nvPicPr>
        <p:blipFill>
          <a:blip r:embed="rId2" cstate="print"/>
          <a:srcRect/>
          <a:stretch>
            <a:fillRect/>
          </a:stretch>
        </p:blipFill>
        <p:spPr bwMode="auto">
          <a:xfrm>
            <a:off x="2781300" y="1603985"/>
            <a:ext cx="358140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9" name="Picture 15"/>
          <p:cNvPicPr>
            <a:picLocks noChangeAspect="1" noChangeArrowheads="1"/>
          </p:cNvPicPr>
          <p:nvPr/>
        </p:nvPicPr>
        <p:blipFill>
          <a:blip r:embed="rId2" cstate="print"/>
          <a:srcRect/>
          <a:stretch>
            <a:fillRect/>
          </a:stretch>
        </p:blipFill>
        <p:spPr bwMode="auto">
          <a:xfrm>
            <a:off x="1276350" y="1709738"/>
            <a:ext cx="6589713" cy="4143375"/>
          </a:xfrm>
          <a:prstGeom prst="rect">
            <a:avLst/>
          </a:prstGeom>
          <a:noFill/>
          <a:ln w="9525" algn="ctr">
            <a:noFill/>
            <a:miter lim="800000"/>
            <a:headEnd/>
            <a:tailEnd/>
          </a:ln>
          <a:effectLst/>
        </p:spPr>
      </p:pic>
      <p:sp>
        <p:nvSpPr>
          <p:cNvPr id="16387" name="Rectangle 2"/>
          <p:cNvSpPr>
            <a:spLocks noGrp="1" noChangeArrowheads="1"/>
          </p:cNvSpPr>
          <p:nvPr>
            <p:ph type="title"/>
          </p:nvPr>
        </p:nvSpPr>
        <p:spPr/>
        <p:txBody>
          <a:bodyPr/>
          <a:lstStyle/>
          <a:p>
            <a:pPr eaLnBrk="1" hangingPunct="1"/>
            <a:r>
              <a:rPr lang="en-US" smtClean="0"/>
              <a:t>Column Options</a:t>
            </a:r>
          </a:p>
        </p:txBody>
      </p:sp>
      <p:sp>
        <p:nvSpPr>
          <p:cNvPr id="16386" name="Footer Placeholder 3"/>
          <p:cNvSpPr>
            <a:spLocks noGrp="1"/>
          </p:cNvSpPr>
          <p:nvPr>
            <p:ph type="ftr" sz="quarter" idx="10"/>
          </p:nvPr>
        </p:nvSpPr>
        <p:spPr>
          <a:noFill/>
        </p:spPr>
        <p:txBody>
          <a:bodyPr/>
          <a:lstStyle/>
          <a:p>
            <a:pPr defTabSz="865188"/>
            <a:r>
              <a:rPr lang="en-US" smtClean="0"/>
              <a:t>NET_BRO_130</a:t>
            </a:r>
          </a:p>
        </p:txBody>
      </p:sp>
      <p:sp>
        <p:nvSpPr>
          <p:cNvPr id="16389" name="Line 5"/>
          <p:cNvSpPr>
            <a:spLocks noChangeShapeType="1"/>
          </p:cNvSpPr>
          <p:nvPr/>
        </p:nvSpPr>
        <p:spPr bwMode="auto">
          <a:xfrm>
            <a:off x="1044575" y="3173413"/>
            <a:ext cx="576263"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0" name="Text Box 7"/>
          <p:cNvSpPr txBox="1">
            <a:spLocks noChangeArrowheads="1"/>
          </p:cNvSpPr>
          <p:nvPr/>
        </p:nvSpPr>
        <p:spPr bwMode="auto">
          <a:xfrm>
            <a:off x="692150" y="2878138"/>
            <a:ext cx="301625" cy="914400"/>
          </a:xfrm>
          <a:prstGeom prst="rect">
            <a:avLst/>
          </a:prstGeom>
          <a:noFill/>
          <a:ln w="9525" algn="ctr">
            <a:noFill/>
            <a:miter lim="800000"/>
            <a:headEnd/>
            <a:tailEnd/>
          </a:ln>
        </p:spPr>
        <p:txBody>
          <a:bodyPr tIns="91440" bIns="91440">
            <a:spAutoFit/>
          </a:bodyPr>
          <a:lstStyle/>
          <a:p>
            <a:r>
              <a:rPr lang="en-US" sz="2400">
                <a:latin typeface="+mj-lt"/>
              </a:rPr>
              <a:t>2</a:t>
            </a:r>
          </a:p>
          <a:p>
            <a:endParaRPr lang="en-US" sz="2400">
              <a:latin typeface="+mj-lt"/>
            </a:endParaRPr>
          </a:p>
        </p:txBody>
      </p:sp>
      <p:pic>
        <p:nvPicPr>
          <p:cNvPr id="16391" name="Picture 8" descr="SHOT0000"/>
          <p:cNvPicPr>
            <a:picLocks noChangeAspect="1" noChangeArrowheads="1"/>
          </p:cNvPicPr>
          <p:nvPr/>
        </p:nvPicPr>
        <p:blipFill>
          <a:blip r:embed="rId3" cstate="print"/>
          <a:srcRect/>
          <a:stretch>
            <a:fillRect/>
          </a:stretch>
        </p:blipFill>
        <p:spPr bwMode="auto">
          <a:xfrm>
            <a:off x="1462088" y="3598863"/>
            <a:ext cx="2447925" cy="2076450"/>
          </a:xfrm>
          <a:prstGeom prst="rect">
            <a:avLst/>
          </a:prstGeom>
          <a:noFill/>
          <a:ln w="9525">
            <a:noFill/>
            <a:miter lim="800000"/>
            <a:headEnd/>
            <a:tailEnd/>
          </a:ln>
        </p:spPr>
      </p:pic>
      <p:sp>
        <p:nvSpPr>
          <p:cNvPr id="16392" name="Line 9"/>
          <p:cNvSpPr>
            <a:spLocks noChangeShapeType="1"/>
          </p:cNvSpPr>
          <p:nvPr/>
        </p:nvSpPr>
        <p:spPr bwMode="auto">
          <a:xfrm>
            <a:off x="949325" y="4751388"/>
            <a:ext cx="873125" cy="7937"/>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3" name="Text Box 10"/>
          <p:cNvSpPr txBox="1">
            <a:spLocks noChangeArrowheads="1"/>
          </p:cNvSpPr>
          <p:nvPr/>
        </p:nvSpPr>
        <p:spPr bwMode="auto">
          <a:xfrm>
            <a:off x="606140" y="4441825"/>
            <a:ext cx="354584" cy="923330"/>
          </a:xfrm>
          <a:prstGeom prst="rect">
            <a:avLst/>
          </a:prstGeom>
          <a:noFill/>
          <a:ln w="9525" algn="ctr">
            <a:noFill/>
            <a:miter lim="800000"/>
            <a:headEnd/>
            <a:tailEnd/>
          </a:ln>
        </p:spPr>
        <p:txBody>
          <a:bodyPr wrap="none" tIns="91440" bIns="91440">
            <a:spAutoFit/>
          </a:bodyPr>
          <a:lstStyle/>
          <a:p>
            <a:r>
              <a:rPr lang="en-US" sz="2400">
                <a:latin typeface="+mj-lt"/>
              </a:rPr>
              <a:t>1</a:t>
            </a:r>
          </a:p>
          <a:p>
            <a:endParaRPr lang="en-US" sz="2400">
              <a:latin typeface="+mj-lt"/>
            </a:endParaRPr>
          </a:p>
        </p:txBody>
      </p:sp>
      <p:sp>
        <p:nvSpPr>
          <p:cNvPr id="16394" name="Line 11"/>
          <p:cNvSpPr>
            <a:spLocks noChangeShapeType="1"/>
          </p:cNvSpPr>
          <p:nvPr/>
        </p:nvSpPr>
        <p:spPr bwMode="auto">
          <a:xfrm flipV="1">
            <a:off x="6181725" y="3194050"/>
            <a:ext cx="0" cy="5175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5" name="Text Box 12"/>
          <p:cNvSpPr txBox="1">
            <a:spLocks noChangeArrowheads="1"/>
          </p:cNvSpPr>
          <p:nvPr/>
        </p:nvSpPr>
        <p:spPr bwMode="auto">
          <a:xfrm>
            <a:off x="5831256" y="3213100"/>
            <a:ext cx="383439" cy="615553"/>
          </a:xfrm>
          <a:prstGeom prst="rect">
            <a:avLst/>
          </a:prstGeom>
          <a:noFill/>
          <a:ln w="9525" algn="ctr">
            <a:noFill/>
            <a:miter lim="800000"/>
            <a:headEnd/>
            <a:tailEnd/>
          </a:ln>
        </p:spPr>
        <p:txBody>
          <a:bodyPr wrap="none" tIns="91440" bIns="91440">
            <a:spAutoFit/>
          </a:bodyPr>
          <a:lstStyle/>
          <a:p>
            <a:r>
              <a:rPr lang="en-US">
                <a:latin typeface="+mj-lt"/>
              </a:rPr>
              <a:t>3</a:t>
            </a:r>
          </a:p>
        </p:txBody>
      </p:sp>
      <p:sp>
        <p:nvSpPr>
          <p:cNvPr id="16396" name="Line 14"/>
          <p:cNvSpPr>
            <a:spLocks noChangeShapeType="1"/>
          </p:cNvSpPr>
          <p:nvPr/>
        </p:nvSpPr>
        <p:spPr bwMode="auto">
          <a:xfrm>
            <a:off x="3136900" y="3368675"/>
            <a:ext cx="854075"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16397" name="Text Box 15"/>
          <p:cNvSpPr txBox="1">
            <a:spLocks noChangeArrowheads="1"/>
          </p:cNvSpPr>
          <p:nvPr/>
        </p:nvSpPr>
        <p:spPr bwMode="auto">
          <a:xfrm>
            <a:off x="2794368" y="3108325"/>
            <a:ext cx="383439" cy="1046440"/>
          </a:xfrm>
          <a:prstGeom prst="rect">
            <a:avLst/>
          </a:prstGeom>
          <a:noFill/>
          <a:ln w="9525" algn="ctr">
            <a:noFill/>
            <a:miter lim="800000"/>
            <a:headEnd/>
            <a:tailEnd/>
          </a:ln>
        </p:spPr>
        <p:txBody>
          <a:bodyPr wrap="none" tIns="91440" bIns="91440">
            <a:spAutoFit/>
          </a:bodyPr>
          <a:lstStyle/>
          <a:p>
            <a:r>
              <a:rPr lang="en-US">
                <a:latin typeface="+mj-lt"/>
              </a:rPr>
              <a:t>4</a:t>
            </a:r>
          </a:p>
          <a:p>
            <a:endParaRPr lang="en-US">
              <a:latin typeface="+mj-l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Managing Filter Fields</a:t>
            </a:r>
          </a:p>
        </p:txBody>
      </p:sp>
      <p:sp>
        <p:nvSpPr>
          <p:cNvPr id="17410" name="Footer Placeholder 3"/>
          <p:cNvSpPr>
            <a:spLocks noGrp="1"/>
          </p:cNvSpPr>
          <p:nvPr>
            <p:ph type="ftr" sz="quarter" idx="10"/>
          </p:nvPr>
        </p:nvSpPr>
        <p:spPr>
          <a:noFill/>
        </p:spPr>
        <p:txBody>
          <a:bodyPr/>
          <a:lstStyle/>
          <a:p>
            <a:pPr defTabSz="865188"/>
            <a:r>
              <a:rPr lang="en-US" smtClean="0"/>
              <a:t>NET_BRO_140</a:t>
            </a:r>
          </a:p>
        </p:txBody>
      </p:sp>
      <p:pic>
        <p:nvPicPr>
          <p:cNvPr id="17412" name="Picture 9" descr="SHOT0000"/>
          <p:cNvPicPr>
            <a:picLocks noChangeAspect="1" noChangeArrowheads="1"/>
          </p:cNvPicPr>
          <p:nvPr/>
        </p:nvPicPr>
        <p:blipFill>
          <a:blip r:embed="rId2" cstate="print"/>
          <a:srcRect/>
          <a:stretch>
            <a:fillRect/>
          </a:stretch>
        </p:blipFill>
        <p:spPr bwMode="auto">
          <a:xfrm>
            <a:off x="1270000" y="1895475"/>
            <a:ext cx="6427788" cy="3648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Reports</a:t>
            </a:r>
          </a:p>
        </p:txBody>
      </p:sp>
      <p:sp>
        <p:nvSpPr>
          <p:cNvPr id="18434" name="Footer Placeholder 3"/>
          <p:cNvSpPr>
            <a:spLocks noGrp="1"/>
          </p:cNvSpPr>
          <p:nvPr>
            <p:ph type="ftr" sz="quarter" idx="10"/>
          </p:nvPr>
        </p:nvSpPr>
        <p:spPr>
          <a:noFill/>
        </p:spPr>
        <p:txBody>
          <a:bodyPr/>
          <a:lstStyle/>
          <a:p>
            <a:pPr defTabSz="865188"/>
            <a:r>
              <a:rPr lang="en-US" smtClean="0"/>
              <a:t>NET_BRO_150</a:t>
            </a:r>
          </a:p>
        </p:txBody>
      </p:sp>
      <p:pic>
        <p:nvPicPr>
          <p:cNvPr id="18436" name="Picture 4" descr="SHOT0000"/>
          <p:cNvPicPr>
            <a:picLocks noChangeAspect="1" noChangeArrowheads="1"/>
          </p:cNvPicPr>
          <p:nvPr/>
        </p:nvPicPr>
        <p:blipFill>
          <a:blip r:embed="rId2" cstate="print"/>
          <a:srcRect/>
          <a:stretch>
            <a:fillRect/>
          </a:stretch>
        </p:blipFill>
        <p:spPr bwMode="auto">
          <a:xfrm>
            <a:off x="889000" y="1724025"/>
            <a:ext cx="4143375" cy="2657475"/>
          </a:xfrm>
          <a:prstGeom prst="rect">
            <a:avLst/>
          </a:prstGeom>
          <a:noFill/>
          <a:ln w="9525">
            <a:noFill/>
            <a:miter lim="800000"/>
            <a:headEnd/>
            <a:tailEnd/>
          </a:ln>
        </p:spPr>
      </p:pic>
      <p:sp>
        <p:nvSpPr>
          <p:cNvPr id="18437" name="Line 5"/>
          <p:cNvSpPr>
            <a:spLocks noChangeShapeType="1"/>
          </p:cNvSpPr>
          <p:nvPr/>
        </p:nvSpPr>
        <p:spPr bwMode="auto">
          <a:xfrm flipV="1">
            <a:off x="739775" y="3541713"/>
            <a:ext cx="420688" cy="508000"/>
          </a:xfrm>
          <a:prstGeom prst="line">
            <a:avLst/>
          </a:prstGeom>
          <a:noFill/>
          <a:ln w="6350">
            <a:solidFill>
              <a:schemeClr val="tx1"/>
            </a:solidFill>
            <a:round/>
            <a:headEnd/>
            <a:tailEnd type="triangle" w="med" len="med"/>
          </a:ln>
        </p:spPr>
        <p:txBody>
          <a:bodyPr wrap="none" tIns="91440" bIns="91440" anchor="ctr"/>
          <a:lstStyle/>
          <a:p>
            <a:endParaRPr lang="en-US"/>
          </a:p>
        </p:txBody>
      </p:sp>
      <p:pic>
        <p:nvPicPr>
          <p:cNvPr id="18438" name="Picture 6" descr="SHOT0000"/>
          <p:cNvPicPr>
            <a:picLocks noChangeAspect="1" noChangeArrowheads="1"/>
          </p:cNvPicPr>
          <p:nvPr/>
        </p:nvPicPr>
        <p:blipFill>
          <a:blip r:embed="rId3" cstate="print"/>
          <a:srcRect/>
          <a:stretch>
            <a:fillRect/>
          </a:stretch>
        </p:blipFill>
        <p:spPr bwMode="auto">
          <a:xfrm>
            <a:off x="2120900" y="2347913"/>
            <a:ext cx="6380163" cy="3352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type="title"/>
          </p:nvPr>
        </p:nvSpPr>
        <p:spPr/>
        <p:txBody>
          <a:bodyPr/>
          <a:lstStyle/>
          <a:p>
            <a:pPr eaLnBrk="1" hangingPunct="1"/>
            <a:r>
              <a:rPr lang="en-US" smtClean="0"/>
              <a:t>Quick Search</a:t>
            </a:r>
          </a:p>
        </p:txBody>
      </p:sp>
      <p:sp>
        <p:nvSpPr>
          <p:cNvPr id="19458" name="Footer Placeholder 3"/>
          <p:cNvSpPr>
            <a:spLocks noGrp="1"/>
          </p:cNvSpPr>
          <p:nvPr>
            <p:ph type="ftr" sz="quarter" idx="10"/>
          </p:nvPr>
        </p:nvSpPr>
        <p:spPr>
          <a:noFill/>
        </p:spPr>
        <p:txBody>
          <a:bodyPr/>
          <a:lstStyle/>
          <a:p>
            <a:pPr defTabSz="865188"/>
            <a:r>
              <a:rPr lang="en-US" smtClean="0"/>
              <a:t>NET_BRO_160</a:t>
            </a:r>
          </a:p>
        </p:txBody>
      </p:sp>
      <p:grpSp>
        <p:nvGrpSpPr>
          <p:cNvPr id="6" name="Group 5"/>
          <p:cNvGrpSpPr/>
          <p:nvPr/>
        </p:nvGrpSpPr>
        <p:grpSpPr>
          <a:xfrm>
            <a:off x="1205457" y="1435049"/>
            <a:ext cx="6724650" cy="4124325"/>
            <a:chOff x="1428750" y="1785938"/>
            <a:chExt cx="6724650" cy="4124325"/>
          </a:xfrm>
        </p:grpSpPr>
        <p:pic>
          <p:nvPicPr>
            <p:cNvPr id="19460" name="Picture 5" descr="SHOT0000"/>
            <p:cNvPicPr>
              <a:picLocks noChangeAspect="1" noChangeArrowheads="1"/>
            </p:cNvPicPr>
            <p:nvPr/>
          </p:nvPicPr>
          <p:blipFill>
            <a:blip r:embed="rId2" cstate="print"/>
            <a:srcRect/>
            <a:stretch>
              <a:fillRect/>
            </a:stretch>
          </p:blipFill>
          <p:spPr bwMode="auto">
            <a:xfrm>
              <a:off x="1428750" y="1841500"/>
              <a:ext cx="2895600" cy="1743075"/>
            </a:xfrm>
            <a:prstGeom prst="rect">
              <a:avLst/>
            </a:prstGeom>
            <a:noFill/>
            <a:ln w="9525">
              <a:noFill/>
              <a:miter lim="800000"/>
              <a:headEnd/>
              <a:tailEnd/>
            </a:ln>
          </p:spPr>
        </p:pic>
        <p:pic>
          <p:nvPicPr>
            <p:cNvPr id="19463" name="Picture 7"/>
            <p:cNvPicPr>
              <a:picLocks noChangeAspect="1" noChangeArrowheads="1"/>
            </p:cNvPicPr>
            <p:nvPr/>
          </p:nvPicPr>
          <p:blipFill>
            <a:blip r:embed="rId3" cstate="print"/>
            <a:srcRect/>
            <a:stretch>
              <a:fillRect/>
            </a:stretch>
          </p:blipFill>
          <p:spPr bwMode="auto">
            <a:xfrm>
              <a:off x="4705350" y="1785938"/>
              <a:ext cx="3448050" cy="4124325"/>
            </a:xfrm>
            <a:prstGeom prst="rect">
              <a:avLst/>
            </a:prstGeom>
            <a:noFill/>
            <a:ln w="9525" algn="ctr">
              <a:noFill/>
              <a:miter lim="800000"/>
              <a:headEnd/>
              <a:tailEnd/>
            </a:ln>
            <a:effectLst/>
          </p:spPr>
        </p:pic>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Operational Metrics</a:t>
            </a:r>
          </a:p>
        </p:txBody>
      </p:sp>
      <p:sp>
        <p:nvSpPr>
          <p:cNvPr id="20482" name="Footer Placeholder 3"/>
          <p:cNvSpPr>
            <a:spLocks noGrp="1"/>
          </p:cNvSpPr>
          <p:nvPr>
            <p:ph type="ftr" sz="quarter" idx="10"/>
          </p:nvPr>
        </p:nvSpPr>
        <p:spPr>
          <a:noFill/>
        </p:spPr>
        <p:txBody>
          <a:bodyPr/>
          <a:lstStyle/>
          <a:p>
            <a:pPr defTabSz="865188"/>
            <a:r>
              <a:rPr lang="en-US" smtClean="0"/>
              <a:t>NET_BRO_170</a:t>
            </a:r>
          </a:p>
        </p:txBody>
      </p:sp>
      <p:grpSp>
        <p:nvGrpSpPr>
          <p:cNvPr id="6" name="Group 5"/>
          <p:cNvGrpSpPr/>
          <p:nvPr/>
        </p:nvGrpSpPr>
        <p:grpSpPr>
          <a:xfrm>
            <a:off x="454654" y="1488875"/>
            <a:ext cx="8207375" cy="4032250"/>
            <a:chOff x="433388" y="1871663"/>
            <a:chExt cx="8207375" cy="4032250"/>
          </a:xfrm>
        </p:grpSpPr>
        <p:pic>
          <p:nvPicPr>
            <p:cNvPr id="20485" name="Picture 5" descr="SHOT0000"/>
            <p:cNvPicPr>
              <a:picLocks noChangeAspect="1" noChangeArrowheads="1"/>
            </p:cNvPicPr>
            <p:nvPr/>
          </p:nvPicPr>
          <p:blipFill>
            <a:blip r:embed="rId2" cstate="print"/>
            <a:srcRect/>
            <a:stretch>
              <a:fillRect/>
            </a:stretch>
          </p:blipFill>
          <p:spPr bwMode="auto">
            <a:xfrm>
              <a:off x="3044825" y="1884363"/>
              <a:ext cx="5595938" cy="4019550"/>
            </a:xfrm>
            <a:prstGeom prst="rect">
              <a:avLst/>
            </a:prstGeom>
            <a:noFill/>
            <a:ln w="9525">
              <a:noFill/>
              <a:miter lim="800000"/>
              <a:headEnd/>
              <a:tailEnd/>
            </a:ln>
          </p:spPr>
        </p:pic>
        <p:pic>
          <p:nvPicPr>
            <p:cNvPr id="20487" name="Picture 7"/>
            <p:cNvPicPr>
              <a:picLocks noChangeAspect="1" noChangeArrowheads="1"/>
            </p:cNvPicPr>
            <p:nvPr/>
          </p:nvPicPr>
          <p:blipFill>
            <a:blip r:embed="rId3" cstate="print"/>
            <a:srcRect/>
            <a:stretch>
              <a:fillRect/>
            </a:stretch>
          </p:blipFill>
          <p:spPr bwMode="auto">
            <a:xfrm>
              <a:off x="433388" y="1871663"/>
              <a:ext cx="2428875" cy="3800475"/>
            </a:xfrm>
            <a:prstGeom prst="rect">
              <a:avLst/>
            </a:prstGeom>
            <a:noFill/>
            <a:ln w="9525" algn="ctr">
              <a:noFill/>
              <a:miter lim="800000"/>
              <a:headEnd/>
              <a:tailEnd/>
            </a:ln>
            <a:effectLst/>
          </p:spPr>
        </p:pic>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dirty="0" smtClean="0"/>
              <a:t>Creating Metric Collections</a:t>
            </a:r>
            <a:endParaRPr lang="en-US" dirty="0" smtClean="0"/>
          </a:p>
        </p:txBody>
      </p:sp>
      <p:sp>
        <p:nvSpPr>
          <p:cNvPr id="21506" name="Footer Placeholder 3"/>
          <p:cNvSpPr>
            <a:spLocks noGrp="1"/>
          </p:cNvSpPr>
          <p:nvPr>
            <p:ph type="ftr" sz="quarter" idx="10"/>
          </p:nvPr>
        </p:nvSpPr>
        <p:spPr>
          <a:noFill/>
        </p:spPr>
        <p:txBody>
          <a:bodyPr/>
          <a:lstStyle/>
          <a:p>
            <a:pPr defTabSz="865188"/>
            <a:r>
              <a:rPr lang="en-US" smtClean="0"/>
              <a:t>NET_BRO_180</a:t>
            </a:r>
          </a:p>
        </p:txBody>
      </p:sp>
      <p:pic>
        <p:nvPicPr>
          <p:cNvPr id="21508" name="Picture 5" descr="SHOT0000"/>
          <p:cNvPicPr>
            <a:picLocks noChangeAspect="1" noChangeArrowheads="1"/>
          </p:cNvPicPr>
          <p:nvPr/>
        </p:nvPicPr>
        <p:blipFill>
          <a:blip r:embed="rId2" cstate="print"/>
          <a:srcRect/>
          <a:stretch>
            <a:fillRect/>
          </a:stretch>
        </p:blipFill>
        <p:spPr bwMode="auto">
          <a:xfrm>
            <a:off x="1277821" y="1602663"/>
            <a:ext cx="6580188" cy="384492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spcBef>
                <a:spcPts val="800"/>
              </a:spcBef>
            </a:pPr>
            <a:r>
              <a:rPr lang="en-US" smtClean="0"/>
              <a:t>The objective of this chapter is to introduce browses in the QAD .NET UI. </a:t>
            </a:r>
          </a:p>
        </p:txBody>
      </p:sp>
      <p:sp>
        <p:nvSpPr>
          <p:cNvPr id="4099" name="Rectangle 2"/>
          <p:cNvSpPr>
            <a:spLocks noGrp="1" noChangeArrowheads="1"/>
          </p:cNvSpPr>
          <p:nvPr>
            <p:ph type="title"/>
          </p:nvPr>
        </p:nvSpPr>
        <p:spPr/>
        <p:txBody>
          <a:bodyPr/>
          <a:lstStyle/>
          <a:p>
            <a:pPr eaLnBrk="1" hangingPunct="1"/>
            <a:r>
              <a:rPr lang="en-US" smtClean="0"/>
              <a:t>Chapter Objectives</a:t>
            </a:r>
          </a:p>
        </p:txBody>
      </p:sp>
      <p:sp>
        <p:nvSpPr>
          <p:cNvPr id="4098" name="Footer Placeholder 3"/>
          <p:cNvSpPr>
            <a:spLocks noGrp="1"/>
          </p:cNvSpPr>
          <p:nvPr>
            <p:ph type="ftr" sz="quarter" idx="10"/>
          </p:nvPr>
        </p:nvSpPr>
        <p:spPr>
          <a:noFill/>
        </p:spPr>
        <p:txBody>
          <a:bodyPr/>
          <a:lstStyle/>
          <a:p>
            <a:pPr defTabSz="865188"/>
            <a:r>
              <a:rPr lang="en-US" smtClean="0"/>
              <a:t>NET_BRO_020</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Creating Metric Groups</a:t>
            </a:r>
            <a:endParaRPr lang="en-US" dirty="0" smtClean="0"/>
          </a:p>
        </p:txBody>
      </p:sp>
      <p:sp>
        <p:nvSpPr>
          <p:cNvPr id="22530" name="Footer Placeholder 3"/>
          <p:cNvSpPr>
            <a:spLocks noGrp="1"/>
          </p:cNvSpPr>
          <p:nvPr>
            <p:ph type="ftr" sz="quarter" idx="10"/>
          </p:nvPr>
        </p:nvSpPr>
        <p:spPr>
          <a:noFill/>
        </p:spPr>
        <p:txBody>
          <a:bodyPr/>
          <a:lstStyle/>
          <a:p>
            <a:pPr defTabSz="865188"/>
            <a:r>
              <a:rPr lang="en-US" smtClean="0"/>
              <a:t>NET_BRO_190</a:t>
            </a:r>
          </a:p>
        </p:txBody>
      </p:sp>
      <p:pic>
        <p:nvPicPr>
          <p:cNvPr id="22532" name="Picture 4" descr="SHOT0000"/>
          <p:cNvPicPr>
            <a:picLocks noChangeAspect="1" noChangeArrowheads="1"/>
          </p:cNvPicPr>
          <p:nvPr/>
        </p:nvPicPr>
        <p:blipFill>
          <a:blip r:embed="rId2" cstate="print"/>
          <a:srcRect/>
          <a:stretch>
            <a:fillRect/>
          </a:stretch>
        </p:blipFill>
        <p:spPr bwMode="auto">
          <a:xfrm>
            <a:off x="743579" y="1272346"/>
            <a:ext cx="7637462"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pPr eaLnBrk="1" hangingPunct="1"/>
            <a:r>
              <a:rPr lang="en-IE" dirty="0" smtClean="0"/>
              <a:t>Creating </a:t>
            </a:r>
            <a:r>
              <a:rPr lang="en-IE" dirty="0" smtClean="0"/>
              <a:t>Operational Metrics</a:t>
            </a:r>
            <a:endParaRPr lang="en-US" dirty="0" smtClean="0"/>
          </a:p>
        </p:txBody>
      </p:sp>
      <p:sp>
        <p:nvSpPr>
          <p:cNvPr id="23554" name="Footer Placeholder 3"/>
          <p:cNvSpPr>
            <a:spLocks noGrp="1"/>
          </p:cNvSpPr>
          <p:nvPr>
            <p:ph type="ftr" sz="quarter" idx="10"/>
          </p:nvPr>
        </p:nvSpPr>
        <p:spPr>
          <a:noFill/>
        </p:spPr>
        <p:txBody>
          <a:bodyPr/>
          <a:lstStyle/>
          <a:p>
            <a:pPr defTabSz="865188"/>
            <a:r>
              <a:rPr lang="en-US" smtClean="0"/>
              <a:t>NET_BRO_200</a:t>
            </a:r>
          </a:p>
        </p:txBody>
      </p:sp>
      <p:pic>
        <p:nvPicPr>
          <p:cNvPr id="23556" name="Picture 7" descr="SHOT0000"/>
          <p:cNvPicPr>
            <a:picLocks noChangeAspect="1" noChangeArrowheads="1"/>
          </p:cNvPicPr>
          <p:nvPr/>
        </p:nvPicPr>
        <p:blipFill>
          <a:blip r:embed="rId3" cstate="print"/>
          <a:srcRect/>
          <a:stretch>
            <a:fillRect/>
          </a:stretch>
        </p:blipFill>
        <p:spPr bwMode="auto">
          <a:xfrm>
            <a:off x="1381125" y="1837133"/>
            <a:ext cx="6380163" cy="3400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en-US" dirty="0" smtClean="0"/>
              <a:t>Editing Operational Metrics</a:t>
            </a:r>
            <a:endParaRPr lang="en-US" dirty="0" smtClean="0"/>
          </a:p>
        </p:txBody>
      </p:sp>
      <p:sp>
        <p:nvSpPr>
          <p:cNvPr id="24578" name="Footer Placeholder 3"/>
          <p:cNvSpPr>
            <a:spLocks noGrp="1"/>
          </p:cNvSpPr>
          <p:nvPr>
            <p:ph type="ftr" sz="quarter" idx="10"/>
          </p:nvPr>
        </p:nvSpPr>
        <p:spPr>
          <a:noFill/>
        </p:spPr>
        <p:txBody>
          <a:bodyPr/>
          <a:lstStyle/>
          <a:p>
            <a:pPr defTabSz="865188"/>
            <a:r>
              <a:rPr lang="en-US" smtClean="0"/>
              <a:t>NET_BRO_210</a:t>
            </a:r>
          </a:p>
        </p:txBody>
      </p:sp>
      <p:pic>
        <p:nvPicPr>
          <p:cNvPr id="24580" name="Picture 5" descr="SHOT0000"/>
          <p:cNvPicPr>
            <a:picLocks noChangeAspect="1" noChangeArrowheads="1"/>
          </p:cNvPicPr>
          <p:nvPr/>
        </p:nvPicPr>
        <p:blipFill>
          <a:blip r:embed="rId2" cstate="print"/>
          <a:srcRect/>
          <a:stretch>
            <a:fillRect/>
          </a:stretch>
        </p:blipFill>
        <p:spPr bwMode="auto">
          <a:xfrm>
            <a:off x="1450826" y="1445714"/>
            <a:ext cx="6238875" cy="4238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smtClean="0"/>
              <a:t>Creating Excel Output From Browses</a:t>
            </a:r>
          </a:p>
        </p:txBody>
      </p:sp>
      <p:sp>
        <p:nvSpPr>
          <p:cNvPr id="25602" name="Footer Placeholder 3"/>
          <p:cNvSpPr>
            <a:spLocks noGrp="1"/>
          </p:cNvSpPr>
          <p:nvPr>
            <p:ph type="ftr" sz="quarter" idx="10"/>
          </p:nvPr>
        </p:nvSpPr>
        <p:spPr>
          <a:noFill/>
        </p:spPr>
        <p:txBody>
          <a:bodyPr/>
          <a:lstStyle/>
          <a:p>
            <a:pPr defTabSz="865188"/>
            <a:r>
              <a:rPr lang="en-US" smtClean="0"/>
              <a:t>NET_BRO_240</a:t>
            </a:r>
          </a:p>
        </p:txBody>
      </p:sp>
      <p:grpSp>
        <p:nvGrpSpPr>
          <p:cNvPr id="7" name="Group 6"/>
          <p:cNvGrpSpPr/>
          <p:nvPr/>
        </p:nvGrpSpPr>
        <p:grpSpPr>
          <a:xfrm>
            <a:off x="890108" y="1162394"/>
            <a:ext cx="7342188" cy="4857750"/>
            <a:chOff x="879475" y="1768475"/>
            <a:chExt cx="7342188" cy="4857750"/>
          </a:xfrm>
        </p:grpSpPr>
        <p:pic>
          <p:nvPicPr>
            <p:cNvPr id="25604" name="Picture 4" descr="SHOT0000"/>
            <p:cNvPicPr>
              <a:picLocks noChangeAspect="1" noChangeArrowheads="1"/>
            </p:cNvPicPr>
            <p:nvPr/>
          </p:nvPicPr>
          <p:blipFill>
            <a:blip r:embed="rId2" cstate="print"/>
            <a:srcRect/>
            <a:stretch>
              <a:fillRect/>
            </a:stretch>
          </p:blipFill>
          <p:spPr bwMode="auto">
            <a:xfrm>
              <a:off x="879475" y="1768475"/>
              <a:ext cx="7123113" cy="4857750"/>
            </a:xfrm>
            <a:prstGeom prst="rect">
              <a:avLst/>
            </a:prstGeom>
            <a:noFill/>
            <a:ln w="9525">
              <a:noFill/>
              <a:miter lim="800000"/>
              <a:headEnd/>
              <a:tailEnd/>
            </a:ln>
          </p:spPr>
        </p:pic>
        <p:pic>
          <p:nvPicPr>
            <p:cNvPr id="25605" name="Picture 5" descr="SHOT0000"/>
            <p:cNvPicPr>
              <a:picLocks noChangeAspect="1" noChangeArrowheads="1"/>
            </p:cNvPicPr>
            <p:nvPr/>
          </p:nvPicPr>
          <p:blipFill>
            <a:blip r:embed="rId3" cstate="print"/>
            <a:srcRect/>
            <a:stretch>
              <a:fillRect/>
            </a:stretch>
          </p:blipFill>
          <p:spPr bwMode="auto">
            <a:xfrm>
              <a:off x="3535363" y="3441700"/>
              <a:ext cx="4686300" cy="2790825"/>
            </a:xfrm>
            <a:prstGeom prst="rect">
              <a:avLst/>
            </a:prstGeom>
            <a:noFill/>
            <a:ln w="9525">
              <a:noFill/>
              <a:miter lim="800000"/>
              <a:headEnd/>
              <a:tailEnd/>
            </a:ln>
          </p:spPr>
        </p:pic>
        <p:sp>
          <p:nvSpPr>
            <p:cNvPr id="25606" name="Line 6"/>
            <p:cNvSpPr>
              <a:spLocks noChangeShapeType="1"/>
            </p:cNvSpPr>
            <p:nvPr/>
          </p:nvSpPr>
          <p:spPr bwMode="auto">
            <a:xfrm flipH="1" flipV="1">
              <a:off x="1973263" y="2700338"/>
              <a:ext cx="334962" cy="347662"/>
            </a:xfrm>
            <a:prstGeom prst="line">
              <a:avLst/>
            </a:prstGeom>
            <a:noFill/>
            <a:ln w="9525">
              <a:solidFill>
                <a:schemeClr val="tx1"/>
              </a:solidFill>
              <a:round/>
              <a:headEnd/>
              <a:tailEnd type="triangle" w="med" len="med"/>
            </a:ln>
          </p:spPr>
          <p:txBody>
            <a:bodyPr wrap="none" tIns="91440" bIns="91440" anchor="ctr"/>
            <a:lstStyle/>
            <a:p>
              <a:endParaRPr lang="en-US"/>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eaLnBrk="1" hangingPunct="1">
              <a:lnSpc>
                <a:spcPct val="100000"/>
              </a:lnSpc>
            </a:pPr>
            <a:r>
              <a:rPr lang="en-US" sz="2000" smtClean="0"/>
              <a:t>Loading Data for Export to Excel for Maintenance</a:t>
            </a:r>
          </a:p>
          <a:p>
            <a:pPr lvl="1" eaLnBrk="1" hangingPunct="1">
              <a:lnSpc>
                <a:spcPct val="100000"/>
              </a:lnSpc>
            </a:pPr>
            <a:r>
              <a:rPr lang="en-US" sz="2000" smtClean="0"/>
              <a:t>The Load option lets you retrieve all the records from the database and export them to Excel for maintenance. </a:t>
            </a:r>
            <a:endParaRPr lang="en-US" sz="2000" b="1" smtClean="0"/>
          </a:p>
          <a:p>
            <a:pPr lvl="1" eaLnBrk="1" hangingPunct="1">
              <a:lnSpc>
                <a:spcPct val="100000"/>
              </a:lnSpc>
            </a:pPr>
            <a:r>
              <a:rPr lang="en-US" sz="2000" smtClean="0"/>
              <a:t>Choose the Excel Integration activity from the menu and load data into the grid using the Load option (right-click the empty grid to select Load).</a:t>
            </a:r>
          </a:p>
          <a:p>
            <a:pPr lvl="1" eaLnBrk="1" hangingPunct="1">
              <a:lnSpc>
                <a:spcPct val="100000"/>
              </a:lnSpc>
            </a:pPr>
            <a:r>
              <a:rPr lang="en-US" sz="2000" smtClean="0"/>
              <a:t>Export the data to a spreadsheet, open the data in Excel, and modify it.</a:t>
            </a:r>
          </a:p>
          <a:p>
            <a:pPr lvl="1" eaLnBrk="1" hangingPunct="1">
              <a:lnSpc>
                <a:spcPct val="100000"/>
              </a:lnSpc>
            </a:pPr>
            <a:r>
              <a:rPr lang="en-US" sz="2000" smtClean="0"/>
              <a:t>Right-click the grid again to select Export to Excel.</a:t>
            </a:r>
          </a:p>
          <a:p>
            <a:pPr lvl="1" eaLnBrk="1" hangingPunct="1">
              <a:lnSpc>
                <a:spcPct val="100000"/>
              </a:lnSpc>
            </a:pPr>
            <a:r>
              <a:rPr lang="en-US" sz="2000" smtClean="0"/>
              <a:t>Save your changes. </a:t>
            </a:r>
          </a:p>
          <a:p>
            <a:pPr lvl="1" eaLnBrk="1" hangingPunct="1">
              <a:lnSpc>
                <a:spcPct val="100000"/>
              </a:lnSpc>
            </a:pPr>
            <a:r>
              <a:rPr lang="en-US" sz="2000" smtClean="0"/>
              <a:t>Import the modified data (right-click the empty grid to select Import from Excel, and click Save to create or update the data in the system database). </a:t>
            </a:r>
          </a:p>
        </p:txBody>
      </p:sp>
      <p:sp>
        <p:nvSpPr>
          <p:cNvPr id="26627" name="Rectangle 2"/>
          <p:cNvSpPr>
            <a:spLocks noGrp="1" noChangeArrowheads="1"/>
          </p:cNvSpPr>
          <p:nvPr>
            <p:ph type="title"/>
          </p:nvPr>
        </p:nvSpPr>
        <p:spPr/>
        <p:txBody>
          <a:bodyPr/>
          <a:lstStyle/>
          <a:p>
            <a:pPr eaLnBrk="1" hangingPunct="1"/>
            <a:r>
              <a:rPr lang="en-IE" smtClean="0"/>
              <a:t>Excel Integration</a:t>
            </a:r>
            <a:endParaRPr lang="en-US" smtClean="0"/>
          </a:p>
        </p:txBody>
      </p:sp>
      <p:sp>
        <p:nvSpPr>
          <p:cNvPr id="26626" name="Footer Placeholder 3"/>
          <p:cNvSpPr>
            <a:spLocks noGrp="1"/>
          </p:cNvSpPr>
          <p:nvPr>
            <p:ph type="ftr" sz="quarter" idx="10"/>
          </p:nvPr>
        </p:nvSpPr>
        <p:spPr>
          <a:noFill/>
        </p:spPr>
        <p:txBody>
          <a:bodyPr/>
          <a:lstStyle/>
          <a:p>
            <a:pPr defTabSz="865188"/>
            <a:r>
              <a:rPr lang="en-US" smtClean="0"/>
              <a:t>NET_BRO_220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sz="2400" dirty="0" smtClean="0"/>
              <a:t>Generate graphical representations of browse data.</a:t>
            </a:r>
          </a:p>
          <a:p>
            <a:r>
              <a:rPr lang="en-US" sz="2400" dirty="0" smtClean="0"/>
              <a:t>Toggle between the standard browse display (called the grid view) and the new chart view.</a:t>
            </a:r>
          </a:p>
          <a:p>
            <a:r>
              <a:rPr lang="en-US" sz="2400" dirty="0" smtClean="0"/>
              <a:t>Use the chart view editor to select data in a browse and display the data as a pie chart or bar graph, for example.</a:t>
            </a:r>
          </a:p>
          <a:p>
            <a:endParaRPr lang="en-US" sz="2400" dirty="0"/>
          </a:p>
        </p:txBody>
      </p:sp>
      <p:sp>
        <p:nvSpPr>
          <p:cNvPr id="29699" name="Rectangle 2"/>
          <p:cNvSpPr>
            <a:spLocks noGrp="1" noChangeArrowheads="1"/>
          </p:cNvSpPr>
          <p:nvPr>
            <p:ph type="title"/>
          </p:nvPr>
        </p:nvSpPr>
        <p:spPr/>
        <p:txBody>
          <a:bodyPr/>
          <a:lstStyle/>
          <a:p>
            <a:pPr eaLnBrk="1" hangingPunct="1"/>
            <a:r>
              <a:rPr lang="en-US" smtClean="0"/>
              <a:t>Chart Designer</a:t>
            </a:r>
          </a:p>
        </p:txBody>
      </p:sp>
      <p:sp>
        <p:nvSpPr>
          <p:cNvPr id="29698" name="Footer Placeholder 3"/>
          <p:cNvSpPr>
            <a:spLocks noGrp="1"/>
          </p:cNvSpPr>
          <p:nvPr>
            <p:ph type="ftr" sz="quarter" idx="10"/>
          </p:nvPr>
        </p:nvSpPr>
        <p:spPr>
          <a:noFill/>
        </p:spPr>
        <p:txBody>
          <a:bodyPr/>
          <a:lstStyle/>
          <a:p>
            <a:pPr defTabSz="865188"/>
            <a:r>
              <a:rPr lang="en-US" smtClean="0"/>
              <a:t>NET_BRO_260</a:t>
            </a:r>
          </a:p>
        </p:txBody>
      </p:sp>
      <p:pic>
        <p:nvPicPr>
          <p:cNvPr id="29701" name="Picture 4" descr="BrowseChartDesignerWindow"/>
          <p:cNvPicPr>
            <a:picLocks noChangeAspect="1" noChangeArrowheads="1"/>
          </p:cNvPicPr>
          <p:nvPr/>
        </p:nvPicPr>
        <p:blipFill>
          <a:blip r:embed="rId3" cstate="print"/>
          <a:srcRect/>
          <a:stretch>
            <a:fillRect/>
          </a:stretch>
        </p:blipFill>
        <p:spPr bwMode="auto">
          <a:xfrm>
            <a:off x="2885848" y="3310100"/>
            <a:ext cx="4735512" cy="2735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2"/>
          <p:cNvSpPr>
            <a:spLocks noGrp="1" noChangeArrowheads="1"/>
          </p:cNvSpPr>
          <p:nvPr>
            <p:ph type="title"/>
          </p:nvPr>
        </p:nvSpPr>
        <p:spPr/>
        <p:txBody>
          <a:bodyPr/>
          <a:lstStyle/>
          <a:p>
            <a:pPr eaLnBrk="1" hangingPunct="1"/>
            <a:r>
              <a:rPr lang="en-US" smtClean="0"/>
              <a:t>Using the Chart Designer</a:t>
            </a:r>
          </a:p>
        </p:txBody>
      </p:sp>
      <p:sp>
        <p:nvSpPr>
          <p:cNvPr id="28674" name="Footer Placeholder 3"/>
          <p:cNvSpPr>
            <a:spLocks noGrp="1"/>
          </p:cNvSpPr>
          <p:nvPr>
            <p:ph type="ftr" sz="quarter" idx="10"/>
          </p:nvPr>
        </p:nvSpPr>
        <p:spPr>
          <a:noFill/>
        </p:spPr>
        <p:txBody>
          <a:bodyPr/>
          <a:lstStyle/>
          <a:p>
            <a:pPr defTabSz="865188"/>
            <a:r>
              <a:rPr lang="en-US" smtClean="0"/>
              <a:t>NET_BRO_250</a:t>
            </a:r>
          </a:p>
        </p:txBody>
      </p:sp>
      <p:grpSp>
        <p:nvGrpSpPr>
          <p:cNvPr id="6" name="Group 5"/>
          <p:cNvGrpSpPr/>
          <p:nvPr/>
        </p:nvGrpSpPr>
        <p:grpSpPr>
          <a:xfrm>
            <a:off x="458159" y="1095505"/>
            <a:ext cx="8213725" cy="4754563"/>
            <a:chOff x="479425" y="1520825"/>
            <a:chExt cx="8213725" cy="4754563"/>
          </a:xfrm>
        </p:grpSpPr>
        <p:pic>
          <p:nvPicPr>
            <p:cNvPr id="28676" name="Picture 3" descr="SHOT0000"/>
            <p:cNvPicPr>
              <a:picLocks noChangeAspect="1" noChangeArrowheads="1"/>
            </p:cNvPicPr>
            <p:nvPr/>
          </p:nvPicPr>
          <p:blipFill>
            <a:blip r:embed="rId2" cstate="print"/>
            <a:srcRect/>
            <a:stretch>
              <a:fillRect/>
            </a:stretch>
          </p:blipFill>
          <p:spPr bwMode="auto">
            <a:xfrm>
              <a:off x="479425" y="1520825"/>
              <a:ext cx="6818313" cy="4019550"/>
            </a:xfrm>
            <a:prstGeom prst="rect">
              <a:avLst/>
            </a:prstGeom>
            <a:noFill/>
            <a:ln w="9525">
              <a:noFill/>
              <a:miter lim="800000"/>
              <a:headEnd/>
              <a:tailEnd/>
            </a:ln>
          </p:spPr>
        </p:pic>
        <p:pic>
          <p:nvPicPr>
            <p:cNvPr id="28677" name="Picture 4" descr="SHOT0000"/>
            <p:cNvPicPr>
              <a:picLocks noChangeAspect="1" noChangeArrowheads="1"/>
            </p:cNvPicPr>
            <p:nvPr/>
          </p:nvPicPr>
          <p:blipFill>
            <a:blip r:embed="rId3" cstate="print"/>
            <a:srcRect/>
            <a:stretch>
              <a:fillRect/>
            </a:stretch>
          </p:blipFill>
          <p:spPr bwMode="auto">
            <a:xfrm>
              <a:off x="3997325" y="2208213"/>
              <a:ext cx="4695825" cy="40671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514350" indent="-514350">
              <a:buFont typeface="+mj-lt"/>
              <a:buAutoNum type="arabicPeriod"/>
            </a:pPr>
            <a:r>
              <a:rPr lang="en-US" dirty="0" smtClean="0"/>
              <a:t>Start a browse and click on the Chart Designer icon. </a:t>
            </a:r>
          </a:p>
          <a:p>
            <a:pPr marL="514350" indent="-514350">
              <a:buFont typeface="+mj-lt"/>
              <a:buAutoNum type="arabicPeriod"/>
            </a:pPr>
            <a:r>
              <a:rPr lang="en-US" dirty="0" smtClean="0"/>
              <a:t>Design a chart using the Browse Chart Designer.</a:t>
            </a:r>
          </a:p>
          <a:p>
            <a:pPr lvl="1"/>
            <a:r>
              <a:rPr lang="en-US" dirty="0" smtClean="0"/>
              <a:t>Set X- and Y-Axis</a:t>
            </a:r>
            <a:br>
              <a:rPr lang="en-US" dirty="0" smtClean="0"/>
            </a:br>
            <a:r>
              <a:rPr lang="en-US" dirty="0" smtClean="0"/>
              <a:t>labels</a:t>
            </a:r>
          </a:p>
          <a:p>
            <a:pPr lvl="1"/>
            <a:r>
              <a:rPr lang="en-US" dirty="0" smtClean="0"/>
              <a:t>Set X and Y variables</a:t>
            </a:r>
          </a:p>
          <a:p>
            <a:pPr lvl="1"/>
            <a:r>
              <a:rPr lang="en-US" dirty="0" smtClean="0"/>
              <a:t>Group By X Values</a:t>
            </a:r>
          </a:p>
          <a:p>
            <a:pPr lvl="1"/>
            <a:r>
              <a:rPr lang="en-US" dirty="0" smtClean="0"/>
              <a:t>Chart Title</a:t>
            </a:r>
          </a:p>
          <a:p>
            <a:pPr lvl="1"/>
            <a:r>
              <a:rPr lang="en-US" dirty="0" smtClean="0"/>
              <a:t>Chart Type</a:t>
            </a:r>
          </a:p>
          <a:p>
            <a:pPr lvl="1"/>
            <a:r>
              <a:rPr lang="en-US" dirty="0" smtClean="0"/>
              <a:t>Preview</a:t>
            </a:r>
          </a:p>
          <a:p>
            <a:endParaRPr lang="en-US" dirty="0"/>
          </a:p>
        </p:txBody>
      </p:sp>
      <p:sp>
        <p:nvSpPr>
          <p:cNvPr id="30723" name="Rectangle 2"/>
          <p:cNvSpPr>
            <a:spLocks noGrp="1" noChangeArrowheads="1"/>
          </p:cNvSpPr>
          <p:nvPr>
            <p:ph type="title"/>
          </p:nvPr>
        </p:nvSpPr>
        <p:spPr/>
        <p:txBody>
          <a:bodyPr/>
          <a:lstStyle/>
          <a:p>
            <a:pPr eaLnBrk="1" hangingPunct="1"/>
            <a:r>
              <a:rPr lang="en-US" smtClean="0"/>
              <a:t>Creating Charts from Browses</a:t>
            </a:r>
          </a:p>
        </p:txBody>
      </p:sp>
      <p:sp>
        <p:nvSpPr>
          <p:cNvPr id="30722" name="Footer Placeholder 3"/>
          <p:cNvSpPr>
            <a:spLocks noGrp="1"/>
          </p:cNvSpPr>
          <p:nvPr>
            <p:ph type="ftr" sz="quarter" idx="10"/>
          </p:nvPr>
        </p:nvSpPr>
        <p:spPr>
          <a:noFill/>
        </p:spPr>
        <p:txBody>
          <a:bodyPr/>
          <a:lstStyle/>
          <a:p>
            <a:pPr defTabSz="865188"/>
            <a:r>
              <a:rPr lang="en-US" smtClean="0"/>
              <a:t>NET_BRO_270</a:t>
            </a:r>
          </a:p>
        </p:txBody>
      </p:sp>
      <p:pic>
        <p:nvPicPr>
          <p:cNvPr id="30725" name="Picture 4" descr="BrowseChartDesignerWindow"/>
          <p:cNvPicPr>
            <a:picLocks noChangeAspect="1" noChangeArrowheads="1"/>
          </p:cNvPicPr>
          <p:nvPr/>
        </p:nvPicPr>
        <p:blipFill>
          <a:blip r:embed="rId3" cstate="print"/>
          <a:srcRect/>
          <a:stretch>
            <a:fillRect/>
          </a:stretch>
        </p:blipFill>
        <p:spPr bwMode="auto">
          <a:xfrm>
            <a:off x="4538067" y="3365500"/>
            <a:ext cx="4397375" cy="254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Rotate and Zoom 3D Charts</a:t>
            </a:r>
          </a:p>
          <a:p>
            <a:r>
              <a:rPr lang="en-US" dirty="0" smtClean="0"/>
              <a:t>Search Charts</a:t>
            </a:r>
          </a:p>
          <a:p>
            <a:r>
              <a:rPr lang="en-US" dirty="0" smtClean="0"/>
              <a:t>Hide Titles and Legends</a:t>
            </a:r>
          </a:p>
          <a:p>
            <a:endParaRPr lang="en-US" dirty="0"/>
          </a:p>
        </p:txBody>
      </p:sp>
      <p:sp>
        <p:nvSpPr>
          <p:cNvPr id="31747" name="Rectangle 2"/>
          <p:cNvSpPr>
            <a:spLocks noGrp="1" noChangeArrowheads="1"/>
          </p:cNvSpPr>
          <p:nvPr>
            <p:ph type="title"/>
          </p:nvPr>
        </p:nvSpPr>
        <p:spPr/>
        <p:txBody>
          <a:bodyPr/>
          <a:lstStyle/>
          <a:p>
            <a:pPr eaLnBrk="1" hangingPunct="1"/>
            <a:r>
              <a:rPr lang="en-US" smtClean="0"/>
              <a:t>Chart Options</a:t>
            </a:r>
          </a:p>
        </p:txBody>
      </p:sp>
      <p:sp>
        <p:nvSpPr>
          <p:cNvPr id="31746" name="Footer Placeholder 3"/>
          <p:cNvSpPr>
            <a:spLocks noGrp="1"/>
          </p:cNvSpPr>
          <p:nvPr>
            <p:ph type="ftr" sz="quarter" idx="10"/>
          </p:nvPr>
        </p:nvSpPr>
        <p:spPr>
          <a:noFill/>
        </p:spPr>
        <p:txBody>
          <a:bodyPr/>
          <a:lstStyle/>
          <a:p>
            <a:pPr defTabSz="865188"/>
            <a:r>
              <a:rPr lang="en-US" smtClean="0"/>
              <a:t>NET_BRO_280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IE" smtClean="0"/>
              <a:t>Launch Chart in New Window.</a:t>
            </a:r>
          </a:p>
          <a:p>
            <a:pPr eaLnBrk="1" hangingPunct="1"/>
            <a:r>
              <a:rPr lang="en-IE" smtClean="0"/>
              <a:t>Copy Chart to Clipboard</a:t>
            </a:r>
          </a:p>
          <a:p>
            <a:pPr eaLnBrk="1" hangingPunct="1"/>
            <a:r>
              <a:rPr lang="en-IE" smtClean="0"/>
              <a:t>Edit Chart Design </a:t>
            </a:r>
          </a:p>
          <a:p>
            <a:pPr eaLnBrk="1" hangingPunct="1"/>
            <a:r>
              <a:rPr lang="en-IE" smtClean="0"/>
              <a:t>Interactive Charting</a:t>
            </a:r>
          </a:p>
          <a:p>
            <a:pPr lvl="1" eaLnBrk="1" hangingPunct="1"/>
            <a:r>
              <a:rPr lang="en-IE" smtClean="0"/>
              <a:t>For any item that has a drill-down, a split-screen view of both the chart and the drill-down browse, which can also be displayed as a chart.</a:t>
            </a:r>
          </a:p>
          <a:p>
            <a:pPr lvl="1" eaLnBrk="1" hangingPunct="1"/>
            <a:r>
              <a:rPr lang="en-IE" smtClean="0"/>
              <a:t>Click an item in the first chart, to automatically change the view to reflect the changed data for the drill-down. Click an item in the chart to select the associated row in the browse. Conversely, click a row in a browse to select the associated item in the chart</a:t>
            </a:r>
            <a:endParaRPr lang="en-US" smtClean="0"/>
          </a:p>
        </p:txBody>
      </p:sp>
      <p:sp>
        <p:nvSpPr>
          <p:cNvPr id="32771" name="Rectangle 2"/>
          <p:cNvSpPr>
            <a:spLocks noGrp="1" noChangeArrowheads="1"/>
          </p:cNvSpPr>
          <p:nvPr>
            <p:ph type="title"/>
          </p:nvPr>
        </p:nvSpPr>
        <p:spPr/>
        <p:txBody>
          <a:bodyPr/>
          <a:lstStyle/>
          <a:p>
            <a:pPr eaLnBrk="1" hangingPunct="1"/>
            <a:r>
              <a:rPr lang="en-IE" smtClean="0"/>
              <a:t>Chart Options</a:t>
            </a:r>
            <a:endParaRPr lang="en-US" smtClean="0"/>
          </a:p>
        </p:txBody>
      </p:sp>
      <p:sp>
        <p:nvSpPr>
          <p:cNvPr id="32770" name="Footer Placeholder 3"/>
          <p:cNvSpPr>
            <a:spLocks noGrp="1"/>
          </p:cNvSpPr>
          <p:nvPr>
            <p:ph type="ftr" sz="quarter" idx="10"/>
          </p:nvPr>
        </p:nvSpPr>
        <p:spPr>
          <a:noFill/>
        </p:spPr>
        <p:txBody>
          <a:bodyPr/>
          <a:lstStyle/>
          <a:p>
            <a:pPr defTabSz="865188"/>
            <a:r>
              <a:rPr lang="en-US" smtClean="0"/>
              <a:t>NET_BRO_290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smtClean="0"/>
              <a:t>You will be familiar with the different types of browses in the QAD .NET UI.</a:t>
            </a:r>
          </a:p>
        </p:txBody>
      </p:sp>
      <p:sp>
        <p:nvSpPr>
          <p:cNvPr id="5123" name="Rectangle 2"/>
          <p:cNvSpPr>
            <a:spLocks noGrp="1" noChangeArrowheads="1"/>
          </p:cNvSpPr>
          <p:nvPr>
            <p:ph type="title"/>
          </p:nvPr>
        </p:nvSpPr>
        <p:spPr/>
        <p:txBody>
          <a:bodyPr/>
          <a:lstStyle/>
          <a:p>
            <a:pPr eaLnBrk="1" hangingPunct="1"/>
            <a:r>
              <a:rPr lang="en-US" smtClean="0"/>
              <a:t>Chapter Benefits</a:t>
            </a:r>
          </a:p>
        </p:txBody>
      </p:sp>
      <p:sp>
        <p:nvSpPr>
          <p:cNvPr id="5122" name="Footer Placeholder 3"/>
          <p:cNvSpPr>
            <a:spLocks noGrp="1"/>
          </p:cNvSpPr>
          <p:nvPr>
            <p:ph type="ftr" sz="quarter" idx="10"/>
          </p:nvPr>
        </p:nvSpPr>
        <p:spPr>
          <a:noFill/>
        </p:spPr>
        <p:txBody>
          <a:bodyPr/>
          <a:lstStyle/>
          <a:p>
            <a:pPr defTabSz="865188"/>
            <a:r>
              <a:rPr lang="en-US" smtClean="0"/>
              <a:t>NET_BRO_030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smtClean="0"/>
              <a:t>Browses let you to display selected data in different formats. You can also display browse data as charts or as operational metrics. Operational metrics can be used to display  operational deficiencies in real time.</a:t>
            </a:r>
          </a:p>
          <a:p>
            <a:pPr lvl="1" eaLnBrk="1" hangingPunct="1">
              <a:buFont typeface="Times New Roman" pitchFamily="18" charset="0"/>
              <a:buNone/>
            </a:pPr>
            <a:endParaRPr lang="en-US" smtClean="0"/>
          </a:p>
          <a:p>
            <a:pPr lvl="1" eaLnBrk="1" hangingPunct="1"/>
            <a:endParaRPr lang="en-US" smtClean="0"/>
          </a:p>
          <a:p>
            <a:pPr lvl="1" eaLnBrk="1" hangingPunct="1"/>
            <a:endParaRPr lang="en-US" smtClean="0"/>
          </a:p>
        </p:txBody>
      </p:sp>
      <p:sp>
        <p:nvSpPr>
          <p:cNvPr id="33795" name="Rectangle 2"/>
          <p:cNvSpPr>
            <a:spLocks noGrp="1" noChangeArrowheads="1"/>
          </p:cNvSpPr>
          <p:nvPr>
            <p:ph type="title"/>
          </p:nvPr>
        </p:nvSpPr>
        <p:spPr/>
        <p:txBody>
          <a:bodyPr/>
          <a:lstStyle/>
          <a:p>
            <a:pPr eaLnBrk="1" hangingPunct="1"/>
            <a:r>
              <a:rPr lang="en-US" smtClean="0"/>
              <a:t>Summary</a:t>
            </a:r>
          </a:p>
        </p:txBody>
      </p:sp>
      <p:sp>
        <p:nvSpPr>
          <p:cNvPr id="33794" name="Footer Placeholder 3"/>
          <p:cNvSpPr>
            <a:spLocks noGrp="1"/>
          </p:cNvSpPr>
          <p:nvPr>
            <p:ph type="ftr" sz="quarter" idx="10"/>
          </p:nvPr>
        </p:nvSpPr>
        <p:spPr>
          <a:noFill/>
        </p:spPr>
        <p:txBody>
          <a:bodyPr/>
          <a:lstStyle/>
          <a:p>
            <a:pPr defTabSz="865188"/>
            <a:r>
              <a:rPr lang="en-US" smtClean="0"/>
              <a:t>NET_BRO_300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533524" y="891610"/>
            <a:ext cx="7153275" cy="5424523"/>
          </a:xfrm>
        </p:spPr>
        <p:txBody>
          <a:bodyPr/>
          <a:lstStyle/>
          <a:p>
            <a:r>
              <a:rPr lang="en-US" dirty="0" smtClean="0"/>
              <a:t>Introduction</a:t>
            </a:r>
          </a:p>
          <a:p>
            <a:r>
              <a:rPr lang="en-US" dirty="0" smtClean="0"/>
              <a:t>Navigation	</a:t>
            </a:r>
          </a:p>
          <a:p>
            <a:r>
              <a:rPr lang="en-US" dirty="0" smtClean="0"/>
              <a:t>Application Help</a:t>
            </a:r>
          </a:p>
          <a:p>
            <a:r>
              <a:rPr lang="en-US" dirty="0" smtClean="0"/>
              <a:t>Programs</a:t>
            </a:r>
          </a:p>
          <a:p>
            <a:r>
              <a:rPr lang="en-US" b="1" dirty="0" smtClean="0"/>
              <a:t>Browses</a:t>
            </a:r>
          </a:p>
          <a:p>
            <a:r>
              <a:rPr lang="en-US" dirty="0" smtClean="0"/>
              <a:t>Character UI </a:t>
            </a:r>
          </a:p>
          <a:p>
            <a:endParaRPr lang="en-US" dirty="0" smtClean="0"/>
          </a:p>
          <a:p>
            <a:endParaRPr lang="en-US" dirty="0"/>
          </a:p>
        </p:txBody>
      </p:sp>
      <p:sp>
        <p:nvSpPr>
          <p:cNvPr id="7" name="Title 6"/>
          <p:cNvSpPr>
            <a:spLocks noGrp="1"/>
          </p:cNvSpPr>
          <p:nvPr>
            <p:ph type="title"/>
          </p:nvPr>
        </p:nvSpPr>
        <p:spPr/>
        <p:txBody>
          <a:bodyPr/>
          <a:lstStyle/>
          <a:p>
            <a:r>
              <a:rPr lang="en-US" dirty="0" smtClean="0"/>
              <a:t>Training Flow</a:t>
            </a:r>
            <a:endParaRPr lang="en-US" dirty="0"/>
          </a:p>
        </p:txBody>
      </p:sp>
      <p:sp>
        <p:nvSpPr>
          <p:cNvPr id="6146" name="Footer Placeholder 1"/>
          <p:cNvSpPr>
            <a:spLocks noGrp="1"/>
          </p:cNvSpPr>
          <p:nvPr>
            <p:ph type="ftr" sz="quarter" idx="10"/>
          </p:nvPr>
        </p:nvSpPr>
        <p:spPr>
          <a:noFill/>
        </p:spPr>
        <p:txBody>
          <a:bodyPr/>
          <a:lstStyle/>
          <a:p>
            <a:pPr defTabSz="865188"/>
            <a:r>
              <a:rPr lang="en-US" smtClean="0"/>
              <a:t>NET_BRO_040</a:t>
            </a:r>
          </a:p>
        </p:txBody>
      </p:sp>
      <p:sp>
        <p:nvSpPr>
          <p:cNvPr id="6148" name="Rectangle 3"/>
          <p:cNvSpPr>
            <a:spLocks noChangeArrowheads="1"/>
          </p:cNvSpPr>
          <p:nvPr/>
        </p:nvSpPr>
        <p:spPr bwMode="auto">
          <a:xfrm>
            <a:off x="457200" y="609600"/>
            <a:ext cx="8153400" cy="881063"/>
          </a:xfrm>
          <a:prstGeom prst="rect">
            <a:avLst/>
          </a:prstGeom>
          <a:noFill/>
          <a:ln w="9525">
            <a:noFill/>
            <a:miter lim="800000"/>
            <a:headEnd/>
            <a:tailEnd/>
          </a:ln>
        </p:spPr>
        <p:txBody>
          <a:bodyPr anchor="b"/>
          <a:lstStyle/>
          <a:p>
            <a:pPr algn="l">
              <a:lnSpc>
                <a:spcPct val="90000"/>
              </a:lnSpc>
            </a:pPr>
            <a:endParaRPr lang="en-US" sz="3200" b="1" dirty="0">
              <a:solidFill>
                <a:srgbClr val="5A87C6"/>
              </a:solidFill>
            </a:endParaRPr>
          </a:p>
        </p:txBody>
      </p:sp>
      <p:sp>
        <p:nvSpPr>
          <p:cNvPr id="131077" name="Line 5"/>
          <p:cNvSpPr>
            <a:spLocks noChangeShapeType="1"/>
          </p:cNvSpPr>
          <p:nvPr/>
        </p:nvSpPr>
        <p:spPr bwMode="auto">
          <a:xfrm>
            <a:off x="965200" y="833037"/>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lnSpc>
                <a:spcPct val="80000"/>
              </a:lnSpc>
            </a:pPr>
            <a:r>
              <a:rPr lang="en-US" sz="2400" dirty="0" smtClean="0"/>
              <a:t>Browse Topics </a:t>
            </a:r>
          </a:p>
          <a:p>
            <a:pPr lvl="1" eaLnBrk="1" hangingPunct="1">
              <a:lnSpc>
                <a:spcPct val="80000"/>
              </a:lnSpc>
            </a:pPr>
            <a:r>
              <a:rPr lang="en-US" sz="2000" dirty="0" smtClean="0"/>
              <a:t>Look-up Browses	</a:t>
            </a:r>
          </a:p>
          <a:p>
            <a:pPr lvl="1" eaLnBrk="1" hangingPunct="1">
              <a:lnSpc>
                <a:spcPct val="80000"/>
              </a:lnSpc>
            </a:pPr>
            <a:r>
              <a:rPr lang="en-US" sz="2000" dirty="0" smtClean="0"/>
              <a:t>Power Browses</a:t>
            </a:r>
          </a:p>
          <a:p>
            <a:pPr lvl="1" eaLnBrk="1" hangingPunct="1">
              <a:lnSpc>
                <a:spcPct val="80000"/>
              </a:lnSpc>
            </a:pPr>
            <a:r>
              <a:rPr lang="en-US" sz="2000" dirty="0" smtClean="0"/>
              <a:t>Filters and Operators</a:t>
            </a:r>
          </a:p>
          <a:p>
            <a:pPr lvl="1" eaLnBrk="1" hangingPunct="1">
              <a:lnSpc>
                <a:spcPct val="80000"/>
              </a:lnSpc>
            </a:pPr>
            <a:r>
              <a:rPr lang="en-US" sz="2000" dirty="0" smtClean="0"/>
              <a:t>Component-based Browses</a:t>
            </a:r>
          </a:p>
          <a:p>
            <a:pPr lvl="1" eaLnBrk="1" hangingPunct="1">
              <a:lnSpc>
                <a:spcPct val="80000"/>
              </a:lnSpc>
            </a:pPr>
            <a:r>
              <a:rPr lang="en-US" sz="2000" dirty="0" smtClean="0"/>
              <a:t>Favorites</a:t>
            </a:r>
          </a:p>
          <a:p>
            <a:pPr lvl="1" eaLnBrk="1" hangingPunct="1">
              <a:lnSpc>
                <a:spcPct val="80000"/>
              </a:lnSpc>
            </a:pPr>
            <a:r>
              <a:rPr lang="en-US" sz="2000" dirty="0" smtClean="0"/>
              <a:t>Grouping</a:t>
            </a:r>
          </a:p>
          <a:p>
            <a:pPr lvl="1" eaLnBrk="1" hangingPunct="1">
              <a:lnSpc>
                <a:spcPct val="80000"/>
              </a:lnSpc>
            </a:pPr>
            <a:r>
              <a:rPr lang="en-US" sz="2000" dirty="0" smtClean="0"/>
              <a:t>Column Options</a:t>
            </a:r>
          </a:p>
          <a:p>
            <a:pPr lvl="1" eaLnBrk="1" hangingPunct="1">
              <a:lnSpc>
                <a:spcPct val="80000"/>
              </a:lnSpc>
            </a:pPr>
            <a:r>
              <a:rPr lang="en-US" sz="2000" dirty="0" smtClean="0"/>
              <a:t>Managing Filter Fields</a:t>
            </a:r>
          </a:p>
          <a:p>
            <a:pPr lvl="1" eaLnBrk="1" hangingPunct="1">
              <a:lnSpc>
                <a:spcPct val="80000"/>
              </a:lnSpc>
            </a:pPr>
            <a:r>
              <a:rPr lang="en-US" sz="2000" dirty="0" smtClean="0"/>
              <a:t>Browse Reports</a:t>
            </a:r>
          </a:p>
          <a:p>
            <a:pPr lvl="1" eaLnBrk="1" hangingPunct="1">
              <a:lnSpc>
                <a:spcPct val="80000"/>
              </a:lnSpc>
            </a:pPr>
            <a:r>
              <a:rPr lang="en-US" sz="2000" dirty="0" smtClean="0"/>
              <a:t>Quick Search</a:t>
            </a:r>
          </a:p>
          <a:p>
            <a:pPr lvl="1" eaLnBrk="1" hangingPunct="1">
              <a:lnSpc>
                <a:spcPct val="80000"/>
              </a:lnSpc>
            </a:pPr>
            <a:r>
              <a:rPr lang="en-US" sz="2000" dirty="0" smtClean="0"/>
              <a:t>Operational Metrics</a:t>
            </a:r>
          </a:p>
          <a:p>
            <a:pPr lvl="1" eaLnBrk="1" hangingPunct="1">
              <a:lnSpc>
                <a:spcPct val="80000"/>
              </a:lnSpc>
            </a:pPr>
            <a:r>
              <a:rPr lang="en-US" sz="2000" dirty="0" smtClean="0"/>
              <a:t>Excel Integration and Browse Excel output</a:t>
            </a:r>
          </a:p>
          <a:p>
            <a:pPr lvl="1" eaLnBrk="1" hangingPunct="1">
              <a:lnSpc>
                <a:spcPct val="80000"/>
              </a:lnSpc>
            </a:pPr>
            <a:r>
              <a:rPr lang="en-US" sz="2000" dirty="0" smtClean="0"/>
              <a:t>Using the Chart Designer</a:t>
            </a:r>
          </a:p>
          <a:p>
            <a:pPr lvl="1" eaLnBrk="1" hangingPunct="1">
              <a:lnSpc>
                <a:spcPct val="80000"/>
              </a:lnSpc>
            </a:pPr>
            <a:endParaRPr lang="en-US" sz="2000" dirty="0" smtClean="0"/>
          </a:p>
          <a:p>
            <a:pPr lvl="1" eaLnBrk="1" hangingPunct="1">
              <a:lnSpc>
                <a:spcPct val="80000"/>
              </a:lnSpc>
            </a:pPr>
            <a:endParaRPr lang="en-US" sz="2000" dirty="0" smtClean="0"/>
          </a:p>
          <a:p>
            <a:pPr lvl="1" eaLnBrk="1" hangingPunct="1">
              <a:lnSpc>
                <a:spcPct val="80000"/>
              </a:lnSpc>
            </a:pPr>
            <a:endParaRPr lang="en-US" sz="2000" dirty="0" smtClean="0"/>
          </a:p>
        </p:txBody>
      </p:sp>
      <p:sp>
        <p:nvSpPr>
          <p:cNvPr id="7171" name="Rectangle 2"/>
          <p:cNvSpPr>
            <a:spLocks noGrp="1" noChangeArrowheads="1"/>
          </p:cNvSpPr>
          <p:nvPr>
            <p:ph type="title"/>
          </p:nvPr>
        </p:nvSpPr>
        <p:spPr/>
        <p:txBody>
          <a:bodyPr/>
          <a:lstStyle/>
          <a:p>
            <a:pPr eaLnBrk="1" hangingPunct="1"/>
            <a:r>
              <a:rPr lang="en-US" smtClean="0"/>
              <a:t>Introduction</a:t>
            </a:r>
          </a:p>
        </p:txBody>
      </p:sp>
      <p:sp>
        <p:nvSpPr>
          <p:cNvPr id="7170" name="Footer Placeholder 3"/>
          <p:cNvSpPr>
            <a:spLocks noGrp="1"/>
          </p:cNvSpPr>
          <p:nvPr>
            <p:ph type="ftr" sz="quarter" idx="10"/>
          </p:nvPr>
        </p:nvSpPr>
        <p:spPr>
          <a:noFill/>
        </p:spPr>
        <p:txBody>
          <a:bodyPr/>
          <a:lstStyle/>
          <a:p>
            <a:pPr defTabSz="865188"/>
            <a:r>
              <a:rPr lang="en-US" smtClean="0"/>
              <a:t>NET_BRO_050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 Lookup Browses</a:t>
            </a:r>
          </a:p>
        </p:txBody>
      </p:sp>
      <p:sp>
        <p:nvSpPr>
          <p:cNvPr id="8194" name="Footer Placeholder 3"/>
          <p:cNvSpPr>
            <a:spLocks noGrp="1"/>
          </p:cNvSpPr>
          <p:nvPr>
            <p:ph type="ftr" sz="quarter" idx="10"/>
          </p:nvPr>
        </p:nvSpPr>
        <p:spPr>
          <a:noFill/>
        </p:spPr>
        <p:txBody>
          <a:bodyPr/>
          <a:lstStyle/>
          <a:p>
            <a:pPr defTabSz="865188"/>
            <a:r>
              <a:rPr lang="en-US" smtClean="0"/>
              <a:t>NET_BRO_060</a:t>
            </a:r>
          </a:p>
        </p:txBody>
      </p:sp>
      <p:pic>
        <p:nvPicPr>
          <p:cNvPr id="8196" name="Picture 4" descr="SHOT0000"/>
          <p:cNvPicPr>
            <a:picLocks noChangeAspect="1" noChangeArrowheads="1"/>
          </p:cNvPicPr>
          <p:nvPr/>
        </p:nvPicPr>
        <p:blipFill>
          <a:blip r:embed="rId2" cstate="print"/>
          <a:srcRect/>
          <a:stretch>
            <a:fillRect/>
          </a:stretch>
        </p:blipFill>
        <p:spPr bwMode="auto">
          <a:xfrm>
            <a:off x="1209675" y="1849438"/>
            <a:ext cx="6780213" cy="377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Power Browses</a:t>
            </a:r>
          </a:p>
        </p:txBody>
      </p:sp>
      <p:sp>
        <p:nvSpPr>
          <p:cNvPr id="9218" name="Footer Placeholder 3"/>
          <p:cNvSpPr>
            <a:spLocks noGrp="1"/>
          </p:cNvSpPr>
          <p:nvPr>
            <p:ph type="ftr" sz="quarter" idx="10"/>
          </p:nvPr>
        </p:nvSpPr>
        <p:spPr>
          <a:noFill/>
        </p:spPr>
        <p:txBody>
          <a:bodyPr/>
          <a:lstStyle/>
          <a:p>
            <a:pPr defTabSz="865188"/>
            <a:r>
              <a:rPr lang="en-US" smtClean="0"/>
              <a:t>NET_BRO_070</a:t>
            </a:r>
          </a:p>
        </p:txBody>
      </p:sp>
      <p:pic>
        <p:nvPicPr>
          <p:cNvPr id="9220" name="Picture 6" descr="SHOT0000"/>
          <p:cNvPicPr>
            <a:picLocks noChangeAspect="1" noChangeArrowheads="1"/>
          </p:cNvPicPr>
          <p:nvPr/>
        </p:nvPicPr>
        <p:blipFill>
          <a:blip r:embed="rId2" cstate="print"/>
          <a:srcRect/>
          <a:stretch>
            <a:fillRect/>
          </a:stretch>
        </p:blipFill>
        <p:spPr bwMode="auto">
          <a:xfrm>
            <a:off x="719138" y="1259167"/>
            <a:ext cx="7675562" cy="3552825"/>
          </a:xfrm>
          <a:prstGeom prst="rect">
            <a:avLst/>
          </a:prstGeom>
          <a:noFill/>
          <a:ln w="9525">
            <a:noFill/>
            <a:miter lim="800000"/>
            <a:headEnd/>
            <a:tailEnd/>
          </a:ln>
        </p:spPr>
      </p:pic>
      <p:pic>
        <p:nvPicPr>
          <p:cNvPr id="9221" name="Picture 5" descr="SHOT0000"/>
          <p:cNvPicPr>
            <a:picLocks noChangeAspect="1" noChangeArrowheads="1"/>
          </p:cNvPicPr>
          <p:nvPr/>
        </p:nvPicPr>
        <p:blipFill>
          <a:blip r:embed="rId3" cstate="print"/>
          <a:srcRect/>
          <a:stretch>
            <a:fillRect/>
          </a:stretch>
        </p:blipFill>
        <p:spPr bwMode="auto">
          <a:xfrm>
            <a:off x="3981450" y="3351492"/>
            <a:ext cx="4524375" cy="2476500"/>
          </a:xfrm>
          <a:prstGeom prst="rect">
            <a:avLst/>
          </a:prstGeom>
          <a:noFill/>
          <a:ln w="9525">
            <a:noFill/>
            <a:miter lim="800000"/>
            <a:headEnd/>
            <a:tailEnd/>
          </a:ln>
        </p:spPr>
      </p:pic>
      <p:sp>
        <p:nvSpPr>
          <p:cNvPr id="9222" name="Line 7"/>
          <p:cNvSpPr>
            <a:spLocks noChangeShapeType="1"/>
          </p:cNvSpPr>
          <p:nvPr/>
        </p:nvSpPr>
        <p:spPr bwMode="auto">
          <a:xfrm flipV="1">
            <a:off x="3294063" y="3786467"/>
            <a:ext cx="639762" cy="465137"/>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9223" name="Line 8"/>
          <p:cNvSpPr>
            <a:spLocks noChangeShapeType="1"/>
          </p:cNvSpPr>
          <p:nvPr/>
        </p:nvSpPr>
        <p:spPr bwMode="auto">
          <a:xfrm>
            <a:off x="1450975" y="2799042"/>
            <a:ext cx="0" cy="0"/>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9224" name="Line 9"/>
          <p:cNvSpPr>
            <a:spLocks noChangeShapeType="1"/>
          </p:cNvSpPr>
          <p:nvPr/>
        </p:nvSpPr>
        <p:spPr bwMode="auto">
          <a:xfrm flipV="1">
            <a:off x="871538" y="2683154"/>
            <a:ext cx="652462" cy="203200"/>
          </a:xfrm>
          <a:prstGeom prst="line">
            <a:avLst/>
          </a:prstGeom>
          <a:noFill/>
          <a:ln w="6350">
            <a:solidFill>
              <a:schemeClr val="tx1"/>
            </a:solidFill>
            <a:round/>
            <a:headEnd/>
            <a:tailEnd type="triangle" w="med" len="med"/>
          </a:ln>
        </p:spPr>
        <p:txBody>
          <a:bodyPr wrap="none" tIns="91440" bIns="91440" anchor="ctr"/>
          <a:lstStyle/>
          <a:p>
            <a:endParaRPr lang="en-US">
              <a:latin typeface="+mj-lt"/>
            </a:endParaRPr>
          </a:p>
        </p:txBody>
      </p:sp>
      <p:sp>
        <p:nvSpPr>
          <p:cNvPr id="9225" name="Text Box 10"/>
          <p:cNvSpPr txBox="1">
            <a:spLocks noChangeArrowheads="1"/>
          </p:cNvSpPr>
          <p:nvPr/>
        </p:nvSpPr>
        <p:spPr bwMode="auto">
          <a:xfrm>
            <a:off x="679818" y="2789517"/>
            <a:ext cx="383439" cy="615553"/>
          </a:xfrm>
          <a:prstGeom prst="rect">
            <a:avLst/>
          </a:prstGeom>
          <a:noFill/>
          <a:ln w="9525" algn="ctr">
            <a:noFill/>
            <a:miter lim="800000"/>
            <a:headEnd/>
            <a:tailEnd/>
          </a:ln>
        </p:spPr>
        <p:txBody>
          <a:bodyPr wrap="none" tIns="91440" bIns="91440">
            <a:spAutoFit/>
          </a:bodyPr>
          <a:lstStyle/>
          <a:p>
            <a:r>
              <a:rPr lang="en-US">
                <a:latin typeface="+mj-lt"/>
              </a:rPr>
              <a:t>1</a:t>
            </a:r>
          </a:p>
        </p:txBody>
      </p:sp>
      <p:sp>
        <p:nvSpPr>
          <p:cNvPr id="9226" name="Text Box 12"/>
          <p:cNvSpPr txBox="1">
            <a:spLocks noChangeArrowheads="1"/>
          </p:cNvSpPr>
          <p:nvPr/>
        </p:nvSpPr>
        <p:spPr bwMode="auto">
          <a:xfrm>
            <a:off x="3073768" y="4138892"/>
            <a:ext cx="383439" cy="615553"/>
          </a:xfrm>
          <a:prstGeom prst="rect">
            <a:avLst/>
          </a:prstGeom>
          <a:noFill/>
          <a:ln w="9525" algn="ctr">
            <a:noFill/>
            <a:miter lim="800000"/>
            <a:headEnd/>
            <a:tailEnd/>
          </a:ln>
        </p:spPr>
        <p:txBody>
          <a:bodyPr wrap="none" tIns="91440" bIns="91440">
            <a:spAutoFit/>
          </a:bodyPr>
          <a:lstStyle/>
          <a:p>
            <a:r>
              <a:rPr lang="en-US">
                <a:latin typeface="+mj-lt"/>
              </a:rPr>
              <a:t>2</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Filters and Operators</a:t>
            </a:r>
          </a:p>
        </p:txBody>
      </p:sp>
      <p:sp>
        <p:nvSpPr>
          <p:cNvPr id="10242" name="Footer Placeholder 3"/>
          <p:cNvSpPr>
            <a:spLocks noGrp="1"/>
          </p:cNvSpPr>
          <p:nvPr>
            <p:ph type="ftr" sz="quarter" idx="10"/>
          </p:nvPr>
        </p:nvSpPr>
        <p:spPr>
          <a:noFill/>
        </p:spPr>
        <p:txBody>
          <a:bodyPr/>
          <a:lstStyle/>
          <a:p>
            <a:pPr defTabSz="865188"/>
            <a:r>
              <a:rPr lang="en-US" smtClean="0"/>
              <a:t>NET_BRO_080</a:t>
            </a:r>
          </a:p>
        </p:txBody>
      </p:sp>
      <p:pic>
        <p:nvPicPr>
          <p:cNvPr id="10244" name="Picture 5" descr="SHOT0000"/>
          <p:cNvPicPr>
            <a:picLocks noChangeAspect="1" noChangeArrowheads="1"/>
          </p:cNvPicPr>
          <p:nvPr/>
        </p:nvPicPr>
        <p:blipFill>
          <a:blip r:embed="rId2" cstate="print"/>
          <a:srcRect/>
          <a:stretch>
            <a:fillRect/>
          </a:stretch>
        </p:blipFill>
        <p:spPr bwMode="auto">
          <a:xfrm>
            <a:off x="706438" y="1660525"/>
            <a:ext cx="7323137" cy="1706563"/>
          </a:xfrm>
          <a:prstGeom prst="rect">
            <a:avLst/>
          </a:prstGeom>
          <a:noFill/>
          <a:ln w="9525">
            <a:noFill/>
            <a:miter lim="800000"/>
            <a:headEnd/>
            <a:tailEnd/>
          </a:ln>
        </p:spPr>
      </p:pic>
      <p:pic>
        <p:nvPicPr>
          <p:cNvPr id="10245" name="Picture 7" descr="SHOT0000"/>
          <p:cNvPicPr>
            <a:picLocks noChangeAspect="1" noChangeArrowheads="1"/>
          </p:cNvPicPr>
          <p:nvPr/>
        </p:nvPicPr>
        <p:blipFill>
          <a:blip r:embed="rId3" cstate="print"/>
          <a:srcRect/>
          <a:stretch>
            <a:fillRect/>
          </a:stretch>
        </p:blipFill>
        <p:spPr bwMode="auto">
          <a:xfrm>
            <a:off x="665163" y="3495675"/>
            <a:ext cx="7351712" cy="2247900"/>
          </a:xfrm>
          <a:prstGeom prst="rect">
            <a:avLst/>
          </a:prstGeom>
          <a:noFill/>
          <a:ln w="9525">
            <a:noFill/>
            <a:miter lim="800000"/>
            <a:headEnd/>
            <a:tailEnd/>
          </a:ln>
        </p:spPr>
      </p:pic>
      <p:sp>
        <p:nvSpPr>
          <p:cNvPr id="10246" name="Line 6"/>
          <p:cNvSpPr>
            <a:spLocks noChangeShapeType="1"/>
          </p:cNvSpPr>
          <p:nvPr/>
        </p:nvSpPr>
        <p:spPr bwMode="auto">
          <a:xfrm flipV="1">
            <a:off x="508000" y="3017838"/>
            <a:ext cx="652463" cy="812800"/>
          </a:xfrm>
          <a:prstGeom prst="line">
            <a:avLst/>
          </a:prstGeom>
          <a:noFill/>
          <a:ln w="6350">
            <a:solidFill>
              <a:schemeClr val="tx1"/>
            </a:solidFill>
            <a:round/>
            <a:headEnd/>
            <a:tailEnd type="triangle" w="med" len="med"/>
          </a:ln>
        </p:spPr>
        <p:txBody>
          <a:bodyPr wrap="none" tIns="91440" bIns="91440" anchor="ctr"/>
          <a:lstStyle/>
          <a:p>
            <a:endParaRPr lang="en-US"/>
          </a:p>
        </p:txBody>
      </p:sp>
      <p:sp>
        <p:nvSpPr>
          <p:cNvPr id="10247" name="Line 8"/>
          <p:cNvSpPr>
            <a:spLocks noChangeShapeType="1"/>
          </p:cNvSpPr>
          <p:nvPr/>
        </p:nvSpPr>
        <p:spPr bwMode="auto">
          <a:xfrm flipV="1">
            <a:off x="1639888" y="4964113"/>
            <a:ext cx="538162" cy="595312"/>
          </a:xfrm>
          <a:prstGeom prst="line">
            <a:avLst/>
          </a:prstGeom>
          <a:noFill/>
          <a:ln w="6350">
            <a:solidFill>
              <a:schemeClr val="tx1"/>
            </a:solidFill>
            <a:round/>
            <a:headEnd/>
            <a:tailEnd type="triangle" w="med" len="med"/>
          </a:ln>
        </p:spPr>
        <p:txBody>
          <a:bodyPr wrap="none" tIns="91440" bIns="91440" anchor="ctr"/>
          <a:lstStyle/>
          <a:p>
            <a:endParaRPr lang="en-US"/>
          </a:p>
        </p:txBody>
      </p:sp>
      <p:sp>
        <p:nvSpPr>
          <p:cNvPr id="10248" name="Text Box 9"/>
          <p:cNvSpPr txBox="1">
            <a:spLocks noChangeArrowheads="1"/>
          </p:cNvSpPr>
          <p:nvPr/>
        </p:nvSpPr>
        <p:spPr bwMode="auto">
          <a:xfrm>
            <a:off x="347663" y="3748088"/>
            <a:ext cx="377825" cy="611187"/>
          </a:xfrm>
          <a:prstGeom prst="rect">
            <a:avLst/>
          </a:prstGeom>
          <a:noFill/>
          <a:ln w="9525" algn="ctr">
            <a:noFill/>
            <a:miter lim="800000"/>
            <a:headEnd/>
            <a:tailEnd/>
          </a:ln>
        </p:spPr>
        <p:txBody>
          <a:bodyPr wrap="none" tIns="91440" bIns="91440">
            <a:spAutoFit/>
          </a:bodyPr>
          <a:lstStyle/>
          <a:p>
            <a:r>
              <a:rPr lang="en-US"/>
              <a:t>1</a:t>
            </a:r>
          </a:p>
        </p:txBody>
      </p:sp>
      <p:sp>
        <p:nvSpPr>
          <p:cNvPr id="10249" name="Text Box 10"/>
          <p:cNvSpPr txBox="1">
            <a:spLocks noChangeArrowheads="1"/>
          </p:cNvSpPr>
          <p:nvPr/>
        </p:nvSpPr>
        <p:spPr bwMode="auto">
          <a:xfrm>
            <a:off x="1377950" y="5475288"/>
            <a:ext cx="377825" cy="1038225"/>
          </a:xfrm>
          <a:prstGeom prst="rect">
            <a:avLst/>
          </a:prstGeom>
          <a:noFill/>
          <a:ln w="9525" algn="ctr">
            <a:noFill/>
            <a:miter lim="800000"/>
            <a:headEnd/>
            <a:tailEnd/>
          </a:ln>
        </p:spPr>
        <p:txBody>
          <a:bodyPr wrap="none" tIns="91440" bIns="91440">
            <a:spAutoFit/>
          </a:bodyPr>
          <a:lstStyle/>
          <a:p>
            <a:r>
              <a:rPr lang="en-US"/>
              <a:t>2</a:t>
            </a:r>
          </a:p>
          <a:p>
            <a:endParaRPr lang="en-US"/>
          </a:p>
        </p:txBody>
      </p:sp>
      <p:sp>
        <p:nvSpPr>
          <p:cNvPr id="10250" name="Line 12"/>
          <p:cNvSpPr>
            <a:spLocks noChangeShapeType="1"/>
          </p:cNvSpPr>
          <p:nvPr/>
        </p:nvSpPr>
        <p:spPr bwMode="auto">
          <a:xfrm flipV="1">
            <a:off x="5195888" y="4498975"/>
            <a:ext cx="581025" cy="623888"/>
          </a:xfrm>
          <a:prstGeom prst="line">
            <a:avLst/>
          </a:prstGeom>
          <a:noFill/>
          <a:ln w="6350">
            <a:solidFill>
              <a:schemeClr val="hlink"/>
            </a:solidFill>
            <a:round/>
            <a:headEnd/>
            <a:tailEnd type="triangle" w="med" len="med"/>
          </a:ln>
        </p:spPr>
        <p:txBody>
          <a:bodyPr wrap="none" tIns="91440" bIns="91440" anchor="ctr"/>
          <a:lstStyle/>
          <a:p>
            <a:endParaRPr lang="en-US"/>
          </a:p>
        </p:txBody>
      </p:sp>
      <p:sp>
        <p:nvSpPr>
          <p:cNvPr id="10251" name="Text Box 13"/>
          <p:cNvSpPr txBox="1">
            <a:spLocks noChangeArrowheads="1"/>
          </p:cNvSpPr>
          <p:nvPr/>
        </p:nvSpPr>
        <p:spPr bwMode="auto">
          <a:xfrm>
            <a:off x="4949825" y="5068888"/>
            <a:ext cx="377825" cy="611187"/>
          </a:xfrm>
          <a:prstGeom prst="rect">
            <a:avLst/>
          </a:prstGeom>
          <a:noFill/>
          <a:ln w="9525" algn="ctr">
            <a:noFill/>
            <a:miter lim="800000"/>
            <a:headEnd/>
            <a:tailEnd/>
          </a:ln>
        </p:spPr>
        <p:txBody>
          <a:bodyPr wrap="none" tIns="91440" bIns="91440">
            <a:spAutoFit/>
          </a:bodyPr>
          <a:lstStyle/>
          <a:p>
            <a:r>
              <a:rPr lang="en-US"/>
              <a:t>3</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smtClean="0"/>
              <a:t>Component-Based Browses</a:t>
            </a:r>
          </a:p>
        </p:txBody>
      </p:sp>
      <p:sp>
        <p:nvSpPr>
          <p:cNvPr id="11266" name="Footer Placeholder 3"/>
          <p:cNvSpPr>
            <a:spLocks noGrp="1"/>
          </p:cNvSpPr>
          <p:nvPr>
            <p:ph type="ftr" sz="quarter" idx="10"/>
          </p:nvPr>
        </p:nvSpPr>
        <p:spPr>
          <a:noFill/>
        </p:spPr>
        <p:txBody>
          <a:bodyPr/>
          <a:lstStyle/>
          <a:p>
            <a:pPr defTabSz="865188"/>
            <a:r>
              <a:rPr lang="en-US" smtClean="0"/>
              <a:t>NET_BRO_090</a:t>
            </a:r>
          </a:p>
        </p:txBody>
      </p:sp>
      <p:pic>
        <p:nvPicPr>
          <p:cNvPr id="11270" name="Picture 6"/>
          <p:cNvPicPr>
            <a:picLocks noChangeAspect="1" noChangeArrowheads="1"/>
          </p:cNvPicPr>
          <p:nvPr/>
        </p:nvPicPr>
        <p:blipFill>
          <a:blip r:embed="rId2" cstate="print"/>
          <a:srcRect/>
          <a:stretch>
            <a:fillRect/>
          </a:stretch>
        </p:blipFill>
        <p:spPr bwMode="auto">
          <a:xfrm>
            <a:off x="1335600" y="1354747"/>
            <a:ext cx="6472237" cy="432593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10083</TotalTime>
  <Words>519</Words>
  <Application>Microsoft Office PowerPoint</Application>
  <PresentationFormat>On-screen Show (4:3)</PresentationFormat>
  <Paragraphs>133</Paragraphs>
  <Slides>30</Slides>
  <Notes>7</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1_EX06PP_template</vt:lpstr>
      <vt:lpstr>QAD 2010 Template</vt:lpstr>
      <vt:lpstr>Using the QAD .NET UI SE/EE</vt:lpstr>
      <vt:lpstr>Chapter Objectives</vt:lpstr>
      <vt:lpstr>Chapter Benefits</vt:lpstr>
      <vt:lpstr>Training Flow</vt:lpstr>
      <vt:lpstr>Introduction</vt:lpstr>
      <vt:lpstr> Lookup Browses</vt:lpstr>
      <vt:lpstr>Power Browses</vt:lpstr>
      <vt:lpstr>Filters and Operators</vt:lpstr>
      <vt:lpstr>Component-Based Browses</vt:lpstr>
      <vt:lpstr>Browses as Favorites</vt:lpstr>
      <vt:lpstr>Re-Naming Browse Favorites</vt:lpstr>
      <vt:lpstr>Grouping Results</vt:lpstr>
      <vt:lpstr>Summarizing Results</vt:lpstr>
      <vt:lpstr>Column Options</vt:lpstr>
      <vt:lpstr>Managing Filter Fields</vt:lpstr>
      <vt:lpstr>Reports</vt:lpstr>
      <vt:lpstr>Quick Search</vt:lpstr>
      <vt:lpstr>Operational Metrics</vt:lpstr>
      <vt:lpstr>Creating Metric Collections</vt:lpstr>
      <vt:lpstr>Creating Metric Groups</vt:lpstr>
      <vt:lpstr>Creating Operational Metrics</vt:lpstr>
      <vt:lpstr>Editing Operational Metrics</vt:lpstr>
      <vt:lpstr>Creating Excel Output From Browses</vt:lpstr>
      <vt:lpstr>Excel Integration</vt:lpstr>
      <vt:lpstr>Chart Designer</vt:lpstr>
      <vt:lpstr>Using the Chart Designer</vt:lpstr>
      <vt:lpstr>Creating Charts from Browses</vt:lpstr>
      <vt:lpstr>Chart Options</vt:lpstr>
      <vt:lpstr>Chart Options</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Michael Stivers</cp:lastModifiedBy>
  <cp:revision>302</cp:revision>
  <dcterms:created xsi:type="dcterms:W3CDTF">2006-04-20T07:03:59Z</dcterms:created>
  <dcterms:modified xsi:type="dcterms:W3CDTF">2012-04-05T21:36:50Z</dcterms:modified>
</cp:coreProperties>
</file>