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  <p:sldMasterId id="2147483687" r:id="rId2"/>
  </p:sldMasterIdLst>
  <p:notesMasterIdLst>
    <p:notesMasterId r:id="rId15"/>
  </p:notesMasterIdLst>
  <p:sldIdLst>
    <p:sldId id="286" r:id="rId3"/>
    <p:sldId id="273" r:id="rId4"/>
    <p:sldId id="274" r:id="rId5"/>
    <p:sldId id="277" r:id="rId6"/>
    <p:sldId id="284" r:id="rId7"/>
    <p:sldId id="278" r:id="rId8"/>
    <p:sldId id="279" r:id="rId9"/>
    <p:sldId id="280" r:id="rId10"/>
    <p:sldId id="281" r:id="rId11"/>
    <p:sldId id="282" r:id="rId12"/>
    <p:sldId id="283" r:id="rId13"/>
    <p:sldId id="285" r:id="rId14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ahoma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ahoma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ahoma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ahoma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ahoma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Tahoma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Tahoma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Tahoma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Tahoma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A46A"/>
    <a:srgbClr val="FF8500"/>
    <a:srgbClr val="FFE354"/>
    <a:srgbClr val="6A9913"/>
    <a:srgbClr val="4BB69D"/>
    <a:srgbClr val="4172BB"/>
    <a:srgbClr val="4173BD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37" autoAdjust="0"/>
    <p:restoredTop sz="91562" autoAdjust="0"/>
  </p:normalViewPr>
  <p:slideViewPr>
    <p:cSldViewPr snapToGrid="0">
      <p:cViewPr varScale="1">
        <p:scale>
          <a:sx n="104" d="100"/>
          <a:sy n="104" d="100"/>
        </p:scale>
        <p:origin x="-17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>
                <a:latin typeface="Arial" charset="0"/>
              </a:defRPr>
            </a:lvl1pPr>
          </a:lstStyle>
          <a:p>
            <a:pPr>
              <a:defRPr/>
            </a:pPr>
            <a:fld id="{A5462009-7A1F-4642-94BF-BDBFDE7CC92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A5231AF-9C50-4499-85D1-1E787BB98928}" type="slidenum">
              <a:rPr lang="en-US" smtClean="0"/>
              <a:pPr/>
              <a:t>4</a:t>
            </a:fld>
            <a:endParaRPr lang="en-US" smtClean="0"/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2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222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NET_CHAR_030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NET_CHAR_030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NET_CHAR_030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NET_CHAR_030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NET_CHAR_030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NET_CHAR_030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NET_CHAR_030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NET_CHAR_030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222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NET_CHAR_030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NET_CHAR_030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NET_CHAR_030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NET_CHAR_030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NET_CHAR_030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NET_CHAR_030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NET_CHAR_030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IE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NET_CHAR_030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15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027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1205" name="Text Box 5"/>
          <p:cNvSpPr txBox="1">
            <a:spLocks noChangeArrowheads="1"/>
          </p:cNvSpPr>
          <p:nvPr/>
        </p:nvSpPr>
        <p:spPr bwMode="auto">
          <a:xfrm>
            <a:off x="0" y="6629400"/>
            <a:ext cx="1143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l">
              <a:spcBef>
                <a:spcPct val="50000"/>
              </a:spcBef>
              <a:defRPr/>
            </a:pPr>
            <a:r>
              <a:rPr lang="en-US" sz="8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1029" name="Picture 13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14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761288" y="6629400"/>
            <a:ext cx="1306512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93" tIns="43247" rIns="86493" bIns="43247" numCol="1" anchor="ctr" anchorCtr="0" compatLnSpc="1">
            <a:prstTxWarp prst="textNoShape">
              <a:avLst/>
            </a:prstTxWarp>
          </a:bodyPr>
          <a:lstStyle>
            <a:lvl1pPr algn="r" eaLnBrk="0" hangingPunct="0">
              <a:defRPr sz="800" smtClean="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NET_CHAR_030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NET_CHAR_030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QAD .NET UI Training Guide  SE/EE</a:t>
            </a: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pPr eaLnBrk="1" hangingPunct="1"/>
            <a:r>
              <a:rPr lang="en-US" sz="2800" b="1" dirty="0" smtClean="0"/>
              <a:t>Character UI</a:t>
            </a:r>
          </a:p>
          <a:p>
            <a:pPr eaLnBrk="1" hangingPunct="1"/>
            <a:endParaRPr lang="en-US" sz="2800" b="1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Character UI Browse</a:t>
            </a:r>
          </a:p>
        </p:txBody>
      </p:sp>
      <p:sp>
        <p:nvSpPr>
          <p:cNvPr id="122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NET_CHAR_100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1371600" y="1464122"/>
            <a:ext cx="6399213" cy="3863975"/>
            <a:chOff x="1371600" y="1714500"/>
            <a:chExt cx="6399213" cy="3863975"/>
          </a:xfrm>
        </p:grpSpPr>
        <p:pic>
          <p:nvPicPr>
            <p:cNvPr id="12292" name="Picture 5" descr="SHOT0000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371600" y="1714500"/>
              <a:ext cx="6399213" cy="3863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293" name="Picture 6" descr="SHOT0000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552825" y="1965325"/>
              <a:ext cx="3114675" cy="2057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294" name="Line 7"/>
            <p:cNvSpPr>
              <a:spLocks noChangeShapeType="1"/>
            </p:cNvSpPr>
            <p:nvPr/>
          </p:nvSpPr>
          <p:spPr bwMode="auto">
            <a:xfrm flipV="1">
              <a:off x="2511425" y="2192338"/>
              <a:ext cx="1030288" cy="652462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Browse Menu Bar</a:t>
            </a:r>
          </a:p>
        </p:txBody>
      </p:sp>
      <p:sp>
        <p:nvSpPr>
          <p:cNvPr id="133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NET_CHAR_110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653155" y="1328728"/>
            <a:ext cx="7829776" cy="4151312"/>
            <a:chOff x="239487" y="1709738"/>
            <a:chExt cx="7829776" cy="4151312"/>
          </a:xfrm>
        </p:grpSpPr>
        <p:pic>
          <p:nvPicPr>
            <p:cNvPr id="13316" name="Picture 5" descr="SHOT0000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735138" y="1946275"/>
              <a:ext cx="6334125" cy="391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317" name="Line 6"/>
            <p:cNvSpPr>
              <a:spLocks noChangeShapeType="1"/>
            </p:cNvSpPr>
            <p:nvPr/>
          </p:nvSpPr>
          <p:spPr bwMode="auto">
            <a:xfrm>
              <a:off x="1403350" y="2476500"/>
              <a:ext cx="0" cy="4206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3318" name="Line 8"/>
            <p:cNvSpPr>
              <a:spLocks noChangeShapeType="1"/>
            </p:cNvSpPr>
            <p:nvPr/>
          </p:nvSpPr>
          <p:spPr bwMode="auto">
            <a:xfrm>
              <a:off x="1403350" y="2476500"/>
              <a:ext cx="39211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3319" name="Line 9"/>
            <p:cNvSpPr>
              <a:spLocks noChangeShapeType="1"/>
            </p:cNvSpPr>
            <p:nvPr/>
          </p:nvSpPr>
          <p:spPr bwMode="auto">
            <a:xfrm>
              <a:off x="1403350" y="2897188"/>
              <a:ext cx="3778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3320" name="Line 13"/>
            <p:cNvSpPr>
              <a:spLocks noChangeShapeType="1"/>
            </p:cNvSpPr>
            <p:nvPr/>
          </p:nvSpPr>
          <p:spPr bwMode="auto">
            <a:xfrm>
              <a:off x="1403350" y="3013075"/>
              <a:ext cx="0" cy="75406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3321" name="Line 16"/>
            <p:cNvSpPr>
              <a:spLocks noChangeShapeType="1"/>
            </p:cNvSpPr>
            <p:nvPr/>
          </p:nvSpPr>
          <p:spPr bwMode="auto">
            <a:xfrm>
              <a:off x="1403350" y="3752850"/>
              <a:ext cx="43497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3322" name="Text Box 17"/>
            <p:cNvSpPr txBox="1">
              <a:spLocks noChangeArrowheads="1"/>
            </p:cNvSpPr>
            <p:nvPr/>
          </p:nvSpPr>
          <p:spPr bwMode="auto">
            <a:xfrm>
              <a:off x="488950" y="1709738"/>
              <a:ext cx="1243013" cy="9144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r>
                <a:rPr lang="en-US">
                  <a:latin typeface="+mj-lt"/>
                </a:rPr>
                <a:t>Defined in </a:t>
              </a:r>
            </a:p>
            <a:p>
              <a:r>
                <a:rPr lang="en-US">
                  <a:latin typeface="+mj-lt"/>
                </a:rPr>
                <a:t>User Function</a:t>
              </a:r>
            </a:p>
            <a:p>
              <a:r>
                <a:rPr lang="en-US">
                  <a:latin typeface="+mj-lt"/>
                </a:rPr>
                <a:t> maintenance</a:t>
              </a:r>
            </a:p>
            <a:p>
              <a:endParaRPr lang="en-US">
                <a:latin typeface="+mj-lt"/>
              </a:endParaRPr>
            </a:p>
          </p:txBody>
        </p:sp>
        <p:sp>
          <p:nvSpPr>
            <p:cNvPr id="13323" name="Text Box 18"/>
            <p:cNvSpPr txBox="1">
              <a:spLocks noChangeArrowheads="1"/>
            </p:cNvSpPr>
            <p:nvPr/>
          </p:nvSpPr>
          <p:spPr bwMode="auto">
            <a:xfrm>
              <a:off x="239487" y="2871788"/>
              <a:ext cx="1297214" cy="73866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tIns="91440" bIns="91440">
              <a:spAutoFit/>
            </a:bodyPr>
            <a:lstStyle/>
            <a:p>
              <a:r>
                <a:rPr lang="en-US" dirty="0">
                  <a:latin typeface="+mj-lt"/>
                </a:rPr>
                <a:t>Standard</a:t>
              </a:r>
            </a:p>
            <a:p>
              <a:r>
                <a:rPr lang="en-US" dirty="0">
                  <a:latin typeface="+mj-lt"/>
                </a:rPr>
                <a:t>Menu</a:t>
              </a:r>
            </a:p>
            <a:p>
              <a:r>
                <a:rPr lang="en-US" dirty="0">
                  <a:latin typeface="+mj-lt"/>
                </a:rPr>
                <a:t>Maintenance</a:t>
              </a:r>
            </a:p>
          </p:txBody>
        </p:sp>
        <p:sp>
          <p:nvSpPr>
            <p:cNvPr id="13324" name="Line 20"/>
            <p:cNvSpPr>
              <a:spLocks noChangeShapeType="1"/>
            </p:cNvSpPr>
            <p:nvPr/>
          </p:nvSpPr>
          <p:spPr bwMode="auto">
            <a:xfrm>
              <a:off x="1403350" y="3027363"/>
              <a:ext cx="4206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pic>
          <p:nvPicPr>
            <p:cNvPr id="13325" name="Picture 21" descr="SHOT0000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789363" y="3482975"/>
              <a:ext cx="1962150" cy="866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326" name="Picture 23" descr="SHOT0000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697538" y="3883025"/>
              <a:ext cx="2181225" cy="18669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The Character UI is available for SE and EE.</a:t>
            </a:r>
          </a:p>
          <a:p>
            <a:pPr lvl="1"/>
            <a:r>
              <a:rPr lang="en-US" dirty="0" smtClean="0"/>
              <a:t>In EE, component-based functions are accessible </a:t>
            </a:r>
            <a:r>
              <a:rPr lang="en-US" b="1" dirty="0" smtClean="0"/>
              <a:t>only</a:t>
            </a:r>
            <a:r>
              <a:rPr lang="en-US" dirty="0" smtClean="0"/>
              <a:t> through the QAD .NET UI.</a:t>
            </a:r>
          </a:p>
          <a:p>
            <a:pPr lvl="1"/>
            <a:r>
              <a:rPr lang="en-US" dirty="0" smtClean="0"/>
              <a:t>Used mainly for highly repetitive heads-down operator transactions.</a:t>
            </a:r>
          </a:p>
        </p:txBody>
      </p:sp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Summary</a:t>
            </a:r>
          </a:p>
        </p:txBody>
      </p:sp>
      <p:sp>
        <p:nvSpPr>
          <p:cNvPr id="1433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NET_CHAR_120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spcBef>
                <a:spcPts val="800"/>
              </a:spcBef>
            </a:pPr>
            <a:r>
              <a:rPr lang="en-US" dirty="0" smtClean="0"/>
              <a:t>The objective of this chapter is to introduce the functionality of Character User Interface (Character UI, or CHUI).</a:t>
            </a: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Chapter Objectives</a:t>
            </a:r>
          </a:p>
        </p:txBody>
      </p:sp>
      <p:sp>
        <p:nvSpPr>
          <p:cNvPr id="40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/>
              <a:t>NET_CHAR_020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The user will be able to use and navigate the Character UI of QAD Enterprise Applications.</a:t>
            </a:r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Chapter Benefits</a:t>
            </a:r>
          </a:p>
        </p:txBody>
      </p:sp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NET_CHAR_030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1611086" y="891610"/>
            <a:ext cx="7075714" cy="5424523"/>
          </a:xfrm>
        </p:spPr>
        <p:txBody>
          <a:bodyPr/>
          <a:lstStyle/>
          <a:p>
            <a:r>
              <a:rPr lang="en-US" dirty="0" smtClean="0"/>
              <a:t>Introduction</a:t>
            </a:r>
          </a:p>
          <a:p>
            <a:r>
              <a:rPr lang="en-US" dirty="0" smtClean="0"/>
              <a:t>Navigation	</a:t>
            </a:r>
          </a:p>
          <a:p>
            <a:r>
              <a:rPr lang="en-US" dirty="0" smtClean="0"/>
              <a:t>Application Help</a:t>
            </a:r>
          </a:p>
          <a:p>
            <a:r>
              <a:rPr lang="en-US" smtClean="0"/>
              <a:t>Programs</a:t>
            </a:r>
            <a:endParaRPr lang="en-US" dirty="0" smtClean="0"/>
          </a:p>
          <a:p>
            <a:r>
              <a:rPr lang="en-US" dirty="0" smtClean="0"/>
              <a:t>Browses</a:t>
            </a:r>
          </a:p>
          <a:p>
            <a:r>
              <a:rPr lang="en-US" b="1" dirty="0" smtClean="0"/>
              <a:t>Character UI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Training Flow</a:t>
            </a:r>
            <a:endParaRPr lang="en-US" dirty="0"/>
          </a:p>
        </p:txBody>
      </p:sp>
      <p:sp>
        <p:nvSpPr>
          <p:cNvPr id="614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/>
              <a:t>NET_CHAR_050</a:t>
            </a:r>
          </a:p>
        </p:txBody>
      </p:sp>
      <p:sp>
        <p:nvSpPr>
          <p:cNvPr id="131077" name="Line 5"/>
          <p:cNvSpPr>
            <a:spLocks noChangeShapeType="1"/>
          </p:cNvSpPr>
          <p:nvPr/>
        </p:nvSpPr>
        <p:spPr bwMode="auto">
          <a:xfrm>
            <a:off x="1104900" y="850461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IE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Character UI depends on input from the keyboard. </a:t>
            </a:r>
          </a:p>
          <a:p>
            <a:pPr lvl="1" eaLnBrk="1" hangingPunct="1"/>
            <a:r>
              <a:rPr lang="en-US" dirty="0" smtClean="0"/>
              <a:t>A command-prompt interface to execute programs</a:t>
            </a:r>
          </a:p>
          <a:p>
            <a:pPr lvl="1" eaLnBrk="1" hangingPunct="1"/>
            <a:r>
              <a:rPr lang="en-US" dirty="0" smtClean="0"/>
              <a:t>Combinations of keystrokes to issue commands within programs</a:t>
            </a:r>
          </a:p>
          <a:p>
            <a:pPr lvl="1" eaLnBrk="1" hangingPunct="1"/>
            <a:r>
              <a:rPr lang="en-US" dirty="0" smtClean="0"/>
              <a:t>Navigation without use of a mouse through the UNIX character interface</a:t>
            </a:r>
          </a:p>
          <a:p>
            <a:pPr lvl="1" eaLnBrk="1" hangingPunct="1"/>
            <a:endParaRPr lang="en-US" dirty="0" smtClean="0"/>
          </a:p>
          <a:p>
            <a:pPr eaLnBrk="1" hangingPunct="1"/>
            <a:endParaRPr lang="en-US" dirty="0" smtClean="0"/>
          </a:p>
        </p:txBody>
      </p:sp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 Introduction to Character UI </a:t>
            </a:r>
          </a:p>
        </p:txBody>
      </p:sp>
      <p:sp>
        <p:nvSpPr>
          <p:cNvPr id="71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NET_CHAR_040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Character UI Login Screen</a:t>
            </a:r>
          </a:p>
        </p:txBody>
      </p:sp>
      <p:sp>
        <p:nvSpPr>
          <p:cNvPr id="81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NET_CHAR_060</a:t>
            </a:r>
          </a:p>
        </p:txBody>
      </p:sp>
      <p:pic>
        <p:nvPicPr>
          <p:cNvPr id="8196" name="Picture 7" descr="SHOT0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64797" y="1547352"/>
            <a:ext cx="6399213" cy="401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Main Menu</a:t>
            </a:r>
          </a:p>
        </p:txBody>
      </p:sp>
      <p:sp>
        <p:nvSpPr>
          <p:cNvPr id="92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NET_CHAR_070</a:t>
            </a:r>
          </a:p>
        </p:txBody>
      </p:sp>
      <p:pic>
        <p:nvPicPr>
          <p:cNvPr id="9220" name="Picture 4" descr="SHOT0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65022" y="1432599"/>
            <a:ext cx="6399212" cy="404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Menu Substitution</a:t>
            </a:r>
          </a:p>
        </p:txBody>
      </p:sp>
      <p:sp>
        <p:nvSpPr>
          <p:cNvPr id="102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NET_CHAR_080</a:t>
            </a:r>
          </a:p>
        </p:txBody>
      </p:sp>
      <p:pic>
        <p:nvPicPr>
          <p:cNvPr id="10244" name="Picture 4" descr="SHOT0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80444" y="1563682"/>
            <a:ext cx="6380162" cy="402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Program Screen Elements</a:t>
            </a:r>
          </a:p>
        </p:txBody>
      </p:sp>
      <p:sp>
        <p:nvSpPr>
          <p:cNvPr id="112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/>
              <a:t>NET_CHAR_090</a:t>
            </a:r>
            <a:endParaRPr lang="en-US"/>
          </a:p>
        </p:txBody>
      </p:sp>
      <p:grpSp>
        <p:nvGrpSpPr>
          <p:cNvPr id="19" name="Group 18"/>
          <p:cNvGrpSpPr/>
          <p:nvPr/>
        </p:nvGrpSpPr>
        <p:grpSpPr>
          <a:xfrm>
            <a:off x="664046" y="1378844"/>
            <a:ext cx="7808913" cy="4161314"/>
            <a:chOff x="0" y="1879600"/>
            <a:chExt cx="7808913" cy="4161314"/>
          </a:xfrm>
        </p:grpSpPr>
        <p:pic>
          <p:nvPicPr>
            <p:cNvPr id="11268" name="Picture 4" descr="SHOT0000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670050" y="1879600"/>
              <a:ext cx="6138863" cy="40290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269" name="Line 8"/>
            <p:cNvSpPr>
              <a:spLocks noChangeShapeType="1"/>
            </p:cNvSpPr>
            <p:nvPr/>
          </p:nvSpPr>
          <p:spPr bwMode="auto">
            <a:xfrm>
              <a:off x="1204913" y="2497138"/>
              <a:ext cx="0" cy="27717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1270" name="Line 12"/>
            <p:cNvSpPr>
              <a:spLocks noChangeShapeType="1"/>
            </p:cNvSpPr>
            <p:nvPr/>
          </p:nvSpPr>
          <p:spPr bwMode="auto">
            <a:xfrm>
              <a:off x="1408113" y="4035425"/>
              <a:ext cx="0" cy="88423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1271" name="Line 14"/>
            <p:cNvSpPr>
              <a:spLocks noChangeShapeType="1"/>
            </p:cNvSpPr>
            <p:nvPr/>
          </p:nvSpPr>
          <p:spPr bwMode="auto">
            <a:xfrm>
              <a:off x="1422400" y="4021138"/>
              <a:ext cx="29051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1272" name="Line 16"/>
            <p:cNvSpPr>
              <a:spLocks noChangeShapeType="1"/>
            </p:cNvSpPr>
            <p:nvPr/>
          </p:nvSpPr>
          <p:spPr bwMode="auto">
            <a:xfrm>
              <a:off x="1408113" y="4905375"/>
              <a:ext cx="36195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1273" name="Line 19"/>
            <p:cNvSpPr>
              <a:spLocks noChangeShapeType="1"/>
            </p:cNvSpPr>
            <p:nvPr/>
          </p:nvSpPr>
          <p:spPr bwMode="auto">
            <a:xfrm>
              <a:off x="1306513" y="5661025"/>
              <a:ext cx="43497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1274" name="Line 21"/>
            <p:cNvSpPr>
              <a:spLocks noChangeShapeType="1"/>
            </p:cNvSpPr>
            <p:nvPr/>
          </p:nvSpPr>
          <p:spPr bwMode="auto">
            <a:xfrm>
              <a:off x="928688" y="4484688"/>
              <a:ext cx="45085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1275" name="Line 22"/>
            <p:cNvSpPr>
              <a:spLocks noChangeShapeType="1"/>
            </p:cNvSpPr>
            <p:nvPr/>
          </p:nvSpPr>
          <p:spPr bwMode="auto">
            <a:xfrm>
              <a:off x="869950" y="3135313"/>
              <a:ext cx="3048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1276" name="Line 23"/>
            <p:cNvSpPr>
              <a:spLocks noChangeShapeType="1"/>
            </p:cNvSpPr>
            <p:nvPr/>
          </p:nvSpPr>
          <p:spPr bwMode="auto">
            <a:xfrm>
              <a:off x="1262063" y="2220913"/>
              <a:ext cx="42227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1277" name="Text Box 24"/>
            <p:cNvSpPr txBox="1">
              <a:spLocks noChangeArrowheads="1"/>
            </p:cNvSpPr>
            <p:nvPr/>
          </p:nvSpPr>
          <p:spPr bwMode="auto">
            <a:xfrm>
              <a:off x="330319" y="2049463"/>
              <a:ext cx="763351" cy="36933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tIns="91440" bIns="91440">
              <a:spAutoFit/>
            </a:bodyPr>
            <a:lstStyle/>
            <a:p>
              <a:r>
                <a:rPr lang="en-US">
                  <a:latin typeface="+mj-lt"/>
                </a:rPr>
                <a:t>Title bar</a:t>
              </a:r>
            </a:p>
          </p:txBody>
        </p:sp>
        <p:sp>
          <p:nvSpPr>
            <p:cNvPr id="11278" name="Text Box 25"/>
            <p:cNvSpPr txBox="1">
              <a:spLocks noChangeArrowheads="1"/>
            </p:cNvSpPr>
            <p:nvPr/>
          </p:nvSpPr>
          <p:spPr bwMode="auto">
            <a:xfrm>
              <a:off x="0" y="2878138"/>
              <a:ext cx="908050" cy="54927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r>
                <a:rPr lang="en-US">
                  <a:latin typeface="+mj-lt"/>
                </a:rPr>
                <a:t>Program Window</a:t>
              </a:r>
            </a:p>
          </p:txBody>
        </p:sp>
        <p:sp>
          <p:nvSpPr>
            <p:cNvPr id="11279" name="Text Box 26"/>
            <p:cNvSpPr txBox="1">
              <a:spLocks noChangeArrowheads="1"/>
            </p:cNvSpPr>
            <p:nvPr/>
          </p:nvSpPr>
          <p:spPr bwMode="auto">
            <a:xfrm>
              <a:off x="12700" y="4270375"/>
              <a:ext cx="968375" cy="55399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r>
                <a:rPr lang="en-US">
                  <a:latin typeface="+mj-lt"/>
                </a:rPr>
                <a:t>Data Frame</a:t>
              </a:r>
            </a:p>
          </p:txBody>
        </p:sp>
        <p:sp>
          <p:nvSpPr>
            <p:cNvPr id="11280" name="Text Box 27"/>
            <p:cNvSpPr txBox="1">
              <a:spLocks noChangeArrowheads="1"/>
            </p:cNvSpPr>
            <p:nvPr/>
          </p:nvSpPr>
          <p:spPr bwMode="auto">
            <a:xfrm>
              <a:off x="335964" y="5302250"/>
              <a:ext cx="909223" cy="73866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tIns="91440" bIns="91440">
              <a:spAutoFit/>
            </a:bodyPr>
            <a:lstStyle/>
            <a:p>
              <a:r>
                <a:rPr lang="en-US">
                  <a:latin typeface="+mj-lt"/>
                </a:rPr>
                <a:t>Progress</a:t>
              </a:r>
            </a:p>
            <a:p>
              <a:r>
                <a:rPr lang="en-US">
                  <a:latin typeface="+mj-lt"/>
                </a:rPr>
                <a:t>Status Bar</a:t>
              </a:r>
            </a:p>
            <a:p>
              <a:endParaRPr lang="en-US">
                <a:latin typeface="+mj-lt"/>
              </a:endParaRPr>
            </a:p>
          </p:txBody>
        </p:sp>
        <p:sp>
          <p:nvSpPr>
            <p:cNvPr id="11281" name="Line 29"/>
            <p:cNvSpPr>
              <a:spLocks noChangeShapeType="1"/>
            </p:cNvSpPr>
            <p:nvPr/>
          </p:nvSpPr>
          <p:spPr bwMode="auto">
            <a:xfrm>
              <a:off x="1204913" y="2511425"/>
              <a:ext cx="56515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1282" name="Line 30"/>
            <p:cNvSpPr>
              <a:spLocks noChangeShapeType="1"/>
            </p:cNvSpPr>
            <p:nvPr/>
          </p:nvSpPr>
          <p:spPr bwMode="auto">
            <a:xfrm>
              <a:off x="1233488" y="5283200"/>
              <a:ext cx="4937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7812</TotalTime>
  <Words>176</Words>
  <Application>Microsoft Office PowerPoint</Application>
  <PresentationFormat>On-screen Show (4:3)</PresentationFormat>
  <Paragraphs>51</Paragraphs>
  <Slides>12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14" baseType="lpstr">
      <vt:lpstr>1_EX06PP_template</vt:lpstr>
      <vt:lpstr>QAD 2010 Template</vt:lpstr>
      <vt:lpstr>QAD .NET UI Training Guide  SE/EE</vt:lpstr>
      <vt:lpstr>Chapter Objectives</vt:lpstr>
      <vt:lpstr>Chapter Benefits</vt:lpstr>
      <vt:lpstr>Training Flow</vt:lpstr>
      <vt:lpstr> Introduction to Character UI </vt:lpstr>
      <vt:lpstr>Character UI Login Screen</vt:lpstr>
      <vt:lpstr>Main Menu</vt:lpstr>
      <vt:lpstr>Menu Substitution</vt:lpstr>
      <vt:lpstr>Program Screen Elements</vt:lpstr>
      <vt:lpstr>Character UI Browse</vt:lpstr>
      <vt:lpstr>Browse Menu Bar</vt:lpstr>
      <vt:lpstr>Summary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Michael Stivers</cp:lastModifiedBy>
  <cp:revision>225</cp:revision>
  <dcterms:created xsi:type="dcterms:W3CDTF">2006-04-20T07:03:59Z</dcterms:created>
  <dcterms:modified xsi:type="dcterms:W3CDTF">2012-04-05T21:56:34Z</dcterms:modified>
</cp:coreProperties>
</file>