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687" r:id="rId2"/>
  </p:sldMasterIdLst>
  <p:notesMasterIdLst>
    <p:notesMasterId r:id="rId15"/>
  </p:notesMasterIdLst>
  <p:sldIdLst>
    <p:sldId id="286" r:id="rId3"/>
    <p:sldId id="273" r:id="rId4"/>
    <p:sldId id="274" r:id="rId5"/>
    <p:sldId id="277" r:id="rId6"/>
    <p:sldId id="284" r:id="rId7"/>
    <p:sldId id="278" r:id="rId8"/>
    <p:sldId id="279" r:id="rId9"/>
    <p:sldId id="280" r:id="rId10"/>
    <p:sldId id="281" r:id="rId11"/>
    <p:sldId id="282" r:id="rId12"/>
    <p:sldId id="283" r:id="rId13"/>
    <p:sldId id="285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62" autoAdjust="0"/>
  </p:normalViewPr>
  <p:slideViewPr>
    <p:cSldViewPr snapToGrid="0">
      <p:cViewPr varScale="1">
        <p:scale>
          <a:sx n="76" d="100"/>
          <a:sy n="76" d="100"/>
        </p:scale>
        <p:origin x="-504" y="-8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>
                <a:latin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>
                <a:latin typeface="Arial" charset="0"/>
              </a:defRPr>
            </a:lvl1pPr>
          </a:lstStyle>
          <a:p>
            <a:pPr>
              <a:defRPr/>
            </a:pPr>
            <a:fld id="{A5462009-7A1F-4642-94BF-BDBFDE7CC92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A5231AF-9C50-4499-85D1-1E787BB98928}" type="slidenum">
              <a:rPr lang="en-US" smtClean="0"/>
              <a:pPr/>
              <a:t>4</a:t>
            </a:fld>
            <a:endParaRPr lang="en-US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 smtClean="0">
                <a:latin typeface="Arial" charset="0"/>
              </a:defRPr>
            </a:lvl1pPr>
          </a:lstStyle>
          <a:p>
            <a:pPr>
              <a:defRPr/>
            </a:pPr>
            <a:r>
              <a:rPr lang="en-US"/>
              <a:t>NET_CHAR_030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smtClean="0"/>
              <a:t>NET_CHAR_030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.NET UI Training Guide: Character UI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Browse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NET_CHAR_100</a:t>
            </a:r>
          </a:p>
        </p:txBody>
      </p:sp>
      <p:grpSp>
        <p:nvGrpSpPr>
          <p:cNvPr id="7" name="Group 6"/>
          <p:cNvGrpSpPr/>
          <p:nvPr/>
        </p:nvGrpSpPr>
        <p:grpSpPr>
          <a:xfrm>
            <a:off x="1371600" y="1464122"/>
            <a:ext cx="6399213" cy="3863975"/>
            <a:chOff x="1371600" y="1714500"/>
            <a:chExt cx="6399213" cy="3863975"/>
          </a:xfrm>
        </p:grpSpPr>
        <p:pic>
          <p:nvPicPr>
            <p:cNvPr id="12292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371600" y="1714500"/>
              <a:ext cx="6399213" cy="38639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2293" name="Picture 6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552825" y="1965325"/>
              <a:ext cx="3114675" cy="2057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2294" name="Line 7"/>
            <p:cNvSpPr>
              <a:spLocks noChangeShapeType="1"/>
            </p:cNvSpPr>
            <p:nvPr/>
          </p:nvSpPr>
          <p:spPr bwMode="auto">
            <a:xfrm flipV="1">
              <a:off x="2511425" y="2192338"/>
              <a:ext cx="1030288" cy="652462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Browse Menu Bar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NET_CHAR_110</a:t>
            </a:r>
          </a:p>
        </p:txBody>
      </p:sp>
      <p:grpSp>
        <p:nvGrpSpPr>
          <p:cNvPr id="15" name="Group 14"/>
          <p:cNvGrpSpPr/>
          <p:nvPr/>
        </p:nvGrpSpPr>
        <p:grpSpPr>
          <a:xfrm>
            <a:off x="502812" y="1565265"/>
            <a:ext cx="7980119" cy="3914775"/>
            <a:chOff x="89144" y="1946275"/>
            <a:chExt cx="7980119" cy="3914775"/>
          </a:xfrm>
        </p:grpSpPr>
        <p:pic>
          <p:nvPicPr>
            <p:cNvPr id="13316" name="Picture 5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735138" y="1946275"/>
              <a:ext cx="6334125" cy="3914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3317" name="Line 6"/>
            <p:cNvSpPr>
              <a:spLocks noChangeShapeType="1"/>
            </p:cNvSpPr>
            <p:nvPr/>
          </p:nvSpPr>
          <p:spPr bwMode="auto">
            <a:xfrm>
              <a:off x="1403350" y="2476500"/>
              <a:ext cx="0" cy="42068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8" name="Line 8"/>
            <p:cNvSpPr>
              <a:spLocks noChangeShapeType="1"/>
            </p:cNvSpPr>
            <p:nvPr/>
          </p:nvSpPr>
          <p:spPr bwMode="auto">
            <a:xfrm>
              <a:off x="1403350" y="2476500"/>
              <a:ext cx="3921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19" name="Line 9"/>
            <p:cNvSpPr>
              <a:spLocks noChangeShapeType="1"/>
            </p:cNvSpPr>
            <p:nvPr/>
          </p:nvSpPr>
          <p:spPr bwMode="auto">
            <a:xfrm>
              <a:off x="1403350" y="2897188"/>
              <a:ext cx="37782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0" name="Line 13"/>
            <p:cNvSpPr>
              <a:spLocks noChangeShapeType="1"/>
            </p:cNvSpPr>
            <p:nvPr/>
          </p:nvSpPr>
          <p:spPr bwMode="auto">
            <a:xfrm>
              <a:off x="1403350" y="3013075"/>
              <a:ext cx="0" cy="754063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1" name="Line 16"/>
            <p:cNvSpPr>
              <a:spLocks noChangeShapeType="1"/>
            </p:cNvSpPr>
            <p:nvPr/>
          </p:nvSpPr>
          <p:spPr bwMode="auto">
            <a:xfrm>
              <a:off x="1403350" y="3752850"/>
              <a:ext cx="43497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3322" name="Text Box 17"/>
            <p:cNvSpPr txBox="1">
              <a:spLocks noChangeArrowheads="1"/>
            </p:cNvSpPr>
            <p:nvPr/>
          </p:nvSpPr>
          <p:spPr bwMode="auto">
            <a:xfrm>
              <a:off x="143345" y="2287274"/>
              <a:ext cx="1243013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/>
              <a:r>
                <a:rPr lang="en-US" dirty="0">
                  <a:latin typeface="+mj-lt"/>
                </a:rPr>
                <a:t>Defined in </a:t>
              </a:r>
            </a:p>
            <a:p>
              <a:pPr algn="r"/>
              <a:r>
                <a:rPr lang="en-US" dirty="0">
                  <a:latin typeface="+mj-lt"/>
                </a:rPr>
                <a:t>User Function</a:t>
              </a:r>
            </a:p>
            <a:p>
              <a:pPr algn="r"/>
              <a:r>
                <a:rPr lang="en-US" dirty="0">
                  <a:latin typeface="+mj-lt"/>
                </a:rPr>
                <a:t> maintenance</a:t>
              </a:r>
            </a:p>
            <a:p>
              <a:pPr algn="r"/>
              <a:endParaRPr lang="en-US" dirty="0">
                <a:latin typeface="+mj-lt"/>
              </a:endParaRPr>
            </a:p>
          </p:txBody>
        </p:sp>
        <p:sp>
          <p:nvSpPr>
            <p:cNvPr id="13323" name="Text Box 18"/>
            <p:cNvSpPr txBox="1">
              <a:spLocks noChangeArrowheads="1"/>
            </p:cNvSpPr>
            <p:nvPr/>
          </p:nvSpPr>
          <p:spPr bwMode="auto">
            <a:xfrm>
              <a:off x="89144" y="3040236"/>
              <a:ext cx="1297214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/>
              <a:r>
                <a:rPr lang="en-US" dirty="0">
                  <a:latin typeface="+mj-lt"/>
                </a:rPr>
                <a:t>Standard</a:t>
              </a:r>
            </a:p>
            <a:p>
              <a:pPr algn="r"/>
              <a:r>
                <a:rPr lang="en-US" dirty="0">
                  <a:latin typeface="+mj-lt"/>
                </a:rPr>
                <a:t>Menu</a:t>
              </a:r>
            </a:p>
            <a:p>
              <a:pPr algn="r"/>
              <a:r>
                <a:rPr lang="en-US" dirty="0">
                  <a:latin typeface="+mj-lt"/>
                </a:rPr>
                <a:t>Maintenance</a:t>
              </a:r>
            </a:p>
          </p:txBody>
        </p:sp>
        <p:sp>
          <p:nvSpPr>
            <p:cNvPr id="13324" name="Line 20"/>
            <p:cNvSpPr>
              <a:spLocks noChangeShapeType="1"/>
            </p:cNvSpPr>
            <p:nvPr/>
          </p:nvSpPr>
          <p:spPr bwMode="auto">
            <a:xfrm>
              <a:off x="1403350" y="3027363"/>
              <a:ext cx="420688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pic>
          <p:nvPicPr>
            <p:cNvPr id="13325" name="Picture 21" descr="SHOT0000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789363" y="3482975"/>
              <a:ext cx="1962150" cy="8667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3326" name="Picture 23" descr="SHOT0000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5697538" y="3883025"/>
              <a:ext cx="2181225" cy="18669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The Character UI is available for SE and EE</a:t>
            </a:r>
          </a:p>
          <a:p>
            <a:pPr lvl="1"/>
            <a:r>
              <a:rPr lang="en-US" dirty="0" smtClean="0"/>
              <a:t>In EE, component-based functions are accessible </a:t>
            </a:r>
            <a:r>
              <a:rPr lang="en-US" b="1" dirty="0" smtClean="0"/>
              <a:t>only</a:t>
            </a:r>
            <a:r>
              <a:rPr lang="en-US" dirty="0" smtClean="0"/>
              <a:t> through the QAD .NET UI</a:t>
            </a:r>
          </a:p>
          <a:p>
            <a:pPr lvl="1"/>
            <a:r>
              <a:rPr lang="en-US" dirty="0" smtClean="0"/>
              <a:t>Used mainly for highly repetitive heads-down </a:t>
            </a:r>
            <a:r>
              <a:rPr lang="en-US" smtClean="0"/>
              <a:t>operator transactions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NET_CHAR_120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To introduce the functionality of Character User Interface (Character UI or CHUI)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NET_CHAR_020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You will be able to use and navigate the Character UI of QAD Enterprise Applications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611086" y="891610"/>
            <a:ext cx="7075714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smtClean="0"/>
              <a:t>Programs</a:t>
            </a:r>
            <a:endParaRPr lang="en-US" dirty="0" smtClean="0"/>
          </a:p>
          <a:p>
            <a:r>
              <a:rPr lang="en-US" dirty="0" smtClean="0"/>
              <a:t>Browses</a:t>
            </a:r>
          </a:p>
          <a:p>
            <a:r>
              <a:rPr lang="en-US" b="1" dirty="0" smtClean="0"/>
              <a:t>Character UI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r>
              <a:rPr lang="en-US" dirty="0" smtClean="0"/>
              <a:t>NET_CHAR_040</a:t>
            </a:r>
            <a:endParaRPr lang="en-US" dirty="0"/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1104900" y="85046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depends on input from the keyboard</a:t>
            </a:r>
          </a:p>
          <a:p>
            <a:pPr lvl="1" eaLnBrk="1" hangingPunct="1"/>
            <a:r>
              <a:rPr lang="en-US" dirty="0" smtClean="0"/>
              <a:t>A command-prompt interface to execute programs</a:t>
            </a:r>
          </a:p>
          <a:p>
            <a:pPr lvl="1" eaLnBrk="1" hangingPunct="1"/>
            <a:r>
              <a:rPr lang="en-US" dirty="0" smtClean="0"/>
              <a:t>Combinations of keystrokes to issue commands within programs</a:t>
            </a:r>
          </a:p>
          <a:p>
            <a:pPr lvl="1" eaLnBrk="1" hangingPunct="1"/>
            <a:r>
              <a:rPr lang="en-US" dirty="0" smtClean="0"/>
              <a:t>Navigation without use of a mouse through the UNIX character interface</a:t>
            </a:r>
          </a:p>
          <a:p>
            <a:pPr lvl="1" eaLnBrk="1" hangingPunct="1"/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Introduction to Character UI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NET_CHAR_050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Character UI Login Screen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NET_CHAR_060</a:t>
            </a:r>
          </a:p>
        </p:txBody>
      </p:sp>
      <p:pic>
        <p:nvPicPr>
          <p:cNvPr id="8196" name="Picture 7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4797" y="1547352"/>
            <a:ext cx="6399213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65022" y="1432599"/>
            <a:ext cx="6399212" cy="404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Menu Substitution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/>
              <a:t>NET_CHAR_080</a:t>
            </a:r>
          </a:p>
        </p:txBody>
      </p:sp>
      <p:pic>
        <p:nvPicPr>
          <p:cNvPr id="10244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0444" y="1563682"/>
            <a:ext cx="6380162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mtClean="0"/>
              <a:t>Program Screen Elements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/>
              <a:t>NET_CHAR_090</a:t>
            </a:r>
            <a:endParaRPr lang="en-US"/>
          </a:p>
        </p:txBody>
      </p:sp>
      <p:grpSp>
        <p:nvGrpSpPr>
          <p:cNvPr id="19" name="Group 18"/>
          <p:cNvGrpSpPr/>
          <p:nvPr/>
        </p:nvGrpSpPr>
        <p:grpSpPr>
          <a:xfrm>
            <a:off x="664046" y="1378844"/>
            <a:ext cx="7808913" cy="4161314"/>
            <a:chOff x="0" y="1879600"/>
            <a:chExt cx="7808913" cy="4161314"/>
          </a:xfrm>
        </p:grpSpPr>
        <p:pic>
          <p:nvPicPr>
            <p:cNvPr id="11268" name="Picture 4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670050" y="1879600"/>
              <a:ext cx="6138863" cy="40290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1269" name="Line 8"/>
            <p:cNvSpPr>
              <a:spLocks noChangeShapeType="1"/>
            </p:cNvSpPr>
            <p:nvPr/>
          </p:nvSpPr>
          <p:spPr bwMode="auto">
            <a:xfrm>
              <a:off x="1204913" y="2497138"/>
              <a:ext cx="0" cy="2771775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0" name="Line 12"/>
            <p:cNvSpPr>
              <a:spLocks noChangeShapeType="1"/>
            </p:cNvSpPr>
            <p:nvPr/>
          </p:nvSpPr>
          <p:spPr bwMode="auto">
            <a:xfrm>
              <a:off x="1408113" y="4035425"/>
              <a:ext cx="0" cy="884238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1" name="Line 14"/>
            <p:cNvSpPr>
              <a:spLocks noChangeShapeType="1"/>
            </p:cNvSpPr>
            <p:nvPr/>
          </p:nvSpPr>
          <p:spPr bwMode="auto">
            <a:xfrm>
              <a:off x="1422400" y="4021138"/>
              <a:ext cx="290513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2" name="Line 16"/>
            <p:cNvSpPr>
              <a:spLocks noChangeShapeType="1"/>
            </p:cNvSpPr>
            <p:nvPr/>
          </p:nvSpPr>
          <p:spPr bwMode="auto">
            <a:xfrm>
              <a:off x="1408113" y="4905375"/>
              <a:ext cx="3619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3" name="Line 19"/>
            <p:cNvSpPr>
              <a:spLocks noChangeShapeType="1"/>
            </p:cNvSpPr>
            <p:nvPr/>
          </p:nvSpPr>
          <p:spPr bwMode="auto">
            <a:xfrm>
              <a:off x="1306513" y="5661025"/>
              <a:ext cx="4349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4" name="Line 21"/>
            <p:cNvSpPr>
              <a:spLocks noChangeShapeType="1"/>
            </p:cNvSpPr>
            <p:nvPr/>
          </p:nvSpPr>
          <p:spPr bwMode="auto">
            <a:xfrm>
              <a:off x="928688" y="4484688"/>
              <a:ext cx="4508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5" name="Line 22"/>
            <p:cNvSpPr>
              <a:spLocks noChangeShapeType="1"/>
            </p:cNvSpPr>
            <p:nvPr/>
          </p:nvSpPr>
          <p:spPr bwMode="auto">
            <a:xfrm>
              <a:off x="869950" y="3135313"/>
              <a:ext cx="30480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6" name="Line 23"/>
            <p:cNvSpPr>
              <a:spLocks noChangeShapeType="1"/>
            </p:cNvSpPr>
            <p:nvPr/>
          </p:nvSpPr>
          <p:spPr bwMode="auto">
            <a:xfrm>
              <a:off x="1262063" y="2220913"/>
              <a:ext cx="422275" cy="0"/>
            </a:xfrm>
            <a:prstGeom prst="line">
              <a:avLst/>
            </a:prstGeom>
            <a:noFill/>
            <a:ln w="28575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77" name="Text Box 24"/>
            <p:cNvSpPr txBox="1">
              <a:spLocks noChangeArrowheads="1"/>
            </p:cNvSpPr>
            <p:nvPr/>
          </p:nvSpPr>
          <p:spPr bwMode="auto">
            <a:xfrm>
              <a:off x="330319" y="2049463"/>
              <a:ext cx="763351" cy="36933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Title bar</a:t>
              </a:r>
            </a:p>
          </p:txBody>
        </p:sp>
        <p:sp>
          <p:nvSpPr>
            <p:cNvPr id="11278" name="Text Box 25"/>
            <p:cNvSpPr txBox="1">
              <a:spLocks noChangeArrowheads="1"/>
            </p:cNvSpPr>
            <p:nvPr/>
          </p:nvSpPr>
          <p:spPr bwMode="auto">
            <a:xfrm>
              <a:off x="0" y="2878138"/>
              <a:ext cx="908050" cy="549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Program Window</a:t>
              </a:r>
            </a:p>
          </p:txBody>
        </p:sp>
        <p:sp>
          <p:nvSpPr>
            <p:cNvPr id="11279" name="Text Box 26"/>
            <p:cNvSpPr txBox="1">
              <a:spLocks noChangeArrowheads="1"/>
            </p:cNvSpPr>
            <p:nvPr/>
          </p:nvSpPr>
          <p:spPr bwMode="auto">
            <a:xfrm>
              <a:off x="12700" y="4270375"/>
              <a:ext cx="968375" cy="55399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>
                  <a:latin typeface="+mj-lt"/>
                </a:rPr>
                <a:t>Data Frame</a:t>
              </a:r>
            </a:p>
          </p:txBody>
        </p:sp>
        <p:sp>
          <p:nvSpPr>
            <p:cNvPr id="11280" name="Text Box 27"/>
            <p:cNvSpPr txBox="1">
              <a:spLocks noChangeArrowheads="1"/>
            </p:cNvSpPr>
            <p:nvPr/>
          </p:nvSpPr>
          <p:spPr bwMode="auto">
            <a:xfrm>
              <a:off x="335964" y="5302250"/>
              <a:ext cx="909223" cy="738664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>
                  <a:latin typeface="+mj-lt"/>
                </a:rPr>
                <a:t>Progress</a:t>
              </a:r>
            </a:p>
            <a:p>
              <a:r>
                <a:rPr lang="en-US">
                  <a:latin typeface="+mj-lt"/>
                </a:rPr>
                <a:t>Status Bar</a:t>
              </a:r>
            </a:p>
            <a:p>
              <a:endParaRPr lang="en-US">
                <a:latin typeface="+mj-lt"/>
              </a:endParaRPr>
            </a:p>
          </p:txBody>
        </p:sp>
        <p:sp>
          <p:nvSpPr>
            <p:cNvPr id="11281" name="Line 29"/>
            <p:cNvSpPr>
              <a:spLocks noChangeShapeType="1"/>
            </p:cNvSpPr>
            <p:nvPr/>
          </p:nvSpPr>
          <p:spPr bwMode="auto">
            <a:xfrm>
              <a:off x="1204913" y="2511425"/>
              <a:ext cx="565150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  <p:sp>
          <p:nvSpPr>
            <p:cNvPr id="11282" name="Line 30"/>
            <p:cNvSpPr>
              <a:spLocks noChangeShapeType="1"/>
            </p:cNvSpPr>
            <p:nvPr/>
          </p:nvSpPr>
          <p:spPr bwMode="auto">
            <a:xfrm>
              <a:off x="1233488" y="5283200"/>
              <a:ext cx="49371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wrap="none" tIns="91440" bIns="91440" anchor="ctr"/>
            <a:lstStyle/>
            <a:p>
              <a:endParaRPr lang="en-US"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2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8230</TotalTime>
  <Words>171</Words>
  <Application>Microsoft Office PowerPoint</Application>
  <PresentationFormat>On-screen Show (4:3)</PresentationFormat>
  <Paragraphs>52</Paragraphs>
  <Slides>12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1_EX06PP_template</vt:lpstr>
      <vt:lpstr>QAD 2010 Template</vt:lpstr>
      <vt:lpstr>QAD .NET UI Training Guide: Character UI</vt:lpstr>
      <vt:lpstr>Chapter Objectives</vt:lpstr>
      <vt:lpstr>Chapter Benefits</vt:lpstr>
      <vt:lpstr>Training Flow</vt:lpstr>
      <vt:lpstr> Introduction to Character UI </vt:lpstr>
      <vt:lpstr>Character UI Login Screen</vt:lpstr>
      <vt:lpstr>Main Menu</vt:lpstr>
      <vt:lpstr>Menu Substitution</vt:lpstr>
      <vt:lpstr>Program Screen Elements</vt:lpstr>
      <vt:lpstr>Character UI Browse</vt:lpstr>
      <vt:lpstr>Browse Menu Bar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Helen Ernst</cp:lastModifiedBy>
  <cp:revision>261</cp:revision>
  <dcterms:created xsi:type="dcterms:W3CDTF">2006-04-20T07:03:59Z</dcterms:created>
  <dcterms:modified xsi:type="dcterms:W3CDTF">2012-08-22T23:18:58Z</dcterms:modified>
</cp:coreProperties>
</file>