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theme/theme3.xml" ContentType="application/vnd.openxmlformats-officedocument.them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15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51" r:id="rId1"/>
    <p:sldMasterId id="2147483723" r:id="rId2"/>
  </p:sldMasterIdLst>
  <p:notesMasterIdLst>
    <p:notesMasterId r:id="rId30"/>
  </p:notesMasterIdLst>
  <p:sldIdLst>
    <p:sldId id="259" r:id="rId3"/>
    <p:sldId id="273" r:id="rId4"/>
    <p:sldId id="274" r:id="rId5"/>
    <p:sldId id="339" r:id="rId6"/>
    <p:sldId id="341" r:id="rId7"/>
    <p:sldId id="342" r:id="rId8"/>
    <p:sldId id="343" r:id="rId9"/>
    <p:sldId id="321" r:id="rId10"/>
    <p:sldId id="331" r:id="rId11"/>
    <p:sldId id="345" r:id="rId12"/>
    <p:sldId id="346" r:id="rId13"/>
    <p:sldId id="347" r:id="rId14"/>
    <p:sldId id="348" r:id="rId15"/>
    <p:sldId id="292" r:id="rId16"/>
    <p:sldId id="344" r:id="rId17"/>
    <p:sldId id="271" r:id="rId18"/>
    <p:sldId id="278" r:id="rId19"/>
    <p:sldId id="279" r:id="rId20"/>
    <p:sldId id="285" r:id="rId21"/>
    <p:sldId id="284" r:id="rId22"/>
    <p:sldId id="340" r:id="rId23"/>
    <p:sldId id="296" r:id="rId24"/>
    <p:sldId id="297" r:id="rId25"/>
    <p:sldId id="294" r:id="rId26"/>
    <p:sldId id="334" r:id="rId27"/>
    <p:sldId id="349" r:id="rId28"/>
    <p:sldId id="333" r:id="rId29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EA46A"/>
    <a:srgbClr val="FF8500"/>
    <a:srgbClr val="FFE354"/>
    <a:srgbClr val="6A9913"/>
    <a:srgbClr val="4BB69D"/>
    <a:srgbClr val="4172BB"/>
    <a:srgbClr val="4173BD"/>
    <a:srgbClr val="FF0000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37" autoAdjust="0"/>
    <p:restoredTop sz="91562" autoAdjust="0"/>
  </p:normalViewPr>
  <p:slideViewPr>
    <p:cSldViewPr snapToGrid="0">
      <p:cViewPr>
        <p:scale>
          <a:sx n="80" d="100"/>
          <a:sy n="80" d="100"/>
        </p:scale>
        <p:origin x="-90" y="3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88" d="100"/>
        <a:sy n="88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3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07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994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994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3994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E5C915FF-5788-4023-B267-F7B2770E82E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0DD8637D-0175-4A13-B54D-D36D58C835A9}" type="slidenum">
              <a:rPr lang="en-US" smtClean="0"/>
              <a:pPr/>
              <a:t>4</a:t>
            </a:fld>
            <a:endParaRPr 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1144588" y="685800"/>
            <a:ext cx="4572000" cy="3429000"/>
          </a:xfrm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6387FC3B-4C48-4AA3-A581-98921ACE8688}" type="slidenum">
              <a:rPr lang="en-US" smtClean="0"/>
              <a:pPr/>
              <a:t>7</a:t>
            </a:fld>
            <a:endParaRPr lang="en-US" dirty="0" smtClean="0"/>
          </a:p>
        </p:txBody>
      </p:sp>
      <p:sp>
        <p:nvSpPr>
          <p:cNvPr id="3174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31748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06_corp_ppt_Templat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72250" y="609600"/>
            <a:ext cx="2038350" cy="5943600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962650" cy="5943600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dirty="0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7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258888" y="3429000"/>
            <a:ext cx="7467600" cy="762000"/>
          </a:xfrm>
        </p:spPr>
        <p:txBody>
          <a:bodyPr/>
          <a:lstStyle>
            <a:lvl1pPr algn="r">
              <a:defRPr sz="2800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52228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5043488"/>
            <a:ext cx="7467600" cy="762000"/>
          </a:xfrm>
        </p:spPr>
        <p:txBody>
          <a:bodyPr tIns="45720" bIns="45720"/>
          <a:lstStyle>
            <a:lvl1pPr marL="0" indent="0" algn="r">
              <a:spcBef>
                <a:spcPct val="0"/>
              </a:spcBef>
              <a:buFont typeface="Webdings" pitchFamily="18" charset="2"/>
              <a:buNone/>
              <a:defRPr sz="2400"/>
            </a:lvl1pPr>
          </a:lstStyle>
          <a:p>
            <a:r>
              <a:rPr lang="en-US"/>
              <a:t>Click to edit Master subtitle style</a:t>
            </a: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10100" y="1500188"/>
            <a:ext cx="4000500" cy="50530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7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IE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IE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IE" noProof="0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Rectangle 14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10" Type="http://schemas.openxmlformats.org/officeDocument/2006/relationships/image" Target="../media/image3.png"/><Relationship Id="rId4" Type="http://schemas.openxmlformats.org/officeDocument/2006/relationships/slideLayout" Target="../slideLayouts/slideLayout15.xml"/><Relationship Id="rId9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609600"/>
            <a:ext cx="8153400" cy="881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/>
          <a:p>
            <a:pPr lvl="0"/>
            <a:endParaRPr lang="en-US" smtClean="0"/>
          </a:p>
        </p:txBody>
      </p:sp>
      <p:sp>
        <p:nvSpPr>
          <p:cNvPr id="1027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500188"/>
            <a:ext cx="8153400" cy="5053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91440" rIns="91440" bIns="9144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51205" name="Text Box 5"/>
          <p:cNvSpPr txBox="1">
            <a:spLocks noChangeArrowheads="1"/>
          </p:cNvSpPr>
          <p:nvPr/>
        </p:nvSpPr>
        <p:spPr bwMode="auto">
          <a:xfrm>
            <a:off x="0" y="6629400"/>
            <a:ext cx="1143000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anchor="ctr"/>
          <a:lstStyle/>
          <a:p>
            <a:pPr algn="l">
              <a:spcBef>
                <a:spcPct val="50000"/>
              </a:spcBef>
              <a:defRPr/>
            </a:pPr>
            <a:r>
              <a:rPr lang="en-US" sz="800" dirty="0">
                <a:solidFill>
                  <a:schemeClr val="bg2"/>
                </a:solidFill>
                <a:latin typeface="Tahoma" charset="0"/>
              </a:rPr>
              <a:t>QAD Proprietary</a:t>
            </a:r>
          </a:p>
        </p:txBody>
      </p:sp>
      <p:pic>
        <p:nvPicPr>
          <p:cNvPr id="1029" name="Picture 13" descr="pg2_graphic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9144000" cy="57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14" name="Rectangle 14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7761288" y="6629400"/>
            <a:ext cx="1306512" cy="228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86493" tIns="43247" rIns="86493" bIns="43247" numCol="1" anchor="ctr" anchorCtr="0" compatLnSpc="1">
            <a:prstTxWarp prst="textNoShape">
              <a:avLst/>
            </a:prstTxWarp>
          </a:bodyPr>
          <a:lstStyle>
            <a:lvl1pPr algn="r" eaLnBrk="0" hangingPunct="0">
              <a:defRPr sz="800">
                <a:latin typeface="Arial" pitchFamily="34" charset="0"/>
              </a:defRPr>
            </a:lvl1pPr>
          </a:lstStyle>
          <a:p>
            <a:pPr>
              <a:defRPr/>
            </a:pPr>
            <a:r>
              <a:rPr lang="en-US" dirty="0"/>
              <a:t>NET_NAV_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1" r:id="rId2"/>
    <p:sldLayoutId id="2147483720" r:id="rId3"/>
    <p:sldLayoutId id="2147483719" r:id="rId4"/>
    <p:sldLayoutId id="2147483718" r:id="rId5"/>
    <p:sldLayoutId id="2147483717" r:id="rId6"/>
    <p:sldLayoutId id="2147483716" r:id="rId7"/>
    <p:sldLayoutId id="2147483715" r:id="rId8"/>
    <p:sldLayoutId id="2147483714" r:id="rId9"/>
    <p:sldLayoutId id="2147483713" r:id="rId10"/>
    <p:sldLayoutId id="2147483712" r:id="rId11"/>
  </p:sldLayoutIdLst>
  <p:hf sldNum="0" hdr="0" dt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3200" b="1">
          <a:solidFill>
            <a:srgbClr val="5A87C6"/>
          </a:solidFill>
          <a:latin typeface="Tahoma" charset="0"/>
        </a:defRPr>
      </a:lvl9pPr>
    </p:titleStyle>
    <p:bodyStyle>
      <a:lvl1pPr marL="342900" indent="-342900" algn="l" rtl="0" eaLnBrk="0" fontAlgn="base" hangingPunct="0">
        <a:lnSpc>
          <a:spcPct val="90000"/>
        </a:lnSpc>
        <a:spcBef>
          <a:spcPct val="30000"/>
        </a:spcBef>
        <a:spcAft>
          <a:spcPct val="0"/>
        </a:spcAft>
        <a:buClr>
          <a:srgbClr val="890C4C"/>
        </a:buClr>
        <a:buFont typeface="Webdings" pitchFamily="18" charset="2"/>
        <a:buChar char="5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lnSpc>
          <a:spcPct val="90000"/>
        </a:lnSpc>
        <a:spcBef>
          <a:spcPct val="2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lnSpc>
          <a:spcPct val="90000"/>
        </a:lnSpc>
        <a:spcBef>
          <a:spcPct val="20000"/>
        </a:spcBef>
        <a:spcAft>
          <a:spcPct val="0"/>
        </a:spcAft>
        <a:buClr>
          <a:srgbClr val="2461AA"/>
        </a:buClr>
        <a:buChar char="•"/>
        <a:defRPr sz="2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lnSpc>
          <a:spcPct val="85000"/>
        </a:lnSpc>
        <a:spcBef>
          <a:spcPct val="15000"/>
        </a:spcBef>
        <a:spcAft>
          <a:spcPct val="0"/>
        </a:spcAft>
        <a:buClr>
          <a:srgbClr val="2461AA"/>
        </a:buClr>
        <a:buFont typeface="Times New Roman" pitchFamily="18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 sz="2000">
          <a:solidFill>
            <a:schemeClr val="tx1"/>
          </a:solidFill>
          <a:latin typeface="+mn-lt"/>
        </a:defRPr>
      </a:lvl5pPr>
      <a:lvl6pPr marL="25146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6pPr>
      <a:lvl7pPr marL="29718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7pPr>
      <a:lvl8pPr marL="34290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8pPr>
      <a:lvl9pPr marL="3886200" indent="-228600" algn="l" rtl="0" fontAlgn="base">
        <a:lnSpc>
          <a:spcPct val="85000"/>
        </a:lnSpc>
        <a:spcBef>
          <a:spcPct val="10000"/>
        </a:spcBef>
        <a:spcAft>
          <a:spcPct val="0"/>
        </a:spcAft>
        <a:buClr>
          <a:srgbClr val="2461AA"/>
        </a:buClr>
        <a:buFont typeface="Times New Roman" pitchFamily="18" charset="0"/>
        <a:buChar char="»"/>
        <a:defRPr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NET_NAV_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  <p:sldLayoutId id="2147483727" r:id="rId4"/>
    <p:sldLayoutId id="2147483728" r:id="rId5"/>
    <p:sldLayoutId id="2147483729" r:id="rId6"/>
    <p:sldLayoutId id="2147483730" r:id="rId7"/>
    <p:sldLayoutId id="2147483731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6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3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3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3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3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png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3.xml"/><Relationship Id="rId4" Type="http://schemas.openxmlformats.org/officeDocument/2006/relationships/image" Target="../media/image3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6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3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6.xml"/><Relationship Id="rId4" Type="http://schemas.openxmlformats.org/officeDocument/2006/relationships/image" Target="../media/image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Using the QAD .NET UI: Navigation</a:t>
            </a:r>
          </a:p>
        </p:txBody>
      </p:sp>
      <p:sp>
        <p:nvSpPr>
          <p:cNvPr id="3074" name="Rectangle 5"/>
          <p:cNvSpPr>
            <a:spLocks noGrp="1" noChangeArrowheads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en-US" sz="2800" dirty="0" smtClean="0"/>
              <a:t>QAD Enterprise Edition and Standard Edition</a:t>
            </a:r>
          </a:p>
          <a:p>
            <a:pPr eaLnBrk="1" hangingPunct="1"/>
            <a:endParaRPr lang="en-US" sz="2800" b="1" dirty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US" dirty="0" smtClean="0"/>
              <a:t>Training Guide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Navigation: Applications Area</a:t>
            </a:r>
          </a:p>
        </p:txBody>
      </p:sp>
      <p:sp>
        <p:nvSpPr>
          <p:cNvPr id="15365" name="Text Box 16"/>
          <p:cNvSpPr txBox="1">
            <a:spLocks noChangeArrowheads="1"/>
          </p:cNvSpPr>
          <p:nvPr/>
        </p:nvSpPr>
        <p:spPr bwMode="auto">
          <a:xfrm>
            <a:off x="3037858" y="2847380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Double-click any </a:t>
            </a:r>
            <a:r>
              <a:rPr lang="en-US" sz="1600" dirty="0">
                <a:latin typeface="+mj-lt"/>
              </a:rPr>
              <a:t>program to </a:t>
            </a:r>
            <a:r>
              <a:rPr lang="en-US" sz="1600" dirty="0" smtClean="0">
                <a:latin typeface="+mj-lt"/>
              </a:rPr>
              <a:t>open</a:t>
            </a:r>
            <a:endParaRPr lang="en-US" sz="1600" dirty="0">
              <a:latin typeface="+mj-lt"/>
            </a:endParaRPr>
          </a:p>
        </p:txBody>
      </p:sp>
      <p:sp>
        <p:nvSpPr>
          <p:cNvPr id="15366" name="Text Box 18"/>
          <p:cNvSpPr txBox="1">
            <a:spLocks noChangeArrowheads="1"/>
          </p:cNvSpPr>
          <p:nvPr/>
        </p:nvSpPr>
        <p:spPr bwMode="auto">
          <a:xfrm>
            <a:off x="2871171" y="2155229"/>
            <a:ext cx="2376487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>
                <a:latin typeface="+mj-lt"/>
              </a:rPr>
              <a:t>Click </a:t>
            </a:r>
            <a:r>
              <a:rPr lang="en-US" sz="1600" dirty="0" smtClean="0">
                <a:latin typeface="+mj-lt"/>
              </a:rPr>
              <a:t>folder or + icon to </a:t>
            </a:r>
            <a:r>
              <a:rPr lang="en-US" sz="1600" dirty="0">
                <a:latin typeface="+mj-lt"/>
              </a:rPr>
              <a:t>open</a:t>
            </a:r>
          </a:p>
        </p:txBody>
      </p:sp>
      <p:sp>
        <p:nvSpPr>
          <p:cNvPr id="15369" name="Line 24"/>
          <p:cNvSpPr>
            <a:spLocks noChangeShapeType="1"/>
          </p:cNvSpPr>
          <p:nvPr/>
        </p:nvSpPr>
        <p:spPr bwMode="auto">
          <a:xfrm rot="10800000" flipH="1" flipV="1">
            <a:off x="5254146" y="2385417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5370" name="Line 24"/>
          <p:cNvSpPr>
            <a:spLocks noChangeShapeType="1"/>
          </p:cNvSpPr>
          <p:nvPr/>
        </p:nvSpPr>
        <p:spPr bwMode="auto">
          <a:xfrm rot="10800000" flipH="1" flipV="1">
            <a:off x="5249383" y="3090267"/>
            <a:ext cx="295275" cy="1587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" name="Text Box 16"/>
          <p:cNvSpPr txBox="1">
            <a:spLocks noChangeArrowheads="1"/>
          </p:cNvSpPr>
          <p:nvPr/>
        </p:nvSpPr>
        <p:spPr bwMode="auto">
          <a:xfrm>
            <a:off x="3037858" y="1447362"/>
            <a:ext cx="2209800" cy="677108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1600" dirty="0" smtClean="0">
                <a:latin typeface="+mj-lt"/>
              </a:rPr>
              <a:t>Enter menu name or number to open</a:t>
            </a:r>
            <a:endParaRPr lang="en-US" sz="1600" dirty="0">
              <a:latin typeface="+mj-lt"/>
            </a:endParaRPr>
          </a:p>
        </p:txBody>
      </p:sp>
      <p:sp>
        <p:nvSpPr>
          <p:cNvPr id="13" name="Line 24"/>
          <p:cNvSpPr>
            <a:spLocks noChangeShapeType="1"/>
          </p:cNvSpPr>
          <p:nvPr/>
        </p:nvSpPr>
        <p:spPr bwMode="auto">
          <a:xfrm rot="10800000" flipH="1" flipV="1">
            <a:off x="5247051" y="1802201"/>
            <a:ext cx="296862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2594" y="1102920"/>
            <a:ext cx="2533650" cy="434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1513" y="1205281"/>
            <a:ext cx="3086100" cy="4162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NET_NAV_200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Menu Properties</a:t>
            </a:r>
          </a:p>
        </p:txBody>
      </p:sp>
      <p:sp>
        <p:nvSpPr>
          <p:cNvPr id="1638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NET_NAV_210</a:t>
            </a:r>
          </a:p>
        </p:txBody>
      </p:sp>
      <p:grpSp>
        <p:nvGrpSpPr>
          <p:cNvPr id="2" name="Group 6"/>
          <p:cNvGrpSpPr/>
          <p:nvPr/>
        </p:nvGrpSpPr>
        <p:grpSpPr>
          <a:xfrm>
            <a:off x="504508" y="1488791"/>
            <a:ext cx="8118475" cy="3808412"/>
            <a:chOff x="1025525" y="2116138"/>
            <a:chExt cx="8118475" cy="3808412"/>
          </a:xfrm>
        </p:grpSpPr>
        <p:pic>
          <p:nvPicPr>
            <p:cNvPr id="16387" name="Picture 1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1025525" y="2116138"/>
              <a:ext cx="5210175" cy="38084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16389" name="Rectangle 11"/>
            <p:cNvSpPr>
              <a:spLocks noChangeArrowheads="1"/>
            </p:cNvSpPr>
            <p:nvPr/>
          </p:nvSpPr>
          <p:spPr bwMode="auto">
            <a:xfrm>
              <a:off x="6288088" y="3675063"/>
              <a:ext cx="2855912" cy="1292662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2400" dirty="0">
                  <a:latin typeface="+mj-lt"/>
                </a:rPr>
                <a:t>Right-click any program and select </a:t>
              </a:r>
              <a:r>
                <a:rPr lang="en-US" sz="2400" dirty="0" smtClean="0">
                  <a:latin typeface="+mj-lt"/>
                </a:rPr>
                <a:t>Properties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16390" name="Straight Arrow Connector 11"/>
            <p:cNvCxnSpPr>
              <a:cxnSpLocks noChangeShapeType="1"/>
            </p:cNvCxnSpPr>
            <p:nvPr/>
          </p:nvCxnSpPr>
          <p:spPr bwMode="auto">
            <a:xfrm>
              <a:off x="4368800" y="3959225"/>
              <a:ext cx="1895475" cy="1588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 type="triangle" w="med" len="med"/>
              <a:tailEnd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Properties Options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NET_NAV_220</a:t>
            </a: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22" y="1025918"/>
            <a:ext cx="4492831" cy="47122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057402" y="1227798"/>
            <a:ext cx="4730338" cy="4961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Properties Options: Open With </a:t>
            </a:r>
          </a:p>
        </p:txBody>
      </p:sp>
      <p:sp>
        <p:nvSpPr>
          <p:cNvPr id="1741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NET_NAV_225</a:t>
            </a:r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4310" y="1239675"/>
            <a:ext cx="3405582" cy="44604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3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4781" y="1159962"/>
            <a:ext cx="4800009" cy="23428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088269" y="3876484"/>
            <a:ext cx="4841975" cy="224867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51943" y="1038473"/>
            <a:ext cx="3133725" cy="2762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03409" y="3584497"/>
            <a:ext cx="2790825" cy="2800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Favorites</a:t>
            </a:r>
          </a:p>
        </p:txBody>
      </p:sp>
      <p:sp>
        <p:nvSpPr>
          <p:cNvPr id="2048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NET_NAV_100</a:t>
            </a:r>
          </a:p>
        </p:txBody>
      </p:sp>
      <p:sp>
        <p:nvSpPr>
          <p:cNvPr id="20485" name="Line 6"/>
          <p:cNvSpPr>
            <a:spLocks noChangeShapeType="1"/>
          </p:cNvSpPr>
          <p:nvPr/>
        </p:nvSpPr>
        <p:spPr bwMode="auto">
          <a:xfrm flipH="1">
            <a:off x="1990587" y="3057466"/>
            <a:ext cx="213360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486" name="Text Box 8"/>
          <p:cNvSpPr txBox="1">
            <a:spLocks noChangeArrowheads="1"/>
          </p:cNvSpPr>
          <p:nvPr/>
        </p:nvSpPr>
        <p:spPr bwMode="auto">
          <a:xfrm>
            <a:off x="4184432" y="2730391"/>
            <a:ext cx="4437054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latin typeface="+mj-lt"/>
              </a:rPr>
              <a:t>Programs that are used frequently so that a search is not required</a:t>
            </a:r>
          </a:p>
        </p:txBody>
      </p:sp>
      <p:sp>
        <p:nvSpPr>
          <p:cNvPr id="20487" name="Line 9"/>
          <p:cNvSpPr>
            <a:spLocks noChangeShapeType="1"/>
          </p:cNvSpPr>
          <p:nvPr/>
        </p:nvSpPr>
        <p:spPr bwMode="auto">
          <a:xfrm flipH="1">
            <a:off x="3227072" y="1876302"/>
            <a:ext cx="786785" cy="550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488" name="Text Box 11"/>
          <p:cNvSpPr txBox="1">
            <a:spLocks noChangeArrowheads="1"/>
          </p:cNvSpPr>
          <p:nvPr/>
        </p:nvSpPr>
        <p:spPr bwMode="auto">
          <a:xfrm>
            <a:off x="4098140" y="1098507"/>
            <a:ext cx="4558972" cy="1107996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>
                <a:latin typeface="+mj-lt"/>
              </a:rPr>
              <a:t>Right-click a program and select Add to Favorites, or drag and drop programs to the Favorites area</a:t>
            </a:r>
          </a:p>
        </p:txBody>
      </p:sp>
      <p:sp>
        <p:nvSpPr>
          <p:cNvPr id="11" name="Line 9"/>
          <p:cNvSpPr>
            <a:spLocks noChangeShapeType="1"/>
          </p:cNvSpPr>
          <p:nvPr/>
        </p:nvSpPr>
        <p:spPr bwMode="auto">
          <a:xfrm flipH="1">
            <a:off x="5350722" y="5009327"/>
            <a:ext cx="786785" cy="5504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12" name="Text Box 11"/>
          <p:cNvSpPr txBox="1">
            <a:spLocks noChangeArrowheads="1"/>
          </p:cNvSpPr>
          <p:nvPr/>
        </p:nvSpPr>
        <p:spPr bwMode="auto">
          <a:xfrm>
            <a:off x="6128821" y="4611543"/>
            <a:ext cx="3015179" cy="80021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2000" dirty="0" smtClean="0">
                <a:latin typeface="+mj-lt"/>
              </a:rPr>
              <a:t>Additional right-click options for Favorites</a:t>
            </a:r>
            <a:endParaRPr lang="en-US" sz="2000" dirty="0">
              <a:latin typeface="+mj-lt"/>
            </a:endParaRPr>
          </a:p>
        </p:txBody>
      </p:sp>
      <p:sp>
        <p:nvSpPr>
          <p:cNvPr id="14" name="Text Box 11"/>
          <p:cNvSpPr txBox="1">
            <a:spLocks noChangeArrowheads="1"/>
          </p:cNvSpPr>
          <p:nvPr/>
        </p:nvSpPr>
        <p:spPr bwMode="auto">
          <a:xfrm>
            <a:off x="201880" y="4146434"/>
            <a:ext cx="2257137" cy="141577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sz="2000" dirty="0" smtClean="0">
                <a:latin typeface="+mj-lt"/>
              </a:rPr>
              <a:t>Drag and drop external files and programs into </a:t>
            </a:r>
            <a:r>
              <a:rPr lang="en-US" sz="2000" dirty="0" smtClean="0">
                <a:latin typeface="+mj-lt"/>
              </a:rPr>
              <a:t>Favorites </a:t>
            </a:r>
            <a:endParaRPr lang="en-US" sz="2000" dirty="0">
              <a:latin typeface="+mj-lt"/>
            </a:endParaRPr>
          </a:p>
        </p:txBody>
      </p:sp>
      <p:sp>
        <p:nvSpPr>
          <p:cNvPr id="17" name="Line 9"/>
          <p:cNvSpPr>
            <a:spLocks noChangeShapeType="1"/>
          </p:cNvSpPr>
          <p:nvPr/>
        </p:nvSpPr>
        <p:spPr bwMode="auto">
          <a:xfrm flipH="1">
            <a:off x="2446325" y="4676892"/>
            <a:ext cx="603658" cy="1979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 type="triangle" w="med" len="med"/>
            <a:tailEnd type="non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File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Edit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Tools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Window Menu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Help Menu</a:t>
            </a:r>
          </a:p>
          <a:p>
            <a:pPr eaLnBrk="1" hangingPunct="1">
              <a:spcBef>
                <a:spcPts val="800"/>
              </a:spcBef>
            </a:pPr>
            <a:endParaRPr lang="en-US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Menus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File Menu</a:t>
            </a:r>
          </a:p>
        </p:txBody>
      </p:sp>
      <p:sp>
        <p:nvSpPr>
          <p:cNvPr id="8194" name="Footer Placeholder 2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NET_NAV_110</a:t>
            </a:r>
          </a:p>
        </p:txBody>
      </p:sp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250" y="2281238"/>
            <a:ext cx="5905500" cy="22955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Edit Menu</a:t>
            </a:r>
          </a:p>
        </p:txBody>
      </p:sp>
      <p:sp>
        <p:nvSpPr>
          <p:cNvPr id="921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NET_NAV_120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325647" y="2075335"/>
            <a:ext cx="4511067" cy="23660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Tools Menu</a:t>
            </a:r>
          </a:p>
        </p:txBody>
      </p:sp>
      <p:sp>
        <p:nvSpPr>
          <p:cNvPr id="1024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NET_NAV_130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34045" y="1773506"/>
            <a:ext cx="4928012" cy="268062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Tools | Options</a:t>
            </a:r>
          </a:p>
        </p:txBody>
      </p:sp>
      <p:sp>
        <p:nvSpPr>
          <p:cNvPr id="1126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NET_NAV_140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44894" y="1044844"/>
            <a:ext cx="5705475" cy="5172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general navigation features of the QAD .NET UI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Know how to use the Workspace menus</a:t>
            </a:r>
          </a:p>
          <a:p>
            <a:pPr eaLnBrk="1" hangingPunct="1">
              <a:spcBef>
                <a:spcPts val="800"/>
              </a:spcBef>
            </a:pPr>
            <a:r>
              <a:rPr lang="en-US" dirty="0" smtClean="0"/>
              <a:t>Understand navigation differences in different types of programs</a:t>
            </a:r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Objectives</a:t>
            </a:r>
          </a:p>
        </p:txBody>
      </p:sp>
      <p:sp>
        <p:nvSpPr>
          <p:cNvPr id="40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NET_NAV_020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Window Menu</a:t>
            </a:r>
          </a:p>
        </p:txBody>
      </p:sp>
      <p:sp>
        <p:nvSpPr>
          <p:cNvPr id="1331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NET_NAV_150</a:t>
            </a: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4531" y="1810925"/>
            <a:ext cx="8269387" cy="31410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Help Menu</a:t>
            </a:r>
          </a:p>
        </p:txBody>
      </p:sp>
      <p:sp>
        <p:nvSpPr>
          <p:cNvPr id="1433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NET_NAV_190</a:t>
            </a: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20633" y="2146403"/>
            <a:ext cx="8615991" cy="26274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400" dirty="0" smtClean="0"/>
              <a:t>Component and Non-Component Based Programs</a:t>
            </a:r>
          </a:p>
        </p:txBody>
      </p:sp>
      <p:sp>
        <p:nvSpPr>
          <p:cNvPr id="2355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NET_NAV_160</a:t>
            </a:r>
          </a:p>
        </p:txBody>
      </p:sp>
      <p:grpSp>
        <p:nvGrpSpPr>
          <p:cNvPr id="10" name="Group 9"/>
          <p:cNvGrpSpPr/>
          <p:nvPr/>
        </p:nvGrpSpPr>
        <p:grpSpPr>
          <a:xfrm>
            <a:off x="277333" y="1084574"/>
            <a:ext cx="8582025" cy="4854575"/>
            <a:chOff x="266700" y="1477995"/>
            <a:chExt cx="8582025" cy="4854575"/>
          </a:xfrm>
        </p:grpSpPr>
        <p:sp>
          <p:nvSpPr>
            <p:cNvPr id="23556" name="Line 6"/>
            <p:cNvSpPr>
              <a:spLocks noChangeShapeType="1"/>
            </p:cNvSpPr>
            <p:nvPr/>
          </p:nvSpPr>
          <p:spPr bwMode="auto">
            <a:xfrm flipH="1" flipV="1">
              <a:off x="1506538" y="3497295"/>
              <a:ext cx="201771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23557" name="Text Box 8"/>
            <p:cNvSpPr txBox="1">
              <a:spLocks noChangeArrowheads="1"/>
            </p:cNvSpPr>
            <p:nvPr/>
          </p:nvSpPr>
          <p:spPr bwMode="auto">
            <a:xfrm>
              <a:off x="5043488" y="1497045"/>
              <a:ext cx="3805237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l"/>
              <a:r>
                <a:rPr lang="en-US" sz="1600" dirty="0">
                  <a:latin typeface="+mj-lt"/>
                </a:rPr>
                <a:t>Enterprise Financials and System Administration programs only</a:t>
              </a:r>
            </a:p>
          </p:txBody>
        </p:sp>
        <p:sp>
          <p:nvSpPr>
            <p:cNvPr id="23558" name="Text Box 10"/>
            <p:cNvSpPr txBox="1">
              <a:spLocks noChangeArrowheads="1"/>
            </p:cNvSpPr>
            <p:nvPr/>
          </p:nvSpPr>
          <p:spPr bwMode="auto">
            <a:xfrm rot="10800000" flipV="1">
              <a:off x="482600" y="5656295"/>
              <a:ext cx="3176588" cy="67627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1600" dirty="0">
                  <a:latin typeface="+mj-lt"/>
                </a:rPr>
                <a:t>All other programs are</a:t>
              </a:r>
              <a:br>
                <a:rPr lang="en-US" sz="1600" dirty="0">
                  <a:latin typeface="+mj-lt"/>
                </a:rPr>
              </a:br>
              <a:r>
                <a:rPr lang="en-US" sz="1600" dirty="0">
                  <a:latin typeface="+mj-lt"/>
                </a:rPr>
                <a:t>non-component based</a:t>
              </a:r>
            </a:p>
          </p:txBody>
        </p:sp>
        <p:sp>
          <p:nvSpPr>
            <p:cNvPr id="23559" name="Line 6"/>
            <p:cNvSpPr>
              <a:spLocks noChangeShapeType="1"/>
            </p:cNvSpPr>
            <p:nvPr/>
          </p:nvSpPr>
          <p:spPr bwMode="auto">
            <a:xfrm flipH="1">
              <a:off x="1811338" y="3810033"/>
              <a:ext cx="1706562" cy="0"/>
            </a:xfrm>
            <a:prstGeom prst="line">
              <a:avLst/>
            </a:prstGeom>
            <a:noFill/>
            <a:ln w="6350">
              <a:solidFill>
                <a:schemeClr val="tx1"/>
              </a:solidFill>
              <a:round/>
              <a:headEnd/>
              <a:tailEnd type="triangle" w="med" len="med"/>
            </a:ln>
          </p:spPr>
          <p:txBody>
            <a:bodyPr wrap="none" tIns="91440" bIns="91440" anchor="ctr"/>
            <a:lstStyle/>
            <a:p>
              <a:endParaRPr lang="en-US" dirty="0">
                <a:latin typeface="+mj-lt"/>
              </a:endParaRPr>
            </a:p>
          </p:txBody>
        </p:sp>
        <p:pic>
          <p:nvPicPr>
            <p:cNvPr id="23560" name="Picture 3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266700" y="1477995"/>
              <a:ext cx="4743450" cy="338296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pic>
          <p:nvPicPr>
            <p:cNvPr id="23561" name="Picture 2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667125" y="3246470"/>
              <a:ext cx="5057775" cy="3084513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Navigating Component-Based Screens</a:t>
            </a:r>
          </a:p>
        </p:txBody>
      </p:sp>
      <p:sp>
        <p:nvSpPr>
          <p:cNvPr id="2457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NET_NAV_170</a:t>
            </a:r>
          </a:p>
        </p:txBody>
      </p:sp>
      <p:pic>
        <p:nvPicPr>
          <p:cNvPr id="24580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7175" y="1577379"/>
            <a:ext cx="8628063" cy="4057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Horizontal and Vertical Tab Groups</a:t>
            </a:r>
          </a:p>
        </p:txBody>
      </p:sp>
      <p:sp>
        <p:nvSpPr>
          <p:cNvPr id="2253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NET_NAV_180</a:t>
            </a:r>
          </a:p>
        </p:txBody>
      </p:sp>
      <p:pic>
        <p:nvPicPr>
          <p:cNvPr id="22532" name="Picture 5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95288" y="1057107"/>
            <a:ext cx="8437562" cy="4667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3" name="Picture 8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560513" y="1292057"/>
            <a:ext cx="2314575" cy="1495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4" name="Line 9"/>
          <p:cNvSpPr>
            <a:spLocks noChangeShapeType="1"/>
          </p:cNvSpPr>
          <p:nvPr/>
        </p:nvSpPr>
        <p:spPr bwMode="auto">
          <a:xfrm flipH="1" flipV="1">
            <a:off x="3103563" y="1442870"/>
            <a:ext cx="503237" cy="269875"/>
          </a:xfrm>
          <a:prstGeom prst="line">
            <a:avLst/>
          </a:prstGeom>
          <a:noFill/>
          <a:ln w="57150">
            <a:solidFill>
              <a:schemeClr val="hlink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22535" name="Picture 10" descr="SHOT0000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397125" y="1866732"/>
            <a:ext cx="6269038" cy="41322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sz="2800" dirty="0" smtClean="0"/>
              <a:t>Navigating Non-Component Based Programs</a:t>
            </a:r>
          </a:p>
        </p:txBody>
      </p:sp>
      <p:sp>
        <p:nvSpPr>
          <p:cNvPr id="2560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NET_NAV_240</a:t>
            </a:r>
          </a:p>
        </p:txBody>
      </p:sp>
      <p:grpSp>
        <p:nvGrpSpPr>
          <p:cNvPr id="9" name="Group 8"/>
          <p:cNvGrpSpPr/>
          <p:nvPr/>
        </p:nvGrpSpPr>
        <p:grpSpPr>
          <a:xfrm>
            <a:off x="191238" y="1348248"/>
            <a:ext cx="8893748" cy="4435035"/>
            <a:chOff x="340100" y="1816100"/>
            <a:chExt cx="8893748" cy="4435035"/>
          </a:xfrm>
        </p:grpSpPr>
        <p:pic>
          <p:nvPicPr>
            <p:cNvPr id="25604" name="Picture 6" descr="SHOT0000"/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881063" y="1816100"/>
              <a:ext cx="5210175" cy="3189288"/>
            </a:xfrm>
            <a:prstGeom prst="rect">
              <a:avLst/>
            </a:prstGeom>
            <a:noFill/>
            <a:ln w="9525">
              <a:solidFill>
                <a:srgbClr val="4172BB"/>
              </a:solidFill>
              <a:miter lim="800000"/>
              <a:headEnd/>
              <a:tailEnd/>
            </a:ln>
          </p:spPr>
        </p:pic>
        <p:sp>
          <p:nvSpPr>
            <p:cNvPr id="25605" name="Text Box 15"/>
            <p:cNvSpPr txBox="1">
              <a:spLocks noChangeArrowheads="1"/>
            </p:cNvSpPr>
            <p:nvPr/>
          </p:nvSpPr>
          <p:spPr bwMode="auto">
            <a:xfrm>
              <a:off x="1790700" y="3092450"/>
              <a:ext cx="184150" cy="1038225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none" tIns="91440" bIns="91440">
              <a:spAutoFit/>
            </a:bodyPr>
            <a:lstStyle/>
            <a:p>
              <a:endParaRPr lang="en-US" dirty="0">
                <a:latin typeface="+mj-lt"/>
              </a:endParaRPr>
            </a:p>
            <a:p>
              <a:endParaRPr lang="en-US" dirty="0">
                <a:latin typeface="+mj-lt"/>
              </a:endParaRPr>
            </a:p>
          </p:txBody>
        </p:sp>
        <p:pic>
          <p:nvPicPr>
            <p:cNvPr id="25606" name="Picture 3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3438327" y="5111067"/>
              <a:ext cx="5795521" cy="1140068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</p:pic>
        <p:sp>
          <p:nvSpPr>
            <p:cNvPr id="25607" name="Text Box 8"/>
            <p:cNvSpPr txBox="1">
              <a:spLocks noChangeArrowheads="1"/>
            </p:cNvSpPr>
            <p:nvPr/>
          </p:nvSpPr>
          <p:spPr bwMode="auto">
            <a:xfrm>
              <a:off x="340100" y="5258238"/>
              <a:ext cx="2801344" cy="923330"/>
            </a:xfrm>
            <a:prstGeom prst="rect">
              <a:avLst/>
            </a:prstGeom>
            <a:noFill/>
            <a:ln w="9525" algn="ctr">
              <a:noFill/>
              <a:miter lim="800000"/>
              <a:headEnd/>
              <a:tailEnd/>
            </a:ln>
          </p:spPr>
          <p:txBody>
            <a:bodyPr wrap="square" tIns="91440" bIns="91440">
              <a:spAutoFit/>
            </a:bodyPr>
            <a:lstStyle/>
            <a:p>
              <a:pPr algn="r">
                <a:spcBef>
                  <a:spcPct val="50000"/>
                </a:spcBef>
              </a:pPr>
              <a:r>
                <a:rPr lang="en-US" sz="2400" dirty="0" smtClean="0">
                  <a:latin typeface="+mj-lt"/>
                </a:rPr>
                <a:t> </a:t>
              </a:r>
              <a:r>
                <a:rPr lang="en-US" sz="2400" dirty="0">
                  <a:latin typeface="+mj-lt"/>
                </a:rPr>
                <a:t>Navigation </a:t>
              </a:r>
              <a:r>
                <a:rPr lang="en-US" sz="2400" dirty="0" smtClean="0">
                  <a:latin typeface="+mj-lt"/>
                </a:rPr>
                <a:t>Bar </a:t>
              </a:r>
              <a:r>
                <a:rPr lang="en-US" sz="2400" dirty="0" smtClean="0">
                  <a:latin typeface="+mj-lt"/>
                </a:rPr>
                <a:t>in Desktop Mode</a:t>
              </a:r>
              <a:endParaRPr lang="en-US" sz="2400" dirty="0">
                <a:latin typeface="+mj-lt"/>
              </a:endParaRPr>
            </a:p>
          </p:txBody>
        </p:sp>
        <p:cxnSp>
          <p:nvCxnSpPr>
            <p:cNvPr id="25608" name="Straight Arrow Connector 10"/>
            <p:cNvCxnSpPr>
              <a:cxnSpLocks noChangeShapeType="1"/>
            </p:cNvCxnSpPr>
            <p:nvPr/>
          </p:nvCxnSpPr>
          <p:spPr bwMode="auto">
            <a:xfrm>
              <a:off x="3176738" y="5557638"/>
              <a:ext cx="263525" cy="1587"/>
            </a:xfrm>
            <a:prstGeom prst="straightConnector1">
              <a:avLst/>
            </a:prstGeom>
            <a:noFill/>
            <a:ln w="9525" algn="ctr">
              <a:solidFill>
                <a:schemeClr val="tx1"/>
              </a:solidFill>
              <a:round/>
              <a:headEnd/>
              <a:tailEnd type="triangle" w="lg" len="med"/>
            </a:ln>
          </p:spPr>
        </p:cxn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7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Navigating Lookup Browses</a:t>
            </a:r>
          </a:p>
        </p:txBody>
      </p:sp>
      <p:sp>
        <p:nvSpPr>
          <p:cNvPr id="26626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NET_NAV_230</a:t>
            </a:r>
          </a:p>
        </p:txBody>
      </p:sp>
      <p:pic>
        <p:nvPicPr>
          <p:cNvPr id="26628" name="Picture 4" descr="SHOT000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88785" y="1542668"/>
            <a:ext cx="6561137" cy="3948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9" name="Line 5"/>
          <p:cNvSpPr>
            <a:spLocks noChangeShapeType="1"/>
          </p:cNvSpPr>
          <p:nvPr/>
        </p:nvSpPr>
        <p:spPr bwMode="auto">
          <a:xfrm>
            <a:off x="3057525" y="3090863"/>
            <a:ext cx="157163" cy="277812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/>
          </a:p>
        </p:txBody>
      </p:sp>
      <p:pic>
        <p:nvPicPr>
          <p:cNvPr id="26630" name="Picture 7" descr="SHOT00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982913" y="2928938"/>
            <a:ext cx="209550" cy="20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00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.NET UI has many alternate ways of navigating</a:t>
            </a:r>
          </a:p>
          <a:p>
            <a:pPr eaLnBrk="1" hangingPunct="1"/>
            <a:r>
              <a:rPr lang="en-US" dirty="0" smtClean="0"/>
              <a:t>You can choose the mode of display for a program</a:t>
            </a:r>
          </a:p>
          <a:p>
            <a:pPr eaLnBrk="1" hangingPunct="1"/>
            <a:r>
              <a:rPr lang="en-US" dirty="0" smtClean="0"/>
              <a:t>Differences exist between component-based and non-component based programs</a:t>
            </a:r>
          </a:p>
        </p:txBody>
      </p:sp>
      <p:sp>
        <p:nvSpPr>
          <p:cNvPr id="29699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Summary</a:t>
            </a:r>
          </a:p>
        </p:txBody>
      </p:sp>
      <p:sp>
        <p:nvSpPr>
          <p:cNvPr id="29698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smtClean="0">
                <a:latin typeface="Arial" charset="0"/>
              </a:rPr>
              <a:t>NET_NAV_270</a:t>
            </a:r>
            <a:endParaRPr lang="en-US" dirty="0" smtClean="0">
              <a:latin typeface="Arial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4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spcBef>
                <a:spcPts val="800"/>
              </a:spcBef>
            </a:pPr>
            <a:r>
              <a:rPr lang="en-US" dirty="0" smtClean="0"/>
              <a:t>You will be able to navigate the different types of screens and programs within Enterprise Applications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123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Chapter Benefits</a:t>
            </a:r>
          </a:p>
        </p:txBody>
      </p:sp>
      <p:sp>
        <p:nvSpPr>
          <p:cNvPr id="5122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NET_NAV_030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</p:nvPr>
        </p:nvSpPr>
        <p:spPr>
          <a:xfrm>
            <a:off x="1533524" y="891610"/>
            <a:ext cx="7153275" cy="5424523"/>
          </a:xfrm>
        </p:spPr>
        <p:txBody>
          <a:bodyPr/>
          <a:lstStyle/>
          <a:p>
            <a:r>
              <a:rPr lang="en-US" dirty="0" smtClean="0"/>
              <a:t>Introduction</a:t>
            </a:r>
          </a:p>
          <a:p>
            <a:r>
              <a:rPr lang="en-US" b="1" dirty="0" smtClean="0"/>
              <a:t>Navigation	</a:t>
            </a:r>
          </a:p>
          <a:p>
            <a:r>
              <a:rPr lang="en-US" dirty="0" smtClean="0"/>
              <a:t>Application Help</a:t>
            </a:r>
          </a:p>
          <a:p>
            <a:r>
              <a:rPr lang="en-US" dirty="0" smtClean="0"/>
              <a:t>Programs</a:t>
            </a:r>
          </a:p>
          <a:p>
            <a:r>
              <a:rPr lang="en-US" dirty="0" smtClean="0"/>
              <a:t>Browses</a:t>
            </a:r>
          </a:p>
          <a:p>
            <a:r>
              <a:rPr lang="en-US" dirty="0" smtClean="0"/>
              <a:t>Character UI</a:t>
            </a:r>
            <a:endParaRPr lang="en-US" dirty="0"/>
          </a:p>
        </p:txBody>
      </p:sp>
      <p:sp>
        <p:nvSpPr>
          <p:cNvPr id="7" name="Title 6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Training Flow</a:t>
            </a:r>
            <a:endParaRPr lang="en-US" dirty="0"/>
          </a:p>
        </p:txBody>
      </p:sp>
      <p:sp>
        <p:nvSpPr>
          <p:cNvPr id="6146" name="Footer Placeholder 1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NET_NAV_040</a:t>
            </a:r>
          </a:p>
        </p:txBody>
      </p:sp>
      <p:sp>
        <p:nvSpPr>
          <p:cNvPr id="131077" name="Line 5"/>
          <p:cNvSpPr>
            <a:spLocks noChangeShapeType="1"/>
          </p:cNvSpPr>
          <p:nvPr/>
        </p:nvSpPr>
        <p:spPr bwMode="auto">
          <a:xfrm>
            <a:off x="965200" y="811771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pPr>
              <a:defRPr/>
            </a:pPr>
            <a:endParaRPr lang="en-IE" dirty="0">
              <a:latin typeface="Tahoma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UI Navigation Features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NET_NAV_090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87618" y="1021470"/>
            <a:ext cx="8135007" cy="53946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Line 16"/>
          <p:cNvSpPr>
            <a:spLocks noChangeShapeType="1"/>
          </p:cNvSpPr>
          <p:nvPr/>
        </p:nvSpPr>
        <p:spPr bwMode="auto">
          <a:xfrm flipH="1">
            <a:off x="2465682" y="1462242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0" name="Text Box 17"/>
          <p:cNvSpPr txBox="1">
            <a:spLocks noChangeArrowheads="1"/>
          </p:cNvSpPr>
          <p:nvPr/>
        </p:nvSpPr>
        <p:spPr bwMode="auto">
          <a:xfrm>
            <a:off x="3499845" y="1215525"/>
            <a:ext cx="3357562" cy="673100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dirty="0">
                <a:latin typeface="+mj-lt"/>
              </a:rPr>
              <a:t>Menu search for programs, browses, and other </a:t>
            </a:r>
            <a:r>
              <a:rPr lang="en-US" sz="1600" b="0" dirty="0">
                <a:latin typeface="+mj-lt"/>
              </a:rPr>
              <a:t>menu items</a:t>
            </a:r>
          </a:p>
        </p:txBody>
      </p:sp>
      <p:sp>
        <p:nvSpPr>
          <p:cNvPr id="21" name="Text Box 18"/>
          <p:cNvSpPr txBox="1">
            <a:spLocks noChangeArrowheads="1"/>
          </p:cNvSpPr>
          <p:nvPr/>
        </p:nvSpPr>
        <p:spPr bwMode="auto">
          <a:xfrm>
            <a:off x="3464220" y="1964546"/>
            <a:ext cx="256540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Applications Area</a:t>
            </a:r>
          </a:p>
        </p:txBody>
      </p:sp>
      <p:sp>
        <p:nvSpPr>
          <p:cNvPr id="22" name="Text Box 20"/>
          <p:cNvSpPr txBox="1">
            <a:spLocks noChangeArrowheads="1"/>
          </p:cNvSpPr>
          <p:nvPr/>
        </p:nvSpPr>
        <p:spPr bwMode="auto">
          <a:xfrm>
            <a:off x="3464220" y="3867566"/>
            <a:ext cx="1760537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Favorites Area</a:t>
            </a:r>
          </a:p>
        </p:txBody>
      </p:sp>
      <p:sp>
        <p:nvSpPr>
          <p:cNvPr id="23" name="Text Box 21"/>
          <p:cNvSpPr txBox="1">
            <a:spLocks noChangeArrowheads="1"/>
          </p:cNvSpPr>
          <p:nvPr/>
        </p:nvSpPr>
        <p:spPr bwMode="auto">
          <a:xfrm>
            <a:off x="3464220" y="4618040"/>
            <a:ext cx="2306638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>
                <a:latin typeface="+mj-lt"/>
              </a:rPr>
              <a:t>Quick </a:t>
            </a:r>
            <a:r>
              <a:rPr lang="en-US" sz="1600" b="0" dirty="0" smtClean="0">
                <a:latin typeface="+mj-lt"/>
              </a:rPr>
              <a:t>Search Area</a:t>
            </a:r>
            <a:endParaRPr lang="en-US" sz="1600" b="0" dirty="0">
              <a:latin typeface="+mj-lt"/>
            </a:endParaRPr>
          </a:p>
        </p:txBody>
      </p:sp>
      <p:sp>
        <p:nvSpPr>
          <p:cNvPr id="25" name="Line 24"/>
          <p:cNvSpPr>
            <a:spLocks noChangeShapeType="1"/>
          </p:cNvSpPr>
          <p:nvPr/>
        </p:nvSpPr>
        <p:spPr bwMode="auto">
          <a:xfrm flipH="1">
            <a:off x="3311380" y="1105879"/>
            <a:ext cx="901700" cy="0"/>
          </a:xfrm>
          <a:prstGeom prst="line">
            <a:avLst/>
          </a:prstGeom>
          <a:noFill/>
          <a:ln w="3175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6" name="Text Box 25"/>
          <p:cNvSpPr txBox="1">
            <a:spLocks noChangeArrowheads="1"/>
          </p:cNvSpPr>
          <p:nvPr/>
        </p:nvSpPr>
        <p:spPr bwMode="auto">
          <a:xfrm>
            <a:off x="4341666" y="845266"/>
            <a:ext cx="2341305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Main </a:t>
            </a:r>
            <a:r>
              <a:rPr lang="en-US" sz="1600" b="0" dirty="0">
                <a:latin typeface="+mj-lt"/>
              </a:rPr>
              <a:t>menu bar</a:t>
            </a: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2465682" y="2196321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8" name="Line 16"/>
          <p:cNvSpPr>
            <a:spLocks noChangeShapeType="1"/>
          </p:cNvSpPr>
          <p:nvPr/>
        </p:nvSpPr>
        <p:spPr bwMode="auto">
          <a:xfrm flipH="1">
            <a:off x="2465682" y="408981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9" name="Line 16"/>
          <p:cNvSpPr>
            <a:spLocks noChangeShapeType="1"/>
          </p:cNvSpPr>
          <p:nvPr/>
        </p:nvSpPr>
        <p:spPr bwMode="auto">
          <a:xfrm flipH="1">
            <a:off x="2465682" y="4864738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31" name="Text Box 22"/>
          <p:cNvSpPr txBox="1">
            <a:spLocks noChangeArrowheads="1"/>
          </p:cNvSpPr>
          <p:nvPr/>
        </p:nvSpPr>
        <p:spPr bwMode="auto">
          <a:xfrm>
            <a:off x="3464220" y="5299741"/>
            <a:ext cx="1924050" cy="42862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Messages </a:t>
            </a:r>
            <a:r>
              <a:rPr lang="en-US" sz="1600" b="0" dirty="0" smtClean="0">
                <a:latin typeface="+mj-lt"/>
              </a:rPr>
              <a:t>Inbox</a:t>
            </a:r>
            <a:endParaRPr lang="en-US" sz="1600" b="0" dirty="0">
              <a:latin typeface="+mj-lt"/>
            </a:endParaRPr>
          </a:p>
        </p:txBody>
      </p:sp>
      <p:sp>
        <p:nvSpPr>
          <p:cNvPr id="32" name="Line 16"/>
          <p:cNvSpPr>
            <a:spLocks noChangeShapeType="1"/>
          </p:cNvSpPr>
          <p:nvPr/>
        </p:nvSpPr>
        <p:spPr bwMode="auto">
          <a:xfrm flipH="1">
            <a:off x="2465682" y="549595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grpSp>
        <p:nvGrpSpPr>
          <p:cNvPr id="2" name="Group 32"/>
          <p:cNvGrpSpPr/>
          <p:nvPr/>
        </p:nvGrpSpPr>
        <p:grpSpPr>
          <a:xfrm>
            <a:off x="291927" y="914681"/>
            <a:ext cx="383008" cy="374013"/>
            <a:chOff x="184151" y="1188569"/>
            <a:chExt cx="383008" cy="374013"/>
          </a:xfrm>
        </p:grpSpPr>
        <p:sp>
          <p:nvSpPr>
            <p:cNvPr id="34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5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286339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1</a:t>
              </a:r>
            </a:p>
          </p:txBody>
        </p:sp>
      </p:grpSp>
      <p:grpSp>
        <p:nvGrpSpPr>
          <p:cNvPr id="3" name="Group 35"/>
          <p:cNvGrpSpPr/>
          <p:nvPr/>
        </p:nvGrpSpPr>
        <p:grpSpPr>
          <a:xfrm>
            <a:off x="1675103" y="1263851"/>
            <a:ext cx="383008" cy="374013"/>
            <a:chOff x="184151" y="1188569"/>
            <a:chExt cx="383008" cy="374013"/>
          </a:xfrm>
        </p:grpSpPr>
        <p:sp>
          <p:nvSpPr>
            <p:cNvPr id="37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38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2</a:t>
              </a:r>
            </a:p>
          </p:txBody>
        </p:sp>
      </p:grpSp>
      <p:grpSp>
        <p:nvGrpSpPr>
          <p:cNvPr id="4" name="Group 38"/>
          <p:cNvGrpSpPr/>
          <p:nvPr/>
        </p:nvGrpSpPr>
        <p:grpSpPr>
          <a:xfrm>
            <a:off x="1675103" y="2017396"/>
            <a:ext cx="383008" cy="374013"/>
            <a:chOff x="184151" y="1188569"/>
            <a:chExt cx="383008" cy="374013"/>
          </a:xfrm>
        </p:grpSpPr>
        <p:sp>
          <p:nvSpPr>
            <p:cNvPr id="40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1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3</a:t>
              </a:r>
            </a:p>
          </p:txBody>
        </p:sp>
      </p:grpSp>
      <p:grpSp>
        <p:nvGrpSpPr>
          <p:cNvPr id="5" name="Group 41"/>
          <p:cNvGrpSpPr/>
          <p:nvPr/>
        </p:nvGrpSpPr>
        <p:grpSpPr>
          <a:xfrm>
            <a:off x="1675103" y="3872012"/>
            <a:ext cx="383008" cy="374013"/>
            <a:chOff x="184151" y="1188569"/>
            <a:chExt cx="383008" cy="374013"/>
          </a:xfrm>
        </p:grpSpPr>
        <p:sp>
          <p:nvSpPr>
            <p:cNvPr id="43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4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5</a:t>
              </a:r>
            </a:p>
          </p:txBody>
        </p:sp>
      </p:grpSp>
      <p:grpSp>
        <p:nvGrpSpPr>
          <p:cNvPr id="6" name="Group 44"/>
          <p:cNvGrpSpPr/>
          <p:nvPr/>
        </p:nvGrpSpPr>
        <p:grpSpPr>
          <a:xfrm>
            <a:off x="1675103" y="4661019"/>
            <a:ext cx="383008" cy="374013"/>
            <a:chOff x="184151" y="1188569"/>
            <a:chExt cx="383008" cy="374013"/>
          </a:xfrm>
        </p:grpSpPr>
        <p:sp>
          <p:nvSpPr>
            <p:cNvPr id="46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47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6</a:t>
              </a:r>
            </a:p>
          </p:txBody>
        </p:sp>
      </p:grpSp>
      <p:grpSp>
        <p:nvGrpSpPr>
          <p:cNvPr id="7" name="Group 47"/>
          <p:cNvGrpSpPr/>
          <p:nvPr/>
        </p:nvGrpSpPr>
        <p:grpSpPr>
          <a:xfrm>
            <a:off x="2340072" y="3455122"/>
            <a:ext cx="383008" cy="374013"/>
            <a:chOff x="184151" y="1188569"/>
            <a:chExt cx="383008" cy="374013"/>
          </a:xfrm>
        </p:grpSpPr>
        <p:sp>
          <p:nvSpPr>
            <p:cNvPr id="49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0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4</a:t>
              </a:r>
            </a:p>
          </p:txBody>
        </p:sp>
      </p:grpSp>
      <p:grpSp>
        <p:nvGrpSpPr>
          <p:cNvPr id="8" name="Group 50"/>
          <p:cNvGrpSpPr/>
          <p:nvPr/>
        </p:nvGrpSpPr>
        <p:grpSpPr>
          <a:xfrm>
            <a:off x="1675103" y="5339674"/>
            <a:ext cx="383008" cy="374013"/>
            <a:chOff x="184151" y="1188569"/>
            <a:chExt cx="383008" cy="374013"/>
          </a:xfrm>
        </p:grpSpPr>
        <p:sp>
          <p:nvSpPr>
            <p:cNvPr id="52" name="Oval 104"/>
            <p:cNvSpPr>
              <a:spLocks noChangeArrowheads="1"/>
            </p:cNvSpPr>
            <p:nvPr/>
          </p:nvSpPr>
          <p:spPr bwMode="auto">
            <a:xfrm>
              <a:off x="184151" y="1188569"/>
              <a:ext cx="383008" cy="374013"/>
            </a:xfrm>
            <a:prstGeom prst="ellipse">
              <a:avLst/>
            </a:prstGeom>
            <a:solidFill>
              <a:schemeClr val="accent1">
                <a:lumMod val="75000"/>
              </a:schemeClr>
            </a:solidFill>
            <a:ln w="38100">
              <a:solidFill>
                <a:srgbClr val="C3C7AD"/>
              </a:solidFill>
              <a:round/>
              <a:headEnd/>
              <a:tailEnd/>
            </a:ln>
          </p:spPr>
          <p:txBody>
            <a:bodyPr wrap="none" anchor="ctr"/>
            <a:lstStyle/>
            <a:p>
              <a:endParaRPr lang="en-US" dirty="0">
                <a:latin typeface="+mj-lt"/>
              </a:endParaRPr>
            </a:p>
          </p:txBody>
        </p:sp>
        <p:sp>
          <p:nvSpPr>
            <p:cNvPr id="53" name="Text Box 105"/>
            <p:cNvSpPr txBox="1">
              <a:spLocks noChangeArrowheads="1"/>
            </p:cNvSpPr>
            <p:nvPr/>
          </p:nvSpPr>
          <p:spPr bwMode="auto">
            <a:xfrm>
              <a:off x="199433" y="1193185"/>
              <a:ext cx="351489" cy="369332"/>
            </a:xfrm>
            <a:prstGeom prst="rect">
              <a:avLst/>
            </a:prstGeom>
            <a:noFill/>
            <a:ln w="38100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 eaLnBrk="0" hangingPunct="0">
                <a:spcBef>
                  <a:spcPct val="50000"/>
                </a:spcBef>
              </a:pPr>
              <a:r>
                <a:rPr lang="en-US" sz="1800" dirty="0">
                  <a:solidFill>
                    <a:schemeClr val="bg1"/>
                  </a:solidFill>
                  <a:latin typeface="+mj-lt"/>
                </a:rPr>
                <a:t>7</a:t>
              </a:r>
            </a:p>
          </p:txBody>
        </p:sp>
      </p:grpSp>
      <p:sp>
        <p:nvSpPr>
          <p:cNvPr id="42" name="Text Box 20"/>
          <p:cNvSpPr txBox="1">
            <a:spLocks noChangeArrowheads="1"/>
          </p:cNvSpPr>
          <p:nvPr/>
        </p:nvSpPr>
        <p:spPr bwMode="auto">
          <a:xfrm>
            <a:off x="3794745" y="3426216"/>
            <a:ext cx="3556081" cy="430887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Hide and View Navigation Pane</a:t>
            </a:r>
            <a:endParaRPr lang="en-US" sz="1600" b="0" dirty="0">
              <a:latin typeface="+mj-lt"/>
            </a:endParaRPr>
          </a:p>
        </p:txBody>
      </p:sp>
      <p:sp>
        <p:nvSpPr>
          <p:cNvPr id="45" name="Line 16"/>
          <p:cNvSpPr>
            <a:spLocks noChangeShapeType="1"/>
          </p:cNvSpPr>
          <p:nvPr/>
        </p:nvSpPr>
        <p:spPr bwMode="auto">
          <a:xfrm flipH="1">
            <a:off x="2796207" y="3648466"/>
            <a:ext cx="996950" cy="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96925" y="875238"/>
            <a:ext cx="7888927" cy="559355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Workspace </a:t>
            </a:r>
          </a:p>
        </p:txBody>
      </p:sp>
      <p:sp>
        <p:nvSpPr>
          <p:cNvPr id="717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NET_NAV_050</a:t>
            </a:r>
          </a:p>
        </p:txBody>
      </p:sp>
      <p:sp>
        <p:nvSpPr>
          <p:cNvPr id="19" name="Rectangle 18"/>
          <p:cNvSpPr/>
          <p:nvPr/>
        </p:nvSpPr>
        <p:spPr>
          <a:xfrm>
            <a:off x="725214" y="5990897"/>
            <a:ext cx="7813144" cy="420536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1766103" y="829340"/>
            <a:ext cx="882094" cy="337308"/>
          </a:xfrm>
          <a:prstGeom prst="rect">
            <a:avLst/>
          </a:prstGeom>
          <a:noFill/>
          <a:ln w="19050">
            <a:solidFill>
              <a:srgbClr val="FF0000"/>
            </a:solidFill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4" name="Text Box 18"/>
          <p:cNvSpPr txBox="1">
            <a:spLocks noChangeArrowheads="1"/>
          </p:cNvSpPr>
          <p:nvPr/>
        </p:nvSpPr>
        <p:spPr bwMode="auto">
          <a:xfrm>
            <a:off x="4729604" y="4954117"/>
            <a:ext cx="3159753" cy="1292662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 tIns="91440" bIns="91440">
            <a:spAutoFit/>
          </a:bodyPr>
          <a:lstStyle/>
          <a:p>
            <a:pPr algn="l">
              <a:spcBef>
                <a:spcPct val="50000"/>
              </a:spcBef>
            </a:pPr>
            <a:r>
              <a:rPr lang="en-US" sz="1600" b="0" dirty="0" smtClean="0">
                <a:latin typeface="+mj-lt"/>
              </a:rPr>
              <a:t>Click to select a workspace from the menu or the workspace selector toolbar</a:t>
            </a:r>
            <a:endParaRPr lang="en-US" sz="1600" b="0" dirty="0" smtClean="0"/>
          </a:p>
          <a:p>
            <a:pPr>
              <a:spcBef>
                <a:spcPct val="50000"/>
              </a:spcBef>
            </a:pPr>
            <a:endParaRPr lang="en-US" sz="1600" b="0" dirty="0">
              <a:latin typeface="+mj-lt"/>
            </a:endParaRPr>
          </a:p>
        </p:txBody>
      </p:sp>
      <p:sp>
        <p:nvSpPr>
          <p:cNvPr id="25" name="Line 16"/>
          <p:cNvSpPr>
            <a:spLocks noChangeShapeType="1"/>
          </p:cNvSpPr>
          <p:nvPr/>
        </p:nvSpPr>
        <p:spPr bwMode="auto">
          <a:xfrm flipH="1">
            <a:off x="2073349" y="5220587"/>
            <a:ext cx="2583711" cy="797441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  <p:sp>
        <p:nvSpPr>
          <p:cNvPr id="26" name="Line 16"/>
          <p:cNvSpPr>
            <a:spLocks noChangeShapeType="1"/>
          </p:cNvSpPr>
          <p:nvPr/>
        </p:nvSpPr>
        <p:spPr bwMode="auto">
          <a:xfrm flipH="1" flipV="1">
            <a:off x="2427890" y="1198179"/>
            <a:ext cx="2261068" cy="4033040"/>
          </a:xfrm>
          <a:prstGeom prst="line">
            <a:avLst/>
          </a:prstGeom>
          <a:noFill/>
          <a:ln w="6350">
            <a:solidFill>
              <a:schemeClr val="tx1"/>
            </a:solidFill>
            <a:round/>
            <a:headEnd/>
            <a:tailEnd type="triangle" w="med" len="med"/>
          </a:ln>
        </p:spPr>
        <p:txBody>
          <a:bodyPr wrap="none" tIns="91440" bIns="91440" anchor="ctr"/>
          <a:lstStyle/>
          <a:p>
            <a:endParaRPr lang="en-US" dirty="0">
              <a:latin typeface="+mj-lt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314" y="1013571"/>
            <a:ext cx="4054943" cy="2875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86" name="Rectangle 4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UI Navigation: Process Maps</a:t>
            </a: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826425" y="3391382"/>
            <a:ext cx="4783822" cy="299205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cxnSp>
        <p:nvCxnSpPr>
          <p:cNvPr id="10" name="Straight Arrow Connector 9"/>
          <p:cNvCxnSpPr/>
          <p:nvPr/>
        </p:nvCxnSpPr>
        <p:spPr>
          <a:xfrm>
            <a:off x="2963120" y="2974695"/>
            <a:ext cx="1088019" cy="1331088"/>
          </a:xfrm>
          <a:prstGeom prst="straightConnector1">
            <a:avLst/>
          </a:prstGeom>
          <a:ln w="76200">
            <a:solidFill>
              <a:schemeClr val="accent1">
                <a:lumMod val="50000"/>
              </a:schemeClr>
            </a:solidFill>
            <a:headEnd type="none" w="med" len="med"/>
            <a:tailEnd type="triangle" w="med" len="me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TextBox 10"/>
          <p:cNvSpPr txBox="1"/>
          <p:nvPr/>
        </p:nvSpPr>
        <p:spPr>
          <a:xfrm>
            <a:off x="4421529" y="914105"/>
            <a:ext cx="4560425" cy="235449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Link multiple actions to a single node 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Link to any document type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Navigate to appropriate functionality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Standardize training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Reduce errors </a:t>
            </a:r>
          </a:p>
          <a:p>
            <a:pPr indent="115888" algn="l">
              <a:spcBef>
                <a:spcPts val="600"/>
              </a:spcBef>
              <a:buFont typeface="Arial" pitchFamily="34" charset="0"/>
              <a:buChar char="•"/>
            </a:pPr>
            <a:r>
              <a:rPr lang="en-US" sz="1800" b="0" dirty="0" smtClean="0">
                <a:latin typeface="+mn-lt"/>
              </a:rPr>
              <a:t>Deploy globally in multiple languages </a:t>
            </a:r>
          </a:p>
          <a:p>
            <a:endParaRPr lang="en-US" sz="1400" dirty="0"/>
          </a:p>
        </p:txBody>
      </p:sp>
      <p:sp>
        <p:nvSpPr>
          <p:cNvPr id="8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8229600" y="6638544"/>
            <a:ext cx="914400" cy="219456"/>
          </a:xfrm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NET_NAV_070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1" name="Rectangle 2"/>
          <p:cNvSpPr>
            <a:spLocks noGrp="1" noChangeArrowheads="1"/>
          </p:cNvSpPr>
          <p:nvPr>
            <p:ph type="title"/>
          </p:nvPr>
        </p:nvSpPr>
        <p:spPr>
          <a:xfrm>
            <a:off x="446568" y="182880"/>
            <a:ext cx="8229600" cy="708730"/>
          </a:xfrm>
        </p:spPr>
        <p:txBody>
          <a:bodyPr/>
          <a:lstStyle/>
          <a:p>
            <a:pPr eaLnBrk="1" hangingPunct="1"/>
            <a:r>
              <a:rPr lang="en-US" dirty="0" smtClean="0"/>
              <a:t>Navigating Process Maps</a:t>
            </a:r>
          </a:p>
        </p:txBody>
      </p:sp>
      <p:sp>
        <p:nvSpPr>
          <p:cNvPr id="27650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NET_NAV_070</a:t>
            </a:r>
          </a:p>
        </p:txBody>
      </p:sp>
      <p:pic>
        <p:nvPicPr>
          <p:cNvPr id="12" name="Picture 11" descr="processmap1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6306" y="955142"/>
            <a:ext cx="5839434" cy="4977422"/>
          </a:xfrm>
          <a:prstGeom prst="rect">
            <a:avLst/>
          </a:prstGeom>
          <a:ln>
            <a:solidFill>
              <a:schemeClr val="accent1"/>
            </a:solidFill>
          </a:ln>
        </p:spPr>
      </p:pic>
      <p:pic>
        <p:nvPicPr>
          <p:cNvPr id="13" name="Picture 12" descr="processmap2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63898" y="1455994"/>
            <a:ext cx="4564223" cy="4228955"/>
          </a:xfrm>
          <a:prstGeom prst="rect">
            <a:avLst/>
          </a:prstGeom>
          <a:ln>
            <a:solidFill>
              <a:schemeClr val="accent1">
                <a:lumMod val="60000"/>
                <a:lumOff val="40000"/>
              </a:schemeClr>
            </a:solidFill>
          </a:ln>
        </p:spPr>
      </p:pic>
      <p:cxnSp>
        <p:nvCxnSpPr>
          <p:cNvPr id="15" name="Straight Arrow Connector 14"/>
          <p:cNvCxnSpPr/>
          <p:nvPr/>
        </p:nvCxnSpPr>
        <p:spPr>
          <a:xfrm flipV="1">
            <a:off x="2083981" y="1839434"/>
            <a:ext cx="574159" cy="457199"/>
          </a:xfrm>
          <a:prstGeom prst="straightConnector1">
            <a:avLst/>
          </a:prstGeom>
          <a:ln>
            <a:tailEnd type="arrow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5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Drill-Down and Breadcrumbs</a:t>
            </a:r>
          </a:p>
        </p:txBody>
      </p:sp>
      <p:sp>
        <p:nvSpPr>
          <p:cNvPr id="28674" name="Footer Placeholder 3"/>
          <p:cNvSpPr>
            <a:spLocks noGrp="1"/>
          </p:cNvSpPr>
          <p:nvPr>
            <p:ph type="ftr" sz="quarter" idx="10"/>
          </p:nvPr>
        </p:nvSpPr>
        <p:spPr>
          <a:noFill/>
        </p:spPr>
        <p:txBody>
          <a:bodyPr/>
          <a:lstStyle/>
          <a:p>
            <a:pPr defTabSz="865188"/>
            <a:r>
              <a:rPr lang="en-US" dirty="0" smtClean="0">
                <a:latin typeface="Arial" charset="0"/>
              </a:rPr>
              <a:t>NET_NAV_080</a:t>
            </a:r>
          </a:p>
        </p:txBody>
      </p:sp>
      <p:pic>
        <p:nvPicPr>
          <p:cNvPr id="5" name="Picture 4" descr="processmap3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19036" y="781835"/>
            <a:ext cx="7582974" cy="544612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1_EX06PP_template">
  <a:themeElements>
    <a:clrScheme name="1_EX06PP_template 1">
      <a:dk1>
        <a:srgbClr val="000000"/>
      </a:dk1>
      <a:lt1>
        <a:srgbClr val="FFFFFF"/>
      </a:lt1>
      <a:dk2>
        <a:srgbClr val="5A87C6"/>
      </a:dk2>
      <a:lt2>
        <a:srgbClr val="808080"/>
      </a:lt2>
      <a:accent1>
        <a:srgbClr val="BCCEE8"/>
      </a:accent1>
      <a:accent2>
        <a:srgbClr val="67BFAB"/>
      </a:accent2>
      <a:accent3>
        <a:srgbClr val="FFFFFF"/>
      </a:accent3>
      <a:accent4>
        <a:srgbClr val="000000"/>
      </a:accent4>
      <a:accent5>
        <a:srgbClr val="DAE3F2"/>
      </a:accent5>
      <a:accent6>
        <a:srgbClr val="5DAD9B"/>
      </a:accent6>
      <a:hlink>
        <a:srgbClr val="3F6FB5"/>
      </a:hlink>
      <a:folHlink>
        <a:srgbClr val="D2D2EB"/>
      </a:folHlink>
    </a:clrScheme>
    <a:fontScheme name="1_EX06PP_template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none" lIns="91440" tIns="91440" rIns="91440" bIns="91440" numCol="1" anchor="ctr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2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ahoma" charset="0"/>
          </a:defRPr>
        </a:defPPr>
      </a:lstStyle>
    </a:lnDef>
  </a:objectDefaults>
  <a:extraClrSchemeLst>
    <a:extraClrScheme>
      <a:clrScheme name="1_EX06PP_template 1">
        <a:dk1>
          <a:srgbClr val="000000"/>
        </a:dk1>
        <a:lt1>
          <a:srgbClr val="FFFFFF"/>
        </a:lt1>
        <a:dk2>
          <a:srgbClr val="5A87C6"/>
        </a:dk2>
        <a:lt2>
          <a:srgbClr val="808080"/>
        </a:lt2>
        <a:accent1>
          <a:srgbClr val="BCCEE8"/>
        </a:accent1>
        <a:accent2>
          <a:srgbClr val="67BFAB"/>
        </a:accent2>
        <a:accent3>
          <a:srgbClr val="FFFFFF"/>
        </a:accent3>
        <a:accent4>
          <a:srgbClr val="000000"/>
        </a:accent4>
        <a:accent5>
          <a:srgbClr val="DAE3F2"/>
        </a:accent5>
        <a:accent6>
          <a:srgbClr val="5DAD9B"/>
        </a:accent6>
        <a:hlink>
          <a:srgbClr val="3F6FB5"/>
        </a:hlink>
        <a:folHlink>
          <a:srgbClr val="D2D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9260</TotalTime>
  <Words>355</Words>
  <Application>Microsoft Office PowerPoint</Application>
  <PresentationFormat>On-screen Show (4:3)</PresentationFormat>
  <Paragraphs>107</Paragraphs>
  <Slides>27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27</vt:i4>
      </vt:variant>
    </vt:vector>
  </HeadingPairs>
  <TitlesOfParts>
    <vt:vector size="29" baseType="lpstr">
      <vt:lpstr>1_EX06PP_template</vt:lpstr>
      <vt:lpstr>QAD 2010 Template</vt:lpstr>
      <vt:lpstr>Using the QAD .NET UI: Navigation</vt:lpstr>
      <vt:lpstr>Chapter Objectives</vt:lpstr>
      <vt:lpstr>Chapter Benefits</vt:lpstr>
      <vt:lpstr>Training Flow</vt:lpstr>
      <vt:lpstr>UI Navigation Features</vt:lpstr>
      <vt:lpstr>Workspace </vt:lpstr>
      <vt:lpstr>UI Navigation: Process Maps</vt:lpstr>
      <vt:lpstr>Navigating Process Maps</vt:lpstr>
      <vt:lpstr>Drill-Down and Breadcrumbs</vt:lpstr>
      <vt:lpstr>UI Navigation: Applications Area</vt:lpstr>
      <vt:lpstr>Menu Properties</vt:lpstr>
      <vt:lpstr>Properties Options </vt:lpstr>
      <vt:lpstr>Properties Options: Open With </vt:lpstr>
      <vt:lpstr>Favorites</vt:lpstr>
      <vt:lpstr>Workspace Menus</vt:lpstr>
      <vt:lpstr>File Menu</vt:lpstr>
      <vt:lpstr>Edit Menu</vt:lpstr>
      <vt:lpstr>Tools Menu</vt:lpstr>
      <vt:lpstr>Tools | Options</vt:lpstr>
      <vt:lpstr>Window Menu</vt:lpstr>
      <vt:lpstr>Help Menu</vt:lpstr>
      <vt:lpstr>Component and Non-Component Based Programs</vt:lpstr>
      <vt:lpstr>Navigating Component-Based Screens</vt:lpstr>
      <vt:lpstr>Horizontal and Vertical Tab Groups</vt:lpstr>
      <vt:lpstr>Navigating Non-Component Based Programs</vt:lpstr>
      <vt:lpstr>Navigating Lookup Browses</vt:lpstr>
      <vt:lpstr>Summary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Helen Ernst</cp:lastModifiedBy>
  <cp:revision>366</cp:revision>
  <dcterms:created xsi:type="dcterms:W3CDTF">2006-04-20T07:03:59Z</dcterms:created>
  <dcterms:modified xsi:type="dcterms:W3CDTF">2012-09-04T03:06:06Z</dcterms:modified>
</cp:coreProperties>
</file>