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35" r:id="rId2"/>
  </p:sldMasterIdLst>
  <p:notesMasterIdLst>
    <p:notesMasterId r:id="rId14"/>
  </p:notesMasterIdLst>
  <p:sldIdLst>
    <p:sldId id="259" r:id="rId3"/>
    <p:sldId id="345" r:id="rId4"/>
    <p:sldId id="346" r:id="rId5"/>
    <p:sldId id="333" r:id="rId6"/>
    <p:sldId id="331" r:id="rId7"/>
    <p:sldId id="348" r:id="rId8"/>
    <p:sldId id="334" r:id="rId9"/>
    <p:sldId id="340" r:id="rId10"/>
    <p:sldId id="337" r:id="rId11"/>
    <p:sldId id="339" r:id="rId12"/>
    <p:sldId id="342" r:id="rId13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95" autoAdjust="0"/>
  </p:normalViewPr>
  <p:slideViewPr>
    <p:cSldViewPr snapToGrid="0">
      <p:cViewPr>
        <p:scale>
          <a:sx n="80" d="100"/>
          <a:sy n="80" d="100"/>
        </p:scale>
        <p:origin x="-90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presProps" Target="pres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1536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30087146-BA02-430F-BE71-6B13AF991A7D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B2A08A04-0F20-4D9E-A189-C47B414CBE4F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1638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1638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  <p:hf sldNum="0" hdr="0" dt="0"/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  <p:hf sldNum="0" hdr="0" dt="0"/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NET_HELP_110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  <p:sldLayoutId id="2147483730" r:id="rId8"/>
    <p:sldLayoutId id="2147483731" r:id="rId9"/>
    <p:sldLayoutId id="2147483732" r:id="rId10"/>
    <p:sldLayoutId id="2147483733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NET_HELP_110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6" r:id="rId1"/>
    <p:sldLayoutId id="2147483737" r:id="rId2"/>
    <p:sldLayoutId id="2147483738" r:id="rId3"/>
    <p:sldLayoutId id="2147483739" r:id="rId4"/>
    <p:sldLayoutId id="2147483740" r:id="rId5"/>
    <p:sldLayoutId id="2147483741" r:id="rId6"/>
    <p:sldLayoutId id="2147483742" r:id="rId7"/>
    <p:sldLayoutId id="2147483743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qad.com/documentlibrary/" TargetMode="Externa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Help 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QAD Enterprise Edition and Standard Edition</a:t>
            </a:r>
            <a:endParaRPr lang="en-US" sz="2800" b="1" dirty="0" smtClean="0"/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Document Library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39595" y="6590805"/>
            <a:ext cx="1104405" cy="26719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NET_HELP_100</a:t>
            </a: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7121" y="996904"/>
            <a:ext cx="6523191" cy="5273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Rounded Rectangular Callout 8"/>
          <p:cNvSpPr/>
          <p:nvPr/>
        </p:nvSpPr>
        <p:spPr>
          <a:xfrm>
            <a:off x="4631384" y="1662541"/>
            <a:ext cx="1840674" cy="831273"/>
          </a:xfrm>
          <a:prstGeom prst="wedgeRoundRectCallout">
            <a:avLst>
              <a:gd name="adj1" fmla="val 104372"/>
              <a:gd name="adj2" fmla="val 12500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across all documentation resources 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10" name="Rounded Rectangular Callout 9"/>
          <p:cNvSpPr/>
          <p:nvPr/>
        </p:nvSpPr>
        <p:spPr>
          <a:xfrm>
            <a:off x="237508" y="3418114"/>
            <a:ext cx="1508166" cy="831273"/>
          </a:xfrm>
          <a:prstGeom prst="wedgeRoundRectCallout">
            <a:avLst>
              <a:gd name="adj1" fmla="val 83493"/>
              <a:gd name="adj2" fmla="val -617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navigation to find a book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includes the following features:</a:t>
            </a:r>
          </a:p>
          <a:p>
            <a:pPr lvl="1"/>
            <a:r>
              <a:rPr lang="en-US" dirty="0" smtClean="0"/>
              <a:t>Character UI Help</a:t>
            </a:r>
          </a:p>
          <a:p>
            <a:pPr lvl="1"/>
            <a:r>
              <a:rPr lang="en-US" dirty="0" smtClean="0"/>
              <a:t>Application Help (F1)</a:t>
            </a:r>
          </a:p>
          <a:p>
            <a:pPr lvl="1"/>
            <a:r>
              <a:rPr lang="en-US" dirty="0" smtClean="0"/>
              <a:t>QAD Guide Me </a:t>
            </a:r>
          </a:p>
          <a:p>
            <a:pPr lvl="1"/>
            <a:r>
              <a:rPr lang="en-US" dirty="0" smtClean="0"/>
              <a:t>QAD Search</a:t>
            </a:r>
          </a:p>
          <a:p>
            <a:pPr lvl="1"/>
            <a:r>
              <a:rPr lang="en-US" dirty="0" smtClean="0"/>
              <a:t>QAD Document Library </a:t>
            </a:r>
            <a:r>
              <a:rPr lang="en-US" dirty="0" smtClean="0">
                <a:hlinkClick r:id="rId2"/>
              </a:rPr>
              <a:t>http://www.qad.com/documentlibrary/</a:t>
            </a:r>
            <a:endParaRPr lang="en-US" dirty="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Summary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22722" y="6578930"/>
            <a:ext cx="1021278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NET_HELP_110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Learn about the extensive help capabilities of the QAD .NET UI: </a:t>
            </a:r>
          </a:p>
          <a:p>
            <a:pPr lvl="1" eaLnBrk="1" hangingPunct="1"/>
            <a:r>
              <a:rPr lang="en-US" dirty="0" smtClean="0"/>
              <a:t>Character UI Help</a:t>
            </a:r>
          </a:p>
          <a:p>
            <a:pPr lvl="1" eaLnBrk="1" hangingPunct="1"/>
            <a:r>
              <a:rPr lang="en-US" dirty="0" smtClean="0"/>
              <a:t>Application  Help (F1 or Help | Application Help)</a:t>
            </a:r>
          </a:p>
          <a:p>
            <a:pPr lvl="1" eaLnBrk="1" hangingPunct="1"/>
            <a:r>
              <a:rPr lang="en-US" dirty="0" smtClean="0"/>
              <a:t>QAD Search (Help | Search)</a:t>
            </a:r>
          </a:p>
          <a:p>
            <a:pPr lvl="1" eaLnBrk="1" hangingPunct="1"/>
            <a:r>
              <a:rPr lang="en-US" dirty="0" smtClean="0"/>
              <a:t>QAD Guide Me</a:t>
            </a:r>
          </a:p>
          <a:p>
            <a:pPr lvl="1"/>
            <a:r>
              <a:rPr lang="en-US" dirty="0" smtClean="0"/>
              <a:t>QAD Document Library</a:t>
            </a:r>
            <a:br>
              <a:rPr lang="en-US" dirty="0" smtClean="0"/>
            </a:br>
            <a:r>
              <a:rPr lang="en-US" dirty="0" smtClean="0">
                <a:hlinkClick r:id="rId2"/>
              </a:rPr>
              <a:t>http://www.qad.com/documentlibrary/</a:t>
            </a:r>
            <a:endParaRPr lang="en-US" dirty="0" smtClean="0"/>
          </a:p>
          <a:p>
            <a:pPr lvl="1" eaLnBrk="1" hangingPunct="1"/>
            <a:endParaRPr lang="en-US" dirty="0" smtClean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Objective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146473" y="6555179"/>
            <a:ext cx="997527" cy="30282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NET_HELP_020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Become aware of the different types of help and how they can be accessed </a:t>
            </a:r>
          </a:p>
          <a:p>
            <a:pPr eaLnBrk="1" hangingPunct="1"/>
            <a:r>
              <a:rPr lang="en-US" dirty="0" smtClean="0"/>
              <a:t>Be able to choose the most appropriate help source</a:t>
            </a:r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51470" y="6531429"/>
            <a:ext cx="1092530" cy="326571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idx="1"/>
          </p:nvPr>
        </p:nvSpPr>
        <p:spPr>
          <a:xfrm>
            <a:off x="1541720" y="891610"/>
            <a:ext cx="7145079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dirty="0" smtClean="0"/>
              <a:t>Navigation	</a:t>
            </a:r>
          </a:p>
          <a:p>
            <a:r>
              <a:rPr lang="en-US" b="1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Version </a:t>
            </a:r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xfrm>
            <a:off x="8134597" y="6567055"/>
            <a:ext cx="1009403" cy="290945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NET_HELP_040</a:t>
            </a:r>
          </a:p>
        </p:txBody>
      </p:sp>
      <p:sp>
        <p:nvSpPr>
          <p:cNvPr id="6149" name="Rectangle 4"/>
          <p:cNvSpPr>
            <a:spLocks noChangeArrowheads="1"/>
          </p:cNvSpPr>
          <p:nvPr/>
        </p:nvSpPr>
        <p:spPr bwMode="auto">
          <a:xfrm>
            <a:off x="1885950" y="1766888"/>
            <a:ext cx="6791325" cy="45894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91440" bIns="91440"/>
          <a:lstStyle/>
          <a:p>
            <a:pPr marL="342900" indent="-342900" algn="l">
              <a:lnSpc>
                <a:spcPct val="80000"/>
              </a:lnSpc>
              <a:spcBef>
                <a:spcPct val="30000"/>
              </a:spcBef>
              <a:buClr>
                <a:srgbClr val="890C4C"/>
              </a:buClr>
              <a:buFont typeface="Webdings" pitchFamily="18" charset="2"/>
              <a:buChar char="5"/>
            </a:pPr>
            <a:endParaRPr lang="en-US" sz="2000" dirty="0"/>
          </a:p>
        </p:txBody>
      </p:sp>
      <p:sp>
        <p:nvSpPr>
          <p:cNvPr id="203781" name="Line 5"/>
          <p:cNvSpPr>
            <a:spLocks noChangeShapeType="1"/>
          </p:cNvSpPr>
          <p:nvPr/>
        </p:nvSpPr>
        <p:spPr bwMode="auto">
          <a:xfrm>
            <a:off x="965200" y="914400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/>
          </a:p>
        </p:txBody>
      </p:sp>
      <p:sp>
        <p:nvSpPr>
          <p:cNvPr id="6151" name="Rectangle 6"/>
          <p:cNvSpPr>
            <a:spLocks noChangeArrowheads="1"/>
          </p:cNvSpPr>
          <p:nvPr/>
        </p:nvSpPr>
        <p:spPr bwMode="auto">
          <a:xfrm>
            <a:off x="4479925" y="3124200"/>
            <a:ext cx="184150" cy="61118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none" tIns="91440" bIns="91440">
            <a:spAutoFit/>
          </a:bodyPr>
          <a:lstStyle/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in Terminal Mode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80218" y="6578930"/>
            <a:ext cx="1163782" cy="279070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NET_HELP_050</a:t>
            </a:r>
          </a:p>
        </p:txBody>
      </p:sp>
      <p:grpSp>
        <p:nvGrpSpPr>
          <p:cNvPr id="8" name="Group 7"/>
          <p:cNvGrpSpPr/>
          <p:nvPr/>
        </p:nvGrpSpPr>
        <p:grpSpPr>
          <a:xfrm>
            <a:off x="162256" y="1013137"/>
            <a:ext cx="8815387" cy="5110162"/>
            <a:chOff x="204788" y="1512888"/>
            <a:chExt cx="8815387" cy="5110162"/>
          </a:xfrm>
        </p:grpSpPr>
        <p:sp>
          <p:nvSpPr>
            <p:cNvPr id="7172" name="Text Box 19"/>
            <p:cNvSpPr txBox="1">
              <a:spLocks noChangeArrowheads="1"/>
            </p:cNvSpPr>
            <p:nvPr/>
          </p:nvSpPr>
          <p:spPr bwMode="auto">
            <a:xfrm>
              <a:off x="3681413" y="2936875"/>
              <a:ext cx="414337" cy="61595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2</a:t>
              </a:r>
            </a:p>
          </p:txBody>
        </p:sp>
        <p:sp>
          <p:nvSpPr>
            <p:cNvPr id="7173" name="Text Box 20"/>
            <p:cNvSpPr txBox="1">
              <a:spLocks noChangeArrowheads="1"/>
            </p:cNvSpPr>
            <p:nvPr/>
          </p:nvSpPr>
          <p:spPr bwMode="auto">
            <a:xfrm>
              <a:off x="3895725" y="3475038"/>
              <a:ext cx="377825" cy="611187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r>
                <a:rPr lang="en-US" b="1" dirty="0">
                  <a:solidFill>
                    <a:schemeClr val="tx2"/>
                  </a:solidFill>
                </a:rPr>
                <a:t>3</a:t>
              </a:r>
            </a:p>
          </p:txBody>
        </p:sp>
        <p:pic>
          <p:nvPicPr>
            <p:cNvPr id="7174" name="Picture 11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04788" y="1512888"/>
              <a:ext cx="5707062" cy="43735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7175" name="Picture 1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46463" y="2236788"/>
              <a:ext cx="5573712" cy="43862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Menu</a:t>
            </a:r>
          </a:p>
        </p:txBody>
      </p:sp>
      <p:sp>
        <p:nvSpPr>
          <p:cNvPr id="819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968343" y="6638306"/>
            <a:ext cx="1175657" cy="219694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NET_HELP_051</a:t>
            </a:r>
          </a:p>
        </p:txBody>
      </p:sp>
      <p:pic>
        <p:nvPicPr>
          <p:cNvPr id="6" name="Picture 5" descr="helpmenu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72327" y="1252425"/>
            <a:ext cx="5514286" cy="35238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pphelp2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05220" y="1017772"/>
            <a:ext cx="6219434" cy="4088618"/>
          </a:xfrm>
          <a:prstGeom prst="rect">
            <a:avLst/>
          </a:prstGeom>
        </p:spPr>
      </p:pic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en-US" sz="2800" dirty="0" smtClean="0"/>
              <a:t>Application Help (F1) for Programs and Fields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75221" y="6602681"/>
            <a:ext cx="1068779" cy="255319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NET_HELP_060</a:t>
            </a:r>
          </a:p>
        </p:txBody>
      </p:sp>
      <p:pic>
        <p:nvPicPr>
          <p:cNvPr id="5" name="Picture 4" descr="apphelp1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138004" y="2452811"/>
            <a:ext cx="6542858" cy="387619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3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Guide Me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7897091" y="6614556"/>
            <a:ext cx="1246909" cy="243444"/>
          </a:xfrm>
          <a:noFill/>
        </p:spPr>
        <p:txBody>
          <a:bodyPr/>
          <a:lstStyle/>
          <a:p>
            <a:pPr defTabSz="865188"/>
            <a:r>
              <a:rPr lang="en-US" b="1" dirty="0" smtClean="0">
                <a:latin typeface="Arial" charset="0"/>
              </a:rPr>
              <a:t>NET_HELP_080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47725" y="1462088"/>
            <a:ext cx="7977951" cy="421431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QAD Search</a:t>
            </a:r>
          </a:p>
        </p:txBody>
      </p:sp>
      <p:sp>
        <p:nvSpPr>
          <p:cNvPr id="12290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098971" y="6673932"/>
            <a:ext cx="1045029" cy="184068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NET_HELP_090</a:t>
            </a: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58013" y="1100817"/>
            <a:ext cx="6395976" cy="52555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ounded Rectangular Callout 6"/>
          <p:cNvSpPr/>
          <p:nvPr/>
        </p:nvSpPr>
        <p:spPr>
          <a:xfrm>
            <a:off x="736271" y="1733797"/>
            <a:ext cx="1626920" cy="831273"/>
          </a:xfrm>
          <a:prstGeom prst="wedgeRoundRectCallout">
            <a:avLst>
              <a:gd name="adj1" fmla="val 97275"/>
              <a:gd name="adj2" fmla="val 36786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Search  programs, fields, or both</a:t>
            </a:r>
            <a:endParaRPr lang="en-US" sz="1400" dirty="0">
              <a:solidFill>
                <a:schemeClr val="tx1"/>
              </a:solidFill>
            </a:endParaRPr>
          </a:p>
        </p:txBody>
      </p:sp>
      <p:sp>
        <p:nvSpPr>
          <p:cNvPr id="8" name="Rounded Rectangular Callout 7"/>
          <p:cNvSpPr/>
          <p:nvPr/>
        </p:nvSpPr>
        <p:spPr>
          <a:xfrm>
            <a:off x="401783" y="3026229"/>
            <a:ext cx="1818902" cy="831273"/>
          </a:xfrm>
          <a:prstGeom prst="wedgeRoundRectCallout">
            <a:avLst>
              <a:gd name="adj1" fmla="val 83493"/>
              <a:gd name="adj2" fmla="val -61785"/>
              <a:gd name="adj3" fmla="val 16667"/>
            </a:avLst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20000"/>
                <a:lumOff val="80000"/>
              </a:schemeClr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en-US" sz="1400" dirty="0" smtClean="0">
                <a:solidFill>
                  <a:schemeClr val="tx1"/>
                </a:solidFill>
              </a:rPr>
              <a:t>Use advanced search operators and fuzzy matches</a:t>
            </a:r>
            <a:endParaRPr lang="en-US" sz="14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10074</TotalTime>
  <Words>173</Words>
  <Application>Microsoft Office PowerPoint</Application>
  <PresentationFormat>On-screen Show (4:3)</PresentationFormat>
  <Paragraphs>50</Paragraphs>
  <Slides>11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11</vt:i4>
      </vt:variant>
    </vt:vector>
  </HeadingPairs>
  <TitlesOfParts>
    <vt:vector size="13" baseType="lpstr">
      <vt:lpstr>1_EX06PP_template</vt:lpstr>
      <vt:lpstr>QAD 2010 Template</vt:lpstr>
      <vt:lpstr>Using the QAD .NET UI: Help </vt:lpstr>
      <vt:lpstr>Objective</vt:lpstr>
      <vt:lpstr>Benefits</vt:lpstr>
      <vt:lpstr>Training Flow</vt:lpstr>
      <vt:lpstr>Help in Terminal Mode</vt:lpstr>
      <vt:lpstr>Help Menu</vt:lpstr>
      <vt:lpstr>Application Help (F1) for Programs and Fields</vt:lpstr>
      <vt:lpstr>QAD Guide Me</vt:lpstr>
      <vt:lpstr>QAD Search</vt:lpstr>
      <vt:lpstr>QAD Document Library</vt:lpstr>
      <vt:lpstr>Chapter 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Helen Ernst</cp:lastModifiedBy>
  <cp:revision>286</cp:revision>
  <dcterms:created xsi:type="dcterms:W3CDTF">2006-04-20T07:03:59Z</dcterms:created>
  <dcterms:modified xsi:type="dcterms:W3CDTF">2012-09-04T03:05:49Z</dcterms:modified>
</cp:coreProperties>
</file>