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59" r:id="rId2"/>
  </p:sldMasterIdLst>
  <p:notesMasterIdLst>
    <p:notesMasterId r:id="rId25"/>
  </p:notesMasterIdLst>
  <p:sldIdLst>
    <p:sldId id="259" r:id="rId3"/>
    <p:sldId id="354" r:id="rId4"/>
    <p:sldId id="328" r:id="rId5"/>
    <p:sldId id="333" r:id="rId6"/>
    <p:sldId id="341" r:id="rId7"/>
    <p:sldId id="363" r:id="rId8"/>
    <p:sldId id="342" r:id="rId9"/>
    <p:sldId id="338" r:id="rId10"/>
    <p:sldId id="355" r:id="rId11"/>
    <p:sldId id="344" r:id="rId12"/>
    <p:sldId id="345" r:id="rId13"/>
    <p:sldId id="358" r:id="rId14"/>
    <p:sldId id="356" r:id="rId15"/>
    <p:sldId id="359" r:id="rId16"/>
    <p:sldId id="348" r:id="rId17"/>
    <p:sldId id="361" r:id="rId18"/>
    <p:sldId id="362" r:id="rId19"/>
    <p:sldId id="349" r:id="rId20"/>
    <p:sldId id="350" r:id="rId21"/>
    <p:sldId id="351" r:id="rId22"/>
    <p:sldId id="360" r:id="rId23"/>
    <p:sldId id="357" r:id="rId2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7" autoAdjust="0"/>
    <p:restoredTop sz="91595" autoAdjust="0"/>
  </p:normalViewPr>
  <p:slideViewPr>
    <p:cSldViewPr snapToGrid="0">
      <p:cViewPr>
        <p:scale>
          <a:sx n="80" d="100"/>
          <a:sy n="80" d="100"/>
        </p:scale>
        <p:origin x="-90" y="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225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BA4ED21-8DC4-4A47-A613-4E2083D71F9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B7C7132-9A46-4521-9454-3C2D072C0692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2355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2355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NET_PRG_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NET_PRG_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NET_PRG_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NET_PRG_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NET_PRG_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NET_PRG_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 dirty="0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NET_PRG_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image" Target="../media/image3.png"/><Relationship Id="rId5" Type="http://schemas.openxmlformats.org/officeDocument/2006/relationships/slideLayout" Target="../slideLayouts/slideLayout16.xml"/><Relationship Id="rId10" Type="http://schemas.openxmlformats.org/officeDocument/2006/relationships/theme" Target="../theme/theme2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 dirty="0">
                <a:solidFill>
                  <a:schemeClr val="bg2"/>
                </a:solidFill>
                <a:latin typeface="Tahoma" charset="0"/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charset="0"/>
              </a:defRPr>
            </a:lvl1pPr>
          </a:lstStyle>
          <a:p>
            <a:pPr>
              <a:defRPr/>
            </a:pPr>
            <a:r>
              <a:rPr lang="en-US" dirty="0"/>
              <a:t>NET_PRG_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7" r:id="rId2"/>
    <p:sldLayoutId id="2147483756" r:id="rId3"/>
    <p:sldLayoutId id="2147483755" r:id="rId4"/>
    <p:sldLayoutId id="2147483754" r:id="rId5"/>
    <p:sldLayoutId id="2147483753" r:id="rId6"/>
    <p:sldLayoutId id="2147483752" r:id="rId7"/>
    <p:sldLayoutId id="2147483751" r:id="rId8"/>
    <p:sldLayoutId id="2147483750" r:id="rId9"/>
    <p:sldLayoutId id="2147483749" r:id="rId10"/>
    <p:sldLayoutId id="2147483748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NET_PRG_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0" r:id="rId1"/>
    <p:sldLayoutId id="2147483761" r:id="rId2"/>
    <p:sldLayoutId id="2147483762" r:id="rId3"/>
    <p:sldLayoutId id="2147483763" r:id="rId4"/>
    <p:sldLayoutId id="2147483764" r:id="rId5"/>
    <p:sldLayoutId id="2147483765" r:id="rId6"/>
    <p:sldLayoutId id="2147483766" r:id="rId7"/>
    <p:sldLayoutId id="2147483767" r:id="rId8"/>
    <p:sldLayoutId id="2147483768" r:id="rId9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3" Type="http://schemas.openxmlformats.org/officeDocument/2006/relationships/image" Target="../media/image6.png"/><Relationship Id="rId7" Type="http://schemas.openxmlformats.org/officeDocument/2006/relationships/image" Target="../media/image10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Relationship Id="rId6" Type="http://schemas.openxmlformats.org/officeDocument/2006/relationships/image" Target="../media/image9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the QAD .NET UI: Programs</a:t>
            </a:r>
          </a:p>
        </p:txBody>
      </p:sp>
      <p:sp>
        <p:nvSpPr>
          <p:cNvPr id="3074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Edition and Standard Edition</a:t>
            </a:r>
          </a:p>
          <a:p>
            <a:pPr eaLnBrk="1" hangingPunct="1"/>
            <a:endParaRPr lang="en-US" sz="2800" b="1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Guide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Transaction Programs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NET_PRG_090</a:t>
            </a:r>
          </a:p>
        </p:txBody>
      </p:sp>
      <p:pic>
        <p:nvPicPr>
          <p:cNvPr id="11267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4025" y="1403400"/>
            <a:ext cx="7561263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28800" y="2757825"/>
            <a:ext cx="6789738" cy="312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491345" y="2660055"/>
            <a:ext cx="3811979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Component- Based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541328" y="1339931"/>
            <a:ext cx="4061361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Non-Component Based</a:t>
            </a:r>
            <a:endParaRPr lang="en-US" sz="20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36271" y="1514103"/>
            <a:ext cx="7313613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Control Programs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NET_PRG_100</a:t>
            </a:r>
          </a:p>
        </p:txBody>
      </p:sp>
      <p:pic>
        <p:nvPicPr>
          <p:cNvPr id="12293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79675" y="2624138"/>
            <a:ext cx="6057900" cy="3019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>
          <a:xfrm>
            <a:off x="457200" y="1021278"/>
            <a:ext cx="8229600" cy="5294855"/>
          </a:xfrm>
        </p:spPr>
        <p:txBody>
          <a:bodyPr>
            <a:normAutofit lnSpcReduction="10000"/>
          </a:bodyPr>
          <a:lstStyle/>
          <a:p>
            <a:pPr eaLnBrk="1" hangingPunct="1"/>
            <a:r>
              <a:rPr lang="en-US" dirty="0" smtClean="0"/>
              <a:t>Menu Options</a:t>
            </a:r>
          </a:p>
          <a:p>
            <a:pPr lvl="1"/>
            <a:r>
              <a:rPr lang="en-US" dirty="0" smtClean="0"/>
              <a:t>Go To</a:t>
            </a:r>
          </a:p>
          <a:p>
            <a:pPr lvl="1"/>
            <a:r>
              <a:rPr lang="en-US" dirty="0" smtClean="0"/>
              <a:t>Actions</a:t>
            </a:r>
          </a:p>
          <a:p>
            <a:pPr lvl="2"/>
            <a:r>
              <a:rPr lang="en-US" dirty="0" smtClean="0"/>
              <a:t>Workflow (non-component programs)</a:t>
            </a:r>
          </a:p>
          <a:p>
            <a:pPr lvl="2"/>
            <a:r>
              <a:rPr lang="en-US" dirty="0" smtClean="0"/>
              <a:t>Export Data (non-component programs)</a:t>
            </a:r>
          </a:p>
          <a:p>
            <a:pPr lvl="2"/>
            <a:r>
              <a:rPr lang="en-US" dirty="0" smtClean="0"/>
              <a:t>Save and Browse Drafts (component programs)</a:t>
            </a:r>
          </a:p>
          <a:p>
            <a:pPr lvl="1"/>
            <a:r>
              <a:rPr lang="en-US" dirty="0" smtClean="0"/>
              <a:t>Tools (component-programs </a:t>
            </a:r>
            <a:r>
              <a:rPr lang="en-US" dirty="0" smtClean="0"/>
              <a:t>only)</a:t>
            </a:r>
            <a:endParaRPr lang="en-US" dirty="0" smtClean="0"/>
          </a:p>
          <a:p>
            <a:pPr lvl="2"/>
            <a:r>
              <a:rPr lang="en-US" dirty="0" smtClean="0"/>
              <a:t>Workflow</a:t>
            </a:r>
          </a:p>
          <a:p>
            <a:pPr lvl="2"/>
            <a:r>
              <a:rPr lang="en-US" dirty="0" smtClean="0"/>
              <a:t>Design</a:t>
            </a:r>
          </a:p>
          <a:p>
            <a:r>
              <a:rPr lang="en-US" dirty="0" smtClean="0"/>
              <a:t>Toolbar Options</a:t>
            </a:r>
          </a:p>
          <a:p>
            <a:pPr lvl="1"/>
            <a:r>
              <a:rPr lang="en-US" dirty="0" smtClean="0"/>
              <a:t>Copy (non-component programs)</a:t>
            </a:r>
          </a:p>
          <a:p>
            <a:pPr lvl="1"/>
            <a:r>
              <a:rPr lang="en-US" dirty="0" smtClean="0"/>
              <a:t>Print and Print Preview</a:t>
            </a:r>
          </a:p>
          <a:p>
            <a:pPr lvl="1"/>
            <a:r>
              <a:rPr lang="en-US" dirty="0" smtClean="0"/>
              <a:t>Attach</a:t>
            </a:r>
            <a:endParaRPr lang="en-US" dirty="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Program Options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NET_PRG_105</a:t>
            </a:r>
          </a:p>
        </p:txBody>
      </p:sp>
      <p:pic>
        <p:nvPicPr>
          <p:cNvPr id="5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 b="74208"/>
          <a:stretch>
            <a:fillRect/>
          </a:stretch>
        </p:blipFill>
        <p:spPr bwMode="auto">
          <a:xfrm>
            <a:off x="3451376" y="1001692"/>
            <a:ext cx="4629150" cy="5896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 t="835" r="44125" b="78997"/>
          <a:stretch>
            <a:fillRect/>
          </a:stretch>
        </p:blipFill>
        <p:spPr bwMode="auto">
          <a:xfrm>
            <a:off x="4277875" y="1745668"/>
            <a:ext cx="4224853" cy="5225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Go To Menu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NET_PRG_110</a:t>
            </a:r>
          </a:p>
        </p:txBody>
      </p:sp>
      <p:pic>
        <p:nvPicPr>
          <p:cNvPr id="13316" name="Picture 3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1650" y="1641145"/>
            <a:ext cx="3314700" cy="19716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01988" y="3127375"/>
            <a:ext cx="4629150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1999" y="1063584"/>
            <a:ext cx="6742113" cy="3543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Program Actions </a:t>
            </a:r>
            <a:r>
              <a:rPr lang="en-US" dirty="0" smtClean="0"/>
              <a:t>Menu</a:t>
            </a:r>
            <a:endParaRPr lang="en-US" dirty="0" smtClean="0"/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NET_PRG_106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439987" y="2122343"/>
            <a:ext cx="6704013" cy="3943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Workflow</a:t>
            </a:r>
          </a:p>
        </p:txBody>
      </p:sp>
      <p:sp>
        <p:nvSpPr>
          <p:cNvPr id="1536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NET_PRG_130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6319" y="857745"/>
            <a:ext cx="7265987" cy="2933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88133" y="1143618"/>
            <a:ext cx="5118945" cy="34883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431203" y="3311176"/>
            <a:ext cx="7380287" cy="2943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352800" y="3837461"/>
            <a:ext cx="5791200" cy="2533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5370" name="Text Box 17"/>
          <p:cNvSpPr txBox="1">
            <a:spLocks noChangeArrowheads="1"/>
          </p:cNvSpPr>
          <p:nvPr/>
        </p:nvSpPr>
        <p:spPr bwMode="auto">
          <a:xfrm>
            <a:off x="2948016" y="742394"/>
            <a:ext cx="1250663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r>
              <a:rPr lang="en-US" sz="1400" b="1" dirty="0">
                <a:latin typeface="+mj-lt"/>
              </a:rPr>
              <a:t>Component</a:t>
            </a:r>
          </a:p>
        </p:txBody>
      </p:sp>
      <p:sp>
        <p:nvSpPr>
          <p:cNvPr id="15371" name="Text Box 18"/>
          <p:cNvSpPr txBox="1">
            <a:spLocks noChangeArrowheads="1"/>
          </p:cNvSpPr>
          <p:nvPr/>
        </p:nvSpPr>
        <p:spPr bwMode="auto">
          <a:xfrm>
            <a:off x="5189888" y="3233779"/>
            <a:ext cx="1931988" cy="40011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r>
              <a:rPr lang="en-US" sz="1400" b="1" dirty="0">
                <a:latin typeface="+mj-lt"/>
              </a:rPr>
              <a:t>Non-Component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Record Program Actions</a:t>
            </a:r>
          </a:p>
        </p:txBody>
      </p:sp>
      <p:sp>
        <p:nvSpPr>
          <p:cNvPr id="1945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NET_PRG_170</a:t>
            </a:r>
          </a:p>
        </p:txBody>
      </p:sp>
      <p:pic>
        <p:nvPicPr>
          <p:cNvPr id="19461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1817" y="827872"/>
            <a:ext cx="2400300" cy="251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50283" y="3306442"/>
            <a:ext cx="6856413" cy="2914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Rectangle 5"/>
          <p:cNvSpPr/>
          <p:nvPr/>
        </p:nvSpPr>
        <p:spPr>
          <a:xfrm>
            <a:off x="1389417" y="2980706"/>
            <a:ext cx="1389413" cy="32063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Saving and Browsing Drafts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NET_PRG_180</a:t>
            </a:r>
          </a:p>
        </p:txBody>
      </p:sp>
      <p:pic>
        <p:nvPicPr>
          <p:cNvPr id="20485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54063" y="1635125"/>
            <a:ext cx="1971675" cy="4048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6"/>
          <p:cNvSpPr/>
          <p:nvPr/>
        </p:nvSpPr>
        <p:spPr>
          <a:xfrm>
            <a:off x="760025" y="2541319"/>
            <a:ext cx="1389413" cy="32063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81797" y="4831278"/>
            <a:ext cx="1389413" cy="320634"/>
          </a:xfrm>
          <a:prstGeom prst="rect">
            <a:avLst/>
          </a:prstGeom>
          <a:noFill/>
          <a:ln w="28575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3730" y="1211098"/>
            <a:ext cx="5657850" cy="3343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SHOT00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349913" y="2749344"/>
            <a:ext cx="5553075" cy="3201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Copy 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NET_PRG_140</a:t>
            </a:r>
          </a:p>
        </p:txBody>
      </p:sp>
      <p:pic>
        <p:nvPicPr>
          <p:cNvPr id="16388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92325" y="1344613"/>
            <a:ext cx="4959350" cy="43132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Print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NET_PRG_150</a:t>
            </a:r>
          </a:p>
        </p:txBody>
      </p:sp>
      <p:pic>
        <p:nvPicPr>
          <p:cNvPr id="17412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09663" y="1004888"/>
            <a:ext cx="6805612" cy="50260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Describe program types and program features in QAD Enterprise Applications</a:t>
            </a:r>
          </a:p>
          <a:p>
            <a:pPr eaLnBrk="1" hangingPunct="1"/>
            <a:r>
              <a:rPr lang="en-US" dirty="0" smtClean="0"/>
              <a:t>Review program menus</a:t>
            </a:r>
          </a:p>
          <a:p>
            <a:pPr eaLnBrk="1" hangingPunct="1"/>
            <a:r>
              <a:rPr lang="en-US" dirty="0" smtClean="0"/>
              <a:t>Introduce QAD Messaging</a:t>
            </a:r>
          </a:p>
          <a:p>
            <a:pPr lvl="1" eaLnBrk="1" hangingPunct="1"/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Chapter Objectives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NET_PRG_020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Attach</a:t>
            </a:r>
          </a:p>
        </p:txBody>
      </p:sp>
      <p:sp>
        <p:nvSpPr>
          <p:cNvPr id="1843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NET_PRG_160</a:t>
            </a:r>
          </a:p>
        </p:txBody>
      </p:sp>
      <p:pic>
        <p:nvPicPr>
          <p:cNvPr id="1843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14413" y="2138363"/>
            <a:ext cx="7113587" cy="23145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Messaging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NET_PRG_120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5943" y="1696503"/>
            <a:ext cx="8246957" cy="3861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8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None/>
            </a:pPr>
            <a:r>
              <a:rPr lang="en-US" dirty="0" smtClean="0"/>
              <a:t>In this section you learned about</a:t>
            </a:r>
          </a:p>
          <a:p>
            <a:pPr eaLnBrk="1" hangingPunct="1"/>
            <a:r>
              <a:rPr lang="en-US" dirty="0" smtClean="0"/>
              <a:t>The types of programs in QAD Enterprise Applications</a:t>
            </a:r>
          </a:p>
          <a:p>
            <a:pPr eaLnBrk="1" hangingPunct="1"/>
            <a:r>
              <a:rPr lang="en-US" dirty="0" smtClean="0"/>
              <a:t>The various program menu features for both component and non-component programs</a:t>
            </a:r>
          </a:p>
          <a:p>
            <a:pPr eaLnBrk="1" hangingPunct="1"/>
            <a:r>
              <a:rPr lang="en-US" dirty="0" smtClean="0"/>
              <a:t>How to use QAD Messaging</a:t>
            </a:r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Chapter Summary</a:t>
            </a:r>
          </a:p>
        </p:txBody>
      </p:sp>
      <p:sp>
        <p:nvSpPr>
          <p:cNvPr id="2150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NET_PRG_190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Identify different program types </a:t>
            </a:r>
          </a:p>
          <a:p>
            <a:pPr eaLnBrk="1" hangingPunct="1"/>
            <a:r>
              <a:rPr lang="en-US" dirty="0" smtClean="0"/>
              <a:t>Understand how to use program menus</a:t>
            </a:r>
          </a:p>
          <a:p>
            <a:pPr eaLnBrk="1" hangingPunct="1"/>
            <a:r>
              <a:rPr lang="en-US" dirty="0" smtClean="0"/>
              <a:t>Use QAD Messaging effectively</a:t>
            </a:r>
          </a:p>
          <a:p>
            <a:pPr lvl="1" eaLnBrk="1" hangingPunct="1"/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428750" y="891610"/>
            <a:ext cx="7258050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dirty="0" smtClean="0"/>
              <a:t>Application Help</a:t>
            </a:r>
          </a:p>
          <a:p>
            <a:r>
              <a:rPr lang="en-US" b="1" dirty="0" smtClean="0"/>
              <a:t>Programs</a:t>
            </a:r>
          </a:p>
          <a:p>
            <a:r>
              <a:rPr lang="en-US" dirty="0" smtClean="0"/>
              <a:t>Browses</a:t>
            </a:r>
          </a:p>
          <a:p>
            <a:r>
              <a:rPr lang="en-US" dirty="0" smtClean="0"/>
              <a:t>Character Version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965200" y="795338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 dirty="0">
              <a:latin typeface="Taho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Maintenance Programs</a:t>
            </a:r>
          </a:p>
          <a:p>
            <a:pPr eaLnBrk="1" hangingPunct="1"/>
            <a:r>
              <a:rPr lang="en-US" dirty="0" smtClean="0"/>
              <a:t>Inquiry and Report programs</a:t>
            </a:r>
          </a:p>
          <a:p>
            <a:pPr eaLnBrk="1" hangingPunct="1"/>
            <a:r>
              <a:rPr lang="en-US" dirty="0" smtClean="0"/>
              <a:t>Browse Programs</a:t>
            </a:r>
          </a:p>
          <a:p>
            <a:pPr eaLnBrk="1" hangingPunct="1"/>
            <a:r>
              <a:rPr lang="en-US" dirty="0" smtClean="0"/>
              <a:t>Transaction Programs</a:t>
            </a:r>
          </a:p>
          <a:p>
            <a:pPr eaLnBrk="1" hangingPunct="1"/>
            <a:r>
              <a:rPr lang="en-US" dirty="0" smtClean="0"/>
              <a:t>Utility Programs and Control programs</a:t>
            </a:r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Program Types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NET-PRG-050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168857" y="522514"/>
            <a:ext cx="3278297" cy="5701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" name="Text Box 16"/>
          <p:cNvSpPr txBox="1">
            <a:spLocks noChangeArrowheads="1"/>
          </p:cNvSpPr>
          <p:nvPr/>
        </p:nvSpPr>
        <p:spPr bwMode="auto">
          <a:xfrm>
            <a:off x="1493374" y="5273204"/>
            <a:ext cx="2806995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Process Map</a:t>
            </a:r>
            <a:endParaRPr lang="en-US" sz="1600" dirty="0">
              <a:latin typeface="+mj-lt"/>
            </a:endParaRPr>
          </a:p>
        </p:txBody>
      </p:sp>
      <p:sp>
        <p:nvSpPr>
          <p:cNvPr id="22" name="Line 24"/>
          <p:cNvSpPr>
            <a:spLocks noChangeShapeType="1"/>
          </p:cNvSpPr>
          <p:nvPr/>
        </p:nvSpPr>
        <p:spPr bwMode="auto">
          <a:xfrm rot="10800000" flipH="1">
            <a:off x="4282660" y="5544918"/>
            <a:ext cx="925039" cy="3293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765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.NET UI Program Types</a:t>
            </a:r>
          </a:p>
        </p:txBody>
      </p:sp>
      <p:sp>
        <p:nvSpPr>
          <p:cNvPr id="8" name="Text Box 16"/>
          <p:cNvSpPr txBox="1">
            <a:spLocks noChangeArrowheads="1"/>
          </p:cNvSpPr>
          <p:nvPr/>
        </p:nvSpPr>
        <p:spPr bwMode="auto">
          <a:xfrm>
            <a:off x="1720974" y="3850179"/>
            <a:ext cx="2806995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Maintenance Program</a:t>
            </a:r>
            <a:endParaRPr lang="en-US" sz="1600" dirty="0">
              <a:latin typeface="+mj-lt"/>
            </a:endParaRPr>
          </a:p>
        </p:txBody>
      </p:sp>
      <p:sp>
        <p:nvSpPr>
          <p:cNvPr id="9" name="Line 24"/>
          <p:cNvSpPr>
            <a:spLocks noChangeShapeType="1"/>
          </p:cNvSpPr>
          <p:nvPr/>
        </p:nvSpPr>
        <p:spPr bwMode="auto">
          <a:xfrm rot="10800000" flipH="1">
            <a:off x="4510260" y="4108862"/>
            <a:ext cx="1356150" cy="16324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1" name="Text Box 16"/>
          <p:cNvSpPr txBox="1">
            <a:spLocks noChangeArrowheads="1"/>
          </p:cNvSpPr>
          <p:nvPr/>
        </p:nvSpPr>
        <p:spPr bwMode="auto">
          <a:xfrm>
            <a:off x="2107290" y="2237894"/>
            <a:ext cx="2420679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Browse</a:t>
            </a:r>
            <a:endParaRPr lang="en-US" sz="1600" dirty="0">
              <a:latin typeface="+mj-lt"/>
            </a:endParaRPr>
          </a:p>
        </p:txBody>
      </p:sp>
      <p:sp>
        <p:nvSpPr>
          <p:cNvPr id="12" name="Line 24"/>
          <p:cNvSpPr>
            <a:spLocks noChangeShapeType="1"/>
          </p:cNvSpPr>
          <p:nvPr/>
        </p:nvSpPr>
        <p:spPr bwMode="auto">
          <a:xfrm rot="10800000" flipH="1" flipV="1">
            <a:off x="4542158" y="2520046"/>
            <a:ext cx="1264876" cy="9397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3" name="Text Box 16"/>
          <p:cNvSpPr txBox="1">
            <a:spLocks noChangeArrowheads="1"/>
          </p:cNvSpPr>
          <p:nvPr/>
        </p:nvSpPr>
        <p:spPr bwMode="auto">
          <a:xfrm>
            <a:off x="2107290" y="2686776"/>
            <a:ext cx="2420679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Transaction or Utility</a:t>
            </a:r>
            <a:endParaRPr lang="en-US" sz="1600" dirty="0">
              <a:latin typeface="+mj-lt"/>
            </a:endParaRPr>
          </a:p>
        </p:txBody>
      </p:sp>
      <p:sp>
        <p:nvSpPr>
          <p:cNvPr id="14" name="Line 24"/>
          <p:cNvSpPr>
            <a:spLocks noChangeShapeType="1"/>
          </p:cNvSpPr>
          <p:nvPr/>
        </p:nvSpPr>
        <p:spPr bwMode="auto">
          <a:xfrm rot="10800000" flipH="1">
            <a:off x="4535062" y="2968831"/>
            <a:ext cx="1307597" cy="98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5" name="Text Box 16"/>
          <p:cNvSpPr txBox="1">
            <a:spLocks noChangeArrowheads="1"/>
          </p:cNvSpPr>
          <p:nvPr/>
        </p:nvSpPr>
        <p:spPr bwMode="auto">
          <a:xfrm>
            <a:off x="2107290" y="3333414"/>
            <a:ext cx="2420679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Report or Inquiry</a:t>
            </a:r>
            <a:endParaRPr lang="en-US" sz="1600" dirty="0">
              <a:latin typeface="+mj-lt"/>
            </a:endParaRPr>
          </a:p>
        </p:txBody>
      </p:sp>
      <p:sp>
        <p:nvSpPr>
          <p:cNvPr id="16" name="Line 24"/>
          <p:cNvSpPr>
            <a:spLocks noChangeShapeType="1"/>
          </p:cNvSpPr>
          <p:nvPr/>
        </p:nvSpPr>
        <p:spPr bwMode="auto">
          <a:xfrm rot="10800000" flipH="1" flipV="1">
            <a:off x="4549234" y="3615566"/>
            <a:ext cx="1317176" cy="18283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pic>
        <p:nvPicPr>
          <p:cNvPr id="18" name="Picture 12" descr="Region Capture"/>
          <p:cNvPicPr>
            <a:picLocks noChangeAspect="1" noChangeArrowheads="1"/>
          </p:cNvPicPr>
          <p:nvPr/>
        </p:nvPicPr>
        <p:blipFill>
          <a:blip r:embed="rId3" cstate="print"/>
          <a:srcRect l="24558" t="53147" r="66136" b="42743"/>
          <a:stretch>
            <a:fillRect/>
          </a:stretch>
        </p:blipFill>
        <p:spPr bwMode="auto">
          <a:xfrm>
            <a:off x="4500755" y="2731330"/>
            <a:ext cx="665018" cy="463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658062" y="2232562"/>
            <a:ext cx="386963" cy="386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686165" y="3900575"/>
            <a:ext cx="362673" cy="3626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663575" y="3461200"/>
            <a:ext cx="347807" cy="3478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571995" y="5337450"/>
            <a:ext cx="334344" cy="33434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" name="Text Box 16"/>
          <p:cNvSpPr txBox="1">
            <a:spLocks noChangeArrowheads="1"/>
          </p:cNvSpPr>
          <p:nvPr/>
        </p:nvSpPr>
        <p:spPr bwMode="auto">
          <a:xfrm>
            <a:off x="1479524" y="4796229"/>
            <a:ext cx="2806995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Menu Collection</a:t>
            </a:r>
            <a:endParaRPr lang="en-US" sz="1600" dirty="0">
              <a:latin typeface="+mj-lt"/>
            </a:endParaRPr>
          </a:p>
        </p:txBody>
      </p:sp>
      <p:sp>
        <p:nvSpPr>
          <p:cNvPr id="24" name="Line 24"/>
          <p:cNvSpPr>
            <a:spLocks noChangeShapeType="1"/>
          </p:cNvSpPr>
          <p:nvPr/>
        </p:nvSpPr>
        <p:spPr bwMode="auto">
          <a:xfrm rot="10800000" flipH="1">
            <a:off x="4245060" y="5008568"/>
            <a:ext cx="925039" cy="3293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572287" y="4818124"/>
            <a:ext cx="382405" cy="34764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pPr defTabSz="865188"/>
            <a:r>
              <a:rPr lang="en-US" dirty="0" smtClean="0"/>
              <a:t>NET-PRG-050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eaLnBrk="1" hangingPunct="1"/>
            <a:r>
              <a:rPr lang="en-US" sz="3600" dirty="0" smtClean="0"/>
              <a:t>Maintenance Programs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NET_PRG_060</a:t>
            </a:r>
          </a:p>
        </p:txBody>
      </p:sp>
      <p:pic>
        <p:nvPicPr>
          <p:cNvPr id="8196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62260" y="1413081"/>
            <a:ext cx="6923087" cy="3648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197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868117" y="2147599"/>
            <a:ext cx="7065962" cy="4152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Box 5"/>
          <p:cNvSpPr txBox="1"/>
          <p:nvPr/>
        </p:nvSpPr>
        <p:spPr>
          <a:xfrm>
            <a:off x="3491345" y="1983180"/>
            <a:ext cx="381197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Component- Based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83136" y="995545"/>
            <a:ext cx="406136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</a:rPr>
              <a:t>Non-Component Based</a:t>
            </a:r>
            <a:endParaRPr lang="en-US" sz="2400" b="1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 Inquiry and Report Programs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NET_PRG_070</a:t>
            </a:r>
          </a:p>
        </p:txBody>
      </p:sp>
      <p:pic>
        <p:nvPicPr>
          <p:cNvPr id="9220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28663" y="1103313"/>
            <a:ext cx="5314950" cy="3981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1" name="Picture 5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249384" y="1812554"/>
            <a:ext cx="6551613" cy="4429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4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Component-Based Reports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/>
              <a:t>NET_PRG_080e</a:t>
            </a:r>
          </a:p>
        </p:txBody>
      </p:sp>
      <p:pic>
        <p:nvPicPr>
          <p:cNvPr id="10243" name="Picture 2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375" y="1412875"/>
            <a:ext cx="7119938" cy="397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5" name="Picture 4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328863" y="2312988"/>
            <a:ext cx="6238875" cy="340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9916</TotalTime>
  <Words>229</Words>
  <Application>Microsoft Office PowerPoint</Application>
  <PresentationFormat>On-screen Show (4:3)</PresentationFormat>
  <Paragraphs>91</Paragraphs>
  <Slides>22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22</vt:i4>
      </vt:variant>
    </vt:vector>
  </HeadingPairs>
  <TitlesOfParts>
    <vt:vector size="24" baseType="lpstr">
      <vt:lpstr>1_EX06PP_template</vt:lpstr>
      <vt:lpstr>QAD 2010 Template</vt:lpstr>
      <vt:lpstr>Using the QAD .NET UI: Programs</vt:lpstr>
      <vt:lpstr> Chapter Objectives</vt:lpstr>
      <vt:lpstr>Benefits</vt:lpstr>
      <vt:lpstr>Training Flow</vt:lpstr>
      <vt:lpstr>Program Types</vt:lpstr>
      <vt:lpstr>.NET UI Program Types</vt:lpstr>
      <vt:lpstr>Maintenance Programs</vt:lpstr>
      <vt:lpstr> Inquiry and Report Programs</vt:lpstr>
      <vt:lpstr>Component-Based Reports</vt:lpstr>
      <vt:lpstr>Transaction Programs</vt:lpstr>
      <vt:lpstr>Control Programs</vt:lpstr>
      <vt:lpstr>Program Options</vt:lpstr>
      <vt:lpstr>Go To Menu</vt:lpstr>
      <vt:lpstr>Program Actions Menu</vt:lpstr>
      <vt:lpstr>Workflow</vt:lpstr>
      <vt:lpstr>Record Program Actions</vt:lpstr>
      <vt:lpstr>Saving and Browsing Drafts</vt:lpstr>
      <vt:lpstr>Copy </vt:lpstr>
      <vt:lpstr>Print</vt:lpstr>
      <vt:lpstr>Attach</vt:lpstr>
      <vt:lpstr>QAD Messaging</vt:lpstr>
      <vt:lpstr>Chapter 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Helen Ernst</cp:lastModifiedBy>
  <cp:revision>318</cp:revision>
  <dcterms:created xsi:type="dcterms:W3CDTF">2006-04-20T07:03:59Z</dcterms:created>
  <dcterms:modified xsi:type="dcterms:W3CDTF">2012-09-04T03:05:42Z</dcterms:modified>
</cp:coreProperties>
</file>