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35" r:id="rId2"/>
  </p:sldMasterIdLst>
  <p:notesMasterIdLst>
    <p:notesMasterId r:id="rId15"/>
  </p:notesMasterIdLst>
  <p:sldIdLst>
    <p:sldId id="259" r:id="rId3"/>
    <p:sldId id="345" r:id="rId4"/>
    <p:sldId id="346" r:id="rId5"/>
    <p:sldId id="333" r:id="rId6"/>
    <p:sldId id="348" r:id="rId7"/>
    <p:sldId id="352" r:id="rId8"/>
    <p:sldId id="351" r:id="rId9"/>
    <p:sldId id="349" r:id="rId10"/>
    <p:sldId id="350" r:id="rId11"/>
    <p:sldId id="353" r:id="rId12"/>
    <p:sldId id="354" r:id="rId13"/>
    <p:sldId id="342" r:id="rId14"/>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7" autoAdjust="0"/>
    <p:restoredTop sz="83038" autoAdjust="0"/>
  </p:normalViewPr>
  <p:slideViewPr>
    <p:cSldViewPr snapToGrid="0">
      <p:cViewPr>
        <p:scale>
          <a:sx n="80" d="100"/>
          <a:sy n="80" d="100"/>
        </p:scale>
        <p:origin x="-1056"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22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dirty="0"/>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dirty="0"/>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0087146-BA02-430F-BE71-6B13AF991A7D}"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B2A08A04-0F20-4D9E-A189-C47B414CBE4F}" type="slidenum">
              <a:rPr lang="en-US" smtClean="0"/>
              <a:pPr/>
              <a:t>4</a:t>
            </a:fld>
            <a:endParaRPr lang="en-US" dirty="0" smtClean="0"/>
          </a:p>
        </p:txBody>
      </p:sp>
      <p:sp>
        <p:nvSpPr>
          <p:cNvPr id="16387" name="Rectangle 2"/>
          <p:cNvSpPr>
            <a:spLocks noGrp="1" noRot="1" noChangeAspect="1" noChangeArrowheads="1" noTextEdit="1"/>
          </p:cNvSpPr>
          <p:nvPr>
            <p:ph type="sldImg"/>
          </p:nvPr>
        </p:nvSpPr>
        <p:spPr>
          <a:xfrm>
            <a:off x="1144588" y="685800"/>
            <a:ext cx="4572000" cy="3429000"/>
          </a:xfrm>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Dashboards bring together browses, web pages, business intelligence, and metrics within panels. For example, this slide shows a dashboard you could create to review Large Customer Orders.  The dashboard includes panels that provide information from Sales Order Detail Browse (using a chart view), Sales Order Browse, a Customer Orders metric, a Top 25 Customers by Domain and Financial Year – Business Intelligence (BI) view, and a panel for the QAD web site.  Each panel offers a quick summary; to find out more, you click on the panel to open the item, such as a browse, within which you can drill-down further for more detailed information.  As a user, you can create, copy, and modify dashboards like this one directly in QAD .NET UI.  Further, you can save one or more dashboards as favorites and have them open automatically when you log in to the QAD .NET UI. As an administrative user, you can publish dashboards for use by others and assign them one or more user roles defined in the system. </a:t>
            </a:r>
          </a:p>
          <a:p>
            <a:endParaRPr lang="en-US" dirty="0"/>
          </a:p>
        </p:txBody>
      </p:sp>
      <p:sp>
        <p:nvSpPr>
          <p:cNvPr id="4" name="Slide Number Placeholder 3"/>
          <p:cNvSpPr>
            <a:spLocks noGrp="1"/>
          </p:cNvSpPr>
          <p:nvPr>
            <p:ph type="sldNum" sz="quarter" idx="10"/>
          </p:nvPr>
        </p:nvSpPr>
        <p:spPr/>
        <p:txBody>
          <a:bodyPr/>
          <a:lstStyle/>
          <a:p>
            <a:pPr>
              <a:defRPr/>
            </a:pPr>
            <a:fld id="{30087146-BA02-430F-BE71-6B13AF991A7D}" type="slidenum">
              <a:rPr lang="en-US" smtClean="0"/>
              <a:pPr>
                <a:defRPr/>
              </a:pPr>
              <a:t>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QAD</a:t>
            </a:r>
            <a:r>
              <a:rPr lang="en-US" baseline="0" dirty="0" smtClean="0"/>
              <a:t> Dashboards functionality is included starting with QAD .NET UI 3.0.1 (for 2013.1 EE). Sample dashboard packages are not included with QAD Enterprise Applications  (or the QAD .NET UI 3.0.1) but must be downloaded from the QAD Store separately. The three dashboard packages are: Customer Management Sample Dashboards, Financials Sample Dashboards, and Manufacturing Sample Dashboards .  Each package includes release notes that describe the various dashboards included with each package.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0087146-BA02-430F-BE71-6B13AF991A7D}" type="slidenum">
              <a:rPr lang="en-US" smtClean="0"/>
              <a:pPr>
                <a:defRPr/>
              </a:pPr>
              <a:t>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r>
              <a:rPr lang="en-US" baseline="0" dirty="0" smtClean="0"/>
              <a:t>To access the QAD Dashboards feature, you need QAD .NET UI 3.0.1 or above – dashboards became available with QAD Enterprise Applications – Enterprise Edition 2013.1. For dashboards that include BI panels, you will also need QAD Business Intelligence (BI) version 3.9.  For dashboards that include operational metrics, you will also need to have operational metrics activated on your system. Note that if you do not have BI or Operational Metrics, dashboard panels that include BI or Operational Metrics data will not display (that is, they will not display an error message – only the panels that can render will be displayed on the dashboards.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access QAD</a:t>
            </a:r>
            <a:r>
              <a:rPr lang="en-US" baseline="0" dirty="0" smtClean="0"/>
              <a:t> Dashboards, in the QAD .NET UI, simply navigate to the Dashboards folder in the Applications pane. In the Dashboards folder, you will see the Create Dashboard selection, with which you can immediately start creating new dashboards. Under Create Dashboard, we have two folders: My Dashboards and Published Dashboards. When you create new dashboards, the dashboards are placed in My Dashboards. When dashboards are made available for your use based on your user role, these dashboards are placed in Published Dashboards.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QAD .NET UI, to create a new dashboard, you simply click on Create Dashboard and get started</a:t>
            </a:r>
            <a:r>
              <a:rPr lang="en-US" baseline="0" dirty="0" smtClean="0"/>
              <a:t> with adding Browses, URLs to web pages, BI views, and Metrics</a:t>
            </a:r>
            <a:r>
              <a:rPr lang="en-US" dirty="0" smtClean="0"/>
              <a:t>. From</a:t>
            </a:r>
            <a:r>
              <a:rPr lang="en-US" baseline="0" dirty="0" smtClean="0"/>
              <a:t> the Add Content to Dashboard pane, you can select the kind of content you want to have in the various panels of your dashboard. By default, you can add up to 12 panels on a dashboard, but this default can be changed by an administrator.  Also, note that you can double or triple the size of browse and metrics panels so that the data is more readily accessible. We will take a closer look at how you can create dashboards in a moment during the live demo.</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smtClean="0"/>
              <a:t>Now let’s start the QAD .NET UI and explore how to use and customize dashboards.</a:t>
            </a:r>
          </a:p>
          <a:p>
            <a:endParaRPr lang="en-US" dirty="0" smtClean="0"/>
          </a:p>
          <a:p>
            <a:pPr marL="228566">
              <a:lnSpc>
                <a:spcPct val="115000"/>
              </a:lnSpc>
              <a:spcAft>
                <a:spcPts val="1000"/>
              </a:spcAft>
            </a:pPr>
            <a:endParaRPr lang="en-US" dirty="0" smtClean="0">
              <a:ea typeface="Calibri"/>
              <a:cs typeface="Times New Roman"/>
            </a:endParaRPr>
          </a:p>
          <a:p>
            <a:pPr marL="228566">
              <a:lnSpc>
                <a:spcPct val="115000"/>
              </a:lnSpc>
              <a:spcAft>
                <a:spcPts val="1000"/>
              </a:spcAft>
            </a:pPr>
            <a:r>
              <a:rPr lang="en-US" dirty="0" smtClean="0">
                <a:ea typeface="Calibri"/>
                <a:cs typeface="Times New Roman"/>
              </a:rPr>
              <a:t>Launch the QAD .NET UI and log in. </a:t>
            </a:r>
          </a:p>
          <a:p>
            <a:pPr marL="228566">
              <a:lnSpc>
                <a:spcPct val="115000"/>
              </a:lnSpc>
              <a:spcAft>
                <a:spcPts val="1000"/>
              </a:spcAft>
            </a:pPr>
            <a:endParaRPr lang="en-US" dirty="0" smtClean="0">
              <a:solidFill>
                <a:srgbClr val="000000"/>
              </a:solidFill>
              <a:ea typeface="Times New Roman"/>
              <a:cs typeface="Times New Roman"/>
            </a:endParaRPr>
          </a:p>
          <a:p>
            <a:pPr marL="228566">
              <a:lnSpc>
                <a:spcPct val="115000"/>
              </a:lnSpc>
              <a:spcAft>
                <a:spcPts val="1000"/>
              </a:spcAft>
            </a:pPr>
            <a:r>
              <a:rPr lang="en-US" dirty="0" smtClean="0">
                <a:solidFill>
                  <a:srgbClr val="000000"/>
                </a:solidFill>
                <a:ea typeface="Times New Roman"/>
                <a:cs typeface="Times New Roman"/>
              </a:rPr>
              <a:t>To start a new dashboard:</a:t>
            </a:r>
            <a:endParaRPr lang="en-US" dirty="0" smtClean="0">
              <a:ea typeface="Calibri"/>
              <a:cs typeface="Times New Roman"/>
            </a:endParaRPr>
          </a:p>
          <a:p>
            <a:pPr marL="799982" lvl="1" indent="-342849">
              <a:lnSpc>
                <a:spcPct val="115000"/>
              </a:lnSpc>
              <a:spcAft>
                <a:spcPts val="1000"/>
              </a:spcAft>
              <a:buClr>
                <a:srgbClr val="404040"/>
              </a:buClr>
              <a:buFont typeface="Symbol"/>
              <a:buChar char=""/>
            </a:pPr>
            <a:r>
              <a:rPr lang="en-US" dirty="0" smtClean="0">
                <a:solidFill>
                  <a:srgbClr val="000000"/>
                </a:solidFill>
                <a:ea typeface="Times New Roman"/>
                <a:cs typeface="Times New Roman"/>
              </a:rPr>
              <a:t>Go to Dashboards &gt; Create Dashboard.</a:t>
            </a:r>
            <a:br>
              <a:rPr lang="en-US" dirty="0" smtClean="0">
                <a:solidFill>
                  <a:srgbClr val="000000"/>
                </a:solidFill>
                <a:ea typeface="Times New Roman"/>
                <a:cs typeface="Times New Roman"/>
              </a:rPr>
            </a:br>
            <a:r>
              <a:rPr lang="en-US" dirty="0" smtClean="0">
                <a:solidFill>
                  <a:srgbClr val="000000"/>
                </a:solidFill>
                <a:ea typeface="Times New Roman"/>
                <a:cs typeface="Times New Roman"/>
              </a:rPr>
              <a:t>(Alternatively open a dashboard and choose Tools &gt; New.) </a:t>
            </a:r>
            <a:endParaRPr lang="en-US" dirty="0" smtClean="0">
              <a:ea typeface="Calibri"/>
              <a:cs typeface="Times New Roman"/>
            </a:endParaRPr>
          </a:p>
          <a:p>
            <a:pPr marL="228566">
              <a:lnSpc>
                <a:spcPct val="115000"/>
              </a:lnSpc>
              <a:spcAft>
                <a:spcPts val="1000"/>
              </a:spcAft>
            </a:pPr>
            <a:endParaRPr lang="en-US" dirty="0" smtClean="0">
              <a:solidFill>
                <a:srgbClr val="000000"/>
              </a:solidFill>
              <a:ea typeface="Times New Roman"/>
              <a:cs typeface="Times New Roman"/>
            </a:endParaRPr>
          </a:p>
          <a:p>
            <a:pPr marL="228566">
              <a:lnSpc>
                <a:spcPct val="115000"/>
              </a:lnSpc>
              <a:spcAft>
                <a:spcPts val="1000"/>
              </a:spcAft>
            </a:pPr>
            <a:r>
              <a:rPr lang="en-US" dirty="0" smtClean="0">
                <a:solidFill>
                  <a:srgbClr val="000000"/>
                </a:solidFill>
                <a:ea typeface="Times New Roman"/>
                <a:cs typeface="Times New Roman"/>
              </a:rPr>
              <a:t>Let’s add a browse panel. In the Add Content to Dashboard window,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Browse</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Search for a browse of interest, such as Sales Orders (sobr103.p).</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Set Price to be greater than 10,000.</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Change Title to: Sales Orders Over 10K.</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Preview the browse results.</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Add to Dashboard.</a:t>
            </a:r>
            <a:endParaRPr lang="en-US" dirty="0" smtClean="0">
              <a:ea typeface="Calibri"/>
              <a:cs typeface="Times New Roman"/>
            </a:endParaRPr>
          </a:p>
          <a:p>
            <a:pPr marL="685699" lvl="1">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Next, let’s add a metric panel.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Add Content.</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Metric.</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Search for a metric of interest. For example, choose Sales Orders.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Configure.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Metric Gauge.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Past Due Orders... finally,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Add to Dashboard.</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Now, let’s save our dashboard for now.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Save Dashboard.</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In the Save dialog, enter a name for the dashboard. You can enter text here but I recommend that you first check to see if a label is available that would be applicable. By using an available label instead of text, you can be sure that the title of the dashboard will be translated. For this example, let’s use the label ${SAMPLE}, which will display in English as “Sample”.</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When done, click Save Dashboard.</a:t>
            </a:r>
            <a:endParaRPr lang="en-US" dirty="0" smtClean="0">
              <a:ea typeface="Calibri"/>
              <a:cs typeface="Times New Roman"/>
            </a:endParaRPr>
          </a:p>
          <a:p>
            <a:pPr marL="685699" lvl="1">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Now, looking back at the Applications pane, under My Dashboards, note that the new dashboard you’ve just created is located under My Dashboards. However, it is not located under Published Dashboards.</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Let’s edit the new dashboard further. </a:t>
            </a:r>
            <a:endParaRPr lang="en-US" dirty="0" smtClean="0">
              <a:ea typeface="Calibri"/>
              <a:cs typeface="Times New Roman"/>
            </a:endParaRPr>
          </a:p>
          <a:p>
            <a:pPr marL="685699" indent="-228566">
              <a:lnSpc>
                <a:spcPts val="1300"/>
              </a:lnSpc>
              <a:buFontTx/>
              <a:buChar char="•"/>
            </a:pPr>
            <a:r>
              <a:rPr lang="en-US" dirty="0" smtClean="0">
                <a:solidFill>
                  <a:srgbClr val="000000"/>
                </a:solidFill>
                <a:ea typeface="Times New Roman"/>
                <a:cs typeface="Times New Roman"/>
              </a:rPr>
              <a:t>Open the dashboard and </a:t>
            </a:r>
            <a:endParaRPr lang="en-US" dirty="0" smtClean="0">
              <a:ea typeface="Calibri"/>
              <a:cs typeface="Times New Roman"/>
            </a:endParaRPr>
          </a:p>
          <a:p>
            <a:pPr marL="685699" indent="-228566">
              <a:lnSpc>
                <a:spcPts val="1300"/>
              </a:lnSpc>
              <a:buFontTx/>
              <a:buChar char="•"/>
            </a:pPr>
            <a:r>
              <a:rPr lang="en-US" dirty="0" smtClean="0">
                <a:solidFill>
                  <a:srgbClr val="000000"/>
                </a:solidFill>
                <a:ea typeface="Times New Roman"/>
                <a:cs typeface="Times New Roman"/>
              </a:rPr>
              <a:t>Click Edit Dashboard. Notice how when you are in “edit mode” a light grey grid is displayed in the background. This is to help remind you that you are in “edit mode”.</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Now let’s consider the icons near the lower left corners of our panels. You can double or triple the width of browse panels and metrics panels.</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on the triple-width icon for the browse panel. Note how the browse panel triples in width and then the metrics panel automatically moves below the browse panel for you.</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Save Dashboard. (Notice the light grey grid is no longer displayed when you are not in “edit mode”.)</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Let’s add some more panels to our new dashboard. By default, we can add up to twelve panels but that limit can be changed by an administrator.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Open the dashboard and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Edit Dashboard.</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In the Add Content to Dashboard window, click URL</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In the Title field, enter Google.</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In the URL field, enter a URL to a web page. For example, </a:t>
            </a:r>
            <a:r>
              <a:rPr lang="en-US" u="sng" dirty="0" smtClean="0">
                <a:solidFill>
                  <a:srgbClr val="0000FF"/>
                </a:solidFill>
                <a:ea typeface="Times New Roman"/>
                <a:cs typeface="Times New Roman"/>
                <a:hlinkClick r:id="rId3"/>
              </a:rPr>
              <a:t>www.google.com</a:t>
            </a:r>
            <a:r>
              <a:rPr lang="en-US" dirty="0" smtClean="0">
                <a:solidFill>
                  <a:srgbClr val="000000"/>
                </a:solidFill>
                <a:ea typeface="Times New Roman"/>
                <a:cs typeface="Times New Roman"/>
              </a:rPr>
              <a:t>.  Please note that QAD Shell Links (</a:t>
            </a:r>
            <a:r>
              <a:rPr lang="en-US" dirty="0" err="1" smtClean="0">
                <a:solidFill>
                  <a:srgbClr val="000000"/>
                </a:solidFill>
                <a:ea typeface="Times New Roman"/>
                <a:cs typeface="Times New Roman"/>
              </a:rPr>
              <a:t>qadsh</a:t>
            </a:r>
            <a:r>
              <a:rPr lang="en-US" dirty="0" smtClean="0">
                <a:solidFill>
                  <a:srgbClr val="000000"/>
                </a:solidFill>
                <a:ea typeface="Times New Roman"/>
                <a:cs typeface="Times New Roman"/>
              </a:rPr>
              <a:t>:// ) links are not currently supported for use in the URL field.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Preview to verify the view of the web page.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Add to Dashboard.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Click Save Dashboard.</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You can change the configuration of the panels on the dashboard. To see how, let’s edit the dashboard. Now, notice the icons along the upper right corner of each panel. There are three of them: a gear, a circular arrow, and an X. The gear is for editing the panel configuration, the circular arrow is for refreshing the panel display, and the X is for deleting the panel.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On the URL panel, let’s click on the gear icon and change the URL from </a:t>
            </a:r>
            <a:r>
              <a:rPr lang="en-US" u="sng" dirty="0" smtClean="0">
                <a:solidFill>
                  <a:srgbClr val="0000FF"/>
                </a:solidFill>
                <a:ea typeface="Times New Roman"/>
                <a:cs typeface="Times New Roman"/>
                <a:hlinkClick r:id="rId3"/>
              </a:rPr>
              <a:t>www.google.com</a:t>
            </a:r>
            <a:r>
              <a:rPr lang="en-US" dirty="0" smtClean="0">
                <a:solidFill>
                  <a:srgbClr val="000000"/>
                </a:solidFill>
                <a:ea typeface="Times New Roman"/>
                <a:cs typeface="Times New Roman"/>
              </a:rPr>
              <a:t> to maps.google.com.</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Similarly, you can change the configuration of browses, metrics, and so on. For example, you could change the search filters on a browse display panel.</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Ok, now let’s take a look at the dashboard tools options.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From the dashboard, select Tools &gt; </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From Tools, you can start a new dashboard, make a copy of the dashboard (which you can then edit and customize), rename the dashboard (that is, give it a new title), and delete the dashboard.</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Next, under Tools, if you are an administrator, you will have a Publish option. When you publish a dashboard, you have options to rename the dashboard and to assign the dashboard to user roles previously defined in the system.</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Finally, under Tools, note the Export and Import options. With these options, you can export the dashboard definition as an .xml file and then import the .xml file to another system.</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I’d like to mention that you can add a dashboard as a favorite and then set that favorite to auto-start so that it opens automatically when you log in. For instance:</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In the Applications pane, right click on the Sample dashboard.</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Choose Add To Favorites.</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Under Favorites, right-click on Samples and choose Auto Start.</a:t>
            </a:r>
            <a:endParaRPr lang="en-US" dirty="0" smtClean="0">
              <a:ea typeface="Calibri"/>
              <a:cs typeface="Times New Roman"/>
            </a:endParaRPr>
          </a:p>
          <a:p>
            <a:pPr marL="799982" lvl="1" indent="-342849">
              <a:lnSpc>
                <a:spcPts val="1300"/>
              </a:lnSpc>
              <a:buClr>
                <a:srgbClr val="404040"/>
              </a:buClr>
              <a:buFont typeface="Symbol"/>
              <a:buChar char=""/>
            </a:pPr>
            <a:r>
              <a:rPr lang="en-US" dirty="0" smtClean="0">
                <a:solidFill>
                  <a:srgbClr val="000000"/>
                </a:solidFill>
                <a:ea typeface="Times New Roman"/>
                <a:cs typeface="Times New Roman"/>
              </a:rPr>
              <a:t>Now this dashboard will open automatically when I log in to the UI again.</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Let’s take a moment to view the dashboard configuration settings. These settings can be set by the administrator in the QAD .NET UI home server’s client session configuration file (client-session.xml) for the QAD .NET UI environment. However, we can view what the settings are directly from the QAD .NET UI by choosing Help &gt; View Configuration.</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In Help &gt; View Configuration, in the Search field, enter: dashboard</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You will get a listing of the configuration settings pertaining to dashboards. They include:</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BI Dashboard URL: This is the URL for accessing BI so that you can include BI panels in dashboards. (BI version 3.9 is required)</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b="1" dirty="0" smtClean="0">
                <a:solidFill>
                  <a:srgbClr val="000000"/>
                </a:solidFill>
                <a:ea typeface="Times New Roman"/>
                <a:cs typeface="Times New Roman"/>
              </a:rPr>
              <a:t>Dashboard Admin Roles:</a:t>
            </a:r>
            <a:r>
              <a:rPr lang="en-US" dirty="0" smtClean="0">
                <a:solidFill>
                  <a:srgbClr val="000000"/>
                </a:solidFill>
                <a:ea typeface="Times New Roman"/>
                <a:cs typeface="Times New Roman"/>
              </a:rPr>
              <a:t> This specifies the user roles in the systems that have administration access to the dashboard feature. Users in the roles specified here can publish dashboards.</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b="1" dirty="0" smtClean="0">
                <a:solidFill>
                  <a:srgbClr val="000000"/>
                </a:solidFill>
                <a:ea typeface="Times New Roman"/>
                <a:cs typeface="Times New Roman"/>
              </a:rPr>
              <a:t>Dashboard Max Panels:</a:t>
            </a:r>
            <a:r>
              <a:rPr lang="en-US" dirty="0" smtClean="0">
                <a:solidFill>
                  <a:srgbClr val="000000"/>
                </a:solidFill>
                <a:ea typeface="Times New Roman"/>
                <a:cs typeface="Times New Roman"/>
              </a:rPr>
              <a:t> This specifies the maximum number of panels allowed in a dashboard being created. The default maximum is 12. This setting should be sufficient for most dashboards but this setting can be changed by a system administrator. Note that a dashboard in the system with more panels that the maximum will still run as expected – it’s just that you can’t create a dashboard with more than 12 panels. For example, if you create a dashboard with 12 panels and then later the system administrator changes the maximum to 10, your dashboard with 12 panels will still display with all 12 panels. However, if you edit it, you will have a problem with saving it unless you reduce the panels to 10 (or less) or have the system administrator change the setting back to 12.</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b="1" dirty="0" smtClean="0">
                <a:solidFill>
                  <a:srgbClr val="000000"/>
                </a:solidFill>
                <a:ea typeface="Times New Roman"/>
                <a:cs typeface="Times New Roman"/>
              </a:rPr>
              <a:t>Dashboard Padding:</a:t>
            </a:r>
            <a:r>
              <a:rPr lang="en-US" dirty="0" smtClean="0">
                <a:solidFill>
                  <a:srgbClr val="000000"/>
                </a:solidFill>
                <a:ea typeface="Times New Roman"/>
                <a:cs typeface="Times New Roman"/>
              </a:rPr>
              <a:t> This specifies the spacing in pixels between the various panels arranged on a dashboard.</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b="1" dirty="0" smtClean="0">
                <a:solidFill>
                  <a:srgbClr val="000000"/>
                </a:solidFill>
                <a:ea typeface="Times New Roman"/>
                <a:cs typeface="Times New Roman"/>
              </a:rPr>
              <a:t>Dashboard Provider Colors: </a:t>
            </a:r>
            <a:r>
              <a:rPr lang="en-US" dirty="0" smtClean="0">
                <a:solidFill>
                  <a:srgbClr val="000000"/>
                </a:solidFill>
                <a:ea typeface="Times New Roman"/>
                <a:cs typeface="Times New Roman"/>
              </a:rPr>
              <a:t>This specifies, in hexadecimal code, the default colors for the different types of panels (such as orange for browses, etc.) Although QAD provides the option to customize these colors, the color changes do not apply to the icons, which are also based on the default color settings. In general, it is not recommended to change these settings (but at least you now know what they are for).</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Please note that you can find more detailed information about QAD Dashboards in the Introduction to QAD Enterprise Applications User Guide and QAD .NET UI Administration Guide.  Additionally, please remember that the QAD Sample Dashboards for Customer Management, Financials, and Manufacturing are available for download from the QAD Store.</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228566">
              <a:lnSpc>
                <a:spcPts val="1300"/>
              </a:lnSpc>
            </a:pPr>
            <a:r>
              <a:rPr lang="en-US" dirty="0" smtClean="0">
                <a:solidFill>
                  <a:srgbClr val="000000"/>
                </a:solidFill>
                <a:ea typeface="Times New Roman"/>
                <a:cs typeface="Times New Roman"/>
              </a:rPr>
              <a:t> </a:t>
            </a:r>
            <a:endParaRPr lang="en-US" dirty="0" smtClean="0">
              <a:ea typeface="Calibri"/>
              <a:cs typeface="Times New Roman"/>
            </a:endParaRPr>
          </a:p>
          <a:p>
            <a:pPr marL="457133">
              <a:lnSpc>
                <a:spcPct val="115000"/>
              </a:lnSpc>
              <a:spcAft>
                <a:spcPts val="1000"/>
              </a:spcAft>
            </a:pPr>
            <a:r>
              <a:rPr lang="en-US" dirty="0" smtClean="0">
                <a:ea typeface="Calibri"/>
                <a:cs typeface="Times New Roman"/>
              </a:rPr>
              <a:t>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NET_HELP_110</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22640" y="6460255"/>
            <a:ext cx="2133600" cy="365125"/>
          </a:xfrm>
          <a:prstGeom prst="rect">
            <a:avLst/>
          </a:prstGeom>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NET_HELP_110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dirty="0">
                <a:solidFill>
                  <a:schemeClr val="bg2"/>
                </a:solidFill>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pitchFamily="34" charset="0"/>
              </a:defRPr>
            </a:lvl1pPr>
          </a:lstStyle>
          <a:p>
            <a:pPr>
              <a:defRPr/>
            </a:pPr>
            <a:r>
              <a:rPr lang="en-US" dirty="0"/>
              <a:t>NET_HELP_110</a:t>
            </a:r>
          </a:p>
        </p:txBody>
      </p:sp>
    </p:spTree>
  </p:cSld>
  <p:clrMap bg1="lt1" tx1="dk1" bg2="lt2" tx2="dk2" accent1="accent1" accent2="accent2" accent3="accent3" accent4="accent4" accent5="accent5" accent6="accent6" hlink="hlink" folHlink="folHlink"/>
  <p:sldLayoutIdLst>
    <p:sldLayoutId id="2147483734"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4"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NET_HELP_110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pPr eaLnBrk="1" hangingPunct="1"/>
            <a:r>
              <a:rPr lang="en-US" dirty="0" smtClean="0"/>
              <a:t>Dashboards in the QAD .NET UI</a:t>
            </a:r>
          </a:p>
        </p:txBody>
      </p:sp>
      <p:sp>
        <p:nvSpPr>
          <p:cNvPr id="3074" name="Rectangle 5"/>
          <p:cNvSpPr>
            <a:spLocks noGrp="1" noChangeArrowheads="1"/>
          </p:cNvSpPr>
          <p:nvPr>
            <p:ph type="body" sz="quarter" idx="10"/>
          </p:nvPr>
        </p:nvSpPr>
        <p:spPr>
          <a:xfrm>
            <a:off x="457200" y="1417637"/>
            <a:ext cx="8229600" cy="529915"/>
          </a:xfrm>
        </p:spPr>
        <p:txBody>
          <a:bodyPr/>
          <a:lstStyle/>
          <a:p>
            <a:pPr eaLnBrk="1" hangingPunct="1"/>
            <a:r>
              <a:rPr lang="en-US" sz="2800" dirty="0" smtClean="0"/>
              <a:t>QAD Enterprise Applications</a:t>
            </a:r>
            <a:endParaRPr lang="en-US" sz="2800" b="1" dirty="0" smtClean="0"/>
          </a:p>
          <a:p>
            <a:pPr eaLnBrk="1" hangingPunct="1"/>
            <a:endParaRPr lang="en-US" sz="2800" b="1" dirty="0" smtClean="0"/>
          </a:p>
        </p:txBody>
      </p:sp>
      <p:sp>
        <p:nvSpPr>
          <p:cNvPr id="4" name="Text Placeholder 3"/>
          <p:cNvSpPr>
            <a:spLocks noGrp="1"/>
          </p:cNvSpPr>
          <p:nvPr>
            <p:ph type="body" sz="quarter" idx="11"/>
          </p:nvPr>
        </p:nvSpPr>
        <p:spPr/>
        <p:txBody>
          <a:bodyPr/>
          <a:lstStyle/>
          <a:p>
            <a:r>
              <a:rPr lang="en-US" dirty="0" smtClean="0"/>
              <a:t>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buNone/>
            </a:pPr>
            <a:endParaRPr lang="en-US" dirty="0" smtClean="0"/>
          </a:p>
          <a:p>
            <a:pPr>
              <a:buNone/>
            </a:pPr>
            <a:endParaRPr lang="en-US" dirty="0" smtClean="0"/>
          </a:p>
          <a:p>
            <a:pPr>
              <a:buNone/>
            </a:pPr>
            <a:endParaRPr lang="en-US" dirty="0"/>
          </a:p>
        </p:txBody>
      </p:sp>
      <p:sp>
        <p:nvSpPr>
          <p:cNvPr id="4" name="Title 3"/>
          <p:cNvSpPr>
            <a:spLocks noGrp="1"/>
          </p:cNvSpPr>
          <p:nvPr>
            <p:ph type="title"/>
          </p:nvPr>
        </p:nvSpPr>
        <p:spPr>
          <a:xfrm>
            <a:off x="457200" y="274943"/>
            <a:ext cx="8229600" cy="708730"/>
          </a:xfrm>
        </p:spPr>
        <p:txBody>
          <a:bodyPr/>
          <a:lstStyle/>
          <a:p>
            <a:r>
              <a:rPr lang="en-US" dirty="0" smtClean="0"/>
              <a:t>Hands-On Dashboards</a:t>
            </a:r>
            <a:endParaRPr lang="en-US" dirty="0"/>
          </a:p>
        </p:txBody>
      </p:sp>
      <p:pic>
        <p:nvPicPr>
          <p:cNvPr id="6" name="Picture 5" descr="dashboard_ex8.PNG"/>
          <p:cNvPicPr>
            <a:picLocks noChangeAspect="1"/>
          </p:cNvPicPr>
          <p:nvPr/>
        </p:nvPicPr>
        <p:blipFill>
          <a:blip r:embed="rId3"/>
          <a:stretch>
            <a:fillRect/>
          </a:stretch>
        </p:blipFill>
        <p:spPr>
          <a:xfrm>
            <a:off x="1313502" y="1039093"/>
            <a:ext cx="6493246" cy="4937760"/>
          </a:xfrm>
          <a:prstGeom prst="rect">
            <a:avLst/>
          </a:prstGeom>
          <a:effectLst>
            <a:outerShdw blurRad="63500" sx="102000" sy="102000" algn="ctr" rotWithShape="0">
              <a:prstClr val="black">
                <a:alpha val="40000"/>
              </a:prstClr>
            </a:outerShdw>
          </a:effectLst>
        </p:spPr>
      </p:pic>
      <p:sp>
        <p:nvSpPr>
          <p:cNvPr id="7" name="Footer Placeholder 3"/>
          <p:cNvSpPr txBox="1">
            <a:spLocks/>
          </p:cNvSpPr>
          <p:nvPr/>
        </p:nvSpPr>
        <p:spPr>
          <a:xfrm>
            <a:off x="822960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charset="0"/>
                <a:ea typeface="+mn-ea"/>
                <a:cs typeface="+mn-cs"/>
              </a:rPr>
              <a:t>NET_DASH_100</a:t>
            </a:r>
            <a:endParaRPr kumimoji="0" lang="en-US" sz="800" b="0" i="0" u="none" strike="noStrike" kern="1200" cap="none" spc="0" normalizeH="0" baseline="0" noProof="0" dirty="0">
              <a:ln>
                <a:noFill/>
              </a:ln>
              <a:solidFill>
                <a:schemeClr val="tx1"/>
              </a:solidFill>
              <a:effectLst/>
              <a:uLnTx/>
              <a:uFillTx/>
              <a:latin typeface="Tahoma" charset="0"/>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6577" y="971798"/>
            <a:ext cx="8229600" cy="4999951"/>
          </a:xfrm>
        </p:spPr>
        <p:txBody>
          <a:bodyPr/>
          <a:lstStyle/>
          <a:p>
            <a:r>
              <a:rPr lang="en-US" dirty="0" smtClean="0"/>
              <a:t>Check dashboard setttings from QAD .NET UI:</a:t>
            </a:r>
          </a:p>
          <a:p>
            <a:r>
              <a:rPr lang="en-US" dirty="0" smtClean="0"/>
              <a:t>Help &gt; Configuration, Search: dashboard</a:t>
            </a:r>
          </a:p>
          <a:p>
            <a:pPr lvl="1"/>
            <a:r>
              <a:rPr lang="en-US" dirty="0" smtClean="0"/>
              <a:t>Dashboard Admin Roles</a:t>
            </a:r>
          </a:p>
          <a:p>
            <a:pPr lvl="1"/>
            <a:r>
              <a:rPr lang="en-US" dirty="0" smtClean="0"/>
              <a:t>Dashboard Max Panels (12 default)</a:t>
            </a:r>
          </a:p>
          <a:p>
            <a:pPr lvl="1"/>
            <a:r>
              <a:rPr lang="en-US" dirty="0" smtClean="0"/>
              <a:t>Dashboard Padding</a:t>
            </a:r>
          </a:p>
          <a:p>
            <a:pPr lvl="1"/>
            <a:r>
              <a:rPr lang="en-US" dirty="0" smtClean="0"/>
              <a:t>Dashboard Provider Colors</a:t>
            </a:r>
          </a:p>
          <a:p>
            <a:r>
              <a:rPr lang="en-US" dirty="0" smtClean="0"/>
              <a:t>BI access: BI URL Setting</a:t>
            </a:r>
          </a:p>
          <a:p>
            <a:r>
              <a:rPr lang="en-US" dirty="0" smtClean="0"/>
              <a:t>Dashboard configuration set by system admin in client session configuration file on home server (client-session.xml)</a:t>
            </a:r>
          </a:p>
          <a:p>
            <a:endParaRPr lang="en-US" dirty="0" smtClean="0"/>
          </a:p>
          <a:p>
            <a:endParaRPr lang="en-US" dirty="0" smtClean="0"/>
          </a:p>
        </p:txBody>
      </p:sp>
      <p:sp>
        <p:nvSpPr>
          <p:cNvPr id="3" name="Title 2"/>
          <p:cNvSpPr>
            <a:spLocks noGrp="1"/>
          </p:cNvSpPr>
          <p:nvPr>
            <p:ph type="title"/>
          </p:nvPr>
        </p:nvSpPr>
        <p:spPr>
          <a:xfrm>
            <a:off x="445324" y="274942"/>
            <a:ext cx="8229600" cy="708730"/>
          </a:xfrm>
        </p:spPr>
        <p:txBody>
          <a:bodyPr/>
          <a:lstStyle/>
          <a:p>
            <a:r>
              <a:rPr lang="en-US" dirty="0" smtClean="0"/>
              <a:t>Dashboard Configuration</a:t>
            </a:r>
            <a:endParaRPr lang="en-US" dirty="0"/>
          </a:p>
        </p:txBody>
      </p:sp>
      <p:sp>
        <p:nvSpPr>
          <p:cNvPr id="5" name="Footer Placeholder 3"/>
          <p:cNvSpPr txBox="1">
            <a:spLocks/>
          </p:cNvSpPr>
          <p:nvPr/>
        </p:nvSpPr>
        <p:spPr>
          <a:xfrm>
            <a:off x="822960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charset="0"/>
                <a:ea typeface="+mn-ea"/>
                <a:cs typeface="+mn-cs"/>
              </a:rPr>
              <a:t>NET_DASH_110</a:t>
            </a:r>
            <a:endParaRPr kumimoji="0" lang="en-US" sz="800" b="0" i="0" u="none" strike="noStrike" kern="1200" cap="none" spc="0" normalizeH="0" baseline="0" noProof="0" dirty="0">
              <a:ln>
                <a:noFill/>
              </a:ln>
              <a:solidFill>
                <a:schemeClr val="tx1"/>
              </a:solidFill>
              <a:effectLst/>
              <a:uLnTx/>
              <a:uFillTx/>
              <a:latin typeface="Tahoma" charset="0"/>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marL="342900" lvl="1" indent="-342900">
              <a:buFont typeface="Arial"/>
              <a:buChar char="•"/>
            </a:pPr>
            <a:r>
              <a:rPr lang="en-US" sz="2800" dirty="0" smtClean="0"/>
              <a:t>Dashboards provide essential data at a glance</a:t>
            </a:r>
          </a:p>
          <a:p>
            <a:pPr marL="342900" lvl="1" indent="-342900">
              <a:buFont typeface="Arial"/>
              <a:buChar char="•"/>
            </a:pPr>
            <a:r>
              <a:rPr lang="en-US" sz="2800" dirty="0" smtClean="0"/>
              <a:t>Data from browses, metrics, BI, and web pages</a:t>
            </a:r>
          </a:p>
          <a:p>
            <a:pPr marL="342900" lvl="1" indent="-342900">
              <a:buFont typeface="Arial"/>
              <a:buChar char="•"/>
            </a:pPr>
            <a:r>
              <a:rPr lang="en-US" sz="2800" dirty="0" smtClean="0"/>
              <a:t>Easy to customize</a:t>
            </a:r>
          </a:p>
          <a:p>
            <a:pPr marL="342900" lvl="1" indent="-342900">
              <a:buFont typeface="Arial"/>
              <a:buChar char="•"/>
            </a:pPr>
            <a:r>
              <a:rPr lang="en-US" sz="2800" dirty="0" smtClean="0"/>
              <a:t>Role-specific</a:t>
            </a:r>
          </a:p>
          <a:p>
            <a:pPr marL="342900" lvl="1" indent="-342900">
              <a:buFont typeface="Arial"/>
              <a:buChar char="•"/>
            </a:pPr>
            <a:r>
              <a:rPr lang="en-US" sz="2800" dirty="0" smtClean="0"/>
              <a:t>Sample dashboards available on QAD Store</a:t>
            </a:r>
            <a:endParaRPr lang="en-US" dirty="0" smtClean="0"/>
          </a:p>
          <a:p>
            <a:pPr eaLnBrk="1" hangingPunct="1">
              <a:buNone/>
            </a:pPr>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dirty="0" smtClean="0"/>
              <a:t>Chapter Summary</a:t>
            </a:r>
          </a:p>
        </p:txBody>
      </p:sp>
      <p:sp>
        <p:nvSpPr>
          <p:cNvPr id="14338" name="Footer Placeholder 3"/>
          <p:cNvSpPr>
            <a:spLocks noGrp="1"/>
          </p:cNvSpPr>
          <p:nvPr>
            <p:ph type="ftr" sz="quarter" idx="10"/>
          </p:nvPr>
        </p:nvSpPr>
        <p:spPr>
          <a:xfrm>
            <a:off x="8122722" y="6578930"/>
            <a:ext cx="1021278" cy="279070"/>
          </a:xfrm>
          <a:noFill/>
        </p:spPr>
        <p:txBody>
          <a:bodyPr/>
          <a:lstStyle/>
          <a:p>
            <a:pPr defTabSz="865188"/>
            <a:r>
              <a:rPr lang="en-US" dirty="0" smtClean="0">
                <a:latin typeface="Arial" charset="0"/>
              </a:rPr>
              <a:t>NET_DASH_120</a:t>
            </a:r>
            <a:endParaRPr lang="en-US" dirty="0" smtClean="0">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Learn about dashboards in the QAD .NET UI</a:t>
            </a:r>
          </a:p>
          <a:p>
            <a:pPr lvl="1" eaLnBrk="1" hangingPunct="1"/>
            <a:r>
              <a:rPr lang="en-US" dirty="0" smtClean="0"/>
              <a:t>Benefits</a:t>
            </a:r>
          </a:p>
          <a:p>
            <a:pPr lvl="1" eaLnBrk="1" hangingPunct="1"/>
            <a:r>
              <a:rPr lang="en-US" dirty="0" smtClean="0"/>
              <a:t>Dashboard Example</a:t>
            </a:r>
          </a:p>
          <a:p>
            <a:pPr lvl="1" eaLnBrk="1" hangingPunct="1"/>
            <a:r>
              <a:rPr lang="en-US" dirty="0" smtClean="0"/>
              <a:t>Sample Dashboards</a:t>
            </a:r>
          </a:p>
          <a:p>
            <a:pPr lvl="1" eaLnBrk="1" hangingPunct="1"/>
            <a:r>
              <a:rPr lang="en-US" dirty="0" smtClean="0"/>
              <a:t>Dependencies</a:t>
            </a:r>
          </a:p>
          <a:p>
            <a:pPr lvl="1" eaLnBrk="1" hangingPunct="1"/>
            <a:r>
              <a:rPr lang="en-US" dirty="0" smtClean="0"/>
              <a:t>How to access QAD Dashboards</a:t>
            </a:r>
          </a:p>
          <a:p>
            <a:pPr lvl="1" eaLnBrk="1" hangingPunct="1"/>
            <a:r>
              <a:rPr lang="en-US" dirty="0" smtClean="0"/>
              <a:t>Creating a new dashboard</a:t>
            </a:r>
          </a:p>
          <a:p>
            <a:pPr lvl="1" eaLnBrk="1" hangingPunct="1"/>
            <a:r>
              <a:rPr lang="en-US" dirty="0" smtClean="0"/>
              <a:t>Hands-on dashboards</a:t>
            </a:r>
          </a:p>
          <a:p>
            <a:pPr lvl="1" eaLnBrk="1" hangingPunct="1"/>
            <a:r>
              <a:rPr lang="en-US" dirty="0" smtClean="0"/>
              <a:t>Dashboard configuration</a:t>
            </a:r>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sp>
        <p:nvSpPr>
          <p:cNvPr id="4099" name="Rectangle 2"/>
          <p:cNvSpPr>
            <a:spLocks noGrp="1" noChangeArrowheads="1"/>
          </p:cNvSpPr>
          <p:nvPr>
            <p:ph type="title"/>
          </p:nvPr>
        </p:nvSpPr>
        <p:spPr/>
        <p:txBody>
          <a:bodyPr/>
          <a:lstStyle/>
          <a:p>
            <a:pPr eaLnBrk="1" hangingPunct="1"/>
            <a:r>
              <a:rPr lang="en-US" dirty="0" smtClean="0"/>
              <a:t>Objective</a:t>
            </a:r>
          </a:p>
        </p:txBody>
      </p:sp>
      <p:sp>
        <p:nvSpPr>
          <p:cNvPr id="4098" name="Footer Placeholder 3"/>
          <p:cNvSpPr>
            <a:spLocks noGrp="1"/>
          </p:cNvSpPr>
          <p:nvPr>
            <p:ph type="ftr" sz="quarter" idx="10"/>
          </p:nvPr>
        </p:nvSpPr>
        <p:spPr>
          <a:xfrm>
            <a:off x="8146473" y="6555179"/>
            <a:ext cx="997527" cy="302821"/>
          </a:xfrm>
          <a:noFill/>
        </p:spPr>
        <p:txBody>
          <a:bodyPr/>
          <a:lstStyle/>
          <a:p>
            <a:pPr defTabSz="865188"/>
            <a:r>
              <a:rPr lang="en-US" dirty="0" smtClean="0">
                <a:latin typeface="Arial" charset="0"/>
              </a:rPr>
              <a:t>NET_DASH_020</a:t>
            </a:r>
            <a:endParaRPr lang="en-US" dirty="0" smtClean="0">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marL="342900" lvl="1" indent="-342900">
              <a:buFont typeface="Arial"/>
              <a:buChar char="•"/>
            </a:pPr>
            <a:r>
              <a:rPr lang="en-US" sz="2800" dirty="0" smtClean="0"/>
              <a:t>Brings it all together</a:t>
            </a:r>
          </a:p>
          <a:p>
            <a:pPr marL="342900" lvl="1" indent="-342900">
              <a:buFont typeface="Arial"/>
              <a:buChar char="•"/>
            </a:pPr>
            <a:r>
              <a:rPr lang="en-US" sz="2800" dirty="0" smtClean="0"/>
              <a:t>Essential data at a glance</a:t>
            </a:r>
          </a:p>
          <a:p>
            <a:pPr marL="342900" lvl="1" indent="-342900">
              <a:buFont typeface="Arial"/>
              <a:buChar char="•"/>
            </a:pPr>
            <a:r>
              <a:rPr lang="en-US" sz="2800" dirty="0" smtClean="0"/>
              <a:t>Data from browses, metrics, BI, and web pages</a:t>
            </a:r>
          </a:p>
          <a:p>
            <a:pPr marL="342900" lvl="1" indent="-342900">
              <a:buFont typeface="Arial"/>
              <a:buChar char="•"/>
            </a:pPr>
            <a:r>
              <a:rPr lang="en-US" sz="2800" dirty="0" smtClean="0"/>
              <a:t>Easy to customize</a:t>
            </a:r>
          </a:p>
          <a:p>
            <a:pPr marL="342900" lvl="1" indent="-342900">
              <a:buFont typeface="Arial"/>
              <a:buChar char="•"/>
            </a:pPr>
            <a:r>
              <a:rPr lang="en-US" sz="2800" dirty="0" smtClean="0"/>
              <a:t>Role-specific</a:t>
            </a:r>
          </a:p>
          <a:p>
            <a:pPr marL="342900" lvl="1" indent="-342900">
              <a:buFont typeface="Arial"/>
              <a:buChar char="•"/>
            </a:pPr>
            <a:r>
              <a:rPr lang="en-US" sz="2800" dirty="0" smtClean="0"/>
              <a:t>Sample dashboards available on QAD Store</a:t>
            </a:r>
          </a:p>
        </p:txBody>
      </p:sp>
      <p:sp>
        <p:nvSpPr>
          <p:cNvPr id="5123" name="Rectangle 2"/>
          <p:cNvSpPr>
            <a:spLocks noGrp="1" noChangeArrowheads="1"/>
          </p:cNvSpPr>
          <p:nvPr>
            <p:ph type="title"/>
          </p:nvPr>
        </p:nvSpPr>
        <p:spPr/>
        <p:txBody>
          <a:bodyPr/>
          <a:lstStyle/>
          <a:p>
            <a:pPr eaLnBrk="1" hangingPunct="1"/>
            <a:r>
              <a:rPr lang="en-US" dirty="0" smtClean="0"/>
              <a:t>Benefits</a:t>
            </a:r>
          </a:p>
        </p:txBody>
      </p:sp>
      <p:sp>
        <p:nvSpPr>
          <p:cNvPr id="5122" name="Footer Placeholder 3"/>
          <p:cNvSpPr>
            <a:spLocks noGrp="1"/>
          </p:cNvSpPr>
          <p:nvPr>
            <p:ph type="ftr" sz="quarter" idx="10"/>
          </p:nvPr>
        </p:nvSpPr>
        <p:spPr>
          <a:xfrm>
            <a:off x="8051470" y="6531429"/>
            <a:ext cx="1092530" cy="326571"/>
          </a:xfrm>
          <a:noFill/>
        </p:spPr>
        <p:txBody>
          <a:bodyPr/>
          <a:lstStyle/>
          <a:p>
            <a:pPr defTabSz="865188"/>
            <a:r>
              <a:rPr lang="en-US" dirty="0" smtClean="0">
                <a:latin typeface="Arial" charset="0"/>
              </a:rPr>
              <a:t>NET_DASH_030</a:t>
            </a:r>
            <a:endParaRPr lang="en-US" dirty="0" smtClean="0">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41720" y="891610"/>
            <a:ext cx="7145079" cy="5424523"/>
          </a:xfrm>
        </p:spPr>
        <p:txBody>
          <a:bodyPr/>
          <a:lstStyle/>
          <a:p>
            <a:r>
              <a:rPr lang="en-US" dirty="0" smtClean="0"/>
              <a:t>Introduction</a:t>
            </a:r>
          </a:p>
          <a:p>
            <a:r>
              <a:rPr lang="en-US" dirty="0" smtClean="0"/>
              <a:t>Navigation	</a:t>
            </a:r>
          </a:p>
          <a:p>
            <a:r>
              <a:rPr lang="en-US" dirty="0" smtClean="0"/>
              <a:t>Application Help</a:t>
            </a:r>
          </a:p>
          <a:p>
            <a:r>
              <a:rPr lang="en-US" dirty="0" smtClean="0"/>
              <a:t>Programs</a:t>
            </a:r>
          </a:p>
          <a:p>
            <a:r>
              <a:rPr lang="en-US" dirty="0" smtClean="0"/>
              <a:t>Browses</a:t>
            </a:r>
          </a:p>
          <a:p>
            <a:r>
              <a:rPr lang="en-US" dirty="0" smtClean="0"/>
              <a:t>Character UI </a:t>
            </a:r>
          </a:p>
          <a:p>
            <a:r>
              <a:rPr lang="en-US" b="1" dirty="0" smtClean="0"/>
              <a:t>Dashboards</a:t>
            </a:r>
          </a:p>
          <a:p>
            <a:endParaRPr lang="en-US" dirty="0" smtClean="0"/>
          </a:p>
          <a:p>
            <a:endParaRPr lang="en-US" dirty="0"/>
          </a:p>
        </p:txBody>
      </p:sp>
      <p:sp>
        <p:nvSpPr>
          <p:cNvPr id="8" name="Title 7"/>
          <p:cNvSpPr>
            <a:spLocks noGrp="1"/>
          </p:cNvSpPr>
          <p:nvPr>
            <p:ph type="title"/>
          </p:nvPr>
        </p:nvSpPr>
        <p:spPr/>
        <p:txBody>
          <a:bodyPr>
            <a:normAutofit/>
          </a:bodyPr>
          <a:lstStyle/>
          <a:p>
            <a:r>
              <a:rPr lang="en-US" dirty="0" smtClean="0"/>
              <a:t>Training Flow</a:t>
            </a:r>
            <a:endParaRPr lang="en-US" dirty="0"/>
          </a:p>
        </p:txBody>
      </p:sp>
      <p:sp>
        <p:nvSpPr>
          <p:cNvPr id="6146" name="Footer Placeholder 1"/>
          <p:cNvSpPr>
            <a:spLocks noGrp="1"/>
          </p:cNvSpPr>
          <p:nvPr>
            <p:ph type="ftr" sz="quarter" idx="10"/>
          </p:nvPr>
        </p:nvSpPr>
        <p:spPr>
          <a:xfrm>
            <a:off x="8134597" y="6567055"/>
            <a:ext cx="1009403" cy="290945"/>
          </a:xfrm>
          <a:noFill/>
        </p:spPr>
        <p:txBody>
          <a:bodyPr/>
          <a:lstStyle/>
          <a:p>
            <a:pPr defTabSz="865188"/>
            <a:r>
              <a:rPr lang="en-US" dirty="0" smtClean="0">
                <a:latin typeface="Arial" charset="0"/>
              </a:rPr>
              <a:t>NET_DASH_040</a:t>
            </a:r>
            <a:endParaRPr lang="en-US" dirty="0" smtClean="0">
              <a:latin typeface="Arial" charset="0"/>
            </a:endParaRPr>
          </a:p>
        </p:txBody>
      </p:sp>
      <p:sp>
        <p:nvSpPr>
          <p:cNvPr id="6149" name="Rectangle 4"/>
          <p:cNvSpPr>
            <a:spLocks noChangeArrowheads="1"/>
          </p:cNvSpPr>
          <p:nvPr/>
        </p:nvSpPr>
        <p:spPr bwMode="auto">
          <a:xfrm>
            <a:off x="1885950" y="1766888"/>
            <a:ext cx="6791325" cy="4589462"/>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sz="2000" dirty="0"/>
          </a:p>
        </p:txBody>
      </p:sp>
      <p:sp>
        <p:nvSpPr>
          <p:cNvPr id="203781" name="Line 5"/>
          <p:cNvSpPr>
            <a:spLocks noChangeShapeType="1"/>
          </p:cNvSpPr>
          <p:nvPr/>
        </p:nvSpPr>
        <p:spPr bwMode="auto">
          <a:xfrm>
            <a:off x="965200" y="914400"/>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p>
        </p:txBody>
      </p:sp>
      <p:sp>
        <p:nvSpPr>
          <p:cNvPr id="6151"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Dashboard Example</a:t>
            </a:r>
          </a:p>
        </p:txBody>
      </p:sp>
      <p:sp>
        <p:nvSpPr>
          <p:cNvPr id="8194" name="Footer Placeholder 3"/>
          <p:cNvSpPr>
            <a:spLocks noGrp="1"/>
          </p:cNvSpPr>
          <p:nvPr>
            <p:ph type="ftr" sz="quarter" idx="10"/>
          </p:nvPr>
        </p:nvSpPr>
        <p:spPr>
          <a:xfrm>
            <a:off x="7968343" y="6638306"/>
            <a:ext cx="1175657" cy="219694"/>
          </a:xfrm>
          <a:noFill/>
        </p:spPr>
        <p:txBody>
          <a:bodyPr/>
          <a:lstStyle/>
          <a:p>
            <a:pPr defTabSz="865188"/>
            <a:r>
              <a:rPr lang="en-US" dirty="0" smtClean="0">
                <a:latin typeface="Arial" charset="0"/>
              </a:rPr>
              <a:t>NET_DASH_050</a:t>
            </a:r>
            <a:endParaRPr lang="en-US" dirty="0" smtClean="0">
              <a:latin typeface="Arial" charset="0"/>
            </a:endParaRPr>
          </a:p>
        </p:txBody>
      </p:sp>
      <p:pic>
        <p:nvPicPr>
          <p:cNvPr id="5" name="Picture 4" descr="dashboard_ex7.PNG"/>
          <p:cNvPicPr>
            <a:picLocks noChangeAspect="1"/>
          </p:cNvPicPr>
          <p:nvPr/>
        </p:nvPicPr>
        <p:blipFill>
          <a:blip r:embed="rId3"/>
          <a:stretch>
            <a:fillRect/>
          </a:stretch>
        </p:blipFill>
        <p:spPr>
          <a:xfrm>
            <a:off x="1228750" y="1075620"/>
            <a:ext cx="6900257" cy="4935713"/>
          </a:xfrm>
          <a:prstGeom prst="rect">
            <a:avLst/>
          </a:prstGeom>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Sample dashboards available for download from the QAD Store</a:t>
            </a:r>
          </a:p>
          <a:p>
            <a:r>
              <a:rPr lang="en-US" dirty="0" smtClean="0"/>
              <a:t>Customer Management Sample Dashboards</a:t>
            </a:r>
          </a:p>
          <a:p>
            <a:r>
              <a:rPr lang="en-US" dirty="0" smtClean="0"/>
              <a:t>Financials Sample Dashboards</a:t>
            </a:r>
          </a:p>
          <a:p>
            <a:r>
              <a:rPr lang="en-US" dirty="0" smtClean="0"/>
              <a:t>Manufacturing Sample Dashboards</a:t>
            </a:r>
          </a:p>
          <a:p>
            <a:pPr>
              <a:buNone/>
            </a:pPr>
            <a:endParaRPr lang="en-US" dirty="0"/>
          </a:p>
        </p:txBody>
      </p:sp>
      <p:sp>
        <p:nvSpPr>
          <p:cNvPr id="3" name="Title 2"/>
          <p:cNvSpPr>
            <a:spLocks noGrp="1"/>
          </p:cNvSpPr>
          <p:nvPr>
            <p:ph type="title"/>
          </p:nvPr>
        </p:nvSpPr>
        <p:spPr/>
        <p:txBody>
          <a:bodyPr/>
          <a:lstStyle/>
          <a:p>
            <a:r>
              <a:rPr lang="en-US" dirty="0" smtClean="0"/>
              <a:t>Sample Dashboards</a:t>
            </a:r>
            <a:endParaRPr lang="en-US" dirty="0"/>
          </a:p>
        </p:txBody>
      </p:sp>
      <p:sp>
        <p:nvSpPr>
          <p:cNvPr id="4" name="Footer Placeholder 3"/>
          <p:cNvSpPr>
            <a:spLocks noGrp="1"/>
          </p:cNvSpPr>
          <p:nvPr>
            <p:ph type="ftr" sz="quarter" idx="10"/>
          </p:nvPr>
        </p:nvSpPr>
        <p:spPr/>
        <p:txBody>
          <a:bodyPr/>
          <a:lstStyle/>
          <a:p>
            <a:pPr>
              <a:defRPr/>
            </a:pPr>
            <a:r>
              <a:rPr lang="en-US" dirty="0" smtClean="0"/>
              <a:t>NET_DASH060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3673"/>
            <a:ext cx="8229600" cy="4999951"/>
          </a:xfrm>
        </p:spPr>
        <p:txBody>
          <a:bodyPr>
            <a:normAutofit/>
          </a:bodyPr>
          <a:lstStyle/>
          <a:p>
            <a:r>
              <a:rPr lang="en-US" dirty="0" smtClean="0"/>
              <a:t>QAD .NET UI 3.0.1 (with 2013.1 EE)</a:t>
            </a:r>
          </a:p>
          <a:p>
            <a:r>
              <a:rPr lang="en-US" dirty="0" smtClean="0"/>
              <a:t>QAD Business Intelligence (BI) 3.9 </a:t>
            </a:r>
          </a:p>
          <a:p>
            <a:pPr lvl="1"/>
            <a:r>
              <a:rPr lang="en-US" dirty="0" smtClean="0"/>
              <a:t>Required for BI panels in dashboards</a:t>
            </a:r>
          </a:p>
          <a:p>
            <a:r>
              <a:rPr lang="en-US" dirty="0" smtClean="0"/>
              <a:t>QAD Operational Metrics </a:t>
            </a:r>
          </a:p>
          <a:p>
            <a:pPr lvl="1"/>
            <a:r>
              <a:rPr lang="en-US" dirty="0" smtClean="0"/>
              <a:t>Required for metrics panels in dashboards</a:t>
            </a:r>
          </a:p>
          <a:p>
            <a:pPr lvl="1">
              <a:buNone/>
            </a:pPr>
            <a:endParaRPr lang="en-US" dirty="0" smtClean="0"/>
          </a:p>
          <a:p>
            <a:pPr>
              <a:buNone/>
            </a:pPr>
            <a:endParaRPr lang="en-US" dirty="0" smtClean="0"/>
          </a:p>
          <a:p>
            <a:pPr>
              <a:buNone/>
            </a:pPr>
            <a:endParaRPr lang="en-US" dirty="0"/>
          </a:p>
        </p:txBody>
      </p:sp>
      <p:sp>
        <p:nvSpPr>
          <p:cNvPr id="4" name="Title 3"/>
          <p:cNvSpPr>
            <a:spLocks noGrp="1"/>
          </p:cNvSpPr>
          <p:nvPr>
            <p:ph type="title"/>
          </p:nvPr>
        </p:nvSpPr>
        <p:spPr>
          <a:xfrm>
            <a:off x="421574" y="227441"/>
            <a:ext cx="8229600" cy="708730"/>
          </a:xfrm>
        </p:spPr>
        <p:txBody>
          <a:bodyPr/>
          <a:lstStyle/>
          <a:p>
            <a:r>
              <a:rPr lang="en-US" dirty="0" smtClean="0"/>
              <a:t>Dependencies</a:t>
            </a:r>
            <a:endParaRPr lang="en-US" dirty="0"/>
          </a:p>
        </p:txBody>
      </p:sp>
      <p:sp>
        <p:nvSpPr>
          <p:cNvPr id="5" name="Footer Placeholder 3"/>
          <p:cNvSpPr txBox="1">
            <a:spLocks/>
          </p:cNvSpPr>
          <p:nvPr/>
        </p:nvSpPr>
        <p:spPr>
          <a:xfrm>
            <a:off x="822960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charset="0"/>
                <a:ea typeface="+mn-ea"/>
                <a:cs typeface="+mn-cs"/>
              </a:rPr>
              <a:t>NET_DASH_070</a:t>
            </a:r>
            <a:endParaRPr kumimoji="0" lang="en-US" sz="800" b="0" i="0" u="none" strike="noStrike" kern="1200" cap="none" spc="0" normalizeH="0" baseline="0" noProof="0" dirty="0">
              <a:ln>
                <a:noFill/>
              </a:ln>
              <a:solidFill>
                <a:schemeClr val="tx1"/>
              </a:solidFill>
              <a:effectLst/>
              <a:uLnTx/>
              <a:uFillTx/>
              <a:latin typeface="Tahoma"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r>
              <a:rPr lang="en-US" dirty="0" smtClean="0"/>
              <a:t>QAD .NET UI</a:t>
            </a:r>
          </a:p>
          <a:p>
            <a:pPr lvl="1"/>
            <a:r>
              <a:rPr lang="en-US" dirty="0" smtClean="0"/>
              <a:t>Dashboards &gt; Create Dashboard</a:t>
            </a:r>
          </a:p>
          <a:p>
            <a:pPr lvl="1"/>
            <a:r>
              <a:rPr lang="en-US" dirty="0" smtClean="0"/>
              <a:t>Dashboards &gt; </a:t>
            </a:r>
            <a:br>
              <a:rPr lang="en-US" dirty="0" smtClean="0"/>
            </a:br>
            <a:r>
              <a:rPr lang="en-US" dirty="0" smtClean="0"/>
              <a:t>My Dashboards</a:t>
            </a:r>
          </a:p>
          <a:p>
            <a:pPr lvl="1"/>
            <a:r>
              <a:rPr lang="en-US" dirty="0" smtClean="0"/>
              <a:t>Dashboards &gt; Published Dashboards</a:t>
            </a:r>
          </a:p>
          <a:p>
            <a:pPr>
              <a:buNone/>
            </a:pPr>
            <a:endParaRPr lang="en-US" dirty="0" smtClean="0"/>
          </a:p>
          <a:p>
            <a:pPr>
              <a:buNone/>
            </a:pPr>
            <a:endParaRPr lang="en-US" dirty="0"/>
          </a:p>
        </p:txBody>
      </p:sp>
      <p:sp>
        <p:nvSpPr>
          <p:cNvPr id="8" name="Content Placeholder 7"/>
          <p:cNvSpPr>
            <a:spLocks noGrp="1"/>
          </p:cNvSpPr>
          <p:nvPr>
            <p:ph sz="half" idx="2"/>
          </p:nvPr>
        </p:nvSpPr>
        <p:spPr/>
        <p:txBody>
          <a:bodyPr/>
          <a:lstStyle/>
          <a:p>
            <a:pPr>
              <a:buNone/>
            </a:pPr>
            <a:r>
              <a:rPr lang="en-US" dirty="0" smtClean="0"/>
              <a:t>  </a:t>
            </a:r>
            <a:endParaRPr lang="en-US" dirty="0"/>
          </a:p>
        </p:txBody>
      </p:sp>
      <p:sp>
        <p:nvSpPr>
          <p:cNvPr id="4" name="Title 3"/>
          <p:cNvSpPr>
            <a:spLocks noGrp="1"/>
          </p:cNvSpPr>
          <p:nvPr>
            <p:ph type="title"/>
          </p:nvPr>
        </p:nvSpPr>
        <p:spPr/>
        <p:txBody>
          <a:bodyPr/>
          <a:lstStyle/>
          <a:p>
            <a:r>
              <a:rPr lang="en-US" dirty="0" smtClean="0"/>
              <a:t>How to Access QAD Dashboards</a:t>
            </a:r>
            <a:endParaRPr lang="en-US" dirty="0"/>
          </a:p>
        </p:txBody>
      </p:sp>
      <p:pic>
        <p:nvPicPr>
          <p:cNvPr id="7" name="Picture 6" descr="dashboard_ex2.png"/>
          <p:cNvPicPr>
            <a:picLocks noChangeAspect="1"/>
          </p:cNvPicPr>
          <p:nvPr/>
        </p:nvPicPr>
        <p:blipFill>
          <a:blip r:embed="rId3"/>
          <a:stretch>
            <a:fillRect/>
          </a:stretch>
        </p:blipFill>
        <p:spPr>
          <a:xfrm>
            <a:off x="4908357" y="1583898"/>
            <a:ext cx="3464559" cy="2887133"/>
          </a:xfrm>
          <a:prstGeom prst="rect">
            <a:avLst/>
          </a:prstGeom>
          <a:effectLst>
            <a:outerShdw blurRad="63500" sx="102000" sy="102000" algn="ctr" rotWithShape="0">
              <a:prstClr val="black">
                <a:alpha val="40000"/>
              </a:prstClr>
            </a:outerShdw>
          </a:effectLst>
        </p:spPr>
      </p:pic>
      <p:sp>
        <p:nvSpPr>
          <p:cNvPr id="9" name="Footer Placeholder 3"/>
          <p:cNvSpPr txBox="1">
            <a:spLocks/>
          </p:cNvSpPr>
          <p:nvPr/>
        </p:nvSpPr>
        <p:spPr>
          <a:xfrm>
            <a:off x="822960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charset="0"/>
                <a:ea typeface="+mn-ea"/>
                <a:cs typeface="+mn-cs"/>
              </a:rPr>
              <a:t>NET_DASH_080</a:t>
            </a:r>
            <a:endParaRPr kumimoji="0" lang="en-US" sz="800" b="0" i="0" u="none" strike="noStrike" kern="1200" cap="none" spc="0" normalizeH="0" baseline="0" noProof="0" dirty="0">
              <a:ln>
                <a:noFill/>
              </a:ln>
              <a:solidFill>
                <a:schemeClr val="tx1"/>
              </a:solidFill>
              <a:effectLst/>
              <a:uLnTx/>
              <a:uFillTx/>
              <a:latin typeface="Tahoma" charset="0"/>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endParaRPr lang="en-US" dirty="0" smtClean="0"/>
          </a:p>
          <a:p>
            <a:pPr>
              <a:buNone/>
            </a:pPr>
            <a:endParaRPr lang="en-US" dirty="0"/>
          </a:p>
        </p:txBody>
      </p:sp>
      <p:sp>
        <p:nvSpPr>
          <p:cNvPr id="4" name="Title 3"/>
          <p:cNvSpPr>
            <a:spLocks noGrp="1"/>
          </p:cNvSpPr>
          <p:nvPr>
            <p:ph type="title"/>
          </p:nvPr>
        </p:nvSpPr>
        <p:spPr>
          <a:xfrm>
            <a:off x="421575" y="156190"/>
            <a:ext cx="8229600" cy="708730"/>
          </a:xfrm>
        </p:spPr>
        <p:txBody>
          <a:bodyPr/>
          <a:lstStyle/>
          <a:p>
            <a:r>
              <a:rPr lang="en-US" dirty="0" smtClean="0"/>
              <a:t>Creating a New Dashboard</a:t>
            </a:r>
            <a:endParaRPr lang="en-US" dirty="0"/>
          </a:p>
        </p:txBody>
      </p:sp>
      <p:pic>
        <p:nvPicPr>
          <p:cNvPr id="8" name="Picture 7" descr="dashboard_ex6.PNG"/>
          <p:cNvPicPr>
            <a:picLocks noChangeAspect="1"/>
          </p:cNvPicPr>
          <p:nvPr/>
        </p:nvPicPr>
        <p:blipFill>
          <a:blip r:embed="rId3"/>
          <a:stretch>
            <a:fillRect/>
          </a:stretch>
        </p:blipFill>
        <p:spPr>
          <a:xfrm>
            <a:off x="1283087" y="995548"/>
            <a:ext cx="6948901" cy="5055370"/>
          </a:xfrm>
          <a:prstGeom prst="rect">
            <a:avLst/>
          </a:prstGeom>
          <a:effectLst>
            <a:outerShdw blurRad="63500" sx="102000" sy="102000" algn="ctr" rotWithShape="0">
              <a:prstClr val="black">
                <a:alpha val="40000"/>
              </a:prstClr>
            </a:outerShdw>
          </a:effectLst>
        </p:spPr>
      </p:pic>
      <p:sp>
        <p:nvSpPr>
          <p:cNvPr id="7" name="Rounded Rectangle 6"/>
          <p:cNvSpPr/>
          <p:nvPr/>
        </p:nvSpPr>
        <p:spPr>
          <a:xfrm>
            <a:off x="1302327" y="2369126"/>
            <a:ext cx="1496291" cy="277091"/>
          </a:xfrm>
          <a:prstGeom prst="roundRect">
            <a:avLst/>
          </a:prstGeom>
          <a:noFill/>
          <a:ln w="28575">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9" name="Footer Placeholder 3"/>
          <p:cNvSpPr txBox="1">
            <a:spLocks/>
          </p:cNvSpPr>
          <p:nvPr/>
        </p:nvSpPr>
        <p:spPr>
          <a:xfrm>
            <a:off x="822960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charset="0"/>
                <a:ea typeface="+mn-ea"/>
                <a:cs typeface="+mn-cs"/>
              </a:rPr>
              <a:t>NET_DASH_090</a:t>
            </a:r>
            <a:endParaRPr kumimoji="0" lang="en-US" sz="800" b="0" i="0" u="none" strike="noStrike" kern="1200" cap="none" spc="0" normalizeH="0" baseline="0" noProof="0" dirty="0">
              <a:ln>
                <a:noFill/>
              </a:ln>
              <a:solidFill>
                <a:schemeClr val="tx1"/>
              </a:solidFill>
              <a:effectLst/>
              <a:uLnTx/>
              <a:uFillTx/>
              <a:latin typeface="Tahoma" charset="0"/>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10146</TotalTime>
  <Words>730</Words>
  <Application>Microsoft Office PowerPoint</Application>
  <PresentationFormat>On-screen Show (4:3)</PresentationFormat>
  <Paragraphs>181</Paragraphs>
  <Slides>12</Slides>
  <Notes>7</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1_EX06PP_template</vt:lpstr>
      <vt:lpstr>QAD 2010 Template</vt:lpstr>
      <vt:lpstr>Dashboards in the QAD .NET UI</vt:lpstr>
      <vt:lpstr>Objective</vt:lpstr>
      <vt:lpstr>Benefits</vt:lpstr>
      <vt:lpstr>Training Flow</vt:lpstr>
      <vt:lpstr>Dashboard Example</vt:lpstr>
      <vt:lpstr>Sample Dashboards</vt:lpstr>
      <vt:lpstr>Dependencies</vt:lpstr>
      <vt:lpstr>How to Access QAD Dashboards</vt:lpstr>
      <vt:lpstr>Creating a New Dashboard</vt:lpstr>
      <vt:lpstr>Hands-On Dashboards</vt:lpstr>
      <vt:lpstr>Dashboard Configuration</vt:lpstr>
      <vt:lpstr>Chapter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qad</cp:lastModifiedBy>
  <cp:revision>297</cp:revision>
  <dcterms:created xsi:type="dcterms:W3CDTF">2006-04-20T07:03:59Z</dcterms:created>
  <dcterms:modified xsi:type="dcterms:W3CDTF">2013-10-07T17:56:28Z</dcterms:modified>
</cp:coreProperties>
</file>