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47" r:id="rId2"/>
  </p:sldMasterIdLst>
  <p:notesMasterIdLst>
    <p:notesMasterId r:id="rId36"/>
  </p:notesMasterIdLst>
  <p:sldIdLst>
    <p:sldId id="307" r:id="rId3"/>
    <p:sldId id="273" r:id="rId4"/>
    <p:sldId id="291" r:id="rId5"/>
    <p:sldId id="277" r:id="rId6"/>
    <p:sldId id="292" r:id="rId7"/>
    <p:sldId id="278" r:id="rId8"/>
    <p:sldId id="279" r:id="rId9"/>
    <p:sldId id="317" r:id="rId10"/>
    <p:sldId id="322" r:id="rId11"/>
    <p:sldId id="318" r:id="rId12"/>
    <p:sldId id="319" r:id="rId13"/>
    <p:sldId id="284" r:id="rId14"/>
    <p:sldId id="315" r:id="rId15"/>
    <p:sldId id="316" r:id="rId16"/>
    <p:sldId id="312" r:id="rId17"/>
    <p:sldId id="313" r:id="rId18"/>
    <p:sldId id="293" r:id="rId19"/>
    <p:sldId id="311" r:id="rId20"/>
    <p:sldId id="321" r:id="rId21"/>
    <p:sldId id="320" r:id="rId22"/>
    <p:sldId id="282" r:id="rId23"/>
    <p:sldId id="283" r:id="rId24"/>
    <p:sldId id="288" r:id="rId25"/>
    <p:sldId id="323" r:id="rId26"/>
    <p:sldId id="324" r:id="rId27"/>
    <p:sldId id="325" r:id="rId28"/>
    <p:sldId id="326" r:id="rId29"/>
    <p:sldId id="303" r:id="rId30"/>
    <p:sldId id="305" r:id="rId31"/>
    <p:sldId id="306" r:id="rId32"/>
    <p:sldId id="297" r:id="rId33"/>
    <p:sldId id="289" r:id="rId34"/>
    <p:sldId id="281" r:id="rId3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4052" autoAdjust="0"/>
    <p:restoredTop sz="91638" autoAdjust="0"/>
  </p:normalViewPr>
  <p:slideViewPr>
    <p:cSldViewPr snapToGrid="0">
      <p:cViewPr>
        <p:scale>
          <a:sx n="70" d="100"/>
          <a:sy n="70" d="100"/>
        </p:scale>
        <p:origin x="-1116" y="-8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0DBCCF1-B6A2-410D-AE48-547E371552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DBCCF1-B6A2-410D-AE48-547E371552FB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69BA04-021E-42D3-B31D-56AC99A5E921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E2F076-E37B-4571-99AD-28E68EC502DB}" type="slidenum">
              <a:rPr lang="en-US" smtClean="0"/>
              <a:pPr/>
              <a:t>20</a:t>
            </a:fld>
            <a:endParaRPr lang="en-US" dirty="0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en-IE" dirty="0" smtClean="0"/>
              <a:t>Note that roles are called groups in EE. 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FE9877-3ABE-4E9F-B370-306549B3B477}" type="slidenum">
              <a:rPr lang="en-US" smtClean="0"/>
              <a:pPr/>
              <a:t>25</a:t>
            </a:fld>
            <a:endParaRPr lang="en-US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3CE7F3-E79E-4AC1-84F2-3B8050674D48}" type="slidenum">
              <a:rPr lang="en-US" smtClean="0"/>
              <a:pPr/>
              <a:t>26</a:t>
            </a:fld>
            <a:endParaRPr lang="en-US" dirty="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6B3335-98A1-4319-BC87-044F20E43CC1}" type="slidenum">
              <a:rPr lang="en-US" smtClean="0"/>
              <a:pPr/>
              <a:t>31</a:t>
            </a:fld>
            <a:endParaRPr lang="en-US" dirty="0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en-IE" dirty="0" smtClean="0"/>
              <a:t>Note that roles are called groups in EE.  </a:t>
            </a:r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NET_BRO_170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NET_BRO_170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NET_BRO_170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NET_BRO_170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NET_BRO_170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NET_BRO_170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5" r:id="rId2"/>
    <p:sldLayoutId id="2147483744" r:id="rId3"/>
    <p:sldLayoutId id="2147483743" r:id="rId4"/>
    <p:sldLayoutId id="2147483742" r:id="rId5"/>
    <p:sldLayoutId id="2147483741" r:id="rId6"/>
    <p:sldLayoutId id="2147483740" r:id="rId7"/>
    <p:sldLayoutId id="2147483739" r:id="rId8"/>
    <p:sldLayoutId id="2147483738" r:id="rId9"/>
    <p:sldLayoutId id="2147483737" r:id="rId10"/>
    <p:sldLayoutId id="214748373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NET_BRO_170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the QAD .NET UI: Browses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Edition and Standard Edition</a:t>
            </a:r>
          </a:p>
          <a:p>
            <a:pPr eaLnBrk="1" hangingPunct="1"/>
            <a:endParaRPr lang="en-US" sz="2800" b="1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Guide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749" y="998950"/>
            <a:ext cx="7427913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Browse Report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NET_BRO_160</a:t>
            </a:r>
          </a:p>
        </p:txBody>
      </p:sp>
      <p:sp>
        <p:nvSpPr>
          <p:cNvPr id="7" name="Rectangle 6"/>
          <p:cNvSpPr/>
          <p:nvPr/>
        </p:nvSpPr>
        <p:spPr>
          <a:xfrm>
            <a:off x="786178" y="3336966"/>
            <a:ext cx="1122744" cy="32063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8546" y="2468415"/>
            <a:ext cx="5243753" cy="34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Browse Setup Menu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NET_BRO_076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7913" y="2000250"/>
            <a:ext cx="44481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1341675"/>
            <a:ext cx="8256587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7038" y="3534850"/>
            <a:ext cx="797083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Filters and Operators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NET_BRO_080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222230" y="2459722"/>
            <a:ext cx="351317" cy="380517"/>
            <a:chOff x="5487781" y="2493312"/>
            <a:chExt cx="412276" cy="415351"/>
          </a:xfrm>
        </p:grpSpPr>
        <p:sp>
          <p:nvSpPr>
            <p:cNvPr id="15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6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632247" y="3988489"/>
            <a:ext cx="351317" cy="380517"/>
            <a:chOff x="5487781" y="2493312"/>
            <a:chExt cx="412276" cy="415351"/>
          </a:xfrm>
        </p:grpSpPr>
        <p:sp>
          <p:nvSpPr>
            <p:cNvPr id="18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9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631161" y="4006694"/>
            <a:ext cx="351317" cy="380517"/>
            <a:chOff x="5487781" y="2493312"/>
            <a:chExt cx="412276" cy="415351"/>
          </a:xfrm>
        </p:grpSpPr>
        <p:sp>
          <p:nvSpPr>
            <p:cNvPr id="21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22" name="Text Box 105"/>
            <p:cNvSpPr txBox="1">
              <a:spLocks noChangeArrowheads="1"/>
            </p:cNvSpPr>
            <p:nvPr/>
          </p:nvSpPr>
          <p:spPr bwMode="auto">
            <a:xfrm>
              <a:off x="5504745" y="2562486"/>
              <a:ext cx="378348" cy="30235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295867" y="4033478"/>
            <a:ext cx="351317" cy="380517"/>
            <a:chOff x="5487781" y="2493312"/>
            <a:chExt cx="412276" cy="415351"/>
          </a:xfrm>
        </p:grpSpPr>
        <p:sp>
          <p:nvSpPr>
            <p:cNvPr id="24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25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4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141" y="1150777"/>
            <a:ext cx="8008937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Column Options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NET_BRO_140</a:t>
            </a:r>
          </a:p>
        </p:txBody>
      </p:sp>
      <p:pic>
        <p:nvPicPr>
          <p:cNvPr id="16391" name="Picture 8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8209" y="4142873"/>
            <a:ext cx="244792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5"/>
          <p:cNvGrpSpPr/>
          <p:nvPr/>
        </p:nvGrpSpPr>
        <p:grpSpPr>
          <a:xfrm>
            <a:off x="3108890" y="5154944"/>
            <a:ext cx="351317" cy="380517"/>
            <a:chOff x="5487781" y="2493312"/>
            <a:chExt cx="412276" cy="415351"/>
          </a:xfrm>
        </p:grpSpPr>
        <p:sp>
          <p:nvSpPr>
            <p:cNvPr id="7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8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82605" y="2390705"/>
            <a:ext cx="351317" cy="380517"/>
            <a:chOff x="5487781" y="2493312"/>
            <a:chExt cx="412276" cy="415351"/>
          </a:xfrm>
        </p:grpSpPr>
        <p:sp>
          <p:nvSpPr>
            <p:cNvPr id="10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1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266860" y="2118642"/>
            <a:ext cx="351317" cy="380517"/>
            <a:chOff x="5487781" y="2493312"/>
            <a:chExt cx="412276" cy="415351"/>
          </a:xfrm>
        </p:grpSpPr>
        <p:sp>
          <p:nvSpPr>
            <p:cNvPr id="13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4" name="Text Box 105"/>
            <p:cNvSpPr txBox="1">
              <a:spLocks noChangeArrowheads="1"/>
            </p:cNvSpPr>
            <p:nvPr/>
          </p:nvSpPr>
          <p:spPr bwMode="auto">
            <a:xfrm>
              <a:off x="5504745" y="2562486"/>
              <a:ext cx="378348" cy="30235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084267" y="3200195"/>
            <a:ext cx="351317" cy="380517"/>
            <a:chOff x="5487781" y="2493312"/>
            <a:chExt cx="412276" cy="415351"/>
          </a:xfrm>
        </p:grpSpPr>
        <p:sp>
          <p:nvSpPr>
            <p:cNvPr id="16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7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4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Right-Click Column Options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NET_BRO_145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052513"/>
            <a:ext cx="7027863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Grouping Browse Results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NET_BRO_120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744" y="1026731"/>
            <a:ext cx="44100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9550" y="2563616"/>
            <a:ext cx="47625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Summarizing Browse Results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NET_BRO_130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" y="1819275"/>
            <a:ext cx="8085137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Component-Based Browses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NET_BRO_090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8" y="1157288"/>
            <a:ext cx="8123237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068" y="1017319"/>
            <a:ext cx="8323263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Managing Filter Fields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NET_BRO_150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2092" y="2404877"/>
            <a:ext cx="56769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910889" y="1769424"/>
            <a:ext cx="1468633" cy="33641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Right-Click Component Browse Options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NET_BRO_155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519238"/>
            <a:ext cx="7856537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800"/>
              </a:spcBef>
            </a:pPr>
            <a:r>
              <a:rPr lang="en-US" dirty="0" smtClean="0"/>
              <a:t>Understand the features of browses in the QAD .NET UI </a:t>
            </a:r>
          </a:p>
          <a:p>
            <a:pPr eaLnBrk="1" hangingPunct="1">
              <a:spcBef>
                <a:spcPts val="800"/>
              </a:spcBef>
            </a:pPr>
            <a:r>
              <a:rPr lang="en-US" dirty="0" smtClean="0"/>
              <a:t>Know how to customize filters, sorting, and display options in browses</a:t>
            </a:r>
          </a:p>
          <a:p>
            <a:pPr eaLnBrk="1" hangingPunct="1">
              <a:spcBef>
                <a:spcPts val="800"/>
              </a:spcBef>
            </a:pPr>
            <a:r>
              <a:rPr lang="en-US" dirty="0" smtClean="0"/>
              <a:t>Know how to create operational metrics and charts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Chapter Objectives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3"/>
          <p:cNvSpPr>
            <a:spLocks noGrp="1" noChangeArrowheads="1"/>
          </p:cNvSpPr>
          <p:nvPr>
            <p:ph idx="1"/>
          </p:nvPr>
        </p:nvSpPr>
        <p:spPr>
          <a:xfrm>
            <a:off x="457201" y="850666"/>
            <a:ext cx="4128448" cy="5424523"/>
          </a:xfrm>
        </p:spPr>
        <p:txBody>
          <a:bodyPr>
            <a:noAutofit/>
          </a:bodyPr>
          <a:lstStyle/>
          <a:p>
            <a:pPr marL="287338" indent="-287338">
              <a:buFont typeface="+mj-lt"/>
              <a:buAutoNum type="arabicPeriod"/>
            </a:pPr>
            <a:r>
              <a:rPr lang="en-US" sz="2400" dirty="0" smtClean="0"/>
              <a:t>Right-click the browse and choose </a:t>
            </a:r>
            <a:r>
              <a:rPr lang="en-US" sz="2400" b="1" dirty="0" smtClean="0"/>
              <a:t>Excel Integration</a:t>
            </a:r>
            <a:endParaRPr lang="en-US" sz="2400" dirty="0" smtClean="0"/>
          </a:p>
          <a:p>
            <a:pPr marL="287338" indent="-287338">
              <a:buFont typeface="+mj-lt"/>
              <a:buAutoNum type="arabicPeriod"/>
            </a:pPr>
            <a:r>
              <a:rPr lang="en-US" sz="2400" dirty="0" smtClean="0"/>
              <a:t>In the empty grid, right-click and choose </a:t>
            </a:r>
            <a:r>
              <a:rPr lang="en-US" sz="2400" b="1" dirty="0" smtClean="0"/>
              <a:t>Load Suppliers</a:t>
            </a:r>
          </a:p>
          <a:p>
            <a:pPr marL="287338" indent="-287338">
              <a:buFont typeface="+mj-lt"/>
              <a:buAutoNum type="arabicPeriod"/>
            </a:pPr>
            <a:r>
              <a:rPr lang="en-US" sz="2400" dirty="0" smtClean="0"/>
              <a:t>Right-click and choose </a:t>
            </a:r>
            <a:r>
              <a:rPr lang="en-US" sz="2400" b="1" dirty="0" smtClean="0"/>
              <a:t>Export to Excel for Maintenance</a:t>
            </a:r>
          </a:p>
          <a:p>
            <a:pPr marL="287338" indent="-287338">
              <a:buFont typeface="+mj-lt"/>
              <a:buAutoNum type="arabicPeriod"/>
            </a:pPr>
            <a:r>
              <a:rPr lang="en-US" sz="2400" dirty="0" smtClean="0"/>
              <a:t>Save the Excel file, open it, and modify it</a:t>
            </a:r>
          </a:p>
          <a:p>
            <a:pPr marL="287338" indent="-287338">
              <a:buFont typeface="+mj-lt"/>
              <a:buAutoNum type="arabicPeriod"/>
            </a:pPr>
            <a:r>
              <a:rPr lang="en-US" sz="2400" dirty="0" smtClean="0"/>
              <a:t>Right-click in the grid and choose </a:t>
            </a:r>
            <a:r>
              <a:rPr lang="en-US" sz="2400" b="1" dirty="0" smtClean="0"/>
              <a:t>Import from Excel</a:t>
            </a: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dirty="0" smtClean="0"/>
              <a:t>Excel Integration</a:t>
            </a:r>
            <a:endParaRPr lang="en-US" dirty="0" smtClean="0"/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NET_BRO_240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1074" y="682392"/>
            <a:ext cx="4133548" cy="282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7667" y="3593056"/>
            <a:ext cx="3866082" cy="2834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708686" y="2738416"/>
            <a:ext cx="1070544" cy="20950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424349" y="6018662"/>
            <a:ext cx="1313931" cy="179751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6228669" y="2622721"/>
            <a:ext cx="351317" cy="380517"/>
            <a:chOff x="5487781" y="2493312"/>
            <a:chExt cx="412276" cy="415351"/>
          </a:xfrm>
        </p:grpSpPr>
        <p:sp>
          <p:nvSpPr>
            <p:cNvPr id="10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1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026221" y="5832273"/>
            <a:ext cx="351317" cy="380517"/>
            <a:chOff x="5487781" y="2493312"/>
            <a:chExt cx="412276" cy="415351"/>
          </a:xfrm>
        </p:grpSpPr>
        <p:sp>
          <p:nvSpPr>
            <p:cNvPr id="13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4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866900"/>
            <a:ext cx="784701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Browses as Favorites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NET_BRO_100</a:t>
            </a:r>
          </a:p>
        </p:txBody>
      </p:sp>
      <p:sp>
        <p:nvSpPr>
          <p:cNvPr id="6" name="Rectangle 5"/>
          <p:cNvSpPr/>
          <p:nvPr/>
        </p:nvSpPr>
        <p:spPr>
          <a:xfrm>
            <a:off x="3150869" y="2163864"/>
            <a:ext cx="1169043" cy="40511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7996" y="1373085"/>
            <a:ext cx="55054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Renaming Browse Favorites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NET_BRO_110</a:t>
            </a:r>
          </a:p>
        </p:txBody>
      </p:sp>
      <p:sp>
        <p:nvSpPr>
          <p:cNvPr id="13320" name="Line 9"/>
          <p:cNvSpPr>
            <a:spLocks noChangeShapeType="1"/>
          </p:cNvSpPr>
          <p:nvPr/>
        </p:nvSpPr>
        <p:spPr bwMode="auto">
          <a:xfrm flipV="1">
            <a:off x="550863" y="4106863"/>
            <a:ext cx="696912" cy="5080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38369" y="4402589"/>
            <a:ext cx="351317" cy="380517"/>
            <a:chOff x="5487781" y="2493312"/>
            <a:chExt cx="412276" cy="415351"/>
          </a:xfrm>
        </p:grpSpPr>
        <p:sp>
          <p:nvSpPr>
            <p:cNvPr id="14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5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8233" y="2069403"/>
            <a:ext cx="29813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Line 7"/>
          <p:cNvSpPr>
            <a:spLocks noChangeShapeType="1"/>
          </p:cNvSpPr>
          <p:nvPr/>
        </p:nvSpPr>
        <p:spPr bwMode="auto">
          <a:xfrm flipV="1">
            <a:off x="4072615" y="2982030"/>
            <a:ext cx="711200" cy="638175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779794" y="3537515"/>
            <a:ext cx="351317" cy="380517"/>
            <a:chOff x="5487781" y="2493312"/>
            <a:chExt cx="412276" cy="415351"/>
          </a:xfrm>
        </p:grpSpPr>
        <p:sp>
          <p:nvSpPr>
            <p:cNvPr id="17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8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8929" y="2546330"/>
            <a:ext cx="27813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1" name="Line 10"/>
          <p:cNvSpPr>
            <a:spLocks noChangeShapeType="1"/>
          </p:cNvSpPr>
          <p:nvPr/>
        </p:nvSpPr>
        <p:spPr bwMode="auto">
          <a:xfrm flipV="1">
            <a:off x="5752688" y="5227138"/>
            <a:ext cx="755650" cy="652462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5422885" y="5781142"/>
            <a:ext cx="351317" cy="380517"/>
            <a:chOff x="5487781" y="2493312"/>
            <a:chExt cx="412276" cy="415351"/>
          </a:xfrm>
        </p:grpSpPr>
        <p:sp>
          <p:nvSpPr>
            <p:cNvPr id="20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21" name="Text Box 105"/>
            <p:cNvSpPr txBox="1">
              <a:spLocks noChangeArrowheads="1"/>
            </p:cNvSpPr>
            <p:nvPr/>
          </p:nvSpPr>
          <p:spPr bwMode="auto">
            <a:xfrm>
              <a:off x="5504745" y="2562486"/>
              <a:ext cx="378348" cy="30235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Quick Search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NET_BRO_170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04" y="1384983"/>
            <a:ext cx="43053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6433" y="1557518"/>
            <a:ext cx="32956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the Chart Designer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NET_BRO_260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982" y="1070078"/>
            <a:ext cx="6856413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4621" y="2262374"/>
            <a:ext cx="546735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From a browse, choose Chart Designer from the Actions menu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Design a chart using the Browse Chart Designer</a:t>
            </a:r>
          </a:p>
          <a:p>
            <a:pPr lvl="1"/>
            <a:r>
              <a:rPr lang="en-US" dirty="0" smtClean="0"/>
              <a:t>Set X- and Y-Axis labels</a:t>
            </a:r>
          </a:p>
          <a:p>
            <a:pPr lvl="1"/>
            <a:r>
              <a:rPr lang="en-US" dirty="0" smtClean="0"/>
              <a:t>Set X and Y variables</a:t>
            </a:r>
          </a:p>
          <a:p>
            <a:pPr lvl="1"/>
            <a:r>
              <a:rPr lang="en-US" dirty="0" smtClean="0"/>
              <a:t>Group By X Values</a:t>
            </a:r>
          </a:p>
          <a:p>
            <a:pPr lvl="1"/>
            <a:r>
              <a:rPr lang="en-US" dirty="0" smtClean="0"/>
              <a:t>Chart Title</a:t>
            </a:r>
          </a:p>
          <a:p>
            <a:pPr lvl="1"/>
            <a:r>
              <a:rPr lang="en-US" dirty="0" smtClean="0"/>
              <a:t>Chart Type</a:t>
            </a:r>
          </a:p>
          <a:p>
            <a:pPr lvl="1"/>
            <a:r>
              <a:rPr lang="en-US" dirty="0" smtClean="0"/>
              <a:t>Preview</a:t>
            </a:r>
          </a:p>
          <a:p>
            <a:endParaRPr lang="en-US" dirty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Creating Charts from Browses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NET_BRO_270</a:t>
            </a:r>
          </a:p>
        </p:txBody>
      </p:sp>
      <p:pic>
        <p:nvPicPr>
          <p:cNvPr id="30725" name="Picture 4" descr="BrowseChartDesignerWindo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8067" y="3365500"/>
            <a:ext cx="4397375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Rotate and Zoom 3D Charts</a:t>
            </a:r>
          </a:p>
          <a:p>
            <a:r>
              <a:rPr lang="en-US" dirty="0" smtClean="0"/>
              <a:t>Search Charts</a:t>
            </a:r>
          </a:p>
          <a:p>
            <a:r>
              <a:rPr lang="en-US" dirty="0" smtClean="0"/>
              <a:t>Hide Titles </a:t>
            </a:r>
          </a:p>
          <a:p>
            <a:r>
              <a:rPr lang="en-US" dirty="0" smtClean="0"/>
              <a:t>Hide Legend</a:t>
            </a:r>
          </a:p>
          <a:p>
            <a:r>
              <a:rPr lang="en-IE" dirty="0" smtClean="0"/>
              <a:t>Launch in New </a:t>
            </a:r>
            <a:br>
              <a:rPr lang="en-IE" dirty="0" smtClean="0"/>
            </a:br>
            <a:r>
              <a:rPr lang="en-IE" dirty="0" smtClean="0"/>
              <a:t>Window</a:t>
            </a:r>
          </a:p>
          <a:p>
            <a:r>
              <a:rPr lang="en-IE" dirty="0" smtClean="0"/>
              <a:t>Copy to Clipboard</a:t>
            </a:r>
          </a:p>
          <a:p>
            <a:r>
              <a:rPr lang="en-IE" dirty="0" smtClean="0"/>
              <a:t>Edit Chart Design </a:t>
            </a:r>
          </a:p>
          <a:p>
            <a:r>
              <a:rPr lang="en-IE" dirty="0" smtClean="0"/>
              <a:t>Interactive Charting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Chart Options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NET_BRO_280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4199" y="1653226"/>
            <a:ext cx="4530890" cy="416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IE" dirty="0" smtClean="0"/>
              <a:t>For any item that has a drill-down, display a split-screen view of both the chart and the drill-down browse, which can also be displayed as a chart</a:t>
            </a:r>
          </a:p>
          <a:p>
            <a:pPr lvl="1" eaLnBrk="1" hangingPunct="1"/>
            <a:r>
              <a:rPr lang="en-IE" dirty="0" smtClean="0"/>
              <a:t>Click an item in the first chart to automatically change the view to reflect the changed data for the drill-down</a:t>
            </a:r>
          </a:p>
          <a:p>
            <a:pPr lvl="1" eaLnBrk="1" hangingPunct="1"/>
            <a:r>
              <a:rPr lang="en-IE" dirty="0" smtClean="0"/>
              <a:t>Click an item in the chart to select the associated row in the browse</a:t>
            </a:r>
          </a:p>
          <a:p>
            <a:pPr lvl="1" eaLnBrk="1" hangingPunct="1"/>
            <a:r>
              <a:rPr lang="en-IE" dirty="0" smtClean="0"/>
              <a:t>Conversely, click a row in a browse to select the associated item in the chart</a:t>
            </a:r>
            <a:endParaRPr lang="en-US" dirty="0" smtClean="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dirty="0" smtClean="0"/>
              <a:t>Interactive Charting</a:t>
            </a:r>
            <a:endParaRPr lang="en-US" dirty="0" smtClean="0"/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Operational Metrics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NET_BRO_180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821" y="1543293"/>
            <a:ext cx="8461094" cy="3989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Creating Metric Collections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NET_BRO_190</a:t>
            </a:r>
          </a:p>
        </p:txBody>
      </p:sp>
      <p:pic>
        <p:nvPicPr>
          <p:cNvPr id="21508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7821" y="1602663"/>
            <a:ext cx="6580188" cy="384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 familiar with different types of browses in the QAD .NET UI</a:t>
            </a:r>
          </a:p>
          <a:p>
            <a:pPr eaLnBrk="1" hangingPunct="1"/>
            <a:r>
              <a:rPr lang="en-US" dirty="0" smtClean="0"/>
              <a:t>Know how to use browse features to find the exact data you need</a:t>
            </a:r>
          </a:p>
          <a:p>
            <a:pPr eaLnBrk="1" hangingPunct="1"/>
            <a:r>
              <a:rPr lang="en-US" dirty="0" smtClean="0"/>
              <a:t>Understand various ways of displaying browse output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Chapter 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NET_BRO_030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708" y="976976"/>
            <a:ext cx="794226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Creating Metric Groups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NET_BRO_200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4346" y="3220897"/>
            <a:ext cx="5642344" cy="2925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dirty="0" smtClean="0"/>
              <a:t>Creating Operational Metrics</a:t>
            </a:r>
            <a:endParaRPr lang="en-US" dirty="0" smtClean="0"/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NET_BRO_210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138" y="1157288"/>
            <a:ext cx="8466137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Editing Operational Metrics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NET_BRO_220</a:t>
            </a:r>
          </a:p>
        </p:txBody>
      </p:sp>
      <p:pic>
        <p:nvPicPr>
          <p:cNvPr id="24580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0826" y="1445714"/>
            <a:ext cx="623887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Browses let you to display selected data in different formats</a:t>
            </a:r>
          </a:p>
          <a:p>
            <a:pPr eaLnBrk="1" hangingPunct="1"/>
            <a:r>
              <a:rPr lang="en-US" dirty="0" smtClean="0"/>
              <a:t>You can use advanced filtering, sorting, and column options to adjust the data you see to your needs</a:t>
            </a:r>
          </a:p>
          <a:p>
            <a:pPr eaLnBrk="1" hangingPunct="1"/>
            <a:r>
              <a:rPr lang="en-US" dirty="0" smtClean="0"/>
              <a:t>You can display browse data as charts or as operational metrics</a:t>
            </a:r>
          </a:p>
          <a:p>
            <a:pPr eaLnBrk="1" hangingPunct="1"/>
            <a:r>
              <a:rPr lang="en-US" dirty="0" smtClean="0"/>
              <a:t>Operational metrics can be used to display  operational deficiencies in real time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Summary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NET_BRO_300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533524" y="891610"/>
            <a:ext cx="7153275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dirty="0" smtClean="0"/>
              <a:t>Application Help</a:t>
            </a:r>
          </a:p>
          <a:p>
            <a:r>
              <a:rPr lang="en-US" dirty="0" smtClean="0"/>
              <a:t>Programs</a:t>
            </a:r>
          </a:p>
          <a:p>
            <a:r>
              <a:rPr lang="en-US" b="1" dirty="0" smtClean="0"/>
              <a:t>Browses</a:t>
            </a:r>
          </a:p>
          <a:p>
            <a:r>
              <a:rPr lang="en-US" dirty="0" smtClean="0"/>
              <a:t>Character UI </a:t>
            </a:r>
            <a:endParaRPr lang="en-US" dirty="0" smtClean="0"/>
          </a:p>
          <a:p>
            <a:r>
              <a:rPr lang="en-US" smtClean="0"/>
              <a:t>Dashboards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NET_BRO_040</a:t>
            </a:r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endParaRPr lang="en-US" sz="3200" b="1" dirty="0">
              <a:solidFill>
                <a:srgbClr val="5A87C6"/>
              </a:solidFill>
            </a:endParaRPr>
          </a:p>
        </p:txBody>
      </p:sp>
      <p:sp>
        <p:nvSpPr>
          <p:cNvPr id="131077" name="Line 5"/>
          <p:cNvSpPr>
            <a:spLocks noChangeShapeType="1"/>
          </p:cNvSpPr>
          <p:nvPr/>
        </p:nvSpPr>
        <p:spPr bwMode="auto">
          <a:xfrm>
            <a:off x="965200" y="8330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05786"/>
            <a:ext cx="8229600" cy="521034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Lookup Browses	</a:t>
            </a:r>
          </a:p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Power Browses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Browse Actions Menu, Export to Excel,  Report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Browse Setup Menu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Filters and Operators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Column Options and Right-Click Column Options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Grouping and Summarizing</a:t>
            </a:r>
          </a:p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Component-Based Browses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Stored Search and Filter Fields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Right-Click Options and Excel Integration</a:t>
            </a:r>
          </a:p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Browses as Favorites</a:t>
            </a:r>
          </a:p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Quick Search</a:t>
            </a:r>
          </a:p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Using the Chart Designer</a:t>
            </a:r>
          </a:p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Operational Metrics</a:t>
            </a: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 to Browse Topics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Lookup Browses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NET_BRO_060</a:t>
            </a:r>
          </a:p>
        </p:txBody>
      </p:sp>
      <p:pic>
        <p:nvPicPr>
          <p:cNvPr id="8196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9675" y="1849438"/>
            <a:ext cx="6780213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592" y="1165693"/>
            <a:ext cx="8256587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439" y="2774881"/>
            <a:ext cx="8323263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Power Browses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NET_BRO_070</a:t>
            </a:r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>
            <a:off x="1890825" y="439569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b="1" dirty="0"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567005" y="2759968"/>
            <a:ext cx="351317" cy="380517"/>
            <a:chOff x="5487781" y="2493312"/>
            <a:chExt cx="412276" cy="415351"/>
          </a:xfrm>
        </p:grpSpPr>
        <p:sp>
          <p:nvSpPr>
            <p:cNvPr id="15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6" name="Text Box 105"/>
            <p:cNvSpPr txBox="1">
              <a:spLocks noChangeArrowheads="1"/>
            </p:cNvSpPr>
            <p:nvPr/>
          </p:nvSpPr>
          <p:spPr bwMode="auto">
            <a:xfrm>
              <a:off x="5504745" y="2562486"/>
              <a:ext cx="378348" cy="30235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971409" y="3445535"/>
            <a:ext cx="351317" cy="380517"/>
            <a:chOff x="5487781" y="2493312"/>
            <a:chExt cx="412276" cy="415351"/>
          </a:xfrm>
        </p:grpSpPr>
        <p:sp>
          <p:nvSpPr>
            <p:cNvPr id="18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9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5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649459" y="3738063"/>
            <a:ext cx="351317" cy="380517"/>
            <a:chOff x="5487781" y="2493312"/>
            <a:chExt cx="412276" cy="415351"/>
          </a:xfrm>
        </p:grpSpPr>
        <p:sp>
          <p:nvSpPr>
            <p:cNvPr id="21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22" name="Text Box 105"/>
            <p:cNvSpPr txBox="1">
              <a:spLocks noChangeArrowheads="1"/>
            </p:cNvSpPr>
            <p:nvPr/>
          </p:nvSpPr>
          <p:spPr bwMode="auto">
            <a:xfrm>
              <a:off x="5504745" y="2562486"/>
              <a:ext cx="378348" cy="30235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4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01361" y="4000906"/>
            <a:ext cx="351317" cy="380517"/>
            <a:chOff x="5487781" y="2493312"/>
            <a:chExt cx="412276" cy="415351"/>
          </a:xfrm>
        </p:grpSpPr>
        <p:sp>
          <p:nvSpPr>
            <p:cNvPr id="24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25" name="Text Box 105"/>
            <p:cNvSpPr txBox="1">
              <a:spLocks noChangeArrowheads="1"/>
            </p:cNvSpPr>
            <p:nvPr/>
          </p:nvSpPr>
          <p:spPr bwMode="auto">
            <a:xfrm>
              <a:off x="5504745" y="2562486"/>
              <a:ext cx="378348" cy="30235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60167" y="4992735"/>
            <a:ext cx="351317" cy="380517"/>
            <a:chOff x="5487781" y="2493312"/>
            <a:chExt cx="412276" cy="415351"/>
          </a:xfrm>
        </p:grpSpPr>
        <p:sp>
          <p:nvSpPr>
            <p:cNvPr id="27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28" name="Text Box 105"/>
            <p:cNvSpPr txBox="1">
              <a:spLocks noChangeArrowheads="1"/>
            </p:cNvSpPr>
            <p:nvPr/>
          </p:nvSpPr>
          <p:spPr bwMode="auto">
            <a:xfrm>
              <a:off x="5504745" y="2562486"/>
              <a:ext cx="378348" cy="30235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Browse Actions Menu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NET_BRO_075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366" y="974125"/>
            <a:ext cx="6684963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6867" y="2401017"/>
            <a:ext cx="596265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184" y="1092097"/>
            <a:ext cx="603885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Export to Excel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NET_BRO_230</a:t>
            </a:r>
          </a:p>
        </p:txBody>
      </p:sp>
      <p:sp>
        <p:nvSpPr>
          <p:cNvPr id="8" name="Rectangle 7"/>
          <p:cNvSpPr/>
          <p:nvPr/>
        </p:nvSpPr>
        <p:spPr>
          <a:xfrm>
            <a:off x="545675" y="2291036"/>
            <a:ext cx="1250066" cy="30094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4536" y="2257611"/>
            <a:ext cx="619125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3393797" y="5997039"/>
            <a:ext cx="2092626" cy="25056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14176</TotalTime>
  <Words>474</Words>
  <Application>Microsoft Office PowerPoint</Application>
  <PresentationFormat>On-screen Show (4:3)</PresentationFormat>
  <Paragraphs>150</Paragraphs>
  <Slides>33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1_EX06PP_template</vt:lpstr>
      <vt:lpstr>QAD 2010 Template</vt:lpstr>
      <vt:lpstr>Using the QAD .NET UI: Browses</vt:lpstr>
      <vt:lpstr>Chapter Objectives</vt:lpstr>
      <vt:lpstr>Chapter Benefits</vt:lpstr>
      <vt:lpstr>Training Flow</vt:lpstr>
      <vt:lpstr>Introduction to Browse Topics</vt:lpstr>
      <vt:lpstr> Lookup Browses</vt:lpstr>
      <vt:lpstr>Power Browses</vt:lpstr>
      <vt:lpstr>Browse Actions Menu</vt:lpstr>
      <vt:lpstr>Export to Excel</vt:lpstr>
      <vt:lpstr>Browse Report</vt:lpstr>
      <vt:lpstr>Browse Setup Menu</vt:lpstr>
      <vt:lpstr>Filters and Operators</vt:lpstr>
      <vt:lpstr>Column Options</vt:lpstr>
      <vt:lpstr>Right-Click Column Options</vt:lpstr>
      <vt:lpstr>Grouping Browse Results</vt:lpstr>
      <vt:lpstr>Summarizing Browse Results</vt:lpstr>
      <vt:lpstr>Component-Based Browses</vt:lpstr>
      <vt:lpstr>Managing Filter Fields</vt:lpstr>
      <vt:lpstr>Right-Click Component Browse Options</vt:lpstr>
      <vt:lpstr>Excel Integration</vt:lpstr>
      <vt:lpstr>Browses as Favorites</vt:lpstr>
      <vt:lpstr>Renaming Browse Favorites</vt:lpstr>
      <vt:lpstr>Quick Search</vt:lpstr>
      <vt:lpstr>Using the Chart Designer</vt:lpstr>
      <vt:lpstr>Creating Charts from Browses</vt:lpstr>
      <vt:lpstr>Chart Options</vt:lpstr>
      <vt:lpstr>Interactive Charting</vt:lpstr>
      <vt:lpstr>Operational Metrics</vt:lpstr>
      <vt:lpstr>Creating Metric Collections</vt:lpstr>
      <vt:lpstr>Creating Metric Groups</vt:lpstr>
      <vt:lpstr>Creating Operational Metrics</vt:lpstr>
      <vt:lpstr>Editing Operational Metrics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qad</cp:lastModifiedBy>
  <cp:revision>646</cp:revision>
  <dcterms:created xsi:type="dcterms:W3CDTF">2006-04-20T07:03:59Z</dcterms:created>
  <dcterms:modified xsi:type="dcterms:W3CDTF">2013-10-07T17:39:58Z</dcterms:modified>
</cp:coreProperties>
</file>