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35" r:id="rId2"/>
  </p:sldMasterIdLst>
  <p:notesMasterIdLst>
    <p:notesMasterId r:id="rId14"/>
  </p:notesMasterIdLst>
  <p:sldIdLst>
    <p:sldId id="259" r:id="rId3"/>
    <p:sldId id="345" r:id="rId4"/>
    <p:sldId id="346" r:id="rId5"/>
    <p:sldId id="333" r:id="rId6"/>
    <p:sldId id="331" r:id="rId7"/>
    <p:sldId id="348" r:id="rId8"/>
    <p:sldId id="334" r:id="rId9"/>
    <p:sldId id="340" r:id="rId10"/>
    <p:sldId id="337" r:id="rId11"/>
    <p:sldId id="339" r:id="rId12"/>
    <p:sldId id="342" r:id="rId13"/>
  </p:sldIdLst>
  <p:sldSz cx="9144000" cy="6858000" type="screen4x3"/>
  <p:notesSz cx="7023100" cy="93091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37" autoAdjust="0"/>
    <p:restoredTop sz="91595" autoAdjust="0"/>
  </p:normalViewPr>
  <p:slideViewPr>
    <p:cSldViewPr snapToGrid="0">
      <p:cViewPr>
        <p:scale>
          <a:sx n="80" d="100"/>
          <a:sy n="80" d="100"/>
        </p:scale>
        <p:origin x="-2520" y="-7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343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8132" y="0"/>
            <a:ext cx="3043343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4550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2310" y="4421823"/>
            <a:ext cx="5618480" cy="4189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2029"/>
            <a:ext cx="3043343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8132" y="8842029"/>
            <a:ext cx="3043343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0087146-BA02-430F-BE71-6B13AF991A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A08A04-0F20-4D9E-A189-C47B414CBE4F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5863" y="698500"/>
            <a:ext cx="4654550" cy="3490913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414" y="4421823"/>
            <a:ext cx="5150273" cy="4189095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NET_HELP_110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NET_HELP_110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NET_HELP_110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NET_HELP_110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NET_HELP_110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NET_HELP_110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50000"/>
              </a:spcBef>
              <a:defRPr/>
            </a:pPr>
            <a:r>
              <a:rPr lang="en-US" sz="800" dirty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NET_HELP_110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documentlibrary.qad.com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documentlibrary.qad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documentlibrary.qad.com/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Using the QAD .NET UI: Help </a:t>
            </a:r>
          </a:p>
        </p:txBody>
      </p:sp>
      <p:sp>
        <p:nvSpPr>
          <p:cNvPr id="3074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QAD Enterprise Edition and Standard Edition</a:t>
            </a:r>
            <a:endParaRPr lang="en-US" sz="2800" b="1" dirty="0" smtClean="0"/>
          </a:p>
          <a:p>
            <a:pPr eaLnBrk="1" hangingPunct="1"/>
            <a:endParaRPr lang="en-US" sz="2800" b="1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Guide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1250" y="926250"/>
            <a:ext cx="6912864" cy="4388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Document Library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39595" y="6365180"/>
            <a:ext cx="1104405" cy="267195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NET_HELP_100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344375" y="1838702"/>
            <a:ext cx="1235035" cy="1118260"/>
          </a:xfrm>
          <a:prstGeom prst="wedgeRoundRectCallout">
            <a:avLst>
              <a:gd name="adj1" fmla="val 97916"/>
              <a:gd name="adj2" fmla="val -63909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400" dirty="0" smtClean="0">
                <a:solidFill>
                  <a:schemeClr val="tx1"/>
                </a:solidFill>
              </a:rPr>
              <a:t>Use three navigation options to find a book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3467585" y="2766957"/>
            <a:ext cx="1840674" cy="831273"/>
          </a:xfrm>
          <a:prstGeom prst="wedgeRoundRectCallout">
            <a:avLst>
              <a:gd name="adj1" fmla="val -96918"/>
              <a:gd name="adj2" fmla="val -20607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400" dirty="0" smtClean="0">
                <a:solidFill>
                  <a:schemeClr val="tx1"/>
                </a:solidFill>
              </a:rPr>
              <a:t>Search  across documentation resources 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201875" y="3275622"/>
            <a:ext cx="1235035" cy="1118260"/>
          </a:xfrm>
          <a:prstGeom prst="wedgeRoundRectCallout">
            <a:avLst>
              <a:gd name="adj1" fmla="val 76762"/>
              <a:gd name="adj2" fmla="val -4373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400" dirty="0" smtClean="0">
                <a:solidFill>
                  <a:schemeClr val="tx1"/>
                </a:solidFill>
              </a:rPr>
              <a:t>Filters help you refine your search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2" name="Rectangle 3"/>
          <p:cNvSpPr>
            <a:spLocks noGrp="1" noChangeArrowheads="1"/>
          </p:cNvSpPr>
          <p:nvPr>
            <p:ph idx="1"/>
          </p:nvPr>
        </p:nvSpPr>
        <p:spPr>
          <a:xfrm>
            <a:off x="659080" y="5546737"/>
            <a:ext cx="8229600" cy="640307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US" sz="2000" dirty="0" smtClean="0">
                <a:hlinkClick r:id="rId3"/>
              </a:rPr>
              <a:t>http://documentlibrary.qad.com/</a:t>
            </a:r>
            <a:endParaRPr lang="en-US" sz="2000" dirty="0" smtClean="0"/>
          </a:p>
          <a:p>
            <a:pPr eaLnBrk="1" hangingPunct="1"/>
            <a:r>
              <a:rPr lang="en-US" sz="2000" dirty="0" smtClean="0"/>
              <a:t>A link to a video tutorial is available from the Help section</a:t>
            </a:r>
          </a:p>
        </p:txBody>
      </p:sp>
      <p:sp>
        <p:nvSpPr>
          <p:cNvPr id="13" name="Rounded Rectangular Callout 12"/>
          <p:cNvSpPr/>
          <p:nvPr/>
        </p:nvSpPr>
        <p:spPr>
          <a:xfrm>
            <a:off x="4797621" y="4275124"/>
            <a:ext cx="1840674" cy="831273"/>
          </a:xfrm>
          <a:prstGeom prst="wedgeRoundRectCallout">
            <a:avLst>
              <a:gd name="adj1" fmla="val 97921"/>
              <a:gd name="adj2" fmla="val -207498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400" dirty="0" smtClean="0">
                <a:solidFill>
                  <a:schemeClr val="tx1"/>
                </a:solidFill>
              </a:rPr>
              <a:t>Click to view a video tutorial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Help includes the following features:</a:t>
            </a:r>
          </a:p>
          <a:p>
            <a:pPr lvl="1"/>
            <a:r>
              <a:rPr lang="en-US" dirty="0" smtClean="0"/>
              <a:t>Character UI Help</a:t>
            </a:r>
          </a:p>
          <a:p>
            <a:pPr lvl="1"/>
            <a:r>
              <a:rPr lang="en-US" dirty="0" smtClean="0"/>
              <a:t>Application Help (F1)</a:t>
            </a:r>
          </a:p>
          <a:p>
            <a:pPr lvl="1"/>
            <a:r>
              <a:rPr lang="en-US" dirty="0" smtClean="0"/>
              <a:t>QAD Guide Me </a:t>
            </a:r>
          </a:p>
          <a:p>
            <a:pPr lvl="1"/>
            <a:r>
              <a:rPr lang="en-US" dirty="0" smtClean="0"/>
              <a:t>QAD Search</a:t>
            </a:r>
          </a:p>
          <a:p>
            <a:pPr lvl="1"/>
            <a:r>
              <a:rPr lang="en-US" dirty="0" smtClean="0"/>
              <a:t>QAD Document Library </a:t>
            </a:r>
            <a:r>
              <a:rPr lang="en-US" dirty="0" smtClean="0">
                <a:hlinkClick r:id="rId2"/>
              </a:rPr>
              <a:t>http://documentlibrary.qad.com/</a:t>
            </a:r>
            <a:endParaRPr lang="en-US" dirty="0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Chapter Summary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22722" y="6578930"/>
            <a:ext cx="1021278" cy="279070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Learn about the extensive help capabilities of the QAD .NET UI: </a:t>
            </a:r>
          </a:p>
          <a:p>
            <a:pPr lvl="1" eaLnBrk="1" hangingPunct="1"/>
            <a:r>
              <a:rPr lang="en-US" dirty="0" smtClean="0"/>
              <a:t>Character UI Help</a:t>
            </a:r>
          </a:p>
          <a:p>
            <a:pPr lvl="1" eaLnBrk="1" hangingPunct="1"/>
            <a:r>
              <a:rPr lang="en-US" dirty="0" smtClean="0"/>
              <a:t>Application  Help (F1 or Help | Application Help)</a:t>
            </a:r>
          </a:p>
          <a:p>
            <a:pPr lvl="1" eaLnBrk="1" hangingPunct="1"/>
            <a:r>
              <a:rPr lang="en-US" dirty="0" smtClean="0"/>
              <a:t>QAD Search (Help | Search)</a:t>
            </a:r>
          </a:p>
          <a:p>
            <a:pPr lvl="1" eaLnBrk="1" hangingPunct="1"/>
            <a:r>
              <a:rPr lang="en-US" dirty="0" smtClean="0"/>
              <a:t>QAD Guide Me</a:t>
            </a:r>
          </a:p>
          <a:p>
            <a:pPr lvl="1"/>
            <a:r>
              <a:rPr lang="en-US" dirty="0" smtClean="0"/>
              <a:t>QAD Document Library</a:t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http://documentlibrary.qad.com/</a:t>
            </a:r>
            <a:endParaRPr lang="en-US" dirty="0" smtClean="0"/>
          </a:p>
          <a:p>
            <a:pPr lvl="1" eaLnBrk="1" hangingPunct="1"/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46473" y="6555179"/>
            <a:ext cx="997527" cy="302821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Become aware of the different types of help and how they can be accessed </a:t>
            </a:r>
          </a:p>
          <a:p>
            <a:pPr eaLnBrk="1" hangingPunct="1"/>
            <a:r>
              <a:rPr lang="en-US" dirty="0" smtClean="0"/>
              <a:t>Be able to choose the most appropriate help source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Benefits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51470" y="6531429"/>
            <a:ext cx="1092530" cy="326571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541720" y="891610"/>
            <a:ext cx="7145079" cy="5424523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Navigation	</a:t>
            </a:r>
          </a:p>
          <a:p>
            <a:r>
              <a:rPr lang="en-US" b="1" dirty="0" smtClean="0"/>
              <a:t>Application Help</a:t>
            </a:r>
          </a:p>
          <a:p>
            <a:r>
              <a:rPr lang="en-US" dirty="0" smtClean="0"/>
              <a:t>Programs</a:t>
            </a:r>
          </a:p>
          <a:p>
            <a:r>
              <a:rPr lang="en-US" dirty="0" smtClean="0"/>
              <a:t>Browses</a:t>
            </a:r>
          </a:p>
          <a:p>
            <a:r>
              <a:rPr lang="en-US" dirty="0" smtClean="0"/>
              <a:t>Character UI</a:t>
            </a:r>
          </a:p>
          <a:p>
            <a:r>
              <a:rPr lang="en-US" smtClean="0"/>
              <a:t>Dashboards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8134597" y="6567055"/>
            <a:ext cx="1009403" cy="290945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NET_HELP_040</a:t>
            </a:r>
          </a:p>
        </p:txBody>
      </p:sp>
      <p:sp>
        <p:nvSpPr>
          <p:cNvPr id="6149" name="Rectangle 4"/>
          <p:cNvSpPr>
            <a:spLocks noChangeArrowheads="1"/>
          </p:cNvSpPr>
          <p:nvPr/>
        </p:nvSpPr>
        <p:spPr bwMode="auto">
          <a:xfrm>
            <a:off x="1885950" y="1766888"/>
            <a:ext cx="6791325" cy="458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9652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 dirty="0"/>
          </a:p>
        </p:txBody>
      </p:sp>
      <p:sp>
        <p:nvSpPr>
          <p:cNvPr id="6151" name="Rectangle 6"/>
          <p:cNvSpPr>
            <a:spLocks noChangeArrowheads="1"/>
          </p:cNvSpPr>
          <p:nvPr/>
        </p:nvSpPr>
        <p:spPr bwMode="auto">
          <a:xfrm>
            <a:off x="4479925" y="3124200"/>
            <a:ext cx="1841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Help in Terminal Mode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80218" y="6578930"/>
            <a:ext cx="1163782" cy="279070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NET_HELP_050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62256" y="1013137"/>
            <a:ext cx="8815387" cy="5110162"/>
            <a:chOff x="204788" y="1512888"/>
            <a:chExt cx="8815387" cy="5110162"/>
          </a:xfrm>
        </p:grpSpPr>
        <p:sp>
          <p:nvSpPr>
            <p:cNvPr id="7172" name="Text Box 19"/>
            <p:cNvSpPr txBox="1">
              <a:spLocks noChangeArrowheads="1"/>
            </p:cNvSpPr>
            <p:nvPr/>
          </p:nvSpPr>
          <p:spPr bwMode="auto">
            <a:xfrm>
              <a:off x="3681413" y="2936875"/>
              <a:ext cx="414337" cy="615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 b="1" dirty="0">
                  <a:solidFill>
                    <a:schemeClr val="tx2"/>
                  </a:solidFill>
                </a:rPr>
                <a:t>2</a:t>
              </a:r>
            </a:p>
          </p:txBody>
        </p:sp>
        <p:sp>
          <p:nvSpPr>
            <p:cNvPr id="7173" name="Text Box 20"/>
            <p:cNvSpPr txBox="1">
              <a:spLocks noChangeArrowheads="1"/>
            </p:cNvSpPr>
            <p:nvPr/>
          </p:nvSpPr>
          <p:spPr bwMode="auto">
            <a:xfrm>
              <a:off x="3895725" y="3475038"/>
              <a:ext cx="377825" cy="6111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US" b="1" dirty="0">
                  <a:solidFill>
                    <a:schemeClr val="tx2"/>
                  </a:solidFill>
                </a:rPr>
                <a:t>3</a:t>
              </a:r>
            </a:p>
          </p:txBody>
        </p:sp>
        <p:pic>
          <p:nvPicPr>
            <p:cNvPr id="7174" name="Picture 1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788" y="1512888"/>
              <a:ext cx="5707062" cy="43735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175" name="Picture 1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46463" y="2236788"/>
              <a:ext cx="5573712" cy="43862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Help Menu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68343" y="6638306"/>
            <a:ext cx="1175657" cy="219694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NET_HELP_051</a:t>
            </a:r>
          </a:p>
        </p:txBody>
      </p:sp>
      <p:pic>
        <p:nvPicPr>
          <p:cNvPr id="6" name="Picture 5" descr="helpmenu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2327" y="1252425"/>
            <a:ext cx="5514286" cy="35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pphelp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5220" y="1017772"/>
            <a:ext cx="6219434" cy="4088618"/>
          </a:xfrm>
          <a:prstGeom prst="rect">
            <a:avLst/>
          </a:prstGeom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Application Help (F1) for Programs and Fields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75221" y="6602681"/>
            <a:ext cx="1068779" cy="255319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NET_HELP_060</a:t>
            </a:r>
          </a:p>
        </p:txBody>
      </p:sp>
      <p:pic>
        <p:nvPicPr>
          <p:cNvPr id="5" name="Picture 4" descr="apphelp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8004" y="2452811"/>
            <a:ext cx="6542858" cy="38761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Guide Me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7091" y="6614556"/>
            <a:ext cx="1246909" cy="243444"/>
          </a:xfrm>
          <a:noFill/>
        </p:spPr>
        <p:txBody>
          <a:bodyPr/>
          <a:lstStyle/>
          <a:p>
            <a:pPr defTabSz="865188"/>
            <a:r>
              <a:rPr lang="en-US" b="1" dirty="0" smtClean="0">
                <a:latin typeface="Arial" charset="0"/>
              </a:rPr>
              <a:t>NET_HELP_080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725" y="1462088"/>
            <a:ext cx="7977951" cy="4214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Search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98971" y="6673932"/>
            <a:ext cx="1045029" cy="184068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NET_HELP_090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8013" y="1100817"/>
            <a:ext cx="6395976" cy="5255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ular Callout 6"/>
          <p:cNvSpPr/>
          <p:nvPr/>
        </p:nvSpPr>
        <p:spPr>
          <a:xfrm>
            <a:off x="736271" y="1733797"/>
            <a:ext cx="1626920" cy="831273"/>
          </a:xfrm>
          <a:prstGeom prst="wedgeRoundRectCallout">
            <a:avLst>
              <a:gd name="adj1" fmla="val 97275"/>
              <a:gd name="adj2" fmla="val 3678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400" dirty="0" smtClean="0">
                <a:solidFill>
                  <a:schemeClr val="tx1"/>
                </a:solidFill>
              </a:rPr>
              <a:t>Search  programs, fields, or both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401783" y="3026229"/>
            <a:ext cx="1818902" cy="831273"/>
          </a:xfrm>
          <a:prstGeom prst="wedgeRoundRectCallout">
            <a:avLst>
              <a:gd name="adj1" fmla="val 83493"/>
              <a:gd name="adj2" fmla="val -6178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400" dirty="0" smtClean="0">
                <a:solidFill>
                  <a:schemeClr val="tx1"/>
                </a:solidFill>
              </a:rPr>
              <a:t>Use advanced search operators and fuzzy matches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10167</TotalTime>
  <Words>202</Words>
  <Application>Microsoft Office PowerPoint</Application>
  <PresentationFormat>On-screen Show (4:3)</PresentationFormat>
  <Paragraphs>55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1_EX06PP_template</vt:lpstr>
      <vt:lpstr>QAD 2010 Template</vt:lpstr>
      <vt:lpstr>Using the QAD .NET UI: Help </vt:lpstr>
      <vt:lpstr>Objective</vt:lpstr>
      <vt:lpstr>Benefits</vt:lpstr>
      <vt:lpstr>Training Flow</vt:lpstr>
      <vt:lpstr>Help in Terminal Mode</vt:lpstr>
      <vt:lpstr>Help Menu</vt:lpstr>
      <vt:lpstr>Application Help (F1) for Programs and Fields</vt:lpstr>
      <vt:lpstr>QAD Guide Me</vt:lpstr>
      <vt:lpstr>QAD Search</vt:lpstr>
      <vt:lpstr>QAD Document Library</vt:lpstr>
      <vt:lpstr>Chapter 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Mike Thorn</cp:lastModifiedBy>
  <cp:revision>301</cp:revision>
  <dcterms:created xsi:type="dcterms:W3CDTF">2006-04-20T07:03:59Z</dcterms:created>
  <dcterms:modified xsi:type="dcterms:W3CDTF">2015-04-23T13:47:53Z</dcterms:modified>
</cp:coreProperties>
</file>