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23" r:id="rId2"/>
  </p:sldMasterIdLst>
  <p:notesMasterIdLst>
    <p:notesMasterId r:id="rId30"/>
  </p:notesMasterIdLst>
  <p:sldIdLst>
    <p:sldId id="259" r:id="rId3"/>
    <p:sldId id="273" r:id="rId4"/>
    <p:sldId id="274" r:id="rId5"/>
    <p:sldId id="339" r:id="rId6"/>
    <p:sldId id="341" r:id="rId7"/>
    <p:sldId id="342" r:id="rId8"/>
    <p:sldId id="343" r:id="rId9"/>
    <p:sldId id="321" r:id="rId10"/>
    <p:sldId id="331" r:id="rId11"/>
    <p:sldId id="345" r:id="rId12"/>
    <p:sldId id="346" r:id="rId13"/>
    <p:sldId id="347" r:id="rId14"/>
    <p:sldId id="348" r:id="rId15"/>
    <p:sldId id="292" r:id="rId16"/>
    <p:sldId id="344" r:id="rId17"/>
    <p:sldId id="271" r:id="rId18"/>
    <p:sldId id="278" r:id="rId19"/>
    <p:sldId id="279" r:id="rId20"/>
    <p:sldId id="285" r:id="rId21"/>
    <p:sldId id="284" r:id="rId22"/>
    <p:sldId id="340" r:id="rId23"/>
    <p:sldId id="296" r:id="rId24"/>
    <p:sldId id="297" r:id="rId25"/>
    <p:sldId id="294" r:id="rId26"/>
    <p:sldId id="334" r:id="rId27"/>
    <p:sldId id="349" r:id="rId28"/>
    <p:sldId id="333" r:id="rId29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4172BB"/>
    <a:srgbClr val="4173BD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37" autoAdjust="0"/>
    <p:restoredTop sz="91562" autoAdjust="0"/>
  </p:normalViewPr>
  <p:slideViewPr>
    <p:cSldViewPr snapToGrid="0">
      <p:cViewPr>
        <p:scale>
          <a:sx n="80" d="100"/>
          <a:sy n="80" d="100"/>
        </p:scale>
        <p:origin x="-1056" y="-6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8" d="100"/>
        <a:sy n="88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E5C915FF-5788-4023-B267-F7B2770E82E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D8637D-0175-4A13-B54D-D36D58C835A9}" type="slidenum">
              <a:rPr lang="en-US" smtClean="0"/>
              <a:pPr/>
              <a:t>4</a:t>
            </a:fld>
            <a:endParaRPr lang="en-US" dirty="0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87FC3B-4C48-4AA3-A581-98921ACE8688}" type="slidenum">
              <a:rPr lang="en-US" smtClean="0"/>
              <a:pPr/>
              <a:t>7</a:t>
            </a:fld>
            <a:endParaRPr lang="en-US" dirty="0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NET_NAV_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NET_NAV_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NET_NAV_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NET_NAV_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NET_NAV_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NET_NAV_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NET_NAV_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NET_NAV_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NET_NAV_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NET_NAV_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NET_NAV_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NET_NAV_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NET_NAV_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NET_NAV_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NET_NAV_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IE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NET_NAV_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0" y="6629400"/>
            <a:ext cx="1143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spcBef>
                <a:spcPct val="50000"/>
              </a:spcBef>
              <a:defRPr/>
            </a:pPr>
            <a:r>
              <a:rPr lang="en-US" sz="800" dirty="0">
                <a:solidFill>
                  <a:schemeClr val="bg2"/>
                </a:solidFill>
                <a:latin typeface="Tahoma" charset="0"/>
              </a:rPr>
              <a:t>QAD Proprietary</a:t>
            </a:r>
          </a:p>
        </p:txBody>
      </p:sp>
      <p:pic>
        <p:nvPicPr>
          <p:cNvPr id="1029" name="Picture 13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 dirty="0"/>
              <a:t>NET_NAV_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1" r:id="rId2"/>
    <p:sldLayoutId id="2147483720" r:id="rId3"/>
    <p:sldLayoutId id="2147483719" r:id="rId4"/>
    <p:sldLayoutId id="2147483718" r:id="rId5"/>
    <p:sldLayoutId id="2147483717" r:id="rId6"/>
    <p:sldLayoutId id="2147483716" r:id="rId7"/>
    <p:sldLayoutId id="2147483715" r:id="rId8"/>
    <p:sldLayoutId id="2147483714" r:id="rId9"/>
    <p:sldLayoutId id="2147483713" r:id="rId10"/>
    <p:sldLayoutId id="2147483712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NET_NAV_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Using the QAD .NET UI: Navigation</a:t>
            </a:r>
          </a:p>
        </p:txBody>
      </p:sp>
      <p:sp>
        <p:nvSpPr>
          <p:cNvPr id="3074" name="Rectangle 5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2800" dirty="0" smtClean="0"/>
              <a:t>QAD Enterprise Edition and Standard Edition</a:t>
            </a:r>
          </a:p>
          <a:p>
            <a:pPr eaLnBrk="1" hangingPunct="1"/>
            <a:endParaRPr lang="en-US" sz="2800" b="1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Guide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UI Navigation: Applications Area</a:t>
            </a:r>
          </a:p>
        </p:txBody>
      </p:sp>
      <p:sp>
        <p:nvSpPr>
          <p:cNvPr id="15365" name="Text Box 16"/>
          <p:cNvSpPr txBox="1">
            <a:spLocks noChangeArrowheads="1"/>
          </p:cNvSpPr>
          <p:nvPr/>
        </p:nvSpPr>
        <p:spPr bwMode="auto">
          <a:xfrm>
            <a:off x="3037858" y="2847380"/>
            <a:ext cx="2209800" cy="67710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 dirty="0" smtClean="0">
                <a:latin typeface="+mj-lt"/>
              </a:rPr>
              <a:t>Double-click any </a:t>
            </a:r>
            <a:r>
              <a:rPr lang="en-US" sz="1600" dirty="0">
                <a:latin typeface="+mj-lt"/>
              </a:rPr>
              <a:t>program to </a:t>
            </a:r>
            <a:r>
              <a:rPr lang="en-US" sz="1600" dirty="0" smtClean="0">
                <a:latin typeface="+mj-lt"/>
              </a:rPr>
              <a:t>open</a:t>
            </a:r>
            <a:endParaRPr lang="en-US" sz="1600" dirty="0">
              <a:latin typeface="+mj-lt"/>
            </a:endParaRPr>
          </a:p>
        </p:txBody>
      </p:sp>
      <p:sp>
        <p:nvSpPr>
          <p:cNvPr id="15366" name="Text Box 18"/>
          <p:cNvSpPr txBox="1">
            <a:spLocks noChangeArrowheads="1"/>
          </p:cNvSpPr>
          <p:nvPr/>
        </p:nvSpPr>
        <p:spPr bwMode="auto">
          <a:xfrm>
            <a:off x="2871171" y="2155229"/>
            <a:ext cx="2376487" cy="67710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 dirty="0">
                <a:latin typeface="+mj-lt"/>
              </a:rPr>
              <a:t>Click </a:t>
            </a:r>
            <a:r>
              <a:rPr lang="en-US" sz="1600" dirty="0" smtClean="0">
                <a:latin typeface="+mj-lt"/>
              </a:rPr>
              <a:t>folder or + icon to </a:t>
            </a:r>
            <a:r>
              <a:rPr lang="en-US" sz="1600" dirty="0">
                <a:latin typeface="+mj-lt"/>
              </a:rPr>
              <a:t>open</a:t>
            </a:r>
          </a:p>
        </p:txBody>
      </p:sp>
      <p:sp>
        <p:nvSpPr>
          <p:cNvPr id="15369" name="Line 24"/>
          <p:cNvSpPr>
            <a:spLocks noChangeShapeType="1"/>
          </p:cNvSpPr>
          <p:nvPr/>
        </p:nvSpPr>
        <p:spPr bwMode="auto">
          <a:xfrm rot="10800000" flipH="1" flipV="1">
            <a:off x="5254146" y="2385417"/>
            <a:ext cx="296862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15370" name="Line 24"/>
          <p:cNvSpPr>
            <a:spLocks noChangeShapeType="1"/>
          </p:cNvSpPr>
          <p:nvPr/>
        </p:nvSpPr>
        <p:spPr bwMode="auto">
          <a:xfrm rot="10800000" flipH="1" flipV="1">
            <a:off x="5249383" y="3090267"/>
            <a:ext cx="295275" cy="1587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12" name="Text Box 16"/>
          <p:cNvSpPr txBox="1">
            <a:spLocks noChangeArrowheads="1"/>
          </p:cNvSpPr>
          <p:nvPr/>
        </p:nvSpPr>
        <p:spPr bwMode="auto">
          <a:xfrm>
            <a:off x="3037858" y="1447362"/>
            <a:ext cx="2209800" cy="67710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 dirty="0" smtClean="0">
                <a:latin typeface="+mj-lt"/>
              </a:rPr>
              <a:t>Enter menu name or number to open</a:t>
            </a:r>
            <a:endParaRPr lang="en-US" sz="1600" dirty="0">
              <a:latin typeface="+mj-lt"/>
            </a:endParaRPr>
          </a:p>
        </p:txBody>
      </p:sp>
      <p:sp>
        <p:nvSpPr>
          <p:cNvPr id="13" name="Line 24"/>
          <p:cNvSpPr>
            <a:spLocks noChangeShapeType="1"/>
          </p:cNvSpPr>
          <p:nvPr/>
        </p:nvSpPr>
        <p:spPr bwMode="auto">
          <a:xfrm rot="10800000" flipH="1" flipV="1">
            <a:off x="5247051" y="1802201"/>
            <a:ext cx="296862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594" y="1102920"/>
            <a:ext cx="253365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1513" y="1205281"/>
            <a:ext cx="3086100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NET_NAV_200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Menu Properties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NET_NAV_210</a:t>
            </a:r>
          </a:p>
        </p:txBody>
      </p:sp>
      <p:grpSp>
        <p:nvGrpSpPr>
          <p:cNvPr id="2" name="Group 6"/>
          <p:cNvGrpSpPr/>
          <p:nvPr/>
        </p:nvGrpSpPr>
        <p:grpSpPr>
          <a:xfrm>
            <a:off x="504508" y="1488791"/>
            <a:ext cx="8118475" cy="3808412"/>
            <a:chOff x="1025525" y="2116138"/>
            <a:chExt cx="8118475" cy="3808412"/>
          </a:xfrm>
        </p:grpSpPr>
        <p:pic>
          <p:nvPicPr>
            <p:cNvPr id="16387" name="Picture 16" descr="SHOT000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25525" y="2116138"/>
              <a:ext cx="5210175" cy="3808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89" name="Rectangle 11"/>
            <p:cNvSpPr>
              <a:spLocks noChangeArrowheads="1"/>
            </p:cNvSpPr>
            <p:nvPr/>
          </p:nvSpPr>
          <p:spPr bwMode="auto">
            <a:xfrm>
              <a:off x="6288088" y="3675063"/>
              <a:ext cx="2855912" cy="129266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/>
              <a:r>
                <a:rPr lang="en-US" sz="2400" dirty="0">
                  <a:latin typeface="+mj-lt"/>
                </a:rPr>
                <a:t>Right-click any program and select </a:t>
              </a:r>
              <a:r>
                <a:rPr lang="en-US" sz="2400" dirty="0" smtClean="0">
                  <a:latin typeface="+mj-lt"/>
                </a:rPr>
                <a:t>Properties</a:t>
              </a:r>
              <a:endParaRPr lang="en-US" sz="2400" dirty="0">
                <a:latin typeface="+mj-lt"/>
              </a:endParaRPr>
            </a:p>
          </p:txBody>
        </p:sp>
        <p:cxnSp>
          <p:nvCxnSpPr>
            <p:cNvPr id="16390" name="Straight Arrow Connector 11"/>
            <p:cNvCxnSpPr>
              <a:cxnSpLocks noChangeShapeType="1"/>
            </p:cNvCxnSpPr>
            <p:nvPr/>
          </p:nvCxnSpPr>
          <p:spPr bwMode="auto">
            <a:xfrm>
              <a:off x="4368800" y="3959225"/>
              <a:ext cx="1895475" cy="1588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 type="triangle" w="med" len="med"/>
              <a:tailEnd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Properties Options 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NET_NAV_220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22" y="1025918"/>
            <a:ext cx="4492831" cy="471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57402" y="1227798"/>
            <a:ext cx="4730338" cy="496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Properties Options: Open With 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NET_NAV_225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4310" y="1239675"/>
            <a:ext cx="3405582" cy="4460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781" y="1159962"/>
            <a:ext cx="4800009" cy="234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SHOT00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88269" y="3876484"/>
            <a:ext cx="4841975" cy="224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1943" y="1038473"/>
            <a:ext cx="3133725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03409" y="3584497"/>
            <a:ext cx="2790825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Favorites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NET_NAV_100</a:t>
            </a:r>
          </a:p>
        </p:txBody>
      </p:sp>
      <p:sp>
        <p:nvSpPr>
          <p:cNvPr id="20485" name="Line 6"/>
          <p:cNvSpPr>
            <a:spLocks noChangeShapeType="1"/>
          </p:cNvSpPr>
          <p:nvPr/>
        </p:nvSpPr>
        <p:spPr bwMode="auto">
          <a:xfrm flipH="1">
            <a:off x="1990587" y="3057466"/>
            <a:ext cx="2133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20486" name="Text Box 8"/>
          <p:cNvSpPr txBox="1">
            <a:spLocks noChangeArrowheads="1"/>
          </p:cNvSpPr>
          <p:nvPr/>
        </p:nvSpPr>
        <p:spPr bwMode="auto">
          <a:xfrm>
            <a:off x="4184432" y="2730391"/>
            <a:ext cx="4437054" cy="80021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 dirty="0">
                <a:latin typeface="+mj-lt"/>
              </a:rPr>
              <a:t>Programs that are used frequently so that a search is not required</a:t>
            </a:r>
          </a:p>
        </p:txBody>
      </p:sp>
      <p:sp>
        <p:nvSpPr>
          <p:cNvPr id="20487" name="Line 9"/>
          <p:cNvSpPr>
            <a:spLocks noChangeShapeType="1"/>
          </p:cNvSpPr>
          <p:nvPr/>
        </p:nvSpPr>
        <p:spPr bwMode="auto">
          <a:xfrm flipH="1">
            <a:off x="3227072" y="1876302"/>
            <a:ext cx="786785" cy="550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20488" name="Text Box 11"/>
          <p:cNvSpPr txBox="1">
            <a:spLocks noChangeArrowheads="1"/>
          </p:cNvSpPr>
          <p:nvPr/>
        </p:nvSpPr>
        <p:spPr bwMode="auto">
          <a:xfrm>
            <a:off x="4098140" y="1098507"/>
            <a:ext cx="4558972" cy="11079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 dirty="0">
                <a:latin typeface="+mj-lt"/>
              </a:rPr>
              <a:t>Right-click a program and select Add to Favorites, or drag and drop programs to the Favorites area</a:t>
            </a:r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5350722" y="5009327"/>
            <a:ext cx="786785" cy="550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6128821" y="4611543"/>
            <a:ext cx="3015179" cy="80021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 dirty="0" smtClean="0">
                <a:latin typeface="+mj-lt"/>
              </a:rPr>
              <a:t>Additional right-click options for Favorites</a:t>
            </a:r>
            <a:endParaRPr lang="en-US" sz="2000" dirty="0">
              <a:latin typeface="+mj-lt"/>
            </a:endParaRP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201880" y="4146434"/>
            <a:ext cx="2257137" cy="141577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000" dirty="0" smtClean="0">
                <a:latin typeface="+mj-lt"/>
              </a:rPr>
              <a:t>Drag and drop external files and programs into Favorites </a:t>
            </a:r>
            <a:endParaRPr lang="en-US" sz="2000" dirty="0">
              <a:latin typeface="+mj-lt"/>
            </a:endParaRPr>
          </a:p>
        </p:txBody>
      </p:sp>
      <p:sp>
        <p:nvSpPr>
          <p:cNvPr id="17" name="Line 9"/>
          <p:cNvSpPr>
            <a:spLocks noChangeShapeType="1"/>
          </p:cNvSpPr>
          <p:nvPr/>
        </p:nvSpPr>
        <p:spPr bwMode="auto">
          <a:xfrm flipH="1">
            <a:off x="2446325" y="4676892"/>
            <a:ext cx="603658" cy="1979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800"/>
              </a:spcBef>
            </a:pPr>
            <a:r>
              <a:rPr lang="en-US" dirty="0" smtClean="0"/>
              <a:t>File Menu</a:t>
            </a:r>
          </a:p>
          <a:p>
            <a:pPr eaLnBrk="1" hangingPunct="1">
              <a:spcBef>
                <a:spcPts val="800"/>
              </a:spcBef>
            </a:pPr>
            <a:r>
              <a:rPr lang="en-US" dirty="0" smtClean="0"/>
              <a:t>Edit Menu</a:t>
            </a:r>
          </a:p>
          <a:p>
            <a:pPr eaLnBrk="1" hangingPunct="1">
              <a:spcBef>
                <a:spcPts val="800"/>
              </a:spcBef>
            </a:pPr>
            <a:r>
              <a:rPr lang="en-US" dirty="0" smtClean="0"/>
              <a:t>Tools Menu</a:t>
            </a:r>
          </a:p>
          <a:p>
            <a:pPr eaLnBrk="1" hangingPunct="1">
              <a:spcBef>
                <a:spcPts val="800"/>
              </a:spcBef>
            </a:pPr>
            <a:r>
              <a:rPr lang="en-US" dirty="0" smtClean="0"/>
              <a:t>Window Menu</a:t>
            </a:r>
          </a:p>
          <a:p>
            <a:pPr eaLnBrk="1" hangingPunct="1">
              <a:spcBef>
                <a:spcPts val="800"/>
              </a:spcBef>
            </a:pPr>
            <a:r>
              <a:rPr lang="en-US" dirty="0" smtClean="0"/>
              <a:t>Help Menu</a:t>
            </a:r>
          </a:p>
          <a:p>
            <a:pPr eaLnBrk="1" hangingPunct="1">
              <a:spcBef>
                <a:spcPts val="800"/>
              </a:spcBef>
            </a:pPr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Workspace Menus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NET_NAV_075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File Menu</a:t>
            </a:r>
          </a:p>
        </p:txBody>
      </p:sp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NET_NAV_110</a:t>
            </a:r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2281238"/>
            <a:ext cx="5905500" cy="2295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Edit Menu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NET_NAV_120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25647" y="2075335"/>
            <a:ext cx="4511067" cy="2366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Tools Menu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NET_NAV_130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4045" y="1773506"/>
            <a:ext cx="4928012" cy="2680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Tools | Options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NET_NAV_140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44894" y="1044844"/>
            <a:ext cx="5705475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800"/>
              </a:spcBef>
            </a:pPr>
            <a:r>
              <a:rPr lang="en-US" dirty="0" smtClean="0"/>
              <a:t>Understand general navigation features of the QAD .NET UI</a:t>
            </a:r>
          </a:p>
          <a:p>
            <a:pPr eaLnBrk="1" hangingPunct="1">
              <a:spcBef>
                <a:spcPts val="800"/>
              </a:spcBef>
            </a:pPr>
            <a:r>
              <a:rPr lang="en-US" dirty="0" smtClean="0"/>
              <a:t>Know how to use the Workspace menus</a:t>
            </a:r>
          </a:p>
          <a:p>
            <a:pPr eaLnBrk="1" hangingPunct="1">
              <a:spcBef>
                <a:spcPts val="800"/>
              </a:spcBef>
            </a:pPr>
            <a:r>
              <a:rPr lang="en-US" dirty="0" smtClean="0"/>
              <a:t>Understand navigation differences in different types of programs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Chapter Objectives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NET_NAV_020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Window Menu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NET_NAV_150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4531" y="1810925"/>
            <a:ext cx="8269387" cy="3141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Help Menu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NET_NAV_190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633" y="2146403"/>
            <a:ext cx="8615991" cy="2627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dirty="0" smtClean="0"/>
              <a:t>Component and Non-Component Based Programs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NET_NAV_160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277333" y="1084574"/>
            <a:ext cx="8582025" cy="4854575"/>
            <a:chOff x="266700" y="1477995"/>
            <a:chExt cx="8582025" cy="4854575"/>
          </a:xfrm>
        </p:grpSpPr>
        <p:sp>
          <p:nvSpPr>
            <p:cNvPr id="23556" name="Line 6"/>
            <p:cNvSpPr>
              <a:spLocks noChangeShapeType="1"/>
            </p:cNvSpPr>
            <p:nvPr/>
          </p:nvSpPr>
          <p:spPr bwMode="auto">
            <a:xfrm flipH="1" flipV="1">
              <a:off x="1506538" y="3497295"/>
              <a:ext cx="2017712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3557" name="Text Box 8"/>
            <p:cNvSpPr txBox="1">
              <a:spLocks noChangeArrowheads="1"/>
            </p:cNvSpPr>
            <p:nvPr/>
          </p:nvSpPr>
          <p:spPr bwMode="auto">
            <a:xfrm>
              <a:off x="5043488" y="1497045"/>
              <a:ext cx="3805237" cy="6762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/>
              <a:r>
                <a:rPr lang="en-US" sz="1600" dirty="0">
                  <a:latin typeface="+mj-lt"/>
                </a:rPr>
                <a:t>Enterprise Financials and System Administration programs only</a:t>
              </a:r>
            </a:p>
          </p:txBody>
        </p:sp>
        <p:sp>
          <p:nvSpPr>
            <p:cNvPr id="23558" name="Text Box 10"/>
            <p:cNvSpPr txBox="1">
              <a:spLocks noChangeArrowheads="1"/>
            </p:cNvSpPr>
            <p:nvPr/>
          </p:nvSpPr>
          <p:spPr bwMode="auto">
            <a:xfrm rot="10800000" flipV="1">
              <a:off x="482600" y="5656295"/>
              <a:ext cx="3176588" cy="6762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US" sz="1600" dirty="0">
                  <a:latin typeface="+mj-lt"/>
                </a:rPr>
                <a:t>All other programs are</a:t>
              </a:r>
              <a:br>
                <a:rPr lang="en-US" sz="1600" dirty="0">
                  <a:latin typeface="+mj-lt"/>
                </a:rPr>
              </a:br>
              <a:r>
                <a:rPr lang="en-US" sz="1600" dirty="0">
                  <a:latin typeface="+mj-lt"/>
                </a:rPr>
                <a:t>non-component based</a:t>
              </a:r>
            </a:p>
          </p:txBody>
        </p:sp>
        <p:sp>
          <p:nvSpPr>
            <p:cNvPr id="23559" name="Line 6"/>
            <p:cNvSpPr>
              <a:spLocks noChangeShapeType="1"/>
            </p:cNvSpPr>
            <p:nvPr/>
          </p:nvSpPr>
          <p:spPr bwMode="auto">
            <a:xfrm flipH="1">
              <a:off x="1811338" y="3810033"/>
              <a:ext cx="1706562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pic>
          <p:nvPicPr>
            <p:cNvPr id="23560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6700" y="1477995"/>
              <a:ext cx="4743450" cy="33829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23561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667125" y="3246470"/>
              <a:ext cx="5057775" cy="30845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Navigating Component-Based Screens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NET_NAV_170</a:t>
            </a:r>
          </a:p>
        </p:txBody>
      </p:sp>
      <p:pic>
        <p:nvPicPr>
          <p:cNvPr id="24580" name="Picture 5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" y="1577379"/>
            <a:ext cx="8628063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Horizontal and Vertical Tab Groups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NET_NAV_180</a:t>
            </a:r>
          </a:p>
        </p:txBody>
      </p:sp>
      <p:pic>
        <p:nvPicPr>
          <p:cNvPr id="22532" name="Picture 5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057107"/>
            <a:ext cx="8437562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8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60513" y="1292057"/>
            <a:ext cx="231457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Line 9"/>
          <p:cNvSpPr>
            <a:spLocks noChangeShapeType="1"/>
          </p:cNvSpPr>
          <p:nvPr/>
        </p:nvSpPr>
        <p:spPr bwMode="auto">
          <a:xfrm flipH="1" flipV="1">
            <a:off x="3103563" y="1442870"/>
            <a:ext cx="503237" cy="269875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pic>
        <p:nvPicPr>
          <p:cNvPr id="22535" name="Picture 10" descr="SHOT00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97125" y="1866732"/>
            <a:ext cx="6269038" cy="413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Navigating Non-Component Based Programs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NET_NAV_240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91238" y="1348248"/>
            <a:ext cx="8893748" cy="4435035"/>
            <a:chOff x="340100" y="1816100"/>
            <a:chExt cx="8893748" cy="4435035"/>
          </a:xfrm>
        </p:grpSpPr>
        <p:pic>
          <p:nvPicPr>
            <p:cNvPr id="25604" name="Picture 6" descr="SHOT000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81063" y="1816100"/>
              <a:ext cx="5210175" cy="3189288"/>
            </a:xfrm>
            <a:prstGeom prst="rect">
              <a:avLst/>
            </a:prstGeom>
            <a:noFill/>
            <a:ln w="9525">
              <a:solidFill>
                <a:srgbClr val="4172BB"/>
              </a:solidFill>
              <a:miter lim="800000"/>
              <a:headEnd/>
              <a:tailEnd/>
            </a:ln>
          </p:spPr>
        </p:pic>
        <p:sp>
          <p:nvSpPr>
            <p:cNvPr id="25605" name="Text Box 15"/>
            <p:cNvSpPr txBox="1">
              <a:spLocks noChangeArrowheads="1"/>
            </p:cNvSpPr>
            <p:nvPr/>
          </p:nvSpPr>
          <p:spPr bwMode="auto">
            <a:xfrm>
              <a:off x="1790700" y="3092450"/>
              <a:ext cx="184150" cy="10382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endParaRPr lang="en-US" dirty="0">
                <a:latin typeface="+mj-lt"/>
              </a:endParaRPr>
            </a:p>
            <a:p>
              <a:endParaRPr lang="en-US" dirty="0">
                <a:latin typeface="+mj-lt"/>
              </a:endParaRPr>
            </a:p>
          </p:txBody>
        </p:sp>
        <p:pic>
          <p:nvPicPr>
            <p:cNvPr id="25606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38327" y="5111067"/>
              <a:ext cx="5795521" cy="11400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25607" name="Text Box 8"/>
            <p:cNvSpPr txBox="1">
              <a:spLocks noChangeArrowheads="1"/>
            </p:cNvSpPr>
            <p:nvPr/>
          </p:nvSpPr>
          <p:spPr bwMode="auto">
            <a:xfrm>
              <a:off x="340100" y="5258238"/>
              <a:ext cx="2801344" cy="923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tIns="91440" bIns="91440"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US" sz="2400" dirty="0" smtClean="0">
                  <a:latin typeface="+mj-lt"/>
                </a:rPr>
                <a:t> </a:t>
              </a:r>
              <a:r>
                <a:rPr lang="en-US" sz="2400" dirty="0">
                  <a:latin typeface="+mj-lt"/>
                </a:rPr>
                <a:t>Navigation </a:t>
              </a:r>
              <a:r>
                <a:rPr lang="en-US" sz="2400" dirty="0" smtClean="0">
                  <a:latin typeface="+mj-lt"/>
                </a:rPr>
                <a:t>Bar in Desktop Mode</a:t>
              </a:r>
              <a:endParaRPr lang="en-US" sz="2400" dirty="0">
                <a:latin typeface="+mj-lt"/>
              </a:endParaRPr>
            </a:p>
          </p:txBody>
        </p:sp>
        <p:cxnSp>
          <p:nvCxnSpPr>
            <p:cNvPr id="25608" name="Straight Arrow Connector 10"/>
            <p:cNvCxnSpPr>
              <a:cxnSpLocks noChangeShapeType="1"/>
            </p:cNvCxnSpPr>
            <p:nvPr/>
          </p:nvCxnSpPr>
          <p:spPr bwMode="auto">
            <a:xfrm>
              <a:off x="3176738" y="5557638"/>
              <a:ext cx="263525" cy="1587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triangle" w="lg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Navigating Lookup Browses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NET_NAV_230</a:t>
            </a:r>
          </a:p>
        </p:txBody>
      </p:sp>
      <p:pic>
        <p:nvPicPr>
          <p:cNvPr id="26628" name="Picture 4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8785" y="1542668"/>
            <a:ext cx="6561137" cy="394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Line 5"/>
          <p:cNvSpPr>
            <a:spLocks noChangeShapeType="1"/>
          </p:cNvSpPr>
          <p:nvPr/>
        </p:nvSpPr>
        <p:spPr bwMode="auto">
          <a:xfrm>
            <a:off x="3057525" y="3090863"/>
            <a:ext cx="157163" cy="277812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pic>
        <p:nvPicPr>
          <p:cNvPr id="26630" name="Picture 7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2913" y="2928938"/>
            <a:ext cx="209550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.NET UI has many alternate ways of navigating</a:t>
            </a:r>
          </a:p>
          <a:p>
            <a:pPr eaLnBrk="1" hangingPunct="1"/>
            <a:r>
              <a:rPr lang="en-US" dirty="0" smtClean="0"/>
              <a:t>You can choose the mode of display for a program</a:t>
            </a:r>
          </a:p>
          <a:p>
            <a:pPr eaLnBrk="1" hangingPunct="1"/>
            <a:r>
              <a:rPr lang="en-US" dirty="0" smtClean="0"/>
              <a:t>Differences exist between component-based and non-component based programs</a:t>
            </a:r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Summary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NET_NAV_270</a:t>
            </a:r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800"/>
              </a:spcBef>
            </a:pPr>
            <a:r>
              <a:rPr lang="en-US" dirty="0" smtClean="0"/>
              <a:t>You will be able to navigate the different types of screens and programs within Enterprise Applications </a:t>
            </a:r>
          </a:p>
          <a:p>
            <a:pPr eaLnBrk="1" hangingPunct="1"/>
            <a:endParaRPr lang="en-US" dirty="0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Chapter Benefits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533524" y="891610"/>
            <a:ext cx="7153275" cy="5424523"/>
          </a:xfrm>
        </p:spPr>
        <p:txBody>
          <a:bodyPr/>
          <a:lstStyle/>
          <a:p>
            <a:r>
              <a:rPr lang="en-US" dirty="0" smtClean="0"/>
              <a:t>Introduction</a:t>
            </a:r>
          </a:p>
          <a:p>
            <a:r>
              <a:rPr lang="en-US" b="1" dirty="0" smtClean="0"/>
              <a:t>Navigation	</a:t>
            </a:r>
          </a:p>
          <a:p>
            <a:r>
              <a:rPr lang="en-US" dirty="0" smtClean="0"/>
              <a:t>Application Help</a:t>
            </a:r>
          </a:p>
          <a:p>
            <a:r>
              <a:rPr lang="en-US" dirty="0" smtClean="0"/>
              <a:t>Programs</a:t>
            </a:r>
          </a:p>
          <a:p>
            <a:r>
              <a:rPr lang="en-US" dirty="0" smtClean="0"/>
              <a:t>Browses</a:t>
            </a:r>
          </a:p>
          <a:p>
            <a:r>
              <a:rPr lang="en-US" dirty="0" smtClean="0"/>
              <a:t>Character </a:t>
            </a:r>
            <a:r>
              <a:rPr lang="en-US" dirty="0" smtClean="0"/>
              <a:t>UI</a:t>
            </a:r>
          </a:p>
          <a:p>
            <a:r>
              <a:rPr lang="en-US" smtClean="0"/>
              <a:t>Dashboards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Training Flow</a:t>
            </a:r>
            <a:endParaRPr lang="en-US" dirty="0"/>
          </a:p>
        </p:txBody>
      </p:sp>
      <p:sp>
        <p:nvSpPr>
          <p:cNvPr id="61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NET_NAV_040</a:t>
            </a:r>
          </a:p>
        </p:txBody>
      </p:sp>
      <p:sp>
        <p:nvSpPr>
          <p:cNvPr id="131077" name="Line 5"/>
          <p:cNvSpPr>
            <a:spLocks noChangeShapeType="1"/>
          </p:cNvSpPr>
          <p:nvPr/>
        </p:nvSpPr>
        <p:spPr bwMode="auto">
          <a:xfrm>
            <a:off x="965200" y="811771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IE" dirty="0">
              <a:latin typeface="Tahoma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UI Navigation Features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NET_NAV_090</a:t>
            </a: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618" y="1021470"/>
            <a:ext cx="8135007" cy="5394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Line 16"/>
          <p:cNvSpPr>
            <a:spLocks noChangeShapeType="1"/>
          </p:cNvSpPr>
          <p:nvPr/>
        </p:nvSpPr>
        <p:spPr bwMode="auto">
          <a:xfrm flipH="1">
            <a:off x="2465682" y="1462242"/>
            <a:ext cx="99695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3499845" y="1215525"/>
            <a:ext cx="3357562" cy="673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dirty="0">
                <a:latin typeface="+mj-lt"/>
              </a:rPr>
              <a:t>Menu search for programs, browses, and other </a:t>
            </a:r>
            <a:r>
              <a:rPr lang="en-US" sz="1600" b="0" dirty="0">
                <a:latin typeface="+mj-lt"/>
              </a:rPr>
              <a:t>menu items</a:t>
            </a:r>
          </a:p>
        </p:txBody>
      </p:sp>
      <p:sp>
        <p:nvSpPr>
          <p:cNvPr id="21" name="Text Box 18"/>
          <p:cNvSpPr txBox="1">
            <a:spLocks noChangeArrowheads="1"/>
          </p:cNvSpPr>
          <p:nvPr/>
        </p:nvSpPr>
        <p:spPr bwMode="auto">
          <a:xfrm>
            <a:off x="3464220" y="1964546"/>
            <a:ext cx="2565400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b="0" dirty="0">
                <a:latin typeface="+mj-lt"/>
              </a:rPr>
              <a:t>Applications Area</a:t>
            </a:r>
          </a:p>
        </p:txBody>
      </p:sp>
      <p:sp>
        <p:nvSpPr>
          <p:cNvPr id="22" name="Text Box 20"/>
          <p:cNvSpPr txBox="1">
            <a:spLocks noChangeArrowheads="1"/>
          </p:cNvSpPr>
          <p:nvPr/>
        </p:nvSpPr>
        <p:spPr bwMode="auto">
          <a:xfrm>
            <a:off x="3464220" y="3867566"/>
            <a:ext cx="1760537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b="0" dirty="0">
                <a:latin typeface="+mj-lt"/>
              </a:rPr>
              <a:t>Favorites Area</a:t>
            </a:r>
          </a:p>
        </p:txBody>
      </p:sp>
      <p:sp>
        <p:nvSpPr>
          <p:cNvPr id="23" name="Text Box 21"/>
          <p:cNvSpPr txBox="1">
            <a:spLocks noChangeArrowheads="1"/>
          </p:cNvSpPr>
          <p:nvPr/>
        </p:nvSpPr>
        <p:spPr bwMode="auto">
          <a:xfrm>
            <a:off x="3464220" y="4618040"/>
            <a:ext cx="2306638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b="0" dirty="0">
                <a:latin typeface="+mj-lt"/>
              </a:rPr>
              <a:t>Quick </a:t>
            </a:r>
            <a:r>
              <a:rPr lang="en-US" sz="1600" b="0" dirty="0" smtClean="0">
                <a:latin typeface="+mj-lt"/>
              </a:rPr>
              <a:t>Search Area</a:t>
            </a:r>
            <a:endParaRPr lang="en-US" sz="1600" b="0" dirty="0">
              <a:latin typeface="+mj-lt"/>
            </a:endParaRPr>
          </a:p>
        </p:txBody>
      </p:sp>
      <p:sp>
        <p:nvSpPr>
          <p:cNvPr id="25" name="Line 24"/>
          <p:cNvSpPr>
            <a:spLocks noChangeShapeType="1"/>
          </p:cNvSpPr>
          <p:nvPr/>
        </p:nvSpPr>
        <p:spPr bwMode="auto">
          <a:xfrm flipH="1">
            <a:off x="3311380" y="1105879"/>
            <a:ext cx="901700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26" name="Text Box 25"/>
          <p:cNvSpPr txBox="1">
            <a:spLocks noChangeArrowheads="1"/>
          </p:cNvSpPr>
          <p:nvPr/>
        </p:nvSpPr>
        <p:spPr bwMode="auto">
          <a:xfrm>
            <a:off x="4341666" y="845266"/>
            <a:ext cx="2341305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b="0" dirty="0" smtClean="0">
                <a:latin typeface="+mj-lt"/>
              </a:rPr>
              <a:t>Main </a:t>
            </a:r>
            <a:r>
              <a:rPr lang="en-US" sz="1600" b="0" dirty="0">
                <a:latin typeface="+mj-lt"/>
              </a:rPr>
              <a:t>menu bar</a:t>
            </a:r>
          </a:p>
        </p:txBody>
      </p:sp>
      <p:sp>
        <p:nvSpPr>
          <p:cNvPr id="27" name="Line 16"/>
          <p:cNvSpPr>
            <a:spLocks noChangeShapeType="1"/>
          </p:cNvSpPr>
          <p:nvPr/>
        </p:nvSpPr>
        <p:spPr bwMode="auto">
          <a:xfrm flipH="1">
            <a:off x="2465682" y="2196321"/>
            <a:ext cx="99695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28" name="Line 16"/>
          <p:cNvSpPr>
            <a:spLocks noChangeShapeType="1"/>
          </p:cNvSpPr>
          <p:nvPr/>
        </p:nvSpPr>
        <p:spPr bwMode="auto">
          <a:xfrm flipH="1">
            <a:off x="2465682" y="4089816"/>
            <a:ext cx="99695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29" name="Line 16"/>
          <p:cNvSpPr>
            <a:spLocks noChangeShapeType="1"/>
          </p:cNvSpPr>
          <p:nvPr/>
        </p:nvSpPr>
        <p:spPr bwMode="auto">
          <a:xfrm flipH="1">
            <a:off x="2465682" y="4864738"/>
            <a:ext cx="99695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31" name="Text Box 22"/>
          <p:cNvSpPr txBox="1">
            <a:spLocks noChangeArrowheads="1"/>
          </p:cNvSpPr>
          <p:nvPr/>
        </p:nvSpPr>
        <p:spPr bwMode="auto">
          <a:xfrm>
            <a:off x="3464220" y="5299741"/>
            <a:ext cx="1924050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b="0" dirty="0" smtClean="0">
                <a:latin typeface="+mj-lt"/>
              </a:rPr>
              <a:t>Messages Inbox</a:t>
            </a:r>
            <a:endParaRPr lang="en-US" sz="1600" b="0" dirty="0">
              <a:latin typeface="+mj-lt"/>
            </a:endParaRPr>
          </a:p>
        </p:txBody>
      </p:sp>
      <p:sp>
        <p:nvSpPr>
          <p:cNvPr id="32" name="Line 16"/>
          <p:cNvSpPr>
            <a:spLocks noChangeShapeType="1"/>
          </p:cNvSpPr>
          <p:nvPr/>
        </p:nvSpPr>
        <p:spPr bwMode="auto">
          <a:xfrm flipH="1">
            <a:off x="2465682" y="5495956"/>
            <a:ext cx="99695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grpSp>
        <p:nvGrpSpPr>
          <p:cNvPr id="2" name="Group 32"/>
          <p:cNvGrpSpPr/>
          <p:nvPr/>
        </p:nvGrpSpPr>
        <p:grpSpPr>
          <a:xfrm>
            <a:off x="291927" y="914681"/>
            <a:ext cx="383008" cy="374013"/>
            <a:chOff x="184151" y="1188569"/>
            <a:chExt cx="383008" cy="374013"/>
          </a:xfrm>
        </p:grpSpPr>
        <p:sp>
          <p:nvSpPr>
            <p:cNvPr id="34" name="Oval 104"/>
            <p:cNvSpPr>
              <a:spLocks noChangeArrowheads="1"/>
            </p:cNvSpPr>
            <p:nvPr/>
          </p:nvSpPr>
          <p:spPr bwMode="auto">
            <a:xfrm>
              <a:off x="184151" y="1188569"/>
              <a:ext cx="383008" cy="37401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5" name="Text Box 105"/>
            <p:cNvSpPr txBox="1">
              <a:spLocks noChangeArrowheads="1"/>
            </p:cNvSpPr>
            <p:nvPr/>
          </p:nvSpPr>
          <p:spPr bwMode="auto">
            <a:xfrm>
              <a:off x="199433" y="1193185"/>
              <a:ext cx="351489" cy="28633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 dirty="0">
                  <a:solidFill>
                    <a:schemeClr val="bg1"/>
                  </a:solidFill>
                  <a:latin typeface="+mj-lt"/>
                </a:rPr>
                <a:t>1</a:t>
              </a:r>
            </a:p>
          </p:txBody>
        </p:sp>
      </p:grpSp>
      <p:grpSp>
        <p:nvGrpSpPr>
          <p:cNvPr id="3" name="Group 35"/>
          <p:cNvGrpSpPr/>
          <p:nvPr/>
        </p:nvGrpSpPr>
        <p:grpSpPr>
          <a:xfrm>
            <a:off x="1675103" y="1263851"/>
            <a:ext cx="383008" cy="374013"/>
            <a:chOff x="184151" y="1188569"/>
            <a:chExt cx="383008" cy="374013"/>
          </a:xfrm>
        </p:grpSpPr>
        <p:sp>
          <p:nvSpPr>
            <p:cNvPr id="37" name="Oval 104"/>
            <p:cNvSpPr>
              <a:spLocks noChangeArrowheads="1"/>
            </p:cNvSpPr>
            <p:nvPr/>
          </p:nvSpPr>
          <p:spPr bwMode="auto">
            <a:xfrm>
              <a:off x="184151" y="1188569"/>
              <a:ext cx="383008" cy="37401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8" name="Text Box 105"/>
            <p:cNvSpPr txBox="1">
              <a:spLocks noChangeArrowheads="1"/>
            </p:cNvSpPr>
            <p:nvPr/>
          </p:nvSpPr>
          <p:spPr bwMode="auto">
            <a:xfrm>
              <a:off x="199433" y="1193185"/>
              <a:ext cx="351489" cy="36933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 dirty="0">
                  <a:solidFill>
                    <a:schemeClr val="bg1"/>
                  </a:solidFill>
                  <a:latin typeface="+mj-lt"/>
                </a:rPr>
                <a:t>2</a:t>
              </a:r>
            </a:p>
          </p:txBody>
        </p:sp>
      </p:grpSp>
      <p:grpSp>
        <p:nvGrpSpPr>
          <p:cNvPr id="4" name="Group 38"/>
          <p:cNvGrpSpPr/>
          <p:nvPr/>
        </p:nvGrpSpPr>
        <p:grpSpPr>
          <a:xfrm>
            <a:off x="1675103" y="2017396"/>
            <a:ext cx="383008" cy="374013"/>
            <a:chOff x="184151" y="1188569"/>
            <a:chExt cx="383008" cy="374013"/>
          </a:xfrm>
        </p:grpSpPr>
        <p:sp>
          <p:nvSpPr>
            <p:cNvPr id="40" name="Oval 104"/>
            <p:cNvSpPr>
              <a:spLocks noChangeArrowheads="1"/>
            </p:cNvSpPr>
            <p:nvPr/>
          </p:nvSpPr>
          <p:spPr bwMode="auto">
            <a:xfrm>
              <a:off x="184151" y="1188569"/>
              <a:ext cx="383008" cy="37401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1" name="Text Box 105"/>
            <p:cNvSpPr txBox="1">
              <a:spLocks noChangeArrowheads="1"/>
            </p:cNvSpPr>
            <p:nvPr/>
          </p:nvSpPr>
          <p:spPr bwMode="auto">
            <a:xfrm>
              <a:off x="199433" y="1193185"/>
              <a:ext cx="351489" cy="36933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 dirty="0">
                  <a:solidFill>
                    <a:schemeClr val="bg1"/>
                  </a:solidFill>
                  <a:latin typeface="+mj-lt"/>
                </a:rPr>
                <a:t>3</a:t>
              </a:r>
            </a:p>
          </p:txBody>
        </p:sp>
      </p:grpSp>
      <p:grpSp>
        <p:nvGrpSpPr>
          <p:cNvPr id="5" name="Group 41"/>
          <p:cNvGrpSpPr/>
          <p:nvPr/>
        </p:nvGrpSpPr>
        <p:grpSpPr>
          <a:xfrm>
            <a:off x="1675103" y="3872012"/>
            <a:ext cx="383008" cy="374013"/>
            <a:chOff x="184151" y="1188569"/>
            <a:chExt cx="383008" cy="374013"/>
          </a:xfrm>
        </p:grpSpPr>
        <p:sp>
          <p:nvSpPr>
            <p:cNvPr id="43" name="Oval 104"/>
            <p:cNvSpPr>
              <a:spLocks noChangeArrowheads="1"/>
            </p:cNvSpPr>
            <p:nvPr/>
          </p:nvSpPr>
          <p:spPr bwMode="auto">
            <a:xfrm>
              <a:off x="184151" y="1188569"/>
              <a:ext cx="383008" cy="37401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4" name="Text Box 105"/>
            <p:cNvSpPr txBox="1">
              <a:spLocks noChangeArrowheads="1"/>
            </p:cNvSpPr>
            <p:nvPr/>
          </p:nvSpPr>
          <p:spPr bwMode="auto">
            <a:xfrm>
              <a:off x="199433" y="1193185"/>
              <a:ext cx="351489" cy="36933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 dirty="0">
                  <a:solidFill>
                    <a:schemeClr val="bg1"/>
                  </a:solidFill>
                  <a:latin typeface="+mj-lt"/>
                </a:rPr>
                <a:t>5</a:t>
              </a:r>
            </a:p>
          </p:txBody>
        </p:sp>
      </p:grpSp>
      <p:grpSp>
        <p:nvGrpSpPr>
          <p:cNvPr id="6" name="Group 44"/>
          <p:cNvGrpSpPr/>
          <p:nvPr/>
        </p:nvGrpSpPr>
        <p:grpSpPr>
          <a:xfrm>
            <a:off x="1675103" y="4661019"/>
            <a:ext cx="383008" cy="374013"/>
            <a:chOff x="184151" y="1188569"/>
            <a:chExt cx="383008" cy="374013"/>
          </a:xfrm>
        </p:grpSpPr>
        <p:sp>
          <p:nvSpPr>
            <p:cNvPr id="46" name="Oval 104"/>
            <p:cNvSpPr>
              <a:spLocks noChangeArrowheads="1"/>
            </p:cNvSpPr>
            <p:nvPr/>
          </p:nvSpPr>
          <p:spPr bwMode="auto">
            <a:xfrm>
              <a:off x="184151" y="1188569"/>
              <a:ext cx="383008" cy="37401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7" name="Text Box 105"/>
            <p:cNvSpPr txBox="1">
              <a:spLocks noChangeArrowheads="1"/>
            </p:cNvSpPr>
            <p:nvPr/>
          </p:nvSpPr>
          <p:spPr bwMode="auto">
            <a:xfrm>
              <a:off x="199433" y="1193185"/>
              <a:ext cx="351489" cy="36933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 dirty="0">
                  <a:solidFill>
                    <a:schemeClr val="bg1"/>
                  </a:solidFill>
                  <a:latin typeface="+mj-lt"/>
                </a:rPr>
                <a:t>6</a:t>
              </a:r>
            </a:p>
          </p:txBody>
        </p:sp>
      </p:grpSp>
      <p:grpSp>
        <p:nvGrpSpPr>
          <p:cNvPr id="7" name="Group 47"/>
          <p:cNvGrpSpPr/>
          <p:nvPr/>
        </p:nvGrpSpPr>
        <p:grpSpPr>
          <a:xfrm>
            <a:off x="2340072" y="3455122"/>
            <a:ext cx="383008" cy="374013"/>
            <a:chOff x="184151" y="1188569"/>
            <a:chExt cx="383008" cy="374013"/>
          </a:xfrm>
        </p:grpSpPr>
        <p:sp>
          <p:nvSpPr>
            <p:cNvPr id="49" name="Oval 104"/>
            <p:cNvSpPr>
              <a:spLocks noChangeArrowheads="1"/>
            </p:cNvSpPr>
            <p:nvPr/>
          </p:nvSpPr>
          <p:spPr bwMode="auto">
            <a:xfrm>
              <a:off x="184151" y="1188569"/>
              <a:ext cx="383008" cy="37401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0" name="Text Box 105"/>
            <p:cNvSpPr txBox="1">
              <a:spLocks noChangeArrowheads="1"/>
            </p:cNvSpPr>
            <p:nvPr/>
          </p:nvSpPr>
          <p:spPr bwMode="auto">
            <a:xfrm>
              <a:off x="199433" y="1193185"/>
              <a:ext cx="351489" cy="36933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 dirty="0">
                  <a:solidFill>
                    <a:schemeClr val="bg1"/>
                  </a:solidFill>
                  <a:latin typeface="+mj-lt"/>
                </a:rPr>
                <a:t>4</a:t>
              </a:r>
            </a:p>
          </p:txBody>
        </p:sp>
      </p:grpSp>
      <p:grpSp>
        <p:nvGrpSpPr>
          <p:cNvPr id="8" name="Group 50"/>
          <p:cNvGrpSpPr/>
          <p:nvPr/>
        </p:nvGrpSpPr>
        <p:grpSpPr>
          <a:xfrm>
            <a:off x="1675103" y="5339674"/>
            <a:ext cx="383008" cy="374013"/>
            <a:chOff x="184151" y="1188569"/>
            <a:chExt cx="383008" cy="374013"/>
          </a:xfrm>
        </p:grpSpPr>
        <p:sp>
          <p:nvSpPr>
            <p:cNvPr id="52" name="Oval 104"/>
            <p:cNvSpPr>
              <a:spLocks noChangeArrowheads="1"/>
            </p:cNvSpPr>
            <p:nvPr/>
          </p:nvSpPr>
          <p:spPr bwMode="auto">
            <a:xfrm>
              <a:off x="184151" y="1188569"/>
              <a:ext cx="383008" cy="37401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3" name="Text Box 105"/>
            <p:cNvSpPr txBox="1">
              <a:spLocks noChangeArrowheads="1"/>
            </p:cNvSpPr>
            <p:nvPr/>
          </p:nvSpPr>
          <p:spPr bwMode="auto">
            <a:xfrm>
              <a:off x="199433" y="1193185"/>
              <a:ext cx="351489" cy="36933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 dirty="0">
                  <a:solidFill>
                    <a:schemeClr val="bg1"/>
                  </a:solidFill>
                  <a:latin typeface="+mj-lt"/>
                </a:rPr>
                <a:t>7</a:t>
              </a:r>
            </a:p>
          </p:txBody>
        </p:sp>
      </p:grpSp>
      <p:sp>
        <p:nvSpPr>
          <p:cNvPr id="42" name="Text Box 20"/>
          <p:cNvSpPr txBox="1">
            <a:spLocks noChangeArrowheads="1"/>
          </p:cNvSpPr>
          <p:nvPr/>
        </p:nvSpPr>
        <p:spPr bwMode="auto">
          <a:xfrm>
            <a:off x="3794745" y="3426216"/>
            <a:ext cx="3556081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b="0" dirty="0" smtClean="0">
                <a:latin typeface="+mj-lt"/>
              </a:rPr>
              <a:t>Hide and View Navigation Pane</a:t>
            </a:r>
            <a:endParaRPr lang="en-US" sz="1600" b="0" dirty="0">
              <a:latin typeface="+mj-lt"/>
            </a:endParaRPr>
          </a:p>
        </p:txBody>
      </p:sp>
      <p:sp>
        <p:nvSpPr>
          <p:cNvPr id="45" name="Line 16"/>
          <p:cNvSpPr>
            <a:spLocks noChangeShapeType="1"/>
          </p:cNvSpPr>
          <p:nvPr/>
        </p:nvSpPr>
        <p:spPr bwMode="auto">
          <a:xfrm flipH="1">
            <a:off x="2796207" y="3648466"/>
            <a:ext cx="99695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6925" y="875238"/>
            <a:ext cx="7888927" cy="5593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Workspace 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NET_NAV_050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25214" y="5990897"/>
            <a:ext cx="7813144" cy="420536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1766103" y="829340"/>
            <a:ext cx="882094" cy="337308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Text Box 18"/>
          <p:cNvSpPr txBox="1">
            <a:spLocks noChangeArrowheads="1"/>
          </p:cNvSpPr>
          <p:nvPr/>
        </p:nvSpPr>
        <p:spPr bwMode="auto">
          <a:xfrm>
            <a:off x="4729604" y="4954117"/>
            <a:ext cx="3159753" cy="12926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b="0" dirty="0" smtClean="0">
                <a:latin typeface="+mj-lt"/>
              </a:rPr>
              <a:t>Click to select a workspace from the menu or the workspace selector toolbar</a:t>
            </a:r>
            <a:endParaRPr lang="en-US" sz="1600" b="0" dirty="0" smtClean="0"/>
          </a:p>
          <a:p>
            <a:pPr>
              <a:spcBef>
                <a:spcPct val="50000"/>
              </a:spcBef>
            </a:pPr>
            <a:endParaRPr lang="en-US" sz="1600" b="0" dirty="0">
              <a:latin typeface="+mj-lt"/>
            </a:endParaRPr>
          </a:p>
        </p:txBody>
      </p:sp>
      <p:sp>
        <p:nvSpPr>
          <p:cNvPr id="25" name="Line 16"/>
          <p:cNvSpPr>
            <a:spLocks noChangeShapeType="1"/>
          </p:cNvSpPr>
          <p:nvPr/>
        </p:nvSpPr>
        <p:spPr bwMode="auto">
          <a:xfrm flipH="1">
            <a:off x="2073349" y="5220587"/>
            <a:ext cx="2583711" cy="797441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26" name="Line 16"/>
          <p:cNvSpPr>
            <a:spLocks noChangeShapeType="1"/>
          </p:cNvSpPr>
          <p:nvPr/>
        </p:nvSpPr>
        <p:spPr bwMode="auto">
          <a:xfrm flipH="1" flipV="1">
            <a:off x="2427890" y="1198179"/>
            <a:ext cx="2261068" cy="403304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314" y="1013571"/>
            <a:ext cx="4054943" cy="2875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UI Navigation: Process Maps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26425" y="3391382"/>
            <a:ext cx="4783822" cy="2992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Straight Arrow Connector 9"/>
          <p:cNvCxnSpPr/>
          <p:nvPr/>
        </p:nvCxnSpPr>
        <p:spPr>
          <a:xfrm>
            <a:off x="2963120" y="2974695"/>
            <a:ext cx="1088019" cy="1331088"/>
          </a:xfrm>
          <a:prstGeom prst="straightConnector1">
            <a:avLst/>
          </a:prstGeom>
          <a:ln w="76200">
            <a:solidFill>
              <a:schemeClr val="accent1">
                <a:lumMod val="50000"/>
              </a:schemeClr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421529" y="914105"/>
            <a:ext cx="4560425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15888" algn="l">
              <a:spcBef>
                <a:spcPts val="600"/>
              </a:spcBef>
              <a:buFont typeface="Arial" pitchFamily="34" charset="0"/>
              <a:buChar char="•"/>
            </a:pPr>
            <a:r>
              <a:rPr lang="en-US" sz="1800" b="0" dirty="0" smtClean="0">
                <a:latin typeface="+mn-lt"/>
              </a:rPr>
              <a:t>Link multiple actions to a single node </a:t>
            </a:r>
          </a:p>
          <a:p>
            <a:pPr indent="115888" algn="l">
              <a:spcBef>
                <a:spcPts val="600"/>
              </a:spcBef>
              <a:buFont typeface="Arial" pitchFamily="34" charset="0"/>
              <a:buChar char="•"/>
            </a:pPr>
            <a:r>
              <a:rPr lang="en-US" sz="1800" b="0" dirty="0" smtClean="0">
                <a:latin typeface="+mn-lt"/>
              </a:rPr>
              <a:t>Link to any document type</a:t>
            </a:r>
          </a:p>
          <a:p>
            <a:pPr indent="115888" algn="l">
              <a:spcBef>
                <a:spcPts val="600"/>
              </a:spcBef>
              <a:buFont typeface="Arial" pitchFamily="34" charset="0"/>
              <a:buChar char="•"/>
            </a:pPr>
            <a:r>
              <a:rPr lang="en-US" sz="1800" b="0" dirty="0" smtClean="0">
                <a:latin typeface="+mn-lt"/>
              </a:rPr>
              <a:t>Navigate to appropriate functionality</a:t>
            </a:r>
          </a:p>
          <a:p>
            <a:pPr indent="115888" algn="l">
              <a:spcBef>
                <a:spcPts val="600"/>
              </a:spcBef>
              <a:buFont typeface="Arial" pitchFamily="34" charset="0"/>
              <a:buChar char="•"/>
            </a:pPr>
            <a:r>
              <a:rPr lang="en-US" sz="1800" b="0" dirty="0" smtClean="0">
                <a:latin typeface="+mn-lt"/>
              </a:rPr>
              <a:t>Standardize training</a:t>
            </a:r>
          </a:p>
          <a:p>
            <a:pPr indent="115888" algn="l">
              <a:spcBef>
                <a:spcPts val="600"/>
              </a:spcBef>
              <a:buFont typeface="Arial" pitchFamily="34" charset="0"/>
              <a:buChar char="•"/>
            </a:pPr>
            <a:r>
              <a:rPr lang="en-US" sz="1800" b="0" dirty="0" smtClean="0">
                <a:latin typeface="+mn-lt"/>
              </a:rPr>
              <a:t>Reduce errors </a:t>
            </a:r>
          </a:p>
          <a:p>
            <a:pPr indent="115888" algn="l">
              <a:spcBef>
                <a:spcPts val="600"/>
              </a:spcBef>
              <a:buFont typeface="Arial" pitchFamily="34" charset="0"/>
              <a:buChar char="•"/>
            </a:pPr>
            <a:r>
              <a:rPr lang="en-US" sz="1800" b="0" dirty="0" smtClean="0">
                <a:latin typeface="+mn-lt"/>
              </a:rPr>
              <a:t>Deploy globally in multiple languages </a:t>
            </a:r>
          </a:p>
          <a:p>
            <a:endParaRPr lang="en-US" sz="1400" dirty="0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NET_NAV_070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446568" y="182880"/>
            <a:ext cx="8229600" cy="708730"/>
          </a:xfrm>
        </p:spPr>
        <p:txBody>
          <a:bodyPr/>
          <a:lstStyle/>
          <a:p>
            <a:pPr eaLnBrk="1" hangingPunct="1"/>
            <a:r>
              <a:rPr lang="en-US" dirty="0" smtClean="0"/>
              <a:t>Navigating Process Maps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NET_NAV_070</a:t>
            </a:r>
          </a:p>
        </p:txBody>
      </p:sp>
      <p:pic>
        <p:nvPicPr>
          <p:cNvPr id="12" name="Picture 11" descr="processmap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6306" y="955142"/>
            <a:ext cx="5839434" cy="497742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3" name="Picture 12" descr="processmap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63898" y="1455994"/>
            <a:ext cx="4564223" cy="4228955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  <p:cxnSp>
        <p:nvCxnSpPr>
          <p:cNvPr id="15" name="Straight Arrow Connector 14"/>
          <p:cNvCxnSpPr/>
          <p:nvPr/>
        </p:nvCxnSpPr>
        <p:spPr>
          <a:xfrm flipV="1">
            <a:off x="2083981" y="1839434"/>
            <a:ext cx="574159" cy="45719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Drill-Down and Breadcrumbs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NET_NAV_080</a:t>
            </a:r>
          </a:p>
        </p:txBody>
      </p:sp>
      <p:pic>
        <p:nvPicPr>
          <p:cNvPr id="5" name="Picture 4" descr="processmap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9036" y="781835"/>
            <a:ext cx="7582974" cy="54461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9260</TotalTime>
  <Words>355</Words>
  <Application>Microsoft Office PowerPoint</Application>
  <PresentationFormat>On-screen Show (4:3)</PresentationFormat>
  <Paragraphs>108</Paragraphs>
  <Slides>27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29" baseType="lpstr">
      <vt:lpstr>1_EX06PP_template</vt:lpstr>
      <vt:lpstr>QAD 2010 Template</vt:lpstr>
      <vt:lpstr>Using the QAD .NET UI: Navigation</vt:lpstr>
      <vt:lpstr>Chapter Objectives</vt:lpstr>
      <vt:lpstr>Chapter Benefits</vt:lpstr>
      <vt:lpstr>Training Flow</vt:lpstr>
      <vt:lpstr>UI Navigation Features</vt:lpstr>
      <vt:lpstr>Workspace </vt:lpstr>
      <vt:lpstr>UI Navigation: Process Maps</vt:lpstr>
      <vt:lpstr>Navigating Process Maps</vt:lpstr>
      <vt:lpstr>Drill-Down and Breadcrumbs</vt:lpstr>
      <vt:lpstr>UI Navigation: Applications Area</vt:lpstr>
      <vt:lpstr>Menu Properties</vt:lpstr>
      <vt:lpstr>Properties Options </vt:lpstr>
      <vt:lpstr>Properties Options: Open With </vt:lpstr>
      <vt:lpstr>Favorites</vt:lpstr>
      <vt:lpstr>Workspace Menus</vt:lpstr>
      <vt:lpstr>File Menu</vt:lpstr>
      <vt:lpstr>Edit Menu</vt:lpstr>
      <vt:lpstr>Tools Menu</vt:lpstr>
      <vt:lpstr>Tools | Options</vt:lpstr>
      <vt:lpstr>Window Menu</vt:lpstr>
      <vt:lpstr>Help Menu</vt:lpstr>
      <vt:lpstr>Component and Non-Component Based Programs</vt:lpstr>
      <vt:lpstr>Navigating Component-Based Screens</vt:lpstr>
      <vt:lpstr>Horizontal and Vertical Tab Groups</vt:lpstr>
      <vt:lpstr>Navigating Non-Component Based Programs</vt:lpstr>
      <vt:lpstr>Navigating Lookup Browses</vt:lpstr>
      <vt:lpstr>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qad</cp:lastModifiedBy>
  <cp:revision>367</cp:revision>
  <dcterms:created xsi:type="dcterms:W3CDTF">2006-04-20T07:03:59Z</dcterms:created>
  <dcterms:modified xsi:type="dcterms:W3CDTF">2013-10-07T17:37:02Z</dcterms:modified>
</cp:coreProperties>
</file>