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23" r:id="rId2"/>
  </p:sldMasterIdLst>
  <p:notesMasterIdLst>
    <p:notesMasterId r:id="rId63"/>
  </p:notesMasterIdLst>
  <p:sldIdLst>
    <p:sldId id="259" r:id="rId3"/>
    <p:sldId id="261" r:id="rId4"/>
    <p:sldId id="263" r:id="rId5"/>
    <p:sldId id="262" r:id="rId6"/>
    <p:sldId id="267" r:id="rId7"/>
    <p:sldId id="264" r:id="rId8"/>
    <p:sldId id="265" r:id="rId9"/>
    <p:sldId id="266" r:id="rId10"/>
    <p:sldId id="302" r:id="rId11"/>
    <p:sldId id="303" r:id="rId12"/>
    <p:sldId id="268" r:id="rId13"/>
    <p:sldId id="270" r:id="rId14"/>
    <p:sldId id="269" r:id="rId15"/>
    <p:sldId id="271" r:id="rId16"/>
    <p:sldId id="272" r:id="rId17"/>
    <p:sldId id="273" r:id="rId18"/>
    <p:sldId id="274" r:id="rId19"/>
    <p:sldId id="300" r:id="rId20"/>
    <p:sldId id="275" r:id="rId21"/>
    <p:sldId id="277" r:id="rId22"/>
    <p:sldId id="276" r:id="rId23"/>
    <p:sldId id="278" r:id="rId24"/>
    <p:sldId id="286" r:id="rId25"/>
    <p:sldId id="281" r:id="rId26"/>
    <p:sldId id="287" r:id="rId27"/>
    <p:sldId id="288" r:id="rId28"/>
    <p:sldId id="289" r:id="rId29"/>
    <p:sldId id="290" r:id="rId30"/>
    <p:sldId id="291" r:id="rId31"/>
    <p:sldId id="301" r:id="rId32"/>
    <p:sldId id="279" r:id="rId33"/>
    <p:sldId id="282" r:id="rId34"/>
    <p:sldId id="283" r:id="rId35"/>
    <p:sldId id="284" r:id="rId36"/>
    <p:sldId id="292" r:id="rId37"/>
    <p:sldId id="299" r:id="rId38"/>
    <p:sldId id="293" r:id="rId39"/>
    <p:sldId id="294" r:id="rId40"/>
    <p:sldId id="295" r:id="rId41"/>
    <p:sldId id="296" r:id="rId42"/>
    <p:sldId id="297" r:id="rId43"/>
    <p:sldId id="298"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6" autoAdjust="0"/>
    <p:restoredTop sz="81695" autoAdjust="0"/>
  </p:normalViewPr>
  <p:slideViewPr>
    <p:cSldViewPr>
      <p:cViewPr varScale="1">
        <p:scale>
          <a:sx n="101" d="100"/>
          <a:sy n="101" d="100"/>
        </p:scale>
        <p:origin x="-16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4E3F555-7B5D-4D69-AA63-117A8232889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ln/>
        </p:spPr>
        <p:txBody>
          <a:bodyPr/>
          <a:lstStyle/>
          <a:p>
            <a:r>
              <a:rPr lang="en-US" altLang="zh-CN" smtClean="0"/>
              <a:t>Chapter 1, “QAD QXtend Overview”, described the basic components and concepts underlying QXO. However, it did not describe how to set up and configure QXO. This section describes each component in detail and their configuration and management.</a:t>
            </a:r>
          </a:p>
          <a:p>
            <a:endParaRPr lang="en-US" altLang="zh-CN" smtClean="0"/>
          </a:p>
          <a:p>
            <a:r>
              <a:rPr lang="en-US" altLang="zh-CN" smtClean="0"/>
              <a:t>Several steps must be followed to configure QXO to ensure that events raised by the source application  are selected and published to interested applications. In addition, the services and components that drive QXO need to be created and running. The following tasks must be performed:</a:t>
            </a:r>
          </a:p>
          <a:p>
            <a:endParaRPr lang="en-US" altLang="zh-CN" smtClean="0"/>
          </a:p>
          <a:p>
            <a:pPr>
              <a:buFont typeface="Calibri" pitchFamily="34" charset="0"/>
              <a:buAutoNum type="arabicPeriod"/>
            </a:pPr>
            <a:r>
              <a:rPr lang="en-US" altLang="zh-CN" b="1" smtClean="0"/>
              <a:t>Set up the source application</a:t>
            </a:r>
            <a:r>
              <a:rPr lang="en-US" altLang="zh-CN" smtClean="0"/>
              <a:t>. The source applications provide details of the data source for messages, including the events that are active and how to connect to the source application databases.</a:t>
            </a:r>
          </a:p>
          <a:p>
            <a:pPr>
              <a:buFont typeface="Calibri" pitchFamily="34" charset="0"/>
              <a:buAutoNum type="arabicPeriod"/>
            </a:pPr>
            <a:r>
              <a:rPr lang="en-US" altLang="zh-CN" b="1" smtClean="0"/>
              <a:t>Set up an event service</a:t>
            </a:r>
            <a:r>
              <a:rPr lang="en-US" altLang="zh-CN" smtClean="0"/>
              <a:t>. The event service extracts business object data from the source application after an application event has occurred.</a:t>
            </a:r>
          </a:p>
          <a:p>
            <a:pPr>
              <a:buFont typeface="Calibri" pitchFamily="34" charset="0"/>
              <a:buAutoNum type="arabicPeriod"/>
            </a:pPr>
            <a:r>
              <a:rPr lang="en-US" altLang="zh-CN" b="1" smtClean="0"/>
              <a:t>Set up the message publisher</a:t>
            </a:r>
            <a:r>
              <a:rPr lang="en-US" altLang="zh-CN" smtClean="0"/>
              <a:t>. The message publisher is responsible for converting the business object message into the format that is required by the profiles defined for the business object.</a:t>
            </a:r>
          </a:p>
          <a:p>
            <a:pPr>
              <a:buFont typeface="Calibri" pitchFamily="34" charset="0"/>
              <a:buAutoNum type="arabicPeriod"/>
            </a:pPr>
            <a:r>
              <a:rPr lang="en-US" altLang="zh-CN" b="1" smtClean="0"/>
              <a:t>Set up the message sender</a:t>
            </a:r>
            <a:r>
              <a:rPr lang="en-US" altLang="zh-CN" smtClean="0"/>
              <a:t>. The sender delivers the profile message to the subscribing application.</a:t>
            </a:r>
          </a:p>
          <a:p>
            <a:pPr>
              <a:buFont typeface="Calibri" pitchFamily="34" charset="0"/>
              <a:buAutoNum type="arabicPeriod"/>
            </a:pPr>
            <a:r>
              <a:rPr lang="en-US" altLang="zh-CN" b="1" smtClean="0"/>
              <a:t>Start/stop services</a:t>
            </a:r>
            <a:r>
              <a:rPr lang="en-US" altLang="zh-CN" smtClean="0"/>
              <a:t>. The event service, message publisher, and the message sender are crucial services that must be running for QXO to function correctly. These services can be started and stopped manually in the QXO application.</a:t>
            </a:r>
          </a:p>
          <a:p>
            <a:endParaRPr lang="en-US" altLang="zh-CN" smtClean="0"/>
          </a:p>
          <a:p>
            <a:r>
              <a:rPr lang="en-US" altLang="zh-CN" smtClean="0"/>
              <a:t>This chapter describes these tasks.</a:t>
            </a:r>
          </a:p>
        </p:txBody>
      </p:sp>
      <p:sp>
        <p:nvSpPr>
          <p:cNvPr id="43012" name="Slide Number Placeholder 3"/>
          <p:cNvSpPr>
            <a:spLocks noGrp="1"/>
          </p:cNvSpPr>
          <p:nvPr>
            <p:ph type="sldNum" sz="quarter" idx="5"/>
          </p:nvPr>
        </p:nvSpPr>
        <p:spPr>
          <a:noFill/>
        </p:spPr>
        <p:txBody>
          <a:bodyPr/>
          <a:lstStyle/>
          <a:p>
            <a:fld id="{302A1F09-9C69-4D75-B813-92B007CF6D29}"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r>
              <a:rPr lang="en-US" altLang="zh-CN" sz="1100" smtClean="0"/>
              <a:t>The following list shows a number of key concepts used in the source applications in QXO. In each statement below, fill in the correct term from the list.</a:t>
            </a:r>
          </a:p>
          <a:p>
            <a:endParaRPr lang="en-US" altLang="zh-CN" sz="1100" smtClean="0"/>
          </a:p>
          <a:p>
            <a:pPr>
              <a:buFont typeface="Calibri" pitchFamily="34" charset="0"/>
              <a:buAutoNum type="arabicPeriod"/>
            </a:pPr>
            <a:r>
              <a:rPr lang="en-US" altLang="zh-CN" sz="1100" smtClean="0"/>
              <a:t>__</a:t>
            </a:r>
            <a:r>
              <a:rPr lang="en-US" altLang="zh-CN" sz="1100" b="1" smtClean="0"/>
              <a:t>Business events</a:t>
            </a:r>
            <a:r>
              <a:rPr lang="en-US" altLang="zh-CN" sz="1100" smtClean="0"/>
              <a:t>____ are raised by the __</a:t>
            </a:r>
            <a:r>
              <a:rPr lang="en-US" altLang="zh-CN" sz="1100" b="1" smtClean="0"/>
              <a:t>source application</a:t>
            </a:r>
            <a:r>
              <a:rPr lang="en-US" altLang="zh-CN" sz="1100" smtClean="0"/>
              <a:t>____ and identify when changes have been made.</a:t>
            </a:r>
          </a:p>
          <a:p>
            <a:pPr>
              <a:buFont typeface="Calibri" pitchFamily="34" charset="0"/>
              <a:buAutoNum type="arabicPeriod"/>
            </a:pPr>
            <a:r>
              <a:rPr lang="en-US" altLang="zh-CN" sz="1100" smtClean="0"/>
              <a:t>The source application is assigned a unique __</a:t>
            </a:r>
            <a:r>
              <a:rPr lang="en-US" altLang="zh-CN" sz="1100" b="1" smtClean="0"/>
              <a:t>name</a:t>
            </a:r>
            <a:r>
              <a:rPr lang="en-US" altLang="zh-CN" sz="1100" smtClean="0"/>
              <a:t>____ that identifies the instance.</a:t>
            </a:r>
          </a:p>
          <a:p>
            <a:pPr>
              <a:buFont typeface="Calibri" pitchFamily="34" charset="0"/>
              <a:buAutoNum type="arabicPeriod"/>
            </a:pPr>
            <a:r>
              <a:rPr lang="en-US" altLang="zh-CN" sz="1100" smtClean="0"/>
              <a:t>Source application __</a:t>
            </a:r>
            <a:r>
              <a:rPr lang="en-US" altLang="zh-CN" sz="1100" b="1" smtClean="0"/>
              <a:t>instances</a:t>
            </a:r>
            <a:r>
              <a:rPr lang="en-US" altLang="zh-CN" sz="1100" smtClean="0"/>
              <a:t>____ are linked to a specific source application type.</a:t>
            </a:r>
          </a:p>
          <a:p>
            <a:pPr>
              <a:buFont typeface="Calibri" pitchFamily="34" charset="0"/>
              <a:buAutoNum type="arabicPeriod"/>
            </a:pPr>
            <a:r>
              <a:rPr lang="en-US" altLang="zh-CN" sz="1100" smtClean="0"/>
              <a:t>When performing a dump and load, you can use the __</a:t>
            </a:r>
            <a:r>
              <a:rPr lang="en-US" altLang="zh-CN" sz="1100" b="1" smtClean="0"/>
              <a:t>mass rowid synchronization utility</a:t>
            </a:r>
            <a:r>
              <a:rPr lang="en-US" altLang="zh-CN" sz="1100" smtClean="0"/>
              <a:t>____ to synchronize the rowids in QXtend with the new rowids in the source application instance.</a:t>
            </a:r>
          </a:p>
          <a:p>
            <a:pPr>
              <a:buFont typeface="Calibri" pitchFamily="34" charset="0"/>
              <a:buAutoNum type="arabicPeriod"/>
            </a:pPr>
            <a:r>
              <a:rPr lang="en-US" altLang="zh-CN" sz="1100" smtClean="0"/>
              <a:t>Source applications will always have a minimum of two databases defined: the __</a:t>
            </a:r>
            <a:r>
              <a:rPr lang="en-US" altLang="zh-CN" sz="1100" b="1" smtClean="0"/>
              <a:t>application database(s</a:t>
            </a:r>
            <a:r>
              <a:rPr lang="en-US" altLang="zh-CN" sz="1100" smtClean="0"/>
              <a:t>)____ database and the __</a:t>
            </a:r>
            <a:r>
              <a:rPr lang="en-US" altLang="zh-CN" sz="1100" b="1" smtClean="0"/>
              <a:t>qxevents</a:t>
            </a:r>
            <a:r>
              <a:rPr lang="en-US" altLang="zh-CN" sz="1100" smtClean="0"/>
              <a:t>____ database.</a:t>
            </a:r>
          </a:p>
        </p:txBody>
      </p:sp>
      <p:sp>
        <p:nvSpPr>
          <p:cNvPr id="50180" name="Slide Number Placeholder 3"/>
          <p:cNvSpPr>
            <a:spLocks noGrp="1"/>
          </p:cNvSpPr>
          <p:nvPr>
            <p:ph type="sldNum" sz="quarter" idx="5"/>
          </p:nvPr>
        </p:nvSpPr>
        <p:spPr>
          <a:noFill/>
        </p:spPr>
        <p:txBody>
          <a:bodyPr/>
          <a:lstStyle/>
          <a:p>
            <a:fld id="{F9E8744E-497A-412B-988F-44EBB894137C}" type="slidenum">
              <a:rPr lang="zh-CN" altLang="en-US"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Taking an event that is raised in the source application and delivering the data about that event to interested applications has three phases. Each phase can be scaled to support high message throughput requirements. The three phases are:</a:t>
            </a:r>
          </a:p>
          <a:p>
            <a:pPr>
              <a:defRPr/>
            </a:pPr>
            <a:endParaRPr lang="en-US" dirty="0" smtClean="0"/>
          </a:p>
          <a:p>
            <a:pPr>
              <a:defRPr/>
            </a:pPr>
            <a:r>
              <a:rPr lang="en-US" b="1" dirty="0" smtClean="0"/>
              <a:t>Extract</a:t>
            </a:r>
            <a:r>
              <a:rPr lang="en-US" dirty="0" smtClean="0"/>
              <a:t>. Changes to data in a QAD Enterprise Application are extracted from the source application database using a format matching the structure defined in the QXO business object definition. Extracted data is stored in QXO as an instance of the business object. </a:t>
            </a:r>
          </a:p>
          <a:p>
            <a:pPr>
              <a:defRPr/>
            </a:pPr>
            <a:endParaRPr lang="en-US" dirty="0" smtClean="0"/>
          </a:p>
          <a:p>
            <a:pPr>
              <a:defRPr/>
            </a:pPr>
            <a:r>
              <a:rPr lang="en-US" b="1" dirty="0" smtClean="0"/>
              <a:t>Publish</a:t>
            </a:r>
            <a:r>
              <a:rPr lang="en-US" dirty="0" smtClean="0"/>
              <a:t>. The stored business object instance data is mapped into the profiles defined against the business object. Any calculated fields and/or fixed values defined against the profile are calculated and/or assigned during this phase.</a:t>
            </a:r>
          </a:p>
          <a:p>
            <a:pPr>
              <a:defRPr/>
            </a:pPr>
            <a:endParaRPr lang="en-US" dirty="0" smtClean="0"/>
          </a:p>
          <a:p>
            <a:pPr>
              <a:defRPr/>
            </a:pPr>
            <a:r>
              <a:rPr lang="en-US" b="1" dirty="0" smtClean="0"/>
              <a:t>Deliver</a:t>
            </a:r>
            <a:r>
              <a:rPr lang="en-US" dirty="0" smtClean="0"/>
              <a:t>. Profile messages generated in the previous phase are passed to each of the subscribers that have registered an interest in the profile message. The message is delivered to the target application using the details configured on the subscriber.</a:t>
            </a:r>
          </a:p>
          <a:p>
            <a:pPr>
              <a:defRPr/>
            </a:pPr>
            <a:endParaRPr lang="en-US" dirty="0" smtClean="0"/>
          </a:p>
          <a:p>
            <a:pPr>
              <a:defRPr/>
            </a:pPr>
            <a:r>
              <a:rPr lang="en-US" dirty="0" smtClean="0"/>
              <a:t>Outbound message processing services are responsible for moving a message through these phases. After a message has completed one phase, it is made available to the next service to take it through the next phase. The QXO services are:</a:t>
            </a:r>
          </a:p>
          <a:p>
            <a:pPr>
              <a:defRPr/>
            </a:pPr>
            <a:endParaRPr lang="en-US" dirty="0" smtClean="0"/>
          </a:p>
          <a:p>
            <a:pPr>
              <a:defRPr/>
            </a:pPr>
            <a:r>
              <a:rPr lang="en-US" b="1" dirty="0" smtClean="0"/>
              <a:t>Event service</a:t>
            </a:r>
            <a:r>
              <a:rPr lang="en-US" dirty="0" smtClean="0"/>
              <a:t>. Responsible for the extract phase of the message lifecycle. The event service retrieves source application events and identifies the business objects that need to be extracted. The event service uses the configuration details in the source application configuration to connect to the source and extract the necessary data. It then stores the data as a business object instance.</a:t>
            </a:r>
          </a:p>
          <a:p>
            <a:pPr>
              <a:defRPr/>
            </a:pPr>
            <a:endParaRPr lang="en-US" dirty="0" smtClean="0"/>
          </a:p>
          <a:p>
            <a:pPr>
              <a:defRPr/>
            </a:pPr>
            <a:r>
              <a:rPr lang="en-US" b="1" dirty="0" smtClean="0"/>
              <a:t>Message publisher</a:t>
            </a:r>
            <a:r>
              <a:rPr lang="en-US" dirty="0" smtClean="0"/>
              <a:t>. Controls the publish phase of the lifecycle. The message publisher identifies the next unpublished business object message and then identifies the profile’s messages views that need to be created. The publisher creates each message and stores it for delivery.</a:t>
            </a:r>
          </a:p>
          <a:p>
            <a:pPr>
              <a:defRPr/>
            </a:pPr>
            <a:endParaRPr lang="en-US" dirty="0" smtClean="0"/>
          </a:p>
          <a:p>
            <a:pPr>
              <a:defRPr/>
            </a:pPr>
            <a:r>
              <a:rPr lang="en-US" b="1" dirty="0" smtClean="0"/>
              <a:t>Message sender</a:t>
            </a:r>
            <a:r>
              <a:rPr lang="en-US" dirty="0" smtClean="0"/>
              <a:t>. Handles the delivery phase. The message sender locates the next message to be delivered and controls the process of sending the message to the QXO subscriber, which identifies the target application.</a:t>
            </a:r>
          </a:p>
        </p:txBody>
      </p:sp>
      <p:sp>
        <p:nvSpPr>
          <p:cNvPr id="51204" name="Slide Number Placeholder 3"/>
          <p:cNvSpPr>
            <a:spLocks noGrp="1"/>
          </p:cNvSpPr>
          <p:nvPr>
            <p:ph type="sldNum" sz="quarter" idx="5"/>
          </p:nvPr>
        </p:nvSpPr>
        <p:spPr>
          <a:noFill/>
        </p:spPr>
        <p:txBody>
          <a:bodyPr/>
          <a:lstStyle/>
          <a:p>
            <a:fld id="{7B5A2596-D1A7-486C-941E-53ADCC3B807B}"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The first phase of the QXO message lifecycle is the </a:t>
            </a:r>
            <a:r>
              <a:rPr lang="en-US" altLang="zh-CN" i="1" smtClean="0"/>
              <a:t>extract </a:t>
            </a:r>
            <a:r>
              <a:rPr lang="en-US" altLang="zh-CN" smtClean="0"/>
              <a:t>phase, handled by the event service. In this phase application business events are monitored. The relevant application data related to the business event is extracted and stored in QXO.</a:t>
            </a:r>
          </a:p>
          <a:p>
            <a:pPr>
              <a:lnSpc>
                <a:spcPct val="90000"/>
              </a:lnSpc>
            </a:pPr>
            <a:endParaRPr lang="en-US" altLang="zh-CN" smtClean="0"/>
          </a:p>
          <a:p>
            <a:pPr>
              <a:lnSpc>
                <a:spcPct val="90000"/>
              </a:lnSpc>
            </a:pPr>
            <a:r>
              <a:rPr lang="en-US" altLang="zh-CN" smtClean="0"/>
              <a:t>The event service extracts data from the data source and stores it in QXO using several steps:</a:t>
            </a:r>
          </a:p>
          <a:p>
            <a:pPr>
              <a:lnSpc>
                <a:spcPct val="90000"/>
              </a:lnSpc>
            </a:pPr>
            <a:endParaRPr lang="en-US" altLang="zh-CN" smtClean="0"/>
          </a:p>
          <a:p>
            <a:pPr>
              <a:lnSpc>
                <a:spcPct val="90000"/>
              </a:lnSpc>
              <a:buFont typeface="Calibri" pitchFamily="34" charset="0"/>
              <a:buAutoNum type="arabicPeriod"/>
            </a:pPr>
            <a:r>
              <a:rPr lang="en-US" altLang="zh-CN" b="1" smtClean="0"/>
              <a:t>Poll for event</a:t>
            </a:r>
            <a:r>
              <a:rPr lang="en-US" altLang="zh-CN" smtClean="0"/>
              <a:t>. Application events are logged by the source application into the qxevents database that is part of the QXO source application database set configuration. The events service uses the source application configuration information to connect to the qxevents database and searches for unprocessed events. If no events are present, it disconnects. When pending events are located, the event details are logged in the QXO database.</a:t>
            </a:r>
          </a:p>
          <a:p>
            <a:pPr>
              <a:lnSpc>
                <a:spcPct val="90000"/>
              </a:lnSpc>
              <a:buFont typeface="Calibri" pitchFamily="34" charset="0"/>
              <a:buAutoNum type="arabicPeriod"/>
            </a:pPr>
            <a:r>
              <a:rPr lang="en-US" altLang="zh-CN" b="1" smtClean="0"/>
              <a:t>Identify affected business objects</a:t>
            </a:r>
            <a:r>
              <a:rPr lang="en-US" altLang="zh-CN" smtClean="0"/>
              <a:t>. All of the business objects that contain the table the application event was raised against are identified. Part of the identification process includes establishing whether or not extraction is required. To do this, the filters defined on the business object are evaluated. If the data does not meet the filter criteria, that business object is dropped from the affected business object list. The list of affected business objects drives the next step in the processing.</a:t>
            </a:r>
          </a:p>
          <a:p>
            <a:pPr>
              <a:lnSpc>
                <a:spcPct val="90000"/>
              </a:lnSpc>
              <a:buFont typeface="Calibri" pitchFamily="34" charset="0"/>
              <a:buAutoNum type="arabicPeriod"/>
            </a:pPr>
            <a:r>
              <a:rPr lang="en-US" altLang="zh-CN" b="1" smtClean="0"/>
              <a:t>Extract data</a:t>
            </a:r>
            <a:r>
              <a:rPr lang="en-US" altLang="zh-CN" smtClean="0"/>
              <a:t>. Using the business object definition and the mapping from the business object to the tables in the source application, the business objects in the list built in step 2 are populated with data from the source application. Extraction uses native Progress ProDataset capabilities to load the data into the business object instance.</a:t>
            </a:r>
          </a:p>
          <a:p>
            <a:pPr>
              <a:lnSpc>
                <a:spcPct val="90000"/>
              </a:lnSpc>
              <a:buFont typeface="Calibri" pitchFamily="34" charset="0"/>
              <a:buAutoNum type="arabicPeriod"/>
            </a:pPr>
            <a:r>
              <a:rPr lang="en-US" altLang="zh-CN" b="1" smtClean="0"/>
              <a:t>Create business object instance</a:t>
            </a:r>
            <a:r>
              <a:rPr lang="en-US" altLang="zh-CN" smtClean="0"/>
              <a:t>. The data extracted from the source application is compared to the previous message for the same business object instance. If none of the data contained in the business object has changed, no further action is taken—the event is ignored. If the application data has changed, the business object instance is stored in QXO as XML for processing by other QXO services. </a:t>
            </a:r>
          </a:p>
          <a:p>
            <a:pPr>
              <a:lnSpc>
                <a:spcPct val="90000"/>
              </a:lnSpc>
              <a:buFont typeface="Calibri" pitchFamily="34" charset="0"/>
              <a:buAutoNum type="arabicPeriod"/>
            </a:pPr>
            <a:r>
              <a:rPr lang="en-US" altLang="zh-CN" b="1" smtClean="0"/>
              <a:t>Delete event</a:t>
            </a:r>
            <a:r>
              <a:rPr lang="en-US" altLang="zh-CN" smtClean="0"/>
              <a:t>. The application event in the data source is removed from the pending event queue by deleting the record.</a:t>
            </a:r>
          </a:p>
          <a:p>
            <a:pPr lvl="1" eaLnBrk="1" hangingPunct="1">
              <a:lnSpc>
                <a:spcPct val="90000"/>
              </a:lnSpc>
            </a:pPr>
            <a:endParaRPr lang="zh-CN" altLang="en-US" smtClean="0"/>
          </a:p>
        </p:txBody>
      </p:sp>
      <p:sp>
        <p:nvSpPr>
          <p:cNvPr id="52228" name="Slide Number Placeholder 3"/>
          <p:cNvSpPr>
            <a:spLocks noGrp="1"/>
          </p:cNvSpPr>
          <p:nvPr>
            <p:ph type="sldNum" sz="quarter" idx="5"/>
          </p:nvPr>
        </p:nvSpPr>
        <p:spPr>
          <a:noFill/>
        </p:spPr>
        <p:txBody>
          <a:bodyPr/>
          <a:lstStyle/>
          <a:p>
            <a:fld id="{C8038854-22D4-451F-A8CE-CB8AEFFF4022}"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altLang="zh-CN" smtClean="0"/>
              <a:t>Event services are managed using the Configuration tab. You can view existing event services by selecting Event Service in the tree menu on the Configuration page. Click New or Delete to create or delete a selected event service. To modify an event service, select the event service name from the tree menu.</a:t>
            </a:r>
          </a:p>
          <a:p>
            <a:pPr eaLnBrk="1" hangingPunct="1"/>
            <a:endParaRPr lang="en-US" altLang="zh-CN" smtClean="0"/>
          </a:p>
          <a:p>
            <a:pPr eaLnBrk="1" hangingPunct="1"/>
            <a:endParaRPr lang="en-US" altLang="zh-CN" smtClean="0"/>
          </a:p>
          <a:p>
            <a:pPr eaLnBrk="1" hangingPunct="1"/>
            <a:endParaRPr lang="en-US" altLang="zh-CN" smtClean="0"/>
          </a:p>
        </p:txBody>
      </p:sp>
      <p:sp>
        <p:nvSpPr>
          <p:cNvPr id="53252" name="Slide Number Placeholder 3"/>
          <p:cNvSpPr>
            <a:spLocks noGrp="1"/>
          </p:cNvSpPr>
          <p:nvPr>
            <p:ph type="sldNum" sz="quarter" idx="5"/>
          </p:nvPr>
        </p:nvSpPr>
        <p:spPr>
          <a:noFill/>
        </p:spPr>
        <p:txBody>
          <a:bodyPr/>
          <a:lstStyle/>
          <a:p>
            <a:fld id="{6A3BE552-E90C-4122-9895-F7FA5F6F3911}" type="slidenum">
              <a:rPr lang="zh-CN" altLang="en-US" smtClean="0"/>
              <a:pPr/>
              <a:t>14</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The Configuration Parameters screen of the Event Service allows you to define its behavior by completing the following fields:</a:t>
            </a:r>
          </a:p>
          <a:p>
            <a:pPr>
              <a:lnSpc>
                <a:spcPct val="90000"/>
              </a:lnSpc>
            </a:pPr>
            <a:endParaRPr lang="en-US" altLang="zh-CN" smtClean="0"/>
          </a:p>
          <a:p>
            <a:pPr>
              <a:lnSpc>
                <a:spcPct val="90000"/>
              </a:lnSpc>
            </a:pPr>
            <a:r>
              <a:rPr lang="en-US" altLang="zh-CN" b="1" smtClean="0"/>
              <a:t>Session Code</a:t>
            </a:r>
            <a:r>
              <a:rPr lang="en-US" altLang="zh-CN" i="1" smtClean="0"/>
              <a:t>. </a:t>
            </a:r>
            <a:r>
              <a:rPr lang="en-US" altLang="zh-CN" smtClean="0"/>
              <a:t>Enter a code (maximum 25 characters) for this service. Using a naming convention such as ES&lt;</a:t>
            </a:r>
            <a:r>
              <a:rPr lang="en-US" altLang="zh-CN" i="1" smtClean="0"/>
              <a:t>serviceName&gt; </a:t>
            </a:r>
            <a:r>
              <a:rPr lang="en-US" altLang="zh-CN" smtClean="0"/>
              <a:t>helps to identify the service as an event service.</a:t>
            </a:r>
          </a:p>
          <a:p>
            <a:pPr>
              <a:lnSpc>
                <a:spcPct val="90000"/>
              </a:lnSpc>
            </a:pPr>
            <a:endParaRPr lang="en-US" altLang="zh-CN" i="1" smtClean="0"/>
          </a:p>
          <a:p>
            <a:pPr>
              <a:lnSpc>
                <a:spcPct val="90000"/>
              </a:lnSpc>
            </a:pPr>
            <a:r>
              <a:rPr lang="en-US" altLang="zh-CN" b="1" smtClean="0"/>
              <a:t>Session Description</a:t>
            </a:r>
            <a:r>
              <a:rPr lang="en-US" altLang="zh-CN" i="1" smtClean="0"/>
              <a:t>. </a:t>
            </a:r>
            <a:r>
              <a:rPr lang="en-US" altLang="zh-CN" smtClean="0"/>
              <a:t>Enter a description.</a:t>
            </a:r>
          </a:p>
          <a:p>
            <a:pPr>
              <a:lnSpc>
                <a:spcPct val="90000"/>
              </a:lnSpc>
            </a:pPr>
            <a:endParaRPr lang="en-US" altLang="zh-CN" i="1" smtClean="0"/>
          </a:p>
          <a:p>
            <a:pPr>
              <a:lnSpc>
                <a:spcPct val="90000"/>
              </a:lnSpc>
            </a:pPr>
            <a:r>
              <a:rPr lang="en-US" altLang="zh-CN" b="1" smtClean="0"/>
              <a:t>Polling Frequency</a:t>
            </a:r>
            <a:r>
              <a:rPr lang="en-US" altLang="zh-CN" i="1" smtClean="0"/>
              <a:t>. </a:t>
            </a:r>
            <a:r>
              <a:rPr lang="en-US" altLang="zh-CN" smtClean="0"/>
              <a:t>Enter the number of seconds the service should wait between polls of the qxevents database. The qxevents database from the source application database set is polled to pick up any pending business events. The time delay specified here allows the event service to sleep before polling for pending events and prevents the event service from consuming valuable CPU resources.</a:t>
            </a:r>
          </a:p>
          <a:p>
            <a:pPr>
              <a:lnSpc>
                <a:spcPct val="90000"/>
              </a:lnSpc>
            </a:pPr>
            <a:endParaRPr lang="en-US" altLang="zh-CN" smtClean="0"/>
          </a:p>
          <a:p>
            <a:pPr>
              <a:lnSpc>
                <a:spcPct val="90000"/>
              </a:lnSpc>
            </a:pPr>
            <a:r>
              <a:rPr lang="en-US" altLang="zh-CN" b="1" smtClean="0"/>
              <a:t>Max Retry Limit</a:t>
            </a:r>
            <a:r>
              <a:rPr lang="en-US" altLang="zh-CN" i="1" smtClean="0"/>
              <a:t>. </a:t>
            </a:r>
            <a:r>
              <a:rPr lang="en-US" altLang="zh-CN" smtClean="0"/>
              <a:t>Enter the maximum number of times during a single session that the service will attempt to reprocess a failed application event (maximum 9999).</a:t>
            </a:r>
          </a:p>
          <a:p>
            <a:pPr>
              <a:lnSpc>
                <a:spcPct val="90000"/>
              </a:lnSpc>
            </a:pPr>
            <a:endParaRPr lang="en-US" altLang="zh-CN" i="1" smtClean="0"/>
          </a:p>
          <a:p>
            <a:pPr>
              <a:lnSpc>
                <a:spcPct val="90000"/>
              </a:lnSpc>
            </a:pPr>
            <a:r>
              <a:rPr lang="en-US" altLang="zh-CN" b="1" smtClean="0"/>
              <a:t>Alert Monitor Frequency</a:t>
            </a:r>
            <a:r>
              <a:rPr lang="en-US" altLang="zh-CN" i="1" smtClean="0"/>
              <a:t>. </a:t>
            </a:r>
            <a:r>
              <a:rPr lang="en-US" altLang="zh-CN" smtClean="0"/>
              <a:t>Specify the number of minutes between alert messages when the  Alert Message Type is set to MSG and thresholds have been set.</a:t>
            </a:r>
          </a:p>
          <a:p>
            <a:pPr>
              <a:lnSpc>
                <a:spcPct val="90000"/>
              </a:lnSpc>
            </a:pPr>
            <a:endParaRPr lang="en-US" altLang="zh-CN" i="1" smtClean="0"/>
          </a:p>
          <a:p>
            <a:pPr>
              <a:lnSpc>
                <a:spcPct val="90000"/>
              </a:lnSpc>
            </a:pPr>
            <a:r>
              <a:rPr lang="en-US" altLang="zh-CN" b="1" smtClean="0"/>
              <a:t>Number of Agents</a:t>
            </a:r>
            <a:r>
              <a:rPr lang="en-US" altLang="zh-CN" i="1" smtClean="0"/>
              <a:t>. </a:t>
            </a:r>
            <a:r>
              <a:rPr lang="en-US" altLang="zh-CN" smtClean="0"/>
              <a:t>Specify the number of agents to start for the service when the service is started. Starting multiple agents increases the volume of messages that can be processed by the event service; in high volume environments, multiple event services can be started to meet the message throughput requirements.</a:t>
            </a:r>
          </a:p>
          <a:p>
            <a:pPr>
              <a:lnSpc>
                <a:spcPct val="90000"/>
              </a:lnSpc>
            </a:pPr>
            <a:endParaRPr lang="en-US" altLang="zh-CN" i="1" smtClean="0"/>
          </a:p>
          <a:p>
            <a:pPr>
              <a:lnSpc>
                <a:spcPct val="90000"/>
              </a:lnSpc>
            </a:pPr>
            <a:r>
              <a:rPr lang="en-US" altLang="zh-CN" b="1" smtClean="0"/>
              <a:t>Events to Process</a:t>
            </a:r>
            <a:r>
              <a:rPr lang="en-US" altLang="zh-CN" i="1" smtClean="0"/>
              <a:t>. </a:t>
            </a:r>
            <a:r>
              <a:rPr lang="en-US" altLang="zh-CN" smtClean="0"/>
              <a:t>Enter the maximum number of events to be processed by a source application before switching to a different one. This is used only when an event service is defined with more than one source application, and is used to ensure throughput across all registered source applications. If message throughput across the source applications is not acceptable, you might want to configure an event service per source application.</a:t>
            </a:r>
          </a:p>
          <a:p>
            <a:pPr>
              <a:lnSpc>
                <a:spcPct val="90000"/>
              </a:lnSpc>
            </a:pPr>
            <a:endParaRPr lang="en-US" altLang="zh-CN" i="1" smtClean="0"/>
          </a:p>
          <a:p>
            <a:pPr>
              <a:lnSpc>
                <a:spcPct val="90000"/>
              </a:lnSpc>
            </a:pPr>
            <a:r>
              <a:rPr lang="en-US" altLang="zh-CN" b="1" smtClean="0"/>
              <a:t>Alert Message Types</a:t>
            </a:r>
            <a:r>
              <a:rPr lang="en-US" altLang="zh-CN" i="1" smtClean="0"/>
              <a:t>. </a:t>
            </a:r>
            <a:r>
              <a:rPr lang="en-US" altLang="zh-CN" smtClean="0"/>
              <a:t>Check the message types that you want to be raised as alert conditions for this profile. Choose one or all of the following:</a:t>
            </a:r>
          </a:p>
          <a:p>
            <a:pPr>
              <a:lnSpc>
                <a:spcPct val="90000"/>
              </a:lnSpc>
            </a:pPr>
            <a:endParaRPr lang="en-US" altLang="zh-CN" i="1" smtClean="0"/>
          </a:p>
          <a:p>
            <a:pPr>
              <a:lnSpc>
                <a:spcPct val="90000"/>
              </a:lnSpc>
              <a:buFont typeface="Wingdings" pitchFamily="2" charset="2"/>
              <a:buChar char="§"/>
            </a:pPr>
            <a:r>
              <a:rPr lang="en-US" altLang="zh-CN" smtClean="0"/>
              <a:t> MSG (used for metric-related alert messages)</a:t>
            </a:r>
            <a:endParaRPr lang="en-US" altLang="zh-CN" i="1" smtClean="0"/>
          </a:p>
          <a:p>
            <a:pPr>
              <a:lnSpc>
                <a:spcPct val="90000"/>
              </a:lnSpc>
              <a:buFont typeface="Wingdings" pitchFamily="2" charset="2"/>
              <a:buChar char="§"/>
            </a:pPr>
            <a:r>
              <a:rPr lang="en-US" altLang="zh-CN" smtClean="0"/>
              <a:t> ERR (errors)</a:t>
            </a:r>
            <a:endParaRPr lang="en-US" altLang="zh-CN" i="1" smtClean="0"/>
          </a:p>
          <a:p>
            <a:pPr>
              <a:lnSpc>
                <a:spcPct val="90000"/>
              </a:lnSpc>
              <a:buFont typeface="Wingdings" pitchFamily="2" charset="2"/>
              <a:buChar char="§"/>
            </a:pPr>
            <a:r>
              <a:rPr lang="en-US" altLang="zh-CN" smtClean="0"/>
              <a:t> WRN (warnings)</a:t>
            </a:r>
          </a:p>
          <a:p>
            <a:pPr>
              <a:lnSpc>
                <a:spcPct val="90000"/>
              </a:lnSpc>
            </a:pPr>
            <a:endParaRPr lang="en-US" altLang="zh-CN" i="1" smtClean="0"/>
          </a:p>
          <a:p>
            <a:pPr>
              <a:lnSpc>
                <a:spcPct val="90000"/>
              </a:lnSpc>
            </a:pPr>
            <a:r>
              <a:rPr lang="en-US" altLang="zh-CN" smtClean="0"/>
              <a:t>The Alert Message Types setting works in conjunction with the email alerts functionality of QXO. The alert message types are only acted upon when email alerts are configured.</a:t>
            </a:r>
            <a:endParaRPr lang="en-US" altLang="zh-CN" i="1" smtClean="0"/>
          </a:p>
        </p:txBody>
      </p:sp>
      <p:sp>
        <p:nvSpPr>
          <p:cNvPr id="54276" name="Slide Number Placeholder 3"/>
          <p:cNvSpPr>
            <a:spLocks noGrp="1"/>
          </p:cNvSpPr>
          <p:nvPr>
            <p:ph type="sldNum" sz="quarter" idx="5"/>
          </p:nvPr>
        </p:nvSpPr>
        <p:spPr>
          <a:noFill/>
        </p:spPr>
        <p:txBody>
          <a:bodyPr/>
          <a:lstStyle/>
          <a:p>
            <a:fld id="{AD1E9F98-8D66-434F-86A3-0C7E0B27D8BE}" type="slidenum">
              <a:rPr lang="zh-CN" altLang="en-US"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event service processes events raised by the source application; this processing triggers other processes within </a:t>
            </a:r>
            <a:r>
              <a:rPr lang="en-US" dirty="0" err="1" smtClean="0"/>
              <a:t>QXtend</a:t>
            </a:r>
            <a:r>
              <a:rPr lang="en-US" dirty="0" smtClean="0"/>
              <a:t> that deliver data to subscribing applications. The data that passes through </a:t>
            </a:r>
            <a:r>
              <a:rPr lang="en-US" dirty="0" err="1" smtClean="0"/>
              <a:t>QXtend</a:t>
            </a:r>
            <a:r>
              <a:rPr lang="en-US" dirty="0" smtClean="0"/>
              <a:t> is often critical to the execution of the organization’s business processes; therefore it is important that any bottlenecks in message processing are identified and alerts are raised. The threshold alerts enable the configuration of thresholds that can be used to identify potential problems early on, and help minimize the impact on the organization of any issues within </a:t>
            </a:r>
            <a:r>
              <a:rPr lang="en-US" dirty="0" err="1" smtClean="0"/>
              <a:t>QXtend</a:t>
            </a:r>
            <a:r>
              <a:rPr lang="en-US" dirty="0" smtClean="0"/>
              <a:t>.</a:t>
            </a:r>
          </a:p>
          <a:p>
            <a:pPr>
              <a:defRPr/>
            </a:pPr>
            <a:endParaRPr lang="en-US" dirty="0" smtClean="0"/>
          </a:p>
          <a:p>
            <a:pPr>
              <a:defRPr/>
            </a:pPr>
            <a:r>
              <a:rPr lang="en-US" dirty="0" smtClean="0"/>
              <a:t>To enable threshold alerts, select the MSG check box. You can then configure thresholds for the following:</a:t>
            </a:r>
          </a:p>
          <a:p>
            <a:pPr>
              <a:defRPr/>
            </a:pPr>
            <a:endParaRPr lang="en-US" dirty="0" smtClean="0"/>
          </a:p>
          <a:p>
            <a:pPr>
              <a:defRPr/>
            </a:pPr>
            <a:r>
              <a:rPr lang="en-US" b="1" dirty="0" smtClean="0"/>
              <a:t>Processed</a:t>
            </a:r>
            <a:r>
              <a:rPr lang="en-US" dirty="0" smtClean="0"/>
              <a:t>. Monitors the number of messages processed by the event service.</a:t>
            </a:r>
          </a:p>
          <a:p>
            <a:pPr>
              <a:defRPr/>
            </a:pPr>
            <a:endParaRPr lang="en-US" dirty="0" smtClean="0"/>
          </a:p>
          <a:p>
            <a:pPr>
              <a:defRPr/>
            </a:pPr>
            <a:r>
              <a:rPr lang="en-US" b="1" dirty="0" smtClean="0"/>
              <a:t>Pending</a:t>
            </a:r>
            <a:r>
              <a:rPr lang="en-US" dirty="0" smtClean="0"/>
              <a:t>. Monitors the messages waiting to be processed by the event service. This metric helps to identify how much work is backed up for the event service, and is important if there are critical messages backed up in the queue. You could start another instance of the event service to remove the backlog quickly.</a:t>
            </a:r>
          </a:p>
          <a:p>
            <a:pPr>
              <a:defRPr/>
            </a:pPr>
            <a:endParaRPr lang="en-US" dirty="0" smtClean="0"/>
          </a:p>
          <a:p>
            <a:pPr>
              <a:defRPr/>
            </a:pPr>
            <a:r>
              <a:rPr lang="en-US" b="1" dirty="0" smtClean="0"/>
              <a:t>Error</a:t>
            </a:r>
            <a:r>
              <a:rPr lang="en-US" dirty="0" smtClean="0"/>
              <a:t>. Monitors the errors raised during event service processing. This can be used to identify potential problems that cause large volumes of errors to be raised. </a:t>
            </a:r>
          </a:p>
          <a:p>
            <a:pPr>
              <a:defRPr/>
            </a:pPr>
            <a:endParaRPr lang="en-US" dirty="0" smtClean="0"/>
          </a:p>
          <a:p>
            <a:pPr>
              <a:defRPr/>
            </a:pPr>
            <a:r>
              <a:rPr lang="en-US" dirty="0" smtClean="0"/>
              <a:t>If a defined threshold is reached, an email alert is raised. Another alert will not be raised— although processing will continue—until the value specified in the Alert Monitor Frequency has elapsed. For example, if the Pending value is set to greater than 20 and the Alert Monitor Frequency is set to 10, if there are 100 messages pending, an alert would be raised. If 10 minutes later there are still more than 20 pending messages, another alert is raised.</a:t>
            </a:r>
          </a:p>
        </p:txBody>
      </p:sp>
      <p:sp>
        <p:nvSpPr>
          <p:cNvPr id="55300" name="Slide Number Placeholder 3"/>
          <p:cNvSpPr>
            <a:spLocks noGrp="1"/>
          </p:cNvSpPr>
          <p:nvPr>
            <p:ph type="sldNum" sz="quarter" idx="5"/>
          </p:nvPr>
        </p:nvSpPr>
        <p:spPr>
          <a:noFill/>
        </p:spPr>
        <p:txBody>
          <a:bodyPr/>
          <a:lstStyle/>
          <a:p>
            <a:fld id="{97385363-674C-4284-B376-6452AA550653}" type="slidenum">
              <a:rPr lang="zh-CN" altLang="en-US" smtClean="0"/>
              <a:pPr/>
              <a:t>16</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altLang="zh-CN" smtClean="0"/>
              <a:t>A single event service can monitor events and extract data from one or more source applications. The source applications that an event works with are maintained in the Registered Source Application section of the event service Configuration Parameters page. Click Lookup to display the configured source applications, then select the source applications that the event service will process events for.</a:t>
            </a:r>
          </a:p>
          <a:p>
            <a:endParaRPr lang="en-US" altLang="zh-CN" smtClean="0"/>
          </a:p>
          <a:p>
            <a:r>
              <a:rPr lang="en-US" altLang="zh-CN" b="1" smtClean="0"/>
              <a:t>Note</a:t>
            </a:r>
            <a:r>
              <a:rPr lang="en-US" altLang="zh-CN" smtClean="0"/>
              <a:t>: When adding multiple source applications to an event service, remember that the system will only process the number of events specified in the Events to Process parameter before moving on to service the next source application in the list. If a source application might have a high volume of critical messages, you should configure an event service that only services that source application.</a:t>
            </a:r>
          </a:p>
        </p:txBody>
      </p:sp>
      <p:sp>
        <p:nvSpPr>
          <p:cNvPr id="56324" name="Slide Number Placeholder 3"/>
          <p:cNvSpPr>
            <a:spLocks noGrp="1"/>
          </p:cNvSpPr>
          <p:nvPr>
            <p:ph type="sldNum" sz="quarter" idx="5"/>
          </p:nvPr>
        </p:nvSpPr>
        <p:spPr>
          <a:noFill/>
        </p:spPr>
        <p:txBody>
          <a:bodyPr/>
          <a:lstStyle/>
          <a:p>
            <a:fld id="{2FD79977-12EB-4FC5-9D22-63691E2D4C4C}" type="slidenum">
              <a:rPr lang="zh-CN" altLang="en-US" smtClean="0"/>
              <a:pPr/>
              <a:t>17</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r>
              <a:rPr lang="en-US" altLang="zh-CN" smtClean="0"/>
              <a:t>A single event service only process registered events of a registered source application.</a:t>
            </a:r>
          </a:p>
          <a:p>
            <a:endParaRPr lang="en-US" altLang="zh-CN" smtClean="0"/>
          </a:p>
          <a:p>
            <a:r>
              <a:rPr lang="en-US" altLang="zh-CN" smtClean="0"/>
              <a:t>By default, the ‘Auto Register All Events’ checkbox is checked and all active events of the registered source application will be processed by the event service. </a:t>
            </a:r>
          </a:p>
          <a:p>
            <a:endParaRPr lang="en-US" altLang="zh-CN" smtClean="0"/>
          </a:p>
          <a:p>
            <a:r>
              <a:rPr lang="en-US" altLang="zh-CN" smtClean="0"/>
              <a:t>To register only some of the active events of a registered source application, uncheck the Auto Register All Events checkbox and click the Register Events button which will popup the Register Events dialogue within where current active events of the registered source application can be registered or unregistered with the event service.</a:t>
            </a:r>
          </a:p>
          <a:p>
            <a:endParaRPr lang="en-US" altLang="zh-CN" b="1" smtClean="0"/>
          </a:p>
          <a:p>
            <a:r>
              <a:rPr lang="en-US" altLang="zh-CN" b="1" smtClean="0"/>
              <a:t>Note</a:t>
            </a:r>
            <a:r>
              <a:rPr lang="en-US" altLang="zh-CN" smtClean="0"/>
              <a:t>: When an event of a source application is deactivated it will be automatically unregistered from the related event services. When an event of a source application is activated it will be automatically registered to those event services where the Auto Register All Events checkbox is checked.</a:t>
            </a:r>
          </a:p>
          <a:p>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second phase of the QXO message lifecycle is the </a:t>
            </a:r>
            <a:r>
              <a:rPr lang="en-US" i="1" dirty="0" smtClean="0"/>
              <a:t>publish</a:t>
            </a:r>
            <a:r>
              <a:rPr lang="en-US" dirty="0" smtClean="0"/>
              <a:t> phase, which is handled by the message publisher. In this phase unpublished business object instances are mapped into the relevant profile formats, and any calculated fields defined against the profile are evaluated.</a:t>
            </a:r>
          </a:p>
          <a:p>
            <a:pPr>
              <a:defRPr/>
            </a:pPr>
            <a:endParaRPr lang="en-US" dirty="0" smtClean="0"/>
          </a:p>
          <a:p>
            <a:pPr>
              <a:defRPr/>
            </a:pPr>
            <a:r>
              <a:rPr lang="en-US" dirty="0" smtClean="0"/>
              <a:t>The message publisher’s purpose is simple: to publish data from the business object in the format required by the profiles that are defined against the business object, and then to store that data in QXO. To complete this process several steps are required:</a:t>
            </a:r>
          </a:p>
          <a:p>
            <a:pPr>
              <a:defRPr/>
            </a:pPr>
            <a:endParaRPr lang="en-US" dirty="0" smtClean="0"/>
          </a:p>
          <a:p>
            <a:pPr marL="228600" indent="-228600">
              <a:buFont typeface="+mj-lt"/>
              <a:buAutoNum type="arabicPeriod"/>
              <a:defRPr/>
            </a:pPr>
            <a:r>
              <a:rPr lang="en-US" b="1" dirty="0" smtClean="0"/>
              <a:t>Identify unpublished business objects</a:t>
            </a:r>
            <a:r>
              <a:rPr lang="en-US" dirty="0" smtClean="0"/>
              <a:t>. Business objects are extracted continuously; the message publisher looks for business objects that have not yet had the profile messages created for them. However, the message publisher only looks for business objects that it is responsible for publishing, which allows individual publishers to be created for high volume business objects, allowing a flexible, scalable infrastructure. The message publisher takes the first unpublished instance that is ready to be published and starts the publishing process.</a:t>
            </a:r>
          </a:p>
          <a:p>
            <a:pPr marL="228600" indent="-228600">
              <a:buFont typeface="+mj-lt"/>
              <a:buAutoNum type="arabicPeriod"/>
              <a:defRPr/>
            </a:pPr>
            <a:r>
              <a:rPr lang="en-US" b="1" dirty="0" smtClean="0"/>
              <a:t>Identify profiles</a:t>
            </a:r>
            <a:r>
              <a:rPr lang="en-US" dirty="0" smtClean="0"/>
              <a:t>. All of the profiles for the business object that are subscribers are identified. QXO does not create profile messages for profiles that do not have any active subscriptions. The publisher then takes this list of profiles and evaluates any filters defined against the profile. If the data in the business object does not satisfy the filter’s criteria, the profile is dropped from the list. Finally a check is performed to see if any data on the profile has changed. Since the profile is a subset of the business object, the business object might not contain any changes to the data in the profile. If no data changes are to be published, the profile is removed from the list, leaving the list of profiles that need to have messages created.</a:t>
            </a:r>
          </a:p>
          <a:p>
            <a:pPr marL="228600" indent="-228600">
              <a:buFont typeface="+mj-lt"/>
              <a:buAutoNum type="arabicPeriod"/>
              <a:defRPr/>
            </a:pPr>
            <a:r>
              <a:rPr lang="en-US" b="1" dirty="0" smtClean="0"/>
              <a:t>Create profile messages</a:t>
            </a:r>
            <a:r>
              <a:rPr lang="en-US" dirty="0" smtClean="0"/>
              <a:t>. Each profile identified in the list generated in Step 2 is created from the business object instance. As part of this process any calculated fields in the profile are evaluated. The profile is then stored in the QXO database as XML.</a:t>
            </a:r>
          </a:p>
          <a:p>
            <a:pPr marL="228600" indent="-228600">
              <a:buFont typeface="+mj-lt"/>
              <a:buAutoNum type="arabicPeriod"/>
              <a:defRPr/>
            </a:pPr>
            <a:r>
              <a:rPr lang="en-US" b="1" dirty="0" smtClean="0"/>
              <a:t>Link profile message to subscriber</a:t>
            </a:r>
            <a:r>
              <a:rPr lang="en-US" dirty="0" smtClean="0"/>
              <a:t>. In this step the system creates a link to the profile message for each of the subscribers that have registered to receive updates from the profiles created in Step 3. The link is stored in the Subscriber Messages queue, available in the Subscriber Messages viewer. This information is used by the sending process to determine which profile messages need to delivered, and to which subscribers. Once the messages are linked to the subscriber, they show as pending requests in the Subscriber Messages viewer page.</a:t>
            </a:r>
          </a:p>
          <a:p>
            <a:pPr lvl="1" eaLnBrk="1" hangingPunct="1">
              <a:buFont typeface="Arial" pitchFamily="34" charset="0"/>
              <a:buNone/>
              <a:defRPr/>
            </a:pPr>
            <a:endParaRPr lang="en-US" dirty="0" smtClean="0"/>
          </a:p>
        </p:txBody>
      </p:sp>
      <p:sp>
        <p:nvSpPr>
          <p:cNvPr id="57348" name="Slide Number Placeholder 3"/>
          <p:cNvSpPr>
            <a:spLocks noGrp="1"/>
          </p:cNvSpPr>
          <p:nvPr>
            <p:ph type="sldNum" sz="quarter" idx="5"/>
          </p:nvPr>
        </p:nvSpPr>
        <p:spPr>
          <a:noFill/>
        </p:spPr>
        <p:txBody>
          <a:bodyPr/>
          <a:lstStyle/>
          <a:p>
            <a:fld id="{BD327996-DC45-4A3D-93EE-152296F122FD}" type="slidenum">
              <a:rPr lang="zh-CN" altLang="en-US" smtClean="0"/>
              <a:pPr/>
              <a:t>19</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altLang="zh-CN" smtClean="0"/>
              <a:t>Message publishers are managed via the Configuration tab. To view existing message publishers, select the Message Publisher node in the tree menu. Use the New and Delete buttons to create and delete message publishers. To modify a message publisher, select the name of the message publisher from the tree menu.</a:t>
            </a:r>
          </a:p>
          <a:p>
            <a:pPr eaLnBrk="1" hangingPunct="1"/>
            <a:endParaRPr lang="en-US" altLang="zh-CN" smtClean="0"/>
          </a:p>
          <a:p>
            <a:pPr eaLnBrk="1" hangingPunct="1"/>
            <a:endParaRPr lang="en-US" altLang="zh-CN" smtClean="0"/>
          </a:p>
          <a:p>
            <a:pPr eaLnBrk="1" hangingPunct="1"/>
            <a:endParaRPr lang="en-US" altLang="zh-CN" smtClean="0"/>
          </a:p>
        </p:txBody>
      </p:sp>
      <p:sp>
        <p:nvSpPr>
          <p:cNvPr id="58372" name="Slide Number Placeholder 3"/>
          <p:cNvSpPr>
            <a:spLocks noGrp="1"/>
          </p:cNvSpPr>
          <p:nvPr>
            <p:ph type="sldNum" sz="quarter" idx="5"/>
          </p:nvPr>
        </p:nvSpPr>
        <p:spPr>
          <a:noFill/>
        </p:spPr>
        <p:txBody>
          <a:bodyPr/>
          <a:lstStyle/>
          <a:p>
            <a:fld id="{1C9865A3-30BF-4377-8900-B539AB698B0A}" type="slidenum">
              <a:rPr lang="zh-CN" altLang="en-US" smtClean="0"/>
              <a:pPr/>
              <a:t>20</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Source applications supply the business events and business data that drive QXO. Business events are raised by the source application and identify when changes have been made. The business event also identifies which instance of the business object has been changed. This data identifies the data that needs to be extracted by the event service. The event is used to locate the business objects to extract. The source application is configured to connect to the source application and extract the data.</a:t>
            </a:r>
          </a:p>
          <a:p>
            <a:pPr>
              <a:defRPr/>
            </a:pPr>
            <a:r>
              <a:rPr lang="en-US" dirty="0" smtClean="0"/>
              <a:t> </a:t>
            </a:r>
          </a:p>
          <a:p>
            <a:pPr>
              <a:defRPr/>
            </a:pPr>
            <a:r>
              <a:rPr lang="en-US" dirty="0" smtClean="0"/>
              <a:t>The source application is assigned a unique name that identifies the instance. The source application also defines a set of databases that collectively contain all of the data for that application. The configuration contains all the information required to connect to the application database and extract data when processing an event. The source application contains a list of all valid events for that application, including which of those events types are active. Changing an event type to inactive in the source application will prevent QXO from processing any business events of that type that are raised.</a:t>
            </a:r>
          </a:p>
          <a:p>
            <a:pPr eaLnBrk="1" hangingPunct="1">
              <a:defRPr/>
            </a:pPr>
            <a:endParaRPr lang="en-US" dirty="0" smtClean="0"/>
          </a:p>
          <a:p>
            <a:pPr eaLnBrk="1" hangingPunct="1">
              <a:defRPr/>
            </a:pPr>
            <a:endParaRPr lang="en-US" dirty="0" smtClean="0"/>
          </a:p>
        </p:txBody>
      </p:sp>
      <p:sp>
        <p:nvSpPr>
          <p:cNvPr id="44036" name="Slide Number Placeholder 3"/>
          <p:cNvSpPr>
            <a:spLocks noGrp="1"/>
          </p:cNvSpPr>
          <p:nvPr>
            <p:ph type="sldNum" sz="quarter" idx="5"/>
          </p:nvPr>
        </p:nvSpPr>
        <p:spPr>
          <a:noFill/>
        </p:spPr>
        <p:txBody>
          <a:bodyPr/>
          <a:lstStyle/>
          <a:p>
            <a:fld id="{D76B7847-9E87-43C5-BBF6-7DCC4D268BB1}" type="slidenum">
              <a:rPr lang="zh-CN" altLang="en-US" smtClean="0"/>
              <a:pPr/>
              <a:t>3</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altLang="zh-CN" sz="800" smtClean="0"/>
              <a:t>Use the Configuration Parameters screen of the selected message publisher to define its behavior. Complete the following fields:</a:t>
            </a:r>
          </a:p>
          <a:p>
            <a:pPr>
              <a:lnSpc>
                <a:spcPct val="80000"/>
              </a:lnSpc>
            </a:pPr>
            <a:endParaRPr lang="en-US" altLang="zh-CN" sz="800" smtClean="0"/>
          </a:p>
          <a:p>
            <a:pPr>
              <a:lnSpc>
                <a:spcPct val="80000"/>
              </a:lnSpc>
            </a:pPr>
            <a:r>
              <a:rPr lang="en-US" altLang="zh-CN" sz="800" b="1" smtClean="0"/>
              <a:t>Session Code</a:t>
            </a:r>
            <a:r>
              <a:rPr lang="en-US" altLang="zh-CN" sz="800" i="1" smtClean="0"/>
              <a:t>. </a:t>
            </a:r>
            <a:r>
              <a:rPr lang="en-US" altLang="zh-CN" sz="800" smtClean="0"/>
              <a:t>Enter a code (maximum 10 characters) for this service. Using a naming convention such as MP&lt;</a:t>
            </a:r>
            <a:r>
              <a:rPr lang="en-US" altLang="zh-CN" sz="800" i="1" smtClean="0"/>
              <a:t>serviceName&gt; </a:t>
            </a:r>
            <a:r>
              <a:rPr lang="en-US" altLang="zh-CN" sz="800" smtClean="0"/>
              <a:t>helps to identify the service as an event service</a:t>
            </a:r>
            <a:r>
              <a:rPr lang="en-US" altLang="zh-CN" sz="800" i="1" smtClean="0"/>
              <a:t>. </a:t>
            </a:r>
          </a:p>
          <a:p>
            <a:pPr>
              <a:lnSpc>
                <a:spcPct val="80000"/>
              </a:lnSpc>
            </a:pPr>
            <a:endParaRPr lang="en-US" altLang="zh-CN" sz="800" i="1" smtClean="0"/>
          </a:p>
          <a:p>
            <a:pPr>
              <a:lnSpc>
                <a:spcPct val="80000"/>
              </a:lnSpc>
            </a:pPr>
            <a:r>
              <a:rPr lang="en-US" altLang="zh-CN" sz="800" b="1" smtClean="0"/>
              <a:t>Session Description</a:t>
            </a:r>
            <a:r>
              <a:rPr lang="en-US" altLang="zh-CN" sz="800" i="1" smtClean="0"/>
              <a:t>. </a:t>
            </a:r>
            <a:r>
              <a:rPr lang="en-US" altLang="zh-CN" sz="800" smtClean="0"/>
              <a:t>Specify a description (maximum 15 characters).</a:t>
            </a:r>
          </a:p>
          <a:p>
            <a:pPr>
              <a:lnSpc>
                <a:spcPct val="80000"/>
              </a:lnSpc>
            </a:pPr>
            <a:endParaRPr lang="en-US" altLang="zh-CN" sz="800" i="1" smtClean="0"/>
          </a:p>
          <a:p>
            <a:pPr>
              <a:lnSpc>
                <a:spcPct val="80000"/>
              </a:lnSpc>
            </a:pPr>
            <a:r>
              <a:rPr lang="en-US" altLang="zh-CN" sz="800" b="1" smtClean="0"/>
              <a:t>Polling Frequency</a:t>
            </a:r>
            <a:r>
              <a:rPr lang="en-US" altLang="zh-CN" sz="800" i="1" smtClean="0"/>
              <a:t>. </a:t>
            </a:r>
            <a:r>
              <a:rPr lang="en-US" altLang="zh-CN" sz="800" smtClean="0"/>
              <a:t>Enter the number of seconds the service should wait between polling unpublished business object queue in the qxodb. The qxo database is polled to pick up pending business objects. The time delay specified here allows the message publisher to sleep before polling for pending business objects, preventing the message publisher from consuming valuable CPU resources.</a:t>
            </a:r>
          </a:p>
          <a:p>
            <a:pPr>
              <a:lnSpc>
                <a:spcPct val="80000"/>
              </a:lnSpc>
            </a:pPr>
            <a:endParaRPr lang="en-US" altLang="zh-CN" sz="800" smtClean="0"/>
          </a:p>
          <a:p>
            <a:pPr>
              <a:lnSpc>
                <a:spcPct val="80000"/>
              </a:lnSpc>
            </a:pPr>
            <a:r>
              <a:rPr lang="en-US" altLang="zh-CN" sz="800" b="1" smtClean="0"/>
              <a:t>Max Retry Limit</a:t>
            </a:r>
            <a:r>
              <a:rPr lang="en-US" altLang="zh-CN" sz="800" i="1" smtClean="0"/>
              <a:t>. </a:t>
            </a:r>
            <a:r>
              <a:rPr lang="en-US" altLang="zh-CN" sz="800" smtClean="0"/>
              <a:t>Enter the maximum number of times during a single session that the service will attempt to reprocess a failed application business object (maximum 9999).</a:t>
            </a:r>
          </a:p>
          <a:p>
            <a:pPr>
              <a:lnSpc>
                <a:spcPct val="80000"/>
              </a:lnSpc>
            </a:pPr>
            <a:endParaRPr lang="en-US" altLang="zh-CN" sz="800" i="1" smtClean="0"/>
          </a:p>
          <a:p>
            <a:pPr>
              <a:lnSpc>
                <a:spcPct val="80000"/>
              </a:lnSpc>
            </a:pPr>
            <a:r>
              <a:rPr lang="en-US" altLang="zh-CN" sz="800" b="1" smtClean="0"/>
              <a:t>Alert Monitor Frequency</a:t>
            </a:r>
            <a:r>
              <a:rPr lang="en-US" altLang="zh-CN" sz="800" i="1" smtClean="0"/>
              <a:t>. </a:t>
            </a:r>
            <a:r>
              <a:rPr lang="en-US" altLang="zh-CN" sz="800" smtClean="0"/>
              <a:t>Specify the number of minutes between alert messages when the Alert Message Type is set to MSG and thresholds have been set. </a:t>
            </a:r>
          </a:p>
          <a:p>
            <a:pPr>
              <a:lnSpc>
                <a:spcPct val="80000"/>
              </a:lnSpc>
            </a:pPr>
            <a:endParaRPr lang="en-US" altLang="zh-CN" sz="800" i="1" smtClean="0"/>
          </a:p>
          <a:p>
            <a:pPr>
              <a:lnSpc>
                <a:spcPct val="80000"/>
              </a:lnSpc>
            </a:pPr>
            <a:r>
              <a:rPr lang="en-US" altLang="zh-CN" sz="800" b="1" smtClean="0"/>
              <a:t>Number of Agents</a:t>
            </a:r>
            <a:r>
              <a:rPr lang="en-US" altLang="zh-CN" sz="800" i="1" smtClean="0"/>
              <a:t>. </a:t>
            </a:r>
            <a:r>
              <a:rPr lang="en-US" altLang="zh-CN" sz="800" smtClean="0"/>
              <a:t>Specify the number of agents to start for the service when the service is started. Starting multiple agent increases the volume of messages the Message Publisher can processed; in high volume environments, you can start multiple instances to meet message throughput requirements.</a:t>
            </a:r>
          </a:p>
          <a:p>
            <a:pPr>
              <a:lnSpc>
                <a:spcPct val="80000"/>
              </a:lnSpc>
            </a:pPr>
            <a:endParaRPr lang="en-US" altLang="zh-CN" sz="800" i="1" smtClean="0"/>
          </a:p>
          <a:p>
            <a:pPr>
              <a:lnSpc>
                <a:spcPct val="80000"/>
              </a:lnSpc>
            </a:pPr>
            <a:r>
              <a:rPr lang="en-US" altLang="zh-CN" sz="800" b="1" smtClean="0"/>
              <a:t>Alert Message Types</a:t>
            </a:r>
            <a:r>
              <a:rPr lang="en-US" altLang="zh-CN" sz="800" i="1" smtClean="0"/>
              <a:t>. </a:t>
            </a:r>
            <a:r>
              <a:rPr lang="en-US" altLang="zh-CN" sz="800" smtClean="0"/>
              <a:t>Check the message types that you want to be raised as alert conditions for this profile. Choose one or all of the following:</a:t>
            </a:r>
          </a:p>
          <a:p>
            <a:pPr>
              <a:lnSpc>
                <a:spcPct val="80000"/>
              </a:lnSpc>
            </a:pPr>
            <a:endParaRPr lang="en-US" altLang="zh-CN" sz="800" i="1" smtClean="0"/>
          </a:p>
          <a:p>
            <a:pPr>
              <a:lnSpc>
                <a:spcPct val="80000"/>
              </a:lnSpc>
              <a:buFont typeface="Wingdings" pitchFamily="2" charset="2"/>
              <a:buChar char="§"/>
            </a:pPr>
            <a:r>
              <a:rPr lang="en-US" altLang="zh-CN" sz="800" smtClean="0"/>
              <a:t> MSG (used for metric-related alert messages)</a:t>
            </a:r>
            <a:endParaRPr lang="en-US" altLang="zh-CN" sz="800" i="1" smtClean="0"/>
          </a:p>
          <a:p>
            <a:pPr>
              <a:lnSpc>
                <a:spcPct val="80000"/>
              </a:lnSpc>
              <a:buFont typeface="Wingdings" pitchFamily="2" charset="2"/>
              <a:buChar char="§"/>
            </a:pPr>
            <a:r>
              <a:rPr lang="en-US" altLang="zh-CN" sz="800" smtClean="0"/>
              <a:t> ERR (errors)</a:t>
            </a:r>
            <a:endParaRPr lang="en-US" altLang="zh-CN" sz="800" i="1" smtClean="0"/>
          </a:p>
          <a:p>
            <a:pPr>
              <a:lnSpc>
                <a:spcPct val="80000"/>
              </a:lnSpc>
              <a:buFont typeface="Wingdings" pitchFamily="2" charset="2"/>
              <a:buChar char="§"/>
            </a:pPr>
            <a:r>
              <a:rPr lang="en-US" altLang="zh-CN" sz="800" smtClean="0"/>
              <a:t> WRN (warnings)</a:t>
            </a:r>
          </a:p>
          <a:p>
            <a:pPr>
              <a:lnSpc>
                <a:spcPct val="80000"/>
              </a:lnSpc>
            </a:pPr>
            <a:endParaRPr lang="en-US" altLang="zh-CN" sz="800" i="1" smtClean="0"/>
          </a:p>
          <a:p>
            <a:pPr>
              <a:lnSpc>
                <a:spcPct val="80000"/>
              </a:lnSpc>
            </a:pPr>
            <a:r>
              <a:rPr lang="en-US" altLang="zh-CN" sz="800" smtClean="0"/>
              <a:t>The Alert Message Types setting works in conjunction with the email alerts functionality of QXO. The alert message types are only acted upon when email alerts are configured.</a:t>
            </a:r>
          </a:p>
          <a:p>
            <a:pPr>
              <a:lnSpc>
                <a:spcPct val="80000"/>
              </a:lnSpc>
            </a:pPr>
            <a:endParaRPr lang="en-US" altLang="zh-CN" sz="800" i="1" smtClean="0"/>
          </a:p>
          <a:p>
            <a:pPr>
              <a:lnSpc>
                <a:spcPct val="80000"/>
              </a:lnSpc>
            </a:pPr>
            <a:r>
              <a:rPr lang="en-US" altLang="zh-CN" sz="800" b="1" smtClean="0"/>
              <a:t>Note</a:t>
            </a:r>
            <a:r>
              <a:rPr lang="en-US" altLang="zh-CN" sz="800" smtClean="0"/>
              <a:t>  The configuration of threshold alerts for the message publisher is the same as the event service. However, the threshold values apply to the number of profile messages being created.</a:t>
            </a:r>
            <a:endParaRPr lang="en-US" altLang="zh-CN" sz="800" i="1" smtClean="0"/>
          </a:p>
        </p:txBody>
      </p:sp>
      <p:sp>
        <p:nvSpPr>
          <p:cNvPr id="59396" name="Slide Number Placeholder 3"/>
          <p:cNvSpPr>
            <a:spLocks noGrp="1"/>
          </p:cNvSpPr>
          <p:nvPr>
            <p:ph type="sldNum" sz="quarter" idx="5"/>
          </p:nvPr>
        </p:nvSpPr>
        <p:spPr>
          <a:noFill/>
        </p:spPr>
        <p:txBody>
          <a:bodyPr/>
          <a:lstStyle/>
          <a:p>
            <a:fld id="{936E4CA7-B731-40DE-83A9-8D99397F37B2}" type="slidenum">
              <a:rPr lang="zh-CN" altLang="en-US" smtClean="0"/>
              <a:pPr/>
              <a:t>21</a:t>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altLang="zh-CN" smtClean="0"/>
              <a:t>Message publishers work on a defined set of business objects that have been registered with it; this allows for flexible configuration during QXtend implementation. The message publisher publishes messages for business objects that are registered with it; this is useful if many messages must be processed quickly since having a dedicated message publisher ensures faster message processing. Messages that are low volume and non-critical can be grouped onto a single message publisher.</a:t>
            </a:r>
          </a:p>
          <a:p>
            <a:endParaRPr lang="en-US" altLang="zh-CN" smtClean="0"/>
          </a:p>
          <a:p>
            <a:r>
              <a:rPr lang="en-US" altLang="zh-CN" smtClean="0"/>
              <a:t>Click Lookup to display the selection box. Then select the application type, enter any filter for the business object search, and click the arrow next to the Business Object Filter field to execute a search; the business object list displays. Select the business objects you want to register, then click Add to register the business objects with the message publisher.</a:t>
            </a:r>
          </a:p>
        </p:txBody>
      </p:sp>
      <p:sp>
        <p:nvSpPr>
          <p:cNvPr id="60420" name="Slide Number Placeholder 3"/>
          <p:cNvSpPr>
            <a:spLocks noGrp="1"/>
          </p:cNvSpPr>
          <p:nvPr>
            <p:ph type="sldNum" sz="quarter" idx="5"/>
          </p:nvPr>
        </p:nvSpPr>
        <p:spPr>
          <a:noFill/>
        </p:spPr>
        <p:txBody>
          <a:bodyPr/>
          <a:lstStyle/>
          <a:p>
            <a:fld id="{001C33AF-7D2E-4A19-8AE1-8870D2E49675}" type="slidenum">
              <a:rPr lang="zh-CN" altLang="en-US" smtClean="0"/>
              <a:pPr/>
              <a:t>22</a:t>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Before messages can be delivered, </a:t>
            </a:r>
            <a:r>
              <a:rPr lang="en-US" dirty="0" err="1" smtClean="0"/>
              <a:t>QXtend</a:t>
            </a:r>
            <a:r>
              <a:rPr lang="en-US" dirty="0" smtClean="0"/>
              <a:t> needs to know where to deliver the messages. Subscribers are used to define a message destination. To define a subscriber, the following configuration information needs to be provided:</a:t>
            </a:r>
          </a:p>
          <a:p>
            <a:pPr>
              <a:defRPr/>
            </a:pPr>
            <a:endParaRPr lang="en-US" i="1" dirty="0" smtClean="0"/>
          </a:p>
          <a:p>
            <a:pPr>
              <a:defRPr/>
            </a:pPr>
            <a:r>
              <a:rPr lang="en-US" b="1" dirty="0" smtClean="0"/>
              <a:t>Delivery method</a:t>
            </a:r>
            <a:r>
              <a:rPr lang="en-US" dirty="0" smtClean="0"/>
              <a:t>. QXO can deliver messages to destination applications using either of two methods. The simplest method creates a file containing the published data in an operating system directory to which the server has write access; this method is called the file drop method. The other method (Web Service method) is essentially a simple http(s) post; the target of the post can be a Web Service, but the mechanics of the delivery are the same. The http post delivery method has two types: one type invokes the QXI Web Service; another type invokes any other Web Service or http post. These types are discussed later.</a:t>
            </a:r>
          </a:p>
          <a:p>
            <a:pPr>
              <a:defRPr/>
            </a:pPr>
            <a:endParaRPr lang="en-US" i="1" dirty="0" smtClean="0"/>
          </a:p>
          <a:p>
            <a:pPr>
              <a:defRPr/>
            </a:pPr>
            <a:r>
              <a:rPr lang="en-US" b="1" dirty="0" smtClean="0"/>
              <a:t>Destination</a:t>
            </a:r>
            <a:r>
              <a:rPr lang="en-US" dirty="0" smtClean="0"/>
              <a:t>. For the selected delivery method, this defines the location where the message data should be delivered. The file drop delivery method requires that you provide the full path to the directory where the message should be created; this can be a path to a location on a network so long as the QXO server can access it. The Web Service delivery methods require you to provide the full URL for the service/http post; the URL must be accessible from the server and can use either http or https protocols.</a:t>
            </a:r>
          </a:p>
          <a:p>
            <a:pPr>
              <a:defRPr/>
            </a:pPr>
            <a:endParaRPr lang="en-US" dirty="0" smtClean="0"/>
          </a:p>
          <a:p>
            <a:pPr>
              <a:defRPr/>
            </a:pPr>
            <a:r>
              <a:rPr lang="en-US" b="1" dirty="0" smtClean="0"/>
              <a:t>Data subscription</a:t>
            </a:r>
            <a:r>
              <a:rPr lang="en-US" dirty="0" smtClean="0"/>
              <a:t>. Destination applications (subscribers) are only interested in a certain set of data messages produced by QXO—they do not want to receive data that is of no interest. This is handled in QXO in the subscriber configuration by registering only the profiles that need to be delivered, ensuring that only required messages are sent. </a:t>
            </a:r>
          </a:p>
          <a:p>
            <a:pPr>
              <a:defRPr/>
            </a:pPr>
            <a:endParaRPr lang="en-US" dirty="0" smtClean="0"/>
          </a:p>
          <a:p>
            <a:pPr>
              <a:defRPr/>
            </a:pPr>
            <a:r>
              <a:rPr lang="en-US" dirty="0" smtClean="0"/>
              <a:t>QXO supports multiple source applications; however, a subscriber might only be interested in data from a subset of source applications. Subscriber configuration allows you to restrict the source applications that a subscriber receives data from.</a:t>
            </a:r>
          </a:p>
        </p:txBody>
      </p:sp>
      <p:sp>
        <p:nvSpPr>
          <p:cNvPr id="61444" name="Slide Number Placeholder 3"/>
          <p:cNvSpPr>
            <a:spLocks noGrp="1"/>
          </p:cNvSpPr>
          <p:nvPr>
            <p:ph type="sldNum" sz="quarter" idx="5"/>
          </p:nvPr>
        </p:nvSpPr>
        <p:spPr>
          <a:noFill/>
        </p:spPr>
        <p:txBody>
          <a:bodyPr/>
          <a:lstStyle/>
          <a:p>
            <a:fld id="{3B1A5B90-AFE1-4F58-AA31-BA6420FD5641}" type="slidenum">
              <a:rPr lang="zh-CN" altLang="en-US" smtClean="0"/>
              <a:pPr/>
              <a:t>23</a:t>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altLang="zh-CN" smtClean="0"/>
              <a:t>Subscribers are managed via the Configuration tab. You can view existing subscribers by selecting the Subscribers node in the tree menu. Use the Add and Delete buttons to create and delete subscribers. To modify a subscriber, select the name of the subscriber from the tree menu.</a:t>
            </a:r>
          </a:p>
          <a:p>
            <a:endParaRPr lang="en-US" altLang="zh-CN" smtClean="0"/>
          </a:p>
          <a:p>
            <a:r>
              <a:rPr lang="en-US" altLang="zh-CN" smtClean="0"/>
              <a:t>The Force Publish option allows you to force QXO to publish all data for some or all of the profiles registered with the subscriber. When the process is initiated, QXtend connects to the source application and creates events for all relevant data in the application; this forces QXO to process all data in the source application, synchronizing the data in QXO with the source application data.</a:t>
            </a:r>
          </a:p>
          <a:p>
            <a:endParaRPr lang="en-US" altLang="zh-CN" smtClean="0"/>
          </a:p>
          <a:p>
            <a:r>
              <a:rPr lang="en-US" altLang="zh-CN" b="1" smtClean="0"/>
              <a:t>Warning</a:t>
            </a:r>
            <a:r>
              <a:rPr lang="en-US" altLang="zh-CN" smtClean="0"/>
              <a:t>: If the source application contains a large volume of relevant data, this could trigger many events that take a long time to compile; this is entirely dependent on the data in the source application.</a:t>
            </a:r>
          </a:p>
          <a:p>
            <a:endParaRPr lang="en-US" altLang="zh-CN" smtClean="0"/>
          </a:p>
          <a:p>
            <a:r>
              <a:rPr lang="en-US" altLang="zh-CN" smtClean="0"/>
              <a:t>The Generate Schemas option creates XML schemas that define each of the message types registered with the subscriber. XML schema define the content of the message, including the field data type that is published by QXO.</a:t>
            </a:r>
          </a:p>
          <a:p>
            <a:pPr eaLnBrk="1" hangingPunct="1"/>
            <a:endParaRPr lang="en-US" altLang="zh-CN" smtClean="0"/>
          </a:p>
        </p:txBody>
      </p:sp>
      <p:sp>
        <p:nvSpPr>
          <p:cNvPr id="62468" name="Slide Number Placeholder 3"/>
          <p:cNvSpPr>
            <a:spLocks noGrp="1"/>
          </p:cNvSpPr>
          <p:nvPr>
            <p:ph type="sldNum" sz="quarter" idx="5"/>
          </p:nvPr>
        </p:nvSpPr>
        <p:spPr>
          <a:noFill/>
        </p:spPr>
        <p:txBody>
          <a:bodyPr/>
          <a:lstStyle/>
          <a:p>
            <a:fld id="{FD8356A0-46D4-4035-B6A9-1A81C72E2930}" type="slidenum">
              <a:rPr lang="zh-CN" altLang="en-US" smtClean="0"/>
              <a:pPr/>
              <a:t>24</a:t>
            </a:fld>
            <a:endParaRPr lang="en-US"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r>
              <a:rPr lang="en-US" altLang="zh-CN" sz="1100" smtClean="0"/>
              <a:t>The Configuration Parameters screen of the subscriber allows you to define the delivery method, destination, and data subscription along with other parameters that are required by QXtend or affect the processing of messages delivered to the subscriber. The configuration parameters are described below:</a:t>
            </a:r>
          </a:p>
          <a:p>
            <a:endParaRPr lang="en-US" altLang="zh-CN" sz="1100" smtClean="0"/>
          </a:p>
          <a:p>
            <a:r>
              <a:rPr lang="en-US" altLang="zh-CN" sz="1100" b="1" smtClean="0"/>
              <a:t>Subscriber Code</a:t>
            </a:r>
            <a:r>
              <a:rPr lang="en-US" altLang="zh-CN" sz="1100" i="1" smtClean="0"/>
              <a:t>. </a:t>
            </a:r>
            <a:r>
              <a:rPr lang="en-US" altLang="zh-CN" sz="1100" smtClean="0"/>
              <a:t>Enter a code (maximum 10 characters) for this subscriber. The name should clearly identify the subscriber and, if necessary, its location.</a:t>
            </a:r>
          </a:p>
          <a:p>
            <a:endParaRPr lang="en-US" altLang="zh-CN" sz="1100" i="1" smtClean="0"/>
          </a:p>
          <a:p>
            <a:r>
              <a:rPr lang="en-US" altLang="zh-CN" sz="1100" b="1" smtClean="0"/>
              <a:t>Session Description</a:t>
            </a:r>
            <a:r>
              <a:rPr lang="en-US" altLang="zh-CN" sz="1100" i="1" smtClean="0"/>
              <a:t>. </a:t>
            </a:r>
            <a:r>
              <a:rPr lang="en-US" altLang="zh-CN" sz="1100" smtClean="0"/>
              <a:t>Enter a description for the subscriber.</a:t>
            </a:r>
          </a:p>
          <a:p>
            <a:endParaRPr lang="en-US" altLang="zh-CN" sz="1100" i="1" smtClean="0"/>
          </a:p>
          <a:p>
            <a:r>
              <a:rPr lang="en-US" altLang="zh-CN" sz="1100" b="1" smtClean="0"/>
              <a:t>Source Domain</a:t>
            </a:r>
            <a:r>
              <a:rPr lang="en-US" altLang="zh-CN" sz="1100" i="1" smtClean="0"/>
              <a:t>. </a:t>
            </a:r>
            <a:r>
              <a:rPr lang="en-US" altLang="zh-CN" sz="1100" smtClean="0"/>
              <a:t>When data is published from a QAD application that supports the domain infrastructure, the domain from which the data was published is identified. This field is used if the subscriber is only interested in receiving data from a certain domain within the source application. Typically you might enter “Master Data Synchronization,” where master data—such as customers, exchange rates—and so on are maintained in the “Master” domain and then replicated to other application domains. This allows the subscriber to receive updates only from the master domain.</a:t>
            </a:r>
          </a:p>
          <a:p>
            <a:endParaRPr lang="en-US" altLang="zh-CN" sz="1100" i="1" smtClean="0"/>
          </a:p>
          <a:p>
            <a:r>
              <a:rPr lang="en-US" altLang="zh-CN" sz="1100" b="1" smtClean="0"/>
              <a:t>Source Entity</a:t>
            </a:r>
            <a:r>
              <a:rPr lang="en-US" altLang="zh-CN" sz="1100" i="1" smtClean="0"/>
              <a:t>. </a:t>
            </a:r>
            <a:r>
              <a:rPr lang="en-US" altLang="zh-CN" sz="1100" smtClean="0"/>
              <a:t>Similar to the Source Domain parameter, this field is used with the QAD 2088 EE release in which financial data is owned by an entity rather than a domain. This restricts messages that are sent to the subscriber to only those that orignate from the specified entity.</a:t>
            </a:r>
          </a:p>
          <a:p>
            <a:endParaRPr lang="en-US" altLang="zh-CN" sz="1100" i="1" smtClean="0"/>
          </a:p>
          <a:p>
            <a:r>
              <a:rPr lang="en-US" altLang="zh-CN" sz="1100" b="1" smtClean="0"/>
              <a:t>Allow Superseded</a:t>
            </a:r>
            <a:r>
              <a:rPr lang="en-US" altLang="zh-CN" sz="1100" i="1" smtClean="0"/>
              <a:t>. </a:t>
            </a:r>
            <a:r>
              <a:rPr lang="en-US" altLang="zh-CN" sz="1100" smtClean="0"/>
              <a:t>Allows subscriber messages to be superseded by subsequent instances of the subscriber message if the new message is created before the previous message has been delivered to the subscriber. The superseding message will contain all of the data changes present in the superseded message. This option can reduce the number of messages delivered to the subscriber, especially when used with a delivery schedule. Messages that are superseded are marked with a SUP status in the Subscriber Message viewer.</a:t>
            </a:r>
          </a:p>
          <a:p>
            <a:endParaRPr lang="en-US" altLang="zh-CN" sz="1100" i="1" smtClean="0"/>
          </a:p>
          <a:p>
            <a:r>
              <a:rPr lang="en-US" altLang="zh-CN" sz="1100" b="1" smtClean="0"/>
              <a:t>Sending Option</a:t>
            </a:r>
            <a:r>
              <a:rPr lang="en-US" altLang="zh-CN" sz="1100" i="1" smtClean="0"/>
              <a:t>. </a:t>
            </a:r>
            <a:r>
              <a:rPr lang="en-US" altLang="zh-CN" sz="1100" smtClean="0"/>
              <a:t>The two possible values are Send Immediately or Use Delivery Schedule.</a:t>
            </a:r>
          </a:p>
          <a:p>
            <a:endParaRPr lang="en-US" altLang="zh-CN" sz="1100" i="1" smtClean="0"/>
          </a:p>
          <a:p>
            <a:pPr lvl="1">
              <a:buFont typeface="Wingdings" pitchFamily="2" charset="2"/>
              <a:buChar char="§"/>
            </a:pPr>
            <a:r>
              <a:rPr lang="en-US" altLang="zh-CN" sz="1100" b="1" smtClean="0"/>
              <a:t> Send Immediately </a:t>
            </a:r>
            <a:r>
              <a:rPr lang="en-US" altLang="zh-CN" sz="1100" smtClean="0"/>
              <a:t>requests that messages are delivered to the subscriber as soon as possible, there will be a delay depending on the number of pending message but messages will be sent at the earliest possible time.</a:t>
            </a:r>
          </a:p>
          <a:p>
            <a:endParaRPr lang="en-US" altLang="zh-CN" sz="1100" i="1" smtClean="0"/>
          </a:p>
          <a:p>
            <a:pPr lvl="1">
              <a:buFont typeface="Wingdings" pitchFamily="2" charset="2"/>
              <a:buChar char="§"/>
            </a:pPr>
            <a:r>
              <a:rPr lang="en-US" altLang="zh-CN" sz="1100" b="1" smtClean="0"/>
              <a:t> Use Delivery Schedule </a:t>
            </a:r>
            <a:r>
              <a:rPr lang="en-US" altLang="zh-CN" sz="1100" smtClean="0"/>
              <a:t>allows you to define a schedule that determines when messages are delivered—delivery schedules are user-defined. When using a delivery schedule, messages are marked with an earliest sending time to determine when a message is eligible for delivery. The message is not sent until that date and time has passed.</a:t>
            </a:r>
          </a:p>
          <a:p>
            <a:endParaRPr lang="en-US" altLang="zh-CN" sz="1100" i="1" smtClean="0"/>
          </a:p>
          <a:p>
            <a:r>
              <a:rPr lang="en-US" altLang="zh-CN" sz="1100" b="1" smtClean="0"/>
              <a:t>Delivery Schedule</a:t>
            </a:r>
            <a:r>
              <a:rPr lang="en-US" altLang="zh-CN" sz="1100" i="1" smtClean="0"/>
              <a:t>. </a:t>
            </a:r>
            <a:r>
              <a:rPr lang="en-US" altLang="zh-CN" sz="1100" smtClean="0"/>
              <a:t>This option only displays when Sending Option is set to Use Delivery Schedule. You can select a defined delivery schedule from the drop-down list. Messages for this subscriber will be delivered using the selected schedule.</a:t>
            </a:r>
          </a:p>
          <a:p>
            <a:endParaRPr lang="en-US" altLang="zh-CN" sz="1100" i="1" smtClean="0"/>
          </a:p>
          <a:p>
            <a:r>
              <a:rPr lang="en-US" altLang="zh-CN" sz="1100" b="1" smtClean="0"/>
              <a:t>Communication Method</a:t>
            </a:r>
            <a:r>
              <a:rPr lang="en-US" altLang="zh-CN" sz="1100" i="1" smtClean="0"/>
              <a:t>. </a:t>
            </a:r>
            <a:r>
              <a:rPr lang="en-US" altLang="zh-CN" sz="1100" smtClean="0"/>
              <a:t>Defines the delivery method to use when sending the message. The three methods are File Directory Service, Web Service, and QXtend Web Service. This example above is specific to the File Directory Service. </a:t>
            </a:r>
          </a:p>
          <a:p>
            <a:endParaRPr lang="en-US" altLang="zh-CN" sz="1100" smtClean="0"/>
          </a:p>
          <a:p>
            <a:r>
              <a:rPr lang="en-US" altLang="zh-CN" b="1" smtClean="0"/>
              <a:t>Subscriber Type</a:t>
            </a:r>
            <a:r>
              <a:rPr lang="en-US" altLang="zh-CN" smtClean="0"/>
              <a:t>. Specify the type for the subscriber. The options on this dropdown represent the valid applications that have been registered with QXI. The combinations of communication method and subscriber type decides permission of using free messaging. </a:t>
            </a:r>
            <a:endParaRPr lang="en-US" altLang="zh-CN" sz="1100" smtClean="0"/>
          </a:p>
          <a:p>
            <a:endParaRPr lang="en-US" altLang="zh-CN" sz="1100" smtClean="0"/>
          </a:p>
          <a:p>
            <a:r>
              <a:rPr lang="en-US" altLang="zh-CN" sz="1100" b="1" smtClean="0"/>
              <a:t>XML Syntax</a:t>
            </a:r>
            <a:r>
              <a:rPr lang="en-US" altLang="zh-CN" sz="1100" i="1" smtClean="0"/>
              <a:t>. </a:t>
            </a:r>
            <a:r>
              <a:rPr lang="en-US" altLang="zh-CN" sz="1100" smtClean="0"/>
              <a:t>Controls the structure of the XML message generated by QXO. Three formats are supported: QDoc 1.0, QDoc 1.1, and Other.</a:t>
            </a:r>
            <a:endParaRPr lang="en-US" altLang="zh-CN" sz="1100" i="1" smtClean="0"/>
          </a:p>
          <a:p>
            <a:pPr lvl="1">
              <a:buFont typeface="Wingdings" pitchFamily="2" charset="2"/>
              <a:buChar char="§"/>
            </a:pPr>
            <a:r>
              <a:rPr lang="en-US" altLang="zh-CN" sz="1100" smtClean="0"/>
              <a:t> QDoc 1.0 is currently a deprecated format, supplied only for backward compatibility.</a:t>
            </a:r>
            <a:endParaRPr lang="en-US" altLang="zh-CN" sz="1100" i="1" smtClean="0"/>
          </a:p>
          <a:p>
            <a:pPr lvl="1">
              <a:buFont typeface="Wingdings" pitchFamily="2" charset="2"/>
              <a:buChar char="§"/>
            </a:pPr>
            <a:r>
              <a:rPr lang="en-US" altLang="zh-CN" sz="1100" smtClean="0"/>
              <a:t> New implementations that generate QDocs should use QDoc 1.1, which controls the structure of the application data and the structure of the SOAP message.</a:t>
            </a:r>
            <a:endParaRPr lang="en-US" altLang="zh-CN" sz="1100" i="1" smtClean="0"/>
          </a:p>
          <a:p>
            <a:pPr lvl="1">
              <a:buFont typeface="Wingdings" pitchFamily="2" charset="2"/>
              <a:buChar char="§"/>
            </a:pPr>
            <a:r>
              <a:rPr lang="en-US" altLang="zh-CN" sz="1100" smtClean="0"/>
              <a:t> Other allows the SOAP envelope that is created to be flexible and does not create QDoc-specific elements that are created by the other XML Syntax options. Using this option, any SOAP message will not follow QDoc standards. </a:t>
            </a:r>
            <a:endParaRPr lang="en-US" altLang="zh-CN" sz="1100" i="1" smtClean="0"/>
          </a:p>
          <a:p>
            <a:endParaRPr lang="en-US" altLang="zh-CN" sz="1100" smtClean="0"/>
          </a:p>
          <a:p>
            <a:r>
              <a:rPr lang="en-US" altLang="zh-CN" sz="1100" b="1" smtClean="0"/>
              <a:t>Note</a:t>
            </a:r>
            <a:r>
              <a:rPr lang="en-US" altLang="zh-CN" sz="1100" smtClean="0"/>
              <a:t>: Choosing a QDoc syntax causes other fields to display. These are discussed later.</a:t>
            </a:r>
          </a:p>
          <a:p>
            <a:endParaRPr lang="en-US" altLang="zh-CN" sz="1100" i="1" smtClean="0"/>
          </a:p>
          <a:p>
            <a:r>
              <a:rPr lang="en-US" altLang="zh-CN" sz="1100" b="1" smtClean="0"/>
              <a:t>Target Directory</a:t>
            </a:r>
            <a:r>
              <a:rPr lang="en-US" altLang="zh-CN" sz="1100" i="1" smtClean="0"/>
              <a:t>. </a:t>
            </a:r>
            <a:r>
              <a:rPr lang="en-US" altLang="zh-CN" sz="1100" smtClean="0"/>
              <a:t>Only requested when the communication method is File Directory Service, enter the path to the directory where the outbound messages need to be created.</a:t>
            </a:r>
          </a:p>
          <a:p>
            <a:endParaRPr lang="en-US" altLang="zh-CN" sz="1100" i="1" smtClean="0"/>
          </a:p>
          <a:p>
            <a:r>
              <a:rPr lang="en-US" altLang="zh-CN" sz="1100" b="1" smtClean="0"/>
              <a:t>Include Soap Envelope</a:t>
            </a:r>
            <a:r>
              <a:rPr lang="en-US" altLang="zh-CN" sz="1100" i="1" smtClean="0"/>
              <a:t>. </a:t>
            </a:r>
            <a:r>
              <a:rPr lang="en-US" altLang="zh-CN" sz="1100" smtClean="0"/>
              <a:t>When messages are delivered to a Web Service, the application data must be part of a SOAP envelope. Selecting this option creates a QDoc envelope if the XML syntax is QDoc, and a user-defined envelope if the type is Other. </a:t>
            </a:r>
          </a:p>
          <a:p>
            <a:endParaRPr lang="en-US" altLang="zh-CN" sz="1100" smtClean="0"/>
          </a:p>
          <a:p>
            <a:r>
              <a:rPr lang="en-US" altLang="zh-CN" sz="1100" b="1" smtClean="0"/>
              <a:t>Note</a:t>
            </a:r>
            <a:r>
              <a:rPr lang="en-US" altLang="zh-CN" sz="1100" smtClean="0"/>
              <a:t>: Choosing this option causes other fields to display. These are discussed later.</a:t>
            </a:r>
            <a:endParaRPr lang="en-US" altLang="zh-CN" sz="1100" i="1" smtClean="0"/>
          </a:p>
          <a:p>
            <a:pPr lvl="1" eaLnBrk="1" hangingPunct="1"/>
            <a:endParaRPr lang="zh-CN" altLang="en-US" sz="1100" i="1" smtClean="0"/>
          </a:p>
        </p:txBody>
      </p:sp>
      <p:sp>
        <p:nvSpPr>
          <p:cNvPr id="63492" name="Slide Number Placeholder 3"/>
          <p:cNvSpPr>
            <a:spLocks noGrp="1"/>
          </p:cNvSpPr>
          <p:nvPr>
            <p:ph type="sldNum" sz="quarter" idx="5"/>
          </p:nvPr>
        </p:nvSpPr>
        <p:spPr>
          <a:noFill/>
        </p:spPr>
        <p:txBody>
          <a:bodyPr/>
          <a:lstStyle/>
          <a:p>
            <a:fld id="{35B11D61-17CB-4432-8FBD-C8AE7C8ADE33}" type="slidenum">
              <a:rPr lang="zh-CN" altLang="en-US" smtClean="0"/>
              <a:pPr/>
              <a:t>25</a:t>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You use the same Configuration Parameters screen to create a subscriber to deliver messages to QXtend Inbound. However, you set the Communication Method to QXtend Web Service. Several extra fields display that you must complete:</a:t>
            </a:r>
          </a:p>
          <a:p>
            <a:pPr>
              <a:lnSpc>
                <a:spcPct val="90000"/>
              </a:lnSpc>
            </a:pPr>
            <a:endParaRPr lang="en-US" altLang="zh-CN" smtClean="0"/>
          </a:p>
          <a:p>
            <a:pPr>
              <a:lnSpc>
                <a:spcPct val="90000"/>
              </a:lnSpc>
            </a:pPr>
            <a:r>
              <a:rPr lang="en-US" altLang="zh-CN" b="1" smtClean="0"/>
              <a:t>Tomcat Host</a:t>
            </a:r>
            <a:r>
              <a:rPr lang="en-US" altLang="zh-CN" i="1" smtClean="0"/>
              <a:t>. </a:t>
            </a:r>
            <a:r>
              <a:rPr lang="en-US" altLang="zh-CN" smtClean="0"/>
              <a:t>The name or IP address of the machine where the QXI instance that you want to process the request is running.</a:t>
            </a:r>
          </a:p>
          <a:p>
            <a:pPr>
              <a:lnSpc>
                <a:spcPct val="90000"/>
              </a:lnSpc>
            </a:pPr>
            <a:endParaRPr lang="en-US" altLang="zh-CN" i="1" smtClean="0"/>
          </a:p>
          <a:p>
            <a:pPr>
              <a:lnSpc>
                <a:spcPct val="90000"/>
              </a:lnSpc>
            </a:pPr>
            <a:r>
              <a:rPr lang="en-US" altLang="zh-CN" b="1" smtClean="0"/>
              <a:t>Tomcat Port</a:t>
            </a:r>
            <a:r>
              <a:rPr lang="en-US" altLang="zh-CN" i="1" smtClean="0"/>
              <a:t>. </a:t>
            </a:r>
            <a:r>
              <a:rPr lang="en-US" altLang="zh-CN" smtClean="0"/>
              <a:t>The port number of the Tomcat instance.</a:t>
            </a:r>
          </a:p>
          <a:p>
            <a:pPr>
              <a:lnSpc>
                <a:spcPct val="90000"/>
              </a:lnSpc>
            </a:pPr>
            <a:endParaRPr lang="en-US" altLang="zh-CN" i="1" smtClean="0"/>
          </a:p>
          <a:p>
            <a:pPr>
              <a:lnSpc>
                <a:spcPct val="90000"/>
              </a:lnSpc>
            </a:pPr>
            <a:r>
              <a:rPr lang="en-US" altLang="zh-CN" b="1" smtClean="0"/>
              <a:t>Webapp Name</a:t>
            </a:r>
            <a:r>
              <a:rPr lang="en-US" altLang="zh-CN" i="1" smtClean="0"/>
              <a:t>. </a:t>
            </a:r>
            <a:r>
              <a:rPr lang="en-US" altLang="zh-CN" smtClean="0"/>
              <a:t>The name of the QXI web application. This is the name assigned to the QXI web application during the installation of QXtend.</a:t>
            </a:r>
          </a:p>
          <a:p>
            <a:pPr>
              <a:lnSpc>
                <a:spcPct val="90000"/>
              </a:lnSpc>
            </a:pPr>
            <a:endParaRPr lang="en-US" altLang="zh-CN" i="1" smtClean="0"/>
          </a:p>
          <a:p>
            <a:pPr>
              <a:lnSpc>
                <a:spcPct val="90000"/>
              </a:lnSpc>
            </a:pPr>
            <a:r>
              <a:rPr lang="en-US" altLang="zh-CN" b="1" smtClean="0"/>
              <a:t>SSL</a:t>
            </a:r>
            <a:r>
              <a:rPr lang="en-US" altLang="zh-CN" i="1" smtClean="0"/>
              <a:t>. </a:t>
            </a:r>
            <a:r>
              <a:rPr lang="en-US" altLang="zh-CN" smtClean="0"/>
              <a:t>Select this option when the Tomcat instance that is hosting QXI is only accessible via SSL communication.</a:t>
            </a:r>
          </a:p>
          <a:p>
            <a:pPr>
              <a:lnSpc>
                <a:spcPct val="90000"/>
              </a:lnSpc>
            </a:pPr>
            <a:endParaRPr lang="en-US" altLang="zh-CN" i="1" smtClean="0"/>
          </a:p>
          <a:p>
            <a:pPr>
              <a:lnSpc>
                <a:spcPct val="90000"/>
              </a:lnSpc>
            </a:pPr>
            <a:r>
              <a:rPr lang="en-US" altLang="zh-CN" b="1" smtClean="0"/>
              <a:t>Response Timeout</a:t>
            </a:r>
            <a:r>
              <a:rPr lang="en-US" altLang="zh-CN" i="1" smtClean="0"/>
              <a:t>. </a:t>
            </a:r>
            <a:r>
              <a:rPr lang="en-US" altLang="zh-CN" smtClean="0"/>
              <a:t>The amount of time in seconds that QXO waits for a response from the HTTP post. If a response is not received in the specified time, QXO raises an exception.</a:t>
            </a:r>
          </a:p>
          <a:p>
            <a:pPr>
              <a:lnSpc>
                <a:spcPct val="90000"/>
              </a:lnSpc>
            </a:pPr>
            <a:endParaRPr lang="en-US" altLang="zh-CN" i="1" smtClean="0"/>
          </a:p>
          <a:p>
            <a:pPr>
              <a:lnSpc>
                <a:spcPct val="90000"/>
              </a:lnSpc>
            </a:pPr>
            <a:r>
              <a:rPr lang="en-US" altLang="zh-CN" b="1" smtClean="0"/>
              <a:t>HTTP Version</a:t>
            </a:r>
            <a:r>
              <a:rPr lang="en-US" altLang="zh-CN" i="1" smtClean="0"/>
              <a:t>. </a:t>
            </a:r>
            <a:r>
              <a:rPr lang="en-US" altLang="zh-CN" smtClean="0"/>
              <a:t>The version of the HTTP protocol to use when processing the HTTP post. Use HTTP post 1.1 unless you experience problems.</a:t>
            </a:r>
          </a:p>
          <a:p>
            <a:pPr>
              <a:lnSpc>
                <a:spcPct val="90000"/>
              </a:lnSpc>
            </a:pPr>
            <a:endParaRPr lang="en-US" altLang="zh-CN" i="1" smtClean="0"/>
          </a:p>
          <a:p>
            <a:pPr>
              <a:lnSpc>
                <a:spcPct val="90000"/>
              </a:lnSpc>
            </a:pPr>
            <a:r>
              <a:rPr lang="en-US" altLang="zh-CN" b="1" smtClean="0"/>
              <a:t>Receiver</a:t>
            </a:r>
            <a:r>
              <a:rPr lang="en-US" altLang="zh-CN" i="1" smtClean="0"/>
              <a:t>. </a:t>
            </a:r>
            <a:r>
              <a:rPr lang="en-US" altLang="zh-CN" smtClean="0"/>
              <a:t>The name of the receiver in QXI you want to process the request. The value entered in this field must match exactly, including the case the name of the receiver set up in QXI.</a:t>
            </a:r>
          </a:p>
          <a:p>
            <a:pPr>
              <a:lnSpc>
                <a:spcPct val="90000"/>
              </a:lnSpc>
            </a:pPr>
            <a:endParaRPr lang="en-US" altLang="zh-CN" i="1" smtClean="0"/>
          </a:p>
          <a:p>
            <a:pPr>
              <a:lnSpc>
                <a:spcPct val="90000"/>
              </a:lnSpc>
            </a:pPr>
            <a:r>
              <a:rPr lang="en-US" altLang="zh-CN" b="1" smtClean="0"/>
              <a:t>Destination Domain</a:t>
            </a:r>
            <a:r>
              <a:rPr lang="en-US" altLang="zh-CN" i="1" smtClean="0"/>
              <a:t>. </a:t>
            </a:r>
            <a:r>
              <a:rPr lang="en-US" altLang="zh-CN" smtClean="0"/>
              <a:t>The name of the domain that you want the message to be loaded into. If the destination domain is not specified on the subscriber, the default domain on the receiver connection pool is used.</a:t>
            </a:r>
          </a:p>
          <a:p>
            <a:pPr>
              <a:lnSpc>
                <a:spcPct val="90000"/>
              </a:lnSpc>
            </a:pPr>
            <a:endParaRPr lang="en-US" altLang="zh-CN" i="1" smtClean="0"/>
          </a:p>
          <a:p>
            <a:pPr>
              <a:lnSpc>
                <a:spcPct val="90000"/>
              </a:lnSpc>
            </a:pPr>
            <a:r>
              <a:rPr lang="en-US" altLang="zh-CN" b="1" smtClean="0"/>
              <a:t>Scope Transaction</a:t>
            </a:r>
            <a:r>
              <a:rPr lang="en-US" altLang="zh-CN" i="1" smtClean="0"/>
              <a:t>. </a:t>
            </a:r>
            <a:r>
              <a:rPr lang="en-US" altLang="zh-CN" smtClean="0"/>
              <a:t>Select this option to indicate that the entire message should be treated as a single transaction, and that any exception should cause the entire transaction to be rolled back. If not selected, the normal transaction scoping applied by the application is enforced.</a:t>
            </a:r>
          </a:p>
          <a:p>
            <a:pPr>
              <a:lnSpc>
                <a:spcPct val="90000"/>
              </a:lnSpc>
            </a:pPr>
            <a:endParaRPr lang="en-US" altLang="zh-CN" i="1" smtClean="0"/>
          </a:p>
          <a:p>
            <a:pPr>
              <a:lnSpc>
                <a:spcPct val="90000"/>
              </a:lnSpc>
            </a:pPr>
            <a:r>
              <a:rPr lang="en-US" altLang="zh-CN" b="1" smtClean="0"/>
              <a:t>User Name</a:t>
            </a:r>
            <a:r>
              <a:rPr lang="en-US" altLang="zh-CN" i="1" smtClean="0"/>
              <a:t>. </a:t>
            </a:r>
            <a:r>
              <a:rPr lang="en-US" altLang="zh-CN" smtClean="0"/>
              <a:t>Name of the user to be used to process the transaction. This field is used by QXI only when the Use Requestor feature is selected.</a:t>
            </a:r>
          </a:p>
          <a:p>
            <a:pPr>
              <a:lnSpc>
                <a:spcPct val="90000"/>
              </a:lnSpc>
            </a:pPr>
            <a:endParaRPr lang="en-US" altLang="zh-CN" i="1" smtClean="0"/>
          </a:p>
          <a:p>
            <a:pPr>
              <a:lnSpc>
                <a:spcPct val="90000"/>
              </a:lnSpc>
            </a:pPr>
            <a:r>
              <a:rPr lang="en-US" altLang="zh-CN" b="1" smtClean="0"/>
              <a:t>Password</a:t>
            </a:r>
            <a:r>
              <a:rPr lang="en-US" altLang="zh-CN" i="1" smtClean="0"/>
              <a:t>. </a:t>
            </a:r>
            <a:r>
              <a:rPr lang="en-US" altLang="zh-CN" smtClean="0"/>
              <a:t>The password used to log in with the user name specified above. This field is only used by QXI when the Use Requestor feature is enabled.</a:t>
            </a:r>
          </a:p>
          <a:p>
            <a:pPr>
              <a:lnSpc>
                <a:spcPct val="90000"/>
              </a:lnSpc>
            </a:pPr>
            <a:endParaRPr lang="en-US" altLang="zh-CN" i="1" smtClean="0"/>
          </a:p>
          <a:p>
            <a:pPr>
              <a:lnSpc>
                <a:spcPct val="90000"/>
              </a:lnSpc>
            </a:pPr>
            <a:r>
              <a:rPr lang="en-US" altLang="zh-CN" b="1" smtClean="0"/>
              <a:t>Encode Password. </a:t>
            </a:r>
            <a:r>
              <a:rPr lang="en-US" altLang="zh-CN" smtClean="0"/>
              <a:t>Specify whether you want to encode the password for the subscriber. </a:t>
            </a:r>
          </a:p>
          <a:p>
            <a:pPr>
              <a:lnSpc>
                <a:spcPct val="90000"/>
              </a:lnSpc>
            </a:pPr>
            <a:endParaRPr lang="en-US" altLang="zh-CN" smtClean="0"/>
          </a:p>
          <a:p>
            <a:pPr>
              <a:lnSpc>
                <a:spcPct val="90000"/>
              </a:lnSpc>
            </a:pPr>
            <a:r>
              <a:rPr lang="en-US" altLang="zh-CN" b="1" smtClean="0"/>
              <a:t>Email Data Owner</a:t>
            </a:r>
            <a:r>
              <a:rPr lang="en-US" altLang="zh-CN" smtClean="0"/>
              <a:t>. Select this check box to indicate e-mail should be sent to the owner of the data when a message raises an exception.</a:t>
            </a:r>
          </a:p>
        </p:txBody>
      </p:sp>
      <p:sp>
        <p:nvSpPr>
          <p:cNvPr id="64516" name="Slide Number Placeholder 3"/>
          <p:cNvSpPr>
            <a:spLocks noGrp="1"/>
          </p:cNvSpPr>
          <p:nvPr>
            <p:ph type="sldNum" sz="quarter" idx="5"/>
          </p:nvPr>
        </p:nvSpPr>
        <p:spPr>
          <a:noFill/>
        </p:spPr>
        <p:txBody>
          <a:bodyPr/>
          <a:lstStyle/>
          <a:p>
            <a:fld id="{559F0597-C1C5-4B6B-B8DD-804FB4005F0A}" type="slidenum">
              <a:rPr lang="zh-CN" altLang="en-US" smtClean="0"/>
              <a:pPr/>
              <a:t>26</a:t>
            </a:fld>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When creating a subscriber to deliver messages to a Web Service, you use the same Configuration Parameters screen. However, you set the Communication Method to Web Service. The configuration parameters are similar to Qxtend Web Service with the exception that you need to provide Target URL instead of Tomcat Host/Port/WebApp Name, etc </a:t>
            </a:r>
          </a:p>
          <a:p>
            <a:pPr>
              <a:lnSpc>
                <a:spcPct val="90000"/>
              </a:lnSpc>
            </a:pPr>
            <a:endParaRPr lang="en-US" altLang="zh-CN" smtClean="0"/>
          </a:p>
          <a:p>
            <a:pPr>
              <a:lnSpc>
                <a:spcPct val="90000"/>
              </a:lnSpc>
            </a:pPr>
            <a:r>
              <a:rPr lang="en-US" altLang="zh-CN" b="1" smtClean="0"/>
              <a:t>Target URL</a:t>
            </a:r>
            <a:r>
              <a:rPr lang="en-US" altLang="zh-CN" i="1" smtClean="0"/>
              <a:t>. </a:t>
            </a:r>
            <a:r>
              <a:rPr lang="en-US" altLang="zh-CN" smtClean="0"/>
              <a:t>The complete URL used to deliver the message to the target application</a:t>
            </a:r>
          </a:p>
          <a:p>
            <a:pPr>
              <a:lnSpc>
                <a:spcPct val="90000"/>
              </a:lnSpc>
            </a:pPr>
            <a:endParaRPr lang="en-US" altLang="zh-CN" smtClean="0"/>
          </a:p>
        </p:txBody>
      </p:sp>
      <p:sp>
        <p:nvSpPr>
          <p:cNvPr id="65540" name="Slide Number Placeholder 3"/>
          <p:cNvSpPr>
            <a:spLocks noGrp="1"/>
          </p:cNvSpPr>
          <p:nvPr>
            <p:ph type="sldNum" sz="quarter" idx="5"/>
          </p:nvPr>
        </p:nvSpPr>
        <p:spPr>
          <a:noFill/>
        </p:spPr>
        <p:txBody>
          <a:bodyPr/>
          <a:lstStyle/>
          <a:p>
            <a:fld id="{22D3DB62-98AF-45BB-A7BF-AA2A61D14632}" type="slidenum">
              <a:rPr lang="zh-CN" altLang="en-US" smtClean="0"/>
              <a:pPr/>
              <a:t>27</a:t>
            </a:fld>
            <a:endParaRPr lang="en-US"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altLang="zh-CN" smtClean="0"/>
              <a:t>Subscribers are interested in only certain messages produced by QXO; the messages produced by QXtend are represented by the profiles available in QXO. Configuring the subscriber requires that you register the profiles to be delivered to the subscriber. This allows you to define which messages are delivered to the subscriber.</a:t>
            </a:r>
          </a:p>
          <a:p>
            <a:endParaRPr lang="en-US" altLang="zh-CN" smtClean="0"/>
          </a:p>
          <a:p>
            <a:r>
              <a:rPr lang="en-US" altLang="zh-CN" smtClean="0"/>
              <a:t>Click Register Profiles to display the selection box. Select the App Type, enter any filter for the Profile search, and then click the arrow next to the Filter field to execute a search and display the business object list. Select the profiles you want and then click Add to register them with the subscriber.</a:t>
            </a:r>
          </a:p>
          <a:p>
            <a:pPr eaLnBrk="1" hangingPunct="1"/>
            <a:endParaRPr lang="en-US" altLang="zh-CN" smtClean="0"/>
          </a:p>
        </p:txBody>
      </p:sp>
      <p:sp>
        <p:nvSpPr>
          <p:cNvPr id="66564" name="Slide Number Placeholder 3"/>
          <p:cNvSpPr>
            <a:spLocks noGrp="1"/>
          </p:cNvSpPr>
          <p:nvPr>
            <p:ph type="sldNum" sz="quarter" idx="5"/>
          </p:nvPr>
        </p:nvSpPr>
        <p:spPr>
          <a:noFill/>
        </p:spPr>
        <p:txBody>
          <a:bodyPr/>
          <a:lstStyle/>
          <a:p>
            <a:fld id="{6105AD02-C156-4A8C-8309-CEDDCAC8D2F0}" type="slidenum">
              <a:rPr lang="zh-CN" altLang="en-US" smtClean="0"/>
              <a:pPr/>
              <a:t>28</a:t>
            </a:fld>
            <a:endParaRPr lang="en-US" altLang="zh-CN"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altLang="zh-CN" smtClean="0"/>
              <a:t>Subscribers receive data from source applications. QXO can support many source applications, but typically a subscriber wants to receive data from some, not all, source applications in QXO. To address this, you can restrict the source applications the subscriber receives data from. Each subscriber has a Source Application Restriction list; only messages from those source applications are delivered to the subscriber.</a:t>
            </a:r>
          </a:p>
          <a:p>
            <a:endParaRPr lang="en-US" altLang="zh-CN" smtClean="0"/>
          </a:p>
          <a:p>
            <a:r>
              <a:rPr lang="en-US" altLang="zh-CN" smtClean="0"/>
              <a:t>To display the selection box, click Register Src Apps, select from the Available Src Apps list, and then click Add to register them with the subscriber.</a:t>
            </a:r>
          </a:p>
          <a:p>
            <a:endParaRPr lang="en-US" altLang="zh-CN" smtClean="0"/>
          </a:p>
          <a:p>
            <a:r>
              <a:rPr lang="en-US" altLang="zh-CN" smtClean="0"/>
              <a:t>If no Src. App is registered with Source Application Restriction, then messages from all source applications can be delivered to the subscriber. </a:t>
            </a:r>
          </a:p>
          <a:p>
            <a:pPr eaLnBrk="1" hangingPunct="1"/>
            <a:endParaRPr lang="en-US" altLang="zh-CN" smtClean="0"/>
          </a:p>
          <a:p>
            <a:pPr eaLnBrk="1" hangingPunct="1"/>
            <a:endParaRPr lang="en-US" altLang="zh-CN" smtClean="0"/>
          </a:p>
        </p:txBody>
      </p:sp>
      <p:sp>
        <p:nvSpPr>
          <p:cNvPr id="67588" name="Slide Number Placeholder 3"/>
          <p:cNvSpPr>
            <a:spLocks noGrp="1"/>
          </p:cNvSpPr>
          <p:nvPr>
            <p:ph type="sldNum" sz="quarter" idx="5"/>
          </p:nvPr>
        </p:nvSpPr>
        <p:spPr>
          <a:noFill/>
        </p:spPr>
        <p:txBody>
          <a:bodyPr/>
          <a:lstStyle/>
          <a:p>
            <a:fld id="{F7043FED-EF1B-4B7D-B412-A2B357C6B8DE}" type="slidenum">
              <a:rPr lang="zh-CN" altLang="en-US" smtClean="0"/>
              <a:pPr/>
              <a:t>29</a:t>
            </a:fld>
            <a:endParaRPr lang="en-US"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pPr lvl="4">
              <a:lnSpc>
                <a:spcPct val="80000"/>
              </a:lnSpc>
            </a:pPr>
            <a:r>
              <a:rPr lang="en-US" altLang="zh-CN" sz="800" smtClean="0"/>
              <a:t>You now can configure individual profiles for subscribers to enhance your control over when messages are sent. </a:t>
            </a:r>
          </a:p>
          <a:p>
            <a:pPr lvl="4">
              <a:lnSpc>
                <a:spcPct val="80000"/>
              </a:lnSpc>
            </a:pPr>
            <a:endParaRPr lang="zh-CN" altLang="en-US" sz="800" smtClean="0"/>
          </a:p>
          <a:p>
            <a:pPr lvl="4">
              <a:lnSpc>
                <a:spcPct val="80000"/>
              </a:lnSpc>
            </a:pPr>
            <a:r>
              <a:rPr lang="en-US" altLang="zh-CN" sz="800" b="1" i="1" smtClean="0"/>
              <a:t>Sending Option.</a:t>
            </a:r>
            <a:r>
              <a:rPr lang="en-US" altLang="zh-CN" sz="800" i="1" smtClean="0"/>
              <a:t> </a:t>
            </a:r>
            <a:r>
              <a:rPr lang="en-US" altLang="zh-CN" sz="800" smtClean="0"/>
              <a:t>Choose a sending option to use when sending messages.</a:t>
            </a:r>
          </a:p>
          <a:p>
            <a:pPr lvl="4">
              <a:lnSpc>
                <a:spcPct val="80000"/>
              </a:lnSpc>
            </a:pPr>
            <a:r>
              <a:rPr lang="en-US" altLang="zh-CN" sz="800" smtClean="0"/>
              <a:t>Use Subscriber Default. Send the document to the subscriber using the delivery schedule that is defined for the subscriber.</a:t>
            </a:r>
          </a:p>
          <a:p>
            <a:pPr lvl="4">
              <a:lnSpc>
                <a:spcPct val="80000"/>
              </a:lnSpc>
            </a:pPr>
            <a:r>
              <a:rPr lang="en-US" altLang="zh-CN" sz="800" smtClean="0"/>
              <a:t>Send Immediately. Send the document to the subscriber immediately. If there are no delivery schedules defined, this is the default.</a:t>
            </a:r>
          </a:p>
          <a:p>
            <a:pPr lvl="4">
              <a:lnSpc>
                <a:spcPct val="80000"/>
              </a:lnSpc>
            </a:pPr>
            <a:r>
              <a:rPr lang="en-US" altLang="zh-CN" sz="800" smtClean="0"/>
              <a:t>Use Delivery Schedule. This option is available only if delivery schedules have been defined. Selecting this option displays a dropdown of the defined schedules.</a:t>
            </a:r>
          </a:p>
          <a:p>
            <a:pPr lvl="4">
              <a:lnSpc>
                <a:spcPct val="80000"/>
              </a:lnSpc>
            </a:pPr>
            <a:endParaRPr lang="zh-CN" altLang="en-US" sz="800" smtClean="0"/>
          </a:p>
          <a:p>
            <a:pPr lvl="4">
              <a:lnSpc>
                <a:spcPct val="80000"/>
              </a:lnSpc>
            </a:pPr>
            <a:r>
              <a:rPr lang="en-US" altLang="zh-CN" sz="800" b="1" i="1" smtClean="0"/>
              <a:t>Filter.</a:t>
            </a:r>
            <a:r>
              <a:rPr lang="en-US" altLang="zh-CN" sz="800" i="1" smtClean="0"/>
              <a:t> </a:t>
            </a:r>
            <a:r>
              <a:rPr lang="en-US" altLang="zh-CN" sz="800" smtClean="0"/>
              <a:t>The subscriber will only deliver the profile message if the filter defined on the subscriber is true for the data in the top-level table in the profile. </a:t>
            </a:r>
          </a:p>
          <a:p>
            <a:pPr lvl="4">
              <a:lnSpc>
                <a:spcPct val="80000"/>
              </a:lnSpc>
            </a:pPr>
            <a:endParaRPr lang="zh-CN" altLang="en-US" sz="800" smtClean="0"/>
          </a:p>
          <a:p>
            <a:pPr lvl="4">
              <a:lnSpc>
                <a:spcPct val="80000"/>
              </a:lnSpc>
            </a:pPr>
            <a:r>
              <a:rPr lang="en-US" altLang="zh-CN" sz="800" b="1" i="1" smtClean="0"/>
              <a:t>Operations. </a:t>
            </a:r>
            <a:r>
              <a:rPr lang="en-US" altLang="zh-CN" sz="800" smtClean="0"/>
              <a:t>When the message publisher determines the operation of the top-level buffer, the system will not create a subscriber message if the operation is invalid for the subscriber. </a:t>
            </a:r>
          </a:p>
          <a:p>
            <a:pPr lvl="4">
              <a:lnSpc>
                <a:spcPct val="80000"/>
              </a:lnSpc>
            </a:pPr>
            <a:r>
              <a:rPr lang="en-US" altLang="zh-CN" sz="800" smtClean="0"/>
              <a:t>If the Detect Operations check box is not selected on the profile, the message publisher determines the operation based on the existence of the previous and current message. </a:t>
            </a:r>
          </a:p>
          <a:p>
            <a:pPr lvl="4">
              <a:lnSpc>
                <a:spcPct val="80000"/>
              </a:lnSpc>
            </a:pPr>
            <a:r>
              <a:rPr lang="en-US" altLang="zh-CN" sz="800" smtClean="0"/>
              <a:t>Before creating the subscriber message record, the filter query must be satisfied. </a:t>
            </a:r>
          </a:p>
          <a:p>
            <a:pPr lvl="4">
              <a:lnSpc>
                <a:spcPct val="80000"/>
              </a:lnSpc>
            </a:pPr>
            <a:endParaRPr lang="en-US" altLang="zh-CN" sz="800" b="1" i="1" smtClean="0"/>
          </a:p>
          <a:p>
            <a:pPr lvl="4">
              <a:lnSpc>
                <a:spcPct val="80000"/>
              </a:lnSpc>
            </a:pPr>
            <a:r>
              <a:rPr lang="en-US" altLang="zh-CN" sz="800" b="1" i="1" smtClean="0"/>
              <a:t>Event Types. </a:t>
            </a:r>
            <a:r>
              <a:rPr lang="en-US" altLang="zh-CN" sz="800" smtClean="0"/>
              <a:t>The message publisher will create a subscriber message if the original event that created the raw message is selected.</a:t>
            </a:r>
          </a:p>
          <a:p>
            <a:pPr lvl="4">
              <a:lnSpc>
                <a:spcPct val="80000"/>
              </a:lnSpc>
            </a:pPr>
            <a:r>
              <a:rPr lang="en-US" altLang="zh-CN" sz="800" smtClean="0"/>
              <a:t>The Event Types table reflects any changes made to the event types included in a data object for a business object.</a:t>
            </a:r>
            <a:endParaRPr lang="zh-CN" altLang="en-US" sz="800" smtClean="0"/>
          </a:p>
          <a:p>
            <a:pPr lvl="4">
              <a:lnSpc>
                <a:spcPct val="80000"/>
              </a:lnSpc>
            </a:pPr>
            <a:endParaRPr lang="en-US" altLang="zh-CN" sz="800" b="1" i="1" smtClean="0"/>
          </a:p>
          <a:p>
            <a:pPr lvl="4">
              <a:lnSpc>
                <a:spcPct val="80000"/>
              </a:lnSpc>
            </a:pPr>
            <a:r>
              <a:rPr lang="en-US" altLang="zh-CN" sz="800" b="1" i="1" smtClean="0"/>
              <a:t>Field Substitution. </a:t>
            </a:r>
            <a:r>
              <a:rPr lang="en-US" altLang="zh-CN" sz="800" smtClean="0"/>
              <a:t>The Field Substitution table displays a list of tokens and the values to substitute into those tokens when generating a profile message for the current subscriber. </a:t>
            </a:r>
          </a:p>
          <a:p>
            <a:pPr lvl="4">
              <a:lnSpc>
                <a:spcPct val="80000"/>
              </a:lnSpc>
            </a:pPr>
            <a:r>
              <a:rPr lang="en-US" altLang="zh-CN" sz="800" smtClean="0"/>
              <a:t>Token. Specify any required tokens to set values on the profile based on the subscriber that is receiving them.</a:t>
            </a:r>
          </a:p>
          <a:p>
            <a:pPr lvl="4">
              <a:lnSpc>
                <a:spcPct val="80000"/>
              </a:lnSpc>
            </a:pPr>
            <a:r>
              <a:rPr lang="en-US" altLang="zh-CN" sz="800" smtClean="0"/>
              <a:t>Fixed Value. Optionally, specify a fixed value to use in the QDoc for this field or specify a value using the format =$&lt;</a:t>
            </a:r>
            <a:r>
              <a:rPr lang="en-US" altLang="zh-CN" sz="800" i="1" smtClean="0"/>
              <a:t>node</a:t>
            </a:r>
            <a:r>
              <a:rPr lang="en-US" altLang="zh-CN" sz="800" smtClean="0"/>
              <a:t>&gt;$, in which case the field will be populated with the value in the specified node.</a:t>
            </a:r>
          </a:p>
          <a:p>
            <a:pPr lvl="4">
              <a:lnSpc>
                <a:spcPct val="80000"/>
              </a:lnSpc>
            </a:pPr>
            <a:r>
              <a:rPr lang="en-US" altLang="zh-CN" sz="800" smtClean="0"/>
              <a:t>Calculated Program. Optionally, enter the name of a Progress program (.p) to run. The program can be either in the QXOServer PROPATH or on the AppServer. The local version will be run if it exists; otherwise, it runs on the AppServer.</a:t>
            </a:r>
            <a:endParaRPr lang="zh-CN" alt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Source application instances are linked to a specific source application type. The type enables multiple instances of a QAD application release to be created. Instances of a source application type share the same set of application databases; those databases must have identical schema definitions.</a:t>
            </a:r>
          </a:p>
          <a:p>
            <a:pPr>
              <a:defRPr/>
            </a:pPr>
            <a:r>
              <a:rPr lang="en-US" dirty="0" smtClean="0"/>
              <a:t> </a:t>
            </a:r>
          </a:p>
          <a:p>
            <a:pPr>
              <a:defRPr/>
            </a:pPr>
            <a:r>
              <a:rPr lang="en-US" dirty="0" smtClean="0"/>
              <a:t>Source applications can only be created for active source application types. To view the active source applications types, select the QXO Configuration tab and then select the Source Applications node in the tree menu. You can then modify the Active attribute for each type. The Active check box also controls the list of source application types displayed in the Business Objects and Profiles maintenance screens—only active source application types display.</a:t>
            </a:r>
          </a:p>
          <a:p>
            <a:pPr>
              <a:defRPr/>
            </a:pPr>
            <a:endParaRPr lang="en-US" dirty="0" smtClean="0"/>
          </a:p>
          <a:p>
            <a:pPr>
              <a:defRPr/>
            </a:pPr>
            <a:r>
              <a:rPr lang="en-US" dirty="0" smtClean="0"/>
              <a:t>QAD </a:t>
            </a:r>
            <a:r>
              <a:rPr lang="en-US" dirty="0" err="1" smtClean="0"/>
              <a:t>QXtend</a:t>
            </a:r>
            <a:r>
              <a:rPr lang="en-US" dirty="0" smtClean="0"/>
              <a:t> ships with a predefined list of source application types and associated business objects and profiles. You can create your own types and group your application instances under your specific type. The source applications section of QXO lets you add, modify, or delete types.</a:t>
            </a:r>
          </a:p>
          <a:p>
            <a:pPr>
              <a:defRPr/>
            </a:pPr>
            <a:endParaRPr lang="en-US" dirty="0" smtClean="0"/>
          </a:p>
          <a:p>
            <a:pPr>
              <a:defRPr/>
            </a:pPr>
            <a:r>
              <a:rPr lang="en-US" dirty="0" smtClean="0"/>
              <a:t>The Use Row IDs flag that is associated to a type determines how </a:t>
            </a:r>
            <a:r>
              <a:rPr lang="en-US" dirty="0" err="1" smtClean="0"/>
              <a:t>QXtend</a:t>
            </a:r>
            <a:r>
              <a:rPr lang="en-US" dirty="0" smtClean="0"/>
              <a:t> identifies the exact row of data in the source application that was changed as part of the business event that was sent to QXO. When the Use Row IDs check box is selected, the Progress </a:t>
            </a:r>
            <a:r>
              <a:rPr lang="en-US" dirty="0" err="1" smtClean="0"/>
              <a:t>rowid</a:t>
            </a:r>
            <a:r>
              <a:rPr lang="en-US" dirty="0" smtClean="0"/>
              <a:t> of the table that was changed is used to identify the changed row. When the Use Row IDs check box is not selected, the source application is responsible for publishing a unique ID for every event. If Progress </a:t>
            </a:r>
            <a:r>
              <a:rPr lang="en-US" dirty="0" err="1" smtClean="0"/>
              <a:t>rowids</a:t>
            </a:r>
            <a:r>
              <a:rPr lang="en-US" dirty="0" smtClean="0"/>
              <a:t> are used, you must be careful when performing a dump and load of any source application databases as this will change the </a:t>
            </a:r>
            <a:r>
              <a:rPr lang="en-US" dirty="0" err="1" smtClean="0"/>
              <a:t>rowid</a:t>
            </a:r>
            <a:r>
              <a:rPr lang="en-US" dirty="0" smtClean="0"/>
              <a:t> of every record. When performing a dump and load, use the mass </a:t>
            </a:r>
            <a:r>
              <a:rPr lang="en-US" dirty="0" err="1" smtClean="0"/>
              <a:t>rowid</a:t>
            </a:r>
            <a:r>
              <a:rPr lang="en-US" dirty="0" smtClean="0"/>
              <a:t> synchronization utility to synchronize the </a:t>
            </a:r>
            <a:r>
              <a:rPr lang="en-US" dirty="0" err="1" smtClean="0"/>
              <a:t>rowids</a:t>
            </a:r>
            <a:r>
              <a:rPr lang="en-US" dirty="0" smtClean="0"/>
              <a:t> in </a:t>
            </a:r>
            <a:r>
              <a:rPr lang="en-US" dirty="0" err="1" smtClean="0"/>
              <a:t>QXtend</a:t>
            </a:r>
            <a:r>
              <a:rPr lang="en-US" dirty="0" smtClean="0"/>
              <a:t> with the new </a:t>
            </a:r>
            <a:r>
              <a:rPr lang="en-US" dirty="0" err="1" smtClean="0"/>
              <a:t>rowids</a:t>
            </a:r>
            <a:r>
              <a:rPr lang="en-US" dirty="0" smtClean="0"/>
              <a:t> in the source application instance. For details see </a:t>
            </a:r>
            <a:r>
              <a:rPr lang="en-US" i="1" dirty="0" smtClean="0"/>
              <a:t>Technical Reference: QAD </a:t>
            </a:r>
            <a:r>
              <a:rPr lang="en-US" i="1" dirty="0" err="1" smtClean="0"/>
              <a:t>QXtend</a:t>
            </a:r>
            <a:r>
              <a:rPr lang="en-US" i="1" dirty="0" smtClean="0"/>
              <a:t>.</a:t>
            </a:r>
          </a:p>
        </p:txBody>
      </p:sp>
      <p:sp>
        <p:nvSpPr>
          <p:cNvPr id="45060" name="Slide Number Placeholder 3"/>
          <p:cNvSpPr>
            <a:spLocks noGrp="1"/>
          </p:cNvSpPr>
          <p:nvPr>
            <p:ph type="sldNum" sz="quarter" idx="5"/>
          </p:nvPr>
        </p:nvSpPr>
        <p:spPr>
          <a:noFill/>
        </p:spPr>
        <p:txBody>
          <a:bodyPr/>
          <a:lstStyle/>
          <a:p>
            <a:fld id="{C71F5E7A-5AC0-498E-B3B2-5ACEB0FBFEA4}" type="slidenum">
              <a:rPr lang="zh-CN" altLang="en-US" smtClean="0"/>
              <a:pPr/>
              <a:t>4</a:t>
            </a:fld>
            <a:endParaRPr lang="en-US"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final phase of the QXO message lifecycle is the deliver phase, handled by the message sender. In this phase, profile messages created in the publish phase are delivered to registered subscribers. The Message Sender sends data generated by the message publisher to the registered subscribers and stores the status of the delivery in the QXO subscriber messages queue. To complete this process, several steps are required:</a:t>
            </a:r>
          </a:p>
          <a:p>
            <a:pPr>
              <a:defRPr/>
            </a:pPr>
            <a:endParaRPr lang="en-US" dirty="0" smtClean="0"/>
          </a:p>
          <a:p>
            <a:pPr>
              <a:defRPr/>
            </a:pPr>
            <a:r>
              <a:rPr lang="en-US" b="1" dirty="0" smtClean="0"/>
              <a:t>Identify pending subscriber messages</a:t>
            </a:r>
            <a:r>
              <a:rPr lang="en-US" dirty="0" smtClean="0"/>
              <a:t>. Publishing creates messages in the subscriber message queue that are ready for delivery to the subscriber; these are created with a pending status. The message sender identifies any pending messages in this queue intended for subscribers that are registered with the message sender process instance; from this list the first pending message is identified. The message sender configuration allows multiple message senders to be created. Each message sender can be assigned specific subscribers, which allows advanced, flexible configuration to optimize the delivery of messages to specific subscribers by creating dedicated message senders.</a:t>
            </a:r>
          </a:p>
          <a:p>
            <a:pPr>
              <a:defRPr/>
            </a:pPr>
            <a:endParaRPr lang="en-US" dirty="0" smtClean="0"/>
          </a:p>
          <a:p>
            <a:pPr>
              <a:defRPr/>
            </a:pPr>
            <a:r>
              <a:rPr lang="en-US" b="1" dirty="0" smtClean="0"/>
              <a:t>Create Web Service message</a:t>
            </a:r>
            <a:r>
              <a:rPr lang="en-US" dirty="0" smtClean="0"/>
              <a:t>. The pending subscriber message identified in the previous step (which contains only application data at this point) is now converted into a Web Service message if the Include Soap Envelope option is selected on the subscriber to which the message is being delivered. The application data is inserted into a SOAP envelope, and the SOAP envelope is updated with the values defined in the subscriber configuration. </a:t>
            </a:r>
          </a:p>
          <a:p>
            <a:pPr>
              <a:defRPr/>
            </a:pPr>
            <a:endParaRPr lang="en-US" dirty="0" smtClean="0"/>
          </a:p>
          <a:p>
            <a:pPr>
              <a:defRPr/>
            </a:pPr>
            <a:r>
              <a:rPr lang="en-US" b="1" dirty="0" smtClean="0"/>
              <a:t>Deliver subscriber message</a:t>
            </a:r>
            <a:r>
              <a:rPr lang="en-US" dirty="0" smtClean="0"/>
              <a:t>. The message created in the previous step is now delivered to the subscriber using the details configured for the subscriber. The subscriber determines the delivery method and destination (file drop, generic Web Service, or </a:t>
            </a:r>
            <a:r>
              <a:rPr lang="en-US" dirty="0" err="1" smtClean="0"/>
              <a:t>QXtend</a:t>
            </a:r>
            <a:r>
              <a:rPr lang="en-US" dirty="0" smtClean="0"/>
              <a:t> Web Service).</a:t>
            </a:r>
          </a:p>
          <a:p>
            <a:pPr>
              <a:defRPr/>
            </a:pPr>
            <a:r>
              <a:rPr lang="en-US" dirty="0" smtClean="0"/>
              <a:t> </a:t>
            </a:r>
          </a:p>
          <a:p>
            <a:pPr>
              <a:defRPr/>
            </a:pPr>
            <a:r>
              <a:rPr lang="en-US" b="1" dirty="0" smtClean="0"/>
              <a:t>Parse response message</a:t>
            </a:r>
            <a:r>
              <a:rPr lang="en-US" dirty="0" smtClean="0"/>
              <a:t>. When the delivery method of the subscriber is set to Web Service or </a:t>
            </a:r>
            <a:r>
              <a:rPr lang="en-US" dirty="0" err="1" smtClean="0"/>
              <a:t>QXtend</a:t>
            </a:r>
            <a:r>
              <a:rPr lang="en-US" dirty="0" smtClean="0"/>
              <a:t> Web Service, you can configure </a:t>
            </a:r>
            <a:r>
              <a:rPr lang="en-US" dirty="0" err="1" smtClean="0"/>
              <a:t>QXtend</a:t>
            </a:r>
            <a:r>
              <a:rPr lang="en-US" dirty="0" smtClean="0"/>
              <a:t> to read the response message and determine whether or not the target application processed the message successfully. However, if the delivery method is File Directory Service, this is not possible as an immediate response is not returned.</a:t>
            </a:r>
          </a:p>
          <a:p>
            <a:pPr>
              <a:defRPr/>
            </a:pPr>
            <a:r>
              <a:rPr lang="en-US" dirty="0" smtClean="0"/>
              <a:t> </a:t>
            </a:r>
          </a:p>
          <a:p>
            <a:pPr>
              <a:defRPr/>
            </a:pPr>
            <a:r>
              <a:rPr lang="en-US" dirty="0" smtClean="0"/>
              <a:t>The response message is passed to a response parser program that reads the response file, interprets the message, and extracts the processing status and any returned messages. QXO is shipped with one response parser that can read response messages returned from QXI, but you can develop custom response parsers for other message types if required. The response parser is configured in the Profile configuration screen by selecting a profile type for the profile. QXO is shipped with two types: Data Synchronization and Other. The Data Synchronization type can parse QXI response messages.</a:t>
            </a:r>
          </a:p>
          <a:p>
            <a:pPr>
              <a:defRPr/>
            </a:pPr>
            <a:endParaRPr lang="en-US" dirty="0" smtClean="0"/>
          </a:p>
          <a:p>
            <a:pPr>
              <a:defRPr/>
            </a:pPr>
            <a:r>
              <a:rPr lang="en-US" b="1" dirty="0" smtClean="0"/>
              <a:t>Update subscriber message status</a:t>
            </a:r>
            <a:r>
              <a:rPr lang="en-US" dirty="0" smtClean="0"/>
              <a:t>. Based on the results of the previous step, the status of the subscriber message is updated. If there is no response parser for the response, this is typically set to DLV regardless of the contents of the response message unless the sending of the message fails due to communication or file permission problems. When a response parser is available, the status is determined based on the content of the response message.</a:t>
            </a:r>
          </a:p>
          <a:p>
            <a:pPr lvl="1" eaLnBrk="1" hangingPunct="1">
              <a:buFont typeface="Arial" pitchFamily="34" charset="0"/>
              <a:buNone/>
              <a:defRPr/>
            </a:pPr>
            <a:endParaRPr lang="en-US" dirty="0" smtClean="0"/>
          </a:p>
        </p:txBody>
      </p:sp>
      <p:sp>
        <p:nvSpPr>
          <p:cNvPr id="68612" name="Slide Number Placeholder 3"/>
          <p:cNvSpPr>
            <a:spLocks noGrp="1"/>
          </p:cNvSpPr>
          <p:nvPr>
            <p:ph type="sldNum" sz="quarter" idx="5"/>
          </p:nvPr>
        </p:nvSpPr>
        <p:spPr>
          <a:noFill/>
        </p:spPr>
        <p:txBody>
          <a:bodyPr/>
          <a:lstStyle/>
          <a:p>
            <a:fld id="{D231B41D-1408-4CD0-91C5-9CD5C1C6D457}" type="slidenum">
              <a:rPr lang="zh-CN" altLang="en-US" smtClean="0"/>
              <a:pPr/>
              <a:t>31</a:t>
            </a:fld>
            <a:endParaRPr lang="en-US" altLang="zh-C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r>
              <a:rPr lang="en-US" altLang="zh-CN" smtClean="0"/>
              <a:t>Message senders are managed using the Configuration tab. You can view existing message senders by selecting the Message Sender node in the tree menu. Use the Add and Delete buttons to create and delete message senders. To modify a message sender, select the service name from the tree menu.</a:t>
            </a:r>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p:txBody>
      </p:sp>
      <p:sp>
        <p:nvSpPr>
          <p:cNvPr id="69636" name="Slide Number Placeholder 3"/>
          <p:cNvSpPr>
            <a:spLocks noGrp="1"/>
          </p:cNvSpPr>
          <p:nvPr>
            <p:ph type="sldNum" sz="quarter" idx="5"/>
          </p:nvPr>
        </p:nvSpPr>
        <p:spPr>
          <a:noFill/>
        </p:spPr>
        <p:txBody>
          <a:bodyPr/>
          <a:lstStyle/>
          <a:p>
            <a:fld id="{55F9A005-C4F8-460F-8C3D-E815DAE39E03}" type="slidenum">
              <a:rPr lang="zh-CN" altLang="en-US" smtClean="0"/>
              <a:pPr/>
              <a:t>32</a:t>
            </a:fld>
            <a:endParaRPr lang="en-US" altLang="zh-CN"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r>
              <a:rPr lang="en-US" dirty="0" smtClean="0"/>
              <a:t>Use the Configuration Parameters screen to configure message senders. Complete the following fields:</a:t>
            </a:r>
          </a:p>
          <a:p>
            <a:pPr eaLnBrk="1" hangingPunct="1">
              <a:defRPr/>
            </a:pPr>
            <a:endParaRPr lang="en-US" dirty="0" smtClean="0"/>
          </a:p>
          <a:p>
            <a:pPr eaLnBrk="1" hangingPunct="1">
              <a:buFont typeface="Arial" pitchFamily="34" charset="0"/>
              <a:buNone/>
              <a:defRPr/>
            </a:pPr>
            <a:r>
              <a:rPr lang="en-US" b="1" dirty="0" smtClean="0"/>
              <a:t>Session Code</a:t>
            </a:r>
            <a:r>
              <a:rPr lang="en-US" dirty="0" smtClean="0"/>
              <a:t>. Enter a code (maximum 10 characters) for this service. Using a naming convention such as </a:t>
            </a:r>
            <a:r>
              <a:rPr lang="en-US" i="1" dirty="0" smtClean="0"/>
              <a:t>MS&lt;</a:t>
            </a:r>
            <a:r>
              <a:rPr lang="en-US" i="1" dirty="0" err="1" smtClean="0"/>
              <a:t>serviceName</a:t>
            </a:r>
            <a:r>
              <a:rPr lang="en-US" dirty="0" smtClean="0"/>
              <a:t>&gt; helps to identify the service as an event service. </a:t>
            </a:r>
          </a:p>
          <a:p>
            <a:pPr eaLnBrk="1" hangingPunct="1">
              <a:buFont typeface="Arial" pitchFamily="34" charset="0"/>
              <a:buChar char="•"/>
              <a:defRPr/>
            </a:pPr>
            <a:endParaRPr lang="en-US" dirty="0" smtClean="0"/>
          </a:p>
          <a:p>
            <a:pPr eaLnBrk="1" hangingPunct="1">
              <a:buFont typeface="Arial" pitchFamily="34" charset="0"/>
              <a:buNone/>
              <a:defRPr/>
            </a:pPr>
            <a:r>
              <a:rPr lang="en-US" b="1" dirty="0" smtClean="0"/>
              <a:t>Session Description</a:t>
            </a:r>
            <a:r>
              <a:rPr lang="en-US" dirty="0" smtClean="0"/>
              <a:t>. Enter a description (maximum 15 characters).</a:t>
            </a:r>
          </a:p>
          <a:p>
            <a:pPr eaLnBrk="1" hangingPunct="1">
              <a:buFont typeface="Arial" pitchFamily="34" charset="0"/>
              <a:buNone/>
              <a:defRPr/>
            </a:pPr>
            <a:endParaRPr lang="en-US" dirty="0" smtClean="0"/>
          </a:p>
          <a:p>
            <a:pPr eaLnBrk="1" hangingPunct="1">
              <a:buFont typeface="Arial" pitchFamily="34" charset="0"/>
              <a:buNone/>
              <a:defRPr/>
            </a:pPr>
            <a:r>
              <a:rPr lang="en-US" b="1" dirty="0" smtClean="0"/>
              <a:t>Polling Frequency</a:t>
            </a:r>
            <a:r>
              <a:rPr lang="en-US" dirty="0" smtClean="0"/>
              <a:t>. Enter the number of seconds the service should wait between polls to the pending subscriber messages queue in the </a:t>
            </a:r>
            <a:r>
              <a:rPr lang="en-US" dirty="0" err="1" smtClean="0"/>
              <a:t>qxodb</a:t>
            </a:r>
            <a:r>
              <a:rPr lang="en-US" dirty="0" smtClean="0"/>
              <a:t>. The </a:t>
            </a:r>
            <a:r>
              <a:rPr lang="en-US" dirty="0" err="1" smtClean="0"/>
              <a:t>qxo</a:t>
            </a:r>
            <a:r>
              <a:rPr lang="en-US" dirty="0" smtClean="0"/>
              <a:t> database is polled to pick up any pending subscriber messages. The time delay specified here allows the message sender to sleep before polling for pending subscriber messages, and prevents the message sender from consuming valuable CPU resources.</a:t>
            </a:r>
          </a:p>
          <a:p>
            <a:pPr eaLnBrk="1" hangingPunct="1">
              <a:buFont typeface="Arial" pitchFamily="34" charset="0"/>
              <a:buChar char="•"/>
              <a:defRPr/>
            </a:pPr>
            <a:endParaRPr lang="en-US" dirty="0" smtClean="0"/>
          </a:p>
          <a:p>
            <a:pPr eaLnBrk="1" hangingPunct="1">
              <a:buFont typeface="Arial" pitchFamily="34" charset="0"/>
              <a:buNone/>
              <a:defRPr/>
            </a:pPr>
            <a:r>
              <a:rPr lang="en-US" b="1" dirty="0" smtClean="0"/>
              <a:t>Max Retry Limit</a:t>
            </a:r>
            <a:r>
              <a:rPr lang="en-US" dirty="0" smtClean="0"/>
              <a:t>. Enter the maximum number of times during a single session that the service will attempt to reprocess a failed subscriber message (maximum 9999).</a:t>
            </a:r>
          </a:p>
          <a:p>
            <a:pPr eaLnBrk="1" hangingPunct="1">
              <a:defRPr/>
            </a:pPr>
            <a:endParaRPr lang="en-US" dirty="0" smtClean="0"/>
          </a:p>
          <a:p>
            <a:pPr eaLnBrk="1" hangingPunct="1">
              <a:defRPr/>
            </a:pPr>
            <a:r>
              <a:rPr lang="en-US" b="1" dirty="0" smtClean="0"/>
              <a:t>Alert Monitor Frequency</a:t>
            </a:r>
            <a:r>
              <a:rPr lang="en-US" dirty="0" smtClean="0"/>
              <a:t>. Specify the number of minutes between alert messages when the Alert Message Type is set to MSG and thresholds have been set.</a:t>
            </a:r>
          </a:p>
          <a:p>
            <a:pPr eaLnBrk="1" hangingPunct="1">
              <a:defRPr/>
            </a:pPr>
            <a:endParaRPr lang="en-US" dirty="0" smtClean="0"/>
          </a:p>
          <a:p>
            <a:pPr eaLnBrk="1" hangingPunct="1">
              <a:defRPr/>
            </a:pPr>
            <a:r>
              <a:rPr lang="en-US" b="1" dirty="0" smtClean="0"/>
              <a:t>Number of Agents</a:t>
            </a:r>
            <a:r>
              <a:rPr lang="en-US" dirty="0" smtClean="0"/>
              <a:t>. Specify the number of agents to start for the service when the service is started. Starting multiple agents increases the volume of messages that can be delivered by the message sender. In high volume environments, you can start multiple instances to meet message throughput requirements.</a:t>
            </a:r>
          </a:p>
          <a:p>
            <a:pPr eaLnBrk="1" hangingPunct="1">
              <a:defRPr/>
            </a:pPr>
            <a:endParaRPr lang="en-US" dirty="0" smtClean="0"/>
          </a:p>
          <a:p>
            <a:pPr eaLnBrk="1" hangingPunct="1">
              <a:defRPr/>
            </a:pPr>
            <a:r>
              <a:rPr lang="en-US" b="1" dirty="0" smtClean="0"/>
              <a:t>Alert Message Types</a:t>
            </a:r>
            <a:r>
              <a:rPr lang="en-US" dirty="0" smtClean="0"/>
              <a:t>. Select the message types you want to be raised as alert conditions for this profile. Select one or all of the following:</a:t>
            </a:r>
          </a:p>
          <a:p>
            <a:pPr eaLnBrk="1" hangingPunct="1">
              <a:defRPr/>
            </a:pPr>
            <a:endParaRPr lang="en-US" dirty="0" smtClean="0"/>
          </a:p>
          <a:p>
            <a:pPr eaLnBrk="1" hangingPunct="1">
              <a:buFont typeface="Wingdings" pitchFamily="2" charset="2"/>
              <a:buChar char="§"/>
              <a:defRPr/>
            </a:pPr>
            <a:r>
              <a:rPr lang="en-US" dirty="0" smtClean="0"/>
              <a:t> MSG (used for metric-related alert messages)</a:t>
            </a:r>
          </a:p>
          <a:p>
            <a:pPr eaLnBrk="1" hangingPunct="1">
              <a:buFont typeface="Wingdings" pitchFamily="2" charset="2"/>
              <a:buChar char="§"/>
              <a:defRPr/>
            </a:pPr>
            <a:r>
              <a:rPr lang="en-US" dirty="0" smtClean="0"/>
              <a:t> ERR (errors)</a:t>
            </a:r>
          </a:p>
          <a:p>
            <a:pPr eaLnBrk="1" hangingPunct="1">
              <a:buFont typeface="Wingdings" pitchFamily="2" charset="2"/>
              <a:buChar char="§"/>
              <a:defRPr/>
            </a:pPr>
            <a:r>
              <a:rPr lang="en-US" dirty="0" smtClean="0"/>
              <a:t> WRN (warnings)</a:t>
            </a:r>
          </a:p>
          <a:p>
            <a:pPr eaLnBrk="1" hangingPunct="1">
              <a:defRPr/>
            </a:pPr>
            <a:endParaRPr lang="en-US" dirty="0" smtClean="0"/>
          </a:p>
          <a:p>
            <a:pPr eaLnBrk="1" hangingPunct="1">
              <a:defRPr/>
            </a:pPr>
            <a:r>
              <a:rPr lang="en-US" dirty="0" smtClean="0"/>
              <a:t>This setting works in conjunction with the email alerts functionality of QXO. Alert message types are only acted upon when email alerts are configured.</a:t>
            </a:r>
          </a:p>
          <a:p>
            <a:pPr eaLnBrk="1" hangingPunct="1">
              <a:defRPr/>
            </a:pPr>
            <a:endParaRPr lang="en-US" dirty="0" smtClean="0"/>
          </a:p>
          <a:p>
            <a:pPr eaLnBrk="1" hangingPunct="1">
              <a:defRPr/>
            </a:pPr>
            <a:r>
              <a:rPr lang="en-US" dirty="0" smtClean="0"/>
              <a:t>The configuration of threshold alerts for the message sender is the same as the event service and message publisher. However, threshold values apply to the number of subscriber messages.</a:t>
            </a:r>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b="1" dirty="0"/>
          </a:p>
        </p:txBody>
      </p:sp>
      <p:sp>
        <p:nvSpPr>
          <p:cNvPr id="70660" name="Slide Number Placeholder 3"/>
          <p:cNvSpPr>
            <a:spLocks noGrp="1"/>
          </p:cNvSpPr>
          <p:nvPr>
            <p:ph type="sldNum" sz="quarter" idx="5"/>
          </p:nvPr>
        </p:nvSpPr>
        <p:spPr>
          <a:noFill/>
        </p:spPr>
        <p:txBody>
          <a:bodyPr/>
          <a:lstStyle/>
          <a:p>
            <a:fld id="{41B08628-28A4-4702-981E-42CD649903F7}" type="slidenum">
              <a:rPr lang="zh-CN" altLang="en-US" smtClean="0"/>
              <a:pPr/>
              <a:t>33</a:t>
            </a:fld>
            <a:endParaRPr lang="en-US" altLang="zh-CN"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r>
              <a:rPr lang="en-US" altLang="zh-CN" smtClean="0"/>
              <a:t>Message senders deliver messages to a defined set of subscribers registered with it; this allows for flexible configuration during the implementation of QXtend. The message sender sends messages to the subscribers that are registered with it. This is useful when subscribers require minimum delay in message delivery and a dedicated message sender for a subscriber will ensure that messages are delivered quickly. Less critical subscribers can be handled by a separate message sender.</a:t>
            </a:r>
          </a:p>
          <a:p>
            <a:pPr eaLnBrk="1" hangingPunct="1"/>
            <a:endParaRPr lang="en-US" altLang="zh-CN" smtClean="0"/>
          </a:p>
          <a:p>
            <a:pPr eaLnBrk="1" hangingPunct="1"/>
            <a:r>
              <a:rPr lang="en-US" altLang="zh-CN" smtClean="0"/>
              <a:t>Click Lookup to display the selection box. Select the App Type, enter any filter for the Business Object search, and then click the arrow next to the Business Object Filter to execute a search and display the business object list. Select the business objects, then click Add to register them with the messages publisher.</a:t>
            </a:r>
          </a:p>
        </p:txBody>
      </p:sp>
      <p:sp>
        <p:nvSpPr>
          <p:cNvPr id="71684" name="Slide Number Placeholder 3"/>
          <p:cNvSpPr>
            <a:spLocks noGrp="1"/>
          </p:cNvSpPr>
          <p:nvPr>
            <p:ph type="sldNum" sz="quarter" idx="5"/>
          </p:nvPr>
        </p:nvSpPr>
        <p:spPr>
          <a:noFill/>
        </p:spPr>
        <p:txBody>
          <a:bodyPr/>
          <a:lstStyle/>
          <a:p>
            <a:fld id="{7540F4D4-07EB-4149-A582-023B92C24D82}" type="slidenum">
              <a:rPr lang="zh-CN" altLang="en-US" smtClean="0"/>
              <a:pPr/>
              <a:t>34</a:t>
            </a:fld>
            <a:endParaRPr lang="en-US" altLang="zh-CN"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altLang="zh-CN" smtClean="0"/>
              <a:t>You can view services by using the QXO Dashboard. Select the Dashboard tab, and then select the Services node in the tree menu to display a summary of service types and a visual summary of their operation. You can use the Start All, Stop All, Suspend All, and Resume All buttons to control your services as required:</a:t>
            </a:r>
          </a:p>
          <a:p>
            <a:endParaRPr lang="en-US" altLang="zh-CN" smtClean="0"/>
          </a:p>
          <a:p>
            <a:r>
              <a:rPr lang="en-US" altLang="zh-CN" b="1" smtClean="0"/>
              <a:t>Start All</a:t>
            </a:r>
            <a:r>
              <a:rPr lang="en-US" altLang="zh-CN" smtClean="0"/>
              <a:t>. Start all services if not already started.</a:t>
            </a:r>
          </a:p>
          <a:p>
            <a:r>
              <a:rPr lang="en-US" altLang="zh-CN" b="1" smtClean="0"/>
              <a:t>Stop All</a:t>
            </a:r>
            <a:r>
              <a:rPr lang="en-US" altLang="zh-CN" smtClean="0"/>
              <a:t>. Stop all services if not already stopped.</a:t>
            </a:r>
          </a:p>
          <a:p>
            <a:r>
              <a:rPr lang="en-US" altLang="zh-CN" b="1" smtClean="0"/>
              <a:t>Suspend All</a:t>
            </a:r>
            <a:r>
              <a:rPr lang="en-US" altLang="zh-CN" smtClean="0"/>
              <a:t>. Suspend all services if not already suspended.</a:t>
            </a:r>
          </a:p>
          <a:p>
            <a:r>
              <a:rPr lang="en-US" altLang="zh-CN" b="1" smtClean="0"/>
              <a:t>Resume All</a:t>
            </a:r>
            <a:r>
              <a:rPr lang="en-US" altLang="zh-CN" smtClean="0"/>
              <a:t>. Resume all services that have been suspended.</a:t>
            </a:r>
          </a:p>
          <a:p>
            <a:endParaRPr lang="en-US" altLang="zh-CN" smtClean="0"/>
          </a:p>
        </p:txBody>
      </p:sp>
      <p:sp>
        <p:nvSpPr>
          <p:cNvPr id="72708" name="Slide Number Placeholder 3"/>
          <p:cNvSpPr>
            <a:spLocks noGrp="1"/>
          </p:cNvSpPr>
          <p:nvPr>
            <p:ph type="sldNum" sz="quarter" idx="5"/>
          </p:nvPr>
        </p:nvSpPr>
        <p:spPr>
          <a:noFill/>
        </p:spPr>
        <p:txBody>
          <a:bodyPr/>
          <a:lstStyle/>
          <a:p>
            <a:fld id="{4FD6A744-CA21-4CD6-AA90-33684520F6BB}" type="slidenum">
              <a:rPr lang="zh-CN" altLang="en-US" smtClean="0"/>
              <a:pPr/>
              <a:t>35</a:t>
            </a:fld>
            <a:endParaRPr lang="en-US" altLang="zh-CN"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altLang="zh-CN" smtClean="0"/>
              <a:t>You can view the status of an individual service by selecting the name of the service type in the tree menu. The slide here shows the status of the Inst001 instance of the event service named evtService. The table at the top of the screen shows data for this service: the instance name, type, status, and the number of messages processed, pending, and failed.</a:t>
            </a:r>
          </a:p>
          <a:p>
            <a:endParaRPr lang="en-US" altLang="zh-CN" smtClean="0"/>
          </a:p>
          <a:p>
            <a:r>
              <a:rPr lang="en-US" altLang="zh-CN" smtClean="0"/>
              <a:t>Use the Start, Stop, Suspend, and Resume buttons to control the current instance of the event service.</a:t>
            </a:r>
          </a:p>
          <a:p>
            <a:endParaRPr lang="en-US" altLang="zh-CN" smtClean="0"/>
          </a:p>
          <a:p>
            <a:r>
              <a:rPr lang="en-US" altLang="zh-CN" smtClean="0"/>
              <a:t>You also can start or stop QXO services—for example, either all services or a particular service such as the Event Service or the Message Publisher— from the command line by using the session control tool. Using this tool you can shut services down cleanly as part of a scheduled backup process, and then start them again once the qxodb server is running.</a:t>
            </a:r>
          </a:p>
          <a:p>
            <a:endParaRPr lang="en-US" altLang="zh-CN" smtClean="0"/>
          </a:p>
          <a:p>
            <a:r>
              <a:rPr lang="en-US" altLang="zh-CN" smtClean="0"/>
              <a:t>The sess-control.sh file is located in the scripts directory; the control.p file is located in the src directory.</a:t>
            </a:r>
          </a:p>
          <a:p>
            <a:endParaRPr lang="en-US" altLang="zh-CN" smtClean="0"/>
          </a:p>
          <a:p>
            <a:r>
              <a:rPr lang="en-US" altLang="zh-CN" smtClean="0"/>
              <a:t>To operate services, enter the following at the command line:</a:t>
            </a:r>
          </a:p>
          <a:p>
            <a:endParaRPr lang="en-US" altLang="zh-CN" smtClean="0"/>
          </a:p>
          <a:p>
            <a:r>
              <a:rPr lang="en-US" altLang="zh-CN" smtClean="0"/>
              <a:t>./sess-control.sh {START|STOP|QUERY} {</a:t>
            </a:r>
            <a:r>
              <a:rPr lang="en-US" altLang="zh-CN" i="1" smtClean="0"/>
              <a:t>service-name</a:t>
            </a:r>
            <a:r>
              <a:rPr lang="en-US" altLang="zh-CN" smtClean="0"/>
              <a:t>}</a:t>
            </a:r>
          </a:p>
          <a:p>
            <a:endParaRPr lang="en-US" altLang="zh-CN" smtClean="0"/>
          </a:p>
          <a:p>
            <a:r>
              <a:rPr lang="en-US" altLang="zh-CN" smtClean="0"/>
              <a:t>where {START|STOP|QUERY} is the command you want to execute, and {</a:t>
            </a:r>
            <a:r>
              <a:rPr lang="en-US" altLang="zh-CN" i="1" smtClean="0"/>
              <a:t>service-name</a:t>
            </a:r>
            <a:r>
              <a:rPr lang="en-US" altLang="zh-CN" smtClean="0"/>
              <a:t>} is the name of the service you want to use.</a:t>
            </a:r>
          </a:p>
          <a:p>
            <a:endParaRPr lang="en-US" altLang="zh-CN" smtClean="0"/>
          </a:p>
          <a:p>
            <a:r>
              <a:rPr lang="en-US" altLang="zh-CN" smtClean="0"/>
              <a:t>For example, to start all services enter the following:</a:t>
            </a:r>
          </a:p>
          <a:p>
            <a:endParaRPr lang="en-US" altLang="zh-CN" smtClean="0"/>
          </a:p>
          <a:p>
            <a:r>
              <a:rPr lang="en-US" altLang="zh-CN" smtClean="0"/>
              <a:t>./sess-control.sh START</a:t>
            </a:r>
          </a:p>
          <a:p>
            <a:endParaRPr lang="en-US" altLang="zh-CN" smtClean="0"/>
          </a:p>
          <a:p>
            <a:r>
              <a:rPr lang="en-US" altLang="zh-CN" smtClean="0"/>
              <a:t>To stop all services enter the following:</a:t>
            </a:r>
          </a:p>
          <a:p>
            <a:endParaRPr lang="en-US" altLang="zh-CN" smtClean="0"/>
          </a:p>
          <a:p>
            <a:r>
              <a:rPr lang="en-US" altLang="zh-CN" smtClean="0"/>
              <a:t>./sess-control.sh STOP</a:t>
            </a:r>
          </a:p>
          <a:p>
            <a:endParaRPr lang="en-US" altLang="zh-CN" smtClean="0"/>
          </a:p>
          <a:p>
            <a:r>
              <a:rPr lang="en-US" altLang="zh-CN" smtClean="0"/>
              <a:t>For example, to start a service named ES1 you would enter the following:</a:t>
            </a:r>
          </a:p>
          <a:p>
            <a:endParaRPr lang="en-US" altLang="zh-CN" smtClean="0"/>
          </a:p>
          <a:p>
            <a:r>
              <a:rPr lang="en-US" altLang="zh-CN" smtClean="0"/>
              <a:t>./sess-control.sh START ES1</a:t>
            </a:r>
          </a:p>
          <a:p>
            <a:endParaRPr lang="en-US" altLang="zh-CN" smtClean="0"/>
          </a:p>
          <a:p>
            <a:r>
              <a:rPr lang="en-US" altLang="zh-CN" smtClean="0"/>
              <a:t>To stop the service named ES1 you would enter the following:</a:t>
            </a:r>
          </a:p>
          <a:p>
            <a:endParaRPr lang="en-US" altLang="zh-CN" smtClean="0"/>
          </a:p>
          <a:p>
            <a:r>
              <a:rPr lang="en-US" altLang="zh-CN" smtClean="0"/>
              <a:t>./sess-control.sh STOP ES1</a:t>
            </a:r>
          </a:p>
          <a:p>
            <a:endParaRPr lang="en-US" altLang="zh-CN" smtClean="0"/>
          </a:p>
          <a:p>
            <a:endParaRPr lang="en-US" altLang="zh-CN" smtClean="0"/>
          </a:p>
          <a:p>
            <a:endParaRPr lang="zh-CN" altLang="en-US" smtClean="0"/>
          </a:p>
        </p:txBody>
      </p:sp>
      <p:sp>
        <p:nvSpPr>
          <p:cNvPr id="73732" name="Slide Number Placeholder 3"/>
          <p:cNvSpPr>
            <a:spLocks noGrp="1"/>
          </p:cNvSpPr>
          <p:nvPr>
            <p:ph type="sldNum" sz="quarter" idx="5"/>
          </p:nvPr>
        </p:nvSpPr>
        <p:spPr>
          <a:noFill/>
        </p:spPr>
        <p:txBody>
          <a:bodyPr/>
          <a:lstStyle/>
          <a:p>
            <a:fld id="{1D9F2D9B-23E8-43FA-A7B5-5B5815A704B5}" type="slidenum">
              <a:rPr lang="zh-CN" altLang="en-US" smtClean="0"/>
              <a:pPr/>
              <a:t>36</a:t>
            </a:fld>
            <a:endParaRPr lang="en-US" altLang="zh-CN"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altLang="zh-CN" smtClean="0"/>
              <a:t>You can monitor the three phases of the QXO message lifecycle by using the three screens available from the Viewers tab:</a:t>
            </a:r>
          </a:p>
          <a:p>
            <a:endParaRPr lang="en-US" altLang="zh-CN" smtClean="0"/>
          </a:p>
          <a:p>
            <a:r>
              <a:rPr lang="en-US" altLang="zh-CN" b="1" smtClean="0"/>
              <a:t>Events</a:t>
            </a:r>
            <a:r>
              <a:rPr lang="en-US" altLang="zh-CN" smtClean="0"/>
              <a:t>. Shows all events raised by the source applications being monitored by QXO.</a:t>
            </a:r>
          </a:p>
          <a:p>
            <a:endParaRPr lang="en-US" altLang="zh-CN" smtClean="0"/>
          </a:p>
          <a:p>
            <a:r>
              <a:rPr lang="en-US" altLang="zh-CN" b="1" smtClean="0"/>
              <a:t>Raw Messages</a:t>
            </a:r>
            <a:r>
              <a:rPr lang="en-US" altLang="zh-CN" smtClean="0"/>
              <a:t>. Shows all event messages extracted by QXO. This view displays the raw application data extracted, shown as XML.</a:t>
            </a:r>
          </a:p>
          <a:p>
            <a:endParaRPr lang="en-US" altLang="zh-CN" smtClean="0"/>
          </a:p>
          <a:p>
            <a:r>
              <a:rPr lang="en-US" altLang="zh-CN" b="1" smtClean="0"/>
              <a:t>Subscriber Messages</a:t>
            </a:r>
            <a:r>
              <a:rPr lang="en-US" altLang="zh-CN" smtClean="0"/>
              <a:t>. Shows all subscriber messages and their processing status. You can view the request data sent to the subscriber and any response message that is returned.</a:t>
            </a:r>
          </a:p>
        </p:txBody>
      </p:sp>
      <p:sp>
        <p:nvSpPr>
          <p:cNvPr id="74756" name="Slide Number Placeholder 3"/>
          <p:cNvSpPr>
            <a:spLocks noGrp="1"/>
          </p:cNvSpPr>
          <p:nvPr>
            <p:ph type="sldNum" sz="quarter" idx="5"/>
          </p:nvPr>
        </p:nvSpPr>
        <p:spPr>
          <a:noFill/>
        </p:spPr>
        <p:txBody>
          <a:bodyPr/>
          <a:lstStyle/>
          <a:p>
            <a:fld id="{E02AB395-B43F-448A-9410-7849739855A0}" type="slidenum">
              <a:rPr lang="zh-CN" altLang="en-US" smtClean="0"/>
              <a:pPr/>
              <a:t>37</a:t>
            </a:fld>
            <a:endParaRPr lang="en-US" altLang="zh-CN"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r>
              <a:rPr lang="en-US" altLang="zh-CN" smtClean="0"/>
              <a:t>The Event Viewer displays details of all events raised by source applications being monitored by QXO. You can see the event service that processed the event, the source application, the domain that raised the event, and the event type.</a:t>
            </a:r>
          </a:p>
        </p:txBody>
      </p:sp>
      <p:sp>
        <p:nvSpPr>
          <p:cNvPr id="75780" name="Slide Number Placeholder 3"/>
          <p:cNvSpPr>
            <a:spLocks noGrp="1"/>
          </p:cNvSpPr>
          <p:nvPr>
            <p:ph type="sldNum" sz="quarter" idx="5"/>
          </p:nvPr>
        </p:nvSpPr>
        <p:spPr>
          <a:noFill/>
        </p:spPr>
        <p:txBody>
          <a:bodyPr/>
          <a:lstStyle/>
          <a:p>
            <a:fld id="{B3B4C599-6125-4B19-BB84-490483837232}" type="slidenum">
              <a:rPr lang="zh-CN" altLang="en-US" smtClean="0"/>
              <a:pPr/>
              <a:t>38</a:t>
            </a:fld>
            <a:endParaRPr lang="en-US" altLang="zh-CN"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r>
              <a:rPr lang="en-US" altLang="zh-CN" smtClean="0"/>
              <a:t>The Raw Messages viewer allows you to see the event data extracted from the source application. The source application and domain are shown, as well as the unique identifier for the business object instance.</a:t>
            </a:r>
          </a:p>
          <a:p>
            <a:endParaRPr lang="en-US" altLang="zh-CN" smtClean="0"/>
          </a:p>
          <a:p>
            <a:r>
              <a:rPr lang="en-US" altLang="zh-CN" smtClean="0"/>
              <a:t>The state of the raw message indicates the current state within the publishing process. Pending messages have an empty string state value, which is used by the message publisher to identify the messages that need publishing. When the messages have been published, their state is set to PUB.</a:t>
            </a:r>
          </a:p>
        </p:txBody>
      </p:sp>
      <p:sp>
        <p:nvSpPr>
          <p:cNvPr id="76804" name="Slide Number Placeholder 3"/>
          <p:cNvSpPr>
            <a:spLocks noGrp="1"/>
          </p:cNvSpPr>
          <p:nvPr>
            <p:ph type="sldNum" sz="quarter" idx="5"/>
          </p:nvPr>
        </p:nvSpPr>
        <p:spPr>
          <a:noFill/>
        </p:spPr>
        <p:txBody>
          <a:bodyPr/>
          <a:lstStyle/>
          <a:p>
            <a:fld id="{19FCE983-F243-45B6-BDC7-82368E6E9E86}" type="slidenum">
              <a:rPr lang="zh-CN" altLang="en-US" smtClean="0"/>
              <a:pPr/>
              <a:t>39</a:t>
            </a:fld>
            <a:endParaRPr lang="en-US" altLang="zh-CN"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Subscriber Messages viewer shows all the messages for each subscriber configured within QXO, along with the message status:</a:t>
            </a:r>
          </a:p>
          <a:p>
            <a:pPr>
              <a:defRPr/>
            </a:pPr>
            <a:endParaRPr lang="en-US" dirty="0" smtClean="0"/>
          </a:p>
          <a:p>
            <a:pPr>
              <a:defRPr/>
            </a:pPr>
            <a:r>
              <a:rPr lang="en-US" b="1" dirty="0" smtClean="0"/>
              <a:t>PEND</a:t>
            </a:r>
            <a:r>
              <a:rPr lang="en-US" dirty="0" smtClean="0"/>
              <a:t>. Indicates the message has not yet been delivered to the subscriber by a message sender instance.</a:t>
            </a:r>
          </a:p>
          <a:p>
            <a:pPr>
              <a:defRPr/>
            </a:pPr>
            <a:endParaRPr lang="en-US" dirty="0" smtClean="0"/>
          </a:p>
          <a:p>
            <a:pPr>
              <a:defRPr/>
            </a:pPr>
            <a:r>
              <a:rPr lang="en-US" b="1" dirty="0" smtClean="0"/>
              <a:t>SOAPERR</a:t>
            </a:r>
            <a:r>
              <a:rPr lang="en-US" dirty="0" smtClean="0"/>
              <a:t>. SOAP errors are returned from the </a:t>
            </a:r>
            <a:r>
              <a:rPr lang="en-US" dirty="0" err="1" smtClean="0"/>
              <a:t>QXtend</a:t>
            </a:r>
            <a:r>
              <a:rPr lang="en-US" dirty="0" smtClean="0"/>
              <a:t> Web Service to indicate there is a problem with either the configuration of QXI or the data submitted—for example, the receiver is invalid. A SOAPERR status indicates that the request failed the initial validation stage in QXI, and that the message was rejected before being passed to the target application.</a:t>
            </a:r>
          </a:p>
          <a:p>
            <a:pPr>
              <a:defRPr/>
            </a:pPr>
            <a:endParaRPr lang="en-US" dirty="0" smtClean="0"/>
          </a:p>
          <a:p>
            <a:pPr>
              <a:defRPr/>
            </a:pPr>
            <a:r>
              <a:rPr lang="en-US" b="1" dirty="0" smtClean="0"/>
              <a:t>SENDERR</a:t>
            </a:r>
            <a:r>
              <a:rPr lang="en-US" dirty="0" smtClean="0"/>
              <a:t>. Indicates that QXO could not deliver the message to the target subscriber using the current subscriber configuration. This could be caused by an invalid URL for a web service, the user does not have permission to create files in the specified directory on a file drop subscriber. Anything that prevents QXO from delivering the message will result in a SENDERR status.</a:t>
            </a:r>
          </a:p>
          <a:p>
            <a:pPr>
              <a:defRPr/>
            </a:pPr>
            <a:endParaRPr lang="en-US" dirty="0" smtClean="0"/>
          </a:p>
          <a:p>
            <a:pPr>
              <a:defRPr/>
            </a:pPr>
            <a:r>
              <a:rPr lang="en-US" b="1" dirty="0" smtClean="0"/>
              <a:t>APPERR</a:t>
            </a:r>
            <a:r>
              <a:rPr lang="en-US" dirty="0" smtClean="0"/>
              <a:t>. Indicates the message was passed to the application for processing, but the business logic of the application raised an error during processing. These types of errors are errors you would expect to see if a user enters data into an application. For example, if you supply a customer number that does not exist, an APPERR error is returned.</a:t>
            </a:r>
          </a:p>
          <a:p>
            <a:pPr>
              <a:defRPr/>
            </a:pPr>
            <a:endParaRPr lang="en-US" dirty="0" smtClean="0"/>
          </a:p>
          <a:p>
            <a:pPr>
              <a:defRPr/>
            </a:pPr>
            <a:r>
              <a:rPr lang="en-US" b="1" dirty="0" smtClean="0"/>
              <a:t>WRN</a:t>
            </a:r>
            <a:r>
              <a:rPr lang="en-US" dirty="0" smtClean="0"/>
              <a:t>. Indicates that the message was successfully delivered to the subscriber; however, during the processing of the request, Warning messages were raised and require investigation.</a:t>
            </a:r>
          </a:p>
          <a:p>
            <a:pPr>
              <a:defRPr/>
            </a:pPr>
            <a:endParaRPr lang="en-US" dirty="0" smtClean="0"/>
          </a:p>
          <a:p>
            <a:pPr>
              <a:defRPr/>
            </a:pPr>
            <a:r>
              <a:rPr lang="en-US" b="1" dirty="0" smtClean="0"/>
              <a:t>DLV</a:t>
            </a:r>
            <a:r>
              <a:rPr lang="en-US" dirty="0" smtClean="0"/>
              <a:t>. Indicates the message was successfully delivered to the subscriber. Note that if the profile does not have a </a:t>
            </a:r>
            <a:r>
              <a:rPr lang="en-US" dirty="0" err="1" smtClean="0"/>
              <a:t>resposne</a:t>
            </a:r>
            <a:r>
              <a:rPr lang="en-US" dirty="0" smtClean="0"/>
              <a:t> parser associated to it, all messages are set to DLV since it is the response parser’s responsibility to read the response that is received from the target application to determine the result processing and the status to assign to the subscriber message.</a:t>
            </a:r>
          </a:p>
          <a:p>
            <a:pPr>
              <a:defRPr/>
            </a:pPr>
            <a:endParaRPr lang="en-US" dirty="0" smtClean="0"/>
          </a:p>
          <a:p>
            <a:pPr>
              <a:defRPr/>
            </a:pPr>
            <a:r>
              <a:rPr lang="en-US" b="1" dirty="0" smtClean="0"/>
              <a:t>SUP</a:t>
            </a:r>
            <a:r>
              <a:rPr lang="en-US" dirty="0" smtClean="0"/>
              <a:t>. Indicates a subsequent message for this particular message instance was received before this message was delivered to the subscriber, and the Allow Superseded option on the subscriber was enabled. Effectively, this message was not delivered to the subscriber because it was superseded by a later message.</a:t>
            </a:r>
          </a:p>
          <a:p>
            <a:pPr>
              <a:defRPr/>
            </a:pPr>
            <a:endParaRPr lang="en-US" dirty="0" smtClean="0"/>
          </a:p>
          <a:p>
            <a:pPr>
              <a:defRPr/>
            </a:pPr>
            <a:r>
              <a:rPr lang="en-US" b="1" dirty="0" smtClean="0"/>
              <a:t>HOLD</a:t>
            </a:r>
            <a:r>
              <a:rPr lang="en-US" dirty="0" smtClean="0"/>
              <a:t>. Indicates messages that are on HOLD have been prevented from being sent to the subscriber because an earlier message for the same data instance returned an error during the delivery phase, and the Allow Superseded option on the subscriber was not enabled. When the Allow Superseded option is not enabled, QXO deliver all messages for a particular data instance in the order in which those messages are created in QXO. If a message fails, </a:t>
            </a:r>
            <a:r>
              <a:rPr lang="en-US" dirty="0" err="1" smtClean="0"/>
              <a:t>QXtend</a:t>
            </a:r>
            <a:r>
              <a:rPr lang="en-US" dirty="0" smtClean="0"/>
              <a:t> puts current and subsequent messages on HOLD until the previous message is corrected and processed successfully.</a:t>
            </a:r>
          </a:p>
        </p:txBody>
      </p:sp>
      <p:sp>
        <p:nvSpPr>
          <p:cNvPr id="77828" name="Slide Number Placeholder 3"/>
          <p:cNvSpPr>
            <a:spLocks noGrp="1"/>
          </p:cNvSpPr>
          <p:nvPr>
            <p:ph type="sldNum" sz="quarter" idx="5"/>
          </p:nvPr>
        </p:nvSpPr>
        <p:spPr>
          <a:noFill/>
        </p:spPr>
        <p:txBody>
          <a:bodyPr/>
          <a:lstStyle/>
          <a:p>
            <a:fld id="{2CEA3111-85C8-466B-BB5D-0CFFA0999F1F}" type="slidenum">
              <a:rPr lang="zh-CN" altLang="en-US" smtClean="0"/>
              <a:pPr/>
              <a:t>40</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altLang="zh-CN" smtClean="0"/>
              <a:t>This slide shows how the source application type is used within QXO to group source applications and business objects into common categories that are valid for specific QAD application releases.</a:t>
            </a:r>
          </a:p>
          <a:p>
            <a:r>
              <a:rPr lang="en-US" altLang="zh-CN" smtClean="0"/>
              <a:t> </a:t>
            </a:r>
          </a:p>
          <a:p>
            <a:r>
              <a:rPr lang="en-US" altLang="zh-CN" smtClean="0"/>
              <a:t>As described earlier, the source application defines the set of database connections—all source applications of the same type share the same set of databases and schema. The schema information of the connected databases is used to build the business objects that are available to a source application. Business objects therefore must be specific to a source application type to ensure that the tables and fields used in the business object are valid for any instance of a source application type. If the business objects were not linked to the source application type, definitions could not be shared among source applications; instead, you would have to define business objects for each source application.</a:t>
            </a:r>
          </a:p>
        </p:txBody>
      </p:sp>
      <p:sp>
        <p:nvSpPr>
          <p:cNvPr id="46084" name="Slide Number Placeholder 3"/>
          <p:cNvSpPr>
            <a:spLocks noGrp="1"/>
          </p:cNvSpPr>
          <p:nvPr>
            <p:ph type="sldNum" sz="quarter" idx="5"/>
          </p:nvPr>
        </p:nvSpPr>
        <p:spPr>
          <a:noFill/>
        </p:spPr>
        <p:txBody>
          <a:bodyPr/>
          <a:lstStyle/>
          <a:p>
            <a:fld id="{30754F4A-4068-48C3-99D3-632B1BE06B2D}" type="slidenum">
              <a:rPr lang="zh-CN" altLang="en-US" smtClean="0"/>
              <a:pPr/>
              <a:t>5</a:t>
            </a:fld>
            <a:endParaRPr lang="en-US" altLang="zh-C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altLang="zh-CN" smtClean="0"/>
              <a:t>For each of the Subscriber Messages you can view the request sent to the subscriber and the response that is returned. By default the request is displayed. To view the response, click Show Response.</a:t>
            </a:r>
          </a:p>
        </p:txBody>
      </p:sp>
      <p:sp>
        <p:nvSpPr>
          <p:cNvPr id="78852" name="Slide Number Placeholder 3"/>
          <p:cNvSpPr>
            <a:spLocks noGrp="1"/>
          </p:cNvSpPr>
          <p:nvPr>
            <p:ph type="sldNum" sz="quarter" idx="5"/>
          </p:nvPr>
        </p:nvSpPr>
        <p:spPr>
          <a:noFill/>
        </p:spPr>
        <p:txBody>
          <a:bodyPr/>
          <a:lstStyle/>
          <a:p>
            <a:fld id="{0EB2895E-CEBA-4DD6-BE0A-801A22830B2E}" type="slidenum">
              <a:rPr lang="zh-CN" altLang="en-US" smtClean="0"/>
              <a:pPr/>
              <a:t>41</a:t>
            </a:fld>
            <a:endParaRPr lang="en-US" altLang="zh-CN"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altLang="zh-CN" smtClean="0"/>
              <a:t>When the viewer displays the response, it shows the entire message returned by the subscriber. If the subscriber was QXI, the </a:t>
            </a:r>
            <a:r>
              <a:rPr lang="en-US" altLang="zh-CN" smtClean="0">
                <a:latin typeface="Courier" pitchFamily="49" charset="0"/>
              </a:rPr>
              <a:t>result </a:t>
            </a:r>
            <a:r>
              <a:rPr lang="en-US" altLang="zh-CN" smtClean="0"/>
              <a:t>tag contains the overall status of the request processing. To view the request again, click Show Request.</a:t>
            </a:r>
          </a:p>
        </p:txBody>
      </p:sp>
      <p:sp>
        <p:nvSpPr>
          <p:cNvPr id="79876" name="Slide Number Placeholder 3"/>
          <p:cNvSpPr>
            <a:spLocks noGrp="1"/>
          </p:cNvSpPr>
          <p:nvPr>
            <p:ph type="sldNum" sz="quarter" idx="5"/>
          </p:nvPr>
        </p:nvSpPr>
        <p:spPr>
          <a:noFill/>
        </p:spPr>
        <p:txBody>
          <a:bodyPr/>
          <a:lstStyle/>
          <a:p>
            <a:fld id="{9B43BF00-4A81-4ECD-BD29-7696EAEB5C49}" type="slidenum">
              <a:rPr lang="zh-CN" altLang="en-US" smtClean="0"/>
              <a:pPr/>
              <a:t>42</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To create a source application, select the Configuration tab, and then click the Source Applications node in the tree menus. Select the source application type you want to create and then click New. Complete the following fields:</a:t>
            </a:r>
          </a:p>
          <a:p>
            <a:pPr>
              <a:defRPr/>
            </a:pPr>
            <a:endParaRPr lang="en-US" dirty="0" smtClean="0"/>
          </a:p>
          <a:p>
            <a:pPr>
              <a:defRPr/>
            </a:pPr>
            <a:r>
              <a:rPr lang="en-US" b="1" dirty="0" smtClean="0"/>
              <a:t>Code</a:t>
            </a:r>
            <a:r>
              <a:rPr lang="en-US" i="1" dirty="0" smtClean="0"/>
              <a:t>. </a:t>
            </a:r>
            <a:r>
              <a:rPr lang="en-US" dirty="0" smtClean="0"/>
              <a:t>The name for the source application instance. Use a meaningful name that identifies the data source and describes the location and type of the source application.</a:t>
            </a:r>
          </a:p>
          <a:p>
            <a:pPr>
              <a:defRPr/>
            </a:pPr>
            <a:endParaRPr lang="en-US" i="1" dirty="0" smtClean="0"/>
          </a:p>
          <a:p>
            <a:pPr>
              <a:defRPr/>
            </a:pPr>
            <a:r>
              <a:rPr lang="en-US" b="1" dirty="0" smtClean="0"/>
              <a:t>Description</a:t>
            </a:r>
            <a:r>
              <a:rPr lang="en-US" i="1" dirty="0" smtClean="0"/>
              <a:t>. </a:t>
            </a:r>
            <a:r>
              <a:rPr lang="en-US" dirty="0" smtClean="0"/>
              <a:t>(Optional). Use a meaningful description that identifies the source application instance.</a:t>
            </a:r>
          </a:p>
          <a:p>
            <a:pPr>
              <a:defRPr/>
            </a:pPr>
            <a:endParaRPr lang="en-US" i="1" dirty="0" smtClean="0"/>
          </a:p>
          <a:p>
            <a:pPr>
              <a:defRPr/>
            </a:pPr>
            <a:r>
              <a:rPr lang="en-US" b="1" dirty="0" err="1" smtClean="0"/>
              <a:t>AppServer</a:t>
            </a:r>
            <a:r>
              <a:rPr lang="en-US" b="1" dirty="0" smtClean="0"/>
              <a:t> Parameters</a:t>
            </a:r>
            <a:r>
              <a:rPr lang="en-US" i="1" dirty="0" smtClean="0"/>
              <a:t>. </a:t>
            </a:r>
            <a:r>
              <a:rPr lang="en-US" dirty="0" smtClean="0"/>
              <a:t>(Optional). The parameters required to connect to a Progress </a:t>
            </a:r>
            <a:r>
              <a:rPr lang="en-US" dirty="0" err="1" smtClean="0"/>
              <a:t>AppServer</a:t>
            </a:r>
            <a:r>
              <a:rPr lang="en-US" dirty="0" smtClean="0"/>
              <a:t>. The </a:t>
            </a:r>
            <a:r>
              <a:rPr lang="en-US" dirty="0" err="1" smtClean="0"/>
              <a:t>AppServer</a:t>
            </a:r>
            <a:r>
              <a:rPr lang="en-US" dirty="0" smtClean="0"/>
              <a:t> can be used to execute calculated field programs that require a connection to the source application database set.</a:t>
            </a:r>
          </a:p>
          <a:p>
            <a:pPr>
              <a:defRPr/>
            </a:pPr>
            <a:endParaRPr lang="en-US" i="1" dirty="0" smtClean="0"/>
          </a:p>
          <a:p>
            <a:pPr>
              <a:defRPr/>
            </a:pPr>
            <a:r>
              <a:rPr lang="en-US" dirty="0" smtClean="0"/>
              <a:t>Business objects can contain fields that need to execute business logic to derive a value that is not stored directly in the database. These types of calculations that need database access are executed on a Progress </a:t>
            </a:r>
            <a:r>
              <a:rPr lang="en-US" dirty="0" err="1" smtClean="0"/>
              <a:t>AppServer</a:t>
            </a:r>
            <a:r>
              <a:rPr lang="en-US" dirty="0" smtClean="0"/>
              <a:t>. The values you enter are used to connect to the </a:t>
            </a:r>
            <a:r>
              <a:rPr lang="en-US" dirty="0" err="1" smtClean="0"/>
              <a:t>AppServer</a:t>
            </a:r>
            <a:r>
              <a:rPr lang="en-US" dirty="0" smtClean="0"/>
              <a:t>. Typically you need to enter the name of the </a:t>
            </a:r>
            <a:r>
              <a:rPr lang="en-US" dirty="0" err="1" smtClean="0"/>
              <a:t>AppServer</a:t>
            </a:r>
            <a:r>
              <a:rPr lang="en-US" dirty="0" smtClean="0"/>
              <a:t> and the name of the host the </a:t>
            </a:r>
            <a:r>
              <a:rPr lang="en-US" dirty="0" err="1" smtClean="0"/>
              <a:t>AppServer</a:t>
            </a:r>
            <a:r>
              <a:rPr lang="en-US" dirty="0" smtClean="0"/>
              <a:t> is running on. For example:</a:t>
            </a:r>
          </a:p>
          <a:p>
            <a:pPr>
              <a:defRPr/>
            </a:pPr>
            <a:endParaRPr lang="en-US" i="1" dirty="0" smtClean="0"/>
          </a:p>
          <a:p>
            <a:pPr>
              <a:defRPr/>
            </a:pPr>
            <a:r>
              <a:rPr lang="en-US" dirty="0" smtClean="0"/>
              <a:t>–</a:t>
            </a:r>
            <a:r>
              <a:rPr lang="en-US" dirty="0" err="1" smtClean="0"/>
              <a:t>AppService</a:t>
            </a:r>
            <a:r>
              <a:rPr lang="en-US" dirty="0" smtClean="0"/>
              <a:t> </a:t>
            </a:r>
            <a:r>
              <a:rPr lang="en-US" dirty="0" err="1" smtClean="0"/>
              <a:t>qxocalc_AS</a:t>
            </a:r>
            <a:r>
              <a:rPr lang="en-US" dirty="0" smtClean="0"/>
              <a:t> –h </a:t>
            </a:r>
            <a:r>
              <a:rPr lang="en-US" dirty="0" err="1" smtClean="0"/>
              <a:t>qxdemo</a:t>
            </a:r>
            <a:endParaRPr lang="en-US" dirty="0" smtClean="0"/>
          </a:p>
          <a:p>
            <a:pPr>
              <a:defRPr/>
            </a:pPr>
            <a:endParaRPr lang="en-US" dirty="0" smtClean="0"/>
          </a:p>
          <a:p>
            <a:pPr>
              <a:defRPr/>
            </a:pPr>
            <a:r>
              <a:rPr lang="en-US" dirty="0" smtClean="0"/>
              <a:t>Click Save to create the new source application. You now need to configure the database connections and event types.</a:t>
            </a:r>
          </a:p>
        </p:txBody>
      </p:sp>
      <p:sp>
        <p:nvSpPr>
          <p:cNvPr id="47108" name="Slide Number Placeholder 3"/>
          <p:cNvSpPr>
            <a:spLocks noGrp="1"/>
          </p:cNvSpPr>
          <p:nvPr>
            <p:ph type="sldNum" sz="quarter" idx="5"/>
          </p:nvPr>
        </p:nvSpPr>
        <p:spPr>
          <a:noFill/>
        </p:spPr>
        <p:txBody>
          <a:bodyPr/>
          <a:lstStyle/>
          <a:p>
            <a:fld id="{BB01EA44-D001-4661-863B-99B80AAB4EB4}"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Source applications connect to a set of databases that contain the source application data; every source application for a specific type must be connected to the same set of databases. Also, those databases must be connected with the same logical database name.</a:t>
            </a:r>
          </a:p>
          <a:p>
            <a:pPr>
              <a:defRPr/>
            </a:pPr>
            <a:endParaRPr lang="en-US" dirty="0" smtClean="0"/>
          </a:p>
          <a:p>
            <a:pPr>
              <a:defRPr/>
            </a:pPr>
            <a:r>
              <a:rPr lang="en-US" dirty="0" smtClean="0"/>
              <a:t>You can add, modify, or delete database connections. After creating a source application, navigate to the Databases menu option under the source application instance in the Source Applications node. Here you can create new database configurations.</a:t>
            </a:r>
          </a:p>
          <a:p>
            <a:pPr>
              <a:defRPr/>
            </a:pPr>
            <a:endParaRPr lang="en-US" dirty="0" smtClean="0"/>
          </a:p>
          <a:p>
            <a:pPr>
              <a:defRPr/>
            </a:pPr>
            <a:r>
              <a:rPr lang="en-US" dirty="0" smtClean="0"/>
              <a:t>To create or modify a database configuration, complete the following fields:</a:t>
            </a:r>
          </a:p>
          <a:p>
            <a:pPr>
              <a:defRPr/>
            </a:pPr>
            <a:endParaRPr lang="en-US" dirty="0" smtClean="0"/>
          </a:p>
          <a:p>
            <a:pPr>
              <a:defRPr/>
            </a:pPr>
            <a:r>
              <a:rPr lang="en-US" b="1" dirty="0" smtClean="0"/>
              <a:t>Name</a:t>
            </a:r>
            <a:r>
              <a:rPr lang="en-US" i="1" dirty="0" smtClean="0"/>
              <a:t>. </a:t>
            </a:r>
            <a:r>
              <a:rPr lang="en-US" dirty="0" smtClean="0"/>
              <a:t>The physical name of the database. When connecting with a Progress shared memory connection, this is the full path to the database. To connect using shared memory, QXO must be running on the same host as the database. Client-server connections require only the physical name of the database—no path is required. The other connection parameters are defined later. The value entered here are the same values as required by the –db Progress connection parameter.</a:t>
            </a:r>
          </a:p>
          <a:p>
            <a:pPr>
              <a:defRPr/>
            </a:pPr>
            <a:endParaRPr lang="en-US" i="1" dirty="0" smtClean="0"/>
          </a:p>
          <a:p>
            <a:pPr>
              <a:defRPr/>
            </a:pPr>
            <a:r>
              <a:rPr lang="en-US" b="1" dirty="0" smtClean="0"/>
              <a:t>Connection Parameters</a:t>
            </a:r>
            <a:r>
              <a:rPr lang="en-US" i="1" dirty="0" smtClean="0"/>
              <a:t>. </a:t>
            </a:r>
            <a:r>
              <a:rPr lang="en-US" dirty="0" smtClean="0"/>
              <a:t>(Optional). A string that contains the connection parameters required to connect to a Progress database in client-server mode. Typically these parameters are the host name and the service name for the database; for example:</a:t>
            </a:r>
          </a:p>
          <a:p>
            <a:pPr>
              <a:defRPr/>
            </a:pPr>
            <a:endParaRPr lang="en-US" i="1" dirty="0" smtClean="0"/>
          </a:p>
          <a:p>
            <a:pPr>
              <a:defRPr/>
            </a:pPr>
            <a:r>
              <a:rPr lang="en-US" dirty="0" smtClean="0"/>
              <a:t>–H </a:t>
            </a:r>
            <a:r>
              <a:rPr lang="en-US" dirty="0" err="1" smtClean="0"/>
              <a:t>qxdemo</a:t>
            </a:r>
            <a:r>
              <a:rPr lang="en-US" dirty="0" smtClean="0"/>
              <a:t> –S </a:t>
            </a:r>
            <a:r>
              <a:rPr lang="en-US" dirty="0" err="1" smtClean="0"/>
              <a:t>mfgprod</a:t>
            </a:r>
            <a:r>
              <a:rPr lang="en-US" dirty="0" smtClean="0"/>
              <a:t>-service</a:t>
            </a:r>
          </a:p>
          <a:p>
            <a:pPr>
              <a:defRPr/>
            </a:pPr>
            <a:endParaRPr lang="en-US" dirty="0" smtClean="0"/>
          </a:p>
          <a:p>
            <a:pPr>
              <a:defRPr/>
            </a:pPr>
            <a:r>
              <a:rPr lang="en-US" b="1" dirty="0" smtClean="0"/>
              <a:t>Logical Name</a:t>
            </a:r>
            <a:r>
              <a:rPr lang="en-US" i="1" dirty="0" smtClean="0"/>
              <a:t>. </a:t>
            </a:r>
            <a:r>
              <a:rPr lang="en-US" dirty="0" smtClean="0"/>
              <a:t>The logical name associated to the database when it is connected. This name is used when populating the business object with data to ensure that the data is pulled from the correct table in the correct database. Consequently it is critical that all databases for source applications of the same source application type connect to the databases using the same logical database name. </a:t>
            </a:r>
          </a:p>
          <a:p>
            <a:pPr>
              <a:defRPr/>
            </a:pPr>
            <a:endParaRPr lang="en-US" i="1" dirty="0" smtClean="0"/>
          </a:p>
          <a:p>
            <a:pPr>
              <a:defRPr/>
            </a:pPr>
            <a:r>
              <a:rPr lang="en-US" dirty="0" smtClean="0"/>
              <a:t>Source applications always have a minimum of two databases defined:</a:t>
            </a:r>
          </a:p>
          <a:p>
            <a:pPr>
              <a:defRPr/>
            </a:pPr>
            <a:endParaRPr lang="en-US" i="1" dirty="0" smtClean="0"/>
          </a:p>
          <a:p>
            <a:pPr>
              <a:defRPr/>
            </a:pPr>
            <a:r>
              <a:rPr lang="en-US" b="1" dirty="0" err="1" smtClean="0"/>
              <a:t>QXEvents</a:t>
            </a:r>
            <a:r>
              <a:rPr lang="en-US" dirty="0" smtClean="0"/>
              <a:t>. This database is written to by the source application and stores the details of business events that have been raised and not yet processed. Events are deleted from this database once QXO has extracted the data related to the event. The logical name for every source application instance must be called </a:t>
            </a:r>
            <a:r>
              <a:rPr lang="en-US" dirty="0" err="1" smtClean="0"/>
              <a:t>qxevents</a:t>
            </a:r>
            <a:r>
              <a:rPr lang="en-US" dirty="0" smtClean="0"/>
              <a:t>; otherwise transaction processing in </a:t>
            </a:r>
            <a:r>
              <a:rPr lang="en-US" dirty="0" err="1" smtClean="0"/>
              <a:t>QXtend</a:t>
            </a:r>
            <a:r>
              <a:rPr lang="en-US" dirty="0" smtClean="0"/>
              <a:t> will fail.</a:t>
            </a:r>
          </a:p>
          <a:p>
            <a:pPr>
              <a:defRPr/>
            </a:pPr>
            <a:endParaRPr lang="en-US" dirty="0" smtClean="0"/>
          </a:p>
          <a:p>
            <a:pPr>
              <a:defRPr/>
            </a:pPr>
            <a:r>
              <a:rPr lang="en-US" b="1" dirty="0" smtClean="0"/>
              <a:t>Application database(s)</a:t>
            </a:r>
            <a:r>
              <a:rPr lang="en-US" dirty="0" smtClean="0"/>
              <a:t>. At least one application database must be configured. The application databases are the source for the business object data that QXO extracts. You can configure as many databases as required to connect to all data sources. Typically QAD implementations have additional side databases that contain information required for customer-specific customizations. In this scenario the side database can be connected to and data extracted.</a:t>
            </a:r>
          </a:p>
        </p:txBody>
      </p:sp>
      <p:sp>
        <p:nvSpPr>
          <p:cNvPr id="48132" name="Slide Number Placeholder 3"/>
          <p:cNvSpPr>
            <a:spLocks noGrp="1"/>
          </p:cNvSpPr>
          <p:nvPr>
            <p:ph type="sldNum" sz="quarter" idx="5"/>
          </p:nvPr>
        </p:nvSpPr>
        <p:spPr>
          <a:noFill/>
        </p:spPr>
        <p:txBody>
          <a:bodyPr/>
          <a:lstStyle/>
          <a:p>
            <a:fld id="{3973FE1F-E565-4E1F-B212-2E0ACD72D506}"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indent="-228600">
              <a:lnSpc>
                <a:spcPct val="90000"/>
              </a:lnSpc>
            </a:pPr>
            <a:r>
              <a:rPr lang="en-US" altLang="zh-CN" smtClean="0"/>
              <a:t>QXO listens for events of the source application, which can raise different events. However, the events that a source application can raise are common to the source application type. This means that a source application type has a specific set of events that can occur, which are specific to the type and version of the application.</a:t>
            </a:r>
          </a:p>
          <a:p>
            <a:pPr marL="228600" indent="-228600">
              <a:lnSpc>
                <a:spcPct val="90000"/>
              </a:lnSpc>
            </a:pPr>
            <a:endParaRPr lang="en-US" altLang="zh-CN" smtClean="0"/>
          </a:p>
          <a:p>
            <a:pPr marL="228600" indent="-228600">
              <a:lnSpc>
                <a:spcPct val="90000"/>
              </a:lnSpc>
            </a:pPr>
            <a:r>
              <a:rPr lang="en-US" altLang="zh-CN" smtClean="0"/>
              <a:t>You manage events for a specific source application using the Event Types node under the Source Application node in the tree menu on the Configuration tab. The Event Types page lists all events that can occur in the source application. Only the events that have the Active check box selected are processed in the source application and by QXO.</a:t>
            </a:r>
          </a:p>
          <a:p>
            <a:pPr marL="228600" indent="-228600">
              <a:lnSpc>
                <a:spcPct val="90000"/>
              </a:lnSpc>
            </a:pPr>
            <a:endParaRPr lang="en-US" altLang="zh-CN" smtClean="0"/>
          </a:p>
          <a:p>
            <a:pPr marL="228600" indent="-228600">
              <a:lnSpc>
                <a:spcPct val="90000"/>
              </a:lnSpc>
            </a:pPr>
            <a:r>
              <a:rPr lang="en-US" altLang="zh-CN" smtClean="0"/>
              <a:t>The default list of event types installed with QXtend does not include all possible event types that could be required; QXO allows you to create new event types. QXO also allows you to modify or delete event types for a source application. When adding a new database table event, ensure that the replication write and replication delete triggers are set up to publish the changes that are made to the database table.</a:t>
            </a:r>
          </a:p>
          <a:p>
            <a:pPr marL="228600" indent="-228600">
              <a:lnSpc>
                <a:spcPct val="90000"/>
              </a:lnSpc>
            </a:pPr>
            <a:endParaRPr lang="en-US" altLang="zh-CN" smtClean="0"/>
          </a:p>
          <a:p>
            <a:pPr marL="228600" indent="-228600"/>
            <a:r>
              <a:rPr lang="en-US" altLang="zh-CN" smtClean="0"/>
              <a:t>By clicking the import button, events can be imported from the event file of the source application type which is resided in the events folder under the source application type folder. </a:t>
            </a:r>
          </a:p>
          <a:p>
            <a:pPr marL="228600" indent="-228600"/>
            <a:r>
              <a:rPr lang="en-US" altLang="zh-CN" smtClean="0"/>
              <a:t>By clicking the export button, events can be exported to the event file of the source application type (will overwrite the event file).</a:t>
            </a:r>
          </a:p>
        </p:txBody>
      </p:sp>
      <p:sp>
        <p:nvSpPr>
          <p:cNvPr id="49156" name="Slide Number Placeholder 3"/>
          <p:cNvSpPr>
            <a:spLocks noGrp="1"/>
          </p:cNvSpPr>
          <p:nvPr>
            <p:ph type="sldNum" sz="quarter" idx="5"/>
          </p:nvPr>
        </p:nvSpPr>
        <p:spPr>
          <a:noFill/>
        </p:spPr>
        <p:txBody>
          <a:bodyPr/>
          <a:lstStyle/>
          <a:p>
            <a:fld id="{BBAF5C58-2CB5-4C69-9254-647702230780}" type="slidenum">
              <a:rPr lang="zh-CN" altLang="en-US" smtClean="0"/>
              <a:pPr/>
              <a:t>8</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pPr marL="228600" indent="-228600">
              <a:lnSpc>
                <a:spcPct val="90000"/>
              </a:lnSpc>
            </a:pPr>
            <a:r>
              <a:rPr lang="en-US" altLang="zh-CN" sz="900" smtClean="0"/>
              <a:t>There are two kinds of events:</a:t>
            </a:r>
          </a:p>
          <a:p>
            <a:pPr marL="228600" indent="-228600">
              <a:lnSpc>
                <a:spcPct val="90000"/>
              </a:lnSpc>
              <a:buFontTx/>
              <a:buAutoNum type="arabicParenR"/>
            </a:pPr>
            <a:r>
              <a:rPr lang="en-US" altLang="zh-CN" sz="900" smtClean="0"/>
              <a:t>Database Events (Database Triggers) - the events raised by databases relate directly to changes in a specific database table. The event name must match the name of the table in the application database that has changed; most events are triggered from database schema triggers. </a:t>
            </a:r>
          </a:p>
          <a:p>
            <a:pPr marL="228600" indent="-228600">
              <a:lnSpc>
                <a:spcPct val="90000"/>
              </a:lnSpc>
              <a:buFontTx/>
              <a:buAutoNum type="arabicParenR"/>
            </a:pPr>
            <a:r>
              <a:rPr lang="en-US" altLang="zh-CN" sz="900" smtClean="0"/>
              <a:t>Business Events (Named Events) - the events raised from within the business logic, they have a meaningful names which reflect their business semantics and at the same time they are also linked to the affected database table name.</a:t>
            </a:r>
          </a:p>
          <a:p>
            <a:pPr marL="228600" indent="-228600">
              <a:lnSpc>
                <a:spcPct val="90000"/>
              </a:lnSpc>
            </a:pPr>
            <a:endParaRPr lang="zh-CN" altLang="en-US" sz="900" smtClean="0"/>
          </a:p>
          <a:p>
            <a:pPr marL="228600" indent="-228600">
              <a:lnSpc>
                <a:spcPct val="90000"/>
              </a:lnSpc>
            </a:pPr>
            <a:r>
              <a:rPr lang="en-US" altLang="zh-CN" sz="900" smtClean="0"/>
              <a:t>Business events enhance your control over when a business object is extracted, including the ability to trigger processing at crucial stages within a workflow.</a:t>
            </a:r>
          </a:p>
          <a:p>
            <a:pPr marL="228600" indent="-228600">
              <a:lnSpc>
                <a:spcPct val="90000"/>
              </a:lnSpc>
            </a:pPr>
            <a:endParaRPr lang="zh-CN" altLang="en-US" sz="900" smtClean="0"/>
          </a:p>
          <a:p>
            <a:pPr marL="228600" indent="-228600">
              <a:lnSpc>
                <a:spcPct val="90000"/>
              </a:lnSpc>
            </a:pPr>
            <a:r>
              <a:rPr lang="en-US" altLang="zh-CN" sz="900" smtClean="0"/>
              <a:t>For example, a sales order typically has a well-defined lifecycle, from entering the sales order into the system, through processing the shipment, then printing and posting related invoices. If user only wants to extract sales order when related invoices have been posted, user can activate the ‘InvoicePost’ business events and then QXtend can extract sales order data when this events is processed. This can hardly be implemented by using ‘so_mstr’ database triggers as the database trigger will generate events for every data change to so_mstr table. </a:t>
            </a:r>
          </a:p>
          <a:p>
            <a:pPr marL="228600" indent="-228600">
              <a:lnSpc>
                <a:spcPct val="90000"/>
              </a:lnSpc>
            </a:pPr>
            <a:endParaRPr lang="zh-CN" altLang="en-US" sz="900" smtClean="0"/>
          </a:p>
          <a:p>
            <a:pPr marL="228600" indent="-228600">
              <a:lnSpc>
                <a:spcPct val="90000"/>
              </a:lnSpc>
            </a:pPr>
            <a:r>
              <a:rPr lang="en-US" altLang="zh-CN" sz="900" smtClean="0"/>
              <a:t>By default, QADSE and QADEE include some business events that are commonly used, like ItemMaintenance, SalesOrderMaintenance, etc. User can customize QAD Enterprise Application programs to add business events as needed. This is an advanced topic. </a:t>
            </a:r>
          </a:p>
          <a:p>
            <a:pPr marL="228600" indent="-228600">
              <a:lnSpc>
                <a:spcPct val="90000"/>
              </a:lnSpc>
            </a:pPr>
            <a:endParaRPr lang="en-US" altLang="zh-CN" sz="900" smtClean="0"/>
          </a:p>
          <a:p>
            <a:pPr marL="228600" indent="-228600">
              <a:lnSpc>
                <a:spcPct val="90000"/>
              </a:lnSpc>
            </a:pPr>
            <a:r>
              <a:rPr lang="en-US" altLang="zh-CN" sz="900" smtClean="0"/>
              <a:t>Comparing to QADSE, QADEE includes more business events. They are business events for QAD Financials business objects and typical event names for QAD Financials business objects are ‘Create’, ‘Modify’, ‘Delete’, etc. More details will be given in Chapter 9, ‘Direct Data Publish’.   </a:t>
            </a:r>
          </a:p>
          <a:p>
            <a:pPr marL="228600" indent="-228600">
              <a:lnSpc>
                <a:spcPct val="90000"/>
              </a:lnSpc>
            </a:pPr>
            <a:endParaRPr lang="en-US" altLang="zh-CN" sz="900" smtClean="0"/>
          </a:p>
          <a:p>
            <a:pPr marL="228600" indent="-228600">
              <a:lnSpc>
                <a:spcPct val="90000"/>
              </a:lnSpc>
            </a:pPr>
            <a:r>
              <a:rPr lang="en-US" altLang="zh-CN" sz="900" smtClean="0"/>
              <a:t>There’s no default business events for eB, eB2, and eB21.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altLang="zh-CN" smtClean="0"/>
              <a:t>Events allow user to apply more control in data flow.  For example, one external application is interested in any change to a sales order in QAD Enterprise Application, while another application is only interested in sales orders that have been posted.  In this situation, we can use different event types (so_mstr and InvoicePost) to control the data delivery to different applications.  </a:t>
            </a:r>
          </a:p>
          <a:p>
            <a:endParaRPr lang="en-US" altLang="zh-CN" smtClean="0"/>
          </a:p>
          <a:p>
            <a:r>
              <a:rPr lang="en-US" altLang="zh-CN" smtClean="0"/>
              <a:t>At the Source Application level, user can activate/deactivate events, as we just learned. </a:t>
            </a:r>
          </a:p>
          <a:p>
            <a:endParaRPr lang="en-US" altLang="zh-CN" smtClean="0"/>
          </a:p>
          <a:p>
            <a:r>
              <a:rPr lang="en-US" altLang="zh-CN" smtClean="0"/>
              <a:t>At the Business Object level, user can configure whether an activated event is listened by a business object. </a:t>
            </a:r>
          </a:p>
          <a:p>
            <a:endParaRPr lang="en-US" altLang="zh-CN" smtClean="0"/>
          </a:p>
          <a:p>
            <a:r>
              <a:rPr lang="en-US" altLang="zh-CN" smtClean="0"/>
              <a:t>At the Profile level, user can configure whether an activated event is listened by a profile.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QX-QXO-</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QX-QXO-</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QX-QXO-</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QX-QXO-</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QX-QXO-</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QX-QXO-</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205" name="Text Box 5"/>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2" r:id="rId1"/>
    <p:sldLayoutId id="2147483721" r:id="rId2"/>
    <p:sldLayoutId id="2147483720" r:id="rId3"/>
    <p:sldLayoutId id="2147483719" r:id="rId4"/>
    <p:sldLayoutId id="2147483718" r:id="rId5"/>
    <p:sldLayoutId id="2147483717" r:id="rId6"/>
    <p:sldLayoutId id="2147483716" r:id="rId7"/>
    <p:sldLayoutId id="2147483715" r:id="rId8"/>
    <p:sldLayoutId id="2147483714" r:id="rId9"/>
    <p:sldLayoutId id="2147483713" r:id="rId10"/>
    <p:sldLayoutId id="214748371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QX-QXO-</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altLang="zh-CN" smtClean="0"/>
              <a:t>QAD QXtend Fundamentals</a:t>
            </a:r>
          </a:p>
        </p:txBody>
      </p:sp>
      <p:sp>
        <p:nvSpPr>
          <p:cNvPr id="3075" name="Rectangle 5"/>
          <p:cNvSpPr>
            <a:spLocks noGrp="1" noChangeArrowheads="1"/>
          </p:cNvSpPr>
          <p:nvPr>
            <p:ph type="body" sz="quarter" idx="10"/>
          </p:nvPr>
        </p:nvSpPr>
        <p:spPr/>
        <p:txBody>
          <a:bodyPr/>
          <a:lstStyle/>
          <a:p>
            <a:r>
              <a:rPr lang="en-US" altLang="zh-CN" smtClean="0"/>
              <a:t>QXO Configuration</a:t>
            </a:r>
          </a:p>
        </p:txBody>
      </p:sp>
      <p:sp>
        <p:nvSpPr>
          <p:cNvPr id="9" name="Text Placeholder 8"/>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lstStyle/>
          <a:p>
            <a:r>
              <a:rPr lang="en-US" dirty="0" smtClean="0"/>
              <a:t>Source Application level – activate/deactivate events</a:t>
            </a:r>
          </a:p>
          <a:p>
            <a:r>
              <a:rPr lang="en-US" dirty="0" smtClean="0"/>
              <a:t>Business Object level – listen or not listen to events</a:t>
            </a:r>
          </a:p>
          <a:p>
            <a:r>
              <a:rPr lang="en-US" dirty="0" smtClean="0"/>
              <a:t>Profile level – listen or not listen to events</a:t>
            </a:r>
            <a:endParaRPr lang="en-US" dirty="0"/>
          </a:p>
        </p:txBody>
      </p:sp>
      <p:sp>
        <p:nvSpPr>
          <p:cNvPr id="98306" name="Rectangle 2"/>
          <p:cNvSpPr>
            <a:spLocks noGrp="1" noChangeArrowheads="1"/>
          </p:cNvSpPr>
          <p:nvPr>
            <p:ph type="title"/>
          </p:nvPr>
        </p:nvSpPr>
        <p:spPr/>
        <p:txBody>
          <a:bodyPr>
            <a:normAutofit fontScale="90000"/>
          </a:bodyPr>
          <a:lstStyle/>
          <a:p>
            <a:r>
              <a:rPr lang="en-US" altLang="zh-CN" smtClean="0"/>
              <a:t>Events Applies more Control on Data Flow</a:t>
            </a:r>
          </a:p>
        </p:txBody>
      </p:sp>
      <p:sp>
        <p:nvSpPr>
          <p:cNvPr id="4" name="TextBox 119"/>
          <p:cNvSpPr txBox="1">
            <a:spLocks noChangeArrowheads="1"/>
          </p:cNvSpPr>
          <p:nvPr/>
        </p:nvSpPr>
        <p:spPr bwMode="auto">
          <a:xfrm>
            <a:off x="1600199" y="3505200"/>
            <a:ext cx="6368143" cy="2133600"/>
          </a:xfrm>
          <a:prstGeom prst="rect">
            <a:avLst/>
          </a:prstGeom>
          <a:solidFill>
            <a:schemeClr val="tx2">
              <a:lumMod val="60000"/>
              <a:lumOff val="40000"/>
            </a:schemeClr>
          </a:solidFill>
          <a:ln w="9525">
            <a:noFill/>
            <a:miter lim="800000"/>
            <a:headEnd/>
            <a:tailEnd/>
          </a:ln>
        </p:spPr>
        <p:txBody>
          <a:bodyPr wrap="none" anchor="b"/>
          <a:lstStyle/>
          <a:p>
            <a:pPr algn="ctr"/>
            <a:r>
              <a:rPr lang="en-GB" sz="1800">
                <a:solidFill>
                  <a:srgbClr val="FFFFFF"/>
                </a:solidFill>
                <a:latin typeface="+mj-lt"/>
              </a:rPr>
              <a:t>QXtend</a:t>
            </a:r>
            <a:endParaRPr lang="en-US" altLang="zh-CN" sz="1800">
              <a:solidFill>
                <a:srgbClr val="FFFFFF"/>
              </a:solidFill>
              <a:latin typeface="+mj-lt"/>
              <a:ea typeface="宋体" pitchFamily="2" charset="-122"/>
            </a:endParaRPr>
          </a:p>
        </p:txBody>
      </p:sp>
      <p:sp>
        <p:nvSpPr>
          <p:cNvPr id="98309" name="TextBox 23"/>
          <p:cNvSpPr txBox="1">
            <a:spLocks noChangeArrowheads="1"/>
          </p:cNvSpPr>
          <p:nvPr/>
        </p:nvSpPr>
        <p:spPr bwMode="auto">
          <a:xfrm>
            <a:off x="228600" y="3886200"/>
            <a:ext cx="1143000" cy="1244600"/>
          </a:xfrm>
          <a:prstGeom prst="rect">
            <a:avLst/>
          </a:prstGeom>
          <a:solidFill>
            <a:schemeClr val="tx2"/>
          </a:solidFill>
          <a:ln w="9525">
            <a:noFill/>
            <a:miter lim="800000"/>
            <a:headEnd/>
            <a:tailEnd/>
          </a:ln>
        </p:spPr>
        <p:txBody>
          <a:bodyPr anchor="ctr"/>
          <a:lstStyle/>
          <a:p>
            <a:pPr algn="ctr"/>
            <a:r>
              <a:rPr lang="en-GB" sz="1600">
                <a:solidFill>
                  <a:schemeClr val="bg1"/>
                </a:solidFill>
                <a:latin typeface="+mj-lt"/>
              </a:rPr>
              <a:t>QAD EA</a:t>
            </a:r>
          </a:p>
        </p:txBody>
      </p:sp>
      <p:sp>
        <p:nvSpPr>
          <p:cNvPr id="7" name="TextBox 119"/>
          <p:cNvSpPr txBox="1">
            <a:spLocks noChangeArrowheads="1"/>
          </p:cNvSpPr>
          <p:nvPr/>
        </p:nvSpPr>
        <p:spPr bwMode="auto">
          <a:xfrm>
            <a:off x="1752600" y="3886200"/>
            <a:ext cx="1143000" cy="1244600"/>
          </a:xfrm>
          <a:prstGeom prst="rect">
            <a:avLst/>
          </a:prstGeom>
          <a:solidFill>
            <a:schemeClr val="tx2">
              <a:lumMod val="40000"/>
              <a:lumOff val="60000"/>
            </a:schemeClr>
          </a:solidFill>
          <a:ln w="9525">
            <a:noFill/>
            <a:miter lim="800000"/>
            <a:headEnd/>
            <a:tailEnd/>
          </a:ln>
        </p:spPr>
        <p:txBody>
          <a:bodyPr wrap="none" anchor="ctr"/>
          <a:lstStyle/>
          <a:p>
            <a:pPr algn="ctr"/>
            <a:r>
              <a:rPr lang="en-GB" sz="1600">
                <a:solidFill>
                  <a:srgbClr val="FFFFFF"/>
                </a:solidFill>
                <a:latin typeface="+mj-lt"/>
              </a:rPr>
              <a:t>Source</a:t>
            </a:r>
          </a:p>
          <a:p>
            <a:pPr algn="ctr"/>
            <a:r>
              <a:rPr lang="en-GB" sz="1600">
                <a:solidFill>
                  <a:srgbClr val="FFFFFF"/>
                </a:solidFill>
                <a:latin typeface="+mj-lt"/>
              </a:rPr>
              <a:t>Application</a:t>
            </a:r>
            <a:endParaRPr lang="en-US" altLang="zh-CN" sz="1600">
              <a:solidFill>
                <a:srgbClr val="FFFFFF"/>
              </a:solidFill>
              <a:latin typeface="+mj-lt"/>
              <a:ea typeface="宋体" pitchFamily="2" charset="-122"/>
            </a:endParaRPr>
          </a:p>
        </p:txBody>
      </p:sp>
      <p:cxnSp>
        <p:nvCxnSpPr>
          <p:cNvPr id="9" name="Straight Arrow Connector 8"/>
          <p:cNvCxnSpPr>
            <a:stCxn id="98309" idx="3"/>
            <a:endCxn id="7" idx="1"/>
          </p:cNvCxnSpPr>
          <p:nvPr/>
        </p:nvCxnSpPr>
        <p:spPr bwMode="auto">
          <a:xfrm>
            <a:off x="1371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3276600" y="3886200"/>
            <a:ext cx="1143000"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600" dirty="0">
                <a:solidFill>
                  <a:srgbClr val="FFFFFF"/>
                </a:solidFill>
                <a:latin typeface="+mj-lt"/>
              </a:rPr>
              <a:t>Business</a:t>
            </a:r>
          </a:p>
          <a:p>
            <a:pPr algn="ctr">
              <a:defRPr/>
            </a:pPr>
            <a:r>
              <a:rPr lang="en-US" sz="1600" dirty="0">
                <a:solidFill>
                  <a:srgbClr val="FFFFFF"/>
                </a:solidFill>
                <a:latin typeface="+mj-lt"/>
              </a:rPr>
              <a:t> Object</a:t>
            </a:r>
          </a:p>
        </p:txBody>
      </p:sp>
      <p:cxnSp>
        <p:nvCxnSpPr>
          <p:cNvPr id="12" name="Straight Arrow Connector 11"/>
          <p:cNvCxnSpPr>
            <a:stCxn id="7" idx="3"/>
            <a:endCxn id="11" idx="1"/>
          </p:cNvCxnSpPr>
          <p:nvPr/>
        </p:nvCxnSpPr>
        <p:spPr bwMode="auto">
          <a:xfrm>
            <a:off x="2895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4" name="TextBox 119"/>
          <p:cNvSpPr txBox="1">
            <a:spLocks noChangeArrowheads="1"/>
          </p:cNvSpPr>
          <p:nvPr/>
        </p:nvSpPr>
        <p:spPr bwMode="auto">
          <a:xfrm>
            <a:off x="4800600" y="3886200"/>
            <a:ext cx="1143000"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600" dirty="0">
                <a:solidFill>
                  <a:srgbClr val="FFFFFF"/>
                </a:solidFill>
                <a:latin typeface="+mj-lt"/>
              </a:rPr>
              <a:t>Profile</a:t>
            </a:r>
          </a:p>
        </p:txBody>
      </p:sp>
      <p:sp>
        <p:nvSpPr>
          <p:cNvPr id="16" name="TextBox 119"/>
          <p:cNvSpPr txBox="1">
            <a:spLocks noChangeArrowheads="1"/>
          </p:cNvSpPr>
          <p:nvPr/>
        </p:nvSpPr>
        <p:spPr bwMode="auto">
          <a:xfrm>
            <a:off x="6324600" y="3886200"/>
            <a:ext cx="1143000"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600" dirty="0">
                <a:solidFill>
                  <a:srgbClr val="FFFFFF"/>
                </a:solidFill>
                <a:latin typeface="+mj-lt"/>
              </a:rPr>
              <a:t>Subscriber</a:t>
            </a:r>
          </a:p>
        </p:txBody>
      </p:sp>
      <p:sp>
        <p:nvSpPr>
          <p:cNvPr id="25" name="TextBox 119"/>
          <p:cNvSpPr txBox="1">
            <a:spLocks noChangeArrowheads="1"/>
          </p:cNvSpPr>
          <p:nvPr/>
        </p:nvSpPr>
        <p:spPr bwMode="auto">
          <a:xfrm>
            <a:off x="7848600" y="3886200"/>
            <a:ext cx="1143000"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600" dirty="0">
                <a:solidFill>
                  <a:srgbClr val="FFFFFF"/>
                </a:solidFill>
                <a:latin typeface="+mj-lt"/>
              </a:rPr>
              <a:t>Target</a:t>
            </a:r>
          </a:p>
          <a:p>
            <a:pPr algn="ctr">
              <a:defRPr/>
            </a:pPr>
            <a:r>
              <a:rPr lang="en-US" sz="1600" dirty="0">
                <a:solidFill>
                  <a:srgbClr val="FFFFFF"/>
                </a:solidFill>
                <a:latin typeface="+mj-lt"/>
              </a:rPr>
              <a:t>Application</a:t>
            </a:r>
          </a:p>
        </p:txBody>
      </p:sp>
      <p:cxnSp>
        <p:nvCxnSpPr>
          <p:cNvPr id="53" name="Straight Arrow Connector 52"/>
          <p:cNvCxnSpPr>
            <a:stCxn id="11" idx="3"/>
            <a:endCxn id="14" idx="1"/>
          </p:cNvCxnSpPr>
          <p:nvPr/>
        </p:nvCxnSpPr>
        <p:spPr bwMode="auto">
          <a:xfrm>
            <a:off x="4419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14" idx="3"/>
            <a:endCxn id="16" idx="1"/>
          </p:cNvCxnSpPr>
          <p:nvPr/>
        </p:nvCxnSpPr>
        <p:spPr bwMode="auto">
          <a:xfrm>
            <a:off x="5943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3" name="Straight Arrow Connector 62"/>
          <p:cNvCxnSpPr>
            <a:stCxn id="16" idx="3"/>
          </p:cNvCxnSpPr>
          <p:nvPr/>
        </p:nvCxnSpPr>
        <p:spPr bwMode="auto">
          <a:xfrm>
            <a:off x="7467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8322" name="Text Box 18"/>
          <p:cNvSpPr txBox="1">
            <a:spLocks noChangeArrowheads="1"/>
          </p:cNvSpPr>
          <p:nvPr/>
        </p:nvSpPr>
        <p:spPr bwMode="auto">
          <a:xfrm>
            <a:off x="1600200" y="5594350"/>
            <a:ext cx="1551214" cy="954107"/>
          </a:xfrm>
          <a:prstGeom prst="rect">
            <a:avLst/>
          </a:prstGeom>
          <a:noFill/>
          <a:ln w="9525">
            <a:noFill/>
            <a:miter lim="800000"/>
            <a:headEnd/>
            <a:tailEnd/>
          </a:ln>
          <a:effectLst/>
        </p:spPr>
        <p:txBody>
          <a:bodyPr wrap="square">
            <a:spAutoFit/>
          </a:bodyPr>
          <a:lstStyle/>
          <a:p>
            <a:pPr>
              <a:spcBef>
                <a:spcPct val="50000"/>
              </a:spcBef>
            </a:pPr>
            <a:r>
              <a:rPr lang="en-US" altLang="zh-CN" sz="1400">
                <a:latin typeface="+mj-lt"/>
                <a:ea typeface="宋体" pitchFamily="2" charset="-122"/>
              </a:rPr>
              <a:t>Event activated for Source Application?</a:t>
            </a:r>
          </a:p>
        </p:txBody>
      </p:sp>
      <p:sp>
        <p:nvSpPr>
          <p:cNvPr id="98323" name="Text Box 19"/>
          <p:cNvSpPr txBox="1">
            <a:spLocks noChangeArrowheads="1"/>
          </p:cNvSpPr>
          <p:nvPr/>
        </p:nvSpPr>
        <p:spPr bwMode="auto">
          <a:xfrm>
            <a:off x="3200400" y="5594350"/>
            <a:ext cx="1551214" cy="738664"/>
          </a:xfrm>
          <a:prstGeom prst="rect">
            <a:avLst/>
          </a:prstGeom>
          <a:noFill/>
          <a:ln w="9525">
            <a:noFill/>
            <a:miter lim="800000"/>
            <a:headEnd/>
            <a:tailEnd/>
          </a:ln>
          <a:effectLst/>
        </p:spPr>
        <p:txBody>
          <a:bodyPr wrap="square">
            <a:spAutoFit/>
          </a:bodyPr>
          <a:lstStyle/>
          <a:p>
            <a:pPr>
              <a:spcBef>
                <a:spcPct val="50000"/>
              </a:spcBef>
            </a:pPr>
            <a:r>
              <a:rPr lang="en-US" altLang="zh-CN" sz="1400">
                <a:latin typeface="+mj-lt"/>
                <a:ea typeface="宋体" pitchFamily="2" charset="-122"/>
              </a:rPr>
              <a:t>Event listened by Business Object?</a:t>
            </a:r>
          </a:p>
        </p:txBody>
      </p:sp>
      <p:sp>
        <p:nvSpPr>
          <p:cNvPr id="98324" name="Text Box 20"/>
          <p:cNvSpPr txBox="1">
            <a:spLocks noChangeArrowheads="1"/>
          </p:cNvSpPr>
          <p:nvPr/>
        </p:nvSpPr>
        <p:spPr bwMode="auto">
          <a:xfrm>
            <a:off x="4724400" y="5578475"/>
            <a:ext cx="1551214" cy="523220"/>
          </a:xfrm>
          <a:prstGeom prst="rect">
            <a:avLst/>
          </a:prstGeom>
          <a:noFill/>
          <a:ln w="9525">
            <a:noFill/>
            <a:miter lim="800000"/>
            <a:headEnd/>
            <a:tailEnd/>
          </a:ln>
          <a:effectLst/>
        </p:spPr>
        <p:txBody>
          <a:bodyPr wrap="square">
            <a:spAutoFit/>
          </a:bodyPr>
          <a:lstStyle/>
          <a:p>
            <a:pPr>
              <a:spcBef>
                <a:spcPct val="50000"/>
              </a:spcBef>
            </a:pPr>
            <a:r>
              <a:rPr lang="en-US" altLang="zh-CN" sz="1400">
                <a:latin typeface="+mj-lt"/>
                <a:ea typeface="宋体" pitchFamily="2" charset="-122"/>
              </a:rPr>
              <a:t>Event listened by Profile?</a:t>
            </a:r>
          </a:p>
        </p:txBody>
      </p:sp>
      <p:sp>
        <p:nvSpPr>
          <p:cNvPr id="21" name="Footer Placeholder 20"/>
          <p:cNvSpPr>
            <a:spLocks noGrp="1"/>
          </p:cNvSpPr>
          <p:nvPr>
            <p:ph type="ftr" sz="quarter" idx="10"/>
          </p:nvPr>
        </p:nvSpPr>
        <p:spPr/>
        <p:txBody>
          <a:bodyPr/>
          <a:lstStyle/>
          <a:p>
            <a:r>
              <a:rPr lang="en-US" dirty="0" smtClean="0"/>
              <a:t>QX-QXO-090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r>
              <a:rPr lang="en-US" altLang="zh-CN" smtClean="0"/>
              <a:t>Complete the exercises in your training guide.</a:t>
            </a:r>
          </a:p>
        </p:txBody>
      </p:sp>
      <p:sp>
        <p:nvSpPr>
          <p:cNvPr id="11266" name="Title 1"/>
          <p:cNvSpPr>
            <a:spLocks noGrp="1"/>
          </p:cNvSpPr>
          <p:nvPr>
            <p:ph type="title"/>
          </p:nvPr>
        </p:nvSpPr>
        <p:spPr/>
        <p:txBody>
          <a:bodyPr/>
          <a:lstStyle/>
          <a:p>
            <a:r>
              <a:rPr lang="en-US" altLang="zh-CN" smtClean="0"/>
              <a:t>Source Applications Exercise</a:t>
            </a:r>
          </a:p>
        </p:txBody>
      </p:sp>
      <p:sp>
        <p:nvSpPr>
          <p:cNvPr id="6" name="Footer Placeholder 5"/>
          <p:cNvSpPr>
            <a:spLocks noGrp="1"/>
          </p:cNvSpPr>
          <p:nvPr>
            <p:ph type="ftr" sz="quarter" idx="10"/>
          </p:nvPr>
        </p:nvSpPr>
        <p:spPr/>
        <p:txBody>
          <a:bodyPr/>
          <a:lstStyle/>
          <a:p>
            <a:r>
              <a:rPr lang="en-US" dirty="0" smtClean="0"/>
              <a:t>QX-QXO-100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sz="2400" dirty="0" smtClean="0"/>
              <a:t>QXO message lifecycle</a:t>
            </a:r>
          </a:p>
          <a:p>
            <a:pPr lvl="1"/>
            <a:r>
              <a:rPr lang="en-US" altLang="zh-CN" sz="2000" dirty="0" smtClean="0"/>
              <a:t>Extract</a:t>
            </a:r>
          </a:p>
          <a:p>
            <a:pPr lvl="1"/>
            <a:r>
              <a:rPr lang="en-US" altLang="zh-CN" sz="2000" dirty="0" smtClean="0"/>
              <a:t>Publish</a:t>
            </a:r>
          </a:p>
          <a:p>
            <a:pPr lvl="1"/>
            <a:r>
              <a:rPr lang="en-US" altLang="zh-CN" sz="2000" dirty="0" smtClean="0"/>
              <a:t>Deliver </a:t>
            </a:r>
          </a:p>
          <a:p>
            <a:r>
              <a:rPr lang="en-US" altLang="zh-CN" sz="2400" dirty="0" smtClean="0"/>
              <a:t>QXO Message Lifecycle controlled by 3 processes</a:t>
            </a:r>
          </a:p>
          <a:p>
            <a:pPr lvl="1"/>
            <a:r>
              <a:rPr lang="en-US" altLang="zh-CN" sz="2000" dirty="0" smtClean="0"/>
              <a:t>Event service (extract)</a:t>
            </a:r>
          </a:p>
          <a:p>
            <a:pPr lvl="1"/>
            <a:r>
              <a:rPr lang="en-US" altLang="zh-CN" sz="2000" dirty="0" smtClean="0"/>
              <a:t>Message publisher (publish)</a:t>
            </a:r>
          </a:p>
          <a:p>
            <a:pPr lvl="1"/>
            <a:r>
              <a:rPr lang="en-US" altLang="zh-CN" sz="2000" dirty="0" smtClean="0"/>
              <a:t>Message sender (deliver)</a:t>
            </a:r>
          </a:p>
          <a:p>
            <a:endParaRPr lang="en-US" altLang="zh-CN" dirty="0" smtClean="0"/>
          </a:p>
          <a:p>
            <a:pPr lvl="1"/>
            <a:endParaRPr lang="zh-CN" altLang="en-US" dirty="0" smtClean="0"/>
          </a:p>
        </p:txBody>
      </p:sp>
      <p:sp>
        <p:nvSpPr>
          <p:cNvPr id="12290" name="Rectangle 2"/>
          <p:cNvSpPr>
            <a:spLocks noGrp="1" noChangeArrowheads="1"/>
          </p:cNvSpPr>
          <p:nvPr>
            <p:ph type="title"/>
          </p:nvPr>
        </p:nvSpPr>
        <p:spPr/>
        <p:txBody>
          <a:bodyPr/>
          <a:lstStyle/>
          <a:p>
            <a:r>
              <a:rPr lang="en-US" altLang="zh-CN" smtClean="0"/>
              <a:t>QXtend Outbound Services</a:t>
            </a:r>
          </a:p>
        </p:txBody>
      </p:sp>
      <p:grpSp>
        <p:nvGrpSpPr>
          <p:cNvPr id="12292" name="Group 3"/>
          <p:cNvGrpSpPr>
            <a:grpSpLocks/>
          </p:cNvGrpSpPr>
          <p:nvPr/>
        </p:nvGrpSpPr>
        <p:grpSpPr bwMode="auto">
          <a:xfrm>
            <a:off x="1143000" y="4267200"/>
            <a:ext cx="70104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12300"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12300"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2654300" y="4356100"/>
            <a:ext cx="381000" cy="23368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9" name="Right Brace 18"/>
          <p:cNvSpPr/>
          <p:nvPr/>
        </p:nvSpPr>
        <p:spPr bwMode="auto">
          <a:xfrm rot="5400000">
            <a:off x="4432300" y="4940300"/>
            <a:ext cx="381000" cy="11684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20" name="Right Brace 19"/>
          <p:cNvSpPr/>
          <p:nvPr/>
        </p:nvSpPr>
        <p:spPr bwMode="auto">
          <a:xfrm rot="5400000">
            <a:off x="6157806" y="4433993"/>
            <a:ext cx="381000" cy="2181013"/>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2296" name="TextBox 20"/>
          <p:cNvSpPr txBox="1">
            <a:spLocks noChangeArrowheads="1"/>
          </p:cNvSpPr>
          <p:nvPr/>
        </p:nvSpPr>
        <p:spPr bwMode="auto">
          <a:xfrm>
            <a:off x="2247598" y="5715000"/>
            <a:ext cx="1204719" cy="461665"/>
          </a:xfrm>
          <a:prstGeom prst="rect">
            <a:avLst/>
          </a:prstGeom>
          <a:noFill/>
          <a:ln w="9525">
            <a:noFill/>
            <a:miter lim="800000"/>
            <a:headEnd/>
            <a:tailEnd/>
          </a:ln>
        </p:spPr>
        <p:txBody>
          <a:bodyPr wrap="square">
            <a:spAutoFit/>
          </a:bodyPr>
          <a:lstStyle/>
          <a:p>
            <a:pPr algn="ctr"/>
            <a:r>
              <a:rPr lang="en-US" altLang="zh-CN" sz="1200">
                <a:latin typeface="+mj-lt"/>
                <a:ea typeface="宋体" pitchFamily="2" charset="-122"/>
              </a:rPr>
              <a:t>Event Service</a:t>
            </a:r>
          </a:p>
          <a:p>
            <a:pPr algn="ctr"/>
            <a:r>
              <a:rPr lang="en-US" altLang="zh-CN" sz="1200" i="1">
                <a:latin typeface="+mj-lt"/>
                <a:ea typeface="宋体" pitchFamily="2" charset="-122"/>
              </a:rPr>
              <a:t>(Extract)</a:t>
            </a:r>
          </a:p>
        </p:txBody>
      </p:sp>
      <p:sp>
        <p:nvSpPr>
          <p:cNvPr id="12297" name="TextBox 21"/>
          <p:cNvSpPr txBox="1">
            <a:spLocks noChangeArrowheads="1"/>
          </p:cNvSpPr>
          <p:nvPr/>
        </p:nvSpPr>
        <p:spPr bwMode="auto">
          <a:xfrm>
            <a:off x="3832529" y="5715000"/>
            <a:ext cx="1579963" cy="461665"/>
          </a:xfrm>
          <a:prstGeom prst="rect">
            <a:avLst/>
          </a:prstGeom>
          <a:noFill/>
          <a:ln w="9525">
            <a:noFill/>
            <a:miter lim="800000"/>
            <a:headEnd/>
            <a:tailEnd/>
          </a:ln>
        </p:spPr>
        <p:txBody>
          <a:bodyPr wrap="square">
            <a:spAutoFit/>
          </a:bodyPr>
          <a:lstStyle/>
          <a:p>
            <a:pPr algn="ctr"/>
            <a:r>
              <a:rPr lang="en-US" altLang="zh-CN" sz="1200">
                <a:latin typeface="+mj-lt"/>
                <a:ea typeface="宋体" pitchFamily="2" charset="-122"/>
              </a:rPr>
              <a:t>Message Publisher</a:t>
            </a:r>
          </a:p>
          <a:p>
            <a:pPr algn="ctr"/>
            <a:r>
              <a:rPr lang="en-US" altLang="zh-CN" sz="1200" i="1">
                <a:latin typeface="+mj-lt"/>
                <a:ea typeface="宋体" pitchFamily="2" charset="-122"/>
              </a:rPr>
              <a:t>(Publish)</a:t>
            </a:r>
          </a:p>
        </p:txBody>
      </p:sp>
      <p:sp>
        <p:nvSpPr>
          <p:cNvPr id="12298" name="TextBox 22"/>
          <p:cNvSpPr txBox="1">
            <a:spLocks noChangeArrowheads="1"/>
          </p:cNvSpPr>
          <p:nvPr/>
        </p:nvSpPr>
        <p:spPr bwMode="auto">
          <a:xfrm>
            <a:off x="5654005" y="5715000"/>
            <a:ext cx="1450512" cy="461665"/>
          </a:xfrm>
          <a:prstGeom prst="rect">
            <a:avLst/>
          </a:prstGeom>
          <a:noFill/>
          <a:ln w="9525">
            <a:noFill/>
            <a:miter lim="800000"/>
            <a:headEnd/>
            <a:tailEnd/>
          </a:ln>
        </p:spPr>
        <p:txBody>
          <a:bodyPr wrap="square">
            <a:spAutoFit/>
          </a:bodyPr>
          <a:lstStyle/>
          <a:p>
            <a:pPr algn="ctr"/>
            <a:r>
              <a:rPr lang="en-US" altLang="zh-CN" sz="1200">
                <a:latin typeface="+mj-lt"/>
                <a:ea typeface="宋体" pitchFamily="2" charset="-122"/>
              </a:rPr>
              <a:t>Message Sender</a:t>
            </a:r>
          </a:p>
          <a:p>
            <a:pPr algn="ctr"/>
            <a:r>
              <a:rPr lang="en-US" altLang="zh-CN" sz="1200" i="1">
                <a:latin typeface="+mj-lt"/>
                <a:ea typeface="宋体" pitchFamily="2" charset="-122"/>
              </a:rPr>
              <a:t>(Deliver)</a:t>
            </a:r>
          </a:p>
        </p:txBody>
      </p:sp>
      <p:sp>
        <p:nvSpPr>
          <p:cNvPr id="25" name="Footer Placeholder 24"/>
          <p:cNvSpPr>
            <a:spLocks noGrp="1"/>
          </p:cNvSpPr>
          <p:nvPr>
            <p:ph type="ftr" sz="quarter" idx="10"/>
          </p:nvPr>
        </p:nvSpPr>
        <p:spPr/>
        <p:txBody>
          <a:bodyPr/>
          <a:lstStyle/>
          <a:p>
            <a:r>
              <a:rPr lang="en-US" dirty="0" smtClean="0"/>
              <a:t>QX-QXO-110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zh-CN" smtClean="0"/>
              <a:t>Extracts the event data that drives QXO</a:t>
            </a:r>
          </a:p>
          <a:p>
            <a:r>
              <a:rPr lang="en-US" altLang="zh-CN" smtClean="0"/>
              <a:t>Processing sequence:</a:t>
            </a:r>
          </a:p>
          <a:p>
            <a:pPr lvl="1"/>
            <a:r>
              <a:rPr lang="en-US" altLang="zh-CN" smtClean="0"/>
              <a:t>Polls source application for business events</a:t>
            </a:r>
          </a:p>
          <a:p>
            <a:pPr lvl="1"/>
            <a:r>
              <a:rPr lang="en-US" altLang="zh-CN" smtClean="0"/>
              <a:t>Identifies affected business objects </a:t>
            </a:r>
          </a:p>
          <a:p>
            <a:pPr lvl="1"/>
            <a:r>
              <a:rPr lang="en-US" altLang="zh-CN" smtClean="0"/>
              <a:t>Extracts data from source application</a:t>
            </a:r>
          </a:p>
          <a:p>
            <a:pPr lvl="1"/>
            <a:r>
              <a:rPr lang="en-US" altLang="zh-CN" smtClean="0"/>
              <a:t>Creates business object instance in QXO</a:t>
            </a:r>
          </a:p>
          <a:p>
            <a:pPr lvl="1"/>
            <a:r>
              <a:rPr lang="en-US" altLang="zh-CN" smtClean="0"/>
              <a:t>Remove business event from source</a:t>
            </a:r>
          </a:p>
        </p:txBody>
      </p:sp>
      <p:sp>
        <p:nvSpPr>
          <p:cNvPr id="13314" name="Rectangle 2"/>
          <p:cNvSpPr>
            <a:spLocks noGrp="1" noChangeArrowheads="1"/>
          </p:cNvSpPr>
          <p:nvPr>
            <p:ph type="title"/>
          </p:nvPr>
        </p:nvSpPr>
        <p:spPr/>
        <p:txBody>
          <a:bodyPr/>
          <a:lstStyle/>
          <a:p>
            <a:r>
              <a:rPr lang="en-US" altLang="zh-CN" smtClean="0"/>
              <a:t>Event Service</a:t>
            </a:r>
          </a:p>
        </p:txBody>
      </p:sp>
      <p:grpSp>
        <p:nvGrpSpPr>
          <p:cNvPr id="13316" name="Group 3"/>
          <p:cNvGrpSpPr>
            <a:grpSpLocks/>
          </p:cNvGrpSpPr>
          <p:nvPr/>
        </p:nvGrpSpPr>
        <p:grpSpPr bwMode="auto">
          <a:xfrm>
            <a:off x="1143000" y="4343400"/>
            <a:ext cx="70866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13320"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13320"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2667000" y="4419600"/>
            <a:ext cx="381000" cy="23622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3318" name="TextBox 20"/>
          <p:cNvSpPr txBox="1">
            <a:spLocks noChangeArrowheads="1"/>
          </p:cNvSpPr>
          <p:nvPr/>
        </p:nvSpPr>
        <p:spPr bwMode="auto">
          <a:xfrm>
            <a:off x="2165821" y="5791200"/>
            <a:ext cx="1391739" cy="523220"/>
          </a:xfrm>
          <a:prstGeom prst="rect">
            <a:avLst/>
          </a:prstGeom>
          <a:noFill/>
          <a:ln w="9525">
            <a:noFill/>
            <a:miter lim="800000"/>
            <a:headEnd/>
            <a:tailEnd/>
          </a:ln>
        </p:spPr>
        <p:txBody>
          <a:bodyPr wrap="square">
            <a:spAutoFit/>
          </a:bodyPr>
          <a:lstStyle/>
          <a:p>
            <a:pPr algn="ctr"/>
            <a:r>
              <a:rPr lang="en-US" altLang="zh-CN" sz="1400" b="1">
                <a:latin typeface="+mj-lt"/>
                <a:ea typeface="宋体" pitchFamily="2" charset="-122"/>
              </a:rPr>
              <a:t>Event Service</a:t>
            </a:r>
          </a:p>
          <a:p>
            <a:pPr algn="ctr"/>
            <a:r>
              <a:rPr lang="en-US" altLang="zh-CN" sz="1400" b="1" i="1">
                <a:latin typeface="+mj-lt"/>
                <a:ea typeface="宋体" pitchFamily="2" charset="-122"/>
              </a:rPr>
              <a:t>(Extract)</a:t>
            </a:r>
          </a:p>
        </p:txBody>
      </p:sp>
      <p:sp>
        <p:nvSpPr>
          <p:cNvPr id="21" name="Footer Placeholder 20"/>
          <p:cNvSpPr>
            <a:spLocks noGrp="1"/>
          </p:cNvSpPr>
          <p:nvPr>
            <p:ph type="ftr" sz="quarter" idx="10"/>
          </p:nvPr>
        </p:nvSpPr>
        <p:spPr/>
        <p:txBody>
          <a:bodyPr/>
          <a:lstStyle/>
          <a:p>
            <a:r>
              <a:rPr lang="en-US" dirty="0" smtClean="0"/>
              <a:t>QX-QXO-120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idx="1"/>
          </p:nvPr>
        </p:nvSpPr>
        <p:spPr/>
        <p:txBody>
          <a:bodyPr/>
          <a:lstStyle/>
          <a:p>
            <a:r>
              <a:rPr lang="en-US" altLang="zh-CN" smtClean="0"/>
              <a:t>View configured event services</a:t>
            </a:r>
          </a:p>
          <a:p>
            <a:r>
              <a:rPr lang="en-US" altLang="zh-CN" smtClean="0"/>
              <a:t>Manage event services</a:t>
            </a:r>
          </a:p>
        </p:txBody>
      </p:sp>
      <p:sp>
        <p:nvSpPr>
          <p:cNvPr id="14338" name="Title 1"/>
          <p:cNvSpPr>
            <a:spLocks noGrp="1"/>
          </p:cNvSpPr>
          <p:nvPr>
            <p:ph type="title"/>
          </p:nvPr>
        </p:nvSpPr>
        <p:spPr/>
        <p:txBody>
          <a:bodyPr/>
          <a:lstStyle/>
          <a:p>
            <a:r>
              <a:rPr lang="en-US" altLang="zh-CN" smtClean="0"/>
              <a:t>Event Service Configuration</a:t>
            </a:r>
          </a:p>
        </p:txBody>
      </p:sp>
      <p:pic>
        <p:nvPicPr>
          <p:cNvPr id="14340" name="Picture 2"/>
          <p:cNvPicPr>
            <a:picLocks noChangeAspect="1" noChangeArrowheads="1"/>
          </p:cNvPicPr>
          <p:nvPr/>
        </p:nvPicPr>
        <p:blipFill>
          <a:blip r:embed="rId3" cstate="print"/>
          <a:srcRect/>
          <a:stretch>
            <a:fillRect/>
          </a:stretch>
        </p:blipFill>
        <p:spPr bwMode="auto">
          <a:xfrm>
            <a:off x="1219200" y="2514600"/>
            <a:ext cx="6742113" cy="28479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QX-QXO-130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zh-CN" smtClean="0"/>
              <a:t>Event Service Configuration</a:t>
            </a:r>
          </a:p>
        </p:txBody>
      </p:sp>
      <p:pic>
        <p:nvPicPr>
          <p:cNvPr id="15369" name="Picture 9"/>
          <p:cNvPicPr>
            <a:picLocks noChangeAspect="1" noChangeArrowheads="1"/>
          </p:cNvPicPr>
          <p:nvPr/>
        </p:nvPicPr>
        <p:blipFill>
          <a:blip r:embed="rId3" cstate="print"/>
          <a:srcRect/>
          <a:stretch>
            <a:fillRect/>
          </a:stretch>
        </p:blipFill>
        <p:spPr bwMode="auto">
          <a:xfrm>
            <a:off x="533400" y="1219200"/>
            <a:ext cx="8001000" cy="41036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QX-QXO-140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lstStyle/>
          <a:p>
            <a:r>
              <a:rPr lang="en-US" altLang="zh-CN" smtClean="0"/>
              <a:t>Monitors event service queue</a:t>
            </a:r>
          </a:p>
          <a:p>
            <a:r>
              <a:rPr lang="en-US" altLang="zh-CN" smtClean="0"/>
              <a:t>User-defined queue thresholds</a:t>
            </a:r>
          </a:p>
          <a:p>
            <a:r>
              <a:rPr lang="en-US" altLang="zh-CN" smtClean="0"/>
              <a:t>Reports threshold exceptions via email alerts</a:t>
            </a:r>
          </a:p>
          <a:p>
            <a:endParaRPr lang="zh-CN" altLang="en-US" smtClean="0"/>
          </a:p>
        </p:txBody>
      </p:sp>
      <p:sp>
        <p:nvSpPr>
          <p:cNvPr id="16386" name="Title 1"/>
          <p:cNvSpPr>
            <a:spLocks noGrp="1"/>
          </p:cNvSpPr>
          <p:nvPr>
            <p:ph type="title"/>
          </p:nvPr>
        </p:nvSpPr>
        <p:spPr/>
        <p:txBody>
          <a:bodyPr/>
          <a:lstStyle/>
          <a:p>
            <a:r>
              <a:rPr lang="en-US" altLang="zh-CN" smtClean="0"/>
              <a:t>Event Service – Threshold Alerts</a:t>
            </a:r>
          </a:p>
        </p:txBody>
      </p:sp>
      <p:pic>
        <p:nvPicPr>
          <p:cNvPr id="16395" name="Picture 11"/>
          <p:cNvPicPr>
            <a:picLocks noChangeAspect="1" noChangeArrowheads="1"/>
          </p:cNvPicPr>
          <p:nvPr/>
        </p:nvPicPr>
        <p:blipFill>
          <a:blip r:embed="rId3" cstate="print"/>
          <a:srcRect/>
          <a:stretch>
            <a:fillRect/>
          </a:stretch>
        </p:blipFill>
        <p:spPr bwMode="auto">
          <a:xfrm>
            <a:off x="1143000" y="2490787"/>
            <a:ext cx="6324600" cy="37576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QX-QXO-150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altLang="zh-CN" dirty="0" smtClean="0"/>
              <a:t>Event service can support multiple source applications</a:t>
            </a:r>
          </a:p>
          <a:p>
            <a:r>
              <a:rPr lang="en-US" altLang="zh-CN" dirty="0" smtClean="0"/>
              <a:t>Register source applications with event service</a:t>
            </a:r>
          </a:p>
        </p:txBody>
      </p:sp>
      <p:sp>
        <p:nvSpPr>
          <p:cNvPr id="17410" name="Title 1"/>
          <p:cNvSpPr>
            <a:spLocks noGrp="1"/>
          </p:cNvSpPr>
          <p:nvPr>
            <p:ph type="title"/>
          </p:nvPr>
        </p:nvSpPr>
        <p:spPr/>
        <p:txBody>
          <a:bodyPr/>
          <a:lstStyle/>
          <a:p>
            <a:r>
              <a:rPr lang="en-US" altLang="zh-CN" smtClean="0"/>
              <a:t>Event Service – Source Applications</a:t>
            </a:r>
          </a:p>
        </p:txBody>
      </p:sp>
      <p:pic>
        <p:nvPicPr>
          <p:cNvPr id="17419" name="Picture 11"/>
          <p:cNvPicPr>
            <a:picLocks noChangeAspect="1" noChangeArrowheads="1"/>
          </p:cNvPicPr>
          <p:nvPr/>
        </p:nvPicPr>
        <p:blipFill>
          <a:blip r:embed="rId3" cstate="print"/>
          <a:srcRect/>
          <a:stretch>
            <a:fillRect/>
          </a:stretch>
        </p:blipFill>
        <p:spPr bwMode="auto">
          <a:xfrm>
            <a:off x="304800" y="2743200"/>
            <a:ext cx="6405563" cy="31416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421" name="Picture 13"/>
          <p:cNvPicPr>
            <a:picLocks noChangeAspect="1" noChangeArrowheads="1"/>
          </p:cNvPicPr>
          <p:nvPr/>
        </p:nvPicPr>
        <p:blipFill>
          <a:blip r:embed="rId4" cstate="print"/>
          <a:srcRect/>
          <a:stretch>
            <a:fillRect/>
          </a:stretch>
        </p:blipFill>
        <p:spPr bwMode="auto">
          <a:xfrm>
            <a:off x="3048000" y="4191000"/>
            <a:ext cx="5562600" cy="212566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QX-QXO-160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normAutofit/>
          </a:bodyPr>
          <a:lstStyle/>
          <a:p>
            <a:r>
              <a:rPr lang="en-US" altLang="zh-CN" sz="2400" dirty="0" smtClean="0"/>
              <a:t>An event service only processes registered events of a registered source application</a:t>
            </a:r>
          </a:p>
          <a:p>
            <a:r>
              <a:rPr lang="en-US" altLang="zh-CN" sz="2400" dirty="0" smtClean="0"/>
              <a:t>Register/Unregister events with an event service</a:t>
            </a:r>
          </a:p>
        </p:txBody>
      </p:sp>
      <p:sp>
        <p:nvSpPr>
          <p:cNvPr id="92162" name="Rectangle 2"/>
          <p:cNvSpPr>
            <a:spLocks noGrp="1" noChangeArrowheads="1"/>
          </p:cNvSpPr>
          <p:nvPr>
            <p:ph type="title"/>
          </p:nvPr>
        </p:nvSpPr>
        <p:spPr/>
        <p:txBody>
          <a:bodyPr/>
          <a:lstStyle/>
          <a:p>
            <a:r>
              <a:rPr lang="en-US" altLang="zh-CN" smtClean="0"/>
              <a:t>Event Service – Event Registration</a:t>
            </a:r>
          </a:p>
        </p:txBody>
      </p:sp>
      <p:pic>
        <p:nvPicPr>
          <p:cNvPr id="92165" name="Picture 5" descr="EventRegistration"/>
          <p:cNvPicPr>
            <a:picLocks noChangeAspect="1" noChangeArrowheads="1"/>
          </p:cNvPicPr>
          <p:nvPr/>
        </p:nvPicPr>
        <p:blipFill>
          <a:blip r:embed="rId3" cstate="print"/>
          <a:srcRect/>
          <a:stretch>
            <a:fillRect/>
          </a:stretch>
        </p:blipFill>
        <p:spPr bwMode="auto">
          <a:xfrm>
            <a:off x="381000" y="2286000"/>
            <a:ext cx="7924800" cy="3981450"/>
          </a:xfrm>
          <a:prstGeom prst="rect">
            <a:avLst/>
          </a:prstGeom>
          <a:noFill/>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QX-QXO-170</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lstStyle/>
          <a:p>
            <a:r>
              <a:rPr lang="en-US" altLang="zh-CN" smtClean="0"/>
              <a:t>Publishes extracted data in profile format</a:t>
            </a:r>
          </a:p>
          <a:p>
            <a:r>
              <a:rPr lang="en-US" altLang="zh-CN" smtClean="0"/>
              <a:t>Processing sequence:</a:t>
            </a:r>
          </a:p>
          <a:p>
            <a:pPr lvl="1"/>
            <a:r>
              <a:rPr lang="en-US" altLang="zh-CN" smtClean="0"/>
              <a:t>Identify unpublished business object</a:t>
            </a:r>
          </a:p>
          <a:p>
            <a:pPr lvl="1"/>
            <a:r>
              <a:rPr lang="en-US" altLang="zh-CN" smtClean="0"/>
              <a:t>Identify affected profiles</a:t>
            </a:r>
          </a:p>
          <a:p>
            <a:pPr lvl="1"/>
            <a:r>
              <a:rPr lang="en-US" altLang="zh-CN" smtClean="0"/>
              <a:t>Create profile messages for business object</a:t>
            </a:r>
          </a:p>
          <a:p>
            <a:pPr lvl="1"/>
            <a:r>
              <a:rPr lang="en-US" altLang="zh-CN" smtClean="0"/>
              <a:t>Link profile message to subscriber message</a:t>
            </a:r>
          </a:p>
        </p:txBody>
      </p:sp>
      <p:sp>
        <p:nvSpPr>
          <p:cNvPr id="18434" name="Rectangle 2"/>
          <p:cNvSpPr>
            <a:spLocks noGrp="1" noChangeArrowheads="1"/>
          </p:cNvSpPr>
          <p:nvPr>
            <p:ph type="title"/>
          </p:nvPr>
        </p:nvSpPr>
        <p:spPr/>
        <p:txBody>
          <a:bodyPr/>
          <a:lstStyle/>
          <a:p>
            <a:r>
              <a:rPr lang="en-US" altLang="zh-CN" smtClean="0"/>
              <a:t>Message Publisher</a:t>
            </a:r>
          </a:p>
        </p:txBody>
      </p:sp>
      <p:grpSp>
        <p:nvGrpSpPr>
          <p:cNvPr id="18436" name="Group 3"/>
          <p:cNvGrpSpPr>
            <a:grpSpLocks/>
          </p:cNvGrpSpPr>
          <p:nvPr/>
        </p:nvGrpSpPr>
        <p:grpSpPr bwMode="auto">
          <a:xfrm>
            <a:off x="1066800" y="4038600"/>
            <a:ext cx="70104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18440"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18440"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4318846" y="4672753"/>
            <a:ext cx="381000" cy="1246293"/>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8438" name="TextBox 20"/>
          <p:cNvSpPr txBox="1">
            <a:spLocks noChangeArrowheads="1"/>
          </p:cNvSpPr>
          <p:nvPr/>
        </p:nvSpPr>
        <p:spPr bwMode="auto">
          <a:xfrm>
            <a:off x="3619397" y="5486400"/>
            <a:ext cx="1833949" cy="523220"/>
          </a:xfrm>
          <a:prstGeom prst="rect">
            <a:avLst/>
          </a:prstGeom>
          <a:noFill/>
          <a:ln w="9525">
            <a:noFill/>
            <a:miter lim="800000"/>
            <a:headEnd/>
            <a:tailEnd/>
          </a:ln>
        </p:spPr>
        <p:txBody>
          <a:bodyPr wrap="square">
            <a:spAutoFit/>
          </a:bodyPr>
          <a:lstStyle/>
          <a:p>
            <a:pPr algn="ctr"/>
            <a:r>
              <a:rPr lang="en-US" altLang="zh-CN" sz="1400" b="1">
                <a:latin typeface="+mj-lt"/>
                <a:ea typeface="宋体" pitchFamily="2" charset="-122"/>
              </a:rPr>
              <a:t>Message Publisher</a:t>
            </a:r>
          </a:p>
          <a:p>
            <a:pPr algn="ctr"/>
            <a:r>
              <a:rPr lang="en-US" altLang="zh-CN" sz="1400" b="1" i="1">
                <a:latin typeface="+mj-lt"/>
                <a:ea typeface="宋体" pitchFamily="2" charset="-122"/>
              </a:rPr>
              <a:t>(Publish)</a:t>
            </a:r>
          </a:p>
        </p:txBody>
      </p:sp>
      <p:sp>
        <p:nvSpPr>
          <p:cNvPr id="21" name="Footer Placeholder 20"/>
          <p:cNvSpPr>
            <a:spLocks noGrp="1"/>
          </p:cNvSpPr>
          <p:nvPr>
            <p:ph type="ftr" sz="quarter" idx="10"/>
          </p:nvPr>
        </p:nvSpPr>
        <p:spPr/>
        <p:txBody>
          <a:bodyPr/>
          <a:lstStyle/>
          <a:p>
            <a:r>
              <a:rPr lang="en-US" dirty="0" smtClean="0"/>
              <a:t>QX-QXO-180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Content Placeholder 2"/>
          <p:cNvSpPr>
            <a:spLocks noGrp="1"/>
          </p:cNvSpPr>
          <p:nvPr>
            <p:ph idx="1"/>
          </p:nvPr>
        </p:nvSpPr>
        <p:spPr/>
        <p:txBody>
          <a:bodyPr/>
          <a:lstStyle/>
          <a:p>
            <a:r>
              <a:rPr lang="en-US" altLang="zh-CN" smtClean="0"/>
              <a:t>Basic QXO configuration steps</a:t>
            </a:r>
          </a:p>
          <a:p>
            <a:pPr lvl="1"/>
            <a:r>
              <a:rPr lang="en-US" altLang="zh-CN" smtClean="0"/>
              <a:t>Set up source application</a:t>
            </a:r>
          </a:p>
          <a:p>
            <a:pPr lvl="1"/>
            <a:r>
              <a:rPr lang="en-US" altLang="zh-CN" smtClean="0"/>
              <a:t>Set up event service</a:t>
            </a:r>
          </a:p>
          <a:p>
            <a:pPr lvl="1"/>
            <a:r>
              <a:rPr lang="en-US" altLang="zh-CN" smtClean="0"/>
              <a:t>Set up message publisher</a:t>
            </a:r>
          </a:p>
          <a:p>
            <a:pPr lvl="1"/>
            <a:r>
              <a:rPr lang="en-US" altLang="zh-CN" smtClean="0"/>
              <a:t>Set up subscriber</a:t>
            </a:r>
          </a:p>
          <a:p>
            <a:pPr lvl="1"/>
            <a:r>
              <a:rPr lang="en-US" altLang="zh-CN" smtClean="0"/>
              <a:t>Set up message sender</a:t>
            </a:r>
          </a:p>
          <a:p>
            <a:pPr lvl="1"/>
            <a:r>
              <a:rPr lang="en-US" altLang="zh-CN" smtClean="0"/>
              <a:t>Start/stop services</a:t>
            </a:r>
          </a:p>
        </p:txBody>
      </p:sp>
      <p:sp>
        <p:nvSpPr>
          <p:cNvPr id="4098" name="Title 1"/>
          <p:cNvSpPr>
            <a:spLocks noGrp="1"/>
          </p:cNvSpPr>
          <p:nvPr>
            <p:ph type="title"/>
          </p:nvPr>
        </p:nvSpPr>
        <p:spPr/>
        <p:txBody>
          <a:bodyPr/>
          <a:lstStyle/>
          <a:p>
            <a:r>
              <a:rPr lang="en-US" altLang="zh-CN" smtClean="0"/>
              <a:t>QXtend Outbound Configuration</a:t>
            </a:r>
          </a:p>
        </p:txBody>
      </p:sp>
      <p:grpSp>
        <p:nvGrpSpPr>
          <p:cNvPr id="4099" name="Group 16"/>
          <p:cNvGrpSpPr>
            <a:grpSpLocks/>
          </p:cNvGrpSpPr>
          <p:nvPr/>
        </p:nvGrpSpPr>
        <p:grpSpPr bwMode="auto">
          <a:xfrm>
            <a:off x="1219200" y="4267200"/>
            <a:ext cx="6858000" cy="1371600"/>
            <a:chOff x="228600" y="1828800"/>
            <a:chExt cx="8686800" cy="2133600"/>
          </a:xfrm>
        </p:grpSpPr>
        <p:sp>
          <p:nvSpPr>
            <p:cNvPr id="4"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4102" name="TextBox 23"/>
            <p:cNvSpPr txBox="1">
              <a:spLocks noChangeArrowheads="1"/>
            </p:cNvSpPr>
            <p:nvPr/>
          </p:nvSpPr>
          <p:spPr bwMode="auto">
            <a:xfrm>
              <a:off x="228600" y="2209800"/>
              <a:ext cx="1066800"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09094"/>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9" name="Straight Arrow Connector 8"/>
            <p:cNvCxnSpPr>
              <a:stCxn id="4102" idx="3"/>
              <a:endCxn id="7" idx="1"/>
            </p:cNvCxnSpPr>
            <p:nvPr/>
          </p:nvCxnSpPr>
          <p:spPr bwMode="auto">
            <a:xfrm>
              <a:off x="1296353" y="2831394"/>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3277023" y="2209094"/>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2" name="Straight Arrow Connector 11"/>
            <p:cNvCxnSpPr>
              <a:stCxn id="7" idx="3"/>
              <a:endCxn id="11" idx="1"/>
            </p:cNvCxnSpPr>
            <p:nvPr/>
          </p:nvCxnSpPr>
          <p:spPr bwMode="auto">
            <a:xfrm>
              <a:off x="2818553" y="2831394"/>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4" name="TextBox 119"/>
            <p:cNvSpPr txBox="1">
              <a:spLocks noChangeArrowheads="1"/>
            </p:cNvSpPr>
            <p:nvPr/>
          </p:nvSpPr>
          <p:spPr bwMode="auto">
            <a:xfrm>
              <a:off x="4801235" y="2209094"/>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6" name="TextBox 119"/>
            <p:cNvSpPr txBox="1">
              <a:spLocks noChangeArrowheads="1"/>
            </p:cNvSpPr>
            <p:nvPr/>
          </p:nvSpPr>
          <p:spPr bwMode="auto">
            <a:xfrm>
              <a:off x="6325447" y="2209094"/>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25" name="TextBox 119"/>
            <p:cNvSpPr txBox="1">
              <a:spLocks noChangeArrowheads="1"/>
            </p:cNvSpPr>
            <p:nvPr/>
          </p:nvSpPr>
          <p:spPr bwMode="auto">
            <a:xfrm>
              <a:off x="7848600" y="2209800"/>
              <a:ext cx="1066800"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53" name="Straight Arrow Connector 52"/>
            <p:cNvCxnSpPr>
              <a:stCxn id="11" idx="3"/>
              <a:endCxn id="14" idx="1"/>
            </p:cNvCxnSpPr>
            <p:nvPr/>
          </p:nvCxnSpPr>
          <p:spPr bwMode="auto">
            <a:xfrm>
              <a:off x="4342765" y="2831394"/>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14" idx="3"/>
              <a:endCxn id="16" idx="1"/>
            </p:cNvCxnSpPr>
            <p:nvPr/>
          </p:nvCxnSpPr>
          <p:spPr bwMode="auto">
            <a:xfrm>
              <a:off x="5866977" y="2831394"/>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3" name="Straight Arrow Connector 62"/>
            <p:cNvCxnSpPr>
              <a:stCxn id="16" idx="3"/>
              <a:endCxn id="0" idx="1"/>
            </p:cNvCxnSpPr>
            <p:nvPr/>
          </p:nvCxnSpPr>
          <p:spPr bwMode="auto">
            <a:xfrm>
              <a:off x="7391188" y="2831394"/>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9" name="Footer Placeholder 18"/>
          <p:cNvSpPr>
            <a:spLocks noGrp="1"/>
          </p:cNvSpPr>
          <p:nvPr>
            <p:ph type="ftr" sz="quarter" idx="10"/>
          </p:nvPr>
        </p:nvSpPr>
        <p:spPr/>
        <p:txBody>
          <a:bodyPr/>
          <a:lstStyle/>
          <a:p>
            <a:r>
              <a:rPr lang="en-US" dirty="0" smtClean="0"/>
              <a:t>QX-QXO-010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r>
              <a:rPr lang="en-US" altLang="zh-CN" smtClean="0"/>
              <a:t>View configured message publishers</a:t>
            </a:r>
          </a:p>
          <a:p>
            <a:r>
              <a:rPr lang="en-US" altLang="zh-CN" smtClean="0"/>
              <a:t>Manage message publishers</a:t>
            </a:r>
          </a:p>
        </p:txBody>
      </p:sp>
      <p:sp>
        <p:nvSpPr>
          <p:cNvPr id="19458" name="Title 1"/>
          <p:cNvSpPr>
            <a:spLocks noGrp="1"/>
          </p:cNvSpPr>
          <p:nvPr>
            <p:ph type="title"/>
          </p:nvPr>
        </p:nvSpPr>
        <p:spPr/>
        <p:txBody>
          <a:bodyPr/>
          <a:lstStyle/>
          <a:p>
            <a:r>
              <a:rPr lang="en-US" altLang="zh-CN" smtClean="0"/>
              <a:t>Message Publisher Configuration</a:t>
            </a:r>
          </a:p>
        </p:txBody>
      </p:sp>
      <p:pic>
        <p:nvPicPr>
          <p:cNvPr id="19460" name="Picture 2"/>
          <p:cNvPicPr>
            <a:picLocks noChangeAspect="1" noChangeArrowheads="1"/>
          </p:cNvPicPr>
          <p:nvPr/>
        </p:nvPicPr>
        <p:blipFill>
          <a:blip r:embed="rId3" cstate="print"/>
          <a:srcRect/>
          <a:stretch>
            <a:fillRect/>
          </a:stretch>
        </p:blipFill>
        <p:spPr bwMode="auto">
          <a:xfrm>
            <a:off x="533400" y="2438400"/>
            <a:ext cx="7989887" cy="28670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QX-QXO-190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zh-CN" smtClean="0"/>
              <a:t>Message Publisher Configuration</a:t>
            </a:r>
          </a:p>
        </p:txBody>
      </p:sp>
      <p:pic>
        <p:nvPicPr>
          <p:cNvPr id="20483" name="Picture 3"/>
          <p:cNvPicPr>
            <a:picLocks noChangeAspect="1" noChangeArrowheads="1"/>
          </p:cNvPicPr>
          <p:nvPr/>
        </p:nvPicPr>
        <p:blipFill>
          <a:blip r:embed="rId3" cstate="print"/>
          <a:srcRect/>
          <a:stretch>
            <a:fillRect/>
          </a:stretch>
        </p:blipFill>
        <p:spPr bwMode="auto">
          <a:xfrm>
            <a:off x="990600" y="1219200"/>
            <a:ext cx="7094537" cy="42481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QX-QXO-200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p:txBody>
          <a:bodyPr/>
          <a:lstStyle/>
          <a:p>
            <a:r>
              <a:rPr lang="en-US" altLang="zh-CN" smtClean="0"/>
              <a:t>Message publishers publish specific business objects</a:t>
            </a:r>
          </a:p>
          <a:p>
            <a:r>
              <a:rPr lang="en-US" altLang="zh-CN" smtClean="0"/>
              <a:t>Register business objects with the message publisher</a:t>
            </a:r>
          </a:p>
        </p:txBody>
      </p:sp>
      <p:sp>
        <p:nvSpPr>
          <p:cNvPr id="21506" name="Title 1"/>
          <p:cNvSpPr>
            <a:spLocks noGrp="1"/>
          </p:cNvSpPr>
          <p:nvPr>
            <p:ph type="title"/>
          </p:nvPr>
        </p:nvSpPr>
        <p:spPr/>
        <p:txBody>
          <a:bodyPr/>
          <a:lstStyle/>
          <a:p>
            <a:r>
              <a:rPr lang="en-US" altLang="zh-CN" smtClean="0"/>
              <a:t>Message Publisher – Business Objects</a:t>
            </a:r>
          </a:p>
        </p:txBody>
      </p:sp>
      <p:pic>
        <p:nvPicPr>
          <p:cNvPr id="21508" name="Picture 3"/>
          <p:cNvPicPr>
            <a:picLocks noChangeAspect="1" noChangeArrowheads="1"/>
          </p:cNvPicPr>
          <p:nvPr/>
        </p:nvPicPr>
        <p:blipFill>
          <a:blip r:embed="rId3" cstate="print"/>
          <a:srcRect/>
          <a:stretch>
            <a:fillRect/>
          </a:stretch>
        </p:blipFill>
        <p:spPr bwMode="auto">
          <a:xfrm>
            <a:off x="457200" y="2921000"/>
            <a:ext cx="4919663" cy="29464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509" name="Picture 3"/>
          <p:cNvPicPr>
            <a:picLocks noChangeAspect="1" noChangeArrowheads="1"/>
          </p:cNvPicPr>
          <p:nvPr/>
        </p:nvPicPr>
        <p:blipFill>
          <a:blip r:embed="rId4" cstate="print"/>
          <a:srcRect/>
          <a:stretch>
            <a:fillRect/>
          </a:stretch>
        </p:blipFill>
        <p:spPr bwMode="auto">
          <a:xfrm>
            <a:off x="4943475" y="4267200"/>
            <a:ext cx="3694113" cy="19573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QX-QXO-210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altLang="zh-CN" smtClean="0"/>
              <a:t>Message destination definition</a:t>
            </a:r>
          </a:p>
          <a:p>
            <a:r>
              <a:rPr lang="en-US" altLang="zh-CN" smtClean="0"/>
              <a:t>Define delivery method for messages</a:t>
            </a:r>
          </a:p>
          <a:p>
            <a:pPr lvl="1"/>
            <a:r>
              <a:rPr lang="en-US" altLang="zh-CN" smtClean="0"/>
              <a:t>File drop/HTTP post (Web Service)</a:t>
            </a:r>
          </a:p>
          <a:p>
            <a:r>
              <a:rPr lang="en-US" altLang="zh-CN" smtClean="0"/>
              <a:t>Define delivery destination</a:t>
            </a:r>
          </a:p>
          <a:p>
            <a:pPr lvl="1"/>
            <a:r>
              <a:rPr lang="en-US" altLang="zh-CN" smtClean="0"/>
              <a:t>File drop – drop directory</a:t>
            </a:r>
          </a:p>
          <a:p>
            <a:pPr lvl="1"/>
            <a:r>
              <a:rPr lang="en-US" altLang="zh-CN" smtClean="0"/>
              <a:t>HTTP post – target URL</a:t>
            </a:r>
          </a:p>
          <a:p>
            <a:r>
              <a:rPr lang="en-US" altLang="zh-CN" smtClean="0"/>
              <a:t>Manage data subscriptions</a:t>
            </a:r>
          </a:p>
          <a:p>
            <a:endParaRPr lang="zh-CN" altLang="en-US" smtClean="0"/>
          </a:p>
        </p:txBody>
      </p:sp>
      <p:sp>
        <p:nvSpPr>
          <p:cNvPr id="22530" name="Title 1"/>
          <p:cNvSpPr>
            <a:spLocks noGrp="1"/>
          </p:cNvSpPr>
          <p:nvPr>
            <p:ph type="title"/>
          </p:nvPr>
        </p:nvSpPr>
        <p:spPr/>
        <p:txBody>
          <a:bodyPr/>
          <a:lstStyle/>
          <a:p>
            <a:r>
              <a:rPr lang="en-US" altLang="zh-CN" smtClean="0"/>
              <a:t>Subscriber</a:t>
            </a:r>
          </a:p>
        </p:txBody>
      </p:sp>
      <p:grpSp>
        <p:nvGrpSpPr>
          <p:cNvPr id="22532" name="Group 3"/>
          <p:cNvGrpSpPr>
            <a:grpSpLocks/>
          </p:cNvGrpSpPr>
          <p:nvPr/>
        </p:nvGrpSpPr>
        <p:grpSpPr bwMode="auto">
          <a:xfrm>
            <a:off x="1600200" y="4343400"/>
            <a:ext cx="5981700" cy="1905000"/>
            <a:chOff x="304800" y="1524000"/>
            <a:chExt cx="8534400" cy="2898648"/>
          </a:xfrm>
        </p:grpSpPr>
        <p:sp>
          <p:nvSpPr>
            <p:cNvPr id="5" name="TextBox 119"/>
            <p:cNvSpPr txBox="1">
              <a:spLocks noChangeArrowheads="1"/>
            </p:cNvSpPr>
            <p:nvPr/>
          </p:nvSpPr>
          <p:spPr bwMode="auto">
            <a:xfrm>
              <a:off x="2132630" y="1524000"/>
              <a:ext cx="5268316" cy="2898648"/>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000" dirty="0">
                  <a:solidFill>
                    <a:srgbClr val="FFFFFF"/>
                  </a:solidFill>
                  <a:latin typeface="+mj-lt"/>
                </a:rPr>
                <a:t>QXtend</a:t>
              </a:r>
              <a:endParaRPr lang="en-US" sz="1000" dirty="0">
                <a:solidFill>
                  <a:srgbClr val="FFFFFF"/>
                </a:solidFill>
                <a:latin typeface="+mj-lt"/>
              </a:endParaRPr>
            </a:p>
          </p:txBody>
        </p:sp>
        <p:sp>
          <p:nvSpPr>
            <p:cNvPr id="22534" name="TextBox 23"/>
            <p:cNvSpPr txBox="1">
              <a:spLocks noChangeArrowheads="1"/>
            </p:cNvSpPr>
            <p:nvPr/>
          </p:nvSpPr>
          <p:spPr bwMode="auto">
            <a:xfrm>
              <a:off x="304800" y="1524000"/>
              <a:ext cx="1219200" cy="1298448"/>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(EMEA)</a:t>
              </a:r>
              <a:endParaRPr lang="en-US" altLang="zh-CN" sz="1000">
                <a:solidFill>
                  <a:schemeClr val="bg1"/>
                </a:solidFill>
                <a:latin typeface="+mj-lt"/>
                <a:ea typeface="宋体" pitchFamily="2" charset="-122"/>
              </a:endParaRPr>
            </a:p>
          </p:txBody>
        </p:sp>
        <p:sp>
          <p:nvSpPr>
            <p:cNvPr id="22535" name="TextBox 23"/>
            <p:cNvSpPr txBox="1">
              <a:spLocks noChangeArrowheads="1"/>
            </p:cNvSpPr>
            <p:nvPr/>
          </p:nvSpPr>
          <p:spPr bwMode="auto">
            <a:xfrm>
              <a:off x="304800" y="3044952"/>
              <a:ext cx="1219200" cy="13716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(NAMER)</a:t>
              </a:r>
              <a:endParaRPr lang="en-US" altLang="zh-CN" sz="1000">
                <a:solidFill>
                  <a:schemeClr val="bg1"/>
                </a:solidFill>
                <a:latin typeface="+mj-lt"/>
                <a:ea typeface="宋体" pitchFamily="2" charset="-122"/>
              </a:endParaRPr>
            </a:p>
          </p:txBody>
        </p:sp>
        <p:sp>
          <p:nvSpPr>
            <p:cNvPr id="8" name="TextBox 119"/>
            <p:cNvSpPr txBox="1">
              <a:spLocks noChangeArrowheads="1"/>
            </p:cNvSpPr>
            <p:nvPr/>
          </p:nvSpPr>
          <p:spPr bwMode="auto">
            <a:xfrm>
              <a:off x="2515409" y="1905655"/>
              <a:ext cx="761029" cy="913074"/>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000" dirty="0">
                  <a:solidFill>
                    <a:srgbClr val="FFFFFF"/>
                  </a:solidFill>
                  <a:latin typeface="+mj-lt"/>
                </a:rPr>
                <a:t>EMEA</a:t>
              </a:r>
            </a:p>
            <a:p>
              <a:pPr algn="ctr">
                <a:defRPr/>
              </a:pPr>
              <a:r>
                <a:rPr lang="en-GB" sz="1000" dirty="0">
                  <a:solidFill>
                    <a:srgbClr val="FFFFFF"/>
                  </a:solidFill>
                  <a:latin typeface="+mj-lt"/>
                </a:rPr>
                <a:t>(SA)</a:t>
              </a:r>
              <a:endParaRPr lang="en-US" sz="1000" dirty="0">
                <a:solidFill>
                  <a:srgbClr val="FFFFFF"/>
                </a:solidFill>
                <a:latin typeface="+mj-lt"/>
              </a:endParaRPr>
            </a:p>
          </p:txBody>
        </p:sp>
        <p:sp>
          <p:nvSpPr>
            <p:cNvPr id="9" name="TextBox 119"/>
            <p:cNvSpPr txBox="1">
              <a:spLocks noChangeArrowheads="1"/>
            </p:cNvSpPr>
            <p:nvPr/>
          </p:nvSpPr>
          <p:spPr bwMode="auto">
            <a:xfrm>
              <a:off x="2515409" y="2970909"/>
              <a:ext cx="761029" cy="915489"/>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000" dirty="0">
                  <a:solidFill>
                    <a:srgbClr val="FFFFFF"/>
                  </a:solidFill>
                  <a:latin typeface="+mj-lt"/>
                </a:rPr>
                <a:t>NAMER</a:t>
              </a:r>
            </a:p>
            <a:p>
              <a:pPr algn="ctr">
                <a:defRPr/>
              </a:pPr>
              <a:r>
                <a:rPr lang="en-GB" sz="1000" dirty="0">
                  <a:solidFill>
                    <a:srgbClr val="FFFFFF"/>
                  </a:solidFill>
                  <a:latin typeface="+mj-lt"/>
                </a:rPr>
                <a:t>(SA)</a:t>
              </a:r>
              <a:endParaRPr lang="en-US" sz="1000" dirty="0">
                <a:solidFill>
                  <a:srgbClr val="FFFFFF"/>
                </a:solidFill>
                <a:latin typeface="+mj-lt"/>
              </a:endParaRPr>
            </a:p>
          </p:txBody>
        </p:sp>
        <p:cxnSp>
          <p:nvCxnSpPr>
            <p:cNvPr id="10" name="Straight Arrow Connector 9"/>
            <p:cNvCxnSpPr>
              <a:stCxn id="22534" idx="3"/>
              <a:endCxn id="8" idx="1"/>
            </p:cNvCxnSpPr>
            <p:nvPr/>
          </p:nvCxnSpPr>
          <p:spPr bwMode="auto">
            <a:xfrm>
              <a:off x="1523353" y="2173781"/>
              <a:ext cx="992056" cy="1884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22535" idx="3"/>
              <a:endCxn id="9" idx="1"/>
            </p:cNvCxnSpPr>
            <p:nvPr/>
          </p:nvCxnSpPr>
          <p:spPr bwMode="auto">
            <a:xfrm flipV="1">
              <a:off x="1523353" y="3429862"/>
              <a:ext cx="992056" cy="301942"/>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2" name="TextBox 119"/>
            <p:cNvSpPr txBox="1">
              <a:spLocks noChangeArrowheads="1"/>
            </p:cNvSpPr>
            <p:nvPr/>
          </p:nvSpPr>
          <p:spPr bwMode="auto">
            <a:xfrm>
              <a:off x="3733962" y="1905655"/>
              <a:ext cx="1599068" cy="1980743"/>
            </a:xfrm>
            <a:prstGeom prst="rect">
              <a:avLst/>
            </a:prstGeom>
            <a:solidFill>
              <a:schemeClr val="accent1">
                <a:lumMod val="75000"/>
              </a:schemeClr>
            </a:solidFill>
            <a:ln w="9525">
              <a:noFill/>
              <a:miter lim="800000"/>
              <a:headEnd/>
              <a:tailEnd/>
            </a:ln>
          </p:spPr>
          <p:txBody>
            <a:bodyPr wrap="none" anchor="b"/>
            <a:lstStyle/>
            <a:p>
              <a:pPr algn="ctr">
                <a:defRPr/>
              </a:pPr>
              <a:r>
                <a:rPr lang="en-US" sz="1000" dirty="0">
                  <a:solidFill>
                    <a:srgbClr val="FFFFFF"/>
                  </a:solidFill>
                  <a:latin typeface="+mj-lt"/>
                </a:rPr>
                <a:t>Business Object</a:t>
              </a:r>
            </a:p>
          </p:txBody>
        </p:sp>
        <p:cxnSp>
          <p:nvCxnSpPr>
            <p:cNvPr id="13" name="Straight Arrow Connector 12"/>
            <p:cNvCxnSpPr>
              <a:stCxn id="8" idx="3"/>
            </p:cNvCxnSpPr>
            <p:nvPr/>
          </p:nvCxnSpPr>
          <p:spPr bwMode="auto">
            <a:xfrm>
              <a:off x="3276438" y="2362193"/>
              <a:ext cx="457524" cy="241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4" name="Straight Arrow Connector 13"/>
            <p:cNvCxnSpPr>
              <a:stCxn id="9" idx="3"/>
            </p:cNvCxnSpPr>
            <p:nvPr/>
          </p:nvCxnSpPr>
          <p:spPr bwMode="auto">
            <a:xfrm>
              <a:off x="3276438" y="3429862"/>
              <a:ext cx="457524"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5" name="TextBox 119"/>
            <p:cNvSpPr txBox="1">
              <a:spLocks noChangeArrowheads="1"/>
            </p:cNvSpPr>
            <p:nvPr/>
          </p:nvSpPr>
          <p:spPr bwMode="auto">
            <a:xfrm>
              <a:off x="3885715" y="2132716"/>
              <a:ext cx="1295562" cy="533835"/>
            </a:xfrm>
            <a:prstGeom prst="rect">
              <a:avLst/>
            </a:prstGeom>
            <a:solidFill>
              <a:schemeClr val="accent1">
                <a:lumMod val="90000"/>
                <a:alpha val="80000"/>
              </a:schemeClr>
            </a:solidFill>
            <a:ln w="9525">
              <a:noFill/>
              <a:miter lim="800000"/>
              <a:headEnd/>
              <a:tailEnd/>
            </a:ln>
            <a:effectLst/>
          </p:spPr>
          <p:txBody>
            <a:bodyPr wrap="none" anchor="ctr"/>
            <a:lstStyle/>
            <a:p>
              <a:pPr algn="ctr">
                <a:defRPr/>
              </a:pPr>
              <a:r>
                <a:rPr lang="en-US" sz="1000" dirty="0">
                  <a:solidFill>
                    <a:srgbClr val="FFFFFF"/>
                  </a:solidFill>
                  <a:latin typeface="+mj-lt"/>
                </a:rPr>
                <a:t>Profile</a:t>
              </a:r>
            </a:p>
          </p:txBody>
        </p:sp>
        <p:sp>
          <p:nvSpPr>
            <p:cNvPr id="16" name="TextBox 119"/>
            <p:cNvSpPr txBox="1">
              <a:spLocks noChangeArrowheads="1"/>
            </p:cNvSpPr>
            <p:nvPr/>
          </p:nvSpPr>
          <p:spPr bwMode="auto">
            <a:xfrm>
              <a:off x="3885715" y="2896027"/>
              <a:ext cx="1295562" cy="533835"/>
            </a:xfrm>
            <a:prstGeom prst="rect">
              <a:avLst/>
            </a:prstGeom>
            <a:solidFill>
              <a:schemeClr val="accent1">
                <a:lumMod val="90000"/>
                <a:alpha val="80000"/>
              </a:schemeClr>
            </a:solidFill>
            <a:ln w="9525">
              <a:noFill/>
              <a:miter lim="800000"/>
              <a:headEnd/>
              <a:tailEnd/>
            </a:ln>
            <a:effectLst/>
          </p:spPr>
          <p:txBody>
            <a:bodyPr wrap="none" anchor="ctr"/>
            <a:lstStyle/>
            <a:p>
              <a:pPr algn="ctr">
                <a:defRPr/>
              </a:pPr>
              <a:r>
                <a:rPr lang="en-US" sz="1000" dirty="0">
                  <a:solidFill>
                    <a:srgbClr val="FFFFFF"/>
                  </a:solidFill>
                  <a:latin typeface="+mj-lt"/>
                </a:rPr>
                <a:t>Profile</a:t>
              </a:r>
            </a:p>
          </p:txBody>
        </p:sp>
        <p:sp>
          <p:nvSpPr>
            <p:cNvPr id="17" name="TextBox 119"/>
            <p:cNvSpPr txBox="1">
              <a:spLocks noChangeArrowheads="1"/>
            </p:cNvSpPr>
            <p:nvPr/>
          </p:nvSpPr>
          <p:spPr bwMode="auto">
            <a:xfrm>
              <a:off x="5867562" y="1676180"/>
              <a:ext cx="1372571" cy="533834"/>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MES EMEA</a:t>
              </a:r>
            </a:p>
            <a:p>
              <a:pPr algn="ctr">
                <a:defRPr/>
              </a:pPr>
              <a:r>
                <a:rPr lang="en-US" sz="1000" dirty="0">
                  <a:solidFill>
                    <a:srgbClr val="FFFFFF"/>
                  </a:solidFill>
                  <a:latin typeface="+mj-lt"/>
                </a:rPr>
                <a:t>(Subscriber)</a:t>
              </a:r>
            </a:p>
          </p:txBody>
        </p:sp>
        <p:sp>
          <p:nvSpPr>
            <p:cNvPr id="18" name="TextBox 119"/>
            <p:cNvSpPr txBox="1">
              <a:spLocks noChangeArrowheads="1"/>
            </p:cNvSpPr>
            <p:nvPr/>
          </p:nvSpPr>
          <p:spPr bwMode="auto">
            <a:xfrm>
              <a:off x="5867562" y="2284896"/>
              <a:ext cx="1372571" cy="533834"/>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MES NAMER</a:t>
              </a:r>
            </a:p>
            <a:p>
              <a:pPr algn="ctr">
                <a:defRPr/>
              </a:pPr>
              <a:r>
                <a:rPr lang="en-US" sz="1000" dirty="0">
                  <a:solidFill>
                    <a:srgbClr val="FFFFFF"/>
                  </a:solidFill>
                  <a:latin typeface="+mj-lt"/>
                </a:rPr>
                <a:t>(Subscriber)</a:t>
              </a:r>
            </a:p>
          </p:txBody>
        </p:sp>
        <p:sp>
          <p:nvSpPr>
            <p:cNvPr id="19" name="TextBox 119"/>
            <p:cNvSpPr txBox="1">
              <a:spLocks noChangeArrowheads="1"/>
            </p:cNvSpPr>
            <p:nvPr/>
          </p:nvSpPr>
          <p:spPr bwMode="auto">
            <a:xfrm>
              <a:off x="5867562" y="2896027"/>
              <a:ext cx="1372571" cy="533835"/>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WMS EMEA</a:t>
              </a:r>
            </a:p>
            <a:p>
              <a:pPr algn="ctr">
                <a:defRPr/>
              </a:pPr>
              <a:r>
                <a:rPr lang="en-US" sz="1000" dirty="0">
                  <a:solidFill>
                    <a:srgbClr val="FFFFFF"/>
                  </a:solidFill>
                  <a:latin typeface="+mj-lt"/>
                </a:rPr>
                <a:t>(Subscriber)</a:t>
              </a:r>
            </a:p>
          </p:txBody>
        </p:sp>
        <p:sp>
          <p:nvSpPr>
            <p:cNvPr id="20" name="TextBox 119"/>
            <p:cNvSpPr txBox="1">
              <a:spLocks noChangeArrowheads="1"/>
            </p:cNvSpPr>
            <p:nvPr/>
          </p:nvSpPr>
          <p:spPr bwMode="auto">
            <a:xfrm>
              <a:off x="5867562" y="3504743"/>
              <a:ext cx="1372571" cy="533835"/>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WMS NAMER</a:t>
              </a:r>
            </a:p>
            <a:p>
              <a:pPr algn="ctr">
                <a:defRPr/>
              </a:pPr>
              <a:r>
                <a:rPr lang="en-US" sz="1000" dirty="0">
                  <a:solidFill>
                    <a:srgbClr val="FFFFFF"/>
                  </a:solidFill>
                  <a:latin typeface="+mj-lt"/>
                </a:rPr>
                <a:t>(Subscriber)</a:t>
              </a:r>
            </a:p>
          </p:txBody>
        </p:sp>
        <p:cxnSp>
          <p:nvCxnSpPr>
            <p:cNvPr id="21" name="Straight Arrow Connector 20"/>
            <p:cNvCxnSpPr>
              <a:endCxn id="17" idx="1"/>
            </p:cNvCxnSpPr>
            <p:nvPr/>
          </p:nvCxnSpPr>
          <p:spPr bwMode="auto">
            <a:xfrm flipV="1">
              <a:off x="5181277" y="1944304"/>
              <a:ext cx="686285" cy="265709"/>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2" name="Straight Arrow Connector 21"/>
            <p:cNvCxnSpPr>
              <a:stCxn id="15" idx="3"/>
            </p:cNvCxnSpPr>
            <p:nvPr/>
          </p:nvCxnSpPr>
          <p:spPr bwMode="auto">
            <a:xfrm>
              <a:off x="5181277" y="2400842"/>
              <a:ext cx="686285" cy="11594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3" name="Straight Arrow Connector 22"/>
            <p:cNvCxnSpPr/>
            <p:nvPr/>
          </p:nvCxnSpPr>
          <p:spPr bwMode="auto">
            <a:xfrm>
              <a:off x="5181277" y="2591669"/>
              <a:ext cx="686285" cy="379241"/>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4" name="Straight Arrow Connector 23"/>
            <p:cNvCxnSpPr/>
            <p:nvPr/>
          </p:nvCxnSpPr>
          <p:spPr bwMode="auto">
            <a:xfrm>
              <a:off x="5181277" y="3048207"/>
              <a:ext cx="686285" cy="22947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5" name="Straight Arrow Connector 24"/>
            <p:cNvCxnSpPr>
              <a:endCxn id="20" idx="1"/>
            </p:cNvCxnSpPr>
            <p:nvPr/>
          </p:nvCxnSpPr>
          <p:spPr bwMode="auto">
            <a:xfrm>
              <a:off x="5181277" y="3277682"/>
              <a:ext cx="686285" cy="495186"/>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26" name="TextBox 119"/>
            <p:cNvSpPr txBox="1">
              <a:spLocks noChangeArrowheads="1"/>
            </p:cNvSpPr>
            <p:nvPr/>
          </p:nvSpPr>
          <p:spPr bwMode="auto">
            <a:xfrm>
              <a:off x="8001000" y="16764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MES</a:t>
              </a:r>
            </a:p>
            <a:p>
              <a:pPr algn="ctr">
                <a:defRPr/>
              </a:pPr>
              <a:r>
                <a:rPr lang="en-US" sz="1000" dirty="0">
                  <a:solidFill>
                    <a:srgbClr val="FFFFFF"/>
                  </a:solidFill>
                  <a:latin typeface="+mj-lt"/>
                </a:rPr>
                <a:t>(EMEA)</a:t>
              </a:r>
            </a:p>
          </p:txBody>
        </p:sp>
        <p:sp>
          <p:nvSpPr>
            <p:cNvPr id="27" name="TextBox 119"/>
            <p:cNvSpPr txBox="1">
              <a:spLocks noChangeArrowheads="1"/>
            </p:cNvSpPr>
            <p:nvPr/>
          </p:nvSpPr>
          <p:spPr bwMode="auto">
            <a:xfrm>
              <a:off x="8001000" y="22860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MES </a:t>
              </a:r>
            </a:p>
            <a:p>
              <a:pPr algn="ctr">
                <a:defRPr/>
              </a:pPr>
              <a:r>
                <a:rPr lang="en-US" sz="1000" dirty="0">
                  <a:solidFill>
                    <a:srgbClr val="FFFFFF"/>
                  </a:solidFill>
                  <a:latin typeface="+mj-lt"/>
                </a:rPr>
                <a:t>(NAMER)</a:t>
              </a:r>
            </a:p>
          </p:txBody>
        </p:sp>
        <p:sp>
          <p:nvSpPr>
            <p:cNvPr id="28" name="TextBox 119"/>
            <p:cNvSpPr txBox="1">
              <a:spLocks noChangeArrowheads="1"/>
            </p:cNvSpPr>
            <p:nvPr/>
          </p:nvSpPr>
          <p:spPr bwMode="auto">
            <a:xfrm>
              <a:off x="8001000" y="28956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WMS</a:t>
              </a:r>
            </a:p>
            <a:p>
              <a:pPr algn="ctr">
                <a:defRPr/>
              </a:pPr>
              <a:r>
                <a:rPr lang="en-US" sz="1000" dirty="0">
                  <a:solidFill>
                    <a:srgbClr val="FFFFFF"/>
                  </a:solidFill>
                  <a:latin typeface="+mj-lt"/>
                </a:rPr>
                <a:t>(EMEA)</a:t>
              </a:r>
            </a:p>
          </p:txBody>
        </p:sp>
        <p:sp>
          <p:nvSpPr>
            <p:cNvPr id="29" name="TextBox 119"/>
            <p:cNvSpPr txBox="1">
              <a:spLocks noChangeArrowheads="1"/>
            </p:cNvSpPr>
            <p:nvPr/>
          </p:nvSpPr>
          <p:spPr bwMode="auto">
            <a:xfrm>
              <a:off x="8001000" y="35052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WMS</a:t>
              </a:r>
            </a:p>
            <a:p>
              <a:pPr algn="ctr">
                <a:defRPr/>
              </a:pPr>
              <a:r>
                <a:rPr lang="en-US" sz="1000" dirty="0">
                  <a:solidFill>
                    <a:srgbClr val="FFFFFF"/>
                  </a:solidFill>
                  <a:latin typeface="+mj-lt"/>
                </a:rPr>
                <a:t>(NAMER)</a:t>
              </a:r>
            </a:p>
          </p:txBody>
        </p:sp>
        <p:cxnSp>
          <p:nvCxnSpPr>
            <p:cNvPr id="30" name="Straight Arrow Connector 29"/>
            <p:cNvCxnSpPr>
              <a:stCxn id="17" idx="3"/>
              <a:endCxn id="0" idx="1"/>
            </p:cNvCxnSpPr>
            <p:nvPr/>
          </p:nvCxnSpPr>
          <p:spPr bwMode="auto">
            <a:xfrm>
              <a:off x="7240132" y="1944304"/>
              <a:ext cx="761029" cy="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1" name="Straight Arrow Connector 30"/>
            <p:cNvCxnSpPr>
              <a:stCxn id="18" idx="3"/>
              <a:endCxn id="0" idx="1"/>
            </p:cNvCxnSpPr>
            <p:nvPr/>
          </p:nvCxnSpPr>
          <p:spPr bwMode="auto">
            <a:xfrm>
              <a:off x="7240132" y="2553020"/>
              <a:ext cx="761029" cy="241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2" name="Straight Arrow Connector 31"/>
            <p:cNvCxnSpPr>
              <a:stCxn id="19" idx="3"/>
              <a:endCxn id="0" idx="1"/>
            </p:cNvCxnSpPr>
            <p:nvPr/>
          </p:nvCxnSpPr>
          <p:spPr bwMode="auto">
            <a:xfrm>
              <a:off x="7240132" y="3161736"/>
              <a:ext cx="761029" cy="241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3" name="Straight Arrow Connector 32"/>
            <p:cNvCxnSpPr>
              <a:stCxn id="20" idx="3"/>
              <a:endCxn id="0" idx="1"/>
            </p:cNvCxnSpPr>
            <p:nvPr/>
          </p:nvCxnSpPr>
          <p:spPr bwMode="auto">
            <a:xfrm>
              <a:off x="7240132" y="3772869"/>
              <a:ext cx="761029" cy="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36" name="Footer Placeholder 35"/>
          <p:cNvSpPr>
            <a:spLocks noGrp="1"/>
          </p:cNvSpPr>
          <p:nvPr>
            <p:ph type="ftr" sz="quarter" idx="10"/>
          </p:nvPr>
        </p:nvSpPr>
        <p:spPr/>
        <p:txBody>
          <a:bodyPr/>
          <a:lstStyle/>
          <a:p>
            <a:r>
              <a:rPr lang="en-US" dirty="0" smtClean="0"/>
              <a:t>QX-QXO-220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Content Placeholder 2"/>
          <p:cNvSpPr>
            <a:spLocks noGrp="1"/>
          </p:cNvSpPr>
          <p:nvPr>
            <p:ph idx="1"/>
          </p:nvPr>
        </p:nvSpPr>
        <p:spPr/>
        <p:txBody>
          <a:bodyPr/>
          <a:lstStyle/>
          <a:p>
            <a:r>
              <a:rPr lang="en-US" altLang="zh-CN" smtClean="0"/>
              <a:t>View configured subscribers</a:t>
            </a:r>
          </a:p>
          <a:p>
            <a:r>
              <a:rPr lang="en-US" altLang="zh-CN" smtClean="0"/>
              <a:t>Manage subscribers</a:t>
            </a:r>
          </a:p>
          <a:p>
            <a:r>
              <a:rPr lang="en-US" altLang="zh-CN" smtClean="0"/>
              <a:t>Force-publish all subscriber data</a:t>
            </a:r>
          </a:p>
          <a:p>
            <a:r>
              <a:rPr lang="en-US" altLang="zh-CN" smtClean="0"/>
              <a:t>Generate XML schema for subscriber messages</a:t>
            </a:r>
          </a:p>
        </p:txBody>
      </p:sp>
      <p:sp>
        <p:nvSpPr>
          <p:cNvPr id="23554" name="Title 1"/>
          <p:cNvSpPr>
            <a:spLocks noGrp="1"/>
          </p:cNvSpPr>
          <p:nvPr>
            <p:ph type="title"/>
          </p:nvPr>
        </p:nvSpPr>
        <p:spPr/>
        <p:txBody>
          <a:bodyPr/>
          <a:lstStyle/>
          <a:p>
            <a:r>
              <a:rPr lang="en-US" altLang="zh-CN" smtClean="0"/>
              <a:t>Subscriber Configuration </a:t>
            </a:r>
          </a:p>
        </p:txBody>
      </p:sp>
      <p:pic>
        <p:nvPicPr>
          <p:cNvPr id="23555" name="Picture 2"/>
          <p:cNvPicPr>
            <a:picLocks noChangeAspect="1" noChangeArrowheads="1"/>
          </p:cNvPicPr>
          <p:nvPr/>
        </p:nvPicPr>
        <p:blipFill>
          <a:blip r:embed="rId3" cstate="print"/>
          <a:srcRect/>
          <a:stretch>
            <a:fillRect/>
          </a:stretch>
        </p:blipFill>
        <p:spPr bwMode="auto">
          <a:xfrm>
            <a:off x="609600" y="3581400"/>
            <a:ext cx="7172325" cy="23558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QX-QXO-230</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zh-CN" smtClean="0"/>
              <a:t>Subscriber – File Directory Service</a:t>
            </a:r>
          </a:p>
        </p:txBody>
      </p:sp>
      <p:pic>
        <p:nvPicPr>
          <p:cNvPr id="24586" name="Picture 10"/>
          <p:cNvPicPr>
            <a:picLocks noChangeAspect="1" noChangeArrowheads="1"/>
          </p:cNvPicPr>
          <p:nvPr/>
        </p:nvPicPr>
        <p:blipFill>
          <a:blip r:embed="rId3" cstate="print"/>
          <a:srcRect/>
          <a:stretch>
            <a:fillRect/>
          </a:stretch>
        </p:blipFill>
        <p:spPr bwMode="auto">
          <a:xfrm>
            <a:off x="1066800" y="990600"/>
            <a:ext cx="6477000" cy="50180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QX-QXO-240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zh-CN" smtClean="0"/>
              <a:t>Subscriber – QXtend Web Service</a:t>
            </a:r>
          </a:p>
        </p:txBody>
      </p:sp>
      <p:pic>
        <p:nvPicPr>
          <p:cNvPr id="25608" name="Picture 8" descr="Subscriber"/>
          <p:cNvPicPr>
            <a:picLocks noChangeAspect="1" noChangeArrowheads="1"/>
          </p:cNvPicPr>
          <p:nvPr/>
        </p:nvPicPr>
        <p:blipFill>
          <a:blip r:embed="rId3" cstate="print"/>
          <a:srcRect/>
          <a:stretch>
            <a:fillRect/>
          </a:stretch>
        </p:blipFill>
        <p:spPr bwMode="auto">
          <a:xfrm>
            <a:off x="1143000" y="990600"/>
            <a:ext cx="6248400" cy="5041900"/>
          </a:xfrm>
          <a:prstGeom prst="rect">
            <a:avLst/>
          </a:prstGeom>
          <a:noFill/>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QX-QXO-250</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zh-CN" smtClean="0"/>
              <a:t>Subscriber – Web Service</a:t>
            </a:r>
          </a:p>
        </p:txBody>
      </p:sp>
      <p:pic>
        <p:nvPicPr>
          <p:cNvPr id="26633" name="Picture 9"/>
          <p:cNvPicPr>
            <a:picLocks noChangeAspect="1" noChangeArrowheads="1"/>
          </p:cNvPicPr>
          <p:nvPr/>
        </p:nvPicPr>
        <p:blipFill>
          <a:blip r:embed="rId3" cstate="print"/>
          <a:srcRect/>
          <a:stretch>
            <a:fillRect/>
          </a:stretch>
        </p:blipFill>
        <p:spPr bwMode="auto">
          <a:xfrm>
            <a:off x="1219200" y="1066800"/>
            <a:ext cx="6400800" cy="49387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QX-QXO-260</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Content Placeholder 2"/>
          <p:cNvSpPr>
            <a:spLocks noGrp="1"/>
          </p:cNvSpPr>
          <p:nvPr>
            <p:ph idx="1"/>
          </p:nvPr>
        </p:nvSpPr>
        <p:spPr/>
        <p:txBody>
          <a:bodyPr>
            <a:normAutofit/>
          </a:bodyPr>
          <a:lstStyle/>
          <a:p>
            <a:r>
              <a:rPr lang="en-US" altLang="zh-CN" sz="2400" dirty="0" smtClean="0"/>
              <a:t>Subscribers receive messages for certain profiles</a:t>
            </a:r>
          </a:p>
          <a:p>
            <a:r>
              <a:rPr lang="en-US" altLang="zh-CN" sz="2400" dirty="0" smtClean="0"/>
              <a:t>Register the profiles to be sent to the subscriber</a:t>
            </a:r>
          </a:p>
        </p:txBody>
      </p:sp>
      <p:sp>
        <p:nvSpPr>
          <p:cNvPr id="27650" name="Title 1"/>
          <p:cNvSpPr>
            <a:spLocks noGrp="1"/>
          </p:cNvSpPr>
          <p:nvPr>
            <p:ph type="title"/>
          </p:nvPr>
        </p:nvSpPr>
        <p:spPr/>
        <p:txBody>
          <a:bodyPr/>
          <a:lstStyle/>
          <a:p>
            <a:r>
              <a:rPr lang="en-US" altLang="zh-CN" smtClean="0"/>
              <a:t>Subscriber - Profiles</a:t>
            </a:r>
          </a:p>
        </p:txBody>
      </p:sp>
      <p:pic>
        <p:nvPicPr>
          <p:cNvPr id="27659" name="Picture 11"/>
          <p:cNvPicPr>
            <a:picLocks noChangeAspect="1" noChangeArrowheads="1"/>
          </p:cNvPicPr>
          <p:nvPr/>
        </p:nvPicPr>
        <p:blipFill>
          <a:blip r:embed="rId3" cstate="print"/>
          <a:srcRect/>
          <a:stretch>
            <a:fillRect/>
          </a:stretch>
        </p:blipFill>
        <p:spPr bwMode="auto">
          <a:xfrm>
            <a:off x="304800" y="2057400"/>
            <a:ext cx="5105400" cy="39560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7661" name="Picture 13"/>
          <p:cNvPicPr>
            <a:picLocks noChangeAspect="1" noChangeArrowheads="1"/>
          </p:cNvPicPr>
          <p:nvPr/>
        </p:nvPicPr>
        <p:blipFill>
          <a:blip r:embed="rId4" cstate="print"/>
          <a:srcRect/>
          <a:stretch>
            <a:fillRect/>
          </a:stretch>
        </p:blipFill>
        <p:spPr bwMode="auto">
          <a:xfrm>
            <a:off x="2819400" y="3124200"/>
            <a:ext cx="6019800" cy="25939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QX-QXO-270</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Content Placeholder 2"/>
          <p:cNvSpPr>
            <a:spLocks noGrp="1"/>
          </p:cNvSpPr>
          <p:nvPr>
            <p:ph idx="1"/>
          </p:nvPr>
        </p:nvSpPr>
        <p:spPr>
          <a:xfrm>
            <a:off x="457200" y="891611"/>
            <a:ext cx="8458200" cy="1546790"/>
          </a:xfrm>
        </p:spPr>
        <p:txBody>
          <a:bodyPr>
            <a:normAutofit/>
          </a:bodyPr>
          <a:lstStyle/>
          <a:p>
            <a:r>
              <a:rPr lang="en-US" altLang="zh-CN" sz="2400" dirty="0" smtClean="0"/>
              <a:t>Subscribers receive messages from source applications</a:t>
            </a:r>
          </a:p>
          <a:p>
            <a:r>
              <a:rPr lang="en-US" altLang="zh-CN" sz="2400" dirty="0" smtClean="0"/>
              <a:t>Register the source application to receive data from</a:t>
            </a:r>
          </a:p>
        </p:txBody>
      </p:sp>
      <p:sp>
        <p:nvSpPr>
          <p:cNvPr id="28674" name="Title 1"/>
          <p:cNvSpPr>
            <a:spLocks noGrp="1"/>
          </p:cNvSpPr>
          <p:nvPr>
            <p:ph type="title"/>
          </p:nvPr>
        </p:nvSpPr>
        <p:spPr/>
        <p:txBody>
          <a:bodyPr/>
          <a:lstStyle/>
          <a:p>
            <a:r>
              <a:rPr lang="en-US" altLang="zh-CN" smtClean="0"/>
              <a:t>Subscriber – Source Applications</a:t>
            </a:r>
          </a:p>
        </p:txBody>
      </p:sp>
      <p:pic>
        <p:nvPicPr>
          <p:cNvPr id="28684" name="Picture 12"/>
          <p:cNvPicPr>
            <a:picLocks noChangeAspect="1" noChangeArrowheads="1"/>
          </p:cNvPicPr>
          <p:nvPr/>
        </p:nvPicPr>
        <p:blipFill>
          <a:blip r:embed="rId3" cstate="print"/>
          <a:srcRect/>
          <a:stretch>
            <a:fillRect/>
          </a:stretch>
        </p:blipFill>
        <p:spPr bwMode="auto">
          <a:xfrm>
            <a:off x="457200" y="2286000"/>
            <a:ext cx="5105400" cy="39560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8685" name="Picture 13"/>
          <p:cNvPicPr>
            <a:picLocks noChangeAspect="1" noChangeArrowheads="1"/>
          </p:cNvPicPr>
          <p:nvPr/>
        </p:nvPicPr>
        <p:blipFill>
          <a:blip r:embed="rId4" cstate="print"/>
          <a:srcRect/>
          <a:stretch>
            <a:fillRect/>
          </a:stretch>
        </p:blipFill>
        <p:spPr bwMode="auto">
          <a:xfrm>
            <a:off x="3048000" y="3200400"/>
            <a:ext cx="5567363" cy="26146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QX-QXO-280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p:txBody>
          <a:bodyPr/>
          <a:lstStyle/>
          <a:p>
            <a:r>
              <a:rPr lang="en-US" altLang="zh-CN" dirty="0" smtClean="0"/>
              <a:t>Application data source for business objects</a:t>
            </a:r>
          </a:p>
          <a:p>
            <a:r>
              <a:rPr lang="en-US" altLang="zh-CN" dirty="0" smtClean="0"/>
              <a:t>Application instances grouped by application type</a:t>
            </a:r>
          </a:p>
          <a:p>
            <a:r>
              <a:rPr lang="en-US" altLang="zh-CN" dirty="0" smtClean="0"/>
              <a:t>Define valid business events</a:t>
            </a:r>
          </a:p>
          <a:p>
            <a:pPr lvl="1"/>
            <a:r>
              <a:rPr lang="en-US" altLang="zh-CN" dirty="0" smtClean="0"/>
              <a:t>Activate/deactivate event monitoring</a:t>
            </a:r>
          </a:p>
          <a:p>
            <a:endParaRPr lang="zh-CN" altLang="en-US" dirty="0" smtClean="0"/>
          </a:p>
        </p:txBody>
      </p:sp>
      <p:sp>
        <p:nvSpPr>
          <p:cNvPr id="5122" name="Title 1"/>
          <p:cNvSpPr>
            <a:spLocks noGrp="1"/>
          </p:cNvSpPr>
          <p:nvPr>
            <p:ph type="title"/>
          </p:nvPr>
        </p:nvSpPr>
        <p:spPr/>
        <p:txBody>
          <a:bodyPr/>
          <a:lstStyle/>
          <a:p>
            <a:r>
              <a:rPr lang="en-US" altLang="zh-CN" smtClean="0"/>
              <a:t>Source Application</a:t>
            </a:r>
          </a:p>
        </p:txBody>
      </p:sp>
      <p:grpSp>
        <p:nvGrpSpPr>
          <p:cNvPr id="5124" name="Group 10"/>
          <p:cNvGrpSpPr>
            <a:grpSpLocks/>
          </p:cNvGrpSpPr>
          <p:nvPr/>
        </p:nvGrpSpPr>
        <p:grpSpPr bwMode="auto">
          <a:xfrm>
            <a:off x="1676400" y="3429000"/>
            <a:ext cx="5905500" cy="2667000"/>
            <a:chOff x="304800" y="1524000"/>
            <a:chExt cx="7086600" cy="2898648"/>
          </a:xfrm>
        </p:grpSpPr>
        <p:sp>
          <p:nvSpPr>
            <p:cNvPr id="4" name="TextBox 119"/>
            <p:cNvSpPr txBox="1">
              <a:spLocks noChangeArrowheads="1"/>
            </p:cNvSpPr>
            <p:nvPr/>
          </p:nvSpPr>
          <p:spPr bwMode="auto">
            <a:xfrm>
              <a:off x="2124076" y="1524000"/>
              <a:ext cx="5267324" cy="2898648"/>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400" dirty="0">
                  <a:solidFill>
                    <a:srgbClr val="FFFFFF"/>
                  </a:solidFill>
                  <a:latin typeface="+mj-lt"/>
                </a:rPr>
                <a:t>QXtend</a:t>
              </a:r>
              <a:endParaRPr lang="en-US" sz="1400" dirty="0">
                <a:solidFill>
                  <a:srgbClr val="FFFFFF"/>
                </a:solidFill>
                <a:latin typeface="+mj-lt"/>
              </a:endParaRPr>
            </a:p>
          </p:txBody>
        </p:sp>
        <p:sp>
          <p:nvSpPr>
            <p:cNvPr id="5126" name="TextBox 23"/>
            <p:cNvSpPr txBox="1">
              <a:spLocks noChangeArrowheads="1"/>
            </p:cNvSpPr>
            <p:nvPr/>
          </p:nvSpPr>
          <p:spPr bwMode="auto">
            <a:xfrm>
              <a:off x="304800" y="1524000"/>
              <a:ext cx="1219200" cy="1298448"/>
            </a:xfrm>
            <a:prstGeom prst="rect">
              <a:avLst/>
            </a:prstGeom>
            <a:solidFill>
              <a:schemeClr val="tx2"/>
            </a:solidFill>
            <a:ln w="9525">
              <a:noFill/>
              <a:miter lim="800000"/>
              <a:headEnd/>
              <a:tailEnd/>
            </a:ln>
          </p:spPr>
          <p:txBody>
            <a:bodyPr anchor="ctr"/>
            <a:lstStyle/>
            <a:p>
              <a:pPr algn="ctr"/>
              <a:r>
                <a:rPr lang="en-GB" sz="1400">
                  <a:solidFill>
                    <a:schemeClr val="bg1"/>
                  </a:solidFill>
                  <a:latin typeface="+mj-lt"/>
                </a:rPr>
                <a:t>QAD EA</a:t>
              </a:r>
            </a:p>
            <a:p>
              <a:pPr algn="ctr"/>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5127" name="TextBox 23"/>
            <p:cNvSpPr txBox="1">
              <a:spLocks noChangeArrowheads="1"/>
            </p:cNvSpPr>
            <p:nvPr/>
          </p:nvSpPr>
          <p:spPr bwMode="auto">
            <a:xfrm>
              <a:off x="304800" y="3044952"/>
              <a:ext cx="1219200" cy="1371600"/>
            </a:xfrm>
            <a:prstGeom prst="rect">
              <a:avLst/>
            </a:prstGeom>
            <a:solidFill>
              <a:schemeClr val="tx2"/>
            </a:solidFill>
            <a:ln w="9525">
              <a:noFill/>
              <a:miter lim="800000"/>
              <a:headEnd/>
              <a:tailEnd/>
            </a:ln>
          </p:spPr>
          <p:txBody>
            <a:bodyPr anchor="ctr"/>
            <a:lstStyle/>
            <a:p>
              <a:pPr algn="ctr"/>
              <a:r>
                <a:rPr lang="en-GB" sz="1400">
                  <a:solidFill>
                    <a:schemeClr val="bg1"/>
                  </a:solidFill>
                  <a:latin typeface="+mj-lt"/>
                </a:rPr>
                <a:t>QAD EA</a:t>
              </a:r>
            </a:p>
            <a:p>
              <a:pPr algn="ctr"/>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3" name="TextBox 119"/>
            <p:cNvSpPr txBox="1">
              <a:spLocks noChangeArrowheads="1"/>
            </p:cNvSpPr>
            <p:nvPr/>
          </p:nvSpPr>
          <p:spPr bwMode="auto">
            <a:xfrm>
              <a:off x="2743200" y="1905311"/>
              <a:ext cx="2743200" cy="914454"/>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400" dirty="0">
                  <a:solidFill>
                    <a:srgbClr val="FFFFFF"/>
                  </a:solidFill>
                  <a:latin typeface="+mj-lt"/>
                </a:rPr>
                <a:t>EMEA</a:t>
              </a:r>
            </a:p>
            <a:p>
              <a:pPr algn="ctr">
                <a:defRPr/>
              </a:pPr>
              <a:r>
                <a:rPr lang="en-GB" sz="1400" dirty="0">
                  <a:solidFill>
                    <a:srgbClr val="FFFFFF"/>
                  </a:solidFill>
                  <a:latin typeface="+mj-lt"/>
                </a:rPr>
                <a:t>(Source application)</a:t>
              </a:r>
              <a:endParaRPr lang="en-US" sz="1400" dirty="0">
                <a:solidFill>
                  <a:srgbClr val="FFFFFF"/>
                </a:solidFill>
                <a:latin typeface="+mj-lt"/>
              </a:endParaRPr>
            </a:p>
          </p:txBody>
        </p:sp>
        <p:sp>
          <p:nvSpPr>
            <p:cNvPr id="25" name="TextBox 119"/>
            <p:cNvSpPr txBox="1">
              <a:spLocks noChangeArrowheads="1"/>
            </p:cNvSpPr>
            <p:nvPr/>
          </p:nvSpPr>
          <p:spPr bwMode="auto">
            <a:xfrm>
              <a:off x="2743200" y="2971599"/>
              <a:ext cx="2743200" cy="914454"/>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400" dirty="0">
                  <a:solidFill>
                    <a:srgbClr val="FFFFFF"/>
                  </a:solidFill>
                  <a:latin typeface="+mj-lt"/>
                </a:rPr>
                <a:t>NAMER</a:t>
              </a:r>
            </a:p>
            <a:p>
              <a:pPr algn="ctr">
                <a:defRPr/>
              </a:pPr>
              <a:r>
                <a:rPr lang="en-GB" sz="1400" dirty="0">
                  <a:solidFill>
                    <a:srgbClr val="FFFFFF"/>
                  </a:solidFill>
                  <a:latin typeface="+mj-lt"/>
                </a:rPr>
                <a:t>(Source application)</a:t>
              </a:r>
              <a:endParaRPr lang="en-US" sz="1400" dirty="0">
                <a:solidFill>
                  <a:srgbClr val="FFFFFF"/>
                </a:solidFill>
                <a:latin typeface="+mj-lt"/>
              </a:endParaRPr>
            </a:p>
          </p:txBody>
        </p:sp>
        <p:cxnSp>
          <p:nvCxnSpPr>
            <p:cNvPr id="27" name="Straight Arrow Connector 26"/>
            <p:cNvCxnSpPr>
              <a:stCxn id="5126" idx="3"/>
              <a:endCxn id="23" idx="1"/>
            </p:cNvCxnSpPr>
            <p:nvPr/>
          </p:nvCxnSpPr>
          <p:spPr bwMode="auto">
            <a:xfrm>
              <a:off x="1524000" y="2172745"/>
              <a:ext cx="1219200" cy="18979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0" name="Straight Arrow Connector 29"/>
            <p:cNvCxnSpPr>
              <a:stCxn id="5127" idx="3"/>
            </p:cNvCxnSpPr>
            <p:nvPr/>
          </p:nvCxnSpPr>
          <p:spPr bwMode="auto">
            <a:xfrm flipV="1">
              <a:off x="1524000" y="3428826"/>
              <a:ext cx="1219200" cy="301943"/>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4" name="Footer Placeholder 13"/>
          <p:cNvSpPr>
            <a:spLocks noGrp="1"/>
          </p:cNvSpPr>
          <p:nvPr>
            <p:ph type="ftr" sz="quarter" idx="10"/>
          </p:nvPr>
        </p:nvSpPr>
        <p:spPr/>
        <p:txBody>
          <a:bodyPr/>
          <a:lstStyle/>
          <a:p>
            <a:r>
              <a:rPr lang="en-US" dirty="0" smtClean="0"/>
              <a:t>QX-QXO-020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p:txBody>
          <a:bodyPr/>
          <a:lstStyle/>
          <a:p>
            <a:r>
              <a:rPr lang="en-US" altLang="zh-CN" sz="2400" dirty="0" smtClean="0"/>
              <a:t>Configure individual profiles for subscribers </a:t>
            </a:r>
          </a:p>
          <a:p>
            <a:pPr lvl="1"/>
            <a:r>
              <a:rPr lang="en-US" altLang="zh-CN" sz="2000" dirty="0" smtClean="0"/>
              <a:t>Sending Option (Delivery Schedule)</a:t>
            </a:r>
          </a:p>
          <a:p>
            <a:pPr lvl="1"/>
            <a:r>
              <a:rPr lang="en-US" altLang="zh-CN" sz="2000" dirty="0" smtClean="0"/>
              <a:t>Filter, Operations, Event types</a:t>
            </a:r>
          </a:p>
          <a:p>
            <a:pPr lvl="1"/>
            <a:r>
              <a:rPr lang="en-US" altLang="zh-CN" sz="2000" dirty="0" smtClean="0"/>
              <a:t>Field Substitution</a:t>
            </a:r>
          </a:p>
          <a:p>
            <a:endParaRPr lang="en-US" altLang="zh-CN" dirty="0" smtClean="0"/>
          </a:p>
        </p:txBody>
      </p:sp>
      <p:sp>
        <p:nvSpPr>
          <p:cNvPr id="94210" name="Rectangle 2"/>
          <p:cNvSpPr>
            <a:spLocks noGrp="1" noChangeArrowheads="1"/>
          </p:cNvSpPr>
          <p:nvPr>
            <p:ph type="title"/>
          </p:nvPr>
        </p:nvSpPr>
        <p:spPr/>
        <p:txBody>
          <a:bodyPr/>
          <a:lstStyle/>
          <a:p>
            <a:r>
              <a:rPr lang="en-US" altLang="zh-CN" smtClean="0"/>
              <a:t>Subscriber - Subscriber Profile</a:t>
            </a:r>
          </a:p>
        </p:txBody>
      </p:sp>
      <p:pic>
        <p:nvPicPr>
          <p:cNvPr id="94212" name="Picture 4" descr="SubscriberProfile"/>
          <p:cNvPicPr>
            <a:picLocks noChangeAspect="1" noChangeArrowheads="1"/>
          </p:cNvPicPr>
          <p:nvPr/>
        </p:nvPicPr>
        <p:blipFill>
          <a:blip r:embed="rId3" cstate="print"/>
          <a:srcRect/>
          <a:stretch>
            <a:fillRect/>
          </a:stretch>
        </p:blipFill>
        <p:spPr bwMode="auto">
          <a:xfrm>
            <a:off x="728662" y="2438400"/>
            <a:ext cx="7119938" cy="3922713"/>
          </a:xfrm>
          <a:prstGeom prst="rect">
            <a:avLst/>
          </a:prstGeom>
          <a:noFill/>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QX-QXO-290</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altLang="zh-CN" dirty="0" smtClean="0"/>
              <a:t>Delivers published profile messages to subscribers</a:t>
            </a:r>
          </a:p>
          <a:p>
            <a:r>
              <a:rPr lang="en-US" altLang="zh-CN" dirty="0" smtClean="0"/>
              <a:t>Processing sequence:</a:t>
            </a:r>
          </a:p>
          <a:p>
            <a:pPr lvl="1"/>
            <a:r>
              <a:rPr lang="en-US" altLang="zh-CN" sz="2000" dirty="0" smtClean="0"/>
              <a:t>Identify pending subscriber messages</a:t>
            </a:r>
          </a:p>
          <a:p>
            <a:pPr lvl="1"/>
            <a:r>
              <a:rPr lang="en-US" altLang="zh-CN" sz="2000" dirty="0" smtClean="0"/>
              <a:t>Create Web Service message</a:t>
            </a:r>
          </a:p>
          <a:p>
            <a:pPr lvl="1"/>
            <a:r>
              <a:rPr lang="en-US" altLang="zh-CN" sz="2000" dirty="0" smtClean="0"/>
              <a:t>Deliver subscriber message to subscriber</a:t>
            </a:r>
          </a:p>
          <a:p>
            <a:pPr lvl="1"/>
            <a:r>
              <a:rPr lang="en-US" altLang="zh-CN" sz="2000" dirty="0" smtClean="0"/>
              <a:t>Parse response message</a:t>
            </a:r>
          </a:p>
          <a:p>
            <a:pPr lvl="1"/>
            <a:r>
              <a:rPr lang="en-US" altLang="zh-CN" sz="2000" dirty="0" smtClean="0"/>
              <a:t>Update subscriber message status</a:t>
            </a:r>
          </a:p>
          <a:p>
            <a:pPr lvl="1"/>
            <a:endParaRPr lang="zh-CN" altLang="en-US" dirty="0" smtClean="0"/>
          </a:p>
        </p:txBody>
      </p:sp>
      <p:sp>
        <p:nvSpPr>
          <p:cNvPr id="29698" name="Rectangle 2"/>
          <p:cNvSpPr>
            <a:spLocks noGrp="1" noChangeArrowheads="1"/>
          </p:cNvSpPr>
          <p:nvPr>
            <p:ph type="title"/>
          </p:nvPr>
        </p:nvSpPr>
        <p:spPr/>
        <p:txBody>
          <a:bodyPr/>
          <a:lstStyle/>
          <a:p>
            <a:r>
              <a:rPr lang="en-US" altLang="zh-CN" smtClean="0"/>
              <a:t>Message Sender</a:t>
            </a:r>
          </a:p>
        </p:txBody>
      </p:sp>
      <p:grpSp>
        <p:nvGrpSpPr>
          <p:cNvPr id="29700" name="Group 3"/>
          <p:cNvGrpSpPr>
            <a:grpSpLocks/>
          </p:cNvGrpSpPr>
          <p:nvPr/>
        </p:nvGrpSpPr>
        <p:grpSpPr bwMode="auto">
          <a:xfrm>
            <a:off x="1143000" y="4276725"/>
            <a:ext cx="68580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29704"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29704"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6172200" y="4352925"/>
            <a:ext cx="381000" cy="23622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29702" name="TextBox 20"/>
          <p:cNvSpPr txBox="1">
            <a:spLocks noChangeArrowheads="1"/>
          </p:cNvSpPr>
          <p:nvPr/>
        </p:nvSpPr>
        <p:spPr bwMode="auto">
          <a:xfrm>
            <a:off x="5562600" y="5724525"/>
            <a:ext cx="1652588" cy="523875"/>
          </a:xfrm>
          <a:prstGeom prst="rect">
            <a:avLst/>
          </a:prstGeom>
          <a:noFill/>
          <a:ln w="9525">
            <a:noFill/>
            <a:miter lim="800000"/>
            <a:headEnd/>
            <a:tailEnd/>
          </a:ln>
        </p:spPr>
        <p:txBody>
          <a:bodyPr wrap="none">
            <a:spAutoFit/>
          </a:bodyPr>
          <a:lstStyle/>
          <a:p>
            <a:pPr algn="ctr"/>
            <a:r>
              <a:rPr lang="en-US" altLang="zh-CN" sz="1400" b="1">
                <a:latin typeface="+mj-lt"/>
                <a:ea typeface="宋体" pitchFamily="2" charset="-122"/>
              </a:rPr>
              <a:t>Message Sender</a:t>
            </a:r>
          </a:p>
          <a:p>
            <a:pPr algn="ctr"/>
            <a:r>
              <a:rPr lang="en-US" altLang="zh-CN" sz="1400" b="1" i="1">
                <a:latin typeface="+mj-lt"/>
                <a:ea typeface="宋体" pitchFamily="2" charset="-122"/>
              </a:rPr>
              <a:t>(Deliver)</a:t>
            </a:r>
          </a:p>
        </p:txBody>
      </p:sp>
      <p:sp>
        <p:nvSpPr>
          <p:cNvPr id="21" name="Footer Placeholder 20"/>
          <p:cNvSpPr>
            <a:spLocks noGrp="1"/>
          </p:cNvSpPr>
          <p:nvPr>
            <p:ph type="ftr" sz="quarter" idx="10"/>
          </p:nvPr>
        </p:nvSpPr>
        <p:spPr/>
        <p:txBody>
          <a:bodyPr/>
          <a:lstStyle/>
          <a:p>
            <a:r>
              <a:rPr lang="en-US" dirty="0" smtClean="0"/>
              <a:t>QX-QXO-300</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idx="1"/>
          </p:nvPr>
        </p:nvSpPr>
        <p:spPr/>
        <p:txBody>
          <a:bodyPr/>
          <a:lstStyle/>
          <a:p>
            <a:r>
              <a:rPr lang="en-US" altLang="zh-CN" smtClean="0"/>
              <a:t>View configured message senders</a:t>
            </a:r>
          </a:p>
          <a:p>
            <a:r>
              <a:rPr lang="en-US" altLang="zh-CN" smtClean="0"/>
              <a:t>Manage message senders</a:t>
            </a:r>
          </a:p>
        </p:txBody>
      </p:sp>
      <p:sp>
        <p:nvSpPr>
          <p:cNvPr id="30722" name="Title 1"/>
          <p:cNvSpPr>
            <a:spLocks noGrp="1"/>
          </p:cNvSpPr>
          <p:nvPr>
            <p:ph type="title"/>
          </p:nvPr>
        </p:nvSpPr>
        <p:spPr/>
        <p:txBody>
          <a:bodyPr/>
          <a:lstStyle/>
          <a:p>
            <a:r>
              <a:rPr lang="en-US" altLang="zh-CN" smtClean="0"/>
              <a:t>Message Sender Configuration</a:t>
            </a:r>
          </a:p>
        </p:txBody>
      </p:sp>
      <p:pic>
        <p:nvPicPr>
          <p:cNvPr id="30724" name="Picture 3"/>
          <p:cNvPicPr>
            <a:picLocks noChangeAspect="1" noChangeArrowheads="1"/>
          </p:cNvPicPr>
          <p:nvPr/>
        </p:nvPicPr>
        <p:blipFill>
          <a:blip r:embed="rId3" cstate="print"/>
          <a:srcRect/>
          <a:stretch>
            <a:fillRect/>
          </a:stretch>
        </p:blipFill>
        <p:spPr bwMode="auto">
          <a:xfrm>
            <a:off x="609600" y="2362200"/>
            <a:ext cx="7989887" cy="28289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QX-QXO-310</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zh-CN" smtClean="0"/>
              <a:t>Message Sender Configuration</a:t>
            </a:r>
          </a:p>
        </p:txBody>
      </p:sp>
      <p:pic>
        <p:nvPicPr>
          <p:cNvPr id="31747" name="Picture 2"/>
          <p:cNvPicPr>
            <a:picLocks noChangeAspect="1" noChangeArrowheads="1"/>
          </p:cNvPicPr>
          <p:nvPr/>
        </p:nvPicPr>
        <p:blipFill>
          <a:blip r:embed="rId3" cstate="print"/>
          <a:srcRect/>
          <a:stretch>
            <a:fillRect/>
          </a:stretch>
        </p:blipFill>
        <p:spPr bwMode="auto">
          <a:xfrm>
            <a:off x="1066800" y="1371600"/>
            <a:ext cx="7075487" cy="41910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QX-QXO-320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p:txBody>
          <a:bodyPr/>
          <a:lstStyle/>
          <a:p>
            <a:r>
              <a:rPr lang="en-US" altLang="zh-CN" smtClean="0"/>
              <a:t>Message senders send to specific subscribers</a:t>
            </a:r>
          </a:p>
          <a:p>
            <a:r>
              <a:rPr lang="en-US" altLang="zh-CN" smtClean="0"/>
              <a:t>Register subscribers with the message sender</a:t>
            </a:r>
          </a:p>
        </p:txBody>
      </p:sp>
      <p:sp>
        <p:nvSpPr>
          <p:cNvPr id="32770" name="Title 1"/>
          <p:cNvSpPr>
            <a:spLocks noGrp="1"/>
          </p:cNvSpPr>
          <p:nvPr>
            <p:ph type="title"/>
          </p:nvPr>
        </p:nvSpPr>
        <p:spPr/>
        <p:txBody>
          <a:bodyPr/>
          <a:lstStyle/>
          <a:p>
            <a:r>
              <a:rPr lang="en-US" altLang="zh-CN" smtClean="0"/>
              <a:t>Message Sender – Subscribers</a:t>
            </a:r>
          </a:p>
        </p:txBody>
      </p:sp>
      <p:pic>
        <p:nvPicPr>
          <p:cNvPr id="32772" name="Picture 2"/>
          <p:cNvPicPr>
            <a:picLocks noChangeAspect="1" noChangeArrowheads="1"/>
          </p:cNvPicPr>
          <p:nvPr/>
        </p:nvPicPr>
        <p:blipFill>
          <a:blip r:embed="rId3" cstate="print"/>
          <a:srcRect/>
          <a:stretch>
            <a:fillRect/>
          </a:stretch>
        </p:blipFill>
        <p:spPr bwMode="auto">
          <a:xfrm>
            <a:off x="152400" y="2743200"/>
            <a:ext cx="5181600" cy="306863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2773" name="Picture 2"/>
          <p:cNvPicPr>
            <a:picLocks noChangeAspect="1" noChangeArrowheads="1"/>
          </p:cNvPicPr>
          <p:nvPr/>
        </p:nvPicPr>
        <p:blipFill>
          <a:blip r:embed="rId4" cstate="print"/>
          <a:srcRect/>
          <a:stretch>
            <a:fillRect/>
          </a:stretch>
        </p:blipFill>
        <p:spPr bwMode="auto">
          <a:xfrm>
            <a:off x="4724400" y="4364037"/>
            <a:ext cx="4124325" cy="1939925"/>
          </a:xfrm>
          <a:prstGeom prst="rect">
            <a:avLst/>
          </a:prstGeom>
          <a:noFill/>
          <a:ln w="9525">
            <a:noFill/>
            <a:miter lim="800000"/>
            <a:headEnd/>
            <a:tailEnd/>
          </a:ln>
        </p:spPr>
      </p:pic>
      <p:sp>
        <p:nvSpPr>
          <p:cNvPr id="8" name="Footer Placeholder 7"/>
          <p:cNvSpPr>
            <a:spLocks noGrp="1"/>
          </p:cNvSpPr>
          <p:nvPr>
            <p:ph type="ftr" sz="quarter" idx="10"/>
          </p:nvPr>
        </p:nvSpPr>
        <p:spPr/>
        <p:txBody>
          <a:bodyPr/>
          <a:lstStyle/>
          <a:p>
            <a:r>
              <a:rPr lang="en-US" dirty="0" smtClean="0"/>
              <a:t>QX-QXO-330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zh-CN" smtClean="0"/>
              <a:t>Start/Stop Services</a:t>
            </a:r>
          </a:p>
        </p:txBody>
      </p:sp>
      <p:pic>
        <p:nvPicPr>
          <p:cNvPr id="33795" name="Picture 2"/>
          <p:cNvPicPr>
            <a:picLocks noGrp="1" noChangeAspect="1" noChangeArrowheads="1"/>
          </p:cNvPicPr>
          <p:nvPr>
            <p:ph idx="4294967295"/>
          </p:nvPr>
        </p:nvPicPr>
        <p:blipFill>
          <a:blip r:embed="rId3" cstate="print"/>
          <a:srcRect/>
          <a:stretch>
            <a:fillRect/>
          </a:stretch>
        </p:blipFill>
        <p:spPr>
          <a:xfrm>
            <a:off x="990600" y="914400"/>
            <a:ext cx="6692900" cy="5424488"/>
          </a:xfrm>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QX-QXO-340</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zh-CN" smtClean="0"/>
              <a:t>Start/Stop Services</a:t>
            </a:r>
          </a:p>
        </p:txBody>
      </p:sp>
      <p:pic>
        <p:nvPicPr>
          <p:cNvPr id="34819" name="Picture 2"/>
          <p:cNvPicPr>
            <a:picLocks noGrp="1" noChangeAspect="1" noChangeArrowheads="1"/>
          </p:cNvPicPr>
          <p:nvPr>
            <p:ph idx="4294967295"/>
          </p:nvPr>
        </p:nvPicPr>
        <p:blipFill>
          <a:blip r:embed="rId3" cstate="print"/>
          <a:stretch>
            <a:fillRect/>
          </a:stretch>
        </p:blipFill>
        <p:spPr>
          <a:xfrm>
            <a:off x="990600" y="914400"/>
            <a:ext cx="6692900" cy="5424488"/>
          </a:xfrm>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QX-QXO-350</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p:txBody>
          <a:bodyPr/>
          <a:lstStyle/>
          <a:p>
            <a:r>
              <a:rPr lang="en-US" altLang="zh-CN" dirty="0" smtClean="0"/>
              <a:t>Monitor QXO Processing with the Viewers tab</a:t>
            </a:r>
          </a:p>
          <a:p>
            <a:pPr lvl="1"/>
            <a:r>
              <a:rPr lang="en-US" altLang="zh-CN" sz="2000" dirty="0" smtClean="0"/>
              <a:t>Events – list events raised by source applications</a:t>
            </a:r>
          </a:p>
          <a:p>
            <a:pPr lvl="1"/>
            <a:r>
              <a:rPr lang="en-US" altLang="zh-CN" sz="2000" dirty="0" smtClean="0"/>
              <a:t>Raw Messages – data extracted for business objects</a:t>
            </a:r>
          </a:p>
          <a:p>
            <a:pPr lvl="1"/>
            <a:r>
              <a:rPr lang="en-US" altLang="zh-CN" sz="2000" dirty="0" smtClean="0"/>
              <a:t>Subscriber Messages – messages delivered to subscribers</a:t>
            </a:r>
          </a:p>
        </p:txBody>
      </p:sp>
      <p:sp>
        <p:nvSpPr>
          <p:cNvPr id="35842" name="Title 1"/>
          <p:cNvSpPr>
            <a:spLocks noGrp="1"/>
          </p:cNvSpPr>
          <p:nvPr>
            <p:ph type="title"/>
          </p:nvPr>
        </p:nvSpPr>
        <p:spPr/>
        <p:txBody>
          <a:bodyPr/>
          <a:lstStyle/>
          <a:p>
            <a:r>
              <a:rPr lang="en-US" altLang="zh-CN" smtClean="0"/>
              <a:t>Monitoring QXO Processing</a:t>
            </a:r>
          </a:p>
        </p:txBody>
      </p:sp>
      <p:pic>
        <p:nvPicPr>
          <p:cNvPr id="35844" name="Picture 2"/>
          <p:cNvPicPr>
            <a:picLocks noChangeAspect="1" noChangeArrowheads="1"/>
          </p:cNvPicPr>
          <p:nvPr/>
        </p:nvPicPr>
        <p:blipFill>
          <a:blip r:embed="rId3" cstate="print"/>
          <a:srcRect/>
          <a:stretch>
            <a:fillRect/>
          </a:stretch>
        </p:blipFill>
        <p:spPr bwMode="auto">
          <a:xfrm>
            <a:off x="381000" y="3124200"/>
            <a:ext cx="8401050" cy="27654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QX-QXO-360</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zh-CN" smtClean="0"/>
              <a:t>Event Viewer</a:t>
            </a:r>
          </a:p>
        </p:txBody>
      </p:sp>
      <p:pic>
        <p:nvPicPr>
          <p:cNvPr id="36867" name="Picture 2"/>
          <p:cNvPicPr>
            <a:picLocks noChangeAspect="1" noChangeArrowheads="1"/>
          </p:cNvPicPr>
          <p:nvPr/>
        </p:nvPicPr>
        <p:blipFill>
          <a:blip r:embed="rId3" cstate="print"/>
          <a:srcRect/>
          <a:stretch>
            <a:fillRect/>
          </a:stretch>
        </p:blipFill>
        <p:spPr bwMode="auto">
          <a:xfrm>
            <a:off x="228600" y="1295400"/>
            <a:ext cx="8645525" cy="41148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QX-QXO-370</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zh-CN" smtClean="0"/>
              <a:t>Raw Message Viewer</a:t>
            </a:r>
          </a:p>
        </p:txBody>
      </p:sp>
      <p:pic>
        <p:nvPicPr>
          <p:cNvPr id="37891" name="Picture 3"/>
          <p:cNvPicPr>
            <a:picLocks noChangeAspect="1" noChangeArrowheads="1"/>
          </p:cNvPicPr>
          <p:nvPr/>
        </p:nvPicPr>
        <p:blipFill>
          <a:blip r:embed="rId3" cstate="print"/>
          <a:srcRect/>
          <a:stretch>
            <a:fillRect/>
          </a:stretch>
        </p:blipFill>
        <p:spPr bwMode="auto">
          <a:xfrm>
            <a:off x="1447800" y="914400"/>
            <a:ext cx="6248400" cy="5268913"/>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QX-QXO-380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457200" y="891611"/>
            <a:ext cx="8229600" cy="2613590"/>
          </a:xfrm>
        </p:spPr>
        <p:txBody>
          <a:bodyPr/>
          <a:lstStyle/>
          <a:p>
            <a:r>
              <a:rPr lang="en-US" altLang="zh-CN" sz="2000" dirty="0" smtClean="0"/>
              <a:t>Group applications by type and version</a:t>
            </a:r>
          </a:p>
          <a:p>
            <a:pPr lvl="1"/>
            <a:r>
              <a:rPr lang="en-US" altLang="zh-CN" sz="1600" dirty="0" smtClean="0"/>
              <a:t>Common database set and schema</a:t>
            </a:r>
          </a:p>
          <a:p>
            <a:r>
              <a:rPr lang="en-US" altLang="zh-CN" sz="2000" dirty="0" smtClean="0"/>
              <a:t>Manage list of active types</a:t>
            </a:r>
          </a:p>
          <a:p>
            <a:r>
              <a:rPr lang="en-US" altLang="zh-CN" sz="2000" dirty="0" smtClean="0"/>
              <a:t>Manage application types (add/modify/delete)</a:t>
            </a:r>
          </a:p>
          <a:p>
            <a:r>
              <a:rPr lang="en-US" altLang="zh-CN" sz="2000" dirty="0" smtClean="0"/>
              <a:t>Business objects defined per source application type</a:t>
            </a:r>
          </a:p>
        </p:txBody>
      </p:sp>
      <p:sp>
        <p:nvSpPr>
          <p:cNvPr id="6146" name="Title 1"/>
          <p:cNvSpPr>
            <a:spLocks noGrp="1"/>
          </p:cNvSpPr>
          <p:nvPr>
            <p:ph type="title"/>
          </p:nvPr>
        </p:nvSpPr>
        <p:spPr/>
        <p:txBody>
          <a:bodyPr/>
          <a:lstStyle/>
          <a:p>
            <a:r>
              <a:rPr lang="en-US" altLang="zh-CN" smtClean="0"/>
              <a:t>Source Application Types</a:t>
            </a:r>
          </a:p>
        </p:txBody>
      </p:sp>
      <p:pic>
        <p:nvPicPr>
          <p:cNvPr id="6155" name="Picture 11"/>
          <p:cNvPicPr>
            <a:picLocks noChangeAspect="1" noChangeArrowheads="1"/>
          </p:cNvPicPr>
          <p:nvPr/>
        </p:nvPicPr>
        <p:blipFill>
          <a:blip r:embed="rId3" cstate="print"/>
          <a:srcRect/>
          <a:stretch>
            <a:fillRect/>
          </a:stretch>
        </p:blipFill>
        <p:spPr bwMode="auto">
          <a:xfrm>
            <a:off x="228600" y="2819400"/>
            <a:ext cx="8643938" cy="341153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QX-QXO-030</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zh-CN" smtClean="0"/>
              <a:t>Subscriber Messages Viewer</a:t>
            </a:r>
          </a:p>
        </p:txBody>
      </p:sp>
      <p:pic>
        <p:nvPicPr>
          <p:cNvPr id="38915" name="Picture 2"/>
          <p:cNvPicPr>
            <a:picLocks noChangeAspect="1" noChangeArrowheads="1"/>
          </p:cNvPicPr>
          <p:nvPr/>
        </p:nvPicPr>
        <p:blipFill>
          <a:blip r:embed="rId3" cstate="print"/>
          <a:srcRect/>
          <a:stretch>
            <a:fillRect/>
          </a:stretch>
        </p:blipFill>
        <p:spPr bwMode="auto">
          <a:xfrm>
            <a:off x="1447800" y="914400"/>
            <a:ext cx="6324600" cy="5341938"/>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QX-QXO-390</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zh-CN" smtClean="0"/>
              <a:t>Subscriber Messages – Request </a:t>
            </a:r>
          </a:p>
        </p:txBody>
      </p:sp>
      <p:pic>
        <p:nvPicPr>
          <p:cNvPr id="39939" name="Picture 2"/>
          <p:cNvPicPr>
            <a:picLocks noChangeAspect="1" noChangeArrowheads="1"/>
          </p:cNvPicPr>
          <p:nvPr/>
        </p:nvPicPr>
        <p:blipFill>
          <a:blip r:embed="rId3" cstate="print"/>
          <a:srcRect/>
          <a:stretch>
            <a:fillRect/>
          </a:stretch>
        </p:blipFill>
        <p:spPr bwMode="auto">
          <a:xfrm>
            <a:off x="1447800" y="990600"/>
            <a:ext cx="6172200" cy="5205412"/>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QX-QXO-400</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zh-CN" smtClean="0"/>
              <a:t>Subscriber Messages – Response </a:t>
            </a:r>
          </a:p>
        </p:txBody>
      </p:sp>
      <p:pic>
        <p:nvPicPr>
          <p:cNvPr id="40963" name="Picture 2"/>
          <p:cNvPicPr>
            <a:picLocks noChangeAspect="1" noChangeArrowheads="1"/>
          </p:cNvPicPr>
          <p:nvPr/>
        </p:nvPicPr>
        <p:blipFill>
          <a:blip r:embed="rId3" cstate="print"/>
          <a:srcRect/>
          <a:stretch>
            <a:fillRect/>
          </a:stretch>
        </p:blipFill>
        <p:spPr bwMode="auto">
          <a:xfrm>
            <a:off x="1447800" y="990600"/>
            <a:ext cx="6134100" cy="5165725"/>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QX-QXO-410</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QX-QXO-420</a:t>
            </a:r>
            <a:endParaRPr lang="en-US" dirty="0"/>
          </a:p>
        </p:txBody>
      </p:sp>
      <p:pic>
        <p:nvPicPr>
          <p:cNvPr id="3" name="Picture 2" descr="Lab1.png"/>
          <p:cNvPicPr>
            <a:picLocks noChangeAspect="1"/>
          </p:cNvPicPr>
          <p:nvPr/>
        </p:nvPicPr>
        <p:blipFill>
          <a:blip r:embed="rId2" cstate="print"/>
          <a:stretch>
            <a:fillRect/>
          </a:stretch>
        </p:blipFill>
        <p:spPr>
          <a:xfrm>
            <a:off x="1795809" y="2295666"/>
            <a:ext cx="5552381" cy="2266667"/>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QX-QXO-430</a:t>
            </a:r>
            <a:endParaRPr lang="en-US" dirty="0"/>
          </a:p>
        </p:txBody>
      </p:sp>
      <p:pic>
        <p:nvPicPr>
          <p:cNvPr id="3" name="Picture 2" descr="Lab2.png"/>
          <p:cNvPicPr>
            <a:picLocks noChangeAspect="1"/>
          </p:cNvPicPr>
          <p:nvPr/>
        </p:nvPicPr>
        <p:blipFill>
          <a:blip r:embed="rId2" cstate="print"/>
          <a:stretch>
            <a:fillRect/>
          </a:stretch>
        </p:blipFill>
        <p:spPr>
          <a:xfrm>
            <a:off x="1686285" y="2052809"/>
            <a:ext cx="5771429" cy="2752381"/>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QX-QXO-440</a:t>
            </a:r>
            <a:endParaRPr lang="en-US" dirty="0"/>
          </a:p>
        </p:txBody>
      </p:sp>
      <p:pic>
        <p:nvPicPr>
          <p:cNvPr id="3" name="Picture 2" descr="Lab2-5.png"/>
          <p:cNvPicPr>
            <a:picLocks noChangeAspect="1"/>
          </p:cNvPicPr>
          <p:nvPr/>
        </p:nvPicPr>
        <p:blipFill>
          <a:blip r:embed="rId2" cstate="print"/>
          <a:stretch>
            <a:fillRect/>
          </a:stretch>
        </p:blipFill>
        <p:spPr>
          <a:xfrm>
            <a:off x="1776761" y="862333"/>
            <a:ext cx="5590477" cy="513333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QX-QXO-450</a:t>
            </a:r>
            <a:endParaRPr lang="en-US" dirty="0"/>
          </a:p>
        </p:txBody>
      </p:sp>
      <p:pic>
        <p:nvPicPr>
          <p:cNvPr id="3" name="Picture 2" descr="Lab3.png"/>
          <p:cNvPicPr>
            <a:picLocks noChangeAspect="1"/>
          </p:cNvPicPr>
          <p:nvPr/>
        </p:nvPicPr>
        <p:blipFill>
          <a:blip r:embed="rId2" cstate="print"/>
          <a:stretch>
            <a:fillRect/>
          </a:stretch>
        </p:blipFill>
        <p:spPr>
          <a:xfrm>
            <a:off x="4191047" y="3019476"/>
            <a:ext cx="761905" cy="819048"/>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QX-QXO-460</a:t>
            </a:r>
            <a:endParaRPr lang="en-US" dirty="0"/>
          </a:p>
        </p:txBody>
      </p:sp>
      <p:pic>
        <p:nvPicPr>
          <p:cNvPr id="3" name="Picture 2" descr="lab18.png"/>
          <p:cNvPicPr>
            <a:picLocks noChangeAspect="1"/>
          </p:cNvPicPr>
          <p:nvPr/>
        </p:nvPicPr>
        <p:blipFill>
          <a:blip r:embed="rId2" cstate="print"/>
          <a:stretch>
            <a:fillRect/>
          </a:stretch>
        </p:blipFill>
        <p:spPr>
          <a:xfrm>
            <a:off x="1472000" y="2514714"/>
            <a:ext cx="6200000" cy="1828572"/>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QX-QXO-470</a:t>
            </a:r>
            <a:endParaRPr lang="en-US" dirty="0"/>
          </a:p>
        </p:txBody>
      </p:sp>
      <p:pic>
        <p:nvPicPr>
          <p:cNvPr id="3" name="Picture 2" descr="Lab5.png"/>
          <p:cNvPicPr>
            <a:picLocks noChangeAspect="1"/>
          </p:cNvPicPr>
          <p:nvPr/>
        </p:nvPicPr>
        <p:blipFill>
          <a:blip r:embed="rId2" cstate="print"/>
          <a:stretch>
            <a:fillRect/>
          </a:stretch>
        </p:blipFill>
        <p:spPr>
          <a:xfrm>
            <a:off x="3138666" y="2995666"/>
            <a:ext cx="2866667" cy="866667"/>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QX-QXO-480</a:t>
            </a:r>
            <a:endParaRPr lang="en-US" dirty="0"/>
          </a:p>
        </p:txBody>
      </p:sp>
      <p:pic>
        <p:nvPicPr>
          <p:cNvPr id="3" name="Picture 2" descr="Lab6.png"/>
          <p:cNvPicPr>
            <a:picLocks noChangeAspect="1"/>
          </p:cNvPicPr>
          <p:nvPr/>
        </p:nvPicPr>
        <p:blipFill>
          <a:blip r:embed="rId2" cstate="print"/>
          <a:stretch>
            <a:fillRect/>
          </a:stretch>
        </p:blipFill>
        <p:spPr>
          <a:xfrm>
            <a:off x="3224381" y="1043285"/>
            <a:ext cx="2695238" cy="477142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zh-CN" smtClean="0"/>
              <a:t>Source Application Type Usage</a:t>
            </a:r>
          </a:p>
        </p:txBody>
      </p:sp>
      <p:grpSp>
        <p:nvGrpSpPr>
          <p:cNvPr id="7171" name="Group 19"/>
          <p:cNvGrpSpPr>
            <a:grpSpLocks/>
          </p:cNvGrpSpPr>
          <p:nvPr/>
        </p:nvGrpSpPr>
        <p:grpSpPr bwMode="auto">
          <a:xfrm>
            <a:off x="2055832" y="1600200"/>
            <a:ext cx="5029200" cy="4267200"/>
            <a:chOff x="1371600" y="1828800"/>
            <a:chExt cx="4876800" cy="4267200"/>
          </a:xfrm>
        </p:grpSpPr>
        <p:sp>
          <p:nvSpPr>
            <p:cNvPr id="7172" name="TextBox 23"/>
            <p:cNvSpPr txBox="1">
              <a:spLocks noChangeArrowheads="1"/>
            </p:cNvSpPr>
            <p:nvPr/>
          </p:nvSpPr>
          <p:spPr bwMode="auto">
            <a:xfrm>
              <a:off x="3048000" y="1828800"/>
              <a:ext cx="1600200" cy="1143000"/>
            </a:xfrm>
            <a:prstGeom prst="rect">
              <a:avLst/>
            </a:prstGeom>
            <a:solidFill>
              <a:schemeClr val="tx2"/>
            </a:solidFill>
            <a:ln w="9525">
              <a:noFill/>
              <a:miter lim="800000"/>
              <a:headEnd/>
              <a:tailEnd/>
            </a:ln>
          </p:spPr>
          <p:txBody>
            <a:bodyPr anchor="ctr"/>
            <a:lstStyle/>
            <a:p>
              <a:pPr algn="ctr"/>
              <a:r>
                <a:rPr lang="en-GB" sz="2000">
                  <a:solidFill>
                    <a:schemeClr val="bg1"/>
                  </a:solidFill>
                  <a:latin typeface="+mj-lt"/>
                </a:rPr>
                <a:t>Source </a:t>
              </a:r>
            </a:p>
            <a:p>
              <a:pPr algn="ctr"/>
              <a:r>
                <a:rPr lang="en-GB" sz="2000">
                  <a:solidFill>
                    <a:schemeClr val="bg1"/>
                  </a:solidFill>
                  <a:latin typeface="+mj-lt"/>
                </a:rPr>
                <a:t>application</a:t>
              </a:r>
            </a:p>
            <a:p>
              <a:pPr algn="ctr"/>
              <a:r>
                <a:rPr lang="en-GB" sz="2000">
                  <a:solidFill>
                    <a:schemeClr val="bg1"/>
                  </a:solidFill>
                  <a:latin typeface="+mj-lt"/>
                </a:rPr>
                <a:t>type</a:t>
              </a:r>
              <a:endParaRPr lang="en-US" altLang="zh-CN" sz="2000">
                <a:solidFill>
                  <a:schemeClr val="bg1"/>
                </a:solidFill>
                <a:latin typeface="+mj-lt"/>
                <a:ea typeface="宋体" pitchFamily="2" charset="-122"/>
              </a:endParaRPr>
            </a:p>
          </p:txBody>
        </p:sp>
        <p:sp>
          <p:nvSpPr>
            <p:cNvPr id="7173" name="TextBox 23"/>
            <p:cNvSpPr txBox="1">
              <a:spLocks noChangeArrowheads="1"/>
            </p:cNvSpPr>
            <p:nvPr/>
          </p:nvSpPr>
          <p:spPr bwMode="auto">
            <a:xfrm>
              <a:off x="1371600" y="3429000"/>
              <a:ext cx="1600200" cy="1143000"/>
            </a:xfrm>
            <a:prstGeom prst="rect">
              <a:avLst/>
            </a:prstGeom>
            <a:solidFill>
              <a:schemeClr val="tx2"/>
            </a:solidFill>
            <a:ln w="9525">
              <a:noFill/>
              <a:miter lim="800000"/>
              <a:headEnd/>
              <a:tailEnd/>
            </a:ln>
          </p:spPr>
          <p:txBody>
            <a:bodyPr anchor="ctr"/>
            <a:lstStyle/>
            <a:p>
              <a:pPr algn="ctr"/>
              <a:r>
                <a:rPr lang="en-GB" sz="2000">
                  <a:solidFill>
                    <a:schemeClr val="bg1"/>
                  </a:solidFill>
                  <a:latin typeface="+mj-lt"/>
                </a:rPr>
                <a:t>Source </a:t>
              </a:r>
            </a:p>
            <a:p>
              <a:pPr algn="ctr"/>
              <a:r>
                <a:rPr lang="en-GB" sz="2000">
                  <a:solidFill>
                    <a:schemeClr val="bg1"/>
                  </a:solidFill>
                  <a:latin typeface="+mj-lt"/>
                </a:rPr>
                <a:t>application</a:t>
              </a:r>
              <a:endParaRPr lang="en-US" altLang="zh-CN" sz="2000">
                <a:solidFill>
                  <a:schemeClr val="bg1"/>
                </a:solidFill>
                <a:latin typeface="+mj-lt"/>
                <a:ea typeface="宋体" pitchFamily="2" charset="-122"/>
              </a:endParaRPr>
            </a:p>
          </p:txBody>
        </p:sp>
        <p:sp>
          <p:nvSpPr>
            <p:cNvPr id="7174" name="TextBox 23"/>
            <p:cNvSpPr txBox="1">
              <a:spLocks noChangeArrowheads="1"/>
            </p:cNvSpPr>
            <p:nvPr/>
          </p:nvSpPr>
          <p:spPr bwMode="auto">
            <a:xfrm>
              <a:off x="4648200" y="3429000"/>
              <a:ext cx="1600200" cy="1143000"/>
            </a:xfrm>
            <a:prstGeom prst="rect">
              <a:avLst/>
            </a:prstGeom>
            <a:solidFill>
              <a:schemeClr val="tx2"/>
            </a:solidFill>
            <a:ln w="9525">
              <a:noFill/>
              <a:miter lim="800000"/>
              <a:headEnd/>
              <a:tailEnd/>
            </a:ln>
          </p:spPr>
          <p:txBody>
            <a:bodyPr anchor="ctr"/>
            <a:lstStyle/>
            <a:p>
              <a:pPr algn="ctr"/>
              <a:r>
                <a:rPr lang="en-GB" sz="2000">
                  <a:solidFill>
                    <a:schemeClr val="bg1"/>
                  </a:solidFill>
                  <a:latin typeface="+mj-lt"/>
                </a:rPr>
                <a:t>Business</a:t>
              </a:r>
            </a:p>
            <a:p>
              <a:pPr algn="ctr"/>
              <a:r>
                <a:rPr lang="en-GB" sz="2000">
                  <a:solidFill>
                    <a:schemeClr val="bg1"/>
                  </a:solidFill>
                  <a:latin typeface="+mj-lt"/>
                </a:rPr>
                <a:t>object</a:t>
              </a:r>
              <a:endParaRPr lang="en-US" altLang="zh-CN" sz="2000">
                <a:solidFill>
                  <a:schemeClr val="bg1"/>
                </a:solidFill>
                <a:latin typeface="+mj-lt"/>
                <a:ea typeface="宋体" pitchFamily="2" charset="-122"/>
              </a:endParaRPr>
            </a:p>
          </p:txBody>
        </p:sp>
        <p:sp>
          <p:nvSpPr>
            <p:cNvPr id="7175" name="TextBox 23"/>
            <p:cNvSpPr txBox="1">
              <a:spLocks noChangeArrowheads="1"/>
            </p:cNvSpPr>
            <p:nvPr/>
          </p:nvSpPr>
          <p:spPr bwMode="auto">
            <a:xfrm>
              <a:off x="4648200" y="4953000"/>
              <a:ext cx="1600200" cy="1143000"/>
            </a:xfrm>
            <a:prstGeom prst="rect">
              <a:avLst/>
            </a:prstGeom>
            <a:solidFill>
              <a:schemeClr val="tx2"/>
            </a:solidFill>
            <a:ln w="9525">
              <a:noFill/>
              <a:miter lim="800000"/>
              <a:headEnd/>
              <a:tailEnd/>
            </a:ln>
          </p:spPr>
          <p:txBody>
            <a:bodyPr anchor="ctr"/>
            <a:lstStyle/>
            <a:p>
              <a:pPr algn="ctr"/>
              <a:r>
                <a:rPr lang="en-GB" sz="2000">
                  <a:solidFill>
                    <a:schemeClr val="bg1"/>
                  </a:solidFill>
                  <a:latin typeface="+mj-lt"/>
                </a:rPr>
                <a:t>Profiles</a:t>
              </a:r>
              <a:endParaRPr lang="en-US" altLang="zh-CN" sz="2000">
                <a:solidFill>
                  <a:schemeClr val="bg1"/>
                </a:solidFill>
                <a:latin typeface="+mj-lt"/>
                <a:ea typeface="宋体" pitchFamily="2" charset="-122"/>
              </a:endParaRPr>
            </a:p>
          </p:txBody>
        </p:sp>
        <p:cxnSp>
          <p:nvCxnSpPr>
            <p:cNvPr id="7176" name="Shape 9"/>
            <p:cNvCxnSpPr>
              <a:cxnSpLocks noChangeShapeType="1"/>
              <a:stCxn id="7172" idx="2"/>
              <a:endCxn id="7173" idx="0"/>
            </p:cNvCxnSpPr>
            <p:nvPr/>
          </p:nvCxnSpPr>
          <p:spPr bwMode="auto">
            <a:xfrm rot="5400000">
              <a:off x="2781300" y="2362200"/>
              <a:ext cx="457200" cy="1676400"/>
            </a:xfrm>
            <a:prstGeom prst="bentConnector3">
              <a:avLst>
                <a:gd name="adj1" fmla="val 50000"/>
              </a:avLst>
            </a:prstGeom>
            <a:noFill/>
            <a:ln w="25400" algn="ctr">
              <a:solidFill>
                <a:schemeClr val="tx1"/>
              </a:solidFill>
              <a:round/>
              <a:headEnd/>
              <a:tailEnd/>
            </a:ln>
          </p:spPr>
        </p:cxnSp>
        <p:cxnSp>
          <p:nvCxnSpPr>
            <p:cNvPr id="7177" name="Shape 12"/>
            <p:cNvCxnSpPr>
              <a:cxnSpLocks noChangeShapeType="1"/>
              <a:stCxn id="7172" idx="2"/>
              <a:endCxn id="7174" idx="0"/>
            </p:cNvCxnSpPr>
            <p:nvPr/>
          </p:nvCxnSpPr>
          <p:spPr bwMode="auto">
            <a:xfrm rot="16200000" flipH="1">
              <a:off x="4419600" y="2400300"/>
              <a:ext cx="457200" cy="1600200"/>
            </a:xfrm>
            <a:prstGeom prst="bentConnector3">
              <a:avLst>
                <a:gd name="adj1" fmla="val 50000"/>
              </a:avLst>
            </a:prstGeom>
            <a:noFill/>
            <a:ln w="25400" algn="ctr">
              <a:solidFill>
                <a:schemeClr val="tx1"/>
              </a:solidFill>
              <a:round/>
              <a:headEnd/>
              <a:tailEnd/>
            </a:ln>
          </p:spPr>
        </p:cxnSp>
        <p:cxnSp>
          <p:nvCxnSpPr>
            <p:cNvPr id="7178" name="Elbow Connector 15"/>
            <p:cNvCxnSpPr>
              <a:cxnSpLocks noChangeShapeType="1"/>
              <a:stCxn id="7174" idx="2"/>
              <a:endCxn id="7175" idx="0"/>
            </p:cNvCxnSpPr>
            <p:nvPr/>
          </p:nvCxnSpPr>
          <p:spPr bwMode="auto">
            <a:xfrm rot="5400000">
              <a:off x="5257800" y="4762500"/>
              <a:ext cx="381000" cy="1588"/>
            </a:xfrm>
            <a:prstGeom prst="bentConnector3">
              <a:avLst>
                <a:gd name="adj1" fmla="val 50000"/>
              </a:avLst>
            </a:prstGeom>
            <a:noFill/>
            <a:ln w="25400" algn="ctr">
              <a:solidFill>
                <a:schemeClr val="tx1"/>
              </a:solidFill>
              <a:round/>
              <a:headEnd/>
              <a:tailEnd/>
            </a:ln>
          </p:spPr>
        </p:cxnSp>
      </p:grpSp>
      <p:sp>
        <p:nvSpPr>
          <p:cNvPr id="14" name="Footer Placeholder 13"/>
          <p:cNvSpPr>
            <a:spLocks noGrp="1"/>
          </p:cNvSpPr>
          <p:nvPr>
            <p:ph type="ftr" sz="quarter" idx="10"/>
          </p:nvPr>
        </p:nvSpPr>
        <p:spPr/>
        <p:txBody>
          <a:bodyPr/>
          <a:lstStyle/>
          <a:p>
            <a:r>
              <a:rPr lang="en-US" dirty="0" smtClean="0"/>
              <a:t>QX-QXO-040</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QX-QXO-490</a:t>
            </a:r>
            <a:endParaRPr lang="en-US" dirty="0"/>
          </a:p>
        </p:txBody>
      </p:sp>
      <p:pic>
        <p:nvPicPr>
          <p:cNvPr id="3" name="Picture 2" descr="Lab7.png"/>
          <p:cNvPicPr>
            <a:picLocks noChangeAspect="1"/>
          </p:cNvPicPr>
          <p:nvPr/>
        </p:nvPicPr>
        <p:blipFill>
          <a:blip r:embed="rId2" cstate="print"/>
          <a:stretch>
            <a:fillRect/>
          </a:stretch>
        </p:blipFill>
        <p:spPr>
          <a:xfrm>
            <a:off x="0" y="2102110"/>
            <a:ext cx="9144000" cy="2653779"/>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QX-QXO-500</a:t>
            </a:r>
            <a:endParaRPr lang="en-US" dirty="0"/>
          </a:p>
        </p:txBody>
      </p:sp>
      <p:pic>
        <p:nvPicPr>
          <p:cNvPr id="3" name="Picture 2" descr="Lab8.png"/>
          <p:cNvPicPr>
            <a:picLocks noChangeAspect="1"/>
          </p:cNvPicPr>
          <p:nvPr/>
        </p:nvPicPr>
        <p:blipFill>
          <a:blip r:embed="rId2" cstate="print"/>
          <a:stretch>
            <a:fillRect/>
          </a:stretch>
        </p:blipFill>
        <p:spPr>
          <a:xfrm>
            <a:off x="1748190" y="1562333"/>
            <a:ext cx="5647619" cy="3733334"/>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QX-QXO-510</a:t>
            </a:r>
            <a:endParaRPr lang="en-US" dirty="0"/>
          </a:p>
        </p:txBody>
      </p:sp>
      <p:pic>
        <p:nvPicPr>
          <p:cNvPr id="3" name="Picture 2" descr="Lab9.png"/>
          <p:cNvPicPr>
            <a:picLocks noChangeAspect="1"/>
          </p:cNvPicPr>
          <p:nvPr/>
        </p:nvPicPr>
        <p:blipFill>
          <a:blip r:embed="rId2" cstate="print"/>
          <a:stretch>
            <a:fillRect/>
          </a:stretch>
        </p:blipFill>
        <p:spPr>
          <a:xfrm>
            <a:off x="929142" y="1076619"/>
            <a:ext cx="7285715" cy="4704762"/>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QX-QXO-520</a:t>
            </a:r>
            <a:endParaRPr lang="en-US" dirty="0"/>
          </a:p>
        </p:txBody>
      </p:sp>
      <p:pic>
        <p:nvPicPr>
          <p:cNvPr id="3" name="Picture 2" descr="Lab10.png"/>
          <p:cNvPicPr>
            <a:picLocks noChangeAspect="1"/>
          </p:cNvPicPr>
          <p:nvPr/>
        </p:nvPicPr>
        <p:blipFill>
          <a:blip r:embed="rId2" cstate="print"/>
          <a:stretch>
            <a:fillRect/>
          </a:stretch>
        </p:blipFill>
        <p:spPr>
          <a:xfrm>
            <a:off x="972000" y="1090904"/>
            <a:ext cx="7200000" cy="4676191"/>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QX-QXO-530</a:t>
            </a:r>
            <a:endParaRPr lang="en-US" dirty="0"/>
          </a:p>
        </p:txBody>
      </p:sp>
      <p:pic>
        <p:nvPicPr>
          <p:cNvPr id="3" name="Picture 2" descr="Lab11.png"/>
          <p:cNvPicPr>
            <a:picLocks noChangeAspect="1"/>
          </p:cNvPicPr>
          <p:nvPr/>
        </p:nvPicPr>
        <p:blipFill>
          <a:blip r:embed="rId2" cstate="print"/>
          <a:stretch>
            <a:fillRect/>
          </a:stretch>
        </p:blipFill>
        <p:spPr>
          <a:xfrm>
            <a:off x="0" y="2008761"/>
            <a:ext cx="9144000" cy="2840477"/>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QX-QXO-540</a:t>
            </a:r>
            <a:endParaRPr lang="en-US" dirty="0"/>
          </a:p>
        </p:txBody>
      </p:sp>
      <p:pic>
        <p:nvPicPr>
          <p:cNvPr id="3" name="Picture 2" descr="Lab12.png"/>
          <p:cNvPicPr>
            <a:picLocks noChangeAspect="1"/>
          </p:cNvPicPr>
          <p:nvPr/>
        </p:nvPicPr>
        <p:blipFill>
          <a:blip r:embed="rId2" cstate="print"/>
          <a:stretch>
            <a:fillRect/>
          </a:stretch>
        </p:blipFill>
        <p:spPr>
          <a:xfrm>
            <a:off x="4091047" y="2814714"/>
            <a:ext cx="961905" cy="1228572"/>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QX-QXO-550</a:t>
            </a:r>
            <a:endParaRPr lang="en-US" dirty="0"/>
          </a:p>
        </p:txBody>
      </p:sp>
      <p:pic>
        <p:nvPicPr>
          <p:cNvPr id="3" name="Picture 2" descr="Lab13.png"/>
          <p:cNvPicPr>
            <a:picLocks noChangeAspect="1"/>
          </p:cNvPicPr>
          <p:nvPr/>
        </p:nvPicPr>
        <p:blipFill>
          <a:blip r:embed="rId2" cstate="print"/>
          <a:stretch>
            <a:fillRect/>
          </a:stretch>
        </p:blipFill>
        <p:spPr>
          <a:xfrm>
            <a:off x="881523" y="1090904"/>
            <a:ext cx="7380953" cy="4676191"/>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QX-QXO-560</a:t>
            </a:r>
            <a:endParaRPr lang="en-US" dirty="0"/>
          </a:p>
        </p:txBody>
      </p:sp>
      <p:pic>
        <p:nvPicPr>
          <p:cNvPr id="3" name="Picture 2" descr="Lab14.png"/>
          <p:cNvPicPr>
            <a:picLocks noChangeAspect="1"/>
          </p:cNvPicPr>
          <p:nvPr/>
        </p:nvPicPr>
        <p:blipFill>
          <a:blip r:embed="rId2" cstate="print"/>
          <a:stretch>
            <a:fillRect/>
          </a:stretch>
        </p:blipFill>
        <p:spPr>
          <a:xfrm>
            <a:off x="1938289" y="152400"/>
            <a:ext cx="5262219" cy="6064777"/>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QX-QXO-570</a:t>
            </a:r>
            <a:endParaRPr lang="en-US" dirty="0"/>
          </a:p>
        </p:txBody>
      </p:sp>
      <p:pic>
        <p:nvPicPr>
          <p:cNvPr id="3" name="Picture 2" descr="Lab15.png"/>
          <p:cNvPicPr>
            <a:picLocks noChangeAspect="1"/>
          </p:cNvPicPr>
          <p:nvPr/>
        </p:nvPicPr>
        <p:blipFill>
          <a:blip r:embed="rId2" cstate="print"/>
          <a:stretch>
            <a:fillRect/>
          </a:stretch>
        </p:blipFill>
        <p:spPr>
          <a:xfrm>
            <a:off x="891047" y="1086142"/>
            <a:ext cx="7361905" cy="468571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QX-QXO-580</a:t>
            </a:r>
            <a:endParaRPr lang="en-US" dirty="0"/>
          </a:p>
        </p:txBody>
      </p:sp>
      <p:pic>
        <p:nvPicPr>
          <p:cNvPr id="3" name="Picture 2" descr="Lab16.png"/>
          <p:cNvPicPr>
            <a:picLocks noChangeAspect="1"/>
          </p:cNvPicPr>
          <p:nvPr/>
        </p:nvPicPr>
        <p:blipFill>
          <a:blip r:embed="rId2" cstate="print"/>
          <a:stretch>
            <a:fillRect/>
          </a:stretch>
        </p:blipFill>
        <p:spPr>
          <a:xfrm>
            <a:off x="1676761" y="152400"/>
            <a:ext cx="5790477" cy="600952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altLang="zh-CN" smtClean="0"/>
              <a:t>Click New in the Source Application Types screen</a:t>
            </a:r>
          </a:p>
          <a:p>
            <a:r>
              <a:rPr lang="en-US" altLang="zh-CN" smtClean="0"/>
              <a:t>Enter a unique name in the Code field</a:t>
            </a:r>
          </a:p>
          <a:p>
            <a:r>
              <a:rPr lang="en-US" altLang="zh-CN" smtClean="0"/>
              <a:t>AppServer parameters are used to run calculated fields</a:t>
            </a:r>
          </a:p>
        </p:txBody>
      </p:sp>
      <p:sp>
        <p:nvSpPr>
          <p:cNvPr id="8194" name="Title 1"/>
          <p:cNvSpPr>
            <a:spLocks noGrp="1"/>
          </p:cNvSpPr>
          <p:nvPr>
            <p:ph type="title"/>
          </p:nvPr>
        </p:nvSpPr>
        <p:spPr/>
        <p:txBody>
          <a:bodyPr/>
          <a:lstStyle/>
          <a:p>
            <a:r>
              <a:rPr lang="en-US" altLang="zh-CN" smtClean="0"/>
              <a:t>Create Source Application</a:t>
            </a:r>
          </a:p>
        </p:txBody>
      </p:sp>
      <p:pic>
        <p:nvPicPr>
          <p:cNvPr id="8202" name="Picture 10"/>
          <p:cNvPicPr>
            <a:picLocks noChangeAspect="1" noChangeArrowheads="1"/>
          </p:cNvPicPr>
          <p:nvPr/>
        </p:nvPicPr>
        <p:blipFill>
          <a:blip r:embed="rId3" cstate="print"/>
          <a:srcRect/>
          <a:stretch>
            <a:fillRect/>
          </a:stretch>
        </p:blipFill>
        <p:spPr bwMode="auto">
          <a:xfrm>
            <a:off x="1066800" y="3657600"/>
            <a:ext cx="6981825" cy="20669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QX-QXO-050</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QX-QXO-590</a:t>
            </a:r>
            <a:endParaRPr lang="en-US" dirty="0"/>
          </a:p>
        </p:txBody>
      </p:sp>
      <p:pic>
        <p:nvPicPr>
          <p:cNvPr id="3" name="Picture 2" descr="Lab12.png"/>
          <p:cNvPicPr>
            <a:picLocks noChangeAspect="1"/>
          </p:cNvPicPr>
          <p:nvPr/>
        </p:nvPicPr>
        <p:blipFill>
          <a:blip r:embed="rId2" cstate="print"/>
          <a:stretch>
            <a:fillRect/>
          </a:stretch>
        </p:blipFill>
        <p:spPr>
          <a:xfrm>
            <a:off x="4091047" y="2814714"/>
            <a:ext cx="961905" cy="122857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457200" y="891611"/>
            <a:ext cx="8229600" cy="2689790"/>
          </a:xfrm>
        </p:spPr>
        <p:txBody>
          <a:bodyPr/>
          <a:lstStyle/>
          <a:p>
            <a:r>
              <a:rPr lang="en-US" altLang="zh-CN" sz="2200" dirty="0" smtClean="0"/>
              <a:t>Logical name must be common within Source App Type</a:t>
            </a:r>
          </a:p>
          <a:p>
            <a:r>
              <a:rPr lang="en-US" altLang="zh-CN" sz="2200" dirty="0" smtClean="0"/>
              <a:t>Events database logical name must be “</a:t>
            </a:r>
            <a:r>
              <a:rPr lang="en-US" altLang="zh-CN" sz="2200" dirty="0" err="1" smtClean="0"/>
              <a:t>qxevents</a:t>
            </a:r>
            <a:r>
              <a:rPr lang="en-US" altLang="zh-CN" sz="2200" dirty="0" smtClean="0"/>
              <a:t>”</a:t>
            </a:r>
          </a:p>
          <a:p>
            <a:r>
              <a:rPr lang="en-US" altLang="zh-CN" sz="2200" dirty="0" smtClean="0"/>
              <a:t>Logical name used in business objects</a:t>
            </a:r>
          </a:p>
          <a:p>
            <a:r>
              <a:rPr lang="en-US" altLang="zh-CN" sz="2200" dirty="0" smtClean="0"/>
              <a:t>Mandatory </a:t>
            </a:r>
            <a:r>
              <a:rPr lang="en-US" altLang="zh-CN" sz="2200" dirty="0" err="1" smtClean="0"/>
              <a:t>QXEvents</a:t>
            </a:r>
            <a:r>
              <a:rPr lang="en-US" altLang="zh-CN" sz="2200" dirty="0" smtClean="0"/>
              <a:t> database</a:t>
            </a:r>
          </a:p>
          <a:p>
            <a:r>
              <a:rPr lang="en-US" altLang="zh-CN" sz="2200" dirty="0" smtClean="0"/>
              <a:t>One or more application databases</a:t>
            </a:r>
          </a:p>
          <a:p>
            <a:endParaRPr lang="zh-CN" altLang="en-US" dirty="0" smtClean="0"/>
          </a:p>
        </p:txBody>
      </p:sp>
      <p:sp>
        <p:nvSpPr>
          <p:cNvPr id="9218" name="Title 1"/>
          <p:cNvSpPr>
            <a:spLocks noGrp="1"/>
          </p:cNvSpPr>
          <p:nvPr>
            <p:ph type="title"/>
          </p:nvPr>
        </p:nvSpPr>
        <p:spPr/>
        <p:txBody>
          <a:bodyPr/>
          <a:lstStyle/>
          <a:p>
            <a:r>
              <a:rPr lang="en-US" altLang="zh-CN" smtClean="0"/>
              <a:t>Manage Database Connections</a:t>
            </a:r>
          </a:p>
        </p:txBody>
      </p:sp>
      <p:pic>
        <p:nvPicPr>
          <p:cNvPr id="9227" name="Picture 11"/>
          <p:cNvPicPr>
            <a:picLocks noChangeAspect="1" noChangeArrowheads="1"/>
          </p:cNvPicPr>
          <p:nvPr/>
        </p:nvPicPr>
        <p:blipFill>
          <a:blip r:embed="rId3" cstate="print"/>
          <a:srcRect/>
          <a:stretch>
            <a:fillRect/>
          </a:stretch>
        </p:blipFill>
        <p:spPr bwMode="auto">
          <a:xfrm>
            <a:off x="228600" y="3200400"/>
            <a:ext cx="7258050" cy="26289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228" name="Picture 12"/>
          <p:cNvPicPr>
            <a:picLocks noChangeAspect="1" noChangeArrowheads="1"/>
          </p:cNvPicPr>
          <p:nvPr/>
        </p:nvPicPr>
        <p:blipFill>
          <a:blip r:embed="rId4" cstate="print"/>
          <a:srcRect/>
          <a:stretch>
            <a:fillRect/>
          </a:stretch>
        </p:blipFill>
        <p:spPr bwMode="auto">
          <a:xfrm>
            <a:off x="2819400" y="4495800"/>
            <a:ext cx="6096000" cy="15890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QX-QXO-060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a:xfrm>
            <a:off x="457200" y="891611"/>
            <a:ext cx="8229600" cy="1546790"/>
          </a:xfrm>
        </p:spPr>
        <p:txBody>
          <a:bodyPr>
            <a:normAutofit/>
          </a:bodyPr>
          <a:lstStyle/>
          <a:p>
            <a:r>
              <a:rPr lang="en-US" altLang="zh-CN" sz="2000" dirty="0" smtClean="0"/>
              <a:t>Events can be enabled or disabled - Activate/Deactivate events</a:t>
            </a:r>
          </a:p>
          <a:p>
            <a:r>
              <a:rPr lang="en-US" altLang="zh-CN" sz="2000" dirty="0" smtClean="0"/>
              <a:t>Events can be created, modified, or deleted</a:t>
            </a:r>
          </a:p>
          <a:p>
            <a:r>
              <a:rPr lang="en-US" altLang="zh-CN" sz="2000" dirty="0" smtClean="0"/>
              <a:t>Events can be imported and exported</a:t>
            </a:r>
          </a:p>
        </p:txBody>
      </p:sp>
      <p:sp>
        <p:nvSpPr>
          <p:cNvPr id="10242" name="Title 1"/>
          <p:cNvSpPr>
            <a:spLocks noGrp="1"/>
          </p:cNvSpPr>
          <p:nvPr>
            <p:ph type="title"/>
          </p:nvPr>
        </p:nvSpPr>
        <p:spPr/>
        <p:txBody>
          <a:bodyPr/>
          <a:lstStyle/>
          <a:p>
            <a:r>
              <a:rPr lang="en-US" altLang="zh-CN" smtClean="0"/>
              <a:t>Manage Event Types</a:t>
            </a:r>
          </a:p>
        </p:txBody>
      </p:sp>
      <p:pic>
        <p:nvPicPr>
          <p:cNvPr id="10247" name="Picture 7" descr="EventTypes"/>
          <p:cNvPicPr>
            <a:picLocks noChangeAspect="1" noChangeArrowheads="1"/>
          </p:cNvPicPr>
          <p:nvPr/>
        </p:nvPicPr>
        <p:blipFill>
          <a:blip r:embed="rId3" cstate="print"/>
          <a:srcRect/>
          <a:stretch>
            <a:fillRect/>
          </a:stretch>
        </p:blipFill>
        <p:spPr bwMode="auto">
          <a:xfrm>
            <a:off x="914400" y="2286000"/>
            <a:ext cx="6281738" cy="4032250"/>
          </a:xfrm>
          <a:prstGeom prst="rect">
            <a:avLst/>
          </a:prstGeom>
          <a:noFill/>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QX-QXO-070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p:cNvSpPr>
            <a:spLocks noGrp="1"/>
          </p:cNvSpPr>
          <p:nvPr>
            <p:ph idx="1"/>
          </p:nvPr>
        </p:nvSpPr>
        <p:spPr>
          <a:xfrm>
            <a:off x="457200" y="4495800"/>
            <a:ext cx="8229600" cy="1600200"/>
          </a:xfrm>
        </p:spPr>
        <p:txBody>
          <a:bodyPr>
            <a:normAutofit/>
          </a:bodyPr>
          <a:lstStyle/>
          <a:p>
            <a:r>
              <a:rPr lang="en-US" sz="2000" dirty="0" smtClean="0"/>
              <a:t>Two kinds of events - Database events and Business events</a:t>
            </a:r>
          </a:p>
          <a:p>
            <a:r>
              <a:rPr lang="en-US" sz="2000" dirty="0" smtClean="0"/>
              <a:t>Different implementation and usage of the two kinds of events</a:t>
            </a:r>
          </a:p>
          <a:p>
            <a:r>
              <a:rPr lang="en-US" sz="2000" dirty="0" smtClean="0"/>
              <a:t>Both kinds of events are logged in </a:t>
            </a:r>
            <a:r>
              <a:rPr lang="en-US" sz="2000" dirty="0" err="1" smtClean="0"/>
              <a:t>qxevents</a:t>
            </a:r>
            <a:r>
              <a:rPr lang="en-US" sz="2000" dirty="0" smtClean="0"/>
              <a:t> database and then processed by </a:t>
            </a:r>
            <a:r>
              <a:rPr lang="en-US" sz="2000" dirty="0" err="1" smtClean="0"/>
              <a:t>QXtend</a:t>
            </a:r>
            <a:endParaRPr lang="en-US" sz="2000" dirty="0"/>
          </a:p>
        </p:txBody>
      </p:sp>
      <p:sp>
        <p:nvSpPr>
          <p:cNvPr id="96258" name="Rectangle 2"/>
          <p:cNvSpPr>
            <a:spLocks noGrp="1" noChangeArrowheads="1"/>
          </p:cNvSpPr>
          <p:nvPr>
            <p:ph type="title"/>
          </p:nvPr>
        </p:nvSpPr>
        <p:spPr/>
        <p:txBody>
          <a:bodyPr/>
          <a:lstStyle/>
          <a:p>
            <a:r>
              <a:rPr lang="en-US" altLang="zh-CN" smtClean="0"/>
              <a:t>Event Types</a:t>
            </a:r>
          </a:p>
        </p:txBody>
      </p:sp>
      <p:sp>
        <p:nvSpPr>
          <p:cNvPr id="96260" name="AutoShape 4"/>
          <p:cNvSpPr>
            <a:spLocks noChangeArrowheads="1"/>
          </p:cNvSpPr>
          <p:nvPr/>
        </p:nvSpPr>
        <p:spPr bwMode="auto">
          <a:xfrm>
            <a:off x="1066800" y="914400"/>
            <a:ext cx="1752600" cy="1752600"/>
          </a:xfrm>
          <a:prstGeom prst="can">
            <a:avLst>
              <a:gd name="adj" fmla="val 25000"/>
            </a:avLst>
          </a:prstGeom>
          <a:solidFill>
            <a:schemeClr val="accent1"/>
          </a:solidFill>
          <a:ln w="9525">
            <a:solidFill>
              <a:schemeClr val="tx1"/>
            </a:solidFill>
            <a:round/>
            <a:headEnd/>
            <a:tailEnd/>
          </a:ln>
          <a:effectLst/>
        </p:spPr>
        <p:txBody>
          <a:bodyPr wrap="none" anchor="ctr"/>
          <a:lstStyle/>
          <a:p>
            <a:pPr algn="ctr"/>
            <a:endParaRPr lang="en-US" altLang="zh-CN">
              <a:latin typeface="+mj-lt"/>
              <a:ea typeface="宋体" pitchFamily="2" charset="-122"/>
            </a:endParaRPr>
          </a:p>
        </p:txBody>
      </p:sp>
      <p:sp>
        <p:nvSpPr>
          <p:cNvPr id="96262" name="Rectangle 6"/>
          <p:cNvSpPr>
            <a:spLocks noChangeArrowheads="1"/>
          </p:cNvSpPr>
          <p:nvPr/>
        </p:nvSpPr>
        <p:spPr bwMode="auto">
          <a:xfrm>
            <a:off x="1524000" y="1905000"/>
            <a:ext cx="9906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ltLang="zh-CN" sz="2000">
                <a:latin typeface="+mj-lt"/>
                <a:ea typeface="宋体" pitchFamily="2" charset="-122"/>
              </a:rPr>
              <a:t>so_mstr</a:t>
            </a:r>
          </a:p>
        </p:txBody>
      </p:sp>
      <p:sp>
        <p:nvSpPr>
          <p:cNvPr id="96263" name="Text Box 7"/>
          <p:cNvSpPr txBox="1">
            <a:spLocks noChangeArrowheads="1"/>
          </p:cNvSpPr>
          <p:nvPr/>
        </p:nvSpPr>
        <p:spPr bwMode="auto">
          <a:xfrm>
            <a:off x="1219200" y="1347788"/>
            <a:ext cx="1237839" cy="461665"/>
          </a:xfrm>
          <a:prstGeom prst="rect">
            <a:avLst/>
          </a:prstGeom>
          <a:noFill/>
          <a:ln w="9525">
            <a:noFill/>
            <a:miter lim="800000"/>
            <a:headEnd/>
            <a:tailEnd/>
          </a:ln>
          <a:effectLst/>
        </p:spPr>
        <p:txBody>
          <a:bodyPr wrap="none">
            <a:spAutoFit/>
          </a:bodyPr>
          <a:lstStyle/>
          <a:p>
            <a:r>
              <a:rPr lang="en-US" altLang="zh-CN" sz="2400">
                <a:latin typeface="+mj-lt"/>
                <a:ea typeface="宋体" pitchFamily="2" charset="-122"/>
              </a:rPr>
              <a:t>qaddb</a:t>
            </a:r>
          </a:p>
        </p:txBody>
      </p:sp>
      <p:sp>
        <p:nvSpPr>
          <p:cNvPr id="96264" name="AutoShape 8"/>
          <p:cNvSpPr>
            <a:spLocks noChangeArrowheads="1"/>
          </p:cNvSpPr>
          <p:nvPr/>
        </p:nvSpPr>
        <p:spPr bwMode="auto">
          <a:xfrm>
            <a:off x="1600200" y="2819400"/>
            <a:ext cx="1752600" cy="1600200"/>
          </a:xfrm>
          <a:prstGeom prst="flowChartMultidocument">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96265" name="Text Box 9"/>
          <p:cNvSpPr txBox="1">
            <a:spLocks noChangeArrowheads="1"/>
          </p:cNvSpPr>
          <p:nvPr/>
        </p:nvSpPr>
        <p:spPr bwMode="auto">
          <a:xfrm>
            <a:off x="1582130" y="3124200"/>
            <a:ext cx="1608133" cy="461665"/>
          </a:xfrm>
          <a:prstGeom prst="rect">
            <a:avLst/>
          </a:prstGeom>
          <a:noFill/>
          <a:ln w="9525">
            <a:noFill/>
            <a:miter lim="800000"/>
            <a:headEnd/>
            <a:tailEnd/>
          </a:ln>
          <a:effectLst/>
        </p:spPr>
        <p:txBody>
          <a:bodyPr wrap="none">
            <a:spAutoFit/>
          </a:bodyPr>
          <a:lstStyle/>
          <a:p>
            <a:r>
              <a:rPr lang="en-US" altLang="zh-CN" sz="2400" dirty="0">
                <a:latin typeface="+mj-lt"/>
                <a:ea typeface="宋体" pitchFamily="2" charset="-122"/>
              </a:rPr>
              <a:t>programs</a:t>
            </a:r>
          </a:p>
        </p:txBody>
      </p:sp>
      <p:sp>
        <p:nvSpPr>
          <p:cNvPr id="96266" name="Rectangle 10"/>
          <p:cNvSpPr>
            <a:spLocks noChangeArrowheads="1"/>
          </p:cNvSpPr>
          <p:nvPr/>
        </p:nvSpPr>
        <p:spPr bwMode="auto">
          <a:xfrm>
            <a:off x="1600200" y="3657600"/>
            <a:ext cx="15240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ltLang="zh-CN" sz="1800">
                <a:latin typeface="+mj-lt"/>
                <a:ea typeface="宋体" pitchFamily="2" charset="-122"/>
              </a:rPr>
              <a:t>post invoice</a:t>
            </a:r>
          </a:p>
        </p:txBody>
      </p:sp>
      <p:grpSp>
        <p:nvGrpSpPr>
          <p:cNvPr id="96269" name="Group 13"/>
          <p:cNvGrpSpPr>
            <a:grpSpLocks/>
          </p:cNvGrpSpPr>
          <p:nvPr/>
        </p:nvGrpSpPr>
        <p:grpSpPr bwMode="auto">
          <a:xfrm>
            <a:off x="3886201" y="990600"/>
            <a:ext cx="1411288" cy="1219200"/>
            <a:chOff x="2400" y="1200"/>
            <a:chExt cx="889" cy="768"/>
          </a:xfrm>
        </p:grpSpPr>
        <p:sp>
          <p:nvSpPr>
            <p:cNvPr id="96267" name="AutoShape 11"/>
            <p:cNvSpPr>
              <a:spLocks noChangeArrowheads="1"/>
            </p:cNvSpPr>
            <p:nvPr/>
          </p:nvSpPr>
          <p:spPr bwMode="auto">
            <a:xfrm>
              <a:off x="2448" y="1200"/>
              <a:ext cx="768" cy="768"/>
            </a:xfrm>
            <a:prstGeom prst="can">
              <a:avLst>
                <a:gd name="adj" fmla="val 25000"/>
              </a:avLst>
            </a:prstGeom>
            <a:solidFill>
              <a:schemeClr val="accent1"/>
            </a:solidFill>
            <a:ln w="9525">
              <a:solidFill>
                <a:schemeClr val="tx1"/>
              </a:solidFill>
              <a:round/>
              <a:headEnd/>
              <a:tailEnd/>
            </a:ln>
            <a:effectLst/>
          </p:spPr>
          <p:txBody>
            <a:bodyPr wrap="none" anchor="ctr"/>
            <a:lstStyle/>
            <a:p>
              <a:endParaRPr lang="en-US">
                <a:latin typeface="+mj-lt"/>
              </a:endParaRPr>
            </a:p>
          </p:txBody>
        </p:sp>
        <p:sp>
          <p:nvSpPr>
            <p:cNvPr id="96268" name="Text Box 12"/>
            <p:cNvSpPr txBox="1">
              <a:spLocks noChangeArrowheads="1"/>
            </p:cNvSpPr>
            <p:nvPr/>
          </p:nvSpPr>
          <p:spPr bwMode="auto">
            <a:xfrm>
              <a:off x="2400" y="1344"/>
              <a:ext cx="889" cy="271"/>
            </a:xfrm>
            <a:prstGeom prst="rect">
              <a:avLst/>
            </a:prstGeom>
            <a:noFill/>
            <a:ln w="9525">
              <a:noFill/>
              <a:miter lim="800000"/>
              <a:headEnd/>
              <a:tailEnd/>
            </a:ln>
            <a:effectLst/>
          </p:spPr>
          <p:txBody>
            <a:bodyPr wrap="none">
              <a:spAutoFit/>
            </a:bodyPr>
            <a:lstStyle/>
            <a:p>
              <a:r>
                <a:rPr lang="en-US" altLang="zh-CN" sz="2200" dirty="0" err="1">
                  <a:latin typeface="+mj-lt"/>
                  <a:ea typeface="宋体" pitchFamily="2" charset="-122"/>
                </a:rPr>
                <a:t>qxevents</a:t>
              </a:r>
              <a:endParaRPr lang="en-US" altLang="zh-CN" sz="2200" dirty="0">
                <a:latin typeface="+mj-lt"/>
                <a:ea typeface="宋体" pitchFamily="2" charset="-122"/>
              </a:endParaRPr>
            </a:p>
          </p:txBody>
        </p:sp>
      </p:grpSp>
      <p:sp>
        <p:nvSpPr>
          <p:cNvPr id="96270" name="Line 14"/>
          <p:cNvSpPr>
            <a:spLocks noChangeShapeType="1"/>
          </p:cNvSpPr>
          <p:nvPr/>
        </p:nvSpPr>
        <p:spPr bwMode="auto">
          <a:xfrm flipV="1">
            <a:off x="2514600" y="1905000"/>
            <a:ext cx="1447800" cy="152400"/>
          </a:xfrm>
          <a:prstGeom prst="line">
            <a:avLst/>
          </a:prstGeom>
          <a:noFill/>
          <a:ln w="9525">
            <a:solidFill>
              <a:schemeClr val="tx1"/>
            </a:solidFill>
            <a:round/>
            <a:headEnd/>
            <a:tailEnd type="triangle" w="med" len="med"/>
          </a:ln>
          <a:effectLst/>
        </p:spPr>
        <p:txBody>
          <a:bodyPr/>
          <a:lstStyle/>
          <a:p>
            <a:endParaRPr lang="en-US">
              <a:latin typeface="+mj-lt"/>
            </a:endParaRPr>
          </a:p>
        </p:txBody>
      </p:sp>
      <p:sp>
        <p:nvSpPr>
          <p:cNvPr id="96271" name="Line 15"/>
          <p:cNvSpPr>
            <a:spLocks noChangeShapeType="1"/>
          </p:cNvSpPr>
          <p:nvPr/>
        </p:nvSpPr>
        <p:spPr bwMode="auto">
          <a:xfrm flipV="1">
            <a:off x="2895600" y="2209800"/>
            <a:ext cx="1219200" cy="1600200"/>
          </a:xfrm>
          <a:prstGeom prst="line">
            <a:avLst/>
          </a:prstGeom>
          <a:noFill/>
          <a:ln w="9525">
            <a:solidFill>
              <a:schemeClr val="tx1"/>
            </a:solidFill>
            <a:round/>
            <a:headEnd/>
            <a:tailEnd type="triangle" w="med" len="med"/>
          </a:ln>
          <a:effectLst/>
        </p:spPr>
        <p:txBody>
          <a:bodyPr/>
          <a:lstStyle/>
          <a:p>
            <a:endParaRPr lang="en-US">
              <a:latin typeface="+mj-lt"/>
            </a:endParaRPr>
          </a:p>
        </p:txBody>
      </p:sp>
      <p:sp>
        <p:nvSpPr>
          <p:cNvPr id="96272" name="Text Box 16"/>
          <p:cNvSpPr txBox="1">
            <a:spLocks noChangeArrowheads="1"/>
          </p:cNvSpPr>
          <p:nvPr/>
        </p:nvSpPr>
        <p:spPr bwMode="auto">
          <a:xfrm>
            <a:off x="2743984" y="1600200"/>
            <a:ext cx="1290738" cy="646331"/>
          </a:xfrm>
          <a:prstGeom prst="rect">
            <a:avLst/>
          </a:prstGeom>
          <a:noFill/>
          <a:ln w="9525">
            <a:noFill/>
            <a:miter lim="800000"/>
            <a:headEnd/>
            <a:tailEnd/>
          </a:ln>
          <a:effectLst/>
        </p:spPr>
        <p:txBody>
          <a:bodyPr wrap="none">
            <a:spAutoFit/>
          </a:bodyPr>
          <a:lstStyle/>
          <a:p>
            <a:r>
              <a:rPr lang="en-US" altLang="zh-CN" sz="1800" dirty="0">
                <a:latin typeface="+mj-lt"/>
                <a:ea typeface="宋体" pitchFamily="2" charset="-122"/>
              </a:rPr>
              <a:t>database</a:t>
            </a:r>
          </a:p>
          <a:p>
            <a:r>
              <a:rPr lang="en-US" altLang="zh-CN" sz="1800" dirty="0">
                <a:latin typeface="+mj-lt"/>
                <a:ea typeface="宋体" pitchFamily="2" charset="-122"/>
              </a:rPr>
              <a:t> events</a:t>
            </a:r>
          </a:p>
        </p:txBody>
      </p:sp>
      <p:sp>
        <p:nvSpPr>
          <p:cNvPr id="96273" name="Text Box 17"/>
          <p:cNvSpPr txBox="1">
            <a:spLocks noChangeArrowheads="1"/>
          </p:cNvSpPr>
          <p:nvPr/>
        </p:nvSpPr>
        <p:spPr bwMode="auto">
          <a:xfrm>
            <a:off x="3657600" y="2743200"/>
            <a:ext cx="1090363" cy="646331"/>
          </a:xfrm>
          <a:prstGeom prst="rect">
            <a:avLst/>
          </a:prstGeom>
          <a:noFill/>
          <a:ln w="9525">
            <a:noFill/>
            <a:miter lim="800000"/>
            <a:headEnd/>
            <a:tailEnd/>
          </a:ln>
          <a:effectLst/>
        </p:spPr>
        <p:txBody>
          <a:bodyPr wrap="none">
            <a:spAutoFit/>
          </a:bodyPr>
          <a:lstStyle/>
          <a:p>
            <a:r>
              <a:rPr lang="en-US" altLang="zh-CN" sz="1800">
                <a:latin typeface="+mj-lt"/>
                <a:ea typeface="宋体" pitchFamily="2" charset="-122"/>
              </a:rPr>
              <a:t>business</a:t>
            </a:r>
          </a:p>
          <a:p>
            <a:r>
              <a:rPr lang="en-US" altLang="zh-CN" sz="1800">
                <a:latin typeface="+mj-lt"/>
                <a:ea typeface="宋体" pitchFamily="2" charset="-122"/>
              </a:rPr>
              <a:t> events</a:t>
            </a:r>
          </a:p>
        </p:txBody>
      </p:sp>
      <p:sp>
        <p:nvSpPr>
          <p:cNvPr id="96274" name="Rectangle 18"/>
          <p:cNvSpPr>
            <a:spLocks noChangeArrowheads="1"/>
          </p:cNvSpPr>
          <p:nvPr/>
        </p:nvSpPr>
        <p:spPr bwMode="auto">
          <a:xfrm>
            <a:off x="5867400" y="1676400"/>
            <a:ext cx="2590800" cy="1828800"/>
          </a:xfrm>
          <a:prstGeom prst="rect">
            <a:avLst/>
          </a:prstGeom>
          <a:solidFill>
            <a:schemeClr val="accent1"/>
          </a:solidFill>
          <a:ln w="9525">
            <a:solidFill>
              <a:schemeClr val="tx1"/>
            </a:solidFill>
            <a:miter lim="800000"/>
            <a:headEnd/>
            <a:tailEnd/>
          </a:ln>
          <a:effectLst/>
        </p:spPr>
        <p:txBody>
          <a:bodyPr wrap="none" anchor="ctr"/>
          <a:lstStyle/>
          <a:p>
            <a:pPr algn="ctr"/>
            <a:r>
              <a:rPr lang="en-US" altLang="zh-CN">
                <a:latin typeface="+mj-lt"/>
                <a:ea typeface="宋体" pitchFamily="2" charset="-122"/>
              </a:rPr>
              <a:t>QXtend</a:t>
            </a:r>
          </a:p>
        </p:txBody>
      </p:sp>
      <p:sp>
        <p:nvSpPr>
          <p:cNvPr id="96275" name="Line 19"/>
          <p:cNvSpPr>
            <a:spLocks noChangeShapeType="1"/>
          </p:cNvSpPr>
          <p:nvPr/>
        </p:nvSpPr>
        <p:spPr bwMode="auto">
          <a:xfrm>
            <a:off x="5181600" y="1828800"/>
            <a:ext cx="685800" cy="152400"/>
          </a:xfrm>
          <a:prstGeom prst="line">
            <a:avLst/>
          </a:prstGeom>
          <a:noFill/>
          <a:ln w="9525">
            <a:solidFill>
              <a:schemeClr val="tx1"/>
            </a:solidFill>
            <a:round/>
            <a:headEnd/>
            <a:tailEnd type="triangle" w="med" len="med"/>
          </a:ln>
          <a:effectLst/>
        </p:spPr>
        <p:txBody>
          <a:bodyPr/>
          <a:lstStyle/>
          <a:p>
            <a:endParaRPr lang="en-US">
              <a:latin typeface="+mj-lt"/>
            </a:endParaRPr>
          </a:p>
        </p:txBody>
      </p:sp>
      <p:sp>
        <p:nvSpPr>
          <p:cNvPr id="96276" name="Line 20"/>
          <p:cNvSpPr>
            <a:spLocks noChangeShapeType="1"/>
          </p:cNvSpPr>
          <p:nvPr/>
        </p:nvSpPr>
        <p:spPr bwMode="auto">
          <a:xfrm>
            <a:off x="2819400" y="2362200"/>
            <a:ext cx="3048000" cy="228600"/>
          </a:xfrm>
          <a:prstGeom prst="line">
            <a:avLst/>
          </a:prstGeom>
          <a:noFill/>
          <a:ln w="9525">
            <a:solidFill>
              <a:schemeClr val="tx1"/>
            </a:solidFill>
            <a:round/>
            <a:headEnd/>
            <a:tailEnd type="triangle" w="med" len="med"/>
          </a:ln>
          <a:effectLst/>
        </p:spPr>
        <p:txBody>
          <a:bodyPr/>
          <a:lstStyle/>
          <a:p>
            <a:endParaRPr lang="en-US">
              <a:latin typeface="+mj-lt"/>
            </a:endParaRPr>
          </a:p>
        </p:txBody>
      </p:sp>
      <p:sp>
        <p:nvSpPr>
          <p:cNvPr id="22" name="Footer Placeholder 21"/>
          <p:cNvSpPr>
            <a:spLocks noGrp="1"/>
          </p:cNvSpPr>
          <p:nvPr>
            <p:ph type="ftr" sz="quarter" idx="10"/>
          </p:nvPr>
        </p:nvSpPr>
        <p:spPr/>
        <p:txBody>
          <a:bodyPr/>
          <a:lstStyle/>
          <a:p>
            <a:r>
              <a:rPr lang="en-US" dirty="0" smtClean="0"/>
              <a:t>QX-QXO-080</a:t>
            </a:r>
            <a:endParaRPr lang="en-US" dirty="0"/>
          </a:p>
        </p:txBody>
      </p:sp>
    </p:spTree>
  </p:cSld>
  <p:clrMapOvr>
    <a:masterClrMapping/>
  </p:clrMapOvr>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7494</TotalTime>
  <Words>10963</Words>
  <Application>Microsoft Office PowerPoint</Application>
  <PresentationFormat>On-screen Show (4:3)</PresentationFormat>
  <Paragraphs>794</Paragraphs>
  <Slides>60</Slides>
  <Notes>41</Notes>
  <HiddenSlides>0</HiddenSlides>
  <MMClips>0</MMClips>
  <ScaleCrop>false</ScaleCrop>
  <HeadingPairs>
    <vt:vector size="4" baseType="variant">
      <vt:variant>
        <vt:lpstr>Theme</vt:lpstr>
      </vt:variant>
      <vt:variant>
        <vt:i4>2</vt:i4>
      </vt:variant>
      <vt:variant>
        <vt:lpstr>Slide Titles</vt:lpstr>
      </vt:variant>
      <vt:variant>
        <vt:i4>60</vt:i4>
      </vt:variant>
    </vt:vector>
  </HeadingPairs>
  <TitlesOfParts>
    <vt:vector size="62" baseType="lpstr">
      <vt:lpstr>QAD_corporate_presentation_template</vt:lpstr>
      <vt:lpstr>QAD 2010 Template</vt:lpstr>
      <vt:lpstr>QAD QXtend Fundamentals</vt:lpstr>
      <vt:lpstr>QXtend Outbound Configuration</vt:lpstr>
      <vt:lpstr>Source Application</vt:lpstr>
      <vt:lpstr>Source Application Types</vt:lpstr>
      <vt:lpstr>Source Application Type Usage</vt:lpstr>
      <vt:lpstr>Create Source Application</vt:lpstr>
      <vt:lpstr>Manage Database Connections</vt:lpstr>
      <vt:lpstr>Manage Event Types</vt:lpstr>
      <vt:lpstr>Event Types</vt:lpstr>
      <vt:lpstr>Events Applies more Control on Data Flow</vt:lpstr>
      <vt:lpstr>Source Applications Exercise</vt:lpstr>
      <vt:lpstr>QXtend Outbound Services</vt:lpstr>
      <vt:lpstr>Event Service</vt:lpstr>
      <vt:lpstr>Event Service Configuration</vt:lpstr>
      <vt:lpstr>Event Service Configuration</vt:lpstr>
      <vt:lpstr>Event Service – Threshold Alerts</vt:lpstr>
      <vt:lpstr>Event Service – Source Applications</vt:lpstr>
      <vt:lpstr>Event Service – Event Registration</vt:lpstr>
      <vt:lpstr>Message Publisher</vt:lpstr>
      <vt:lpstr>Message Publisher Configuration</vt:lpstr>
      <vt:lpstr>Message Publisher Configuration</vt:lpstr>
      <vt:lpstr>Message Publisher – Business Objects</vt:lpstr>
      <vt:lpstr>Subscriber</vt:lpstr>
      <vt:lpstr>Subscriber Configuration </vt:lpstr>
      <vt:lpstr>Subscriber – File Directory Service</vt:lpstr>
      <vt:lpstr>Subscriber – QXtend Web Service</vt:lpstr>
      <vt:lpstr>Subscriber – Web Service</vt:lpstr>
      <vt:lpstr>Subscriber - Profiles</vt:lpstr>
      <vt:lpstr>Subscriber – Source Applications</vt:lpstr>
      <vt:lpstr>Subscriber - Subscriber Profile</vt:lpstr>
      <vt:lpstr>Message Sender</vt:lpstr>
      <vt:lpstr>Message Sender Configuration</vt:lpstr>
      <vt:lpstr>Message Sender Configuration</vt:lpstr>
      <vt:lpstr>Message Sender – Subscribers</vt:lpstr>
      <vt:lpstr>Start/Stop Services</vt:lpstr>
      <vt:lpstr>Start/Stop Services</vt:lpstr>
      <vt:lpstr>Monitoring QXO Processing</vt:lpstr>
      <vt:lpstr>Event Viewer</vt:lpstr>
      <vt:lpstr>Raw Message Viewer</vt:lpstr>
      <vt:lpstr>Subscriber Messages Viewer</vt:lpstr>
      <vt:lpstr>Subscriber Messages – Request </vt:lpstr>
      <vt:lpstr>Subscriber Messages – Response </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187</cp:revision>
  <dcterms:created xsi:type="dcterms:W3CDTF">2009-01-12T03:28:20Z</dcterms:created>
  <dcterms:modified xsi:type="dcterms:W3CDTF">2011-03-09T23:19:55Z</dcterms:modified>
</cp:coreProperties>
</file>