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0" r:id="rId1"/>
  </p:sldMasterIdLst>
  <p:notesMasterIdLst>
    <p:notesMasterId r:id="rId39"/>
  </p:notesMasterIdLst>
  <p:handoutMasterIdLst>
    <p:handoutMasterId r:id="rId40"/>
  </p:handoutMasterIdLst>
  <p:sldIdLst>
    <p:sldId id="329" r:id="rId2"/>
    <p:sldId id="285" r:id="rId3"/>
    <p:sldId id="284" r:id="rId4"/>
    <p:sldId id="301" r:id="rId5"/>
    <p:sldId id="290" r:id="rId6"/>
    <p:sldId id="292" r:id="rId7"/>
    <p:sldId id="300" r:id="rId8"/>
    <p:sldId id="327" r:id="rId9"/>
    <p:sldId id="294" r:id="rId10"/>
    <p:sldId id="295" r:id="rId11"/>
    <p:sldId id="328" r:id="rId12"/>
    <p:sldId id="330" r:id="rId13"/>
    <p:sldId id="331" r:id="rId14"/>
    <p:sldId id="332" r:id="rId15"/>
    <p:sldId id="333" r:id="rId16"/>
    <p:sldId id="334" r:id="rId17"/>
    <p:sldId id="335" r:id="rId18"/>
    <p:sldId id="337" r:id="rId19"/>
    <p:sldId id="338" r:id="rId20"/>
    <p:sldId id="339" r:id="rId21"/>
    <p:sldId id="340" r:id="rId22"/>
    <p:sldId id="341" r:id="rId23"/>
    <p:sldId id="342" r:id="rId24"/>
    <p:sldId id="356" r:id="rId25"/>
    <p:sldId id="343" r:id="rId26"/>
    <p:sldId id="344" r:id="rId27"/>
    <p:sldId id="345" r:id="rId28"/>
    <p:sldId id="346" r:id="rId29"/>
    <p:sldId id="347" r:id="rId30"/>
    <p:sldId id="348" r:id="rId31"/>
    <p:sldId id="349" r:id="rId32"/>
    <p:sldId id="350" r:id="rId33"/>
    <p:sldId id="351" r:id="rId34"/>
    <p:sldId id="352" r:id="rId35"/>
    <p:sldId id="353" r:id="rId36"/>
    <p:sldId id="354" r:id="rId37"/>
    <p:sldId id="355" r:id="rId38"/>
  </p:sldIdLst>
  <p:sldSz cx="9144000" cy="6858000" type="screen4x3"/>
  <p:notesSz cx="7315200" cy="96012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89F"/>
    <a:srgbClr val="4376B3"/>
    <a:srgbClr val="FEA46A"/>
    <a:srgbClr val="FF8500"/>
    <a:srgbClr val="FFE354"/>
    <a:srgbClr val="6A9913"/>
    <a:srgbClr val="4BB69D"/>
    <a:srgbClr val="2461AA"/>
    <a:srgbClr val="716FB0"/>
    <a:srgbClr val="890C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326" autoAdjust="0"/>
    <p:restoredTop sz="96161" autoAdjust="0"/>
  </p:normalViewPr>
  <p:slideViewPr>
    <p:cSldViewPr snapToGrid="0">
      <p:cViewPr varScale="1">
        <p:scale>
          <a:sx n="97" d="100"/>
          <a:sy n="97" d="100"/>
        </p:scale>
        <p:origin x="-10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wrap="square" lIns="96661" tIns="48331" rIns="96661" bIns="48331" numCol="1" anchor="t" anchorCtr="0" compatLnSpc="1">
            <a:prstTxWarp prst="textNoShape">
              <a:avLst/>
            </a:prstTxWarp>
          </a:bodyPr>
          <a:lstStyle>
            <a:lvl1pPr algn="l">
              <a:defRPr sz="1300"/>
            </a:lvl1pPr>
          </a:lstStyle>
          <a:p>
            <a:endParaRPr lang="zh-CN" altLang="en-US"/>
          </a:p>
        </p:txBody>
      </p:sp>
      <p:sp>
        <p:nvSpPr>
          <p:cNvPr id="3" name="Date Placeholder 2"/>
          <p:cNvSpPr>
            <a:spLocks noGrp="1"/>
          </p:cNvSpPr>
          <p:nvPr>
            <p:ph type="dt" sz="quarter"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fld id="{CAC951B9-0CB9-4D38-9A17-39CA9CBE81A6}" type="datetimeFigureOut">
              <a:rPr lang="zh-CN" altLang="en-US"/>
              <a:pPr/>
              <a:t>2011/3/9</a:t>
            </a:fld>
            <a:endParaRPr lang="en-US" altLang="zh-CN"/>
          </a:p>
        </p:txBody>
      </p:sp>
      <p:sp>
        <p:nvSpPr>
          <p:cNvPr id="4" name="Footer Placeholder 3"/>
          <p:cNvSpPr>
            <a:spLocks noGrp="1"/>
          </p:cNvSpPr>
          <p:nvPr>
            <p:ph type="ftr" sz="quarter" idx="2"/>
          </p:nvPr>
        </p:nvSpPr>
        <p:spPr>
          <a:xfrm>
            <a:off x="0" y="9120188"/>
            <a:ext cx="3170238" cy="479425"/>
          </a:xfrm>
          <a:prstGeom prst="rect">
            <a:avLst/>
          </a:prstGeom>
        </p:spPr>
        <p:txBody>
          <a:bodyPr vert="horz" wrap="square" lIns="96661" tIns="48331" rIns="96661" bIns="48331" numCol="1" anchor="b" anchorCtr="0" compatLnSpc="1">
            <a:prstTxWarp prst="textNoShape">
              <a:avLst/>
            </a:prstTxWarp>
          </a:bodyPr>
          <a:lstStyle>
            <a:lvl1pPr algn="l">
              <a:defRPr sz="1300"/>
            </a:lvl1pPr>
          </a:lstStyle>
          <a:p>
            <a:r>
              <a:rPr lang="en-US" altLang="zh-CN" smtClean="0"/>
              <a:t>test</a:t>
            </a:r>
            <a:endParaRPr lang="zh-CN" alt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fld id="{A530FFAA-0A36-448E-81E4-6C7E1498FD0F}" type="slidenum">
              <a:rPr lang="zh-CN" altLang="en-US"/>
              <a:pPr/>
              <a:t>‹#›</a:t>
            </a:fld>
            <a:endParaRPr lang="en-US" altLang="zh-CN"/>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a:latin typeface="Arial" charset="0"/>
              </a:defRPr>
            </a:lvl1pPr>
          </a:lstStyle>
          <a:p>
            <a:endParaRPr lang="zh-CN" altLang="en-US"/>
          </a:p>
        </p:txBody>
      </p:sp>
      <p:sp>
        <p:nvSpPr>
          <p:cNvPr id="39939"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defRPr>
            </a:lvl1pPr>
          </a:lstStyle>
          <a:p>
            <a:endParaRPr lang="zh-CN" altLang="en-US"/>
          </a:p>
        </p:txBody>
      </p:sp>
      <p:sp>
        <p:nvSpPr>
          <p:cNvPr id="43012"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a:latin typeface="Arial" charset="0"/>
              </a:defRPr>
            </a:lvl1pPr>
          </a:lstStyle>
          <a:p>
            <a:r>
              <a:rPr lang="en-US" altLang="zh-CN" smtClean="0"/>
              <a:t>test</a:t>
            </a:r>
            <a:endParaRPr lang="zh-CN" altLang="en-US"/>
          </a:p>
        </p:txBody>
      </p:sp>
      <p:sp>
        <p:nvSpPr>
          <p:cNvPr id="39943"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defRPr>
            </a:lvl1pPr>
          </a:lstStyle>
          <a:p>
            <a:fld id="{21B114FF-1684-41D9-9ADA-0790EDE867CB}" type="slidenum">
              <a:rPr lang="zh-CN" altLang="en-US"/>
              <a:pPr/>
              <a:t>‹#›</a:t>
            </a:fld>
            <a:endParaRPr lang="en-US" altLang="zh-CN"/>
          </a:p>
        </p:txBody>
      </p:sp>
    </p:spTree>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altLang="zh-CN" smtClean="0"/>
              <a:t>This section discusses a number of concepts and their specific use in the context of the QAD QXtend interoperability platform. This section concludes with an exercise to test your understanding of the concepts.</a:t>
            </a:r>
          </a:p>
          <a:p>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altLang="zh-CN" smtClean="0"/>
              <a:t>Data synchronization is the on-going process of establishing consistency among data on remote sources on disparate applications. QXtend can handle data synchronization between different version of QAD EA; for example, from a QAD EE instance to an instance of eB2, or vice versa, as shown above.</a:t>
            </a:r>
          </a:p>
          <a:p>
            <a:endParaRPr lang="en-US" altLang="zh-CN" smtClean="0"/>
          </a:p>
          <a:p>
            <a:r>
              <a:rPr lang="en-US" altLang="zh-CN" smtClean="0"/>
              <a:t>The diagram above illustrates how data synchronization operates:</a:t>
            </a:r>
          </a:p>
          <a:p>
            <a:endParaRPr lang="en-US" altLang="zh-CN" smtClean="0"/>
          </a:p>
          <a:p>
            <a:pPr>
              <a:buFont typeface="Calibri" pitchFamily="34" charset="0"/>
              <a:buAutoNum type="arabicPeriod"/>
            </a:pPr>
            <a:r>
              <a:rPr lang="en-US" altLang="zh-CN" smtClean="0"/>
              <a:t>Changes are made to data in the master domain.</a:t>
            </a:r>
          </a:p>
          <a:p>
            <a:pPr>
              <a:buFont typeface="Calibri" pitchFamily="34" charset="0"/>
              <a:buAutoNum type="arabicPeriod"/>
            </a:pPr>
            <a:r>
              <a:rPr lang="en-US" altLang="zh-CN" smtClean="0"/>
              <a:t>Changes are imported as an XML document into QAD QXtend.</a:t>
            </a:r>
          </a:p>
          <a:p>
            <a:pPr>
              <a:buFont typeface="Calibri" pitchFamily="34" charset="0"/>
              <a:buAutoNum type="arabicPeriod"/>
            </a:pPr>
            <a:r>
              <a:rPr lang="en-US" altLang="zh-CN" smtClean="0"/>
              <a:t>The XML documents describing the changes are propagated to domains in external applications, such as other instances of QAD EA, regardless of the version.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a:lnSpc>
                <a:spcPct val="90000"/>
              </a:lnSpc>
            </a:pPr>
            <a:r>
              <a:rPr lang="en-US" altLang="zh-CN" sz="1000" smtClean="0"/>
              <a:t>The following list shows a number of key terms and concepts used in interoperability and the QAD interoperability platform. In each statement below, fill in the correct term from the list.</a:t>
            </a:r>
          </a:p>
          <a:p>
            <a:pPr>
              <a:lnSpc>
                <a:spcPct val="90000"/>
              </a:lnSpc>
            </a:pPr>
            <a:endParaRPr lang="en-US" altLang="zh-CN" sz="1000" smtClean="0"/>
          </a:p>
          <a:p>
            <a:pPr>
              <a:lnSpc>
                <a:spcPct val="90000"/>
              </a:lnSpc>
            </a:pPr>
            <a:r>
              <a:rPr lang="en-US" altLang="zh-CN" sz="1000" smtClean="0"/>
              <a:t>	</a:t>
            </a:r>
          </a:p>
          <a:p>
            <a:pPr>
              <a:lnSpc>
                <a:spcPct val="90000"/>
              </a:lnSpc>
            </a:pPr>
            <a:r>
              <a:rPr lang="en-US" altLang="zh-CN" sz="1000" smtClean="0"/>
              <a:t>		</a:t>
            </a:r>
          </a:p>
          <a:p>
            <a:pPr>
              <a:lnSpc>
                <a:spcPct val="90000"/>
              </a:lnSpc>
            </a:pPr>
            <a:r>
              <a:rPr lang="en-US" altLang="zh-CN" sz="1000" smtClean="0"/>
              <a:t>	</a:t>
            </a:r>
          </a:p>
          <a:p>
            <a:pPr>
              <a:lnSpc>
                <a:spcPct val="90000"/>
              </a:lnSpc>
            </a:pPr>
            <a:r>
              <a:rPr lang="en-US" altLang="zh-CN" sz="1000" smtClean="0"/>
              <a:t>		</a:t>
            </a:r>
          </a:p>
          <a:p>
            <a:pPr>
              <a:lnSpc>
                <a:spcPct val="90000"/>
              </a:lnSpc>
            </a:pPr>
            <a:endParaRPr lang="en-US" altLang="zh-CN" sz="1000" smtClean="0"/>
          </a:p>
          <a:p>
            <a:pPr>
              <a:lnSpc>
                <a:spcPct val="90000"/>
              </a:lnSpc>
              <a:buFont typeface="Calibri" pitchFamily="34" charset="0"/>
              <a:buAutoNum type="arabicPeriod"/>
            </a:pPr>
            <a:r>
              <a:rPr lang="en-US" altLang="zh-CN" sz="1000" smtClean="0"/>
              <a:t>Enterprise Application Integration is the process of linking disparate applications to achieve __</a:t>
            </a:r>
            <a:r>
              <a:rPr lang="en-US" altLang="zh-CN" sz="1000" b="1" smtClean="0"/>
              <a:t>data consistency</a:t>
            </a:r>
            <a:r>
              <a:rPr lang="en-US" altLang="zh-CN" sz="1000" smtClean="0"/>
              <a:t>_ across disparate systems.</a:t>
            </a:r>
          </a:p>
          <a:p>
            <a:pPr>
              <a:lnSpc>
                <a:spcPct val="90000"/>
              </a:lnSpc>
              <a:buFont typeface="Calibri" pitchFamily="34" charset="0"/>
              <a:buAutoNum type="arabicPeriod"/>
            </a:pPr>
            <a:r>
              <a:rPr lang="en-US" altLang="zh-CN" sz="1000" smtClean="0"/>
              <a:t>Another objective of EAI is to eliminate _</a:t>
            </a:r>
            <a:r>
              <a:rPr lang="en-US" altLang="zh-CN" sz="1000" b="1" smtClean="0"/>
              <a:t>islands of automation</a:t>
            </a:r>
            <a:r>
              <a:rPr lang="en-US" altLang="zh-CN" sz="1000" smtClean="0"/>
              <a:t>___, also known as _</a:t>
            </a:r>
            <a:r>
              <a:rPr lang="en-US" altLang="zh-CN" sz="1000" b="1" smtClean="0"/>
              <a:t>information</a:t>
            </a:r>
            <a:r>
              <a:rPr lang="en-US" altLang="zh-CN" sz="1000" smtClean="0"/>
              <a:t>__ silos.</a:t>
            </a:r>
          </a:p>
          <a:p>
            <a:pPr>
              <a:lnSpc>
                <a:spcPct val="90000"/>
              </a:lnSpc>
              <a:buFont typeface="Calibri" pitchFamily="34" charset="0"/>
              <a:buAutoNum type="arabicPeriod"/>
            </a:pPr>
            <a:r>
              <a:rPr lang="en-US" altLang="zh-CN" sz="1000" smtClean="0"/>
              <a:t>Interoperability is a business strategy that aims to deliver __</a:t>
            </a:r>
            <a:r>
              <a:rPr lang="en-US" altLang="zh-CN" sz="1000" b="1" smtClean="0"/>
              <a:t>seamless data flow</a:t>
            </a:r>
            <a:r>
              <a:rPr lang="en-US" altLang="zh-CN" sz="1000" smtClean="0"/>
              <a:t>__ between heterogeneous and distributed software applications throughout (and beyond) the enterprise.</a:t>
            </a:r>
          </a:p>
          <a:p>
            <a:pPr>
              <a:lnSpc>
                <a:spcPct val="90000"/>
              </a:lnSpc>
              <a:buFont typeface="Calibri" pitchFamily="34" charset="0"/>
              <a:buAutoNum type="arabicPeriod"/>
            </a:pPr>
            <a:r>
              <a:rPr lang="en-US" altLang="zh-CN" sz="1000" smtClean="0"/>
              <a:t>Service Oriented Architecture separates functions into distinct units, or _</a:t>
            </a:r>
            <a:r>
              <a:rPr lang="en-US" altLang="zh-CN" sz="1000" b="1" smtClean="0"/>
              <a:t>services</a:t>
            </a:r>
            <a:r>
              <a:rPr lang="en-US" altLang="zh-CN" sz="1000" smtClean="0"/>
              <a:t>__, which can be accessed over a network so that the services can be combined and reused.</a:t>
            </a:r>
          </a:p>
          <a:p>
            <a:pPr>
              <a:lnSpc>
                <a:spcPct val="90000"/>
              </a:lnSpc>
              <a:buFont typeface="Calibri" pitchFamily="34" charset="0"/>
              <a:buAutoNum type="arabicPeriod"/>
            </a:pPr>
            <a:r>
              <a:rPr lang="en-US" altLang="zh-CN" sz="1000" smtClean="0"/>
              <a:t>In addition to orchestrating message routing, delivery, and transformation, the enterprise service bus also orchestrates __</a:t>
            </a:r>
            <a:r>
              <a:rPr lang="en-US" altLang="zh-CN" sz="1000" b="1" smtClean="0"/>
              <a:t>services management</a:t>
            </a:r>
            <a:r>
              <a:rPr lang="en-US" altLang="zh-CN" sz="1000" smtClean="0"/>
              <a:t>__.</a:t>
            </a:r>
          </a:p>
          <a:p>
            <a:pPr>
              <a:lnSpc>
                <a:spcPct val="90000"/>
              </a:lnSpc>
              <a:buFont typeface="Calibri" pitchFamily="34" charset="0"/>
              <a:buAutoNum type="arabicPeriod"/>
            </a:pPr>
            <a:r>
              <a:rPr lang="en-US" altLang="zh-CN" sz="1000" smtClean="0"/>
              <a:t>QAD QXtend is the core of the QAD Enterprise Applications __</a:t>
            </a:r>
            <a:r>
              <a:rPr lang="en-US" altLang="zh-CN" sz="1000" b="1" smtClean="0"/>
              <a:t>interoperability</a:t>
            </a:r>
            <a:r>
              <a:rPr lang="en-US" altLang="zh-CN" sz="1000" smtClean="0"/>
              <a:t>__ suite. It is a prebuilt integration architecture with predefined ___</a:t>
            </a:r>
            <a:r>
              <a:rPr lang="en-US" altLang="zh-CN" sz="1000" b="1" smtClean="0"/>
              <a:t>integration</a:t>
            </a:r>
            <a:r>
              <a:rPr lang="en-US" altLang="zh-CN" sz="1000" smtClean="0"/>
              <a:t>_______ points, and which leverages business event models.</a:t>
            </a:r>
          </a:p>
          <a:p>
            <a:pPr>
              <a:lnSpc>
                <a:spcPct val="90000"/>
              </a:lnSpc>
              <a:buFont typeface="Calibri" pitchFamily="34" charset="0"/>
              <a:buAutoNum type="arabicPeriod"/>
            </a:pPr>
            <a:r>
              <a:rPr lang="en-US" altLang="zh-CN" sz="1000" smtClean="0"/>
              <a:t>Interoperability software like QAD QXtend and __</a:t>
            </a:r>
            <a:r>
              <a:rPr lang="en-US" altLang="zh-CN" sz="1000" b="1" smtClean="0"/>
              <a:t>EDI eCommerce</a:t>
            </a:r>
            <a:r>
              <a:rPr lang="en-US" altLang="zh-CN" sz="1000" smtClean="0"/>
              <a:t>__ deliver seamless data flow between heterogenous and distributed software applications throughout (and beyond) the enterprise.</a:t>
            </a:r>
          </a:p>
          <a:p>
            <a:pPr>
              <a:lnSpc>
                <a:spcPct val="90000"/>
              </a:lnSpc>
              <a:buFont typeface="Calibri" pitchFamily="34" charset="0"/>
              <a:buAutoNum type="arabicPeriod"/>
            </a:pPr>
            <a:r>
              <a:rPr lang="en-US" altLang="zh-CN" sz="1000" smtClean="0"/>
              <a:t>__</a:t>
            </a:r>
            <a:r>
              <a:rPr lang="en-US" altLang="zh-CN" sz="1000" b="1" smtClean="0"/>
              <a:t>Data synchronization</a:t>
            </a:r>
            <a:r>
              <a:rPr lang="en-US" altLang="zh-CN" sz="1000" smtClean="0"/>
              <a:t>_is the on-going process of establishing consistency among data on remote sources on disparate applications.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altLang="zh-CN" smtClean="0"/>
              <a:t>QXtend Inbound (QXI) enables external (non-QAD) applications to process transactions in QAD Enterprise Applications via SOAP Web Service messages. The contents of the SOAP messages have to follow the standards that are defined in the QDoc specification that is a QAD-controlled way of representing data that is processed by QXtend.</a:t>
            </a:r>
          </a:p>
          <a:p>
            <a:endParaRPr lang="en-US" altLang="zh-CN" smtClean="0"/>
          </a:p>
          <a:p>
            <a:r>
              <a:rPr lang="en-US" altLang="zh-CN" smtClean="0"/>
              <a:t>QDocs follow standards defined by the Web Services Interoperability Organization (WS-I) Following these standards allows QXtend to be used by any product that supports the WS-I standards. For more information on WS-I, see http://ws-i.org.</a:t>
            </a:r>
          </a:p>
          <a:p>
            <a:endParaRPr lang="en-US" altLang="zh-CN" smtClean="0"/>
          </a:p>
          <a:p>
            <a:r>
              <a:rPr lang="en-US" altLang="zh-CN" smtClean="0"/>
              <a:t>QXI is not only used to integrate external applications, but also to process transactions between QAD modules such as CSS and QPS.</a:t>
            </a:r>
          </a:p>
          <a:p>
            <a:endParaRPr lang="en-US" altLang="zh-CN" smtClean="0"/>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altLang="zh-CN" smtClean="0"/>
              <a:t>QXI provides a standard mechanism that can be used to load data into many of the QAD Enterprise Applications including the core ERP modules from the eB version onwards and from modules like QAD EAM, QAD CRM, and QAD PIM. Over time more of the standard integration for QAD modules will rely on the QAD QXtend toolset.</a:t>
            </a:r>
          </a:p>
          <a:p>
            <a:endParaRPr lang="en-US" altLang="zh-CN" smtClean="0"/>
          </a:p>
          <a:p>
            <a:r>
              <a:rPr lang="en-US" altLang="zh-CN" smtClean="0"/>
              <a:t>Loading data into the QAD Enterprise Application is enabled through a Web service that follows the guidelines established by WS-I. Ensuring that QXtend follows industry standards for Web services ensures that any application capable of invoking a Web service call load data into QAD Enterprise Applications. The slide above shows some application types that can use the QXI Web service. As you can see, anything from Microsoft to Java can leverage QXI.</a:t>
            </a:r>
          </a:p>
          <a:p>
            <a:endParaRPr lang="en-US" altLang="zh-CN" smtClean="0"/>
          </a:p>
          <a:p>
            <a:r>
              <a:rPr lang="en-US" altLang="zh-CN" smtClean="0"/>
              <a:t>Using a Web service ensures that most external applications can leverage the many APIs available through QXI. Web services also isolate the external application from the API implementation details; for example, the external application does not have to understand anything about Progress-based applications in order to communicate with one.</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altLang="zh-CN" smtClean="0"/>
              <a:t>QXI has also been used by QAD to facilitate the integration of new modules developed by QAD. QAD modules like QAD CSS, QAD Production Scheduler, and QAD Mobile use QXtend’s services to provide flexible module integration.  Being able to use a common framework to provide integration solutions internally at QAD—as well as for external products—is one of the great value propositions of QXtend. A common integration framework simplifies the deployment and support of QAD module-to-module integration.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a:lnSpc>
                <a:spcPct val="90000"/>
              </a:lnSpc>
            </a:pPr>
            <a:endParaRPr lang="zh-CN" altLang="en-US" smtClean="0"/>
          </a:p>
          <a:p>
            <a:pPr>
              <a:lnSpc>
                <a:spcPct val="90000"/>
              </a:lnSpc>
            </a:pPr>
            <a:r>
              <a:rPr lang="en-US" altLang="zh-CN" smtClean="0"/>
              <a:t>QXI controls the processing of QDocs for all QAD Enterprise Applications that provide APIs that are available to QXtend. Currently not all QAD modules support QXtend, but the modules that do will continue to grow. Eventually QXtend will become the standard integration toolset at QAD.</a:t>
            </a:r>
          </a:p>
          <a:p>
            <a:pPr>
              <a:lnSpc>
                <a:spcPct val="90000"/>
              </a:lnSpc>
            </a:pPr>
            <a:endParaRPr lang="en-US" altLang="zh-CN" smtClean="0"/>
          </a:p>
          <a:p>
            <a:pPr>
              <a:lnSpc>
                <a:spcPct val="90000"/>
              </a:lnSpc>
            </a:pPr>
            <a:r>
              <a:rPr lang="en-US" altLang="zh-CN" b="1" smtClean="0"/>
              <a:t>QXtend Adapters</a:t>
            </a:r>
          </a:p>
          <a:p>
            <a:pPr>
              <a:lnSpc>
                <a:spcPct val="90000"/>
              </a:lnSpc>
            </a:pPr>
            <a:r>
              <a:rPr lang="en-US" altLang="zh-CN" smtClean="0"/>
              <a:t>QDocs are processed using a QXtend adapter. QXtend currently supports three types of adapter: UI API adapter, the service interface (SI) API adapter and Fin API adapter. </a:t>
            </a:r>
          </a:p>
          <a:p>
            <a:pPr>
              <a:lnSpc>
                <a:spcPct val="90000"/>
              </a:lnSpc>
            </a:pPr>
            <a:endParaRPr lang="en-US" altLang="zh-CN" smtClean="0"/>
          </a:p>
          <a:p>
            <a:pPr>
              <a:lnSpc>
                <a:spcPct val="90000"/>
              </a:lnSpc>
            </a:pPr>
            <a:r>
              <a:rPr lang="en-US" altLang="zh-CN" smtClean="0"/>
              <a:t>The UI API adapter provides access to most character screens developed for previous versions of QAD EA. The UI API adapter uses a telnet session to enter data from the QDoc being processed by QXI. The adapter loads the data using the character screen, and executes all business logic associated with that screen.</a:t>
            </a:r>
          </a:p>
          <a:p>
            <a:pPr>
              <a:lnSpc>
                <a:spcPct val="90000"/>
              </a:lnSpc>
            </a:pPr>
            <a:endParaRPr lang="en-US" altLang="zh-CN" smtClean="0"/>
          </a:p>
          <a:p>
            <a:pPr>
              <a:lnSpc>
                <a:spcPct val="90000"/>
              </a:lnSpc>
            </a:pPr>
            <a:r>
              <a:rPr lang="en-US" altLang="zh-CN" smtClean="0"/>
              <a:t>The SI API adapter enables the use of business logic implemented by the QAD reference architecture, which separates the user interface from the business logic. These APIs are invoked by using standard functions provided by the Progress AppServer. Because these APIs do not rely on the user interface, they are more efficient than the UI APIs.</a:t>
            </a:r>
          </a:p>
          <a:p>
            <a:pPr>
              <a:lnSpc>
                <a:spcPct val="90000"/>
              </a:lnSpc>
            </a:pPr>
            <a:endParaRPr lang="en-US" altLang="zh-CN" smtClean="0"/>
          </a:p>
          <a:p>
            <a:pPr>
              <a:lnSpc>
                <a:spcPct val="90000"/>
              </a:lnSpc>
            </a:pPr>
            <a:r>
              <a:rPr lang="en-US" altLang="zh-CN" smtClean="0"/>
              <a:t>The Fin API adapter is one kind of SI API adapter but is used for QAD Enterprise Financials. Fin API adapter is only available for QADEE, which includes QAD Enterprise Financials.  </a:t>
            </a:r>
          </a:p>
          <a:p>
            <a:pPr>
              <a:lnSpc>
                <a:spcPct val="90000"/>
              </a:lnSpc>
            </a:pPr>
            <a:endParaRPr lang="en-US" altLang="zh-CN" smtClean="0"/>
          </a:p>
          <a:p>
            <a:pPr>
              <a:lnSpc>
                <a:spcPct val="90000"/>
              </a:lnSpc>
            </a:pPr>
            <a:r>
              <a:rPr lang="en-US" altLang="zh-CN" smtClean="0"/>
              <a:t>Requests and responses are passed to--and received from--QXI in a QDoc, which is a QAD-proprietary format XML document. QDocs include application data and any other data required to facilitate processing. QDocs define the interface to the application function and define a contract for the API. </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altLang="zh-CN" smtClean="0"/>
              <a:t>QXI loads data into QAD Enterprise Applications via Web service calls; every request and response is exchanged as a SOAP message. A sample QDoc SOAP Message processed by QXtend Inbound is shown in the picture above. A QDoc has three important areas:</a:t>
            </a:r>
          </a:p>
          <a:p>
            <a:endParaRPr lang="en-US" altLang="zh-CN" smtClean="0"/>
          </a:p>
          <a:p>
            <a:pPr lvl="1"/>
            <a:r>
              <a:rPr lang="en-US" altLang="zh-CN" b="1" smtClean="0"/>
              <a:t>Addressing</a:t>
            </a:r>
            <a:r>
              <a:rPr lang="en-US" altLang="zh-CN" smtClean="0"/>
              <a:t> – Describes the application that sent the data and the destination of the request. The destination is a receiver and identifies a specific instance of QAD EA that will receive the data in the request.</a:t>
            </a:r>
          </a:p>
          <a:p>
            <a:pPr lvl="1">
              <a:buFontTx/>
              <a:buChar char="•"/>
            </a:pPr>
            <a:endParaRPr lang="en-US" altLang="zh-CN" smtClean="0"/>
          </a:p>
          <a:p>
            <a:pPr lvl="1"/>
            <a:r>
              <a:rPr lang="en-US" altLang="zh-CN" b="1" smtClean="0"/>
              <a:t>Message Context </a:t>
            </a:r>
            <a:r>
              <a:rPr lang="en-US" altLang="zh-CN" smtClean="0"/>
              <a:t>– Provides the context in which the message should be processed. This section contains information such as the QAD EA Domain and the actual version of the QDoc being processed.</a:t>
            </a:r>
          </a:p>
          <a:p>
            <a:pPr lvl="1">
              <a:buFontTx/>
              <a:buChar char="•"/>
            </a:pPr>
            <a:endParaRPr lang="en-US" altLang="zh-CN" smtClean="0"/>
          </a:p>
          <a:p>
            <a:pPr lvl="1"/>
            <a:r>
              <a:rPr lang="en-US" altLang="zh-CN" b="1" smtClean="0"/>
              <a:t>Application Data </a:t>
            </a:r>
            <a:r>
              <a:rPr lang="en-US" altLang="zh-CN" smtClean="0"/>
              <a:t>– Contains the data that gets loaded into the application. The data here controls which data item gets updated and the data that gets loaded into the receiving application.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a:lnSpc>
                <a:spcPct val="90000"/>
              </a:lnSpc>
            </a:pPr>
            <a:r>
              <a:rPr lang="en-US" altLang="zh-CN" sz="1100" smtClean="0"/>
              <a:t>QXtend Inbound processes requests by passing correctly formatted QDoc SOAP messages over an HTTP connection.  QXtend only supports the web service type SOAP/HTTP(s). SOAP is a standard way of formatting the request and has three components:</a:t>
            </a:r>
          </a:p>
          <a:p>
            <a:pPr>
              <a:lnSpc>
                <a:spcPct val="90000"/>
              </a:lnSpc>
            </a:pPr>
            <a:endParaRPr lang="en-US" altLang="zh-CN" sz="1100" smtClean="0"/>
          </a:p>
          <a:p>
            <a:pPr>
              <a:lnSpc>
                <a:spcPct val="90000"/>
              </a:lnSpc>
              <a:buFontTx/>
              <a:buChar char="•"/>
            </a:pPr>
            <a:r>
              <a:rPr lang="en-US" altLang="zh-CN" sz="1100" smtClean="0"/>
              <a:t> SOAP envelope, which contains the message. This is like an envelope used to send a traditional letter.</a:t>
            </a:r>
          </a:p>
          <a:p>
            <a:pPr>
              <a:lnSpc>
                <a:spcPct val="90000"/>
              </a:lnSpc>
            </a:pPr>
            <a:endParaRPr lang="en-US" altLang="zh-CN" sz="1100" smtClean="0"/>
          </a:p>
          <a:p>
            <a:pPr>
              <a:lnSpc>
                <a:spcPct val="90000"/>
              </a:lnSpc>
              <a:buFontTx/>
              <a:buChar char="•"/>
            </a:pPr>
            <a:r>
              <a:rPr lang="en-US" altLang="zh-CN" sz="1100" smtClean="0"/>
              <a:t> SOAP header, which contains the addressing information that identifies the sender and receiver of the message. The SOAP header is mandatory in the QDocs specification. This is like the address required when posting a traditional letter.</a:t>
            </a:r>
          </a:p>
          <a:p>
            <a:pPr>
              <a:lnSpc>
                <a:spcPct val="90000"/>
              </a:lnSpc>
            </a:pPr>
            <a:endParaRPr lang="en-US" altLang="zh-CN" sz="1100" smtClean="0"/>
          </a:p>
          <a:p>
            <a:pPr>
              <a:lnSpc>
                <a:spcPct val="90000"/>
              </a:lnSpc>
              <a:buFontTx/>
              <a:buChar char="•"/>
            </a:pPr>
            <a:r>
              <a:rPr lang="en-US" altLang="zh-CN" sz="1100" smtClean="0"/>
              <a:t> SOAP body, which contains the data--customer, supplier, item, and so on--to load into the target application. To continue the metaphor of the traditional letter, the SOAP body is the letter included in the envelope.</a:t>
            </a:r>
          </a:p>
          <a:p>
            <a:pPr>
              <a:lnSpc>
                <a:spcPct val="90000"/>
              </a:lnSpc>
            </a:pPr>
            <a:endParaRPr lang="en-US" altLang="zh-CN" sz="1100" smtClean="0"/>
          </a:p>
          <a:p>
            <a:pPr>
              <a:lnSpc>
                <a:spcPct val="90000"/>
              </a:lnSpc>
            </a:pPr>
            <a:r>
              <a:rPr lang="en-US" altLang="zh-CN" sz="1100" smtClean="0"/>
              <a:t>QXtend does not natively support JMS, asynchronous messaging, or processing operating system files. Many different mechanisms could be used to get data into an application, and QXtend could not natively support every option—this is not where the value of QXtend is realized. Numerous products support many different integration methods, and QXtend has been designed to work seamlessly with these types of application. Sonic ESB, WebMethods, Web Sphere, Sun Jcaps, and Biz Talk are leading ESB/EAI tools that specialize in this area. All leading EAI/ESB tools can call Web services and therefore can work with QXtend.  Many customers use QXtend successfully with several EAI/ESB tools. QAD are working on introducing Sonic as a standard component to complement QXtend.</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a:lnSpc>
                <a:spcPct val="90000"/>
              </a:lnSpc>
            </a:pPr>
            <a:r>
              <a:rPr lang="en-US" altLang="zh-CN" smtClean="0"/>
              <a:t>QXtend provides a centralized integration hub that is not tied to any specific QAD Enterprise Applications version. The receiver in QXI identifies the QAD Enterprise Application instance; the instance could be core modules or add-on modules that use QXtend, such as QAD EAM and QAD CRM. </a:t>
            </a:r>
          </a:p>
          <a:p>
            <a:pPr>
              <a:lnSpc>
                <a:spcPct val="90000"/>
              </a:lnSpc>
            </a:pPr>
            <a:endParaRPr lang="en-US" altLang="zh-CN" smtClean="0"/>
          </a:p>
          <a:p>
            <a:pPr>
              <a:lnSpc>
                <a:spcPct val="90000"/>
              </a:lnSpc>
            </a:pPr>
            <a:r>
              <a:rPr lang="en-US" altLang="zh-CN" smtClean="0"/>
              <a:t>The slide above shows two receivers; each receiver is a different instance of the core QAD Enterprise Application suite. One instance serves North America, the other serves EMEA. These are two entirely separate instances of the software, but both are connected through a single QXtend instance. The versions of the NAMER and EMEA do not have to be identical as QXtend supports many versions. </a:t>
            </a:r>
          </a:p>
          <a:p>
            <a:pPr>
              <a:lnSpc>
                <a:spcPct val="90000"/>
              </a:lnSpc>
            </a:pPr>
            <a:endParaRPr lang="en-US" altLang="zh-CN" smtClean="0"/>
          </a:p>
          <a:p>
            <a:pPr>
              <a:lnSpc>
                <a:spcPct val="90000"/>
              </a:lnSpc>
            </a:pPr>
            <a:r>
              <a:rPr lang="en-US" altLang="zh-CN" smtClean="0"/>
              <a:t>The name of the receiver is a critical piece of information that must be supplied in any request that is processed. If the receiver is not in the request—or if the receiver is invalid—the message is not processed and an exception is returned to the caller as a SOAP fault. </a:t>
            </a:r>
          </a:p>
          <a:p>
            <a:pPr>
              <a:lnSpc>
                <a:spcPct val="90000"/>
              </a:lnSpc>
            </a:pPr>
            <a:endParaRPr lang="en-US" altLang="zh-CN" smtClean="0"/>
          </a:p>
          <a:p>
            <a:pPr>
              <a:lnSpc>
                <a:spcPct val="90000"/>
              </a:lnSpc>
            </a:pPr>
            <a:r>
              <a:rPr lang="en-US" altLang="zh-CN" smtClean="0"/>
              <a:t>If a request is intended for the NAMER receiver, the following must be included in the SOAP header:</a:t>
            </a:r>
          </a:p>
          <a:p>
            <a:pPr>
              <a:lnSpc>
                <a:spcPct val="90000"/>
              </a:lnSpc>
            </a:pPr>
            <a:endParaRPr lang="en-US" altLang="zh-CN" smtClean="0"/>
          </a:p>
          <a:p>
            <a:pPr lvl="1">
              <a:lnSpc>
                <a:spcPct val="90000"/>
              </a:lnSpc>
            </a:pPr>
            <a:r>
              <a:rPr lang="en-US" altLang="zh-CN" smtClean="0"/>
              <a:t>&lt;wsa:To&gt;</a:t>
            </a:r>
            <a:r>
              <a:rPr lang="en-US" altLang="zh-CN" b="1" smtClean="0"/>
              <a:t>NAMER</a:t>
            </a:r>
            <a:r>
              <a:rPr lang="en-US" altLang="zh-CN" smtClean="0"/>
              <a:t>&lt;/wsa:To&gt; </a:t>
            </a:r>
          </a:p>
          <a:p>
            <a:pPr>
              <a:lnSpc>
                <a:spcPct val="90000"/>
              </a:lnSpc>
            </a:pPr>
            <a:endParaRPr lang="en-US" altLang="zh-CN" smtClean="0"/>
          </a:p>
          <a:p>
            <a:pPr>
              <a:lnSpc>
                <a:spcPct val="90000"/>
              </a:lnSpc>
            </a:pPr>
            <a:r>
              <a:rPr lang="en-US" altLang="zh-CN" i="1" smtClean="0"/>
              <a:t>Note: The receiver name in the request QDoc is case-sensitive, so the name in the request and the name of the receiver in QXtend must be identical.</a:t>
            </a:r>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a:lnSpc>
                <a:spcPct val="90000"/>
              </a:lnSpc>
            </a:pPr>
            <a:r>
              <a:rPr lang="en-US" altLang="zh-CN" smtClean="0"/>
              <a:t>QXI provides an easily managed multi-threaded environment, meaning that multiple requests can be processed simultaneously. CIM and other solutions that are Progress-based do not offer native multi-threading and require many processes to be managed manually. Through the connection pool concept, QXtend can provide a easily managed layer that facilitates the processing of simultaneous requests.</a:t>
            </a:r>
          </a:p>
          <a:p>
            <a:pPr>
              <a:lnSpc>
                <a:spcPct val="90000"/>
              </a:lnSpc>
            </a:pPr>
            <a:endParaRPr lang="en-US" altLang="zh-CN" smtClean="0"/>
          </a:p>
          <a:p>
            <a:pPr>
              <a:lnSpc>
                <a:spcPct val="90000"/>
              </a:lnSpc>
            </a:pPr>
            <a:r>
              <a:rPr lang="en-US" altLang="zh-CN" smtClean="0"/>
              <a:t>Receivers must have at least one connection pool associated with them, but can have multiple connection pools of different types. Connection pools are assigned a name that must match the name of the receiver that the connection pool is for. Since QXI is case-sensitive, the case of the name must also match.</a:t>
            </a:r>
          </a:p>
          <a:p>
            <a:pPr>
              <a:lnSpc>
                <a:spcPct val="90000"/>
              </a:lnSpc>
            </a:pPr>
            <a:endParaRPr lang="en-US" altLang="zh-CN" smtClean="0"/>
          </a:p>
          <a:p>
            <a:pPr>
              <a:lnSpc>
                <a:spcPct val="90000"/>
              </a:lnSpc>
            </a:pPr>
            <a:r>
              <a:rPr lang="en-US" altLang="zh-CN" smtClean="0"/>
              <a:t>The Connection Pool holds a pool of sessions connected to an instance of QAD Enterprise Applications. These connections are used to pass data from QXI to the QAD EA instance. When a connection pool is created, connection parameters must be configured to enable the connection between QXI and QAD EA to be established. These parameters include:</a:t>
            </a:r>
          </a:p>
          <a:p>
            <a:pPr>
              <a:lnSpc>
                <a:spcPct val="90000"/>
              </a:lnSpc>
            </a:pPr>
            <a:endParaRPr lang="en-US" altLang="zh-CN" smtClean="0"/>
          </a:p>
          <a:p>
            <a:pPr>
              <a:lnSpc>
                <a:spcPct val="90000"/>
              </a:lnSpc>
              <a:buFontTx/>
              <a:buChar char="•"/>
            </a:pPr>
            <a:r>
              <a:rPr lang="en-US" altLang="zh-CN" smtClean="0"/>
              <a:t> User Name</a:t>
            </a:r>
          </a:p>
          <a:p>
            <a:pPr>
              <a:lnSpc>
                <a:spcPct val="90000"/>
              </a:lnSpc>
              <a:buFontTx/>
              <a:buChar char="•"/>
            </a:pPr>
            <a:r>
              <a:rPr lang="en-US" altLang="zh-CN" smtClean="0"/>
              <a:t> Password</a:t>
            </a:r>
          </a:p>
          <a:p>
            <a:pPr>
              <a:lnSpc>
                <a:spcPct val="90000"/>
              </a:lnSpc>
              <a:buFontTx/>
              <a:buChar char="•"/>
            </a:pPr>
            <a:r>
              <a:rPr lang="en-US" altLang="zh-CN" smtClean="0"/>
              <a:t> Instance Location (host, port, and so on)</a:t>
            </a:r>
          </a:p>
          <a:p>
            <a:pPr>
              <a:lnSpc>
                <a:spcPct val="90000"/>
              </a:lnSpc>
              <a:buFontTx/>
              <a:buChar char="•"/>
            </a:pPr>
            <a:r>
              <a:rPr lang="en-US" altLang="zh-CN" smtClean="0"/>
              <a:t> Minimum Pool Size </a:t>
            </a:r>
          </a:p>
          <a:p>
            <a:pPr>
              <a:lnSpc>
                <a:spcPct val="90000"/>
              </a:lnSpc>
              <a:buFontTx/>
              <a:buChar char="•"/>
            </a:pPr>
            <a:r>
              <a:rPr lang="en-US" altLang="zh-CN" smtClean="0"/>
              <a:t> Maximum Pool Size</a:t>
            </a:r>
          </a:p>
          <a:p>
            <a:pPr>
              <a:lnSpc>
                <a:spcPct val="90000"/>
              </a:lnSpc>
            </a:pPr>
            <a:endParaRPr lang="en-US" altLang="zh-CN" smtClean="0"/>
          </a:p>
          <a:p>
            <a:pPr>
              <a:lnSpc>
                <a:spcPct val="90000"/>
              </a:lnSpc>
            </a:pPr>
            <a:r>
              <a:rPr lang="en-US" altLang="zh-CN" smtClean="0"/>
              <a:t>Connection parameters control the behavior of the connection pool. The Minimum Pool Size and Maximum Pool Size control the multi-threaded processing of QXtend. When QXI starts, it builds the connection pool and creates the minimum number of connections into QAD EA. As requests are processed, QXI tries to keep the minimum number of connections available and increases the connections available in the pool until it reaches the maximum pool size. </a:t>
            </a:r>
          </a:p>
          <a:p>
            <a:pPr>
              <a:lnSpc>
                <a:spcPct val="90000"/>
              </a:lnSpc>
            </a:pPr>
            <a:endParaRPr lang="en-US" altLang="zh-CN" smtClean="0"/>
          </a:p>
          <a:p>
            <a:pPr>
              <a:lnSpc>
                <a:spcPct val="90000"/>
              </a:lnSpc>
            </a:pPr>
            <a:r>
              <a:rPr lang="en-US" altLang="zh-CN" smtClean="0"/>
              <a:t>The connection pool controls the number of requests that can be processed simultaneously into a QAD EA instance.</a:t>
            </a:r>
          </a:p>
          <a:p>
            <a:pPr>
              <a:lnSpc>
                <a:spcPct val="90000"/>
              </a:lnSpc>
            </a:pPr>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altLang="zh-CN" smtClean="0"/>
              <a:t>Supply chain management applications, customer relationship management (CRM) applications, and other types of applications typically cannot share information with one another. Such applications are sometimes consequently referred to as </a:t>
            </a:r>
            <a:r>
              <a:rPr lang="en-US" altLang="zh-CN" i="1" smtClean="0"/>
              <a:t>islands of automation. </a:t>
            </a:r>
            <a:r>
              <a:rPr lang="en-US" altLang="zh-CN" smtClean="0"/>
              <a:t>This inability to communicate leads to inefficiencies, such as the storage of identical data in multiple locations.</a:t>
            </a:r>
          </a:p>
          <a:p>
            <a:r>
              <a:rPr lang="en-US" altLang="zh-CN" smtClean="0"/>
              <a:t>Enterprise application integration (EAI) is the process of linking applications within a single organization in order to avoid these inefficiencies, and to simplify and automate business processes as far as possible.</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a:lnSpc>
                <a:spcPct val="90000"/>
              </a:lnSpc>
            </a:pPr>
            <a:r>
              <a:rPr lang="en-US" altLang="zh-CN" smtClean="0"/>
              <a:t>Adapters are another fundamental component of QXI. An adapter controls access to the APIs in QAD EA. The way in which an API is implemented affects how the API is accessed. As technology changes, new ways of writing APIs evolve, some of which are incompatible with previous approaches. The use of adapters in QXI allows QXtend to shield users from the effects of changes in technology: as a new method is implemented by QAD, QXtend simply provides a new adapter for the new method. This provides value to customers as they can continue to use a consistent approach; QXtend handles the calling of the APIs, thus abstracting the API implementation from the calling application.</a:t>
            </a:r>
          </a:p>
          <a:p>
            <a:pPr>
              <a:lnSpc>
                <a:spcPct val="90000"/>
              </a:lnSpc>
            </a:pPr>
            <a:endParaRPr lang="en-US" altLang="zh-CN" smtClean="0"/>
          </a:p>
          <a:p>
            <a:pPr>
              <a:lnSpc>
                <a:spcPct val="90000"/>
              </a:lnSpc>
            </a:pPr>
            <a:r>
              <a:rPr lang="en-US" altLang="zh-CN" smtClean="0"/>
              <a:t>As described, a receiver can have one or more connection pools; each connection pool has a type. The type of the connection pool is linked to the adapter. As shown above, the EMEA receiver has three connection pools: one for the UI API adapter, one for the SI API adapter and the other one for Fin API adapter. This allows receivers to process requests to different types of API and the API type is not important to the caller they are just calling QXtend.</a:t>
            </a:r>
          </a:p>
          <a:p>
            <a:pPr>
              <a:lnSpc>
                <a:spcPct val="90000"/>
              </a:lnSpc>
            </a:pPr>
            <a:endParaRPr lang="en-US" altLang="zh-CN" smtClean="0"/>
          </a:p>
          <a:p>
            <a:pPr>
              <a:lnSpc>
                <a:spcPct val="90000"/>
              </a:lnSpc>
            </a:pPr>
            <a:r>
              <a:rPr lang="en-US" altLang="zh-CN" smtClean="0"/>
              <a:t>The adapter concept has already proved invaluable to QAD. QXtend currently supports three primary adapters: the UI API adapter, the SI API adapter and the Fin API adapter. When first released, QXtend supported the UI API adapter primarily, which uses a telnet connection to the character screens and loads data by simulating the actions of a user. However, the performance of the UI API adapter does not meet some high volume requirements placed on applications today.</a:t>
            </a:r>
          </a:p>
          <a:p>
            <a:pPr>
              <a:lnSpc>
                <a:spcPct val="90000"/>
              </a:lnSpc>
            </a:pPr>
            <a:endParaRPr lang="en-US" altLang="zh-CN" smtClean="0"/>
          </a:p>
          <a:p>
            <a:pPr>
              <a:lnSpc>
                <a:spcPct val="90000"/>
              </a:lnSpc>
            </a:pPr>
            <a:r>
              <a:rPr lang="en-US" altLang="zh-CN" smtClean="0"/>
              <a:t>The SI API adapter was introduced into QXtend in the 1.4 release and provides a mechanism for executing Progress business logic that resides on a Progress AppServer. The SI adapter does not rely on the user interface to enter data. The SI API supports high volumes and is also supported by EAM, and CRM modules. Using adapters in QXtend has protected customers from the major changes that have been implemented to QAD EA.</a:t>
            </a:r>
          </a:p>
          <a:p>
            <a:pPr>
              <a:lnSpc>
                <a:spcPct val="90000"/>
              </a:lnSpc>
            </a:pPr>
            <a:endParaRPr lang="en-US" altLang="zh-CN" smtClean="0"/>
          </a:p>
          <a:p>
            <a:pPr>
              <a:lnSpc>
                <a:spcPct val="90000"/>
              </a:lnSpc>
            </a:pPr>
            <a:r>
              <a:rPr lang="en-US" altLang="zh-CN" smtClean="0"/>
              <a:t>The Fin API adapter is one kind of SI API adapter but is supported by the Enterprise Financials.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altLang="zh-CN" smtClean="0"/>
              <a:t>The UI API adapter covers almost all core QAD Enterprise Applications by providing a mechanism that loads data through the character screens that a user usually employs to enter data into the system. This approach does not require a change to the implementation model used and works with all versions of QAD Enterprise Applications from eB onwards. The adapter performs the actions that a user would usually perform to load data into the applications. As such, all business rules that are normally enforced—including generalized code validation—are also enforced as data is loaded via the UI API adapter.</a:t>
            </a:r>
          </a:p>
          <a:p>
            <a:endParaRPr lang="en-US" altLang="zh-CN" smtClean="0"/>
          </a:p>
          <a:p>
            <a:r>
              <a:rPr lang="en-US" altLang="zh-CN" smtClean="0"/>
              <a:t>Data is sent from the UI API adapter to the character screen field by field; the current position in the QDoc XML request is maintained by the adapter. If an application error occurs as data from the QDoc is entered into the application, the error is trapped immediately and mapped back to the exact field in the QDoc that caused the error. That field, in turn, is mapped back to the exact location in the QDoc request XML. A response QDoc is generated that contains the details of the exception and the context of the error, which help identify the exact location of the problematic data.</a:t>
            </a:r>
          </a:p>
          <a:p>
            <a:r>
              <a:rPr lang="en-US" altLang="zh-CN" smtClean="0"/>
              <a:t> </a:t>
            </a:r>
          </a:p>
          <a:p>
            <a:r>
              <a:rPr lang="en-US" altLang="zh-CN" smtClean="0"/>
              <a:t>The application character screen drives the integration requesting the data from QXI, and therefore when new screens or pop-up windows appear, QXtend can handle these screens and will not break when a previously unseen frame is encountered. The data pull approach provides a more robust mechanism than the error prone CIM alternative, as well as an error handling/reporting and record lock processing.</a:t>
            </a:r>
          </a:p>
          <a:p>
            <a:endParaRPr lang="en-US" altLang="zh-CN" smtClean="0"/>
          </a:p>
          <a:p>
            <a:r>
              <a:rPr lang="en-US" altLang="zh-CN" smtClean="0"/>
              <a:t>A major component of the UI API adapter is the event mechanism. As described previously, the adapter mimics the actions of a user. Some application screens have complex interactions and do not always follow the same rules. For example, usually the F4 key is used to back out; however, sometimes F4 means continue. The event mechanism enables the adapter to cope with these variations by storing the necessary navigation actions that are required to navigate successfully through the user interface of the function. The events are created using the QGen tool to map the screen and record the events; the events are then used when processing a request through the UI API adapter.</a:t>
            </a:r>
          </a:p>
          <a:p>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smtClean="0"/>
              <a:t>The SI adapter provides an adapter to Progress-based business services (APIs) that have followed the QAD Service Interface implementation guidelines. The service interface provides a set of infrastructure components that allow QAD to follow a standard pattern using ProDatasets from Progress OpenEdge. QAD modules that support the service interface can be called easily from QXtend without the need for new adapters to be created; this also enables other modules to move their APIs to the service interface and then also have those APIs available through QXtend.</a:t>
            </a:r>
          </a:p>
          <a:p>
            <a:endParaRPr lang="en-US" altLang="zh-CN" smtClean="0"/>
          </a:p>
          <a:p>
            <a:r>
              <a:rPr lang="en-US" altLang="zh-CN" smtClean="0"/>
              <a:t>The SI adapter is different from the UI API adapter as it does not use character screens. Instead APIs are structured as pure business logic and do not execute any UI logic as part of the API. Removing the dependency on the character screens allows the SI adapter to outperform the UI API adapter. Data is sent to the API in one message rather than field by field, all business rules are executed, and a response is returned to QXI. In turn, QXI builds a response QDoc that is sent as the response to the Web Service call.</a:t>
            </a:r>
          </a:p>
          <a:p>
            <a:endParaRPr lang="en-US" altLang="zh-CN" smtClean="0"/>
          </a:p>
          <a:p>
            <a:r>
              <a:rPr lang="en-US" altLang="zh-CN" smtClean="0"/>
              <a:t>QAD does not provide all the APIs since this would require existing application logic to be restructured to separate the user interface and the business logic. This restructuring is a time-consuming process; consequently using the UI API adapter allows QAD application logic to be restructured in a phased approach, starting with QAD2008 EE, which makes the APIs available through the QXtend SI API Adapter.</a:t>
            </a:r>
          </a:p>
          <a:p>
            <a:endParaRPr lang="en-US" altLang="zh-CN" smtClean="0"/>
          </a:p>
          <a:p>
            <a:r>
              <a:rPr lang="en-US" altLang="zh-CN" smtClean="0"/>
              <a:t>Other QAD modules such as QAD EAM and QAD CRM also implement the service interface.</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altLang="zh-CN" smtClean="0"/>
              <a:t>Fin API Adapter is one kind of SI API Adapter which is used by QAD Enterprise Financials. When connecting to QAD EE, it will require to create two separated SI API Adapters to connect to qadsi and qadfin AppServers. QXtend can’t have two SIAPI connection pools using the same pool name. So Fin API Adapter was introduced into QXtend in 1.6 release to connect to Financial AppServer.</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a:lnSpc>
                <a:spcPct val="90000"/>
              </a:lnSpc>
            </a:pPr>
            <a:r>
              <a:rPr lang="en-US" altLang="zh-CN" smtClean="0"/>
              <a:t>QXI provides access to many APIs; the list of available APIs is maintained in QXtend under the Schemas section. The schemas define the API. An API has two schemas, one to define the content of request message, the other to define the content of the response message. QXtend can create  WSDL document(s) for selected receiver APIs that describes the SOAP request and response by referencing the schema definitions.</a:t>
            </a:r>
          </a:p>
          <a:p>
            <a:pPr>
              <a:lnSpc>
                <a:spcPct val="90000"/>
              </a:lnSpc>
            </a:pPr>
            <a:r>
              <a:rPr lang="en-US" altLang="zh-CN" smtClean="0"/>
              <a:t> </a:t>
            </a:r>
          </a:p>
          <a:p>
            <a:pPr>
              <a:lnSpc>
                <a:spcPct val="90000"/>
              </a:lnSpc>
            </a:pPr>
            <a:r>
              <a:rPr lang="en-US" altLang="zh-CN" smtClean="0"/>
              <a:t>API names have two components &lt;</a:t>
            </a:r>
            <a:r>
              <a:rPr lang="en-US" altLang="zh-CN" i="1" smtClean="0"/>
              <a:t>apiName&gt;-&lt;apiVersion</a:t>
            </a:r>
            <a:r>
              <a:rPr lang="en-US" altLang="zh-CN" smtClean="0"/>
              <a:t>&gt;, the combination of these create a unique identifier for the API. A specific version of an API is linked directly to an adapter; QXtend maintains the list of APIs that are valid for an adapter. </a:t>
            </a:r>
          </a:p>
          <a:p>
            <a:pPr>
              <a:lnSpc>
                <a:spcPct val="90000"/>
              </a:lnSpc>
            </a:pPr>
            <a:endParaRPr lang="en-US" altLang="zh-CN" i="1" smtClean="0"/>
          </a:p>
          <a:p>
            <a:pPr>
              <a:lnSpc>
                <a:spcPct val="90000"/>
              </a:lnSpc>
            </a:pPr>
            <a:r>
              <a:rPr lang="en-US" altLang="zh-CN" b="1" smtClean="0"/>
              <a:t>Example</a:t>
            </a:r>
          </a:p>
          <a:p>
            <a:pPr>
              <a:lnSpc>
                <a:spcPct val="90000"/>
              </a:lnSpc>
            </a:pPr>
            <a:r>
              <a:rPr lang="en-US" altLang="zh-CN" smtClean="0"/>
              <a:t>imaintainItem-ERP3_2 is linked to UI API Adapter then when an maintainItem SI API is created the new API would be called maintainItem-ERP3_3.</a:t>
            </a:r>
          </a:p>
          <a:p>
            <a:pPr>
              <a:lnSpc>
                <a:spcPct val="90000"/>
              </a:lnSpc>
            </a:pPr>
            <a:endParaRPr lang="en-US" altLang="zh-CN" smtClean="0"/>
          </a:p>
          <a:p>
            <a:pPr>
              <a:lnSpc>
                <a:spcPct val="90000"/>
              </a:lnSpc>
            </a:pPr>
            <a:r>
              <a:rPr lang="en-US" altLang="zh-CN" smtClean="0"/>
              <a:t>A receiver can access all APIs available in QXtend. However, during the configuration of QXI, the API’s supported by the receiver must be selected from the list of available APIs. This feature allows the APIs that are accessible through QXtend to be restricted on a receiver-by-receiver basis.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a:lnSpc>
                <a:spcPct val="80000"/>
              </a:lnSpc>
            </a:pPr>
            <a:r>
              <a:rPr lang="en-US" altLang="zh-CN" sz="1000" smtClean="0"/>
              <a:t>The following list shows a number of key terms and concepts used in QXI. In each statement below, fill in the correct term from the list. Some terms may be used more than once.</a:t>
            </a:r>
          </a:p>
          <a:p>
            <a:pPr>
              <a:lnSpc>
                <a:spcPct val="80000"/>
              </a:lnSpc>
            </a:pPr>
            <a:endParaRPr lang="en-US" altLang="zh-CN" sz="1000" smtClean="0"/>
          </a:p>
          <a:p>
            <a:pPr>
              <a:lnSpc>
                <a:spcPct val="80000"/>
              </a:lnSpc>
              <a:buFont typeface="Calibri" pitchFamily="34" charset="0"/>
              <a:buAutoNum type="arabicPeriod"/>
            </a:pPr>
            <a:r>
              <a:rPr lang="en-US" altLang="zh-CN" sz="1000" smtClean="0"/>
              <a:t>QDocs follow standards defined by the ___</a:t>
            </a:r>
            <a:r>
              <a:rPr lang="en-US" altLang="zh-CN" sz="1000" b="1" smtClean="0"/>
              <a:t>Web Services Interoperability</a:t>
            </a:r>
            <a:r>
              <a:rPr lang="en-US" altLang="zh-CN" sz="1000" smtClean="0"/>
              <a:t>___ organization.</a:t>
            </a:r>
          </a:p>
          <a:p>
            <a:pPr>
              <a:lnSpc>
                <a:spcPct val="80000"/>
              </a:lnSpc>
              <a:buFont typeface="Calibri" pitchFamily="34" charset="0"/>
              <a:buAutoNum type="arabicPeriod"/>
            </a:pPr>
            <a:r>
              <a:rPr lang="en-US" altLang="zh-CN" sz="1000" smtClean="0"/>
              <a:t>Loading data into the QAD Enterprise Application is performed via a __</a:t>
            </a:r>
            <a:r>
              <a:rPr lang="en-US" altLang="zh-CN" sz="1000" b="1" smtClean="0"/>
              <a:t>Web service</a:t>
            </a:r>
            <a:r>
              <a:rPr lang="en-US" altLang="zh-CN" sz="1000" smtClean="0"/>
              <a:t>____.</a:t>
            </a:r>
          </a:p>
          <a:p>
            <a:pPr>
              <a:lnSpc>
                <a:spcPct val="80000"/>
              </a:lnSpc>
              <a:buFont typeface="Calibri" pitchFamily="34" charset="0"/>
              <a:buAutoNum type="arabicPeriod"/>
            </a:pPr>
            <a:r>
              <a:rPr lang="en-US" altLang="zh-CN" sz="1000" smtClean="0"/>
              <a:t>QXtend currently supports the __</a:t>
            </a:r>
            <a:r>
              <a:rPr lang="en-US" altLang="zh-CN" sz="1000" b="1" smtClean="0"/>
              <a:t>UI API adapter</a:t>
            </a:r>
            <a:r>
              <a:rPr lang="en-US" altLang="zh-CN" sz="1000" smtClean="0"/>
              <a:t>____, the __</a:t>
            </a:r>
            <a:r>
              <a:rPr lang="en-US" altLang="zh-CN" sz="1000" b="1" smtClean="0"/>
              <a:t>SI API adapter</a:t>
            </a:r>
            <a:r>
              <a:rPr lang="en-US" altLang="zh-CN" sz="1000" smtClean="0"/>
              <a:t>____. and the __</a:t>
            </a:r>
            <a:r>
              <a:rPr lang="en-US" altLang="zh-CN" sz="1000" b="1" smtClean="0"/>
              <a:t>Fin API adapter</a:t>
            </a:r>
            <a:r>
              <a:rPr lang="en-US" altLang="zh-CN" sz="1000" smtClean="0"/>
              <a:t>____.</a:t>
            </a:r>
          </a:p>
          <a:p>
            <a:pPr>
              <a:lnSpc>
                <a:spcPct val="80000"/>
              </a:lnSpc>
              <a:buFont typeface="Calibri" pitchFamily="34" charset="0"/>
              <a:buAutoNum type="arabicPeriod"/>
            </a:pPr>
            <a:r>
              <a:rPr lang="en-US" altLang="zh-CN" sz="1000" smtClean="0"/>
              <a:t>The ___</a:t>
            </a:r>
            <a:r>
              <a:rPr lang="en-US" altLang="zh-CN" sz="1000" b="1" smtClean="0"/>
              <a:t>UI API adapter</a:t>
            </a:r>
            <a:r>
              <a:rPr lang="en-US" altLang="zh-CN" sz="1000" smtClean="0"/>
              <a:t>___ provides access to most character screens.</a:t>
            </a:r>
          </a:p>
          <a:p>
            <a:pPr>
              <a:lnSpc>
                <a:spcPct val="80000"/>
              </a:lnSpc>
              <a:buFont typeface="Calibri" pitchFamily="34" charset="0"/>
              <a:buAutoNum type="arabicPeriod"/>
            </a:pPr>
            <a:r>
              <a:rPr lang="en-US" altLang="zh-CN" sz="1000" smtClean="0"/>
              <a:t>The __</a:t>
            </a:r>
            <a:r>
              <a:rPr lang="en-US" altLang="zh-CN" sz="1000" b="1" smtClean="0"/>
              <a:t>SI API adapter</a:t>
            </a:r>
            <a:r>
              <a:rPr lang="en-US" altLang="zh-CN" sz="1000" smtClean="0"/>
              <a:t>____ enables the use of business logic implemented by the QAD reference architecture.</a:t>
            </a:r>
          </a:p>
          <a:p>
            <a:pPr>
              <a:lnSpc>
                <a:spcPct val="80000"/>
              </a:lnSpc>
              <a:buFont typeface="Calibri" pitchFamily="34" charset="0"/>
              <a:buAutoNum type="arabicPeriod"/>
            </a:pPr>
            <a:r>
              <a:rPr lang="en-US" altLang="zh-CN" sz="1000" smtClean="0"/>
              <a:t>The __ </a:t>
            </a:r>
            <a:r>
              <a:rPr lang="en-US" altLang="zh-CN" sz="1000" b="1" smtClean="0"/>
              <a:t>Fin API adapter</a:t>
            </a:r>
            <a:r>
              <a:rPr lang="en-US" altLang="zh-CN" sz="1000" smtClean="0"/>
              <a:t> __ is the only API that provides access to QAD Financials. </a:t>
            </a:r>
          </a:p>
          <a:p>
            <a:pPr>
              <a:lnSpc>
                <a:spcPct val="80000"/>
              </a:lnSpc>
              <a:buFont typeface="Calibri" pitchFamily="34" charset="0"/>
              <a:buAutoNum type="arabicPeriod"/>
            </a:pPr>
            <a:r>
              <a:rPr lang="en-US" altLang="zh-CN" sz="1000" smtClean="0"/>
              <a:t>Requests and responses are passed to—and received from—QXI in a ___</a:t>
            </a:r>
            <a:r>
              <a:rPr lang="en-US" altLang="zh-CN" sz="1000" b="1" smtClean="0"/>
              <a:t>QDoc</a:t>
            </a:r>
            <a:r>
              <a:rPr lang="en-US" altLang="zh-CN" sz="1000" smtClean="0"/>
              <a:t>___, which is a QAD-proprietary format XML document.</a:t>
            </a:r>
          </a:p>
          <a:p>
            <a:pPr>
              <a:lnSpc>
                <a:spcPct val="80000"/>
              </a:lnSpc>
              <a:buFont typeface="Calibri" pitchFamily="34" charset="0"/>
              <a:buAutoNum type="arabicPeriod"/>
            </a:pPr>
            <a:r>
              <a:rPr lang="en-US" altLang="zh-CN" sz="1000" smtClean="0"/>
              <a:t>A QDoc has three important sections; these are the _</a:t>
            </a:r>
            <a:r>
              <a:rPr lang="en-US" altLang="zh-CN" sz="1000" b="1" smtClean="0"/>
              <a:t>addressing</a:t>
            </a:r>
            <a:r>
              <a:rPr lang="en-US" altLang="zh-CN" sz="1000" smtClean="0"/>
              <a:t>__, __</a:t>
            </a:r>
            <a:r>
              <a:rPr lang="en-US" altLang="zh-CN" sz="1000" b="1" smtClean="0"/>
              <a:t>message context</a:t>
            </a:r>
            <a:r>
              <a:rPr lang="en-US" altLang="zh-CN" sz="1000" smtClean="0"/>
              <a:t>____, and ___</a:t>
            </a:r>
            <a:r>
              <a:rPr lang="en-US" altLang="zh-CN" sz="1000" b="1" smtClean="0"/>
              <a:t>application data</a:t>
            </a:r>
            <a:r>
              <a:rPr lang="en-US" altLang="zh-CN" sz="1000" smtClean="0"/>
              <a:t>___ sections.</a:t>
            </a:r>
          </a:p>
          <a:p>
            <a:pPr>
              <a:lnSpc>
                <a:spcPct val="80000"/>
              </a:lnSpc>
              <a:buFont typeface="Calibri" pitchFamily="34" charset="0"/>
              <a:buAutoNum type="arabicPeriod"/>
            </a:pPr>
            <a:r>
              <a:rPr lang="en-US" altLang="zh-CN" sz="1000" smtClean="0"/>
              <a:t>QXtend only supports the web service type __</a:t>
            </a:r>
            <a:r>
              <a:rPr lang="en-US" altLang="zh-CN" sz="1000" b="1" smtClean="0"/>
              <a:t>SOAP/HTTP(s)</a:t>
            </a:r>
            <a:r>
              <a:rPr lang="en-US" altLang="zh-CN" sz="1000" smtClean="0"/>
              <a:t>____.</a:t>
            </a:r>
          </a:p>
          <a:p>
            <a:pPr>
              <a:lnSpc>
                <a:spcPct val="80000"/>
              </a:lnSpc>
              <a:buFont typeface="Calibri" pitchFamily="34" charset="0"/>
              <a:buAutoNum type="arabicPeriod"/>
            </a:pPr>
            <a:r>
              <a:rPr lang="en-US" altLang="zh-CN" sz="1000" smtClean="0"/>
              <a:t>The data to be loaded into the target application is contained within the __</a:t>
            </a:r>
            <a:r>
              <a:rPr lang="en-US" altLang="zh-CN" sz="1000" b="1" smtClean="0"/>
              <a:t>SOAP body</a:t>
            </a:r>
            <a:r>
              <a:rPr lang="en-US" altLang="zh-CN" sz="1000" smtClean="0"/>
              <a:t>____.</a:t>
            </a:r>
          </a:p>
          <a:p>
            <a:pPr>
              <a:lnSpc>
                <a:spcPct val="80000"/>
              </a:lnSpc>
              <a:buFont typeface="Calibri" pitchFamily="34" charset="0"/>
              <a:buAutoNum type="arabicPeriod"/>
            </a:pPr>
            <a:r>
              <a:rPr lang="en-US" altLang="zh-CN" sz="1000" smtClean="0"/>
              <a:t>It is the ___</a:t>
            </a:r>
            <a:r>
              <a:rPr lang="en-US" altLang="zh-CN" sz="1000" b="1" smtClean="0"/>
              <a:t>SOAP header</a:t>
            </a:r>
            <a:r>
              <a:rPr lang="en-US" altLang="zh-CN" sz="1000" smtClean="0"/>
              <a:t>___ that contains the addressing information that identifies the sender and receiver of the message.</a:t>
            </a:r>
          </a:p>
          <a:p>
            <a:pPr>
              <a:lnSpc>
                <a:spcPct val="80000"/>
              </a:lnSpc>
              <a:buFont typeface="Calibri" pitchFamily="34" charset="0"/>
              <a:buAutoNum type="arabicPeriod"/>
            </a:pPr>
            <a:r>
              <a:rPr lang="en-US" altLang="zh-CN" sz="1000" smtClean="0"/>
              <a:t>The ___</a:t>
            </a:r>
            <a:r>
              <a:rPr lang="en-US" altLang="zh-CN" sz="1000" b="1" smtClean="0"/>
              <a:t>receiver</a:t>
            </a:r>
            <a:r>
              <a:rPr lang="en-US" altLang="zh-CN" sz="1000" smtClean="0"/>
              <a:t>___ in QXI identifies the QAD Enterprise Application instance.</a:t>
            </a:r>
          </a:p>
          <a:p>
            <a:pPr>
              <a:lnSpc>
                <a:spcPct val="80000"/>
              </a:lnSpc>
              <a:buFont typeface="Calibri" pitchFamily="34" charset="0"/>
              <a:buAutoNum type="arabicPeriod"/>
            </a:pPr>
            <a:r>
              <a:rPr lang="en-US" altLang="zh-CN" sz="1000" smtClean="0"/>
              <a:t>The receiver name in the request QDoc is __</a:t>
            </a:r>
            <a:r>
              <a:rPr lang="en-US" altLang="zh-CN" sz="1000" b="1" smtClean="0"/>
              <a:t>case-sensitive</a:t>
            </a:r>
            <a:r>
              <a:rPr lang="en-US" altLang="zh-CN" sz="1000" smtClean="0"/>
              <a:t>____. Consequently the name in the request and the name of the receiver in QXtend must be identical.</a:t>
            </a:r>
          </a:p>
          <a:p>
            <a:pPr>
              <a:lnSpc>
                <a:spcPct val="80000"/>
              </a:lnSpc>
              <a:buFont typeface="Calibri" pitchFamily="34" charset="0"/>
              <a:buAutoNum type="arabicPeriod"/>
            </a:pPr>
            <a:r>
              <a:rPr lang="en-US" altLang="zh-CN" sz="1000" smtClean="0"/>
              <a:t>QXtend facilitates the processing of simultaneous requests via the concept of the __</a:t>
            </a:r>
            <a:r>
              <a:rPr lang="en-US" altLang="zh-CN" sz="1000" b="1" smtClean="0"/>
              <a:t>connection pool</a:t>
            </a:r>
            <a:r>
              <a:rPr lang="en-US" altLang="zh-CN" sz="1000" smtClean="0"/>
              <a:t>____.</a:t>
            </a:r>
          </a:p>
          <a:p>
            <a:pPr>
              <a:lnSpc>
                <a:spcPct val="80000"/>
              </a:lnSpc>
              <a:buFont typeface="Calibri" pitchFamily="34" charset="0"/>
              <a:buAutoNum type="arabicPeriod"/>
            </a:pPr>
            <a:r>
              <a:rPr lang="en-US" altLang="zh-CN" sz="1000" smtClean="0"/>
              <a:t>The connection pool controls the number of __</a:t>
            </a:r>
            <a:r>
              <a:rPr lang="en-US" altLang="zh-CN" sz="1000" b="1" smtClean="0"/>
              <a:t>requests</a:t>
            </a:r>
            <a:r>
              <a:rPr lang="en-US" altLang="zh-CN" sz="1000" smtClean="0"/>
              <a:t>____ that can be processed simultaneously into a QAD EA instance.</a:t>
            </a:r>
          </a:p>
          <a:p>
            <a:pPr>
              <a:lnSpc>
                <a:spcPct val="80000"/>
              </a:lnSpc>
              <a:buFont typeface="Calibri" pitchFamily="34" charset="0"/>
              <a:buAutoNum type="arabicPeriod"/>
            </a:pPr>
            <a:r>
              <a:rPr lang="en-US" altLang="zh-CN" sz="1000" smtClean="0"/>
              <a:t>QXtend can create  __</a:t>
            </a:r>
            <a:r>
              <a:rPr lang="en-US" altLang="zh-CN" sz="1000" b="1" smtClean="0"/>
              <a:t>WSDL document(s)</a:t>
            </a:r>
            <a:r>
              <a:rPr lang="en-US" altLang="zh-CN" sz="1000" smtClean="0"/>
              <a:t>____ for selected receiver APIs that describes the SOAP request and response by referencing the schema definitions.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altLang="zh-CN" smtClean="0"/>
              <a:t>QXtend Outbound (QXO) provides a flexible, generic mechanism for publishing data from QAD Enterprise Applications (QAD EA). It takes many applications to run an enterprise, and the ability to share data between applications quickly and efficiently is critical.</a:t>
            </a:r>
          </a:p>
          <a:p>
            <a:endParaRPr lang="en-US" altLang="zh-CN" smtClean="0"/>
          </a:p>
          <a:p>
            <a:r>
              <a:rPr lang="en-US" altLang="zh-CN" smtClean="0"/>
              <a:t>QXO publishes QAD QA data as changes occur. QXO enables a change to be published to one or many subscribers. In this way as data changes the other applications in the enterprise are sent those changes automatically.</a:t>
            </a:r>
          </a:p>
          <a:p>
            <a:endParaRPr lang="en-US" altLang="zh-CN" smtClean="0"/>
          </a:p>
          <a:p>
            <a:r>
              <a:rPr lang="en-US" altLang="zh-CN" smtClean="0"/>
              <a:t>QXO provides tools that enable the user to control the data published by QXO in order to define the content of the data sent to subscribing applications. Business objects hold the raw data published/extracted from QAD EA. Profiles in QXO provide a user-defined view of the business object and allow the user to select which data from the business object to include. Profiles also allow the XML element names in the QDocs to be changed to meet the requirements of the external application. Profiles are used to change the format of the outbound QDoc into the inbound QDoc format when synchronizing data between domains or instances of QAD EA.</a:t>
            </a:r>
          </a:p>
          <a:p>
            <a:endParaRPr lang="en-US" altLang="zh-CN" smtClean="0"/>
          </a:p>
          <a:p>
            <a:r>
              <a:rPr lang="en-US" altLang="zh-CN" smtClean="0"/>
              <a:t>QXtend is often used to synchronize master data maintained in a master domain—this process is driven by QXO. QXO tracks the changes to data in the master domain and then controls the process of updating each of the subscriber domains or QAD EA instances. The same principles are also used to ensure that changes in data are reflected in the QAD EAM and QAD CRM solutions. The master instance is the source of the data for business objects, and profiles are used to map the data to the formats required by other domains and QAD modules. The data is then delivered to the individual domains or instances using the subscription mechanism in QXO.</a:t>
            </a:r>
          </a:p>
          <a:p>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altLang="zh-CN" smtClean="0"/>
              <a:t>QXO provides a flexible engine for communicating changes to application data across the business enterprise. The continual changes to QAD EA data are listened to by QXtend and then published to interested applications in an appropriate format and structure. The data changes that are listened to in the QAD EA by QXO are controlled from within QXtend.</a:t>
            </a:r>
          </a:p>
          <a:p>
            <a:endParaRPr lang="en-US" altLang="zh-CN" smtClean="0"/>
          </a:p>
          <a:p>
            <a:r>
              <a:rPr lang="en-US" altLang="zh-CN" smtClean="0"/>
              <a:t>QXO supports two mechanisms for delivering messages to interested subscribers: web service call or file drop. The two delivery methods are configurable per subscriber.</a:t>
            </a:r>
          </a:p>
          <a:p>
            <a:endParaRPr lang="en-US" altLang="zh-CN" smtClean="0"/>
          </a:p>
          <a:p>
            <a:r>
              <a:rPr lang="en-US" altLang="zh-CN" smtClean="0"/>
              <a:t>Web service delivery provides the capability to call QXI to chain QXI and QXO together—this is how data synchronization is achieved with QXtend. Web service delivery also provides a way to chain processes together within QAD EA. When calling the QXI web service, much of the configuration for the web service call is hidden from the user; only information required to successfully process in QXI is required. If calling a service other than QXI, more configuration is required as well as knowledge of SOAP messaging.</a:t>
            </a:r>
          </a:p>
          <a:p>
            <a:endParaRPr lang="en-US" altLang="zh-CN" smtClean="0"/>
          </a:p>
          <a:p>
            <a:r>
              <a:rPr lang="en-US" altLang="zh-CN" smtClean="0"/>
              <a:t>One of the fundamental drivers for QXtend is to provide ways for QAD EA data to be integrated with standard middleware/EAI products. All leading middleware solutions provide mechanisms to get data into the middleware environment, including http and file directory polling. The web service support and file drop mechanisms enable QXO data to be integrated into middleware/EAI solutions and, as such, provide QAD applications with an open architecture.</a:t>
            </a:r>
          </a:p>
          <a:p>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ltLang="zh-CN" smtClean="0"/>
              <a:t>The QXO engine has also been used by QAD to drive the synchronization of master data (items, customers, suppliers, BOMs, and so on) between domains and between instances of QAD EA. Data synchronization used to be performed by the DataSync and Q/Linq products but since the release of QAD Enterprise Applications 2008 both of these products have been deprecated and replaced with QXtend.</a:t>
            </a:r>
          </a:p>
          <a:p>
            <a:r>
              <a:rPr lang="en-US" altLang="zh-CN" smtClean="0"/>
              <a:t> </a:t>
            </a:r>
          </a:p>
          <a:p>
            <a:r>
              <a:rPr lang="en-US" altLang="zh-CN" smtClean="0"/>
              <a:t>QXO is also critical component in the integration of modules such as QAD EAM and QAD CRM with the core modules of QAD Enterprise Applications.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smtClean="0"/>
              <a:t>The diagram above shows how data moves from the data source (source application) through QXO to the final destination (subscribers).</a:t>
            </a:r>
          </a:p>
          <a:p>
            <a:endParaRPr lang="en-US" altLang="zh-CN" smtClean="0"/>
          </a:p>
          <a:p>
            <a:r>
              <a:rPr lang="en-US" altLang="zh-CN" smtClean="0"/>
              <a:t>Data from the source application is first moved to a business object, which is a subset of the data stored in the source application. Business objects can be user-defined or fixed (defined by source application). Once the data has been stored as a business object in QXO, it is mapped to the profiles (views) that have been defined against it. The data in the profiles is then delivered to the subscribers that have registered an interest in the profile data.</a:t>
            </a:r>
          </a:p>
          <a:p>
            <a:endParaRPr lang="en-US" altLang="zh-CN" smtClean="0"/>
          </a:p>
          <a:p>
            <a:r>
              <a:rPr lang="en-US" altLang="zh-CN" smtClean="0"/>
              <a:t>This flow of data is driven by services that move the data step to step in QXO. The fundamental process in QXO is to make data from one or more source applications available to any other application in the enterprise without having to tightly couple the two applications.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altLang="zh-CN" smtClean="0"/>
              <a:t>Interoperability is a business strategy that aims to deliver seamless data flow between heterogeneous and distributed software applications throughout (and beyond) the enterprise.</a:t>
            </a:r>
          </a:p>
          <a:p>
            <a:endParaRPr lang="en-US" altLang="zh-CN" smtClean="0"/>
          </a:p>
          <a:p>
            <a:r>
              <a:rPr lang="en-US" altLang="zh-CN" smtClean="0"/>
              <a:t>QXI and QXO are components of the QXtend interoperability framework, which provides a standardized data interface between QAD products, and between QAD products and external systems.</a:t>
            </a:r>
          </a:p>
          <a:p>
            <a:endParaRPr lang="en-US" altLang="zh-CN" smtClean="0"/>
          </a:p>
          <a:p>
            <a:r>
              <a:rPr lang="en-US" altLang="zh-CN" smtClean="0"/>
              <a:t>The interface is a Web services-based, SOAP-compliant, XML framework, enabling complete platform-independent access to QAD Enterprise Applications business functionality.</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smtClean="0"/>
              <a:t>Several core concepts form the foundation of QXO; a good understanding of these is essential:</a:t>
            </a:r>
          </a:p>
          <a:p>
            <a:endParaRPr lang="en-US" altLang="zh-CN" smtClean="0"/>
          </a:p>
          <a:p>
            <a:pPr>
              <a:buFontTx/>
              <a:buChar char="•"/>
            </a:pPr>
            <a:r>
              <a:rPr lang="en-US" altLang="zh-CN" smtClean="0"/>
              <a:t> Source applications</a:t>
            </a:r>
          </a:p>
          <a:p>
            <a:pPr>
              <a:buFontTx/>
              <a:buChar char="•"/>
            </a:pPr>
            <a:r>
              <a:rPr lang="en-US" altLang="zh-CN" smtClean="0"/>
              <a:t> Business objects</a:t>
            </a:r>
          </a:p>
          <a:p>
            <a:pPr>
              <a:buFontTx/>
              <a:buChar char="•"/>
            </a:pPr>
            <a:r>
              <a:rPr lang="en-US" altLang="zh-CN" smtClean="0"/>
              <a:t> Profiles</a:t>
            </a:r>
          </a:p>
          <a:p>
            <a:pPr>
              <a:buFontTx/>
              <a:buChar char="•"/>
            </a:pPr>
            <a:r>
              <a:rPr lang="en-US" altLang="zh-CN" smtClean="0"/>
              <a:t> Subscribers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a:lnSpc>
                <a:spcPct val="90000"/>
              </a:lnSpc>
            </a:pPr>
            <a:r>
              <a:rPr lang="en-US" altLang="zh-CN" smtClean="0"/>
              <a:t>QXO provides a configurable, flexible, and non-invasive mechanism to distribute data from any instance of a QAD Enterprise Application to other applications in the business enterprise, as and when business events occur.</a:t>
            </a:r>
          </a:p>
          <a:p>
            <a:pPr>
              <a:lnSpc>
                <a:spcPct val="90000"/>
              </a:lnSpc>
            </a:pPr>
            <a:endParaRPr lang="en-US" altLang="zh-CN" smtClean="0"/>
          </a:p>
          <a:p>
            <a:pPr>
              <a:lnSpc>
                <a:spcPct val="90000"/>
              </a:lnSpc>
            </a:pPr>
            <a:r>
              <a:rPr lang="en-US" altLang="zh-CN" smtClean="0"/>
              <a:t>The source application in QXO is the source for the business data that is distributed. A single installation/instance of any QAD Enterprise Application maps to a single source application in QXO. The source application is assigned a name that is used to identify it. The source application in QXO is analogous to the receiver in QXI as both are used to identify an instance of QAD EA.</a:t>
            </a:r>
          </a:p>
          <a:p>
            <a:pPr>
              <a:lnSpc>
                <a:spcPct val="90000"/>
              </a:lnSpc>
            </a:pPr>
            <a:endParaRPr lang="en-US" altLang="zh-CN" smtClean="0"/>
          </a:p>
          <a:p>
            <a:pPr>
              <a:lnSpc>
                <a:spcPct val="90000"/>
              </a:lnSpc>
            </a:pPr>
            <a:r>
              <a:rPr lang="en-US" altLang="zh-CN" smtClean="0"/>
              <a:t>A single instance of QXtend supports multiple instances of QAD EA, including modules such as QAD EAM and QAD CRM that are additional data sources to core QAD EA. The source application is the connection to a single QAD EA instance, QXO allows the creation of multiple source applications, and each points to a different QAD EA instance. Configuring multiple source applications enables QXO to support many instances of QAD EA.</a:t>
            </a:r>
          </a:p>
          <a:p>
            <a:pPr>
              <a:lnSpc>
                <a:spcPct val="90000"/>
              </a:lnSpc>
            </a:pPr>
            <a:endParaRPr lang="en-US" altLang="zh-CN" smtClean="0"/>
          </a:p>
          <a:p>
            <a:pPr>
              <a:lnSpc>
                <a:spcPct val="90000"/>
              </a:lnSpc>
            </a:pPr>
            <a:r>
              <a:rPr lang="en-US" altLang="zh-CN" smtClean="0"/>
              <a:t>One advantage of having a single instance of QXtend support multiple QAD EA instances is that all messages/data are flowing through a single point; this makes monitoring and tracking the data flowing through the organization much simpler as it is all tracked in a central location.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a:lnSpc>
                <a:spcPct val="90000"/>
              </a:lnSpc>
            </a:pPr>
            <a:r>
              <a:rPr lang="en-US" altLang="zh-CN" smtClean="0"/>
              <a:t>The business object is a way to get data from any QAD application into QXtend. A business object defines the data components required for a complete view of a data entity in any QAD Enterprise Application.</a:t>
            </a:r>
          </a:p>
          <a:p>
            <a:pPr>
              <a:lnSpc>
                <a:spcPct val="90000"/>
              </a:lnSpc>
            </a:pPr>
            <a:endParaRPr lang="en-US" altLang="zh-CN" smtClean="0"/>
          </a:p>
          <a:p>
            <a:pPr>
              <a:lnSpc>
                <a:spcPct val="90000"/>
              </a:lnSpc>
            </a:pPr>
            <a:r>
              <a:rPr lang="en-US" altLang="zh-CN" smtClean="0"/>
              <a:t>For example, a sales order has a header, some lines, comments and tax information, plus other data components. A sales order business object must encompass all these data components. However, it is not enough to simply list the components—we also must define the relationship between components.</a:t>
            </a:r>
          </a:p>
          <a:p>
            <a:pPr>
              <a:lnSpc>
                <a:spcPct val="90000"/>
              </a:lnSpc>
            </a:pPr>
            <a:endParaRPr lang="en-US" altLang="zh-CN" smtClean="0"/>
          </a:p>
          <a:p>
            <a:pPr>
              <a:lnSpc>
                <a:spcPct val="90000"/>
              </a:lnSpc>
            </a:pPr>
            <a:r>
              <a:rPr lang="en-US" altLang="zh-CN" smtClean="0"/>
              <a:t>For example, an order can have zero or more lines; the link between order and line is by domain and order number. A complete business object defines all data components, the relationships between the data components, and the fields/attributes of each data component.</a:t>
            </a:r>
          </a:p>
          <a:p>
            <a:pPr>
              <a:lnSpc>
                <a:spcPct val="90000"/>
              </a:lnSpc>
            </a:pPr>
            <a:r>
              <a:rPr lang="en-US" altLang="zh-CN" smtClean="0"/>
              <a:t> </a:t>
            </a:r>
          </a:p>
          <a:p>
            <a:pPr>
              <a:lnSpc>
                <a:spcPct val="90000"/>
              </a:lnSpc>
            </a:pPr>
            <a:r>
              <a:rPr lang="en-US" altLang="zh-CN" smtClean="0"/>
              <a:t>QXO has two types of business object:</a:t>
            </a:r>
          </a:p>
          <a:p>
            <a:pPr>
              <a:lnSpc>
                <a:spcPct val="90000"/>
              </a:lnSpc>
            </a:pPr>
            <a:endParaRPr lang="en-US" altLang="zh-CN" smtClean="0"/>
          </a:p>
          <a:p>
            <a:pPr>
              <a:lnSpc>
                <a:spcPct val="90000"/>
              </a:lnSpc>
              <a:buFontTx/>
              <a:buChar char="•"/>
            </a:pPr>
            <a:r>
              <a:rPr lang="en-US" altLang="zh-CN" b="1" smtClean="0"/>
              <a:t> User-defined</a:t>
            </a:r>
            <a:r>
              <a:rPr lang="en-US" altLang="zh-CN" smtClean="0"/>
              <a:t>. Allows the user to build a business object from tables and fields in any QAD Enterprise Application that has a Progress database. The user selects the tables that are part of the object and defines the joins between each of the tables that have been added. The user then selects the fields from each of the tables that must be part of the business object. The definition of the business object drives the extraction of data from a source application instance.</a:t>
            </a:r>
          </a:p>
          <a:p>
            <a:pPr>
              <a:lnSpc>
                <a:spcPct val="90000"/>
              </a:lnSpc>
            </a:pPr>
            <a:endParaRPr lang="en-US" altLang="zh-CN" smtClean="0"/>
          </a:p>
          <a:p>
            <a:pPr>
              <a:lnSpc>
                <a:spcPct val="90000"/>
              </a:lnSpc>
              <a:buFontTx/>
              <a:buChar char="•"/>
            </a:pPr>
            <a:r>
              <a:rPr lang="en-US" altLang="zh-CN" b="1" smtClean="0"/>
              <a:t> Application-defined</a:t>
            </a:r>
            <a:r>
              <a:rPr lang="en-US" altLang="zh-CN" smtClean="0"/>
              <a:t>. Allows a QAD application to define exactly what data is published to QXtend. This is used primarily for non-Progress based applications, Enterprise Financials, or complex business objects that cannot easily be mapped directly to the database. Application-defined business objects are imported into QXO via a schema definition that describes the data components, fields, and relationships. This type of business object cannot be modified by a QXO user. The other major difference is that QXtend does not extract the data for these types of business objects; instead the QAD application publishes the data to QXO.</a:t>
            </a:r>
          </a:p>
          <a:p>
            <a:pPr>
              <a:lnSpc>
                <a:spcPct val="90000"/>
              </a:lnSpc>
            </a:pPr>
            <a:endParaRPr lang="en-US" altLang="zh-CN" smtClean="0"/>
          </a:p>
          <a:p>
            <a:pPr>
              <a:lnSpc>
                <a:spcPct val="90000"/>
              </a:lnSpc>
            </a:pPr>
            <a:r>
              <a:rPr lang="en-US" altLang="zh-CN" smtClean="0"/>
              <a:t>QXO stores raw data that matches the business object definition for each instance of it in the source application that has been processed by QXO. This data controls the other QXO processes that publish and send data to subscribers. When using user-defined business objects you should ensure that the definition only contains data that is required to minimize the amount of instance data stored in QXO.</a:t>
            </a:r>
          </a:p>
          <a:p>
            <a:pPr>
              <a:lnSpc>
                <a:spcPct val="90000"/>
              </a:lnSpc>
            </a:pPr>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ltLang="zh-CN" smtClean="0"/>
              <a:t>The business object contains the base set of data required by the subscribers. However, not all subscribers need all of the data in the business object: the structure of the data may need to be different for each interested subscriber. QXO uses </a:t>
            </a:r>
            <a:r>
              <a:rPr lang="en-US" altLang="zh-CN" i="1" smtClean="0"/>
              <a:t>profiles </a:t>
            </a:r>
            <a:r>
              <a:rPr lang="en-US" altLang="zh-CN" smtClean="0"/>
              <a:t>to provide data to the subscriber that meets the subscribers’ data, format, and structure requirements.</a:t>
            </a:r>
          </a:p>
          <a:p>
            <a:endParaRPr lang="en-US" altLang="zh-CN" i="1" smtClean="0"/>
          </a:p>
          <a:p>
            <a:r>
              <a:rPr lang="en-US" altLang="zh-CN" smtClean="0"/>
              <a:t>Profiles allow the user to map data from the business object into a different view. Typically profiles contain a subset of the business data object data that can be enriched with calculated fields and fixed values. The user can change the name of the XML nodes published to the profile, as well as take child tables and publish them as part of the parent table. The mapping capabilities provided by the profiles cover most scenarios; however, it is not a complete mapping tool and some scenarios cannot be mapped by a profile. In these scenarios, mapping is performed by a transformation tool as a separate step.</a:t>
            </a:r>
          </a:p>
          <a:p>
            <a:endParaRPr lang="en-US" altLang="zh-CN" smtClean="0"/>
          </a:p>
          <a:p>
            <a:r>
              <a:rPr lang="en-US" altLang="zh-CN" smtClean="0"/>
              <a:t>QXO allows many profiles to be created against a business object; this enables a single business object to publish data in the different formats required by subscribing applications. The QXO interface allows users to create and modify profiles against any business object without the need for coding. Coding is only mandated if complex business logic is required to calculate the value of any field in the profile; these fields are called </a:t>
            </a:r>
            <a:r>
              <a:rPr lang="en-US" altLang="zh-CN" i="1" smtClean="0"/>
              <a:t>calculated fields </a:t>
            </a:r>
            <a:r>
              <a:rPr lang="en-US" altLang="zh-CN" smtClean="0"/>
              <a:t>and execute Progress code to calculate the field value.</a:t>
            </a:r>
          </a:p>
          <a:p>
            <a:endParaRPr lang="en-US" altLang="zh-CN" i="1" smtClean="0"/>
          </a:p>
          <a:p>
            <a:r>
              <a:rPr lang="en-US" altLang="zh-CN" smtClean="0"/>
              <a:t>To summarize, profiles map business object data into the format required by the application that is going to subscribe to the data.</a:t>
            </a:r>
          </a:p>
          <a:p>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altLang="zh-CN" smtClean="0"/>
              <a:t>QXO provides a configuration toolset to facilitate the delivery of QAD EA data to other QAD or non-QAD applications. A </a:t>
            </a:r>
            <a:r>
              <a:rPr lang="en-US" altLang="zh-CN" i="1" smtClean="0"/>
              <a:t>subscriber</a:t>
            </a:r>
            <a:r>
              <a:rPr lang="en-US" altLang="zh-CN" smtClean="0"/>
              <a:t> in QXO is a named destination point for messages: it identifies the target (destination) application in QXO, rather like the source application identifies the data source. A subscriber is created for each target application instance that wants to receive data from QXO.</a:t>
            </a:r>
          </a:p>
          <a:p>
            <a:endParaRPr lang="en-US" altLang="zh-CN" i="1" smtClean="0"/>
          </a:p>
          <a:p>
            <a:r>
              <a:rPr lang="en-US" altLang="zh-CN" smtClean="0"/>
              <a:t>The subscriber configuration describes how and where the data is sent. QXO supports two delivery options:</a:t>
            </a:r>
          </a:p>
          <a:p>
            <a:endParaRPr lang="en-US" altLang="zh-CN" smtClean="0"/>
          </a:p>
          <a:p>
            <a:pPr>
              <a:buFontTx/>
              <a:buChar char="•"/>
            </a:pPr>
            <a:r>
              <a:rPr lang="en-US" altLang="zh-CN" b="1" smtClean="0"/>
              <a:t> File Drop</a:t>
            </a:r>
            <a:r>
              <a:rPr lang="en-US" altLang="zh-CN" smtClean="0"/>
              <a:t>. Allows the user to specify a directory into which the messages that are subscribed to are delivered. The directory must exist on the server where the QXO processes are running.</a:t>
            </a:r>
          </a:p>
          <a:p>
            <a:endParaRPr lang="en-US" altLang="zh-CN" smtClean="0"/>
          </a:p>
          <a:p>
            <a:pPr>
              <a:buFontTx/>
              <a:buChar char="•"/>
            </a:pPr>
            <a:r>
              <a:rPr lang="en-US" altLang="zh-CN" b="1" smtClean="0"/>
              <a:t> Web Service and QXI Web Service</a:t>
            </a:r>
            <a:r>
              <a:rPr lang="en-US" altLang="zh-CN" smtClean="0"/>
              <a:t>. Allows data from QXtend to be used to invoke a Web Service call by passing SOAP XML over HTTP to the target application. The easiest Web Service destination to configure is QXI; however, you can send messages to other Web Services or HTTP listeners.</a:t>
            </a:r>
          </a:p>
          <a:p>
            <a:endParaRPr lang="en-US" altLang="zh-CN" smtClean="0"/>
          </a:p>
          <a:p>
            <a:r>
              <a:rPr lang="en-US" altLang="zh-CN" smtClean="0"/>
              <a:t>The subscriber setup also defines the list of profiles to be published to that particular subscriber. In this way the subscriber can select the data that it is interested in and the format of the data it receives. A subscriber must subscribe to a least one profile, but it can subscribe to many if required.</a:t>
            </a:r>
          </a:p>
          <a:p>
            <a:r>
              <a:rPr lang="en-US" altLang="zh-CN" smtClean="0"/>
              <a:t> </a:t>
            </a:r>
          </a:p>
          <a:p>
            <a:r>
              <a:rPr lang="en-US" altLang="zh-CN" smtClean="0"/>
              <a:t>The subscriber can select the source applications it receives data from to ensure it only gets data from the instance it is integrating with. Subscribers also can restrict the data subscribed to by source domain and source entity. This ability provides a highly configurable subscription mechanism for application integration.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altLang="zh-CN" smtClean="0"/>
              <a:t>The steps to move data from a QAD Enterprise Application to a subscribing application are as follows:</a:t>
            </a:r>
          </a:p>
          <a:p>
            <a:endParaRPr lang="en-US" altLang="zh-CN" smtClean="0"/>
          </a:p>
          <a:p>
            <a:pPr>
              <a:buFont typeface="Calibri" pitchFamily="34" charset="0"/>
              <a:buAutoNum type="arabicPeriod"/>
            </a:pPr>
            <a:r>
              <a:rPr lang="en-US" altLang="zh-CN" b="1" smtClean="0"/>
              <a:t>Extract</a:t>
            </a:r>
            <a:r>
              <a:rPr lang="en-US" altLang="zh-CN" smtClean="0"/>
              <a:t>. Changes to data in a QAD Enterprise Application are extracted or published for a source application, the data matches the structure defined in the QXO business object definition, and the extracted data is stored in QXO as an instance of the business object. </a:t>
            </a:r>
          </a:p>
          <a:p>
            <a:pPr>
              <a:buFont typeface="Calibri" pitchFamily="34" charset="0"/>
              <a:buAutoNum type="arabicPeriod"/>
            </a:pPr>
            <a:r>
              <a:rPr lang="en-US" altLang="zh-CN" b="1" smtClean="0"/>
              <a:t>Publish</a:t>
            </a:r>
            <a:r>
              <a:rPr lang="en-US" altLang="zh-CN" smtClean="0"/>
              <a:t>. The stored business object instance data is mapped into the profiles that have been defined against the business object. If there are any calculated fields or fixed values defined against the profile, these are calculated/assigned as part of this step.</a:t>
            </a:r>
          </a:p>
          <a:p>
            <a:pPr>
              <a:buFont typeface="Calibri" pitchFamily="34" charset="0"/>
              <a:buAutoNum type="arabicPeriod"/>
            </a:pPr>
            <a:r>
              <a:rPr lang="en-US" altLang="zh-CN" b="1" smtClean="0"/>
              <a:t>Deliver</a:t>
            </a:r>
            <a:r>
              <a:rPr lang="en-US" altLang="zh-CN" smtClean="0"/>
              <a:t>. The profile messages generated in the previous step are passed to each subscriber that has registered an interest in the profile message. The message is delivered to the target application using the details configured on the subscriber.</a:t>
            </a:r>
          </a:p>
          <a:p>
            <a:pPr lvl="1"/>
            <a:endParaRPr lang="en-US" altLang="zh-CN" smtClean="0"/>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marL="228600" indent="-228600"/>
            <a:r>
              <a:rPr lang="en-US" altLang="zh-CN" smtClean="0"/>
              <a:t>The following list shows a number of key terms and concepts used in QXO. In each statement below, fill in the correct term from the list. Some terms may be used more than once.</a:t>
            </a:r>
          </a:p>
          <a:p>
            <a:pPr marL="228600" indent="-228600"/>
            <a:endParaRPr lang="en-US" altLang="zh-CN" smtClean="0"/>
          </a:p>
          <a:p>
            <a:pPr marL="228600" indent="-228600">
              <a:buFont typeface="Calibri" pitchFamily="34" charset="0"/>
              <a:buAutoNum type="arabicPeriod"/>
            </a:pPr>
            <a:r>
              <a:rPr lang="en-US" altLang="zh-CN" smtClean="0"/>
              <a:t>QXtend Outbound (QXO) enables QAD Enterprise Applications to publish application data to _</a:t>
            </a:r>
            <a:r>
              <a:rPr lang="en-US" altLang="zh-CN" b="1" smtClean="0"/>
              <a:t>interested subscribers</a:t>
            </a:r>
            <a:r>
              <a:rPr lang="en-US" altLang="zh-CN" smtClean="0"/>
              <a:t>__.</a:t>
            </a:r>
          </a:p>
          <a:p>
            <a:pPr marL="228600" indent="-228600">
              <a:buFont typeface="Calibri" pitchFamily="34" charset="0"/>
              <a:buAutoNum type="arabicPeriod"/>
            </a:pPr>
            <a:r>
              <a:rPr lang="en-US" altLang="zh-CN" smtClean="0"/>
              <a:t>Data is published as __</a:t>
            </a:r>
            <a:r>
              <a:rPr lang="en-US" altLang="zh-CN" b="1" smtClean="0"/>
              <a:t>XML QDocs</a:t>
            </a:r>
            <a:r>
              <a:rPr lang="en-US" altLang="zh-CN" smtClean="0"/>
              <a:t>____.</a:t>
            </a:r>
          </a:p>
          <a:p>
            <a:pPr marL="228600" indent="-228600">
              <a:buFont typeface="Calibri" pitchFamily="34" charset="0"/>
              <a:buAutoNum type="arabicPeriod"/>
            </a:pPr>
            <a:r>
              <a:rPr lang="en-US" altLang="zh-CN" smtClean="0"/>
              <a:t>Data from the __</a:t>
            </a:r>
            <a:r>
              <a:rPr lang="en-US" altLang="zh-CN" b="1" smtClean="0"/>
              <a:t>source application</a:t>
            </a:r>
            <a:r>
              <a:rPr lang="en-US" altLang="zh-CN" smtClean="0"/>
              <a:t>____ is first moved to a __</a:t>
            </a:r>
            <a:r>
              <a:rPr lang="en-US" altLang="zh-CN" b="1" smtClean="0"/>
              <a:t>business object</a:t>
            </a:r>
            <a:r>
              <a:rPr lang="en-US" altLang="zh-CN" smtClean="0"/>
              <a:t>____, which is a subset of the data stored in the source application.</a:t>
            </a:r>
          </a:p>
          <a:p>
            <a:pPr marL="228600" indent="-228600">
              <a:buFont typeface="Calibri" pitchFamily="34" charset="0"/>
              <a:buAutoNum type="arabicPeriod"/>
            </a:pPr>
            <a:r>
              <a:rPr lang="en-US" altLang="zh-CN" smtClean="0"/>
              <a:t>QXO uses ___</a:t>
            </a:r>
            <a:r>
              <a:rPr lang="en-US" altLang="zh-CN" b="1" smtClean="0"/>
              <a:t>profiles</a:t>
            </a:r>
            <a:r>
              <a:rPr lang="en-US" altLang="zh-CN" smtClean="0"/>
              <a:t>___ to provide data to the subscriber that meets the subscribers’ data, format, and structure requirements.</a:t>
            </a:r>
          </a:p>
          <a:p>
            <a:pPr marL="228600" indent="-228600">
              <a:buFont typeface="Calibri" pitchFamily="34" charset="0"/>
              <a:buAutoNum type="arabicPeriod"/>
            </a:pPr>
            <a:r>
              <a:rPr lang="en-US" altLang="zh-CN" smtClean="0"/>
              <a:t>A __</a:t>
            </a:r>
            <a:r>
              <a:rPr lang="en-US" altLang="zh-CN" b="1" smtClean="0"/>
              <a:t>subscriber</a:t>
            </a:r>
            <a:r>
              <a:rPr lang="en-US" altLang="zh-CN" smtClean="0"/>
              <a:t>____ in QXO is a named destination point for messages.</a:t>
            </a:r>
          </a:p>
          <a:p>
            <a:pPr marL="228600" indent="-228600">
              <a:buFont typeface="Calibri" pitchFamily="34" charset="0"/>
              <a:buAutoNum type="arabicPeriod"/>
            </a:pPr>
            <a:r>
              <a:rPr lang="en-US" altLang="zh-CN" smtClean="0"/>
              <a:t>The steps to move data from a QAD Enterprise Application to a subscribing application are 1) __</a:t>
            </a:r>
            <a:r>
              <a:rPr lang="en-US" altLang="zh-CN" b="1" smtClean="0"/>
              <a:t>extract</a:t>
            </a:r>
            <a:r>
              <a:rPr lang="en-US" altLang="zh-CN" smtClean="0"/>
              <a:t>____; 2) __</a:t>
            </a:r>
            <a:r>
              <a:rPr lang="en-US" altLang="zh-CN" b="1" smtClean="0"/>
              <a:t>publish</a:t>
            </a:r>
            <a:r>
              <a:rPr lang="en-US" altLang="zh-CN" smtClean="0"/>
              <a:t>____; and 3) __</a:t>
            </a:r>
            <a:r>
              <a:rPr lang="en-US" altLang="zh-CN" b="1" smtClean="0"/>
              <a:t>deliver</a:t>
            </a:r>
            <a:r>
              <a:rPr lang="en-US" altLang="zh-CN" smtClean="0"/>
              <a:t>____.</a:t>
            </a:r>
          </a:p>
          <a:p>
            <a:pPr marL="228600" indent="-228600">
              <a:buFont typeface="Calibri" pitchFamily="34" charset="0"/>
              <a:buAutoNum type="arabicPeriod"/>
            </a:pPr>
            <a:r>
              <a:rPr lang="en-US" altLang="zh-CN" smtClean="0"/>
              <a:t>For__</a:t>
            </a:r>
            <a:r>
              <a:rPr lang="en-US" altLang="zh-CN" b="1" smtClean="0"/>
              <a:t>Direct Data Publish(DDP)</a:t>
            </a:r>
            <a:r>
              <a:rPr lang="en-US" altLang="zh-CN" smtClean="0"/>
              <a:t>____, data is not extracted from the source application by QXO. </a:t>
            </a:r>
          </a:p>
          <a:p>
            <a:pPr marL="228600" indent="-228600"/>
            <a:endParaRPr lang="en-US" altLang="zh-CN" smtClean="0"/>
          </a:p>
          <a:p>
            <a:pPr marL="228600" indent="-228600"/>
            <a:endParaRPr lang="zh-CN" altLang="en-US"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altLang="zh-CN" smtClean="0"/>
              <a:t>Service-oriented architecture (SOA) describes an IT infrastructure that allows different applications to exchange data with one another when engaging in business processes.</a:t>
            </a:r>
          </a:p>
          <a:p>
            <a:endParaRPr lang="en-US" altLang="zh-CN" smtClean="0"/>
          </a:p>
          <a:p>
            <a:r>
              <a:rPr lang="en-US" altLang="zh-CN" smtClean="0"/>
              <a:t>SOA couples services with operating systems and other technologies that underlie applications. SOA separates functions into distinct units, or </a:t>
            </a:r>
            <a:r>
              <a:rPr lang="en-US" altLang="zh-CN" i="1" smtClean="0"/>
              <a:t>services, </a:t>
            </a:r>
            <a:r>
              <a:rPr lang="en-US" altLang="zh-CN" smtClean="0"/>
              <a:t>which can be accessed over a network so that the services can be combined and reused. Services communicate with other services by exchanging data.</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altLang="zh-CN" smtClean="0"/>
              <a:t>The enterprise service bus (ESB) is a standards-based message and events management and orchestration framework that:</a:t>
            </a:r>
          </a:p>
          <a:p>
            <a:endParaRPr lang="en-US" altLang="zh-CN" smtClean="0"/>
          </a:p>
          <a:p>
            <a:pPr>
              <a:buFontTx/>
              <a:buChar char="•"/>
            </a:pPr>
            <a:r>
              <a:rPr lang="en-US" altLang="zh-CN" smtClean="0"/>
              <a:t> Allows separation of integration from applications and business logic.</a:t>
            </a:r>
          </a:p>
          <a:p>
            <a:pPr>
              <a:buFontTx/>
              <a:buChar char="•"/>
            </a:pPr>
            <a:r>
              <a:rPr lang="en-US" altLang="zh-CN" smtClean="0"/>
              <a:t> Orchestrates services management.</a:t>
            </a:r>
          </a:p>
          <a:p>
            <a:pPr>
              <a:buFontTx/>
              <a:buChar char="•"/>
            </a:pPr>
            <a:r>
              <a:rPr lang="en-US" altLang="zh-CN" smtClean="0"/>
              <a:t> Orchestrates message routing, delivery, and transformation.</a:t>
            </a:r>
          </a:p>
          <a:p>
            <a:pPr>
              <a:buFontTx/>
              <a:buChar char="•"/>
            </a:pPr>
            <a:r>
              <a:rPr lang="en-US" altLang="zh-CN" smtClean="0"/>
              <a:t> Enables message tracking and integration monitoring.</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7"/>
          <p:cNvSpPr txBox="1">
            <a:spLocks noGrp="1" noChangeArrowheads="1"/>
          </p:cNvSpPr>
          <p:nvPr/>
        </p:nvSpPr>
        <p:spPr bwMode="auto">
          <a:xfrm>
            <a:off x="4143375" y="9117013"/>
            <a:ext cx="3170238" cy="482600"/>
          </a:xfrm>
          <a:prstGeom prst="rect">
            <a:avLst/>
          </a:prstGeom>
          <a:noFill/>
          <a:ln w="9525">
            <a:noFill/>
            <a:miter lim="800000"/>
            <a:headEnd/>
            <a:tailEnd/>
          </a:ln>
        </p:spPr>
        <p:txBody>
          <a:bodyPr lIns="96639" tIns="48321" rIns="96639" bIns="48321" anchor="b"/>
          <a:lstStyle/>
          <a:p>
            <a:pPr algn="r" defTabSz="963613"/>
            <a:fld id="{AE874091-093E-4AE4-A22C-71642BE7C252}" type="slidenum">
              <a:rPr lang="zh-CN" altLang="en-US" sz="1300"/>
              <a:pPr algn="r" defTabSz="963613"/>
              <a:t>7</a:t>
            </a:fld>
            <a:endParaRPr lang="en-US" altLang="zh-CN" sz="1300"/>
          </a:p>
        </p:txBody>
      </p:sp>
      <p:sp>
        <p:nvSpPr>
          <p:cNvPr id="49156" name="Rectangle 2"/>
          <p:cNvSpPr>
            <a:spLocks noGrp="1" noRot="1" noChangeAspect="1" noChangeArrowheads="1" noTextEdit="1"/>
          </p:cNvSpPr>
          <p:nvPr>
            <p:ph type="sldImg"/>
          </p:nvPr>
        </p:nvSpPr>
        <p:spPr>
          <a:xfrm>
            <a:off x="1257300" y="719138"/>
            <a:ext cx="4800600" cy="3600450"/>
          </a:xfrm>
          <a:ln/>
        </p:spPr>
      </p:sp>
      <p:sp>
        <p:nvSpPr>
          <p:cNvPr id="49157" name="Rectangle 3"/>
          <p:cNvSpPr>
            <a:spLocks noGrp="1" noChangeArrowheads="1"/>
          </p:cNvSpPr>
          <p:nvPr>
            <p:ph type="body" idx="1"/>
          </p:nvPr>
        </p:nvSpPr>
        <p:spPr>
          <a:xfrm>
            <a:off x="976313" y="4560888"/>
            <a:ext cx="5362575" cy="4321175"/>
          </a:xfrm>
          <a:noFill/>
          <a:ln/>
        </p:spPr>
        <p:txBody>
          <a:bodyPr lIns="95054" tIns="47526" rIns="95054" bIns="47526"/>
          <a:lstStyle/>
          <a:p>
            <a:r>
              <a:rPr lang="en-US" altLang="zh-CN" smtClean="0"/>
              <a:t>Interoperability enables data from disparate systems within a business enterprise to be shared with other systems with the enterprise without resorting to manual data entry or implementing custom code.</a:t>
            </a:r>
          </a:p>
          <a:p>
            <a:endParaRPr lang="en-US" altLang="zh-CN" smtClean="0"/>
          </a:p>
          <a:p>
            <a:r>
              <a:rPr lang="en-US" altLang="zh-CN" smtClean="0"/>
              <a:t>Manual data entry is a slow and time-consuming way to share data with other systems, often introducing errors that require correction. Custom code is expensive to create, quality assure, and maintain. Implementing QAD QXtend can remove these inefficiencies.</a:t>
            </a:r>
          </a:p>
          <a:p>
            <a:pPr eaLnBrk="1" hangingPunct="1">
              <a:spcBef>
                <a:spcPct val="50000"/>
              </a:spcBef>
            </a:pPr>
            <a:endParaRPr lang="en-US" altLang="ko-KR" smtClean="0">
              <a:ea typeface="Gulim" pitchFamily="34" charset="-127"/>
            </a:endParaRPr>
          </a:p>
        </p:txBody>
      </p:sp>
      <p:sp>
        <p:nvSpPr>
          <p:cNvPr id="6" name="Footer Placeholder 5"/>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7"/>
          <p:cNvSpPr txBox="1">
            <a:spLocks noGrp="1" noChangeArrowheads="1"/>
          </p:cNvSpPr>
          <p:nvPr/>
        </p:nvSpPr>
        <p:spPr bwMode="auto">
          <a:xfrm>
            <a:off x="4143375" y="9117013"/>
            <a:ext cx="3170238" cy="482600"/>
          </a:xfrm>
          <a:prstGeom prst="rect">
            <a:avLst/>
          </a:prstGeom>
          <a:noFill/>
          <a:ln w="9525">
            <a:noFill/>
            <a:miter lim="800000"/>
            <a:headEnd/>
            <a:tailEnd/>
          </a:ln>
        </p:spPr>
        <p:txBody>
          <a:bodyPr lIns="96639" tIns="48321" rIns="96639" bIns="48321" anchor="b"/>
          <a:lstStyle/>
          <a:p>
            <a:pPr algn="r" defTabSz="963613"/>
            <a:fld id="{08F0AF40-6411-4E7D-80BE-9BDAB723B820}" type="slidenum">
              <a:rPr lang="zh-CN" altLang="en-US" sz="1300"/>
              <a:pPr algn="r" defTabSz="963613"/>
              <a:t>8</a:t>
            </a:fld>
            <a:endParaRPr lang="en-US" altLang="zh-CN" sz="1300"/>
          </a:p>
        </p:txBody>
      </p:sp>
      <p:sp>
        <p:nvSpPr>
          <p:cNvPr id="50180" name="Rectangle 2"/>
          <p:cNvSpPr>
            <a:spLocks noGrp="1" noRot="1" noChangeAspect="1" noChangeArrowheads="1" noTextEdit="1"/>
          </p:cNvSpPr>
          <p:nvPr>
            <p:ph type="sldImg"/>
          </p:nvPr>
        </p:nvSpPr>
        <p:spPr>
          <a:xfrm>
            <a:off x="1257300" y="719138"/>
            <a:ext cx="4800600" cy="3600450"/>
          </a:xfrm>
          <a:ln/>
        </p:spPr>
      </p:sp>
      <p:sp>
        <p:nvSpPr>
          <p:cNvPr id="50181" name="Rectangle 3"/>
          <p:cNvSpPr>
            <a:spLocks noGrp="1" noChangeArrowheads="1"/>
          </p:cNvSpPr>
          <p:nvPr>
            <p:ph type="body" idx="1"/>
          </p:nvPr>
        </p:nvSpPr>
        <p:spPr>
          <a:xfrm>
            <a:off x="976313" y="4560888"/>
            <a:ext cx="5362575" cy="4321175"/>
          </a:xfrm>
          <a:noFill/>
          <a:ln/>
        </p:spPr>
        <p:txBody>
          <a:bodyPr lIns="95054" tIns="47526" rIns="95054" bIns="47526"/>
          <a:lstStyle/>
          <a:p>
            <a:r>
              <a:rPr lang="en-US" altLang="zh-CN" smtClean="0"/>
              <a:t>Implementing an EAI strategy that leverages the services of an ESB greatly simplifies enterprise interoperability. All applications in the enterprise use a common approach to achieve the required business solution. Applications only control the communication to and from the ESB, and all other orchestration and processing is controlled by execution rules in the EAI/ESB infrastructure.</a:t>
            </a:r>
          </a:p>
          <a:p>
            <a:endParaRPr lang="en-US" altLang="zh-CN" smtClean="0"/>
          </a:p>
          <a:p>
            <a:r>
              <a:rPr lang="en-US" altLang="zh-CN" smtClean="0"/>
              <a:t>The central EAI/ESB approach enables the construction of common components that perform services that are essential in any enterprise integration. Examples of such components are:</a:t>
            </a:r>
          </a:p>
          <a:p>
            <a:endParaRPr lang="en-US" altLang="zh-CN" smtClean="0"/>
          </a:p>
          <a:p>
            <a:pPr>
              <a:buFontTx/>
              <a:buChar char="•"/>
            </a:pPr>
            <a:r>
              <a:rPr lang="en-US" altLang="zh-CN" smtClean="0"/>
              <a:t> </a:t>
            </a:r>
            <a:r>
              <a:rPr lang="en-US" altLang="zh-CN" b="1" smtClean="0"/>
              <a:t>Message tracking</a:t>
            </a:r>
            <a:r>
              <a:rPr lang="en-US" altLang="zh-CN" smtClean="0"/>
              <a:t>. This component tracks the flow of messages through a business process that is executed against many disparate applications. Tracking the messages at the EAI/ESB level provides visibility into the entire business process being executed and enables monitoring and management of those processes. The great advantage is that these services can be provided as a common component and reused by all applications that use the EAI/ESB.</a:t>
            </a:r>
          </a:p>
          <a:p>
            <a:endParaRPr lang="en-US" altLang="zh-CN" smtClean="0"/>
          </a:p>
          <a:p>
            <a:pPr>
              <a:buFontTx/>
              <a:buChar char="•"/>
            </a:pPr>
            <a:r>
              <a:rPr lang="en-US" altLang="zh-CN" smtClean="0"/>
              <a:t> </a:t>
            </a:r>
            <a:r>
              <a:rPr lang="en-US" altLang="zh-CN" b="1" smtClean="0"/>
              <a:t>Xform (transformation) engine</a:t>
            </a:r>
            <a:r>
              <a:rPr lang="en-US" altLang="zh-CN" smtClean="0"/>
              <a:t>. This component transforms messages from one format to another. Having a transformation engine is a common requirement of any integration. By providing this as a service on the EAI/ESB layer, all applications can leverage it rather than each application controlling the mapping process.</a:t>
            </a:r>
          </a:p>
          <a:p>
            <a:pPr eaLnBrk="1" hangingPunct="1">
              <a:spcBef>
                <a:spcPct val="50000"/>
              </a:spcBef>
            </a:pPr>
            <a:endParaRPr lang="en-US" altLang="ko-KR" smtClean="0">
              <a:ea typeface="Gulim" pitchFamily="34" charset="-127"/>
            </a:endParaRPr>
          </a:p>
        </p:txBody>
      </p:sp>
      <p:sp>
        <p:nvSpPr>
          <p:cNvPr id="6" name="Footer Placeholder 5"/>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altLang="zh-CN" smtClean="0"/>
              <a:t>QAD QXtend is the core of QAD Enterprise Application interoperability suite. It is a prebuilt integration architecture with predefined integration points, and which leverages business event models.</a:t>
            </a:r>
          </a:p>
          <a:p>
            <a:endParaRPr lang="en-US" altLang="zh-CN" smtClean="0"/>
          </a:p>
          <a:p>
            <a:r>
              <a:rPr lang="en-US" altLang="zh-CN" smtClean="0"/>
              <a:t>In addition using QAD QXtend can provide the following advantages:</a:t>
            </a:r>
          </a:p>
          <a:p>
            <a:endParaRPr lang="en-US" altLang="zh-CN" smtClean="0"/>
          </a:p>
          <a:p>
            <a:pPr>
              <a:buFontTx/>
              <a:buChar char="•"/>
            </a:pPr>
            <a:r>
              <a:rPr lang="en-US" altLang="zh-CN" smtClean="0"/>
              <a:t> Abstracts the interface from the service implementation helping to hide the business logic complexities from the user. QAD QXtend can change the way the service is implemented (rewrite the backend) if the user is concerned with how the backend has been implemented.</a:t>
            </a:r>
          </a:p>
          <a:p>
            <a:pPr>
              <a:buFontTx/>
              <a:buChar char="•"/>
            </a:pPr>
            <a:r>
              <a:rPr lang="en-US" altLang="zh-CN" smtClean="0"/>
              <a:t> Protects customer investment by providing a simpler migration path to the latest releases of QAD EA. This is achieved by removing custom code and relying on standard interfaces.</a:t>
            </a:r>
          </a:p>
          <a:p>
            <a:pPr>
              <a:buFontTx/>
              <a:buChar char="•"/>
            </a:pPr>
            <a:r>
              <a:rPr lang="en-US" altLang="zh-CN" smtClean="0"/>
              <a:t> Allows the introduction of new technology such as the service interface API with minimal impact on the customer.</a:t>
            </a:r>
          </a:p>
          <a:p>
            <a:pPr>
              <a:buFontTx/>
              <a:buChar char="•"/>
            </a:pPr>
            <a:r>
              <a:rPr lang="en-US" altLang="zh-CN" smtClean="0"/>
              <a:t> Allows customer to integrate at the service level (SOA).</a:t>
            </a:r>
          </a:p>
          <a:p>
            <a:pPr>
              <a:buFontTx/>
              <a:buChar char="•"/>
            </a:pPr>
            <a:r>
              <a:rPr lang="en-US" altLang="zh-CN" smtClean="0"/>
              <a:t> QAD QXtend represents the future development effort and long-term direction for QAD.</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altLang="zh-CN" smtClean="0"/>
              <a:t>Using QAD QXtend as part of an EAI strategy enables you to:</a:t>
            </a:r>
          </a:p>
          <a:p>
            <a:pPr>
              <a:buFontTx/>
              <a:buChar char="•"/>
            </a:pPr>
            <a:r>
              <a:rPr lang="en-US" altLang="zh-CN" smtClean="0"/>
              <a:t> Link QAD systems to other systems (legacy or vendor systems) as well as link internal processes.</a:t>
            </a:r>
          </a:p>
          <a:p>
            <a:pPr>
              <a:buFontTx/>
              <a:buChar char="•"/>
            </a:pPr>
            <a:r>
              <a:rPr lang="en-US" altLang="zh-CN" smtClean="0"/>
              <a:t> Replace manual data entry points that can lead to data integrity issues.</a:t>
            </a:r>
          </a:p>
          <a:p>
            <a:pPr>
              <a:buFontTx/>
              <a:buChar char="•"/>
            </a:pPr>
            <a:r>
              <a:rPr lang="en-US" altLang="zh-CN" smtClean="0"/>
              <a:t> Increase operational efficiency.</a:t>
            </a:r>
          </a:p>
          <a:p>
            <a:pPr>
              <a:buFontTx/>
              <a:buChar char="•"/>
            </a:pPr>
            <a:r>
              <a:rPr lang="en-US" altLang="zh-CN" smtClean="0"/>
              <a:t> Reduce organizational costs.</a:t>
            </a:r>
          </a:p>
          <a:p>
            <a:pPr>
              <a:buFontTx/>
              <a:buChar char="•"/>
            </a:pPr>
            <a:r>
              <a:rPr lang="en-US" altLang="zh-CN" smtClean="0"/>
              <a:t> Streamline business processes.</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QX-OVER-</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801688"/>
            <a:ext cx="8229600" cy="8985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844675"/>
            <a:ext cx="4032250"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1850" y="1844675"/>
            <a:ext cx="4033838"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275138"/>
            <a:ext cx="4032250"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1850" y="4275138"/>
            <a:ext cx="4033838"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QX-OVER-</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notesSlide" Target="../notesSlides/notesSlide10.xml"/><Relationship Id="rId7"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6.bin"/><Relationship Id="rId5" Type="http://schemas.openxmlformats.org/officeDocument/2006/relationships/oleObject" Target="../embeddings/oleObject2.bin"/><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7.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US" altLang="zh-CN" smtClean="0"/>
              <a:t>QAD QXtend Fundamentals</a:t>
            </a:r>
            <a:endParaRPr lang="en-US" altLang="zh-CN" dirty="0" smtClean="0"/>
          </a:p>
        </p:txBody>
      </p:sp>
      <p:sp>
        <p:nvSpPr>
          <p:cNvPr id="7171" name="Rectangle 5"/>
          <p:cNvSpPr>
            <a:spLocks noGrp="1" noChangeArrowheads="1"/>
          </p:cNvSpPr>
          <p:nvPr>
            <p:ph type="body" sz="quarter" idx="10"/>
          </p:nvPr>
        </p:nvSpPr>
        <p:spPr/>
        <p:txBody>
          <a:bodyPr/>
          <a:lstStyle/>
          <a:p>
            <a:r>
              <a:rPr lang="en-US" altLang="zh-CN" smtClean="0"/>
              <a:t>Overview</a:t>
            </a:r>
            <a:endParaRPr lang="en-US" altLang="zh-CN" dirty="0" smtClean="0"/>
          </a:p>
        </p:txBody>
      </p:sp>
      <p:sp>
        <p:nvSpPr>
          <p:cNvPr id="7" name="Text Placeholder 6"/>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marL="0" indent="0">
              <a:buNone/>
            </a:pPr>
            <a:r>
              <a:rPr lang="en-US" altLang="zh-CN" dirty="0" smtClean="0"/>
              <a:t>Using QAD </a:t>
            </a:r>
            <a:r>
              <a:rPr lang="en-US" altLang="zh-CN" dirty="0" err="1" smtClean="0"/>
              <a:t>QXtend</a:t>
            </a:r>
            <a:r>
              <a:rPr lang="en-US" altLang="zh-CN" dirty="0" smtClean="0"/>
              <a:t> as part of an EAI strategy enables you to:</a:t>
            </a:r>
          </a:p>
          <a:p>
            <a:r>
              <a:rPr lang="en-US" altLang="zh-CN" dirty="0" smtClean="0"/>
              <a:t>Link QAD systems to other systems and link internal processes.</a:t>
            </a:r>
          </a:p>
          <a:p>
            <a:r>
              <a:rPr lang="en-US" altLang="zh-CN" dirty="0" smtClean="0"/>
              <a:t>Replace manual data entry points.</a:t>
            </a:r>
          </a:p>
          <a:p>
            <a:r>
              <a:rPr lang="en-US" altLang="zh-CN" dirty="0" smtClean="0"/>
              <a:t>Increase operational efficiency.</a:t>
            </a:r>
          </a:p>
          <a:p>
            <a:r>
              <a:rPr lang="en-US" altLang="zh-CN" dirty="0" smtClean="0"/>
              <a:t>Reduce organizational costs.</a:t>
            </a:r>
          </a:p>
          <a:p>
            <a:r>
              <a:rPr lang="en-US" altLang="zh-CN" dirty="0" smtClean="0"/>
              <a:t>Streamline business processes.</a:t>
            </a:r>
          </a:p>
        </p:txBody>
      </p:sp>
      <p:sp>
        <p:nvSpPr>
          <p:cNvPr id="16386" name="Rectangle 2"/>
          <p:cNvSpPr>
            <a:spLocks noGrp="1" noChangeArrowheads="1"/>
          </p:cNvSpPr>
          <p:nvPr>
            <p:ph type="title"/>
          </p:nvPr>
        </p:nvSpPr>
        <p:spPr/>
        <p:txBody>
          <a:bodyPr/>
          <a:lstStyle/>
          <a:p>
            <a:r>
              <a:rPr lang="en-US" altLang="zh-CN" smtClean="0"/>
              <a:t>QAD QXtend Interoperability</a:t>
            </a:r>
          </a:p>
        </p:txBody>
      </p:sp>
      <p:sp>
        <p:nvSpPr>
          <p:cNvPr id="4" name="Footer Placeholder 3"/>
          <p:cNvSpPr>
            <a:spLocks noGrp="1"/>
          </p:cNvSpPr>
          <p:nvPr>
            <p:ph type="ftr" sz="quarter" idx="10"/>
          </p:nvPr>
        </p:nvSpPr>
        <p:spPr/>
        <p:txBody>
          <a:bodyPr/>
          <a:lstStyle/>
          <a:p>
            <a:r>
              <a:rPr lang="en-US" dirty="0" smtClean="0"/>
              <a:t>QX-OVER-100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40" name="Rectangle 28"/>
          <p:cNvSpPr>
            <a:spLocks noChangeArrowheads="1"/>
          </p:cNvSpPr>
          <p:nvPr/>
        </p:nvSpPr>
        <p:spPr bwMode="auto">
          <a:xfrm>
            <a:off x="3063167" y="5051888"/>
            <a:ext cx="4032250" cy="647700"/>
          </a:xfrm>
          <a:prstGeom prst="rect">
            <a:avLst/>
          </a:prstGeom>
          <a:solidFill>
            <a:schemeClr val="tx2">
              <a:lumMod val="60000"/>
              <a:lumOff val="40000"/>
            </a:schemeClr>
          </a:solidFill>
          <a:ln w="9525">
            <a:noFill/>
            <a:miter lim="800000"/>
            <a:headEnd/>
            <a:tailEnd/>
          </a:ln>
        </p:spPr>
        <p:txBody>
          <a:bodyPr wrap="none" anchor="ctr"/>
          <a:lstStyle/>
          <a:p>
            <a:pPr>
              <a:defRPr/>
            </a:pPr>
            <a:r>
              <a:rPr lang="en-US" sz="2000" b="1">
                <a:solidFill>
                  <a:srgbClr val="FFFFFF"/>
                </a:solidFill>
                <a:latin typeface="+mj-lt"/>
              </a:rPr>
              <a:t>QAD QXtend</a:t>
            </a:r>
          </a:p>
        </p:txBody>
      </p:sp>
      <p:sp>
        <p:nvSpPr>
          <p:cNvPr id="1032" name="AutoShape 37"/>
          <p:cNvSpPr>
            <a:spLocks noChangeArrowheads="1"/>
          </p:cNvSpPr>
          <p:nvPr/>
        </p:nvSpPr>
        <p:spPr bwMode="auto">
          <a:xfrm>
            <a:off x="4142667" y="1019638"/>
            <a:ext cx="1800225" cy="3527425"/>
          </a:xfrm>
          <a:prstGeom prst="can">
            <a:avLst>
              <a:gd name="adj" fmla="val 48986"/>
            </a:avLst>
          </a:prstGeom>
          <a:solidFill>
            <a:srgbClr val="3B689F"/>
          </a:solidFill>
          <a:ln w="9525">
            <a:noFill/>
            <a:miter lim="800000"/>
            <a:headEnd/>
            <a:tailEnd/>
          </a:ln>
        </p:spPr>
        <p:txBody>
          <a:bodyPr anchor="ctr"/>
          <a:lstStyle/>
          <a:p>
            <a:r>
              <a:rPr lang="en-US" altLang="zh-CN" sz="2000" b="1">
                <a:solidFill>
                  <a:schemeClr val="bg1"/>
                </a:solidFill>
                <a:latin typeface="+mj-lt"/>
                <a:ea typeface="宋体" pitchFamily="2" charset="-122"/>
              </a:rPr>
              <a:t>QAD </a:t>
            </a:r>
          </a:p>
          <a:p>
            <a:r>
              <a:rPr lang="en-US" altLang="zh-CN" sz="2000" b="1">
                <a:solidFill>
                  <a:schemeClr val="bg1"/>
                </a:solidFill>
                <a:latin typeface="+mj-lt"/>
                <a:ea typeface="宋体" pitchFamily="2" charset="-122"/>
              </a:rPr>
              <a:t>MFG/PRO</a:t>
            </a:r>
          </a:p>
          <a:p>
            <a:r>
              <a:rPr lang="en-US" altLang="zh-CN" sz="2000" b="1">
                <a:solidFill>
                  <a:schemeClr val="bg1"/>
                </a:solidFill>
                <a:latin typeface="+mj-lt"/>
                <a:ea typeface="宋体" pitchFamily="2" charset="-122"/>
              </a:rPr>
              <a:t>eB2</a:t>
            </a:r>
          </a:p>
        </p:txBody>
      </p:sp>
      <p:sp>
        <p:nvSpPr>
          <p:cNvPr id="1033" name="AutoShape 2"/>
          <p:cNvSpPr>
            <a:spLocks noChangeArrowheads="1"/>
          </p:cNvSpPr>
          <p:nvPr/>
        </p:nvSpPr>
        <p:spPr bwMode="auto">
          <a:xfrm>
            <a:off x="1047042" y="1235538"/>
            <a:ext cx="3024188" cy="3311525"/>
          </a:xfrm>
          <a:prstGeom prst="can">
            <a:avLst>
              <a:gd name="adj" fmla="val 27375"/>
            </a:avLst>
          </a:prstGeom>
          <a:solidFill>
            <a:srgbClr val="3B689F"/>
          </a:solidFill>
          <a:ln w="9525">
            <a:noFill/>
            <a:miter lim="800000"/>
            <a:headEnd/>
            <a:tailEnd/>
          </a:ln>
        </p:spPr>
        <p:txBody>
          <a:bodyPr/>
          <a:lstStyle/>
          <a:p>
            <a:r>
              <a:rPr lang="en-US" altLang="zh-CN" sz="2000" b="1">
                <a:solidFill>
                  <a:schemeClr val="bg1"/>
                </a:solidFill>
                <a:latin typeface="+mj-lt"/>
                <a:ea typeface="宋体" pitchFamily="2" charset="-122"/>
              </a:rPr>
              <a:t>QAD 2010 EE</a:t>
            </a:r>
          </a:p>
        </p:txBody>
      </p:sp>
      <p:sp>
        <p:nvSpPr>
          <p:cNvPr id="1034" name="AutoShape 3"/>
          <p:cNvSpPr>
            <a:spLocks noChangeArrowheads="1"/>
          </p:cNvSpPr>
          <p:nvPr/>
        </p:nvSpPr>
        <p:spPr bwMode="auto">
          <a:xfrm>
            <a:off x="6015917" y="1235538"/>
            <a:ext cx="2303463" cy="3311525"/>
          </a:xfrm>
          <a:prstGeom prst="can">
            <a:avLst>
              <a:gd name="adj" fmla="val 35941"/>
            </a:avLst>
          </a:prstGeom>
          <a:solidFill>
            <a:srgbClr val="3B689F"/>
          </a:solidFill>
          <a:ln w="9525">
            <a:solidFill>
              <a:srgbClr val="3B689F"/>
            </a:solidFill>
            <a:miter lim="800000"/>
            <a:headEnd/>
            <a:tailEnd/>
          </a:ln>
        </p:spPr>
        <p:txBody>
          <a:bodyPr/>
          <a:lstStyle/>
          <a:p>
            <a:r>
              <a:rPr lang="en-US" altLang="zh-CN" sz="2000" b="1">
                <a:solidFill>
                  <a:schemeClr val="bg1"/>
                </a:solidFill>
                <a:latin typeface="+mj-lt"/>
                <a:ea typeface="宋体" pitchFamily="2" charset="-122"/>
              </a:rPr>
              <a:t>QAD 2009 SE</a:t>
            </a:r>
          </a:p>
        </p:txBody>
      </p:sp>
      <p:sp>
        <p:nvSpPr>
          <p:cNvPr id="1035" name="Rectangle 4"/>
          <p:cNvSpPr>
            <a:spLocks noGrp="1" noChangeArrowheads="1"/>
          </p:cNvSpPr>
          <p:nvPr>
            <p:ph type="title"/>
          </p:nvPr>
        </p:nvSpPr>
        <p:spPr/>
        <p:txBody>
          <a:bodyPr/>
          <a:lstStyle/>
          <a:p>
            <a:r>
              <a:rPr lang="en-US" altLang="zh-CN" smtClean="0"/>
              <a:t>Data Synchronization</a:t>
            </a:r>
            <a:endParaRPr lang="en-US" altLang="zh-CN" dirty="0" smtClean="0"/>
          </a:p>
        </p:txBody>
      </p:sp>
      <p:graphicFrame>
        <p:nvGraphicFramePr>
          <p:cNvPr id="448547" name="Object 7"/>
          <p:cNvGraphicFramePr>
            <a:graphicFrameLocks noChangeAspect="1"/>
          </p:cNvGraphicFramePr>
          <p:nvPr>
            <p:ph sz="quarter" idx="4294967295"/>
          </p:nvPr>
        </p:nvGraphicFramePr>
        <p:xfrm>
          <a:off x="562688" y="4904250"/>
          <a:ext cx="315913" cy="315913"/>
        </p:xfrm>
        <a:graphic>
          <a:graphicData uri="http://schemas.openxmlformats.org/presentationml/2006/ole">
            <p:oleObj spid="_x0000_s1031" name="Visio" r:id="rId4" imgW="316706" imgH="316706" progId="Visio.Drawing.11">
              <p:embed/>
            </p:oleObj>
          </a:graphicData>
        </a:graphic>
      </p:graphicFrame>
      <p:graphicFrame>
        <p:nvGraphicFramePr>
          <p:cNvPr id="448545" name="Object 5"/>
          <p:cNvGraphicFramePr>
            <a:graphicFrameLocks noChangeAspect="1"/>
          </p:cNvGraphicFramePr>
          <p:nvPr>
            <p:ph sz="quarter" idx="4294967295"/>
          </p:nvPr>
        </p:nvGraphicFramePr>
        <p:xfrm>
          <a:off x="6537144" y="4915363"/>
          <a:ext cx="315912" cy="315912"/>
        </p:xfrm>
        <a:graphic>
          <a:graphicData uri="http://schemas.openxmlformats.org/presentationml/2006/ole">
            <p:oleObj spid="_x0000_s1029" name="Visio" r:id="rId5" imgW="316706" imgH="316706" progId="Visio.Drawing.11">
              <p:embed/>
            </p:oleObj>
          </a:graphicData>
        </a:graphic>
      </p:graphicFrame>
      <p:graphicFrame>
        <p:nvGraphicFramePr>
          <p:cNvPr id="448544" name="Object 4"/>
          <p:cNvGraphicFramePr>
            <a:graphicFrameLocks noChangeAspect="1"/>
          </p:cNvGraphicFramePr>
          <p:nvPr>
            <p:ph sz="quarter" idx="4294967295"/>
          </p:nvPr>
        </p:nvGraphicFramePr>
        <p:xfrm>
          <a:off x="6537144" y="4904250"/>
          <a:ext cx="315912" cy="315913"/>
        </p:xfrm>
        <a:graphic>
          <a:graphicData uri="http://schemas.openxmlformats.org/presentationml/2006/ole">
            <p:oleObj spid="_x0000_s1028" name="Visio" r:id="rId6" imgW="316706" imgH="316706" progId="Visio.Drawing.11">
              <p:embed/>
            </p:oleObj>
          </a:graphicData>
        </a:graphic>
      </p:graphicFrame>
      <p:graphicFrame>
        <p:nvGraphicFramePr>
          <p:cNvPr id="448546" name="Object 6"/>
          <p:cNvGraphicFramePr>
            <a:graphicFrameLocks noChangeAspect="1"/>
          </p:cNvGraphicFramePr>
          <p:nvPr>
            <p:ph sz="quarter" idx="4294967295"/>
          </p:nvPr>
        </p:nvGraphicFramePr>
        <p:xfrm>
          <a:off x="6537144" y="4926475"/>
          <a:ext cx="315912" cy="315913"/>
        </p:xfrm>
        <a:graphic>
          <a:graphicData uri="http://schemas.openxmlformats.org/presentationml/2006/ole">
            <p:oleObj spid="_x0000_s1030" name="Visio" r:id="rId7" imgW="316706" imgH="316706" progId="Visio.Drawing.11">
              <p:embed/>
            </p:oleObj>
          </a:graphicData>
        </a:graphic>
      </p:graphicFrame>
      <p:sp>
        <p:nvSpPr>
          <p:cNvPr id="448518" name="Rectangle 6"/>
          <p:cNvSpPr>
            <a:spLocks noChangeArrowheads="1"/>
          </p:cNvSpPr>
          <p:nvPr/>
        </p:nvSpPr>
        <p:spPr bwMode="auto">
          <a:xfrm rot="16200000">
            <a:off x="1081968" y="2856375"/>
            <a:ext cx="1008062" cy="503237"/>
          </a:xfrm>
          <a:prstGeom prst="rect">
            <a:avLst/>
          </a:prstGeom>
          <a:gradFill rotWithShape="1">
            <a:gsLst>
              <a:gs pos="0">
                <a:schemeClr val="tx2"/>
              </a:gs>
              <a:gs pos="100000">
                <a:schemeClr val="tx2">
                  <a:gamma/>
                  <a:shade val="86275"/>
                  <a:invGamma/>
                </a:schemeClr>
              </a:gs>
            </a:gsLst>
            <a:lin ang="2700000" scaled="1"/>
          </a:gradFill>
          <a:ln w="25400" algn="ctr">
            <a:solidFill>
              <a:srgbClr val="98CBFE"/>
            </a:solidFill>
            <a:miter lim="800000"/>
            <a:headEnd/>
            <a:tailEnd/>
          </a:ln>
          <a:effectLst/>
        </p:spPr>
        <p:txBody>
          <a:bodyPr rot="10800000" wrap="none" tIns="91440" bIns="91440" anchor="ctr"/>
          <a:lstStyle/>
          <a:p>
            <a:pPr>
              <a:defRPr/>
            </a:pPr>
            <a:r>
              <a:rPr lang="en-US" sz="1400" b="1">
                <a:solidFill>
                  <a:schemeClr val="bg1"/>
                </a:solidFill>
                <a:latin typeface="+mj-lt"/>
              </a:rPr>
              <a:t>Master</a:t>
            </a:r>
          </a:p>
          <a:p>
            <a:pPr>
              <a:defRPr/>
            </a:pPr>
            <a:r>
              <a:rPr lang="en-US" sz="1400" b="1">
                <a:solidFill>
                  <a:schemeClr val="bg1"/>
                </a:solidFill>
                <a:latin typeface="+mj-lt"/>
              </a:rPr>
              <a:t>Domain</a:t>
            </a:r>
          </a:p>
        </p:txBody>
      </p:sp>
      <p:pic>
        <p:nvPicPr>
          <p:cNvPr id="448524" name="Picture 12" descr="j0234748"/>
          <p:cNvPicPr>
            <a:picLocks noChangeAspect="1" noChangeArrowheads="1" noCrop="1"/>
          </p:cNvPicPr>
          <p:nvPr/>
        </p:nvPicPr>
        <p:blipFill>
          <a:blip r:embed="rId8" cstate="print"/>
          <a:srcRect/>
          <a:stretch>
            <a:fillRect/>
          </a:stretch>
        </p:blipFill>
        <p:spPr bwMode="auto">
          <a:xfrm>
            <a:off x="1134355" y="4907425"/>
            <a:ext cx="488950" cy="533400"/>
          </a:xfrm>
          <a:prstGeom prst="rect">
            <a:avLst/>
          </a:prstGeom>
          <a:noFill/>
          <a:ln w="9525">
            <a:noFill/>
            <a:miter lim="800000"/>
            <a:headEnd/>
            <a:tailEnd/>
          </a:ln>
        </p:spPr>
      </p:pic>
      <p:sp>
        <p:nvSpPr>
          <p:cNvPr id="448528" name="Line 16"/>
          <p:cNvSpPr>
            <a:spLocks noChangeShapeType="1"/>
          </p:cNvSpPr>
          <p:nvPr/>
        </p:nvSpPr>
        <p:spPr bwMode="auto">
          <a:xfrm flipH="1" flipV="1">
            <a:off x="1407405" y="3683463"/>
            <a:ext cx="0" cy="11525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pic>
        <p:nvPicPr>
          <p:cNvPr id="448541" name="Picture 29" descr="doc10"/>
          <p:cNvPicPr>
            <a:picLocks noChangeAspect="1" noChangeArrowheads="1"/>
          </p:cNvPicPr>
          <p:nvPr/>
        </p:nvPicPr>
        <p:blipFill>
          <a:blip r:embed="rId9" cstate="print"/>
          <a:srcRect/>
          <a:stretch>
            <a:fillRect/>
          </a:stretch>
        </p:blipFill>
        <p:spPr bwMode="auto">
          <a:xfrm>
            <a:off x="1623305" y="3396125"/>
            <a:ext cx="304800" cy="304800"/>
          </a:xfrm>
          <a:prstGeom prst="rect">
            <a:avLst/>
          </a:prstGeom>
          <a:noFill/>
          <a:ln w="9525">
            <a:noFill/>
            <a:miter lim="800000"/>
            <a:headEnd/>
            <a:tailEnd/>
          </a:ln>
        </p:spPr>
      </p:pic>
      <p:graphicFrame>
        <p:nvGraphicFramePr>
          <p:cNvPr id="448542" name="Object 2"/>
          <p:cNvGraphicFramePr>
            <a:graphicFrameLocks noChangeAspect="1"/>
          </p:cNvGraphicFramePr>
          <p:nvPr/>
        </p:nvGraphicFramePr>
        <p:xfrm>
          <a:off x="3350505" y="4966163"/>
          <a:ext cx="288925" cy="288925"/>
        </p:xfrm>
        <a:graphic>
          <a:graphicData uri="http://schemas.openxmlformats.org/presentationml/2006/ole">
            <p:oleObj spid="_x0000_s1026" name="Visio" r:id="rId10" imgW="316706" imgH="316706" progId="Visio.Drawing.11">
              <p:embed/>
            </p:oleObj>
          </a:graphicData>
        </a:graphic>
      </p:graphicFrame>
      <p:graphicFrame>
        <p:nvGraphicFramePr>
          <p:cNvPr id="448543" name="Object 3"/>
          <p:cNvGraphicFramePr>
            <a:graphicFrameLocks noChangeAspect="1"/>
          </p:cNvGraphicFramePr>
          <p:nvPr/>
        </p:nvGraphicFramePr>
        <p:xfrm>
          <a:off x="3947963" y="4946067"/>
          <a:ext cx="288925" cy="288925"/>
        </p:xfrm>
        <a:graphic>
          <a:graphicData uri="http://schemas.openxmlformats.org/presentationml/2006/ole">
            <p:oleObj spid="_x0000_s1027" name="Visio" r:id="rId11" imgW="316706" imgH="316706" progId="Visio.Drawing.11">
              <p:embed/>
            </p:oleObj>
          </a:graphicData>
        </a:graphic>
      </p:graphicFrame>
      <p:sp>
        <p:nvSpPr>
          <p:cNvPr id="42" name="Footer Placeholder 5"/>
          <p:cNvSpPr txBox="1">
            <a:spLocks/>
          </p:cNvSpPr>
          <p:nvPr/>
        </p:nvSpPr>
        <p:spPr>
          <a:xfrm>
            <a:off x="827984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pitchFamily="34" charset="0"/>
                <a:ea typeface="+mn-ea"/>
                <a:cs typeface="+mn-cs"/>
              </a:rPr>
              <a:t>QX-OVER-110</a:t>
            </a:r>
            <a:endParaRPr kumimoji="0" lang="en-US" sz="800" b="0" i="0" u="none" strike="noStrike" kern="1200" cap="none" spc="0" normalizeH="0" baseline="0" noProof="0" dirty="0">
              <a:ln>
                <a:noFill/>
              </a:ln>
              <a:solidFill>
                <a:schemeClr val="tx1"/>
              </a:solidFill>
              <a:effectLst/>
              <a:uLnTx/>
              <a:uFillTx/>
              <a:latin typeface="Tahoma" pitchFamily="34" charset="0"/>
              <a:ea typeface="+mn-ea"/>
              <a:cs typeface="+mn-cs"/>
            </a:endParaRPr>
          </a:p>
        </p:txBody>
      </p:sp>
      <p:sp>
        <p:nvSpPr>
          <p:cNvPr id="1037" name="Rectangle 7"/>
          <p:cNvSpPr>
            <a:spLocks noChangeArrowheads="1"/>
          </p:cNvSpPr>
          <p:nvPr/>
        </p:nvSpPr>
        <p:spPr bwMode="auto">
          <a:xfrm rot="-5400000">
            <a:off x="1729668" y="2856375"/>
            <a:ext cx="1008062"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1</a:t>
            </a:r>
          </a:p>
        </p:txBody>
      </p:sp>
      <p:sp>
        <p:nvSpPr>
          <p:cNvPr id="1038" name="Rectangle 8"/>
          <p:cNvSpPr>
            <a:spLocks noChangeArrowheads="1"/>
          </p:cNvSpPr>
          <p:nvPr/>
        </p:nvSpPr>
        <p:spPr bwMode="auto">
          <a:xfrm rot="-5400000">
            <a:off x="2377367" y="2857963"/>
            <a:ext cx="1008063"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2</a:t>
            </a:r>
          </a:p>
        </p:txBody>
      </p:sp>
      <p:sp>
        <p:nvSpPr>
          <p:cNvPr id="1039" name="Rectangle 9"/>
          <p:cNvSpPr>
            <a:spLocks noChangeArrowheads="1"/>
          </p:cNvSpPr>
          <p:nvPr/>
        </p:nvSpPr>
        <p:spPr bwMode="auto">
          <a:xfrm rot="-5400000">
            <a:off x="3025068" y="2856375"/>
            <a:ext cx="1008062"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3</a:t>
            </a:r>
          </a:p>
        </p:txBody>
      </p:sp>
      <p:sp>
        <p:nvSpPr>
          <p:cNvPr id="1040" name="Rectangle 10"/>
          <p:cNvSpPr>
            <a:spLocks noChangeArrowheads="1"/>
          </p:cNvSpPr>
          <p:nvPr/>
        </p:nvSpPr>
        <p:spPr bwMode="auto">
          <a:xfrm rot="-5400000">
            <a:off x="6341355" y="2929400"/>
            <a:ext cx="1008062" cy="503238"/>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4</a:t>
            </a:r>
          </a:p>
        </p:txBody>
      </p:sp>
      <p:sp>
        <p:nvSpPr>
          <p:cNvPr id="1041" name="Rectangle 11"/>
          <p:cNvSpPr>
            <a:spLocks noChangeArrowheads="1"/>
          </p:cNvSpPr>
          <p:nvPr/>
        </p:nvSpPr>
        <p:spPr bwMode="auto">
          <a:xfrm rot="-5400000">
            <a:off x="6989054" y="2927813"/>
            <a:ext cx="1008063" cy="503238"/>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85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8524"/>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448528"/>
                                        </p:tgtEl>
                                        <p:attrNameLst>
                                          <p:attrName>style.visibility</p:attrName>
                                        </p:attrNameLst>
                                      </p:cBhvr>
                                      <p:to>
                                        <p:strVal val="visible"/>
                                      </p:to>
                                    </p:set>
                                    <p:animEffect transition="in" filter="fade">
                                      <p:cBhvr>
                                        <p:cTn id="13" dur="2000"/>
                                        <p:tgtEl>
                                          <p:spTgt spid="448528"/>
                                        </p:tgtEl>
                                      </p:cBhvr>
                                    </p:animEffect>
                                  </p:childTnLst>
                                </p:cTn>
                              </p:par>
                            </p:childTnLst>
                          </p:cTn>
                        </p:par>
                        <p:par>
                          <p:cTn id="14" fill="hold">
                            <p:stCondLst>
                              <p:cond delay="2000"/>
                            </p:stCondLst>
                            <p:childTnLst>
                              <p:par>
                                <p:cTn id="15" presetID="1" presetClass="exit" presetSubtype="0" fill="hold" nodeType="afterEffect">
                                  <p:stCondLst>
                                    <p:cond delay="0"/>
                                  </p:stCondLst>
                                  <p:childTnLst>
                                    <p:set>
                                      <p:cBhvr>
                                        <p:cTn id="16" dur="1" fill="hold">
                                          <p:stCondLst>
                                            <p:cond delay="0"/>
                                          </p:stCondLst>
                                        </p:cTn>
                                        <p:tgtEl>
                                          <p:spTgt spid="448524"/>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448528"/>
                                        </p:tgtEl>
                                        <p:attrNameLst>
                                          <p:attrName>style.visibility</p:attrName>
                                        </p:attrNameLst>
                                      </p:cBhvr>
                                      <p:to>
                                        <p:strVal val="hidden"/>
                                      </p:to>
                                    </p:se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0"/>
                                          </p:stCondLst>
                                        </p:cTn>
                                        <p:tgtEl>
                                          <p:spTgt spid="448541"/>
                                        </p:tgtEl>
                                        <p:attrNameLst>
                                          <p:attrName>style.visibility</p:attrName>
                                        </p:attrNameLst>
                                      </p:cBhvr>
                                      <p:to>
                                        <p:strVal val="visible"/>
                                      </p:to>
                                    </p:set>
                                  </p:childTnLst>
                                </p:cTn>
                              </p:par>
                            </p:childTnLst>
                          </p:cTn>
                        </p:par>
                        <p:par>
                          <p:cTn id="22" fill="hold">
                            <p:stCondLst>
                              <p:cond delay="2000"/>
                            </p:stCondLst>
                            <p:childTnLst>
                              <p:par>
                                <p:cTn id="23" presetID="49" presetClass="path" presetSubtype="0" accel="50000" decel="50000" fill="hold" nodeType="afterEffect">
                                  <p:stCondLst>
                                    <p:cond delay="500"/>
                                  </p:stCondLst>
                                  <p:childTnLst>
                                    <p:animMotion origin="layout" path="M 3.61111E-6 -4.50509E-6 L 0.12847 0.27729 " pathEditMode="relative" rAng="0" ptsTypes="AA">
                                      <p:cBhvr>
                                        <p:cTn id="24" dur="2000" fill="hold"/>
                                        <p:tgtEl>
                                          <p:spTgt spid="448541"/>
                                        </p:tgtEl>
                                        <p:attrNameLst>
                                          <p:attrName>ppt_x</p:attrName>
                                          <p:attrName>ppt_y</p:attrName>
                                        </p:attrNameLst>
                                      </p:cBhvr>
                                      <p:rCtr x="64" y="139"/>
                                    </p:animMotion>
                                  </p:childTnLst>
                                </p:cTn>
                              </p:par>
                              <p:par>
                                <p:cTn id="25" presetID="10" presetClass="entr" presetSubtype="0" fill="hold" nodeType="withEffect">
                                  <p:stCondLst>
                                    <p:cond delay="0"/>
                                  </p:stCondLst>
                                  <p:childTnLst>
                                    <p:set>
                                      <p:cBhvr>
                                        <p:cTn id="26" dur="1" fill="hold">
                                          <p:stCondLst>
                                            <p:cond delay="0"/>
                                          </p:stCondLst>
                                        </p:cTn>
                                        <p:tgtEl>
                                          <p:spTgt spid="448545"/>
                                        </p:tgtEl>
                                        <p:attrNameLst>
                                          <p:attrName>style.visibility</p:attrName>
                                        </p:attrNameLst>
                                      </p:cBhvr>
                                      <p:to>
                                        <p:strVal val="visible"/>
                                      </p:to>
                                    </p:set>
                                    <p:animEffect transition="in" filter="fade">
                                      <p:cBhvr>
                                        <p:cTn id="27" dur="2000"/>
                                        <p:tgtEl>
                                          <p:spTgt spid="448545"/>
                                        </p:tgtEl>
                                      </p:cBhvr>
                                    </p:animEffect>
                                  </p:childTnLst>
                                </p:cTn>
                              </p:par>
                              <p:par>
                                <p:cTn id="28" presetID="10" presetClass="entr" presetSubtype="0" fill="hold" nodeType="withEffect">
                                  <p:stCondLst>
                                    <p:cond delay="0"/>
                                  </p:stCondLst>
                                  <p:childTnLst>
                                    <p:set>
                                      <p:cBhvr>
                                        <p:cTn id="29" dur="1" fill="hold">
                                          <p:stCondLst>
                                            <p:cond delay="0"/>
                                          </p:stCondLst>
                                        </p:cTn>
                                        <p:tgtEl>
                                          <p:spTgt spid="448547"/>
                                        </p:tgtEl>
                                        <p:attrNameLst>
                                          <p:attrName>style.visibility</p:attrName>
                                        </p:attrNameLst>
                                      </p:cBhvr>
                                      <p:to>
                                        <p:strVal val="visible"/>
                                      </p:to>
                                    </p:set>
                                    <p:animEffect transition="in" filter="fade">
                                      <p:cBhvr>
                                        <p:cTn id="30" dur="2000"/>
                                        <p:tgtEl>
                                          <p:spTgt spid="448547"/>
                                        </p:tgtEl>
                                      </p:cBhvr>
                                    </p:animEffect>
                                  </p:childTnLst>
                                </p:cTn>
                              </p:par>
                              <p:par>
                                <p:cTn id="31" presetID="10" presetClass="entr" presetSubtype="0" fill="hold" nodeType="withEffect">
                                  <p:stCondLst>
                                    <p:cond delay="0"/>
                                  </p:stCondLst>
                                  <p:childTnLst>
                                    <p:set>
                                      <p:cBhvr>
                                        <p:cTn id="32" dur="1" fill="hold">
                                          <p:stCondLst>
                                            <p:cond delay="0"/>
                                          </p:stCondLst>
                                        </p:cTn>
                                        <p:tgtEl>
                                          <p:spTgt spid="448546"/>
                                        </p:tgtEl>
                                        <p:attrNameLst>
                                          <p:attrName>style.visibility</p:attrName>
                                        </p:attrNameLst>
                                      </p:cBhvr>
                                      <p:to>
                                        <p:strVal val="visible"/>
                                      </p:to>
                                    </p:set>
                                    <p:animEffect transition="in" filter="fade">
                                      <p:cBhvr>
                                        <p:cTn id="33" dur="2000"/>
                                        <p:tgtEl>
                                          <p:spTgt spid="448546"/>
                                        </p:tgtEl>
                                      </p:cBhvr>
                                    </p:animEffect>
                                  </p:childTnLst>
                                </p:cTn>
                              </p:par>
                              <p:par>
                                <p:cTn id="34" presetID="10" presetClass="entr" presetSubtype="0" fill="hold" nodeType="withEffect">
                                  <p:stCondLst>
                                    <p:cond delay="0"/>
                                  </p:stCondLst>
                                  <p:childTnLst>
                                    <p:set>
                                      <p:cBhvr>
                                        <p:cTn id="35" dur="1" fill="hold">
                                          <p:stCondLst>
                                            <p:cond delay="0"/>
                                          </p:stCondLst>
                                        </p:cTn>
                                        <p:tgtEl>
                                          <p:spTgt spid="448542"/>
                                        </p:tgtEl>
                                        <p:attrNameLst>
                                          <p:attrName>style.visibility</p:attrName>
                                        </p:attrNameLst>
                                      </p:cBhvr>
                                      <p:to>
                                        <p:strVal val="visible"/>
                                      </p:to>
                                    </p:set>
                                    <p:animEffect transition="in" filter="fade">
                                      <p:cBhvr>
                                        <p:cTn id="36" dur="2000"/>
                                        <p:tgtEl>
                                          <p:spTgt spid="448542"/>
                                        </p:tgtEl>
                                      </p:cBhvr>
                                    </p:animEffect>
                                  </p:childTnLst>
                                </p:cTn>
                              </p:par>
                              <p:par>
                                <p:cTn id="37" presetID="10" presetClass="entr" presetSubtype="0" fill="hold" nodeType="withEffect">
                                  <p:stCondLst>
                                    <p:cond delay="0"/>
                                  </p:stCondLst>
                                  <p:childTnLst>
                                    <p:set>
                                      <p:cBhvr>
                                        <p:cTn id="38" dur="1" fill="hold">
                                          <p:stCondLst>
                                            <p:cond delay="0"/>
                                          </p:stCondLst>
                                        </p:cTn>
                                        <p:tgtEl>
                                          <p:spTgt spid="448543"/>
                                        </p:tgtEl>
                                        <p:attrNameLst>
                                          <p:attrName>style.visibility</p:attrName>
                                        </p:attrNameLst>
                                      </p:cBhvr>
                                      <p:to>
                                        <p:strVal val="visible"/>
                                      </p:to>
                                    </p:set>
                                    <p:animEffect transition="in" filter="fade">
                                      <p:cBhvr>
                                        <p:cTn id="39" dur="2000"/>
                                        <p:tgtEl>
                                          <p:spTgt spid="448543"/>
                                        </p:tgtEl>
                                      </p:cBhvr>
                                    </p:animEffect>
                                  </p:childTnLst>
                                </p:cTn>
                              </p:par>
                              <p:par>
                                <p:cTn id="40" presetID="10" presetClass="entr" presetSubtype="0" fill="hold" nodeType="withEffect">
                                  <p:stCondLst>
                                    <p:cond delay="0"/>
                                  </p:stCondLst>
                                  <p:childTnLst>
                                    <p:set>
                                      <p:cBhvr>
                                        <p:cTn id="41" dur="1" fill="hold">
                                          <p:stCondLst>
                                            <p:cond delay="0"/>
                                          </p:stCondLst>
                                        </p:cTn>
                                        <p:tgtEl>
                                          <p:spTgt spid="448544"/>
                                        </p:tgtEl>
                                        <p:attrNameLst>
                                          <p:attrName>style.visibility</p:attrName>
                                        </p:attrNameLst>
                                      </p:cBhvr>
                                      <p:to>
                                        <p:strVal val="visible"/>
                                      </p:to>
                                    </p:set>
                                    <p:animEffect transition="in" filter="fade">
                                      <p:cBhvr>
                                        <p:cTn id="42" dur="2000"/>
                                        <p:tgtEl>
                                          <p:spTgt spid="448544"/>
                                        </p:tgtEl>
                                      </p:cBhvr>
                                    </p:animEffect>
                                  </p:childTnLst>
                                </p:cTn>
                              </p:par>
                            </p:childTnLst>
                          </p:cTn>
                        </p:par>
                        <p:par>
                          <p:cTn id="43" fill="hold">
                            <p:stCondLst>
                              <p:cond delay="4500"/>
                            </p:stCondLst>
                            <p:childTnLst>
                              <p:par>
                                <p:cTn id="44" presetID="64" presetClass="path" presetSubtype="0" accel="50000" decel="50000" fill="hold" nodeType="afterEffect">
                                  <p:stCondLst>
                                    <p:cond delay="0"/>
                                  </p:stCondLst>
                                  <p:childTnLst>
                                    <p:animMotion origin="layout" path="M 2.77778E-6 -1.57262E-6 L -0.13594 -0.21415 " pathEditMode="relative" rAng="0" ptsTypes="AA">
                                      <p:cBhvr>
                                        <p:cTn id="45" dur="2000" fill="hold"/>
                                        <p:tgtEl>
                                          <p:spTgt spid="448542"/>
                                        </p:tgtEl>
                                        <p:attrNameLst>
                                          <p:attrName>ppt_x</p:attrName>
                                          <p:attrName>ppt_y</p:attrName>
                                        </p:attrNameLst>
                                      </p:cBhvr>
                                      <p:rCtr x="-68" y="-107"/>
                                    </p:animMotion>
                                  </p:childTnLst>
                                </p:cTn>
                              </p:par>
                              <p:par>
                                <p:cTn id="46" presetID="64" presetClass="path" presetSubtype="0" accel="50000" decel="50000" fill="hold" nodeType="withEffect">
                                  <p:stCondLst>
                                    <p:cond delay="0"/>
                                  </p:stCondLst>
                                  <p:childTnLst>
                                    <p:animMotion origin="layout" path="M 5E-6 4.90287E-6 L -0.13438 -0.20583 " pathEditMode="relative" rAng="0" ptsTypes="AA">
                                      <p:cBhvr>
                                        <p:cTn id="47" dur="2000" fill="hold"/>
                                        <p:tgtEl>
                                          <p:spTgt spid="448543"/>
                                        </p:tgtEl>
                                        <p:attrNameLst>
                                          <p:attrName>ppt_x</p:attrName>
                                          <p:attrName>ppt_y</p:attrName>
                                        </p:attrNameLst>
                                      </p:cBhvr>
                                      <p:rCtr x="-67" y="-103"/>
                                    </p:animMotion>
                                  </p:childTnLst>
                                </p:cTn>
                              </p:par>
                              <p:par>
                                <p:cTn id="48" presetID="64" presetClass="path" presetSubtype="0" accel="50000" decel="50000" fill="hold" nodeType="withEffect">
                                  <p:stCondLst>
                                    <p:cond delay="0"/>
                                  </p:stCondLst>
                                  <p:childTnLst>
                                    <p:animMotion origin="layout" path="M -1.66667E-6 -2.28492E-6 L 0.10504 -0.19033 " pathEditMode="relative" rAng="0" ptsTypes="AA">
                                      <p:cBhvr>
                                        <p:cTn id="49" dur="2000" fill="hold"/>
                                        <p:tgtEl>
                                          <p:spTgt spid="448544"/>
                                        </p:tgtEl>
                                        <p:attrNameLst>
                                          <p:attrName>ppt_x</p:attrName>
                                          <p:attrName>ppt_y</p:attrName>
                                        </p:attrNameLst>
                                      </p:cBhvr>
                                      <p:rCtr x="52" y="-95"/>
                                    </p:animMotion>
                                  </p:childTnLst>
                                </p:cTn>
                              </p:par>
                              <p:par>
                                <p:cTn id="50" presetID="64" presetClass="path" presetSubtype="0" accel="50000" decel="50000" fill="hold" nodeType="withEffect">
                                  <p:stCondLst>
                                    <p:cond delay="0"/>
                                  </p:stCondLst>
                                  <p:childTnLst>
                                    <p:animMotion origin="layout" path="M 4.16667E-6 -2.77521E-8 L 0.10468 -0.19611 " pathEditMode="relative" rAng="0" ptsTypes="AA">
                                      <p:cBhvr>
                                        <p:cTn id="51" dur="2000" fill="hold"/>
                                        <p:tgtEl>
                                          <p:spTgt spid="448546"/>
                                        </p:tgtEl>
                                        <p:attrNameLst>
                                          <p:attrName>ppt_x</p:attrName>
                                          <p:attrName>ppt_y</p:attrName>
                                        </p:attrNameLst>
                                      </p:cBhvr>
                                      <p:rCtr x="52" y="-98"/>
                                    </p:animMotion>
                                  </p:childTnLst>
                                </p:cTn>
                              </p:par>
                              <p:par>
                                <p:cTn id="52" presetID="56" presetClass="path" presetSubtype="0" accel="50000" decel="50000" fill="hold" nodeType="withEffect">
                                  <p:stCondLst>
                                    <p:cond delay="0"/>
                                  </p:stCondLst>
                                  <p:childTnLst>
                                    <p:animMotion origin="layout" path="M 1.66667E-6 -2.28492E-6 L -0.12587 -0.20282 " pathEditMode="relative" rAng="0" ptsTypes="AA">
                                      <p:cBhvr>
                                        <p:cTn id="53" dur="2000" fill="hold"/>
                                        <p:tgtEl>
                                          <p:spTgt spid="448547"/>
                                        </p:tgtEl>
                                        <p:attrNameLst>
                                          <p:attrName>ppt_x</p:attrName>
                                          <p:attrName>ppt_y</p:attrName>
                                        </p:attrNameLst>
                                      </p:cBhvr>
                                      <p:rCtr x="-63" y="-102"/>
                                    </p:animMotion>
                                  </p:childTnLst>
                                </p:cTn>
                              </p:par>
                              <p:par>
                                <p:cTn id="54" presetID="56" presetClass="path" presetSubtype="0" accel="50000" decel="50000" fill="hold" nodeType="withEffect">
                                  <p:stCondLst>
                                    <p:cond delay="0"/>
                                  </p:stCondLst>
                                  <p:childTnLst>
                                    <p:animMotion origin="layout" path="M 1.11111E-6 -1.15634E-6 L -0.02396 -0.20097 " pathEditMode="relative" rAng="0" ptsTypes="AA">
                                      <p:cBhvr>
                                        <p:cTn id="55" dur="2000" fill="hold"/>
                                        <p:tgtEl>
                                          <p:spTgt spid="448545"/>
                                        </p:tgtEl>
                                        <p:attrNameLst>
                                          <p:attrName>ppt_x</p:attrName>
                                          <p:attrName>ppt_y</p:attrName>
                                        </p:attrNameLst>
                                      </p:cBhvr>
                                      <p:rCtr x="-12" y="-101"/>
                                    </p:animMotion>
                                  </p:childTnLst>
                                </p:cTn>
                              </p:par>
                            </p:childTnLst>
                          </p:cTn>
                        </p:par>
                        <p:par>
                          <p:cTn id="56" fill="hold">
                            <p:stCondLst>
                              <p:cond delay="6500"/>
                            </p:stCondLst>
                            <p:childTnLst>
                              <p:par>
                                <p:cTn id="57" presetID="11" presetClass="exit" presetSubtype="0" fill="hold" nodeType="afterEffect">
                                  <p:stCondLst>
                                    <p:cond delay="0"/>
                                  </p:stCondLst>
                                  <p:childTnLst>
                                    <p:anim calcmode="discrete" valueType="str">
                                      <p:cBhvr>
                                        <p:cTn id="58" dur="1000"/>
                                        <p:tgtEl>
                                          <p:spTgt spid="448541"/>
                                        </p:tgtEl>
                                        <p:attrNameLst>
                                          <p:attrName>style.visibility</p:attrName>
                                        </p:attrNameLst>
                                      </p:cBhvr>
                                      <p:tavLst>
                                        <p:tav tm="0">
                                          <p:val>
                                            <p:strVal val="hidden"/>
                                          </p:val>
                                        </p:tav>
                                        <p:tav tm="50000">
                                          <p:val>
                                            <p:strVal val="visible"/>
                                          </p:val>
                                        </p:tav>
                                      </p:tavLst>
                                    </p:anim>
                                    <p:set>
                                      <p:cBhvr>
                                        <p:cTn id="59" dur="1" fill="hold">
                                          <p:stCondLst>
                                            <p:cond delay="999"/>
                                          </p:stCondLst>
                                        </p:cTn>
                                        <p:tgtEl>
                                          <p:spTgt spid="448541"/>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1" presetClass="exit" presetSubtype="0" fill="hold" nodeType="clickEffect">
                                  <p:stCondLst>
                                    <p:cond delay="0"/>
                                  </p:stCondLst>
                                  <p:childTnLst>
                                    <p:anim calcmode="discrete" valueType="str">
                                      <p:cBhvr>
                                        <p:cTn id="63" dur="1000"/>
                                        <p:tgtEl>
                                          <p:spTgt spid="448547"/>
                                        </p:tgtEl>
                                        <p:attrNameLst>
                                          <p:attrName>style.visibility</p:attrName>
                                        </p:attrNameLst>
                                      </p:cBhvr>
                                      <p:tavLst>
                                        <p:tav tm="0">
                                          <p:val>
                                            <p:strVal val="hidden"/>
                                          </p:val>
                                        </p:tav>
                                        <p:tav tm="50000">
                                          <p:val>
                                            <p:strVal val="visible"/>
                                          </p:val>
                                        </p:tav>
                                      </p:tavLst>
                                    </p:anim>
                                    <p:set>
                                      <p:cBhvr>
                                        <p:cTn id="64" dur="1" fill="hold">
                                          <p:stCondLst>
                                            <p:cond delay="999"/>
                                          </p:stCondLst>
                                        </p:cTn>
                                        <p:tgtEl>
                                          <p:spTgt spid="448547"/>
                                        </p:tgtEl>
                                        <p:attrNameLst>
                                          <p:attrName>style.visibility</p:attrName>
                                        </p:attrNameLst>
                                      </p:cBhvr>
                                      <p:to>
                                        <p:strVal val="hidden"/>
                                      </p:to>
                                    </p:set>
                                  </p:childTnLst>
                                </p:cTn>
                              </p:par>
                              <p:par>
                                <p:cTn id="65" presetID="11" presetClass="exit" presetSubtype="0" fill="hold" nodeType="withEffect">
                                  <p:stCondLst>
                                    <p:cond delay="0"/>
                                  </p:stCondLst>
                                  <p:childTnLst>
                                    <p:anim calcmode="discrete" valueType="str">
                                      <p:cBhvr>
                                        <p:cTn id="66" dur="1000"/>
                                        <p:tgtEl>
                                          <p:spTgt spid="448545"/>
                                        </p:tgtEl>
                                        <p:attrNameLst>
                                          <p:attrName>style.visibility</p:attrName>
                                        </p:attrNameLst>
                                      </p:cBhvr>
                                      <p:tavLst>
                                        <p:tav tm="0">
                                          <p:val>
                                            <p:strVal val="hidden"/>
                                          </p:val>
                                        </p:tav>
                                        <p:tav tm="50000">
                                          <p:val>
                                            <p:strVal val="visible"/>
                                          </p:val>
                                        </p:tav>
                                      </p:tavLst>
                                    </p:anim>
                                    <p:set>
                                      <p:cBhvr>
                                        <p:cTn id="67" dur="1" fill="hold">
                                          <p:stCondLst>
                                            <p:cond delay="999"/>
                                          </p:stCondLst>
                                        </p:cTn>
                                        <p:tgtEl>
                                          <p:spTgt spid="448545"/>
                                        </p:tgtEl>
                                        <p:attrNameLst>
                                          <p:attrName>style.visibility</p:attrName>
                                        </p:attrNameLst>
                                      </p:cBhvr>
                                      <p:to>
                                        <p:strVal val="hidden"/>
                                      </p:to>
                                    </p:set>
                                  </p:childTnLst>
                                </p:cTn>
                              </p:par>
                              <p:par>
                                <p:cTn id="68" presetID="11" presetClass="exit" presetSubtype="0" fill="hold" nodeType="withEffect">
                                  <p:stCondLst>
                                    <p:cond delay="0"/>
                                  </p:stCondLst>
                                  <p:childTnLst>
                                    <p:anim calcmode="discrete" valueType="str">
                                      <p:cBhvr>
                                        <p:cTn id="69" dur="1000"/>
                                        <p:tgtEl>
                                          <p:spTgt spid="448546"/>
                                        </p:tgtEl>
                                        <p:attrNameLst>
                                          <p:attrName>style.visibility</p:attrName>
                                        </p:attrNameLst>
                                      </p:cBhvr>
                                      <p:tavLst>
                                        <p:tav tm="0">
                                          <p:val>
                                            <p:strVal val="hidden"/>
                                          </p:val>
                                        </p:tav>
                                        <p:tav tm="50000">
                                          <p:val>
                                            <p:strVal val="visible"/>
                                          </p:val>
                                        </p:tav>
                                      </p:tavLst>
                                    </p:anim>
                                    <p:set>
                                      <p:cBhvr>
                                        <p:cTn id="70" dur="1" fill="hold">
                                          <p:stCondLst>
                                            <p:cond delay="999"/>
                                          </p:stCondLst>
                                        </p:cTn>
                                        <p:tgtEl>
                                          <p:spTgt spid="448546"/>
                                        </p:tgtEl>
                                        <p:attrNameLst>
                                          <p:attrName>style.visibility</p:attrName>
                                        </p:attrNameLst>
                                      </p:cBhvr>
                                      <p:to>
                                        <p:strVal val="hidden"/>
                                      </p:to>
                                    </p:set>
                                  </p:childTnLst>
                                </p:cTn>
                              </p:par>
                              <p:par>
                                <p:cTn id="71" presetID="11" presetClass="exit" presetSubtype="0" fill="hold" nodeType="withEffect">
                                  <p:stCondLst>
                                    <p:cond delay="0"/>
                                  </p:stCondLst>
                                  <p:childTnLst>
                                    <p:anim calcmode="discrete" valueType="str">
                                      <p:cBhvr>
                                        <p:cTn id="72" dur="1000"/>
                                        <p:tgtEl>
                                          <p:spTgt spid="448542"/>
                                        </p:tgtEl>
                                        <p:attrNameLst>
                                          <p:attrName>style.visibility</p:attrName>
                                        </p:attrNameLst>
                                      </p:cBhvr>
                                      <p:tavLst>
                                        <p:tav tm="0">
                                          <p:val>
                                            <p:strVal val="hidden"/>
                                          </p:val>
                                        </p:tav>
                                        <p:tav tm="50000">
                                          <p:val>
                                            <p:strVal val="visible"/>
                                          </p:val>
                                        </p:tav>
                                      </p:tavLst>
                                    </p:anim>
                                    <p:set>
                                      <p:cBhvr>
                                        <p:cTn id="73" dur="1" fill="hold">
                                          <p:stCondLst>
                                            <p:cond delay="999"/>
                                          </p:stCondLst>
                                        </p:cTn>
                                        <p:tgtEl>
                                          <p:spTgt spid="448542"/>
                                        </p:tgtEl>
                                        <p:attrNameLst>
                                          <p:attrName>style.visibility</p:attrName>
                                        </p:attrNameLst>
                                      </p:cBhvr>
                                      <p:to>
                                        <p:strVal val="hidden"/>
                                      </p:to>
                                    </p:set>
                                  </p:childTnLst>
                                </p:cTn>
                              </p:par>
                              <p:par>
                                <p:cTn id="74" presetID="11" presetClass="exit" presetSubtype="0" fill="hold" nodeType="withEffect">
                                  <p:stCondLst>
                                    <p:cond delay="0"/>
                                  </p:stCondLst>
                                  <p:childTnLst>
                                    <p:anim calcmode="discrete" valueType="str">
                                      <p:cBhvr>
                                        <p:cTn id="75" dur="1000"/>
                                        <p:tgtEl>
                                          <p:spTgt spid="448543"/>
                                        </p:tgtEl>
                                        <p:attrNameLst>
                                          <p:attrName>style.visibility</p:attrName>
                                        </p:attrNameLst>
                                      </p:cBhvr>
                                      <p:tavLst>
                                        <p:tav tm="0">
                                          <p:val>
                                            <p:strVal val="hidden"/>
                                          </p:val>
                                        </p:tav>
                                        <p:tav tm="50000">
                                          <p:val>
                                            <p:strVal val="visible"/>
                                          </p:val>
                                        </p:tav>
                                      </p:tavLst>
                                    </p:anim>
                                    <p:set>
                                      <p:cBhvr>
                                        <p:cTn id="76" dur="1" fill="hold">
                                          <p:stCondLst>
                                            <p:cond delay="999"/>
                                          </p:stCondLst>
                                        </p:cTn>
                                        <p:tgtEl>
                                          <p:spTgt spid="448543"/>
                                        </p:tgtEl>
                                        <p:attrNameLst>
                                          <p:attrName>style.visibility</p:attrName>
                                        </p:attrNameLst>
                                      </p:cBhvr>
                                      <p:to>
                                        <p:strVal val="hidden"/>
                                      </p:to>
                                    </p:set>
                                  </p:childTnLst>
                                </p:cTn>
                              </p:par>
                              <p:par>
                                <p:cTn id="77" presetID="11" presetClass="exit" presetSubtype="0" fill="hold" nodeType="withEffect">
                                  <p:stCondLst>
                                    <p:cond delay="0"/>
                                  </p:stCondLst>
                                  <p:childTnLst>
                                    <p:anim calcmode="discrete" valueType="str">
                                      <p:cBhvr>
                                        <p:cTn id="78" dur="1000"/>
                                        <p:tgtEl>
                                          <p:spTgt spid="448544"/>
                                        </p:tgtEl>
                                        <p:attrNameLst>
                                          <p:attrName>style.visibility</p:attrName>
                                        </p:attrNameLst>
                                      </p:cBhvr>
                                      <p:tavLst>
                                        <p:tav tm="0">
                                          <p:val>
                                            <p:strVal val="hidden"/>
                                          </p:val>
                                        </p:tav>
                                        <p:tav tm="50000">
                                          <p:val>
                                            <p:strVal val="visible"/>
                                          </p:val>
                                        </p:tav>
                                      </p:tavLst>
                                    </p:anim>
                                    <p:set>
                                      <p:cBhvr>
                                        <p:cTn id="79" dur="1" fill="hold">
                                          <p:stCondLst>
                                            <p:cond delay="999"/>
                                          </p:stCondLst>
                                        </p:cTn>
                                        <p:tgtEl>
                                          <p:spTgt spid="4485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40" grpId="0" animBg="1"/>
      <p:bldP spid="448528" grpId="0" animBg="1"/>
      <p:bldP spid="44852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smtClean="0"/>
              <a:t>Complete the exercises in your training guide.</a:t>
            </a:r>
          </a:p>
        </p:txBody>
      </p:sp>
      <p:sp>
        <p:nvSpPr>
          <p:cNvPr id="17410" name="Title 1"/>
          <p:cNvSpPr>
            <a:spLocks noGrp="1"/>
          </p:cNvSpPr>
          <p:nvPr>
            <p:ph type="title"/>
          </p:nvPr>
        </p:nvSpPr>
        <p:spPr/>
        <p:txBody>
          <a:bodyPr/>
          <a:lstStyle/>
          <a:p>
            <a:r>
              <a:rPr lang="en-US" altLang="zh-CN" smtClean="0"/>
              <a:t>Exercise: Interoperability Overview</a:t>
            </a:r>
          </a:p>
        </p:txBody>
      </p:sp>
      <p:sp>
        <p:nvSpPr>
          <p:cNvPr id="6" name="Footer Placeholder 5"/>
          <p:cNvSpPr>
            <a:spLocks noGrp="1"/>
          </p:cNvSpPr>
          <p:nvPr>
            <p:ph type="ftr" sz="quarter" idx="10"/>
          </p:nvPr>
        </p:nvSpPr>
        <p:spPr/>
        <p:txBody>
          <a:bodyPr/>
          <a:lstStyle/>
          <a:p>
            <a:r>
              <a:rPr lang="en-US" dirty="0" smtClean="0"/>
              <a:t>QX-OVER-120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pPr marL="0" indent="0">
              <a:buNone/>
            </a:pPr>
            <a:r>
              <a:rPr lang="en-US" dirty="0" err="1" smtClean="0"/>
              <a:t>QXtend</a:t>
            </a:r>
            <a:r>
              <a:rPr lang="en-US" dirty="0" smtClean="0"/>
              <a:t> Inbound (QXI) allows external applications to process transactions in QAD Enterprise Applications via SOAP-compliant XML </a:t>
            </a:r>
            <a:r>
              <a:rPr lang="en-US" dirty="0" err="1" smtClean="0"/>
              <a:t>QDocs</a:t>
            </a:r>
            <a:r>
              <a:rPr lang="en-US" dirty="0" smtClean="0"/>
              <a:t>. </a:t>
            </a:r>
          </a:p>
          <a:p>
            <a:pPr marL="0" indent="0"/>
            <a:endParaRPr lang="en-US" dirty="0" smtClean="0"/>
          </a:p>
          <a:p>
            <a:pPr marL="0" indent="0">
              <a:buNone/>
            </a:pPr>
            <a:r>
              <a:rPr lang="en-US" dirty="0" smtClean="0"/>
              <a:t>QXI is also used by QAD to integrate modules such as QAD CSS and QAD Production Scheduler.</a:t>
            </a:r>
            <a:endParaRPr lang="en-US" dirty="0"/>
          </a:p>
        </p:txBody>
      </p:sp>
      <p:sp>
        <p:nvSpPr>
          <p:cNvPr id="18434" name="Rectangle 2"/>
          <p:cNvSpPr>
            <a:spLocks noGrp="1" noChangeArrowheads="1"/>
          </p:cNvSpPr>
          <p:nvPr>
            <p:ph type="title"/>
          </p:nvPr>
        </p:nvSpPr>
        <p:spPr/>
        <p:txBody>
          <a:bodyPr/>
          <a:lstStyle/>
          <a:p>
            <a:r>
              <a:rPr lang="en-US" altLang="zh-CN" smtClean="0"/>
              <a:t>QXtend Inbound - Overview</a:t>
            </a:r>
          </a:p>
        </p:txBody>
      </p:sp>
      <p:sp>
        <p:nvSpPr>
          <p:cNvPr id="6" name="Footer Placeholder 5"/>
          <p:cNvSpPr>
            <a:spLocks noGrp="1"/>
          </p:cNvSpPr>
          <p:nvPr>
            <p:ph type="ftr" sz="quarter" idx="10"/>
          </p:nvPr>
        </p:nvSpPr>
        <p:spPr/>
        <p:txBody>
          <a:bodyPr/>
          <a:lstStyle/>
          <a:p>
            <a:r>
              <a:rPr lang="en-US" dirty="0" smtClean="0"/>
              <a:t>QX-OVER-130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4"/>
          <p:cNvSpPr>
            <a:spLocks noGrp="1"/>
          </p:cNvSpPr>
          <p:nvPr>
            <p:ph idx="1"/>
          </p:nvPr>
        </p:nvSpPr>
        <p:spPr>
          <a:xfrm>
            <a:off x="457200" y="891610"/>
            <a:ext cx="8229600" cy="1489849"/>
          </a:xfrm>
        </p:spPr>
        <p:txBody>
          <a:bodyPr/>
          <a:lstStyle/>
          <a:p>
            <a:pPr marL="0" indent="0">
              <a:buNone/>
            </a:pPr>
            <a:r>
              <a:rPr lang="en-US" dirty="0" smtClean="0"/>
              <a:t>QXI allows external applications to process transactions in QAD Enterprise Applications via SOAP-compliant XML </a:t>
            </a:r>
            <a:r>
              <a:rPr lang="en-US" dirty="0" err="1" smtClean="0"/>
              <a:t>QDocs</a:t>
            </a:r>
            <a:r>
              <a:rPr lang="en-US" dirty="0" smtClean="0"/>
              <a:t>.</a:t>
            </a:r>
            <a:endParaRPr lang="en-US" dirty="0"/>
          </a:p>
        </p:txBody>
      </p:sp>
      <p:sp>
        <p:nvSpPr>
          <p:cNvPr id="19458" name="Rectangle 2"/>
          <p:cNvSpPr>
            <a:spLocks noGrp="1" noChangeArrowheads="1"/>
          </p:cNvSpPr>
          <p:nvPr>
            <p:ph type="title"/>
          </p:nvPr>
        </p:nvSpPr>
        <p:spPr/>
        <p:txBody>
          <a:bodyPr/>
          <a:lstStyle/>
          <a:p>
            <a:r>
              <a:rPr lang="en-US" altLang="zh-CN" smtClean="0"/>
              <a:t>QXtend Inbound - Overview</a:t>
            </a:r>
          </a:p>
        </p:txBody>
      </p:sp>
      <p:sp>
        <p:nvSpPr>
          <p:cNvPr id="22" name="Footer Placeholder 21"/>
          <p:cNvSpPr>
            <a:spLocks noGrp="1"/>
          </p:cNvSpPr>
          <p:nvPr>
            <p:ph type="ftr" sz="quarter" idx="10"/>
          </p:nvPr>
        </p:nvSpPr>
        <p:spPr/>
        <p:txBody>
          <a:bodyPr/>
          <a:lstStyle/>
          <a:p>
            <a:r>
              <a:rPr lang="en-US" dirty="0" smtClean="0"/>
              <a:t>QX-OVER-140</a:t>
            </a:r>
            <a:endParaRPr lang="en-US" dirty="0"/>
          </a:p>
        </p:txBody>
      </p:sp>
      <p:sp>
        <p:nvSpPr>
          <p:cNvPr id="4" name="TextBox 119"/>
          <p:cNvSpPr txBox="1">
            <a:spLocks noChangeArrowheads="1"/>
          </p:cNvSpPr>
          <p:nvPr/>
        </p:nvSpPr>
        <p:spPr bwMode="auto">
          <a:xfrm>
            <a:off x="5181600" y="3902112"/>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19461" name="TextBox 23"/>
          <p:cNvSpPr txBox="1">
            <a:spLocks noChangeArrowheads="1"/>
          </p:cNvSpPr>
          <p:nvPr/>
        </p:nvSpPr>
        <p:spPr bwMode="auto">
          <a:xfrm>
            <a:off x="7162800" y="3902112"/>
            <a:ext cx="1143000" cy="914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endParaRPr lang="en-US" altLang="zh-CN" sz="1400">
              <a:solidFill>
                <a:schemeClr val="bg1"/>
              </a:solidFill>
              <a:latin typeface="+mj-lt"/>
              <a:ea typeface="宋体" pitchFamily="2" charset="-122"/>
            </a:endParaRPr>
          </a:p>
        </p:txBody>
      </p:sp>
      <p:pic>
        <p:nvPicPr>
          <p:cNvPr id="19462" name="Picture 5" descr="Sonic.jpg"/>
          <p:cNvPicPr>
            <a:picLocks noChangeAspect="1"/>
          </p:cNvPicPr>
          <p:nvPr/>
        </p:nvPicPr>
        <p:blipFill>
          <a:blip r:embed="rId3" cstate="print"/>
          <a:srcRect/>
          <a:stretch>
            <a:fillRect/>
          </a:stretch>
        </p:blipFill>
        <p:spPr bwMode="auto">
          <a:xfrm>
            <a:off x="1060450" y="3290925"/>
            <a:ext cx="1095375" cy="687387"/>
          </a:xfrm>
          <a:prstGeom prst="rect">
            <a:avLst/>
          </a:prstGeom>
          <a:noFill/>
          <a:ln w="9525">
            <a:noFill/>
            <a:miter lim="800000"/>
            <a:headEnd/>
            <a:tailEnd/>
          </a:ln>
        </p:spPr>
      </p:pic>
      <p:pic>
        <p:nvPicPr>
          <p:cNvPr id="19463" name="Picture 7" descr="java logo.png"/>
          <p:cNvPicPr>
            <a:picLocks noChangeAspect="1"/>
          </p:cNvPicPr>
          <p:nvPr/>
        </p:nvPicPr>
        <p:blipFill>
          <a:blip r:embed="rId4" cstate="print"/>
          <a:srcRect/>
          <a:stretch>
            <a:fillRect/>
          </a:stretch>
        </p:blipFill>
        <p:spPr bwMode="auto">
          <a:xfrm>
            <a:off x="1762125" y="2486062"/>
            <a:ext cx="393700" cy="730250"/>
          </a:xfrm>
          <a:prstGeom prst="rect">
            <a:avLst/>
          </a:prstGeom>
          <a:noFill/>
          <a:ln w="9525">
            <a:noFill/>
            <a:miter lim="800000"/>
            <a:headEnd/>
            <a:tailEnd/>
          </a:ln>
        </p:spPr>
      </p:pic>
      <p:pic>
        <p:nvPicPr>
          <p:cNvPr id="19464" name="Picture 8" descr="Excel2007.PNG"/>
          <p:cNvPicPr>
            <a:picLocks noChangeAspect="1"/>
          </p:cNvPicPr>
          <p:nvPr/>
        </p:nvPicPr>
        <p:blipFill>
          <a:blip r:embed="rId5" cstate="print"/>
          <a:srcRect/>
          <a:stretch>
            <a:fillRect/>
          </a:stretch>
        </p:blipFill>
        <p:spPr bwMode="auto">
          <a:xfrm>
            <a:off x="1662113" y="5694400"/>
            <a:ext cx="493712" cy="493712"/>
          </a:xfrm>
          <a:prstGeom prst="rect">
            <a:avLst/>
          </a:prstGeom>
          <a:noFill/>
          <a:ln w="9525">
            <a:noFill/>
            <a:miter lim="800000"/>
            <a:headEnd/>
            <a:tailEnd/>
          </a:ln>
        </p:spPr>
      </p:pic>
      <p:pic>
        <p:nvPicPr>
          <p:cNvPr id="19465" name="Picture 9" descr="dotnet.jpg"/>
          <p:cNvPicPr>
            <a:picLocks noChangeAspect="1"/>
          </p:cNvPicPr>
          <p:nvPr/>
        </p:nvPicPr>
        <p:blipFill>
          <a:blip r:embed="rId6" cstate="print"/>
          <a:srcRect/>
          <a:stretch>
            <a:fillRect/>
          </a:stretch>
        </p:blipFill>
        <p:spPr bwMode="auto">
          <a:xfrm>
            <a:off x="685800" y="4130712"/>
            <a:ext cx="1470025" cy="438150"/>
          </a:xfrm>
          <a:prstGeom prst="rect">
            <a:avLst/>
          </a:prstGeom>
          <a:noFill/>
          <a:ln w="9525">
            <a:noFill/>
            <a:miter lim="800000"/>
            <a:headEnd/>
            <a:tailEnd/>
          </a:ln>
        </p:spPr>
      </p:pic>
      <p:pic>
        <p:nvPicPr>
          <p:cNvPr id="19466" name="Picture 10" descr="webMethods.jpg"/>
          <p:cNvPicPr>
            <a:picLocks noChangeAspect="1"/>
          </p:cNvPicPr>
          <p:nvPr/>
        </p:nvPicPr>
        <p:blipFill>
          <a:blip r:embed="rId7" cstate="print"/>
          <a:srcRect/>
          <a:stretch>
            <a:fillRect/>
          </a:stretch>
        </p:blipFill>
        <p:spPr bwMode="auto">
          <a:xfrm>
            <a:off x="746125" y="4937162"/>
            <a:ext cx="1409700" cy="336550"/>
          </a:xfrm>
          <a:prstGeom prst="rect">
            <a:avLst/>
          </a:prstGeom>
          <a:noFill/>
          <a:ln w="9525">
            <a:noFill/>
            <a:miter lim="800000"/>
            <a:headEnd/>
            <a:tailEnd/>
          </a:ln>
        </p:spPr>
      </p:pic>
      <p:pic>
        <p:nvPicPr>
          <p:cNvPr id="19467" name="Picture 26" descr="qadlogo.jpg"/>
          <p:cNvPicPr>
            <a:picLocks noChangeAspect="1"/>
          </p:cNvPicPr>
          <p:nvPr/>
        </p:nvPicPr>
        <p:blipFill>
          <a:blip r:embed="rId8" cstate="print"/>
          <a:srcRect/>
          <a:stretch>
            <a:fillRect/>
          </a:stretch>
        </p:blipFill>
        <p:spPr bwMode="auto">
          <a:xfrm>
            <a:off x="3752850" y="4059275"/>
            <a:ext cx="619125" cy="600075"/>
          </a:xfrm>
          <a:prstGeom prst="rect">
            <a:avLst/>
          </a:prstGeom>
          <a:noFill/>
          <a:ln w="9525">
            <a:noFill/>
            <a:miter lim="800000"/>
            <a:headEnd/>
            <a:tailEnd/>
          </a:ln>
        </p:spPr>
      </p:pic>
      <p:sp>
        <p:nvSpPr>
          <p:cNvPr id="19468" name="TextBox 27"/>
          <p:cNvSpPr txBox="1">
            <a:spLocks noChangeArrowheads="1"/>
          </p:cNvSpPr>
          <p:nvPr/>
        </p:nvSpPr>
        <p:spPr bwMode="auto">
          <a:xfrm>
            <a:off x="3582052" y="4616487"/>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43" name="Elbow Connector 42"/>
          <p:cNvCxnSpPr/>
          <p:nvPr/>
        </p:nvCxnSpPr>
        <p:spPr bwMode="auto">
          <a:xfrm>
            <a:off x="2155825" y="2851187"/>
            <a:ext cx="1597025" cy="15081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1" name="Elbow Connector 50"/>
          <p:cNvCxnSpPr/>
          <p:nvPr/>
        </p:nvCxnSpPr>
        <p:spPr bwMode="auto">
          <a:xfrm>
            <a:off x="2155825" y="3633825"/>
            <a:ext cx="1597025" cy="725487"/>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3" name="Elbow Connector 52"/>
          <p:cNvCxnSpPr/>
          <p:nvPr/>
        </p:nvCxnSpPr>
        <p:spPr bwMode="auto">
          <a:xfrm>
            <a:off x="2155825" y="4349787"/>
            <a:ext cx="1597025" cy="95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7" name="Elbow Connector 56"/>
          <p:cNvCxnSpPr/>
          <p:nvPr/>
        </p:nvCxnSpPr>
        <p:spPr bwMode="auto">
          <a:xfrm flipV="1">
            <a:off x="2155825" y="4359312"/>
            <a:ext cx="1597025" cy="7461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9" name="Elbow Connector 58"/>
          <p:cNvCxnSpPr/>
          <p:nvPr/>
        </p:nvCxnSpPr>
        <p:spPr bwMode="auto">
          <a:xfrm flipV="1">
            <a:off x="2155825" y="4359312"/>
            <a:ext cx="1597025" cy="1581150"/>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71" name="Straight Arrow Connector 70"/>
          <p:cNvCxnSpPr>
            <a:stCxn id="4" idx="3"/>
            <a:endCxn id="19461" idx="1"/>
          </p:cNvCxnSpPr>
          <p:nvPr/>
        </p:nvCxnSpPr>
        <p:spPr bwMode="auto">
          <a:xfrm>
            <a:off x="6324600" y="4359312"/>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endCxn id="4" idx="1"/>
          </p:cNvCxnSpPr>
          <p:nvPr/>
        </p:nvCxnSpPr>
        <p:spPr bwMode="auto">
          <a:xfrm flipV="1">
            <a:off x="4371975" y="4359312"/>
            <a:ext cx="809625" cy="0"/>
          </a:xfrm>
          <a:prstGeom prst="straightConnector1">
            <a:avLst/>
          </a:prstGeom>
          <a:noFill/>
          <a:ln w="31750">
            <a:solidFill>
              <a:schemeClr val="tx1">
                <a:lumMod val="50000"/>
                <a:lumOff val="50000"/>
              </a:schemeClr>
            </a:solidFill>
            <a:prstDash val="dash"/>
            <a:round/>
            <a:headEnd type="none" w="med" len="med"/>
            <a:tailEnd type="triangle" w="lg" len="med"/>
          </a:ln>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p:cNvSpPr>
            <a:spLocks noGrp="1"/>
          </p:cNvSpPr>
          <p:nvPr>
            <p:ph idx="1"/>
          </p:nvPr>
        </p:nvSpPr>
        <p:spPr/>
        <p:txBody>
          <a:bodyPr/>
          <a:lstStyle/>
          <a:p>
            <a:r>
              <a:rPr lang="en-US" dirty="0" smtClean="0"/>
              <a:t>QXI is also used by QAD to integrate modules like QAD CSS and QAD Production Scheduler.</a:t>
            </a:r>
            <a:endParaRPr lang="en-US" dirty="0"/>
          </a:p>
        </p:txBody>
      </p:sp>
      <p:sp>
        <p:nvSpPr>
          <p:cNvPr id="20482" name="Rectangle 2"/>
          <p:cNvSpPr>
            <a:spLocks noGrp="1" noChangeArrowheads="1"/>
          </p:cNvSpPr>
          <p:nvPr>
            <p:ph type="title"/>
          </p:nvPr>
        </p:nvSpPr>
        <p:spPr/>
        <p:txBody>
          <a:bodyPr/>
          <a:lstStyle/>
          <a:p>
            <a:r>
              <a:rPr lang="en-US" altLang="zh-CN" dirty="0" err="1" smtClean="0"/>
              <a:t>QXtend</a:t>
            </a:r>
            <a:r>
              <a:rPr lang="en-US" altLang="zh-CN" dirty="0" smtClean="0"/>
              <a:t> Inbound - Overview</a:t>
            </a:r>
          </a:p>
        </p:txBody>
      </p:sp>
      <p:sp>
        <p:nvSpPr>
          <p:cNvPr id="21" name="Footer Placeholder 20"/>
          <p:cNvSpPr>
            <a:spLocks noGrp="1"/>
          </p:cNvSpPr>
          <p:nvPr>
            <p:ph type="ftr" sz="quarter" idx="10"/>
          </p:nvPr>
        </p:nvSpPr>
        <p:spPr/>
        <p:txBody>
          <a:bodyPr/>
          <a:lstStyle/>
          <a:p>
            <a:r>
              <a:rPr lang="en-US" dirty="0" smtClean="0"/>
              <a:t>QX-OVER-150</a:t>
            </a:r>
            <a:endParaRPr lang="en-US" dirty="0"/>
          </a:p>
        </p:txBody>
      </p:sp>
      <p:sp>
        <p:nvSpPr>
          <p:cNvPr id="4" name="TextBox 119"/>
          <p:cNvSpPr txBox="1">
            <a:spLocks noChangeArrowheads="1"/>
          </p:cNvSpPr>
          <p:nvPr/>
        </p:nvSpPr>
        <p:spPr bwMode="auto">
          <a:xfrm>
            <a:off x="5181600" y="3570514"/>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20485" name="TextBox 23"/>
          <p:cNvSpPr txBox="1">
            <a:spLocks noChangeArrowheads="1"/>
          </p:cNvSpPr>
          <p:nvPr/>
        </p:nvSpPr>
        <p:spPr bwMode="auto">
          <a:xfrm>
            <a:off x="7162800" y="3570514"/>
            <a:ext cx="1143000" cy="914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endParaRPr lang="en-US" altLang="zh-CN" sz="1400">
              <a:solidFill>
                <a:schemeClr val="bg1"/>
              </a:solidFill>
              <a:latin typeface="+mj-lt"/>
              <a:ea typeface="宋体" pitchFamily="2" charset="-122"/>
            </a:endParaRPr>
          </a:p>
        </p:txBody>
      </p:sp>
      <p:pic>
        <p:nvPicPr>
          <p:cNvPr id="20486" name="Picture 26" descr="qadlogo.jpg"/>
          <p:cNvPicPr>
            <a:picLocks noChangeAspect="1"/>
          </p:cNvPicPr>
          <p:nvPr/>
        </p:nvPicPr>
        <p:blipFill>
          <a:blip r:embed="rId3" cstate="print"/>
          <a:srcRect/>
          <a:stretch>
            <a:fillRect/>
          </a:stretch>
        </p:blipFill>
        <p:spPr bwMode="auto">
          <a:xfrm>
            <a:off x="3752850" y="3727677"/>
            <a:ext cx="619125" cy="600075"/>
          </a:xfrm>
          <a:prstGeom prst="rect">
            <a:avLst/>
          </a:prstGeom>
          <a:noFill/>
          <a:ln w="9525">
            <a:noFill/>
            <a:miter lim="800000"/>
            <a:headEnd/>
            <a:tailEnd/>
          </a:ln>
        </p:spPr>
      </p:pic>
      <p:sp>
        <p:nvSpPr>
          <p:cNvPr id="20487" name="TextBox 27"/>
          <p:cNvSpPr txBox="1">
            <a:spLocks noChangeArrowheads="1"/>
          </p:cNvSpPr>
          <p:nvPr/>
        </p:nvSpPr>
        <p:spPr bwMode="auto">
          <a:xfrm>
            <a:off x="3582052" y="4284889"/>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51" name="Elbow Connector 50"/>
          <p:cNvCxnSpPr/>
          <p:nvPr/>
        </p:nvCxnSpPr>
        <p:spPr bwMode="auto">
          <a:xfrm>
            <a:off x="1990725" y="2960914"/>
            <a:ext cx="1762125" cy="10668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53" name="Elbow Connector 52"/>
          <p:cNvCxnSpPr/>
          <p:nvPr/>
        </p:nvCxnSpPr>
        <p:spPr bwMode="auto">
          <a:xfrm>
            <a:off x="1990725" y="4022952"/>
            <a:ext cx="1762125" cy="4762"/>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57" name="Elbow Connector 56"/>
          <p:cNvCxnSpPr/>
          <p:nvPr/>
        </p:nvCxnSpPr>
        <p:spPr bwMode="auto">
          <a:xfrm flipV="1">
            <a:off x="1990725" y="4027714"/>
            <a:ext cx="1762125" cy="12954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71" name="Straight Arrow Connector 70"/>
          <p:cNvCxnSpPr>
            <a:stCxn id="4" idx="3"/>
            <a:endCxn id="20485" idx="1"/>
          </p:cNvCxnSpPr>
          <p:nvPr/>
        </p:nvCxnSpPr>
        <p:spPr bwMode="auto">
          <a:xfrm>
            <a:off x="6324600" y="4027714"/>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endCxn id="4" idx="1"/>
          </p:cNvCxnSpPr>
          <p:nvPr/>
        </p:nvCxnSpPr>
        <p:spPr bwMode="auto">
          <a:xfrm flipV="1">
            <a:off x="4371975" y="4027714"/>
            <a:ext cx="809625" cy="0"/>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20493" name="Picture 20" descr="qadlogo.jpg"/>
          <p:cNvPicPr>
            <a:picLocks noChangeAspect="1"/>
          </p:cNvPicPr>
          <p:nvPr/>
        </p:nvPicPr>
        <p:blipFill>
          <a:blip r:embed="rId3" cstate="print"/>
          <a:srcRect/>
          <a:stretch>
            <a:fillRect/>
          </a:stretch>
        </p:blipFill>
        <p:spPr bwMode="auto">
          <a:xfrm>
            <a:off x="1371600" y="2660877"/>
            <a:ext cx="619125" cy="600075"/>
          </a:xfrm>
          <a:prstGeom prst="rect">
            <a:avLst/>
          </a:prstGeom>
          <a:noFill/>
          <a:ln w="9525">
            <a:noFill/>
            <a:miter lim="800000"/>
            <a:headEnd/>
            <a:tailEnd/>
          </a:ln>
        </p:spPr>
      </p:pic>
      <p:sp>
        <p:nvSpPr>
          <p:cNvPr id="20494" name="TextBox 21"/>
          <p:cNvSpPr txBox="1">
            <a:spLocks noChangeArrowheads="1"/>
          </p:cNvSpPr>
          <p:nvPr/>
        </p:nvSpPr>
        <p:spPr bwMode="auto">
          <a:xfrm>
            <a:off x="1450163" y="3218089"/>
            <a:ext cx="463588"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CSS</a:t>
            </a:r>
          </a:p>
        </p:txBody>
      </p:sp>
      <p:pic>
        <p:nvPicPr>
          <p:cNvPr id="20495" name="Picture 22" descr="qadlogo.jpg"/>
          <p:cNvPicPr>
            <a:picLocks noChangeAspect="1"/>
          </p:cNvPicPr>
          <p:nvPr/>
        </p:nvPicPr>
        <p:blipFill>
          <a:blip r:embed="rId3" cstate="print"/>
          <a:srcRect/>
          <a:stretch>
            <a:fillRect/>
          </a:stretch>
        </p:blipFill>
        <p:spPr bwMode="auto">
          <a:xfrm>
            <a:off x="1371600" y="3722914"/>
            <a:ext cx="619125" cy="600075"/>
          </a:xfrm>
          <a:prstGeom prst="rect">
            <a:avLst/>
          </a:prstGeom>
          <a:noFill/>
          <a:ln w="9525">
            <a:noFill/>
            <a:miter lim="800000"/>
            <a:headEnd/>
            <a:tailEnd/>
          </a:ln>
        </p:spPr>
      </p:pic>
      <p:sp>
        <p:nvSpPr>
          <p:cNvPr id="20496" name="TextBox 23"/>
          <p:cNvSpPr txBox="1">
            <a:spLocks noChangeArrowheads="1"/>
          </p:cNvSpPr>
          <p:nvPr/>
        </p:nvSpPr>
        <p:spPr bwMode="auto">
          <a:xfrm>
            <a:off x="1150373" y="4280127"/>
            <a:ext cx="1052052" cy="461665"/>
          </a:xfrm>
          <a:prstGeom prst="rect">
            <a:avLst/>
          </a:prstGeom>
          <a:noFill/>
          <a:ln w="9525">
            <a:noFill/>
            <a:miter lim="800000"/>
            <a:headEnd/>
            <a:tailEnd/>
          </a:ln>
        </p:spPr>
        <p:txBody>
          <a:bodyPr wrap="square">
            <a:spAutoFit/>
          </a:bodyPr>
          <a:lstStyle/>
          <a:p>
            <a:r>
              <a:rPr lang="en-US" altLang="zh-CN" sz="1200" dirty="0">
                <a:latin typeface="+mj-lt"/>
                <a:ea typeface="宋体" pitchFamily="2" charset="-122"/>
              </a:rPr>
              <a:t>Production Scheduler</a:t>
            </a:r>
          </a:p>
        </p:txBody>
      </p:sp>
      <p:pic>
        <p:nvPicPr>
          <p:cNvPr id="20497" name="Picture 24" descr="qadlogo.jpg"/>
          <p:cNvPicPr>
            <a:picLocks noChangeAspect="1"/>
          </p:cNvPicPr>
          <p:nvPr/>
        </p:nvPicPr>
        <p:blipFill>
          <a:blip r:embed="rId3" cstate="print"/>
          <a:srcRect/>
          <a:stretch>
            <a:fillRect/>
          </a:stretch>
        </p:blipFill>
        <p:spPr bwMode="auto">
          <a:xfrm>
            <a:off x="1371600" y="5023077"/>
            <a:ext cx="619125" cy="600075"/>
          </a:xfrm>
          <a:prstGeom prst="rect">
            <a:avLst/>
          </a:prstGeom>
          <a:noFill/>
          <a:ln w="9525">
            <a:noFill/>
            <a:miter lim="800000"/>
            <a:headEnd/>
            <a:tailEnd/>
          </a:ln>
        </p:spPr>
      </p:pic>
      <p:sp>
        <p:nvSpPr>
          <p:cNvPr id="20498" name="TextBox 25"/>
          <p:cNvSpPr txBox="1">
            <a:spLocks noChangeArrowheads="1"/>
          </p:cNvSpPr>
          <p:nvPr/>
        </p:nvSpPr>
        <p:spPr bwMode="auto">
          <a:xfrm>
            <a:off x="1336349" y="5580289"/>
            <a:ext cx="691216"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Mobile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p:txBody>
          <a:bodyPr/>
          <a:lstStyle/>
          <a:p>
            <a:r>
              <a:rPr lang="en-US" altLang="zh-CN" smtClean="0"/>
              <a:t>QXI controls QDoc processing for all QAD Enterprise Applications using either the:</a:t>
            </a:r>
          </a:p>
          <a:p>
            <a:pPr lvl="1"/>
            <a:r>
              <a:rPr lang="en-US" altLang="zh-CN" smtClean="0"/>
              <a:t>UI API adapter</a:t>
            </a:r>
          </a:p>
          <a:p>
            <a:pPr lvl="1"/>
            <a:r>
              <a:rPr lang="en-US" altLang="zh-CN" smtClean="0"/>
              <a:t>Service Interface API adapter</a:t>
            </a:r>
          </a:p>
          <a:p>
            <a:pPr lvl="1"/>
            <a:r>
              <a:rPr lang="en-US" altLang="zh-CN" smtClean="0"/>
              <a:t>Fin API adapter</a:t>
            </a:r>
          </a:p>
          <a:p>
            <a:r>
              <a:rPr lang="en-US" altLang="zh-CN" smtClean="0"/>
              <a:t>QXI uses QDocs as the message format:</a:t>
            </a:r>
          </a:p>
          <a:p>
            <a:pPr lvl="1"/>
            <a:r>
              <a:rPr lang="en-US" altLang="zh-CN" smtClean="0"/>
              <a:t>QAD’s native integration message format</a:t>
            </a:r>
          </a:p>
          <a:p>
            <a:pPr lvl="1"/>
            <a:r>
              <a:rPr lang="en-US" altLang="zh-CN" smtClean="0"/>
              <a:t>XML document with API request/response data</a:t>
            </a:r>
          </a:p>
          <a:p>
            <a:pPr lvl="1"/>
            <a:r>
              <a:rPr lang="en-US" altLang="zh-CN" smtClean="0"/>
              <a:t>Standard API representation across all products</a:t>
            </a:r>
          </a:p>
        </p:txBody>
      </p:sp>
      <p:sp>
        <p:nvSpPr>
          <p:cNvPr id="21506" name="Title 1"/>
          <p:cNvSpPr>
            <a:spLocks noGrp="1"/>
          </p:cNvSpPr>
          <p:nvPr>
            <p:ph type="title"/>
          </p:nvPr>
        </p:nvSpPr>
        <p:spPr/>
        <p:txBody>
          <a:bodyPr/>
          <a:lstStyle/>
          <a:p>
            <a:r>
              <a:rPr lang="en-US" altLang="zh-CN" smtClean="0"/>
              <a:t>QXI</a:t>
            </a:r>
          </a:p>
        </p:txBody>
      </p:sp>
      <p:sp>
        <p:nvSpPr>
          <p:cNvPr id="6" name="Footer Placeholder 5"/>
          <p:cNvSpPr>
            <a:spLocks noGrp="1"/>
          </p:cNvSpPr>
          <p:nvPr>
            <p:ph type="ftr" sz="quarter" idx="10"/>
          </p:nvPr>
        </p:nvSpPr>
        <p:spPr/>
        <p:txBody>
          <a:bodyPr/>
          <a:lstStyle/>
          <a:p>
            <a:r>
              <a:rPr lang="en-US" dirty="0" smtClean="0"/>
              <a:t>QX-OVER-160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SampleQdoc.jpg"/>
          <p:cNvPicPr>
            <a:picLocks noChangeAspect="1"/>
          </p:cNvPicPr>
          <p:nvPr/>
        </p:nvPicPr>
        <p:blipFill>
          <a:blip r:embed="rId3" cstate="print"/>
          <a:srcRect/>
          <a:stretch>
            <a:fillRect/>
          </a:stretch>
        </p:blipFill>
        <p:spPr bwMode="auto">
          <a:xfrm>
            <a:off x="3359150" y="-27978"/>
            <a:ext cx="5365750" cy="6623050"/>
          </a:xfrm>
          <a:prstGeom prst="rect">
            <a:avLst/>
          </a:prstGeom>
          <a:noFill/>
          <a:ln w="9525">
            <a:noFill/>
            <a:miter lim="800000"/>
            <a:headEnd/>
            <a:tailEnd/>
          </a:ln>
        </p:spPr>
      </p:pic>
      <p:sp>
        <p:nvSpPr>
          <p:cNvPr id="22531" name="Left Brace 6"/>
          <p:cNvSpPr>
            <a:spLocks/>
          </p:cNvSpPr>
          <p:nvPr/>
        </p:nvSpPr>
        <p:spPr bwMode="auto">
          <a:xfrm>
            <a:off x="3352800" y="1092760"/>
            <a:ext cx="381000" cy="1295400"/>
          </a:xfrm>
          <a:prstGeom prst="leftBrace">
            <a:avLst>
              <a:gd name="adj1" fmla="val 8327"/>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22532" name="Left Brace 7"/>
          <p:cNvSpPr>
            <a:spLocks/>
          </p:cNvSpPr>
          <p:nvPr/>
        </p:nvSpPr>
        <p:spPr bwMode="auto">
          <a:xfrm>
            <a:off x="3352800" y="3063912"/>
            <a:ext cx="381000" cy="1371600"/>
          </a:xfrm>
          <a:prstGeom prst="leftBrace">
            <a:avLst>
              <a:gd name="adj1" fmla="val 8333"/>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22533" name="Left Brace 8"/>
          <p:cNvSpPr>
            <a:spLocks/>
          </p:cNvSpPr>
          <p:nvPr/>
        </p:nvSpPr>
        <p:spPr bwMode="auto">
          <a:xfrm>
            <a:off x="3352800" y="4700120"/>
            <a:ext cx="381000" cy="1371600"/>
          </a:xfrm>
          <a:prstGeom prst="leftBrace">
            <a:avLst>
              <a:gd name="adj1" fmla="val 8333"/>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16" name="Content Placeholder 15"/>
          <p:cNvSpPr>
            <a:spLocks noGrp="1"/>
          </p:cNvSpPr>
          <p:nvPr>
            <p:ph idx="1"/>
          </p:nvPr>
        </p:nvSpPr>
        <p:spPr>
          <a:xfrm>
            <a:off x="1150523" y="1514610"/>
            <a:ext cx="2396531" cy="726173"/>
          </a:xfrm>
        </p:spPr>
        <p:txBody>
          <a:bodyPr/>
          <a:lstStyle/>
          <a:p>
            <a:pPr>
              <a:buNone/>
            </a:pPr>
            <a:r>
              <a:rPr lang="en-US" dirty="0" smtClean="0"/>
              <a:t>Addressing</a:t>
            </a:r>
            <a:endParaRPr lang="en-US" dirty="0"/>
          </a:p>
        </p:txBody>
      </p:sp>
      <p:sp>
        <p:nvSpPr>
          <p:cNvPr id="22534" name="Title 1"/>
          <p:cNvSpPr>
            <a:spLocks noGrp="1"/>
          </p:cNvSpPr>
          <p:nvPr>
            <p:ph type="title"/>
          </p:nvPr>
        </p:nvSpPr>
        <p:spPr/>
        <p:txBody>
          <a:bodyPr/>
          <a:lstStyle/>
          <a:p>
            <a:r>
              <a:rPr lang="en-US" altLang="zh-CN" smtClean="0"/>
              <a:t>Sample QDoc</a:t>
            </a:r>
          </a:p>
        </p:txBody>
      </p:sp>
      <p:sp>
        <p:nvSpPr>
          <p:cNvPr id="12" name="Footer Placeholder 11"/>
          <p:cNvSpPr>
            <a:spLocks noGrp="1"/>
          </p:cNvSpPr>
          <p:nvPr>
            <p:ph type="ftr" sz="quarter" idx="10"/>
          </p:nvPr>
        </p:nvSpPr>
        <p:spPr/>
        <p:txBody>
          <a:bodyPr/>
          <a:lstStyle/>
          <a:p>
            <a:r>
              <a:rPr lang="en-US" dirty="0" smtClean="0"/>
              <a:t>QX-OVER-170</a:t>
            </a:r>
            <a:endParaRPr lang="en-US" dirty="0"/>
          </a:p>
        </p:txBody>
      </p:sp>
      <p:sp>
        <p:nvSpPr>
          <p:cNvPr id="17" name="Content Placeholder 15"/>
          <p:cNvSpPr txBox="1">
            <a:spLocks/>
          </p:cNvSpPr>
          <p:nvPr/>
        </p:nvSpPr>
        <p:spPr>
          <a:xfrm>
            <a:off x="589503" y="3264695"/>
            <a:ext cx="2657789" cy="1570236"/>
          </a:xfrm>
          <a:prstGeom prst="rect">
            <a:avLst/>
          </a:prstGeom>
        </p:spPr>
        <p:txBody>
          <a:bodyPr vert="horz" lIns="91440" tIns="45720" rIns="91440" bIns="45720" rtlCol="0">
            <a:normAutofit/>
          </a:bodyPr>
          <a:lstStyle/>
          <a:p>
            <a:pPr marR="0" lvl="0" algn="r"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Message</a:t>
            </a:r>
            <a:r>
              <a:rPr kumimoji="0" lang="en-US"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Context</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18" name="Content Placeholder 15"/>
          <p:cNvSpPr txBox="1">
            <a:spLocks/>
          </p:cNvSpPr>
          <p:nvPr/>
        </p:nvSpPr>
        <p:spPr>
          <a:xfrm>
            <a:off x="529214" y="4982965"/>
            <a:ext cx="2657789" cy="1570236"/>
          </a:xfrm>
          <a:prstGeom prst="rect">
            <a:avLst/>
          </a:prstGeom>
        </p:spPr>
        <p:txBody>
          <a:bodyPr vert="horz" lIns="91440" tIns="45720" rIns="91440" bIns="45720" rtlCol="0">
            <a:normAutofit/>
          </a:bodyPr>
          <a:lstStyle/>
          <a:p>
            <a:pPr marR="0" lvl="0" algn="r"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Application Data</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r>
              <a:rPr lang="en-US" altLang="zh-CN" smtClean="0"/>
              <a:t>Synchronous Web Service call SOAP/HTTP(S) only</a:t>
            </a:r>
          </a:p>
          <a:p>
            <a:r>
              <a:rPr lang="en-US" altLang="zh-CN" smtClean="0"/>
              <a:t>QDoc-formatted messages only</a:t>
            </a:r>
          </a:p>
          <a:p>
            <a:r>
              <a:rPr lang="en-US" altLang="zh-CN" smtClean="0"/>
              <a:t>No JMS, asynchronous or file support</a:t>
            </a:r>
            <a:endParaRPr lang="zh-CN" altLang="en-US" smtClean="0"/>
          </a:p>
        </p:txBody>
      </p:sp>
      <p:sp>
        <p:nvSpPr>
          <p:cNvPr id="24578" name="Title 1"/>
          <p:cNvSpPr>
            <a:spLocks noGrp="1"/>
          </p:cNvSpPr>
          <p:nvPr>
            <p:ph type="title"/>
          </p:nvPr>
        </p:nvSpPr>
        <p:spPr/>
        <p:txBody>
          <a:bodyPr/>
          <a:lstStyle/>
          <a:p>
            <a:r>
              <a:rPr lang="en-US" altLang="zh-CN" smtClean="0"/>
              <a:t>QXI – Web Service</a:t>
            </a:r>
          </a:p>
        </p:txBody>
      </p:sp>
      <p:sp>
        <p:nvSpPr>
          <p:cNvPr id="15" name="Footer Placeholder 14"/>
          <p:cNvSpPr>
            <a:spLocks noGrp="1"/>
          </p:cNvSpPr>
          <p:nvPr>
            <p:ph type="ftr" sz="quarter" idx="10"/>
          </p:nvPr>
        </p:nvSpPr>
        <p:spPr/>
        <p:txBody>
          <a:bodyPr/>
          <a:lstStyle/>
          <a:p>
            <a:r>
              <a:rPr lang="en-US" dirty="0" smtClean="0"/>
              <a:t>QX-OVER-180</a:t>
            </a:r>
            <a:endParaRPr lang="en-US" dirty="0"/>
          </a:p>
        </p:txBody>
      </p:sp>
      <p:sp>
        <p:nvSpPr>
          <p:cNvPr id="4" name="TextBox 119"/>
          <p:cNvSpPr txBox="1">
            <a:spLocks noChangeArrowheads="1"/>
          </p:cNvSpPr>
          <p:nvPr/>
        </p:nvSpPr>
        <p:spPr bwMode="auto">
          <a:xfrm>
            <a:off x="2209800" y="3131737"/>
            <a:ext cx="38195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4581" name="Picture 4" descr="qadlogo.jpg"/>
          <p:cNvPicPr>
            <a:picLocks noChangeAspect="1"/>
          </p:cNvPicPr>
          <p:nvPr/>
        </p:nvPicPr>
        <p:blipFill>
          <a:blip r:embed="rId3" cstate="print"/>
          <a:srcRect/>
          <a:stretch>
            <a:fillRect/>
          </a:stretch>
        </p:blipFill>
        <p:spPr bwMode="auto">
          <a:xfrm>
            <a:off x="476250" y="4203300"/>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95375" y="4503337"/>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4239018"/>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4584" name="TextBox 23"/>
          <p:cNvSpPr txBox="1">
            <a:spLocks noChangeArrowheads="1"/>
          </p:cNvSpPr>
          <p:nvPr/>
        </p:nvSpPr>
        <p:spPr bwMode="auto">
          <a:xfrm>
            <a:off x="7162800" y="3131737"/>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4585" name="TextBox 23"/>
          <p:cNvSpPr txBox="1">
            <a:spLocks noChangeArrowheads="1"/>
          </p:cNvSpPr>
          <p:nvPr/>
        </p:nvSpPr>
        <p:spPr bwMode="auto">
          <a:xfrm>
            <a:off x="7162800" y="4652562"/>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4586" name="TextBox 17"/>
          <p:cNvSpPr txBox="1">
            <a:spLocks noChangeArrowheads="1"/>
          </p:cNvSpPr>
          <p:nvPr/>
        </p:nvSpPr>
        <p:spPr bwMode="auto">
          <a:xfrm>
            <a:off x="305452" y="4760512"/>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24" name="Elbow Connector 23"/>
          <p:cNvCxnSpPr>
            <a:stCxn id="4" idx="3"/>
            <a:endCxn id="24584" idx="1"/>
          </p:cNvCxnSpPr>
          <p:nvPr/>
        </p:nvCxnSpPr>
        <p:spPr bwMode="auto">
          <a:xfrm flipV="1">
            <a:off x="6029325" y="3781025"/>
            <a:ext cx="1133475" cy="8001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26" name="Elbow Connector 25"/>
          <p:cNvCxnSpPr>
            <a:stCxn id="4" idx="3"/>
            <a:endCxn id="24585" idx="1"/>
          </p:cNvCxnSpPr>
          <p:nvPr/>
        </p:nvCxnSpPr>
        <p:spPr bwMode="auto">
          <a:xfrm>
            <a:off x="6029325" y="4581125"/>
            <a:ext cx="1133475" cy="757237"/>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lstStyle/>
          <a:p>
            <a:r>
              <a:rPr lang="en-US" altLang="zh-CN" smtClean="0"/>
              <a:t>Receivers map to application instances</a:t>
            </a:r>
          </a:p>
          <a:p>
            <a:r>
              <a:rPr lang="en-US" altLang="zh-CN" smtClean="0"/>
              <a:t>Assigned a name; for example, “EMEA”</a:t>
            </a:r>
          </a:p>
          <a:p>
            <a:r>
              <a:rPr lang="en-US" altLang="zh-CN" smtClean="0"/>
              <a:t>A single QXtend supports many receivers</a:t>
            </a:r>
          </a:p>
        </p:txBody>
      </p:sp>
      <p:sp>
        <p:nvSpPr>
          <p:cNvPr id="25602" name="Title 1"/>
          <p:cNvSpPr>
            <a:spLocks noGrp="1"/>
          </p:cNvSpPr>
          <p:nvPr>
            <p:ph type="title"/>
          </p:nvPr>
        </p:nvSpPr>
        <p:spPr/>
        <p:txBody>
          <a:bodyPr/>
          <a:lstStyle/>
          <a:p>
            <a:r>
              <a:rPr lang="en-US" altLang="zh-CN" smtClean="0"/>
              <a:t>QXI – Receivers</a:t>
            </a:r>
          </a:p>
        </p:txBody>
      </p:sp>
      <p:sp>
        <p:nvSpPr>
          <p:cNvPr id="18" name="Footer Placeholder 17"/>
          <p:cNvSpPr>
            <a:spLocks noGrp="1"/>
          </p:cNvSpPr>
          <p:nvPr>
            <p:ph type="ftr" sz="quarter" idx="10"/>
          </p:nvPr>
        </p:nvSpPr>
        <p:spPr/>
        <p:txBody>
          <a:bodyPr/>
          <a:lstStyle/>
          <a:p>
            <a:r>
              <a:rPr lang="en-US" dirty="0" smtClean="0"/>
              <a:t>QX-OVER-190</a:t>
            </a:r>
            <a:endParaRPr lang="en-US" dirty="0"/>
          </a:p>
        </p:txBody>
      </p:sp>
      <p:sp>
        <p:nvSpPr>
          <p:cNvPr id="4" name="TextBox 119"/>
          <p:cNvSpPr txBox="1">
            <a:spLocks noChangeArrowheads="1"/>
          </p:cNvSpPr>
          <p:nvPr/>
        </p:nvSpPr>
        <p:spPr bwMode="auto">
          <a:xfrm>
            <a:off x="2189703" y="2981010"/>
            <a:ext cx="3819525" cy="2895600"/>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5605" name="Picture 4" descr="qadlogo.jpg"/>
          <p:cNvPicPr>
            <a:picLocks noChangeAspect="1"/>
          </p:cNvPicPr>
          <p:nvPr/>
        </p:nvPicPr>
        <p:blipFill>
          <a:blip r:embed="rId3" cstate="print"/>
          <a:srcRect/>
          <a:stretch>
            <a:fillRect/>
          </a:stretch>
        </p:blipFill>
        <p:spPr bwMode="auto">
          <a:xfrm>
            <a:off x="456153" y="4052573"/>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75278" y="4352610"/>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34822" y="4088291"/>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5608" name="TextBox 23"/>
          <p:cNvSpPr txBox="1">
            <a:spLocks noChangeArrowheads="1"/>
          </p:cNvSpPr>
          <p:nvPr/>
        </p:nvSpPr>
        <p:spPr bwMode="auto">
          <a:xfrm>
            <a:off x="7142703" y="2981010"/>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5609" name="TextBox 23"/>
          <p:cNvSpPr txBox="1">
            <a:spLocks noChangeArrowheads="1"/>
          </p:cNvSpPr>
          <p:nvPr/>
        </p:nvSpPr>
        <p:spPr bwMode="auto">
          <a:xfrm>
            <a:off x="7142703" y="4501835"/>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5610" name="TextBox 17"/>
          <p:cNvSpPr txBox="1">
            <a:spLocks noChangeArrowheads="1"/>
          </p:cNvSpPr>
          <p:nvPr/>
        </p:nvSpPr>
        <p:spPr bwMode="auto">
          <a:xfrm>
            <a:off x="285355" y="4609785"/>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23103" y="3362010"/>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EMEA</a:t>
            </a:r>
          </a:p>
          <a:p>
            <a:r>
              <a:rPr lang="en-GB" sz="2000">
                <a:solidFill>
                  <a:srgbClr val="FFFFFF"/>
                </a:solidFill>
                <a:latin typeface="+mj-lt"/>
              </a:rPr>
              <a:t>(receiver)</a:t>
            </a:r>
            <a:endParaRPr lang="en-US" altLang="zh-CN" sz="2000">
              <a:solidFill>
                <a:srgbClr val="FFFFFF"/>
              </a:solidFill>
              <a:latin typeface="+mj-lt"/>
              <a:ea typeface="宋体" pitchFamily="2" charset="-122"/>
            </a:endParaRPr>
          </a:p>
        </p:txBody>
      </p:sp>
      <p:sp>
        <p:nvSpPr>
          <p:cNvPr id="15" name="TextBox 119"/>
          <p:cNvSpPr txBox="1">
            <a:spLocks noChangeArrowheads="1"/>
          </p:cNvSpPr>
          <p:nvPr/>
        </p:nvSpPr>
        <p:spPr bwMode="auto">
          <a:xfrm>
            <a:off x="2723103" y="4428810"/>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NAMER</a:t>
            </a:r>
          </a:p>
          <a:p>
            <a:r>
              <a:rPr lang="en-GB" sz="2000">
                <a:solidFill>
                  <a:srgbClr val="FFFFFF"/>
                </a:solidFill>
                <a:latin typeface="+mj-lt"/>
              </a:rPr>
              <a:t>(receiver)</a:t>
            </a:r>
            <a:endParaRPr lang="en-US" altLang="zh-CN" sz="2000">
              <a:solidFill>
                <a:srgbClr val="FFFFFF"/>
              </a:solidFill>
              <a:latin typeface="+mj-lt"/>
              <a:ea typeface="宋体" pitchFamily="2" charset="-122"/>
            </a:endParaRPr>
          </a:p>
        </p:txBody>
      </p:sp>
      <p:cxnSp>
        <p:nvCxnSpPr>
          <p:cNvPr id="25" name="Straight Arrow Connector 24"/>
          <p:cNvCxnSpPr>
            <a:stCxn id="14" idx="3"/>
            <a:endCxn id="25608" idx="1"/>
          </p:cNvCxnSpPr>
          <p:nvPr/>
        </p:nvCxnSpPr>
        <p:spPr bwMode="auto">
          <a:xfrm flipV="1">
            <a:off x="5466303" y="3630298"/>
            <a:ext cx="16764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 name="Straight Arrow Connector 28"/>
          <p:cNvCxnSpPr>
            <a:stCxn id="15" idx="3"/>
            <a:endCxn id="25609" idx="1"/>
          </p:cNvCxnSpPr>
          <p:nvPr/>
        </p:nvCxnSpPr>
        <p:spPr bwMode="auto">
          <a:xfrm>
            <a:off x="5466303" y="4886010"/>
            <a:ext cx="1676400" cy="301625"/>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smtClean="0"/>
              <a:t>This section discusses:</a:t>
            </a:r>
          </a:p>
          <a:p>
            <a:r>
              <a:rPr lang="en-US" altLang="zh-CN" smtClean="0"/>
              <a:t>Enterprise Application Integration</a:t>
            </a:r>
          </a:p>
          <a:p>
            <a:r>
              <a:rPr lang="en-US" altLang="zh-CN" smtClean="0"/>
              <a:t>Interoperability</a:t>
            </a:r>
          </a:p>
          <a:p>
            <a:r>
              <a:rPr lang="en-US" altLang="zh-CN" smtClean="0"/>
              <a:t>Service Oriented Architecture (SOA)</a:t>
            </a:r>
          </a:p>
          <a:p>
            <a:r>
              <a:rPr lang="en-US" altLang="zh-CN" smtClean="0"/>
              <a:t>Enterprise Service Bus</a:t>
            </a:r>
          </a:p>
          <a:p>
            <a:r>
              <a:rPr lang="en-US" altLang="zh-CN" smtClean="0"/>
              <a:t>Data Synchronization</a:t>
            </a:r>
          </a:p>
          <a:p>
            <a:r>
              <a:rPr lang="en-US" altLang="zh-CN" smtClean="0"/>
              <a:t>QXtend Inbound</a:t>
            </a:r>
          </a:p>
          <a:p>
            <a:r>
              <a:rPr lang="en-US" altLang="zh-CN" smtClean="0"/>
              <a:t>QXtend Outbound</a:t>
            </a:r>
          </a:p>
        </p:txBody>
      </p:sp>
      <p:sp>
        <p:nvSpPr>
          <p:cNvPr id="8194" name="Title 1"/>
          <p:cNvSpPr>
            <a:spLocks noGrp="1"/>
          </p:cNvSpPr>
          <p:nvPr>
            <p:ph type="title"/>
          </p:nvPr>
        </p:nvSpPr>
        <p:spPr/>
        <p:txBody>
          <a:bodyPr/>
          <a:lstStyle/>
          <a:p>
            <a:r>
              <a:rPr lang="en-US" altLang="zh-CN" smtClean="0"/>
              <a:t>Overview</a:t>
            </a:r>
          </a:p>
        </p:txBody>
      </p:sp>
      <p:sp>
        <p:nvSpPr>
          <p:cNvPr id="7" name="Footer Placeholder 6"/>
          <p:cNvSpPr>
            <a:spLocks noGrp="1"/>
          </p:cNvSpPr>
          <p:nvPr>
            <p:ph type="ftr" sz="quarter" idx="10"/>
          </p:nvPr>
        </p:nvSpPr>
        <p:spPr/>
        <p:txBody>
          <a:bodyPr/>
          <a:lstStyle/>
          <a:p>
            <a:r>
              <a:rPr lang="en-US" dirty="0" smtClean="0"/>
              <a:t>QX-OVER-020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altLang="zh-CN" smtClean="0"/>
              <a:t>Pool of connections to QAD EA/QAD EA module</a:t>
            </a:r>
          </a:p>
          <a:p>
            <a:r>
              <a:rPr lang="en-US" altLang="zh-CN" smtClean="0"/>
              <a:t>Pool name must be the same as the receiver</a:t>
            </a:r>
          </a:p>
          <a:p>
            <a:r>
              <a:rPr lang="en-US" altLang="zh-CN" smtClean="0"/>
              <a:t>User-defined min./max. pool size</a:t>
            </a:r>
          </a:p>
        </p:txBody>
      </p:sp>
      <p:sp>
        <p:nvSpPr>
          <p:cNvPr id="26626" name="Title 1"/>
          <p:cNvSpPr>
            <a:spLocks noGrp="1"/>
          </p:cNvSpPr>
          <p:nvPr>
            <p:ph type="title"/>
          </p:nvPr>
        </p:nvSpPr>
        <p:spPr/>
        <p:txBody>
          <a:bodyPr/>
          <a:lstStyle/>
          <a:p>
            <a:r>
              <a:rPr lang="en-US" altLang="zh-CN" smtClean="0"/>
              <a:t>QXI – Connection Pools</a:t>
            </a:r>
          </a:p>
        </p:txBody>
      </p:sp>
      <p:sp>
        <p:nvSpPr>
          <p:cNvPr id="28" name="Footer Placeholder 27"/>
          <p:cNvSpPr>
            <a:spLocks noGrp="1"/>
          </p:cNvSpPr>
          <p:nvPr>
            <p:ph type="ftr" sz="quarter" idx="10"/>
          </p:nvPr>
        </p:nvSpPr>
        <p:spPr/>
        <p:txBody>
          <a:bodyPr/>
          <a:lstStyle/>
          <a:p>
            <a:r>
              <a:rPr lang="en-US" dirty="0" smtClean="0"/>
              <a:t>QX-OVER-200</a:t>
            </a:r>
            <a:endParaRPr lang="en-US" dirty="0"/>
          </a:p>
        </p:txBody>
      </p:sp>
      <p:sp>
        <p:nvSpPr>
          <p:cNvPr id="4" name="TextBox 119"/>
          <p:cNvSpPr txBox="1">
            <a:spLocks noChangeArrowheads="1"/>
          </p:cNvSpPr>
          <p:nvPr/>
        </p:nvSpPr>
        <p:spPr bwMode="auto">
          <a:xfrm>
            <a:off x="2209800" y="3332701"/>
            <a:ext cx="3819525" cy="2895600"/>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6629" name="Picture 4" descr="qadlogo.jpg"/>
          <p:cNvPicPr>
            <a:picLocks noChangeAspect="1"/>
          </p:cNvPicPr>
          <p:nvPr/>
        </p:nvPicPr>
        <p:blipFill>
          <a:blip r:embed="rId3" cstate="print"/>
          <a:srcRect/>
          <a:stretch>
            <a:fillRect/>
          </a:stretch>
        </p:blipFill>
        <p:spPr bwMode="auto">
          <a:xfrm>
            <a:off x="476250" y="4404264"/>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95375" y="4704301"/>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4439982"/>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6632" name="TextBox 23"/>
          <p:cNvSpPr txBox="1">
            <a:spLocks noChangeArrowheads="1"/>
          </p:cNvSpPr>
          <p:nvPr/>
        </p:nvSpPr>
        <p:spPr bwMode="auto">
          <a:xfrm>
            <a:off x="7162800" y="3332701"/>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6633" name="TextBox 23"/>
          <p:cNvSpPr txBox="1">
            <a:spLocks noChangeArrowheads="1"/>
          </p:cNvSpPr>
          <p:nvPr/>
        </p:nvSpPr>
        <p:spPr bwMode="auto">
          <a:xfrm>
            <a:off x="7162800" y="4853526"/>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6634" name="TextBox 17"/>
          <p:cNvSpPr txBox="1">
            <a:spLocks noChangeArrowheads="1"/>
          </p:cNvSpPr>
          <p:nvPr/>
        </p:nvSpPr>
        <p:spPr bwMode="auto">
          <a:xfrm>
            <a:off x="305452" y="4961476"/>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43200" y="3713701"/>
            <a:ext cx="12192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(receiver)</a:t>
            </a:r>
            <a:endParaRPr lang="en-US" altLang="zh-CN" sz="1400">
              <a:solidFill>
                <a:srgbClr val="FFFFFF"/>
              </a:solidFill>
              <a:latin typeface="+mj-lt"/>
              <a:ea typeface="宋体" pitchFamily="2" charset="-122"/>
            </a:endParaRPr>
          </a:p>
        </p:txBody>
      </p:sp>
      <p:sp>
        <p:nvSpPr>
          <p:cNvPr id="15" name="TextBox 119"/>
          <p:cNvSpPr txBox="1">
            <a:spLocks noChangeArrowheads="1"/>
          </p:cNvSpPr>
          <p:nvPr/>
        </p:nvSpPr>
        <p:spPr bwMode="auto">
          <a:xfrm>
            <a:off x="2743200" y="4780501"/>
            <a:ext cx="12192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(receiver)</a:t>
            </a:r>
            <a:endParaRPr lang="en-US" altLang="zh-CN" sz="1400">
              <a:solidFill>
                <a:srgbClr val="FFFFFF"/>
              </a:solidFill>
              <a:latin typeface="+mj-lt"/>
              <a:ea typeface="宋体" pitchFamily="2" charset="-122"/>
            </a:endParaRPr>
          </a:p>
        </p:txBody>
      </p:sp>
      <p:sp>
        <p:nvSpPr>
          <p:cNvPr id="21" name="TextBox 119"/>
          <p:cNvSpPr txBox="1">
            <a:spLocks noChangeArrowheads="1"/>
          </p:cNvSpPr>
          <p:nvPr/>
        </p:nvSpPr>
        <p:spPr bwMode="auto">
          <a:xfrm>
            <a:off x="3962400" y="3713701"/>
            <a:ext cx="19050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2" name="TextBox 119"/>
          <p:cNvSpPr txBox="1">
            <a:spLocks noChangeArrowheads="1"/>
          </p:cNvSpPr>
          <p:nvPr/>
        </p:nvSpPr>
        <p:spPr bwMode="auto">
          <a:xfrm>
            <a:off x="3962400" y="4780501"/>
            <a:ext cx="19050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810000" y="3789901"/>
            <a:ext cx="1981200" cy="762000"/>
          </a:xfrm>
          <a:prstGeom prst="rect">
            <a:avLst/>
          </a:prstGeom>
          <a:solidFill>
            <a:schemeClr val="accent1">
              <a:lumMod val="75000"/>
            </a:schemeClr>
          </a:solidFill>
          <a:ln w="9525">
            <a:noFill/>
            <a:miter lim="800000"/>
            <a:headEnd/>
            <a:tailEnd/>
          </a:ln>
        </p:spPr>
        <p:txBody>
          <a:bodyPr wrap="none" anchor="ctr"/>
          <a:lstStyle/>
          <a:p>
            <a:pPr>
              <a:defRPr/>
            </a:pPr>
            <a:r>
              <a:rPr lang="en-US" sz="1800" dirty="0">
                <a:solidFill>
                  <a:srgbClr val="FFFFFF"/>
                </a:solidFill>
                <a:latin typeface="+mj-lt"/>
              </a:rPr>
              <a:t>EMEA</a:t>
            </a:r>
          </a:p>
          <a:p>
            <a:pPr>
              <a:defRPr/>
            </a:pPr>
            <a:r>
              <a:rPr lang="en-US" sz="1800" dirty="0">
                <a:solidFill>
                  <a:srgbClr val="FFFFFF"/>
                </a:solidFill>
                <a:latin typeface="+mj-lt"/>
              </a:rPr>
              <a:t>(connection pool)</a:t>
            </a:r>
          </a:p>
        </p:txBody>
      </p:sp>
      <p:sp>
        <p:nvSpPr>
          <p:cNvPr id="27" name="TextBox 119"/>
          <p:cNvSpPr txBox="1">
            <a:spLocks noChangeArrowheads="1"/>
          </p:cNvSpPr>
          <p:nvPr/>
        </p:nvSpPr>
        <p:spPr bwMode="auto">
          <a:xfrm>
            <a:off x="3810000" y="4856701"/>
            <a:ext cx="1981200" cy="762000"/>
          </a:xfrm>
          <a:prstGeom prst="rect">
            <a:avLst/>
          </a:prstGeom>
          <a:solidFill>
            <a:schemeClr val="accent1">
              <a:lumMod val="75000"/>
            </a:schemeClr>
          </a:solidFill>
          <a:ln w="9525">
            <a:noFill/>
            <a:miter lim="800000"/>
            <a:headEnd/>
            <a:tailEnd/>
          </a:ln>
        </p:spPr>
        <p:txBody>
          <a:bodyPr wrap="none" anchor="ctr"/>
          <a:lstStyle/>
          <a:p>
            <a:pPr>
              <a:defRPr/>
            </a:pPr>
            <a:r>
              <a:rPr lang="en-US" sz="1800" dirty="0">
                <a:solidFill>
                  <a:srgbClr val="FFFFFF"/>
                </a:solidFill>
                <a:latin typeface="+mj-lt"/>
              </a:rPr>
              <a:t>NAMER</a:t>
            </a:r>
          </a:p>
          <a:p>
            <a:pPr>
              <a:defRPr/>
            </a:pPr>
            <a:r>
              <a:rPr lang="en-US" sz="1800" dirty="0">
                <a:solidFill>
                  <a:srgbClr val="FFFFFF"/>
                </a:solidFill>
                <a:latin typeface="+mj-lt"/>
              </a:rPr>
              <a:t>(connection pool)</a:t>
            </a:r>
          </a:p>
        </p:txBody>
      </p:sp>
      <p:cxnSp>
        <p:nvCxnSpPr>
          <p:cNvPr id="25" name="Straight Arrow Connector 24"/>
          <p:cNvCxnSpPr>
            <a:stCxn id="26" idx="3"/>
          </p:cNvCxnSpPr>
          <p:nvPr/>
        </p:nvCxnSpPr>
        <p:spPr bwMode="auto">
          <a:xfrm>
            <a:off x="5791200" y="41709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1" name="Straight Arrow Connector 30"/>
          <p:cNvCxnSpPr/>
          <p:nvPr/>
        </p:nvCxnSpPr>
        <p:spPr bwMode="auto">
          <a:xfrm>
            <a:off x="5791200" y="43995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3" name="Straight Arrow Connector 42"/>
          <p:cNvCxnSpPr/>
          <p:nvPr/>
        </p:nvCxnSpPr>
        <p:spPr bwMode="auto">
          <a:xfrm>
            <a:off x="5791200" y="39423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4" name="Straight Arrow Connector 43"/>
          <p:cNvCxnSpPr/>
          <p:nvPr/>
        </p:nvCxnSpPr>
        <p:spPr bwMode="auto">
          <a:xfrm>
            <a:off x="5791200" y="52377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5" name="Straight Arrow Connector 44"/>
          <p:cNvCxnSpPr/>
          <p:nvPr/>
        </p:nvCxnSpPr>
        <p:spPr bwMode="auto">
          <a:xfrm>
            <a:off x="5791200" y="54663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6" name="Straight Arrow Connector 45"/>
          <p:cNvCxnSpPr/>
          <p:nvPr/>
        </p:nvCxnSpPr>
        <p:spPr bwMode="auto">
          <a:xfrm>
            <a:off x="5791200" y="50091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p:txBody>
          <a:bodyPr/>
          <a:lstStyle/>
          <a:p>
            <a:r>
              <a:rPr lang="en-US" altLang="zh-CN" dirty="0" smtClean="0"/>
              <a:t>Adapters provide access to QAD EA API</a:t>
            </a:r>
          </a:p>
          <a:p>
            <a:r>
              <a:rPr lang="en-US" altLang="zh-CN" dirty="0" smtClean="0"/>
              <a:t>Connection type of the connection pool</a:t>
            </a:r>
          </a:p>
          <a:p>
            <a:r>
              <a:rPr lang="en-US" altLang="zh-CN" dirty="0" smtClean="0"/>
              <a:t>Controls data transfer to/from QAD EA API</a:t>
            </a:r>
          </a:p>
        </p:txBody>
      </p:sp>
      <p:sp>
        <p:nvSpPr>
          <p:cNvPr id="27650" name="Title 1"/>
          <p:cNvSpPr>
            <a:spLocks noGrp="1"/>
          </p:cNvSpPr>
          <p:nvPr>
            <p:ph type="title"/>
          </p:nvPr>
        </p:nvSpPr>
        <p:spPr/>
        <p:txBody>
          <a:bodyPr/>
          <a:lstStyle/>
          <a:p>
            <a:r>
              <a:rPr lang="en-US" altLang="zh-CN" smtClean="0"/>
              <a:t>QXI – Adapters</a:t>
            </a:r>
          </a:p>
        </p:txBody>
      </p:sp>
      <p:sp>
        <p:nvSpPr>
          <p:cNvPr id="67" name="Footer Placeholder 66"/>
          <p:cNvSpPr>
            <a:spLocks noGrp="1"/>
          </p:cNvSpPr>
          <p:nvPr>
            <p:ph type="ftr" sz="quarter" idx="10"/>
          </p:nvPr>
        </p:nvSpPr>
        <p:spPr/>
        <p:txBody>
          <a:bodyPr/>
          <a:lstStyle/>
          <a:p>
            <a:r>
              <a:rPr lang="en-US" dirty="0" smtClean="0"/>
              <a:t>QX-OVER-210</a:t>
            </a:r>
            <a:endParaRPr lang="en-US" dirty="0"/>
          </a:p>
        </p:txBody>
      </p:sp>
      <p:grpSp>
        <p:nvGrpSpPr>
          <p:cNvPr id="27652" name="Group 110"/>
          <p:cNvGrpSpPr>
            <a:grpSpLocks/>
          </p:cNvGrpSpPr>
          <p:nvPr/>
        </p:nvGrpSpPr>
        <p:grpSpPr bwMode="auto">
          <a:xfrm>
            <a:off x="305452" y="2520237"/>
            <a:ext cx="8100361" cy="3751262"/>
            <a:chOff x="305452" y="1284288"/>
            <a:chExt cx="8100361" cy="3751262"/>
          </a:xfrm>
        </p:grpSpPr>
        <p:pic>
          <p:nvPicPr>
            <p:cNvPr id="27653" name="Picture 4" descr="qadlogo.jpg"/>
            <p:cNvPicPr>
              <a:picLocks noChangeAspect="1"/>
            </p:cNvPicPr>
            <p:nvPr/>
          </p:nvPicPr>
          <p:blipFill>
            <a:blip r:embed="rId3" cstate="print"/>
            <a:srcRect/>
            <a:stretch>
              <a:fillRect/>
            </a:stretch>
          </p:blipFill>
          <p:spPr bwMode="auto">
            <a:xfrm>
              <a:off x="476250" y="2595563"/>
              <a:ext cx="619125" cy="600075"/>
            </a:xfrm>
            <a:prstGeom prst="rect">
              <a:avLst/>
            </a:prstGeom>
            <a:noFill/>
            <a:ln w="9525">
              <a:noFill/>
              <a:miter lim="800000"/>
              <a:headEnd/>
              <a:tailEnd/>
            </a:ln>
          </p:spPr>
        </p:pic>
        <p:sp>
          <p:nvSpPr>
            <p:cNvPr id="4" name="TextBox 119"/>
            <p:cNvSpPr txBox="1">
              <a:spLocks noChangeArrowheads="1"/>
            </p:cNvSpPr>
            <p:nvPr/>
          </p:nvSpPr>
          <p:spPr bwMode="auto">
            <a:xfrm>
              <a:off x="2163763" y="1284288"/>
              <a:ext cx="3819525" cy="3751262"/>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cxnSp>
          <p:nvCxnSpPr>
            <p:cNvPr id="6" name="Straight Arrow Connector 5"/>
            <p:cNvCxnSpPr>
              <a:stCxn id="5" idx="3"/>
              <a:endCxn id="10" idx="0"/>
            </p:cNvCxnSpPr>
            <p:nvPr/>
          </p:nvCxnSpPr>
          <p:spPr bwMode="auto">
            <a:xfrm flipV="1">
              <a:off x="1095375" y="2895600"/>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2631281"/>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7657" name="TextBox 23"/>
            <p:cNvSpPr txBox="1">
              <a:spLocks noChangeArrowheads="1"/>
            </p:cNvSpPr>
            <p:nvPr/>
          </p:nvSpPr>
          <p:spPr bwMode="auto">
            <a:xfrm>
              <a:off x="7186613" y="1477963"/>
              <a:ext cx="1219200" cy="1295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765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7659" name="TextBox 17"/>
            <p:cNvSpPr txBox="1">
              <a:spLocks noChangeArrowheads="1"/>
            </p:cNvSpPr>
            <p:nvPr/>
          </p:nvSpPr>
          <p:spPr bwMode="auto">
            <a:xfrm>
              <a:off x="305452" y="3152775"/>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32088" y="1365250"/>
              <a:ext cx="609600" cy="1550988"/>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EMEA</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1" name="TextBox 119"/>
            <p:cNvSpPr txBox="1">
              <a:spLocks noChangeArrowheads="1"/>
            </p:cNvSpPr>
            <p:nvPr/>
          </p:nvSpPr>
          <p:spPr bwMode="auto">
            <a:xfrm>
              <a:off x="3341688" y="1365250"/>
              <a:ext cx="2514600" cy="1550988"/>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341688" y="1446213"/>
              <a:ext cx="990600" cy="4286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40" name="TextBox 119"/>
            <p:cNvSpPr txBox="1">
              <a:spLocks noChangeArrowheads="1"/>
            </p:cNvSpPr>
            <p:nvPr/>
          </p:nvSpPr>
          <p:spPr bwMode="auto">
            <a:xfrm>
              <a:off x="4256088" y="1446213"/>
              <a:ext cx="1524000" cy="4286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cxnSp>
          <p:nvCxnSpPr>
            <p:cNvPr id="25" name="Straight Arrow Connector 24"/>
            <p:cNvCxnSpPr>
              <a:stCxn id="40" idx="3"/>
            </p:cNvCxnSpPr>
            <p:nvPr/>
          </p:nvCxnSpPr>
          <p:spPr bwMode="auto">
            <a:xfrm>
              <a:off x="5780088" y="1660525"/>
              <a:ext cx="1408112" cy="523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1" name="TextBox 119"/>
            <p:cNvSpPr txBox="1">
              <a:spLocks noChangeArrowheads="1"/>
            </p:cNvSpPr>
            <p:nvPr/>
          </p:nvSpPr>
          <p:spPr bwMode="auto">
            <a:xfrm>
              <a:off x="4332288" y="1481138"/>
              <a:ext cx="1371600" cy="347662"/>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UI API Adapter</a:t>
              </a:r>
            </a:p>
          </p:txBody>
        </p:sp>
        <p:cxnSp>
          <p:nvCxnSpPr>
            <p:cNvPr id="50" name="Straight Arrow Connector 49"/>
            <p:cNvCxnSpPr/>
            <p:nvPr/>
          </p:nvCxnSpPr>
          <p:spPr bwMode="auto">
            <a:xfrm>
              <a:off x="5775325" y="1793875"/>
              <a:ext cx="1401763" cy="5873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88" name="TextBox 119"/>
            <p:cNvSpPr txBox="1">
              <a:spLocks noChangeArrowheads="1"/>
            </p:cNvSpPr>
            <p:nvPr/>
          </p:nvSpPr>
          <p:spPr bwMode="auto">
            <a:xfrm>
              <a:off x="3341688" y="1944688"/>
              <a:ext cx="990600" cy="4159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89" name="TextBox 119"/>
            <p:cNvSpPr txBox="1">
              <a:spLocks noChangeArrowheads="1"/>
            </p:cNvSpPr>
            <p:nvPr/>
          </p:nvSpPr>
          <p:spPr bwMode="auto">
            <a:xfrm>
              <a:off x="4256088" y="1944688"/>
              <a:ext cx="1524000" cy="4159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2" name="TextBox 119"/>
            <p:cNvSpPr txBox="1">
              <a:spLocks noChangeArrowheads="1"/>
            </p:cNvSpPr>
            <p:nvPr/>
          </p:nvSpPr>
          <p:spPr bwMode="auto">
            <a:xfrm>
              <a:off x="4332288" y="1979613"/>
              <a:ext cx="1371600" cy="334962"/>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SI API Adapter</a:t>
              </a:r>
            </a:p>
          </p:txBody>
        </p:sp>
        <p:cxnSp>
          <p:nvCxnSpPr>
            <p:cNvPr id="51" name="Straight Arrow Connector 50"/>
            <p:cNvCxnSpPr/>
            <p:nvPr/>
          </p:nvCxnSpPr>
          <p:spPr bwMode="auto">
            <a:xfrm flipV="1">
              <a:off x="5788025" y="2514600"/>
              <a:ext cx="1374775" cy="793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2" name="Straight Arrow Connector 51"/>
            <p:cNvCxnSpPr>
              <a:stCxn id="44" idx="3"/>
            </p:cNvCxnSpPr>
            <p:nvPr/>
          </p:nvCxnSpPr>
          <p:spPr bwMode="auto">
            <a:xfrm>
              <a:off x="5716588" y="2635250"/>
              <a:ext cx="1436687" cy="1587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3" name="Straight Arrow Connector 52"/>
            <p:cNvCxnSpPr/>
            <p:nvPr/>
          </p:nvCxnSpPr>
          <p:spPr bwMode="auto">
            <a:xfrm>
              <a:off x="5715000" y="3133725"/>
              <a:ext cx="1447800" cy="219075"/>
            </a:xfrm>
            <a:prstGeom prst="straightConnector1">
              <a:avLst/>
            </a:prstGeom>
            <a:solidFill>
              <a:schemeClr val="accent1">
                <a:lumMod val="75000"/>
              </a:schemeClr>
            </a:solidFill>
            <a:ln w="9525">
              <a:noFill/>
              <a:miter lim="800000"/>
              <a:headEnd/>
              <a:tailEnd/>
            </a:ln>
          </p:spPr>
        </p:cxnSp>
        <p:cxnSp>
          <p:nvCxnSpPr>
            <p:cNvPr id="54" name="Straight Arrow Connector 53"/>
            <p:cNvCxnSpPr/>
            <p:nvPr/>
          </p:nvCxnSpPr>
          <p:spPr bwMode="auto">
            <a:xfrm>
              <a:off x="5775325" y="3414713"/>
              <a:ext cx="1389063" cy="111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a:endCxn id="27658" idx="1"/>
            </p:cNvCxnSpPr>
            <p:nvPr/>
          </p:nvCxnSpPr>
          <p:spPr bwMode="auto">
            <a:xfrm>
              <a:off x="5764213" y="3668713"/>
              <a:ext cx="1398587" cy="650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61" idx="3"/>
            </p:cNvCxnSpPr>
            <p:nvPr/>
          </p:nvCxnSpPr>
          <p:spPr bwMode="auto">
            <a:xfrm>
              <a:off x="5770563" y="3786188"/>
              <a:ext cx="1371600" cy="6826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98" name="Straight Arrow Connector 97"/>
            <p:cNvCxnSpPr>
              <a:stCxn id="58" idx="3"/>
            </p:cNvCxnSpPr>
            <p:nvPr/>
          </p:nvCxnSpPr>
          <p:spPr bwMode="auto">
            <a:xfrm flipV="1">
              <a:off x="5770563" y="3276600"/>
              <a:ext cx="1392237" cy="1905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39" name="TextBox 119"/>
            <p:cNvSpPr txBox="1">
              <a:spLocks noChangeArrowheads="1"/>
            </p:cNvSpPr>
            <p:nvPr/>
          </p:nvSpPr>
          <p:spPr bwMode="auto">
            <a:xfrm>
              <a:off x="3354388" y="2432050"/>
              <a:ext cx="990600" cy="417513"/>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43" name="TextBox 119"/>
            <p:cNvSpPr txBox="1">
              <a:spLocks noChangeArrowheads="1"/>
            </p:cNvSpPr>
            <p:nvPr/>
          </p:nvSpPr>
          <p:spPr bwMode="auto">
            <a:xfrm>
              <a:off x="4268788" y="2432050"/>
              <a:ext cx="1524000" cy="417513"/>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4" name="TextBox 119"/>
            <p:cNvSpPr txBox="1">
              <a:spLocks noChangeArrowheads="1"/>
            </p:cNvSpPr>
            <p:nvPr/>
          </p:nvSpPr>
          <p:spPr bwMode="auto">
            <a:xfrm>
              <a:off x="4344988" y="2466975"/>
              <a:ext cx="1371600" cy="33655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Fin API Adapter</a:t>
              </a:r>
            </a:p>
          </p:txBody>
        </p:sp>
        <p:sp>
          <p:nvSpPr>
            <p:cNvPr id="48" name="TextBox 119"/>
            <p:cNvSpPr txBox="1">
              <a:spLocks noChangeArrowheads="1"/>
            </p:cNvSpPr>
            <p:nvPr/>
          </p:nvSpPr>
          <p:spPr bwMode="auto">
            <a:xfrm>
              <a:off x="2722563" y="3000375"/>
              <a:ext cx="609600" cy="1550988"/>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49" name="TextBox 119"/>
            <p:cNvSpPr txBox="1">
              <a:spLocks noChangeArrowheads="1"/>
            </p:cNvSpPr>
            <p:nvPr/>
          </p:nvSpPr>
          <p:spPr bwMode="auto">
            <a:xfrm>
              <a:off x="3332163" y="3000375"/>
              <a:ext cx="2514600" cy="1550988"/>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57" name="TextBox 119"/>
            <p:cNvSpPr txBox="1">
              <a:spLocks noChangeArrowheads="1"/>
            </p:cNvSpPr>
            <p:nvPr/>
          </p:nvSpPr>
          <p:spPr bwMode="auto">
            <a:xfrm>
              <a:off x="3332163" y="3081338"/>
              <a:ext cx="990600" cy="427037"/>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 (CP)</a:t>
              </a:r>
            </a:p>
          </p:txBody>
        </p:sp>
        <p:sp>
          <p:nvSpPr>
            <p:cNvPr id="58" name="TextBox 119"/>
            <p:cNvSpPr txBox="1">
              <a:spLocks noChangeArrowheads="1"/>
            </p:cNvSpPr>
            <p:nvPr/>
          </p:nvSpPr>
          <p:spPr bwMode="auto">
            <a:xfrm>
              <a:off x="4246563" y="3081338"/>
              <a:ext cx="1524000" cy="427037"/>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59" name="TextBox 119"/>
            <p:cNvSpPr txBox="1">
              <a:spLocks noChangeArrowheads="1"/>
            </p:cNvSpPr>
            <p:nvPr/>
          </p:nvSpPr>
          <p:spPr bwMode="auto">
            <a:xfrm>
              <a:off x="4322763" y="3116263"/>
              <a:ext cx="1371600" cy="346075"/>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UI API Adapter</a:t>
              </a:r>
            </a:p>
          </p:txBody>
        </p:sp>
        <p:sp>
          <p:nvSpPr>
            <p:cNvPr id="60" name="TextBox 119"/>
            <p:cNvSpPr txBox="1">
              <a:spLocks noChangeArrowheads="1"/>
            </p:cNvSpPr>
            <p:nvPr/>
          </p:nvSpPr>
          <p:spPr bwMode="auto">
            <a:xfrm>
              <a:off x="3332163" y="3578225"/>
              <a:ext cx="990600" cy="417513"/>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NAMER(CP)</a:t>
              </a:r>
            </a:p>
          </p:txBody>
        </p:sp>
        <p:sp>
          <p:nvSpPr>
            <p:cNvPr id="61" name="TextBox 119"/>
            <p:cNvSpPr txBox="1">
              <a:spLocks noChangeArrowheads="1"/>
            </p:cNvSpPr>
            <p:nvPr/>
          </p:nvSpPr>
          <p:spPr bwMode="auto">
            <a:xfrm>
              <a:off x="4246563" y="3578225"/>
              <a:ext cx="1524000" cy="417513"/>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62" name="TextBox 119"/>
            <p:cNvSpPr txBox="1">
              <a:spLocks noChangeArrowheads="1"/>
            </p:cNvSpPr>
            <p:nvPr/>
          </p:nvSpPr>
          <p:spPr bwMode="auto">
            <a:xfrm>
              <a:off x="4322763" y="3613150"/>
              <a:ext cx="1371600" cy="334963"/>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SI API Adapter</a:t>
              </a:r>
            </a:p>
          </p:txBody>
        </p:sp>
        <p:sp>
          <p:nvSpPr>
            <p:cNvPr id="63" name="TextBox 119"/>
            <p:cNvSpPr txBox="1">
              <a:spLocks noChangeArrowheads="1"/>
            </p:cNvSpPr>
            <p:nvPr/>
          </p:nvSpPr>
          <p:spPr bwMode="auto">
            <a:xfrm>
              <a:off x="3344863" y="4067175"/>
              <a:ext cx="990600" cy="4159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 (CP)</a:t>
              </a:r>
            </a:p>
          </p:txBody>
        </p:sp>
        <p:sp>
          <p:nvSpPr>
            <p:cNvPr id="64" name="TextBox 119"/>
            <p:cNvSpPr txBox="1">
              <a:spLocks noChangeArrowheads="1"/>
            </p:cNvSpPr>
            <p:nvPr/>
          </p:nvSpPr>
          <p:spPr bwMode="auto">
            <a:xfrm>
              <a:off x="4259263" y="4067175"/>
              <a:ext cx="1524000" cy="4159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65" name="TextBox 119"/>
            <p:cNvSpPr txBox="1">
              <a:spLocks noChangeArrowheads="1"/>
            </p:cNvSpPr>
            <p:nvPr/>
          </p:nvSpPr>
          <p:spPr bwMode="auto">
            <a:xfrm>
              <a:off x="4335463" y="4100513"/>
              <a:ext cx="1371600" cy="33655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Fin API Adapter</a:t>
              </a:r>
            </a:p>
          </p:txBody>
        </p:sp>
        <p:cxnSp>
          <p:nvCxnSpPr>
            <p:cNvPr id="72" name="Straight Arrow Connector 71"/>
            <p:cNvCxnSpPr>
              <a:stCxn id="89" idx="3"/>
              <a:endCxn id="27657" idx="1"/>
            </p:cNvCxnSpPr>
            <p:nvPr/>
          </p:nvCxnSpPr>
          <p:spPr bwMode="auto">
            <a:xfrm flipV="1">
              <a:off x="5780088" y="2125663"/>
              <a:ext cx="1406525" cy="269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5" name="Straight Arrow Connector 74"/>
            <p:cNvCxnSpPr/>
            <p:nvPr/>
          </p:nvCxnSpPr>
          <p:spPr bwMode="auto">
            <a:xfrm>
              <a:off x="5764213" y="2279650"/>
              <a:ext cx="1412875" cy="12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9" name="Straight Arrow Connector 118"/>
            <p:cNvCxnSpPr/>
            <p:nvPr/>
          </p:nvCxnSpPr>
          <p:spPr bwMode="auto">
            <a:xfrm flipV="1">
              <a:off x="5799138" y="4097338"/>
              <a:ext cx="1365250" cy="3492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24" name="Straight Arrow Connector 123"/>
            <p:cNvCxnSpPr>
              <a:stCxn id="64" idx="3"/>
            </p:cNvCxnSpPr>
            <p:nvPr/>
          </p:nvCxnSpPr>
          <p:spPr bwMode="auto">
            <a:xfrm flipV="1">
              <a:off x="5783263" y="4248150"/>
              <a:ext cx="1381125" cy="26988"/>
            </a:xfrm>
            <a:prstGeom prst="straightConnector1">
              <a:avLst/>
            </a:prstGeom>
            <a:noFill/>
            <a:ln w="31750">
              <a:solidFill>
                <a:schemeClr val="tx1">
                  <a:lumMod val="50000"/>
                  <a:lumOff val="50000"/>
                </a:schemeClr>
              </a:solidFill>
              <a:prstDash val="dash"/>
              <a:round/>
              <a:headEnd type="none" w="lg" len="med"/>
              <a:tailEnd type="triangle" w="lg" len="med"/>
            </a:ln>
          </p:spPr>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2"/>
          <p:cNvSpPr>
            <a:spLocks noGrp="1"/>
          </p:cNvSpPr>
          <p:nvPr>
            <p:ph idx="1"/>
          </p:nvPr>
        </p:nvSpPr>
        <p:spPr/>
        <p:txBody>
          <a:bodyPr/>
          <a:lstStyle/>
          <a:p>
            <a:r>
              <a:rPr lang="en-US" altLang="zh-CN" smtClean="0"/>
              <a:t>QDoc data sent to character screens via telnet</a:t>
            </a:r>
          </a:p>
          <a:p>
            <a:r>
              <a:rPr lang="en-US" altLang="zh-CN" smtClean="0"/>
              <a:t>“All” business rules are enforced</a:t>
            </a:r>
          </a:p>
          <a:p>
            <a:r>
              <a:rPr lang="en-US" altLang="zh-CN" smtClean="0"/>
              <a:t>Screen navigation handled with “Events”</a:t>
            </a:r>
          </a:p>
          <a:p>
            <a:r>
              <a:rPr lang="en-US" altLang="zh-CN" smtClean="0"/>
              <a:t>Handles errors, record locking, pop-ups, and selection lists</a:t>
            </a:r>
          </a:p>
          <a:p>
            <a:endParaRPr lang="zh-CN" altLang="en-US" smtClean="0"/>
          </a:p>
        </p:txBody>
      </p:sp>
      <p:sp>
        <p:nvSpPr>
          <p:cNvPr id="28674" name="Title 1"/>
          <p:cNvSpPr>
            <a:spLocks noGrp="1"/>
          </p:cNvSpPr>
          <p:nvPr>
            <p:ph type="title"/>
          </p:nvPr>
        </p:nvSpPr>
        <p:spPr/>
        <p:txBody>
          <a:bodyPr/>
          <a:lstStyle/>
          <a:p>
            <a:r>
              <a:rPr lang="en-US" altLang="zh-CN" smtClean="0"/>
              <a:t>UI API Adapter Overview</a:t>
            </a:r>
          </a:p>
        </p:txBody>
      </p:sp>
      <p:sp>
        <p:nvSpPr>
          <p:cNvPr id="18" name="Footer Placeholder 17"/>
          <p:cNvSpPr>
            <a:spLocks noGrp="1"/>
          </p:cNvSpPr>
          <p:nvPr>
            <p:ph type="ftr" sz="quarter" idx="10"/>
          </p:nvPr>
        </p:nvSpPr>
        <p:spPr/>
        <p:txBody>
          <a:bodyPr/>
          <a:lstStyle/>
          <a:p>
            <a:r>
              <a:rPr lang="en-US" dirty="0" smtClean="0"/>
              <a:t>QX-OVER-220</a:t>
            </a:r>
            <a:endParaRPr lang="en-US" dirty="0"/>
          </a:p>
        </p:txBody>
      </p:sp>
      <p:sp>
        <p:nvSpPr>
          <p:cNvPr id="28676" name="TextBox 23"/>
          <p:cNvSpPr txBox="1">
            <a:spLocks noChangeArrowheads="1"/>
          </p:cNvSpPr>
          <p:nvPr/>
        </p:nvSpPr>
        <p:spPr bwMode="auto">
          <a:xfrm>
            <a:off x="7076552" y="4001756"/>
            <a:ext cx="1219200" cy="1905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5" name="TextBox 119"/>
          <p:cNvSpPr txBox="1">
            <a:spLocks noChangeArrowheads="1"/>
          </p:cNvSpPr>
          <p:nvPr/>
        </p:nvSpPr>
        <p:spPr bwMode="auto">
          <a:xfrm>
            <a:off x="1513952" y="4001756"/>
            <a:ext cx="4419600" cy="19050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UI API Adapter</a:t>
            </a:r>
          </a:p>
        </p:txBody>
      </p:sp>
      <p:grpSp>
        <p:nvGrpSpPr>
          <p:cNvPr id="28678" name="Group 7"/>
          <p:cNvGrpSpPr>
            <a:grpSpLocks/>
          </p:cNvGrpSpPr>
          <p:nvPr/>
        </p:nvGrpSpPr>
        <p:grpSpPr bwMode="auto">
          <a:xfrm>
            <a:off x="1760082" y="5044743"/>
            <a:ext cx="938078" cy="723825"/>
            <a:chOff x="272719" y="2595563"/>
            <a:chExt cx="1489189" cy="901381"/>
          </a:xfrm>
        </p:grpSpPr>
        <p:pic>
          <p:nvPicPr>
            <p:cNvPr id="28684" name="Picture 5"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28685" name="TextBox 6"/>
            <p:cNvSpPr txBox="1">
              <a:spLocks noChangeArrowheads="1"/>
            </p:cNvSpPr>
            <p:nvPr/>
          </p:nvSpPr>
          <p:spPr bwMode="auto">
            <a:xfrm>
              <a:off x="272719" y="3151997"/>
              <a:ext cx="1489189"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
        <p:nvSpPr>
          <p:cNvPr id="10" name="TextBox 119"/>
          <p:cNvSpPr txBox="1">
            <a:spLocks noChangeArrowheads="1"/>
          </p:cNvSpPr>
          <p:nvPr/>
        </p:nvSpPr>
        <p:spPr bwMode="auto">
          <a:xfrm>
            <a:off x="4104752" y="4154156"/>
            <a:ext cx="1600200" cy="12192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Managed </a:t>
            </a:r>
          </a:p>
          <a:p>
            <a:pPr>
              <a:defRPr/>
            </a:pPr>
            <a:r>
              <a:rPr lang="en-US" sz="1400" dirty="0">
                <a:solidFill>
                  <a:srgbClr val="FFFFFF"/>
                </a:solidFill>
                <a:latin typeface="+mj-lt"/>
              </a:rPr>
              <a:t>Telnet </a:t>
            </a:r>
          </a:p>
          <a:p>
            <a:pPr>
              <a:defRPr/>
            </a:pPr>
            <a:r>
              <a:rPr lang="en-US" sz="1400" dirty="0">
                <a:solidFill>
                  <a:srgbClr val="FFFFFF"/>
                </a:solidFill>
                <a:latin typeface="+mj-lt"/>
              </a:rPr>
              <a:t>Session</a:t>
            </a:r>
          </a:p>
        </p:txBody>
      </p:sp>
      <p:sp>
        <p:nvSpPr>
          <p:cNvPr id="14" name="TextBox 119"/>
          <p:cNvSpPr txBox="1">
            <a:spLocks noChangeArrowheads="1"/>
          </p:cNvSpPr>
          <p:nvPr/>
        </p:nvSpPr>
        <p:spPr bwMode="auto">
          <a:xfrm>
            <a:off x="1855265" y="4236706"/>
            <a:ext cx="873125" cy="544513"/>
          </a:xfrm>
          <a:prstGeom prst="rect">
            <a:avLst/>
          </a:prstGeom>
          <a:solidFill>
            <a:schemeClr val="bg2">
              <a:lumMod val="20000"/>
              <a:lumOff val="80000"/>
              <a:alpha val="50000"/>
            </a:schemeClr>
          </a:solidFill>
          <a:ln w="9525">
            <a:noFill/>
            <a:miter lim="800000"/>
            <a:headEnd/>
            <a:tailEnd/>
          </a:ln>
          <a:effectLst/>
        </p:spPr>
        <p:txBody>
          <a:bodyPr wrap="none" anchor="ctr"/>
          <a:lstStyle/>
          <a:p>
            <a:pPr>
              <a:defRPr/>
            </a:pPr>
            <a:r>
              <a:rPr lang="en-US" sz="1400" dirty="0">
                <a:latin typeface="+mj-lt"/>
              </a:rPr>
              <a:t>Events</a:t>
            </a:r>
          </a:p>
        </p:txBody>
      </p:sp>
      <p:cxnSp>
        <p:nvCxnSpPr>
          <p:cNvPr id="15" name="Straight Arrow Connector 14"/>
          <p:cNvCxnSpPr>
            <a:stCxn id="10" idx="3"/>
            <a:endCxn id="28676" idx="1"/>
          </p:cNvCxnSpPr>
          <p:nvPr/>
        </p:nvCxnSpPr>
        <p:spPr bwMode="auto">
          <a:xfrm>
            <a:off x="5704952" y="4763756"/>
            <a:ext cx="1371600" cy="1905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8682" name="Straight Arrow Connector 17"/>
          <p:cNvCxnSpPr>
            <a:cxnSpLocks noChangeShapeType="1"/>
          </p:cNvCxnSpPr>
          <p:nvPr/>
        </p:nvCxnSpPr>
        <p:spPr bwMode="auto">
          <a:xfrm>
            <a:off x="2879202" y="4458956"/>
            <a:ext cx="1225550" cy="1588"/>
          </a:xfrm>
          <a:prstGeom prst="straightConnector1">
            <a:avLst/>
          </a:prstGeom>
          <a:noFill/>
          <a:ln w="31750">
            <a:solidFill>
              <a:schemeClr val="bg1"/>
            </a:solidFill>
            <a:prstDash val="dash"/>
            <a:round/>
            <a:headEnd type="none" w="lg" len="med"/>
            <a:tailEnd type="triangle" w="lg" len="med"/>
          </a:ln>
        </p:spPr>
      </p:cxnSp>
      <p:cxnSp>
        <p:nvCxnSpPr>
          <p:cNvPr id="28683" name="Straight Arrow Connector 20"/>
          <p:cNvCxnSpPr>
            <a:cxnSpLocks noChangeShapeType="1"/>
          </p:cNvCxnSpPr>
          <p:nvPr/>
        </p:nvCxnSpPr>
        <p:spPr bwMode="auto">
          <a:xfrm flipV="1">
            <a:off x="2637902" y="5068556"/>
            <a:ext cx="1466850" cy="165100"/>
          </a:xfrm>
          <a:prstGeom prst="straightConnector1">
            <a:avLst/>
          </a:prstGeom>
          <a:noFill/>
          <a:ln w="31750">
            <a:solidFill>
              <a:schemeClr val="bg1"/>
            </a:solidFill>
            <a:prstDash val="dash"/>
            <a:round/>
            <a:headEnd type="triangle" w="lg" len="med"/>
            <a:tailEnd type="triangle" w="lg" len="med"/>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US" altLang="zh-CN" smtClean="0"/>
              <a:t>Native connection to QAD business logic</a:t>
            </a:r>
          </a:p>
          <a:p>
            <a:r>
              <a:rPr lang="en-US" altLang="zh-CN" smtClean="0"/>
              <a:t>No dependency on character screen</a:t>
            </a:r>
          </a:p>
          <a:p>
            <a:r>
              <a:rPr lang="en-US" altLang="zh-CN" smtClean="0"/>
              <a:t>Data passed as ProDatasets</a:t>
            </a:r>
          </a:p>
          <a:p>
            <a:r>
              <a:rPr lang="en-US" altLang="zh-CN" smtClean="0"/>
              <a:t>High performance</a:t>
            </a:r>
          </a:p>
          <a:p>
            <a:r>
              <a:rPr lang="en-US" altLang="zh-CN" smtClean="0"/>
              <a:t>Connects to any application that implements QAD Service Interface Layer </a:t>
            </a:r>
          </a:p>
        </p:txBody>
      </p:sp>
      <p:sp>
        <p:nvSpPr>
          <p:cNvPr id="29698" name="Title 1"/>
          <p:cNvSpPr>
            <a:spLocks noGrp="1"/>
          </p:cNvSpPr>
          <p:nvPr>
            <p:ph type="title"/>
          </p:nvPr>
        </p:nvSpPr>
        <p:spPr/>
        <p:txBody>
          <a:bodyPr/>
          <a:lstStyle/>
          <a:p>
            <a:r>
              <a:rPr lang="en-US" altLang="zh-CN" smtClean="0"/>
              <a:t>SI API Adapter Overview</a:t>
            </a:r>
          </a:p>
        </p:txBody>
      </p:sp>
      <p:sp>
        <p:nvSpPr>
          <p:cNvPr id="18" name="Footer Placeholder 17"/>
          <p:cNvSpPr>
            <a:spLocks noGrp="1"/>
          </p:cNvSpPr>
          <p:nvPr>
            <p:ph type="ftr" sz="quarter" idx="10"/>
          </p:nvPr>
        </p:nvSpPr>
        <p:spPr/>
        <p:txBody>
          <a:bodyPr/>
          <a:lstStyle/>
          <a:p>
            <a:r>
              <a:rPr lang="en-US" dirty="0" smtClean="0"/>
              <a:t>QX-OVER-230</a:t>
            </a:r>
            <a:endParaRPr lang="en-US" dirty="0"/>
          </a:p>
        </p:txBody>
      </p:sp>
      <p:sp>
        <p:nvSpPr>
          <p:cNvPr id="29700" name="TextBox 23"/>
          <p:cNvSpPr txBox="1">
            <a:spLocks noChangeArrowheads="1"/>
          </p:cNvSpPr>
          <p:nvPr/>
        </p:nvSpPr>
        <p:spPr bwMode="auto">
          <a:xfrm>
            <a:off x="7106697" y="42328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p:txBody>
      </p:sp>
      <p:sp>
        <p:nvSpPr>
          <p:cNvPr id="5" name="TextBox 119"/>
          <p:cNvSpPr txBox="1">
            <a:spLocks noChangeArrowheads="1"/>
          </p:cNvSpPr>
          <p:nvPr/>
        </p:nvSpPr>
        <p:spPr bwMode="auto">
          <a:xfrm>
            <a:off x="1544097" y="4232868"/>
            <a:ext cx="4419600" cy="14478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SI API Adapter</a:t>
            </a:r>
          </a:p>
        </p:txBody>
      </p:sp>
      <p:sp>
        <p:nvSpPr>
          <p:cNvPr id="10" name="TextBox 119"/>
          <p:cNvSpPr txBox="1">
            <a:spLocks noChangeArrowheads="1"/>
          </p:cNvSpPr>
          <p:nvPr/>
        </p:nvSpPr>
        <p:spPr bwMode="auto">
          <a:xfrm>
            <a:off x="4134897" y="4594818"/>
            <a:ext cx="1600200" cy="6858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Progress </a:t>
            </a:r>
          </a:p>
          <a:p>
            <a:pPr>
              <a:defRPr/>
            </a:pPr>
            <a:r>
              <a:rPr lang="en-US" sz="1400" dirty="0">
                <a:solidFill>
                  <a:srgbClr val="FFFFFF"/>
                </a:solidFill>
                <a:latin typeface="+mj-lt"/>
              </a:rPr>
              <a:t>AppServer</a:t>
            </a:r>
          </a:p>
          <a:p>
            <a:pPr>
              <a:defRPr/>
            </a:pPr>
            <a:r>
              <a:rPr lang="en-US" sz="1400" dirty="0">
                <a:solidFill>
                  <a:srgbClr val="FFFFFF"/>
                </a:solidFill>
                <a:latin typeface="+mj-lt"/>
              </a:rPr>
              <a:t>Connection</a:t>
            </a:r>
          </a:p>
        </p:txBody>
      </p:sp>
      <p:cxnSp>
        <p:nvCxnSpPr>
          <p:cNvPr id="15" name="Straight Arrow Connector 14"/>
          <p:cNvCxnSpPr>
            <a:stCxn id="10" idx="3"/>
            <a:endCxn id="29700" idx="1"/>
          </p:cNvCxnSpPr>
          <p:nvPr/>
        </p:nvCxnSpPr>
        <p:spPr bwMode="auto">
          <a:xfrm flipV="1">
            <a:off x="5735097" y="4423368"/>
            <a:ext cx="1371600" cy="5143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704" name="Straight Arrow Connector 20"/>
          <p:cNvCxnSpPr>
            <a:cxnSpLocks noChangeShapeType="1"/>
            <a:endCxn id="10" idx="1"/>
          </p:cNvCxnSpPr>
          <p:nvPr/>
        </p:nvCxnSpPr>
        <p:spPr bwMode="auto">
          <a:xfrm>
            <a:off x="2668047" y="4931368"/>
            <a:ext cx="1466850" cy="6350"/>
          </a:xfrm>
          <a:prstGeom prst="straightConnector1">
            <a:avLst/>
          </a:prstGeom>
          <a:noFill/>
          <a:ln w="31750">
            <a:solidFill>
              <a:schemeClr val="bg1"/>
            </a:solidFill>
            <a:prstDash val="dash"/>
            <a:round/>
            <a:headEnd type="triangle" w="lg" len="med"/>
            <a:tailEnd type="triangle" w="lg" len="med"/>
          </a:ln>
        </p:spPr>
      </p:cxnSp>
      <p:sp>
        <p:nvSpPr>
          <p:cNvPr id="29705" name="TextBox 23"/>
          <p:cNvSpPr txBox="1">
            <a:spLocks noChangeArrowheads="1"/>
          </p:cNvSpPr>
          <p:nvPr/>
        </p:nvSpPr>
        <p:spPr bwMode="auto">
          <a:xfrm>
            <a:off x="7106697" y="52996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EAM</a:t>
            </a:r>
          </a:p>
        </p:txBody>
      </p:sp>
      <p:sp>
        <p:nvSpPr>
          <p:cNvPr id="29706" name="TextBox 23"/>
          <p:cNvSpPr txBox="1">
            <a:spLocks noChangeArrowheads="1"/>
          </p:cNvSpPr>
          <p:nvPr/>
        </p:nvSpPr>
        <p:spPr bwMode="auto">
          <a:xfrm>
            <a:off x="7106697" y="47662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CRM</a:t>
            </a:r>
          </a:p>
        </p:txBody>
      </p:sp>
      <p:cxnSp>
        <p:nvCxnSpPr>
          <p:cNvPr id="39" name="Straight Arrow Connector 38"/>
          <p:cNvCxnSpPr>
            <a:stCxn id="10" idx="3"/>
            <a:endCxn id="29706" idx="1"/>
          </p:cNvCxnSpPr>
          <p:nvPr/>
        </p:nvCxnSpPr>
        <p:spPr bwMode="auto">
          <a:xfrm>
            <a:off x="5735097" y="4937718"/>
            <a:ext cx="1371600" cy="190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2" name="Straight Arrow Connector 41"/>
          <p:cNvCxnSpPr>
            <a:stCxn id="10" idx="3"/>
            <a:endCxn id="29705" idx="1"/>
          </p:cNvCxnSpPr>
          <p:nvPr/>
        </p:nvCxnSpPr>
        <p:spPr bwMode="auto">
          <a:xfrm>
            <a:off x="5735097" y="4937718"/>
            <a:ext cx="1371600" cy="552450"/>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29709" name="Group 7"/>
          <p:cNvGrpSpPr>
            <a:grpSpLocks/>
          </p:cNvGrpSpPr>
          <p:nvPr/>
        </p:nvGrpSpPr>
        <p:grpSpPr bwMode="auto">
          <a:xfrm>
            <a:off x="1763240" y="4574180"/>
            <a:ext cx="938078" cy="723825"/>
            <a:chOff x="272721" y="2595563"/>
            <a:chExt cx="1489187" cy="901381"/>
          </a:xfrm>
        </p:grpSpPr>
        <p:pic>
          <p:nvPicPr>
            <p:cNvPr id="29710" name="Picture 16"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29711" name="TextBox 17"/>
            <p:cNvSpPr txBox="1">
              <a:spLocks noChangeArrowheads="1"/>
            </p:cNvSpPr>
            <p:nvPr/>
          </p:nvSpPr>
          <p:spPr bwMode="auto">
            <a:xfrm>
              <a:off x="272721" y="3151997"/>
              <a:ext cx="1489187"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0" name="Content Placeholder 2"/>
          <p:cNvSpPr>
            <a:spLocks noGrp="1"/>
          </p:cNvSpPr>
          <p:nvPr>
            <p:ph idx="1"/>
          </p:nvPr>
        </p:nvSpPr>
        <p:spPr>
          <a:xfrm>
            <a:off x="486697" y="803120"/>
            <a:ext cx="8229600" cy="5424523"/>
          </a:xfrm>
        </p:spPr>
        <p:txBody>
          <a:bodyPr/>
          <a:lstStyle/>
          <a:p>
            <a:r>
              <a:rPr lang="en-US" altLang="zh-CN" smtClean="0"/>
              <a:t>One kind of SI API Adapter</a:t>
            </a:r>
          </a:p>
          <a:p>
            <a:r>
              <a:rPr lang="en-US" altLang="zh-CN" smtClean="0"/>
              <a:t>Connect to Financial AppServer</a:t>
            </a:r>
          </a:p>
        </p:txBody>
      </p:sp>
      <p:sp>
        <p:nvSpPr>
          <p:cNvPr id="30722" name="Title 1"/>
          <p:cNvSpPr>
            <a:spLocks noGrp="1"/>
          </p:cNvSpPr>
          <p:nvPr>
            <p:ph type="title"/>
          </p:nvPr>
        </p:nvSpPr>
        <p:spPr/>
        <p:txBody>
          <a:bodyPr/>
          <a:lstStyle/>
          <a:p>
            <a:r>
              <a:rPr lang="en-US" altLang="zh-CN" smtClean="0"/>
              <a:t>Fin API Adapter Overview</a:t>
            </a:r>
          </a:p>
        </p:txBody>
      </p:sp>
      <p:sp>
        <p:nvSpPr>
          <p:cNvPr id="15" name="Footer Placeholder 14"/>
          <p:cNvSpPr>
            <a:spLocks noGrp="1"/>
          </p:cNvSpPr>
          <p:nvPr>
            <p:ph type="ftr" sz="quarter" idx="10"/>
          </p:nvPr>
        </p:nvSpPr>
        <p:spPr/>
        <p:txBody>
          <a:bodyPr/>
          <a:lstStyle/>
          <a:p>
            <a:r>
              <a:rPr lang="en-US" dirty="0" smtClean="0"/>
              <a:t>QX-OVER-240</a:t>
            </a:r>
            <a:endParaRPr lang="en-US" dirty="0"/>
          </a:p>
        </p:txBody>
      </p:sp>
      <p:sp>
        <p:nvSpPr>
          <p:cNvPr id="20" name="TextBox 119"/>
          <p:cNvSpPr txBox="1">
            <a:spLocks noChangeArrowheads="1"/>
          </p:cNvSpPr>
          <p:nvPr/>
        </p:nvSpPr>
        <p:spPr bwMode="auto">
          <a:xfrm>
            <a:off x="1524000" y="2886390"/>
            <a:ext cx="4419600" cy="14478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Fin API Adapter</a:t>
            </a:r>
          </a:p>
        </p:txBody>
      </p:sp>
      <p:sp>
        <p:nvSpPr>
          <p:cNvPr id="21" name="TextBox 119"/>
          <p:cNvSpPr txBox="1">
            <a:spLocks noChangeArrowheads="1"/>
          </p:cNvSpPr>
          <p:nvPr/>
        </p:nvSpPr>
        <p:spPr bwMode="auto">
          <a:xfrm>
            <a:off x="4114800" y="3248340"/>
            <a:ext cx="1600200" cy="6858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Progress </a:t>
            </a:r>
          </a:p>
          <a:p>
            <a:pPr>
              <a:defRPr/>
            </a:pPr>
            <a:r>
              <a:rPr lang="en-US" sz="1400" dirty="0">
                <a:solidFill>
                  <a:srgbClr val="FFFFFF"/>
                </a:solidFill>
                <a:latin typeface="+mj-lt"/>
              </a:rPr>
              <a:t>AppServer</a:t>
            </a:r>
          </a:p>
          <a:p>
            <a:pPr>
              <a:defRPr/>
            </a:pPr>
            <a:r>
              <a:rPr lang="en-US" sz="1400" dirty="0">
                <a:solidFill>
                  <a:srgbClr val="FFFFFF"/>
                </a:solidFill>
                <a:latin typeface="+mj-lt"/>
              </a:rPr>
              <a:t>Connection</a:t>
            </a:r>
          </a:p>
        </p:txBody>
      </p:sp>
      <p:cxnSp>
        <p:nvCxnSpPr>
          <p:cNvPr id="30726" name="Straight Arrow Connector 20"/>
          <p:cNvCxnSpPr>
            <a:cxnSpLocks noChangeShapeType="1"/>
            <a:endCxn id="21" idx="1"/>
          </p:cNvCxnSpPr>
          <p:nvPr/>
        </p:nvCxnSpPr>
        <p:spPr bwMode="auto">
          <a:xfrm>
            <a:off x="2647950" y="3584890"/>
            <a:ext cx="1466850" cy="6350"/>
          </a:xfrm>
          <a:prstGeom prst="straightConnector1">
            <a:avLst/>
          </a:prstGeom>
          <a:noFill/>
          <a:ln w="31750">
            <a:solidFill>
              <a:schemeClr val="bg1"/>
            </a:solidFill>
            <a:prstDash val="dash"/>
            <a:round/>
            <a:headEnd type="triangle" w="lg" len="med"/>
            <a:tailEnd type="triangle" w="lg" len="med"/>
          </a:ln>
        </p:spPr>
      </p:cxnSp>
      <p:sp>
        <p:nvSpPr>
          <p:cNvPr id="30727" name="TextBox 23"/>
          <p:cNvSpPr txBox="1">
            <a:spLocks noChangeArrowheads="1"/>
          </p:cNvSpPr>
          <p:nvPr/>
        </p:nvSpPr>
        <p:spPr bwMode="auto">
          <a:xfrm>
            <a:off x="7110413" y="3189243"/>
            <a:ext cx="1219200" cy="798513"/>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a:t>
            </a:r>
            <a:r>
              <a:rPr lang="en-US" altLang="zh-CN" sz="1400">
                <a:solidFill>
                  <a:schemeClr val="bg1"/>
                </a:solidFill>
                <a:latin typeface="+mj-lt"/>
                <a:ea typeface="宋体" pitchFamily="2" charset="-122"/>
              </a:rPr>
              <a:t>Enterprise Financials</a:t>
            </a:r>
            <a:endParaRPr lang="en-GB" sz="1400">
              <a:solidFill>
                <a:schemeClr val="bg1"/>
              </a:solidFill>
              <a:latin typeface="+mj-lt"/>
            </a:endParaRPr>
          </a:p>
        </p:txBody>
      </p:sp>
      <p:cxnSp>
        <p:nvCxnSpPr>
          <p:cNvPr id="26" name="Straight Arrow Connector 25"/>
          <p:cNvCxnSpPr>
            <a:stCxn id="21" idx="3"/>
            <a:endCxn id="30727" idx="1"/>
          </p:cNvCxnSpPr>
          <p:nvPr/>
        </p:nvCxnSpPr>
        <p:spPr bwMode="auto">
          <a:xfrm flipV="1">
            <a:off x="5715000" y="3588500"/>
            <a:ext cx="1395413" cy="2740"/>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0729" name="Group 7"/>
          <p:cNvGrpSpPr>
            <a:grpSpLocks/>
          </p:cNvGrpSpPr>
          <p:nvPr/>
        </p:nvGrpSpPr>
        <p:grpSpPr bwMode="auto">
          <a:xfrm>
            <a:off x="1743143" y="3227702"/>
            <a:ext cx="938078" cy="723825"/>
            <a:chOff x="272721" y="2595563"/>
            <a:chExt cx="1489187" cy="901381"/>
          </a:xfrm>
        </p:grpSpPr>
        <p:pic>
          <p:nvPicPr>
            <p:cNvPr id="30731" name="Picture 16"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30732" name="TextBox 17"/>
            <p:cNvSpPr txBox="1">
              <a:spLocks noChangeArrowheads="1"/>
            </p:cNvSpPr>
            <p:nvPr/>
          </p:nvSpPr>
          <p:spPr bwMode="auto">
            <a:xfrm>
              <a:off x="272721" y="3151997"/>
              <a:ext cx="1489187"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a:xfrm>
            <a:off x="437104" y="4619548"/>
            <a:ext cx="8229600" cy="1811397"/>
          </a:xfrm>
        </p:spPr>
        <p:txBody>
          <a:bodyPr/>
          <a:lstStyle/>
          <a:p>
            <a:r>
              <a:rPr lang="en-US" altLang="zh-CN" dirty="0" err="1" smtClean="0"/>
              <a:t>QXtend</a:t>
            </a:r>
            <a:r>
              <a:rPr lang="en-US" altLang="zh-CN" dirty="0" smtClean="0"/>
              <a:t> stores list of available APIs</a:t>
            </a:r>
          </a:p>
          <a:p>
            <a:r>
              <a:rPr lang="en-US" altLang="zh-CN" dirty="0" smtClean="0"/>
              <a:t>APIs are linked to specific adapters</a:t>
            </a:r>
          </a:p>
          <a:p>
            <a:r>
              <a:rPr lang="en-US" altLang="zh-CN" dirty="0" smtClean="0"/>
              <a:t>APIs are clearly defined and listed</a:t>
            </a:r>
          </a:p>
        </p:txBody>
      </p:sp>
      <p:sp>
        <p:nvSpPr>
          <p:cNvPr id="31746" name="Title 1"/>
          <p:cNvSpPr>
            <a:spLocks noGrp="1"/>
          </p:cNvSpPr>
          <p:nvPr>
            <p:ph type="title"/>
          </p:nvPr>
        </p:nvSpPr>
        <p:spPr/>
        <p:txBody>
          <a:bodyPr/>
          <a:lstStyle/>
          <a:p>
            <a:r>
              <a:rPr lang="en-US" altLang="zh-CN" smtClean="0"/>
              <a:t>QXI – APIs</a:t>
            </a:r>
          </a:p>
        </p:txBody>
      </p:sp>
      <p:sp>
        <p:nvSpPr>
          <p:cNvPr id="57" name="Footer Placeholder 56"/>
          <p:cNvSpPr>
            <a:spLocks noGrp="1"/>
          </p:cNvSpPr>
          <p:nvPr>
            <p:ph type="ftr" sz="quarter" idx="10"/>
          </p:nvPr>
        </p:nvSpPr>
        <p:spPr/>
        <p:txBody>
          <a:bodyPr/>
          <a:lstStyle/>
          <a:p>
            <a:r>
              <a:rPr lang="en-US" dirty="0" smtClean="0"/>
              <a:t>QX-OVER-250</a:t>
            </a:r>
            <a:endParaRPr lang="en-US" dirty="0"/>
          </a:p>
        </p:txBody>
      </p:sp>
      <p:sp>
        <p:nvSpPr>
          <p:cNvPr id="4" name="TextBox 119"/>
          <p:cNvSpPr txBox="1">
            <a:spLocks noChangeArrowheads="1"/>
          </p:cNvSpPr>
          <p:nvPr/>
        </p:nvSpPr>
        <p:spPr bwMode="auto">
          <a:xfrm>
            <a:off x="2456316" y="921482"/>
            <a:ext cx="3819525" cy="3519488"/>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31749" name="Picture 4" descr="qadlogo.jpg"/>
          <p:cNvPicPr>
            <a:picLocks noChangeAspect="1"/>
          </p:cNvPicPr>
          <p:nvPr/>
        </p:nvPicPr>
        <p:blipFill>
          <a:blip r:embed="rId3" cstate="print"/>
          <a:srcRect/>
          <a:stretch>
            <a:fillRect/>
          </a:stretch>
        </p:blipFill>
        <p:spPr bwMode="auto">
          <a:xfrm>
            <a:off x="606878" y="2243870"/>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226003" y="2543907"/>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385547" y="2279588"/>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31752" name="TextBox 23"/>
          <p:cNvSpPr txBox="1">
            <a:spLocks noChangeArrowheads="1"/>
          </p:cNvSpPr>
          <p:nvPr/>
        </p:nvSpPr>
        <p:spPr bwMode="auto">
          <a:xfrm>
            <a:off x="7293428" y="1172307"/>
            <a:ext cx="1219200" cy="1295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1753" name="TextBox 23"/>
          <p:cNvSpPr txBox="1">
            <a:spLocks noChangeArrowheads="1"/>
          </p:cNvSpPr>
          <p:nvPr/>
        </p:nvSpPr>
        <p:spPr bwMode="auto">
          <a:xfrm>
            <a:off x="7293428" y="2696307"/>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31754" name="TextBox 17"/>
          <p:cNvSpPr txBox="1">
            <a:spLocks noChangeArrowheads="1"/>
          </p:cNvSpPr>
          <p:nvPr/>
        </p:nvSpPr>
        <p:spPr bwMode="auto">
          <a:xfrm>
            <a:off x="436080" y="2801082"/>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862716" y="1054832"/>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EMEA</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1" name="TextBox 119"/>
          <p:cNvSpPr txBox="1">
            <a:spLocks noChangeArrowheads="1"/>
          </p:cNvSpPr>
          <p:nvPr/>
        </p:nvSpPr>
        <p:spPr bwMode="auto">
          <a:xfrm>
            <a:off x="3472316" y="1054832"/>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472316" y="1131032"/>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EMEA </a:t>
            </a:r>
          </a:p>
          <a:p>
            <a:pPr>
              <a:defRPr/>
            </a:pPr>
            <a:r>
              <a:rPr lang="en-US" sz="1200" dirty="0">
                <a:solidFill>
                  <a:srgbClr val="FFFFFF"/>
                </a:solidFill>
                <a:latin typeface="+mj-lt"/>
              </a:rPr>
              <a:t>(CP)</a:t>
            </a:r>
          </a:p>
        </p:txBody>
      </p:sp>
      <p:sp>
        <p:nvSpPr>
          <p:cNvPr id="40" name="TextBox 119"/>
          <p:cNvSpPr txBox="1">
            <a:spLocks noChangeArrowheads="1"/>
          </p:cNvSpPr>
          <p:nvPr/>
        </p:nvSpPr>
        <p:spPr bwMode="auto">
          <a:xfrm>
            <a:off x="4081916" y="1131032"/>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1" name="TextBox 119"/>
          <p:cNvSpPr txBox="1">
            <a:spLocks noChangeArrowheads="1"/>
          </p:cNvSpPr>
          <p:nvPr/>
        </p:nvSpPr>
        <p:spPr bwMode="auto">
          <a:xfrm>
            <a:off x="4081916" y="1207232"/>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UI API </a:t>
            </a:r>
          </a:p>
          <a:p>
            <a:pPr>
              <a:defRPr/>
            </a:pPr>
            <a:r>
              <a:rPr lang="en-US" sz="1200" dirty="0">
                <a:solidFill>
                  <a:srgbClr val="FFFFFF"/>
                </a:solidFill>
                <a:latin typeface="+mj-lt"/>
              </a:rPr>
              <a:t>Adapter</a:t>
            </a:r>
          </a:p>
        </p:txBody>
      </p:sp>
      <p:cxnSp>
        <p:nvCxnSpPr>
          <p:cNvPr id="50" name="Straight Arrow Connector 49"/>
          <p:cNvCxnSpPr/>
          <p:nvPr/>
        </p:nvCxnSpPr>
        <p:spPr bwMode="auto">
          <a:xfrm>
            <a:off x="5918653" y="1673957"/>
            <a:ext cx="1374775" cy="49053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0" name="TextBox 119"/>
          <p:cNvSpPr txBox="1">
            <a:spLocks noChangeArrowheads="1"/>
          </p:cNvSpPr>
          <p:nvPr/>
        </p:nvSpPr>
        <p:spPr bwMode="auto">
          <a:xfrm>
            <a:off x="2862716" y="2029557"/>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91" name="TextBox 119"/>
          <p:cNvSpPr txBox="1">
            <a:spLocks noChangeArrowheads="1"/>
          </p:cNvSpPr>
          <p:nvPr/>
        </p:nvSpPr>
        <p:spPr bwMode="auto">
          <a:xfrm>
            <a:off x="3472316" y="2029557"/>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cxnSp>
        <p:nvCxnSpPr>
          <p:cNvPr id="53" name="Straight Arrow Connector 52"/>
          <p:cNvCxnSpPr/>
          <p:nvPr/>
        </p:nvCxnSpPr>
        <p:spPr bwMode="auto">
          <a:xfrm>
            <a:off x="5845628" y="2782032"/>
            <a:ext cx="1447800" cy="219075"/>
          </a:xfrm>
          <a:prstGeom prst="straightConnector1">
            <a:avLst/>
          </a:prstGeom>
          <a:solidFill>
            <a:schemeClr val="accent1">
              <a:lumMod val="75000"/>
            </a:schemeClr>
          </a:solidFill>
          <a:ln w="9525">
            <a:noFill/>
            <a:miter lim="800000"/>
            <a:headEnd/>
            <a:tailEnd/>
          </a:ln>
        </p:spPr>
      </p:cxnSp>
      <p:sp>
        <p:nvSpPr>
          <p:cNvPr id="35" name="TextBox 119"/>
          <p:cNvSpPr txBox="1">
            <a:spLocks noChangeArrowheads="1"/>
          </p:cNvSpPr>
          <p:nvPr/>
        </p:nvSpPr>
        <p:spPr bwMode="auto">
          <a:xfrm>
            <a:off x="3472316" y="2105757"/>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NAMER</a:t>
            </a:r>
          </a:p>
          <a:p>
            <a:pPr>
              <a:defRPr/>
            </a:pPr>
            <a:r>
              <a:rPr lang="en-US" sz="1200" dirty="0">
                <a:solidFill>
                  <a:srgbClr val="FFFFFF"/>
                </a:solidFill>
                <a:latin typeface="+mj-lt"/>
              </a:rPr>
              <a:t>(CP)</a:t>
            </a:r>
          </a:p>
        </p:txBody>
      </p:sp>
      <p:sp>
        <p:nvSpPr>
          <p:cNvPr id="36" name="TextBox 119"/>
          <p:cNvSpPr txBox="1">
            <a:spLocks noChangeArrowheads="1"/>
          </p:cNvSpPr>
          <p:nvPr/>
        </p:nvSpPr>
        <p:spPr bwMode="auto">
          <a:xfrm>
            <a:off x="4081916" y="2105757"/>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37" name="TextBox 119"/>
          <p:cNvSpPr txBox="1">
            <a:spLocks noChangeArrowheads="1"/>
          </p:cNvSpPr>
          <p:nvPr/>
        </p:nvSpPr>
        <p:spPr bwMode="auto">
          <a:xfrm>
            <a:off x="4081916" y="2181957"/>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SI API </a:t>
            </a:r>
          </a:p>
          <a:p>
            <a:pPr>
              <a:defRPr/>
            </a:pPr>
            <a:r>
              <a:rPr lang="en-US" sz="1200" dirty="0">
                <a:solidFill>
                  <a:srgbClr val="FFFFFF"/>
                </a:solidFill>
                <a:latin typeface="+mj-lt"/>
              </a:rPr>
              <a:t>Adapter</a:t>
            </a:r>
          </a:p>
        </p:txBody>
      </p:sp>
      <p:sp>
        <p:nvSpPr>
          <p:cNvPr id="38" name="TextBox 119"/>
          <p:cNvSpPr txBox="1">
            <a:spLocks noChangeArrowheads="1"/>
          </p:cNvSpPr>
          <p:nvPr/>
        </p:nvSpPr>
        <p:spPr bwMode="auto">
          <a:xfrm>
            <a:off x="4691516" y="2181957"/>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39" name="TextBox 119"/>
          <p:cNvSpPr txBox="1">
            <a:spLocks noChangeArrowheads="1"/>
          </p:cNvSpPr>
          <p:nvPr/>
        </p:nvSpPr>
        <p:spPr bwMode="auto">
          <a:xfrm>
            <a:off x="4691516" y="1207232"/>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cxnSp>
        <p:nvCxnSpPr>
          <p:cNvPr id="46" name="Straight Arrow Connector 45"/>
          <p:cNvCxnSpPr/>
          <p:nvPr/>
        </p:nvCxnSpPr>
        <p:spPr bwMode="auto">
          <a:xfrm>
            <a:off x="5891666" y="2604232"/>
            <a:ext cx="1416050" cy="57467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p:nvPr/>
        </p:nvCxnSpPr>
        <p:spPr bwMode="auto">
          <a:xfrm>
            <a:off x="5918653" y="2367695"/>
            <a:ext cx="1374775" cy="5588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p:nvPr/>
        </p:nvCxnSpPr>
        <p:spPr bwMode="auto">
          <a:xfrm>
            <a:off x="5918653" y="1372332"/>
            <a:ext cx="1374775" cy="487363"/>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1772" name="Group 65"/>
          <p:cNvGrpSpPr>
            <a:grpSpLocks/>
          </p:cNvGrpSpPr>
          <p:nvPr/>
        </p:nvGrpSpPr>
        <p:grpSpPr bwMode="auto">
          <a:xfrm>
            <a:off x="4843916" y="1283432"/>
            <a:ext cx="838200" cy="457200"/>
            <a:chOff x="5334000" y="4876800"/>
            <a:chExt cx="838200" cy="533400"/>
          </a:xfrm>
        </p:grpSpPr>
        <p:sp>
          <p:nvSpPr>
            <p:cNvPr id="65"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2" name="TextBox 119"/>
            <p:cNvSpPr txBox="1">
              <a:spLocks noChangeArrowheads="1"/>
            </p:cNvSpPr>
            <p:nvPr/>
          </p:nvSpPr>
          <p:spPr bwMode="auto">
            <a:xfrm>
              <a:off x="5410200" y="4952736"/>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1"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grpSp>
        <p:nvGrpSpPr>
          <p:cNvPr id="31773" name="Group 66"/>
          <p:cNvGrpSpPr>
            <a:grpSpLocks/>
          </p:cNvGrpSpPr>
          <p:nvPr/>
        </p:nvGrpSpPr>
        <p:grpSpPr bwMode="auto">
          <a:xfrm>
            <a:off x="4843916" y="2258157"/>
            <a:ext cx="838200" cy="457200"/>
            <a:chOff x="5334000" y="4876800"/>
            <a:chExt cx="838200" cy="533400"/>
          </a:xfrm>
        </p:grpSpPr>
        <p:sp>
          <p:nvSpPr>
            <p:cNvPr id="68"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9" name="TextBox 119"/>
            <p:cNvSpPr txBox="1">
              <a:spLocks noChangeArrowheads="1"/>
            </p:cNvSpPr>
            <p:nvPr/>
          </p:nvSpPr>
          <p:spPr bwMode="auto">
            <a:xfrm>
              <a:off x="5410200" y="4952736"/>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70"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sp>
        <p:nvSpPr>
          <p:cNvPr id="42" name="TextBox 119"/>
          <p:cNvSpPr txBox="1">
            <a:spLocks noChangeArrowheads="1"/>
          </p:cNvSpPr>
          <p:nvPr/>
        </p:nvSpPr>
        <p:spPr bwMode="auto">
          <a:xfrm>
            <a:off x="2864303" y="3015395"/>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43" name="TextBox 119"/>
          <p:cNvSpPr txBox="1">
            <a:spLocks noChangeArrowheads="1"/>
          </p:cNvSpPr>
          <p:nvPr/>
        </p:nvSpPr>
        <p:spPr bwMode="auto">
          <a:xfrm>
            <a:off x="3473903" y="3015395"/>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44" name="TextBox 119"/>
          <p:cNvSpPr txBox="1">
            <a:spLocks noChangeArrowheads="1"/>
          </p:cNvSpPr>
          <p:nvPr/>
        </p:nvSpPr>
        <p:spPr bwMode="auto">
          <a:xfrm>
            <a:off x="3473903" y="3091595"/>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NAMER</a:t>
            </a:r>
          </a:p>
          <a:p>
            <a:pPr>
              <a:defRPr/>
            </a:pPr>
            <a:r>
              <a:rPr lang="en-US" sz="1200" dirty="0">
                <a:solidFill>
                  <a:srgbClr val="FFFFFF"/>
                </a:solidFill>
                <a:latin typeface="+mj-lt"/>
              </a:rPr>
              <a:t>(CP)</a:t>
            </a:r>
          </a:p>
        </p:txBody>
      </p:sp>
      <p:sp>
        <p:nvSpPr>
          <p:cNvPr id="45" name="TextBox 119"/>
          <p:cNvSpPr txBox="1">
            <a:spLocks noChangeArrowheads="1"/>
          </p:cNvSpPr>
          <p:nvPr/>
        </p:nvSpPr>
        <p:spPr bwMode="auto">
          <a:xfrm>
            <a:off x="4083503" y="3091595"/>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7" name="TextBox 119"/>
          <p:cNvSpPr txBox="1">
            <a:spLocks noChangeArrowheads="1"/>
          </p:cNvSpPr>
          <p:nvPr/>
        </p:nvSpPr>
        <p:spPr bwMode="auto">
          <a:xfrm>
            <a:off x="4083503" y="3167795"/>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Fin API </a:t>
            </a:r>
          </a:p>
          <a:p>
            <a:pPr>
              <a:defRPr/>
            </a:pPr>
            <a:r>
              <a:rPr lang="en-US" sz="1200" dirty="0">
                <a:solidFill>
                  <a:srgbClr val="FFFFFF"/>
                </a:solidFill>
                <a:latin typeface="+mj-lt"/>
              </a:rPr>
              <a:t>Adapter</a:t>
            </a:r>
          </a:p>
        </p:txBody>
      </p:sp>
      <p:sp>
        <p:nvSpPr>
          <p:cNvPr id="48" name="TextBox 119"/>
          <p:cNvSpPr txBox="1">
            <a:spLocks noChangeArrowheads="1"/>
          </p:cNvSpPr>
          <p:nvPr/>
        </p:nvSpPr>
        <p:spPr bwMode="auto">
          <a:xfrm>
            <a:off x="4693103" y="3167795"/>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grpSp>
        <p:nvGrpSpPr>
          <p:cNvPr id="31780" name="Group 66"/>
          <p:cNvGrpSpPr>
            <a:grpSpLocks/>
          </p:cNvGrpSpPr>
          <p:nvPr/>
        </p:nvGrpSpPr>
        <p:grpSpPr bwMode="auto">
          <a:xfrm>
            <a:off x="4845503" y="3243995"/>
            <a:ext cx="838200" cy="457200"/>
            <a:chOff x="5334000" y="4876800"/>
            <a:chExt cx="838200" cy="533400"/>
          </a:xfrm>
        </p:grpSpPr>
        <p:sp>
          <p:nvSpPr>
            <p:cNvPr id="51"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52" name="TextBox 119"/>
            <p:cNvSpPr txBox="1">
              <a:spLocks noChangeArrowheads="1"/>
            </p:cNvSpPr>
            <p:nvPr/>
          </p:nvSpPr>
          <p:spPr bwMode="auto">
            <a:xfrm>
              <a:off x="5410200" y="4952735"/>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54"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cxnSp>
        <p:nvCxnSpPr>
          <p:cNvPr id="63" name="Straight Arrow Connector 62"/>
          <p:cNvCxnSpPr>
            <a:endCxn id="31753" idx="1"/>
          </p:cNvCxnSpPr>
          <p:nvPr/>
        </p:nvCxnSpPr>
        <p:spPr bwMode="auto">
          <a:xfrm>
            <a:off x="5975803" y="3317020"/>
            <a:ext cx="1317625" cy="650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7" name="Straight Arrow Connector 66"/>
          <p:cNvCxnSpPr>
            <a:stCxn id="43" idx="3"/>
          </p:cNvCxnSpPr>
          <p:nvPr/>
        </p:nvCxnSpPr>
        <p:spPr bwMode="auto">
          <a:xfrm>
            <a:off x="5988503" y="3472595"/>
            <a:ext cx="1284288" cy="65087"/>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altLang="zh-CN" smtClean="0"/>
              <a:t>Complete the exercises in your training guide.</a:t>
            </a:r>
          </a:p>
        </p:txBody>
      </p:sp>
      <p:sp>
        <p:nvSpPr>
          <p:cNvPr id="32770" name="Title 1"/>
          <p:cNvSpPr>
            <a:spLocks noGrp="1"/>
          </p:cNvSpPr>
          <p:nvPr>
            <p:ph type="title"/>
          </p:nvPr>
        </p:nvSpPr>
        <p:spPr/>
        <p:txBody>
          <a:bodyPr/>
          <a:lstStyle/>
          <a:p>
            <a:r>
              <a:rPr lang="en-US" altLang="zh-CN" smtClean="0"/>
              <a:t>Exercise: QXI Concepts</a:t>
            </a:r>
          </a:p>
        </p:txBody>
      </p:sp>
      <p:sp>
        <p:nvSpPr>
          <p:cNvPr id="6" name="Footer Placeholder 5"/>
          <p:cNvSpPr>
            <a:spLocks noGrp="1"/>
          </p:cNvSpPr>
          <p:nvPr>
            <p:ph type="ftr" sz="quarter" idx="10"/>
          </p:nvPr>
        </p:nvSpPr>
        <p:spPr/>
        <p:txBody>
          <a:bodyPr/>
          <a:lstStyle/>
          <a:p>
            <a:r>
              <a:rPr lang="en-US" dirty="0" smtClean="0"/>
              <a:t>QX-OVER-260</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20000"/>
          </a:bodyPr>
          <a:lstStyle/>
          <a:p>
            <a:pPr marL="0" indent="0">
              <a:buNone/>
            </a:pPr>
            <a:r>
              <a:rPr lang="en-US" dirty="0" err="1" smtClean="0"/>
              <a:t>QXtend</a:t>
            </a:r>
            <a:r>
              <a:rPr lang="en-US" dirty="0" smtClean="0"/>
              <a:t> Outbound (QXO) enables QAD Enterprise Applications to publish application data to interested subscribers. Data is published as XML </a:t>
            </a:r>
            <a:r>
              <a:rPr lang="en-US" dirty="0" err="1" smtClean="0"/>
              <a:t>QDocs</a:t>
            </a:r>
            <a:r>
              <a:rPr lang="en-US" dirty="0" smtClean="0"/>
              <a:t>.</a:t>
            </a:r>
          </a:p>
          <a:p>
            <a:pPr marL="0" indent="0"/>
            <a:endParaRPr lang="en-US" dirty="0" smtClean="0"/>
          </a:p>
          <a:p>
            <a:pPr marL="0" indent="0">
              <a:buNone/>
            </a:pPr>
            <a:r>
              <a:rPr lang="en-US" dirty="0" smtClean="0"/>
              <a:t>Data published by QXO is controlled through user configuration of business objects and profiles (views). Profiles allow mapping of the business object data to different formats/structures. </a:t>
            </a:r>
          </a:p>
          <a:p>
            <a:pPr marL="0" indent="0"/>
            <a:endParaRPr lang="en-US" dirty="0" smtClean="0"/>
          </a:p>
          <a:p>
            <a:pPr marL="0" indent="0">
              <a:buNone/>
            </a:pPr>
            <a:r>
              <a:rPr lang="en-US" dirty="0" smtClean="0"/>
              <a:t>QXO is used by QAD to synchronize data between domains and between instances of QAD Enterprise Applications. QXO is also used by QAD to integrate modules like QAD EAM and QAD CRM.</a:t>
            </a:r>
            <a:endParaRPr lang="en-US" dirty="0"/>
          </a:p>
        </p:txBody>
      </p:sp>
      <p:sp>
        <p:nvSpPr>
          <p:cNvPr id="33794" name="Rectangle 2"/>
          <p:cNvSpPr>
            <a:spLocks noGrp="1" noChangeArrowheads="1"/>
          </p:cNvSpPr>
          <p:nvPr>
            <p:ph type="title"/>
          </p:nvPr>
        </p:nvSpPr>
        <p:spPr/>
        <p:txBody>
          <a:bodyPr/>
          <a:lstStyle/>
          <a:p>
            <a:r>
              <a:rPr lang="en-US" altLang="zh-CN" smtClean="0"/>
              <a:t>QXtend Outbound – Overview</a:t>
            </a:r>
          </a:p>
        </p:txBody>
      </p:sp>
      <p:sp>
        <p:nvSpPr>
          <p:cNvPr id="6" name="Footer Placeholder 5"/>
          <p:cNvSpPr>
            <a:spLocks noGrp="1"/>
          </p:cNvSpPr>
          <p:nvPr>
            <p:ph type="ftr" sz="quarter" idx="10"/>
          </p:nvPr>
        </p:nvSpPr>
        <p:spPr/>
        <p:txBody>
          <a:bodyPr/>
          <a:lstStyle/>
          <a:p>
            <a:r>
              <a:rPr lang="en-US" dirty="0" smtClean="0"/>
              <a:t>QX-OVER-270</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457200" y="891610"/>
            <a:ext cx="5853165" cy="5424523"/>
          </a:xfrm>
        </p:spPr>
        <p:txBody>
          <a:bodyPr>
            <a:normAutofit/>
          </a:bodyPr>
          <a:lstStyle/>
          <a:p>
            <a:pPr marL="0" indent="0">
              <a:buNone/>
            </a:pPr>
            <a:r>
              <a:rPr lang="en-US" sz="2400" dirty="0" err="1" smtClean="0"/>
              <a:t>QXtend</a:t>
            </a:r>
            <a:r>
              <a:rPr lang="en-US" sz="2400" dirty="0" smtClean="0"/>
              <a:t> Outbound (QXO) allows QAD Enterprise Applications to publish data to external applications. Data is published as XML and is either delivered using web services or placed in file to a user-defined directory.</a:t>
            </a:r>
            <a:endParaRPr lang="en-US" sz="2400" dirty="0"/>
          </a:p>
        </p:txBody>
      </p:sp>
      <p:sp>
        <p:nvSpPr>
          <p:cNvPr id="34818" name="Rectangle 2"/>
          <p:cNvSpPr>
            <a:spLocks noGrp="1" noChangeArrowheads="1"/>
          </p:cNvSpPr>
          <p:nvPr>
            <p:ph type="title"/>
          </p:nvPr>
        </p:nvSpPr>
        <p:spPr/>
        <p:txBody>
          <a:bodyPr/>
          <a:lstStyle/>
          <a:p>
            <a:r>
              <a:rPr lang="en-US" altLang="zh-CN" smtClean="0"/>
              <a:t>QXtend Outbound – Overview</a:t>
            </a:r>
          </a:p>
        </p:txBody>
      </p:sp>
      <p:sp>
        <p:nvSpPr>
          <p:cNvPr id="20" name="Footer Placeholder 19"/>
          <p:cNvSpPr>
            <a:spLocks noGrp="1"/>
          </p:cNvSpPr>
          <p:nvPr>
            <p:ph type="ftr" sz="quarter" idx="10"/>
          </p:nvPr>
        </p:nvSpPr>
        <p:spPr/>
        <p:txBody>
          <a:bodyPr/>
          <a:lstStyle/>
          <a:p>
            <a:r>
              <a:rPr lang="en-US" dirty="0" smtClean="0"/>
              <a:t>QX-OVER-280</a:t>
            </a:r>
            <a:endParaRPr lang="en-US" dirty="0"/>
          </a:p>
        </p:txBody>
      </p:sp>
      <p:sp>
        <p:nvSpPr>
          <p:cNvPr id="4" name="TextBox 119"/>
          <p:cNvSpPr txBox="1">
            <a:spLocks noChangeArrowheads="1"/>
          </p:cNvSpPr>
          <p:nvPr/>
        </p:nvSpPr>
        <p:spPr bwMode="auto">
          <a:xfrm>
            <a:off x="1515626" y="3917182"/>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pic>
        <p:nvPicPr>
          <p:cNvPr id="34821" name="Picture 5" descr="Sonic.jpg"/>
          <p:cNvPicPr>
            <a:picLocks noChangeAspect="1"/>
          </p:cNvPicPr>
          <p:nvPr/>
        </p:nvPicPr>
        <p:blipFill>
          <a:blip r:embed="rId3" cstate="print"/>
          <a:srcRect/>
          <a:stretch>
            <a:fillRect/>
          </a:stretch>
        </p:blipFill>
        <p:spPr bwMode="auto">
          <a:xfrm>
            <a:off x="7208401" y="3153595"/>
            <a:ext cx="1095375" cy="687387"/>
          </a:xfrm>
          <a:prstGeom prst="rect">
            <a:avLst/>
          </a:prstGeom>
          <a:noFill/>
          <a:ln w="9525">
            <a:noFill/>
            <a:miter lim="800000"/>
            <a:headEnd/>
            <a:tailEnd/>
          </a:ln>
        </p:spPr>
      </p:pic>
      <p:pic>
        <p:nvPicPr>
          <p:cNvPr id="34822" name="Picture 7" descr="java logo.png"/>
          <p:cNvPicPr>
            <a:picLocks noChangeAspect="1"/>
          </p:cNvPicPr>
          <p:nvPr/>
        </p:nvPicPr>
        <p:blipFill>
          <a:blip r:embed="rId4" cstate="print"/>
          <a:srcRect/>
          <a:stretch>
            <a:fillRect/>
          </a:stretch>
        </p:blipFill>
        <p:spPr bwMode="auto">
          <a:xfrm>
            <a:off x="7208401" y="2196332"/>
            <a:ext cx="393700" cy="730250"/>
          </a:xfrm>
          <a:prstGeom prst="rect">
            <a:avLst/>
          </a:prstGeom>
          <a:noFill/>
          <a:ln w="9525">
            <a:noFill/>
            <a:miter lim="800000"/>
            <a:headEnd/>
            <a:tailEnd/>
          </a:ln>
        </p:spPr>
      </p:pic>
      <p:pic>
        <p:nvPicPr>
          <p:cNvPr id="34823" name="Picture 9" descr="dotnet.jpg"/>
          <p:cNvPicPr>
            <a:picLocks noChangeAspect="1"/>
          </p:cNvPicPr>
          <p:nvPr/>
        </p:nvPicPr>
        <p:blipFill>
          <a:blip r:embed="rId5" cstate="print"/>
          <a:srcRect/>
          <a:stretch>
            <a:fillRect/>
          </a:stretch>
        </p:blipFill>
        <p:spPr bwMode="auto">
          <a:xfrm>
            <a:off x="7230626" y="4155307"/>
            <a:ext cx="1470025" cy="438150"/>
          </a:xfrm>
          <a:prstGeom prst="rect">
            <a:avLst/>
          </a:prstGeom>
          <a:noFill/>
          <a:ln w="9525">
            <a:noFill/>
            <a:miter lim="800000"/>
            <a:headEnd/>
            <a:tailEnd/>
          </a:ln>
        </p:spPr>
      </p:pic>
      <p:pic>
        <p:nvPicPr>
          <p:cNvPr id="34824" name="Picture 10" descr="webMethods.jpg"/>
          <p:cNvPicPr>
            <a:picLocks noChangeAspect="1"/>
          </p:cNvPicPr>
          <p:nvPr/>
        </p:nvPicPr>
        <p:blipFill>
          <a:blip r:embed="rId6" cstate="print"/>
          <a:srcRect/>
          <a:stretch>
            <a:fillRect/>
          </a:stretch>
        </p:blipFill>
        <p:spPr bwMode="auto">
          <a:xfrm>
            <a:off x="7208401" y="4983982"/>
            <a:ext cx="1409700" cy="336550"/>
          </a:xfrm>
          <a:prstGeom prst="rect">
            <a:avLst/>
          </a:prstGeom>
          <a:noFill/>
          <a:ln w="9525">
            <a:noFill/>
            <a:miter lim="800000"/>
            <a:headEnd/>
            <a:tailEnd/>
          </a:ln>
        </p:spPr>
      </p:pic>
      <p:pic>
        <p:nvPicPr>
          <p:cNvPr id="34825" name="Picture 25" descr="XML.jpg"/>
          <p:cNvPicPr>
            <a:picLocks noChangeAspect="1"/>
          </p:cNvPicPr>
          <p:nvPr/>
        </p:nvPicPr>
        <p:blipFill>
          <a:blip r:embed="rId7" cstate="print"/>
          <a:srcRect/>
          <a:stretch>
            <a:fillRect/>
          </a:stretch>
        </p:blipFill>
        <p:spPr bwMode="auto">
          <a:xfrm>
            <a:off x="7208401" y="5636445"/>
            <a:ext cx="642938" cy="642937"/>
          </a:xfrm>
          <a:prstGeom prst="rect">
            <a:avLst/>
          </a:prstGeom>
          <a:noFill/>
          <a:ln w="9525">
            <a:noFill/>
            <a:miter lim="800000"/>
            <a:headEnd/>
            <a:tailEnd/>
          </a:ln>
        </p:spPr>
      </p:pic>
      <p:cxnSp>
        <p:nvCxnSpPr>
          <p:cNvPr id="31" name="Elbow Connector 30"/>
          <p:cNvCxnSpPr>
            <a:stCxn id="4" idx="3"/>
          </p:cNvCxnSpPr>
          <p:nvPr/>
        </p:nvCxnSpPr>
        <p:spPr bwMode="auto">
          <a:xfrm flipV="1">
            <a:off x="2658626" y="2561457"/>
            <a:ext cx="4549775" cy="1812925"/>
          </a:xfrm>
          <a:prstGeom prst="bentConnector3">
            <a:avLst>
              <a:gd name="adj1" fmla="val 74534"/>
            </a:avLst>
          </a:prstGeom>
          <a:noFill/>
          <a:ln w="31750">
            <a:solidFill>
              <a:schemeClr val="tx1">
                <a:lumMod val="50000"/>
                <a:lumOff val="50000"/>
              </a:schemeClr>
            </a:solidFill>
            <a:prstDash val="dash"/>
            <a:round/>
            <a:headEnd type="none" w="lg" len="med"/>
            <a:tailEnd type="triangle" w="lg" len="med"/>
          </a:ln>
        </p:spPr>
      </p:cxnSp>
      <p:cxnSp>
        <p:nvCxnSpPr>
          <p:cNvPr id="34" name="Elbow Connector 33"/>
          <p:cNvCxnSpPr>
            <a:stCxn id="4" idx="3"/>
          </p:cNvCxnSpPr>
          <p:nvPr/>
        </p:nvCxnSpPr>
        <p:spPr bwMode="auto">
          <a:xfrm flipV="1">
            <a:off x="2658626" y="3496495"/>
            <a:ext cx="4549775" cy="877887"/>
          </a:xfrm>
          <a:prstGeom prst="bentConnector3">
            <a:avLst>
              <a:gd name="adj1" fmla="val 74534"/>
            </a:avLst>
          </a:prstGeom>
          <a:noFill/>
          <a:ln w="31750">
            <a:solidFill>
              <a:schemeClr val="tx1">
                <a:lumMod val="50000"/>
                <a:lumOff val="50000"/>
              </a:schemeClr>
            </a:solidFill>
            <a:prstDash val="dash"/>
            <a:round/>
            <a:headEnd type="none" w="lg" len="med"/>
            <a:tailEnd type="triangle" w="lg" len="med"/>
          </a:ln>
        </p:spPr>
      </p:cxnSp>
      <p:cxnSp>
        <p:nvCxnSpPr>
          <p:cNvPr id="39" name="Elbow Connector 38"/>
          <p:cNvCxnSpPr>
            <a:stCxn id="4" idx="3"/>
          </p:cNvCxnSpPr>
          <p:nvPr/>
        </p:nvCxnSpPr>
        <p:spPr bwMode="auto">
          <a:xfrm>
            <a:off x="2658626" y="4374382"/>
            <a:ext cx="4572000" cy="1588"/>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42" name="Elbow Connector 41"/>
          <p:cNvCxnSpPr>
            <a:stCxn id="4" idx="3"/>
          </p:cNvCxnSpPr>
          <p:nvPr/>
        </p:nvCxnSpPr>
        <p:spPr bwMode="auto">
          <a:xfrm>
            <a:off x="2658626" y="4374382"/>
            <a:ext cx="4549775" cy="777875"/>
          </a:xfrm>
          <a:prstGeom prst="bentConnector3">
            <a:avLst>
              <a:gd name="adj1" fmla="val 74795"/>
            </a:avLst>
          </a:prstGeom>
          <a:noFill/>
          <a:ln w="31750">
            <a:solidFill>
              <a:schemeClr val="tx1">
                <a:lumMod val="50000"/>
                <a:lumOff val="50000"/>
              </a:schemeClr>
            </a:solidFill>
            <a:prstDash val="dash"/>
            <a:round/>
            <a:headEnd type="none" w="lg" len="med"/>
            <a:tailEnd type="triangle" w="lg" len="med"/>
          </a:ln>
        </p:spPr>
      </p:cxnSp>
      <p:cxnSp>
        <p:nvCxnSpPr>
          <p:cNvPr id="46" name="Elbow Connector 45"/>
          <p:cNvCxnSpPr>
            <a:stCxn id="4" idx="3"/>
          </p:cNvCxnSpPr>
          <p:nvPr/>
        </p:nvCxnSpPr>
        <p:spPr bwMode="auto">
          <a:xfrm>
            <a:off x="2658626" y="4374382"/>
            <a:ext cx="4549775" cy="1584325"/>
          </a:xfrm>
          <a:prstGeom prst="bentConnector3">
            <a:avLst>
              <a:gd name="adj1" fmla="val 74795"/>
            </a:avLst>
          </a:prstGeom>
          <a:noFill/>
          <a:ln w="31750">
            <a:solidFill>
              <a:schemeClr val="tx1">
                <a:lumMod val="50000"/>
                <a:lumOff val="50000"/>
              </a:schemeClr>
            </a:solidFill>
            <a:prstDash val="dash"/>
            <a:round/>
            <a:headEnd type="none" w="lg" len="med"/>
            <a:tailEnd type="triangle" w="lg" len="med"/>
          </a:ln>
        </p:spPr>
      </p:cxnSp>
      <p:grpSp>
        <p:nvGrpSpPr>
          <p:cNvPr id="34831" name="Group 21"/>
          <p:cNvGrpSpPr>
            <a:grpSpLocks/>
          </p:cNvGrpSpPr>
          <p:nvPr/>
        </p:nvGrpSpPr>
        <p:grpSpPr bwMode="auto">
          <a:xfrm>
            <a:off x="3872960" y="3993382"/>
            <a:ext cx="973344" cy="833438"/>
            <a:chOff x="2384275" y="4119563"/>
            <a:chExt cx="974195" cy="833437"/>
          </a:xfrm>
        </p:grpSpPr>
        <p:sp>
          <p:nvSpPr>
            <p:cNvPr id="34832" name="TextBox 27"/>
            <p:cNvSpPr txBox="1">
              <a:spLocks noChangeArrowheads="1"/>
            </p:cNvSpPr>
            <p:nvPr/>
          </p:nvSpPr>
          <p:spPr bwMode="auto">
            <a:xfrm>
              <a:off x="2384275" y="4676001"/>
              <a:ext cx="974195"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pic>
          <p:nvPicPr>
            <p:cNvPr id="34833" name="Picture 26" descr="qadlogo.jpg"/>
            <p:cNvPicPr>
              <a:picLocks noChangeAspect="1"/>
            </p:cNvPicPr>
            <p:nvPr/>
          </p:nvPicPr>
          <p:blipFill>
            <a:blip r:embed="rId8" cstate="print"/>
            <a:srcRect/>
            <a:stretch>
              <a:fillRect/>
            </a:stretch>
          </p:blipFill>
          <p:spPr bwMode="auto">
            <a:xfrm>
              <a:off x="2561809" y="4119563"/>
              <a:ext cx="619125" cy="6000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457200" y="891610"/>
            <a:ext cx="8229600" cy="1650623"/>
          </a:xfrm>
        </p:spPr>
        <p:txBody>
          <a:bodyPr/>
          <a:lstStyle/>
          <a:p>
            <a:pPr marL="0" indent="0">
              <a:buNone/>
            </a:pPr>
            <a:r>
              <a:rPr lang="en-US" dirty="0" smtClean="0"/>
              <a:t>QXO is also used by QAD to synchronize master data and to integrate modules like QAD EAM and QAD CRM.</a:t>
            </a:r>
            <a:endParaRPr lang="en-US" dirty="0"/>
          </a:p>
        </p:txBody>
      </p:sp>
      <p:sp>
        <p:nvSpPr>
          <p:cNvPr id="35842" name="Rectangle 2"/>
          <p:cNvSpPr>
            <a:spLocks noGrp="1" noChangeArrowheads="1"/>
          </p:cNvSpPr>
          <p:nvPr>
            <p:ph type="title"/>
          </p:nvPr>
        </p:nvSpPr>
        <p:spPr/>
        <p:txBody>
          <a:bodyPr/>
          <a:lstStyle/>
          <a:p>
            <a:r>
              <a:rPr lang="en-US" altLang="zh-CN" smtClean="0"/>
              <a:t>QXtend Outbound– Overview</a:t>
            </a:r>
          </a:p>
        </p:txBody>
      </p:sp>
      <p:sp>
        <p:nvSpPr>
          <p:cNvPr id="19" name="Footer Placeholder 18"/>
          <p:cNvSpPr>
            <a:spLocks noGrp="1"/>
          </p:cNvSpPr>
          <p:nvPr>
            <p:ph type="ftr" sz="quarter" idx="10"/>
          </p:nvPr>
        </p:nvSpPr>
        <p:spPr/>
        <p:txBody>
          <a:bodyPr/>
          <a:lstStyle/>
          <a:p>
            <a:r>
              <a:rPr lang="en-US" dirty="0" smtClean="0"/>
              <a:t>QX-OVER-290</a:t>
            </a:r>
            <a:endParaRPr lang="en-US" dirty="0"/>
          </a:p>
        </p:txBody>
      </p:sp>
      <p:sp>
        <p:nvSpPr>
          <p:cNvPr id="4" name="TextBox 119"/>
          <p:cNvSpPr txBox="1">
            <a:spLocks noChangeArrowheads="1"/>
          </p:cNvSpPr>
          <p:nvPr/>
        </p:nvSpPr>
        <p:spPr bwMode="auto">
          <a:xfrm>
            <a:off x="1076849" y="3711191"/>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dirty="0" err="1">
                <a:solidFill>
                  <a:srgbClr val="FFFFFF"/>
                </a:solidFill>
                <a:latin typeface="+mj-lt"/>
              </a:rPr>
              <a:t>QXtend</a:t>
            </a:r>
            <a:endParaRPr lang="en-US" altLang="zh-CN" sz="1600" dirty="0">
              <a:solidFill>
                <a:srgbClr val="FFFFFF"/>
              </a:solidFill>
              <a:latin typeface="+mj-lt"/>
              <a:ea typeface="宋体" pitchFamily="2" charset="-122"/>
            </a:endParaRPr>
          </a:p>
        </p:txBody>
      </p:sp>
      <p:pic>
        <p:nvPicPr>
          <p:cNvPr id="35845" name="Picture 26" descr="qadlogo.jpg"/>
          <p:cNvPicPr>
            <a:picLocks noChangeAspect="1"/>
          </p:cNvPicPr>
          <p:nvPr/>
        </p:nvPicPr>
        <p:blipFill>
          <a:blip r:embed="rId3" cstate="print"/>
          <a:srcRect/>
          <a:stretch>
            <a:fillRect/>
          </a:stretch>
        </p:blipFill>
        <p:spPr bwMode="auto">
          <a:xfrm>
            <a:off x="3762899" y="3868354"/>
            <a:ext cx="619125" cy="600075"/>
          </a:xfrm>
          <a:prstGeom prst="rect">
            <a:avLst/>
          </a:prstGeom>
          <a:noFill/>
          <a:ln w="9525">
            <a:noFill/>
            <a:miter lim="800000"/>
            <a:headEnd/>
            <a:tailEnd/>
          </a:ln>
        </p:spPr>
      </p:pic>
      <p:sp>
        <p:nvSpPr>
          <p:cNvPr id="35846" name="TextBox 27"/>
          <p:cNvSpPr txBox="1">
            <a:spLocks noChangeArrowheads="1"/>
          </p:cNvSpPr>
          <p:nvPr/>
        </p:nvSpPr>
        <p:spPr bwMode="auto">
          <a:xfrm>
            <a:off x="3586584" y="4425566"/>
            <a:ext cx="973344"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51" name="Elbow Connector 50"/>
          <p:cNvCxnSpPr/>
          <p:nvPr/>
        </p:nvCxnSpPr>
        <p:spPr bwMode="auto">
          <a:xfrm rot="10800000" flipV="1">
            <a:off x="4382024" y="3101591"/>
            <a:ext cx="2476500" cy="1066800"/>
          </a:xfrm>
          <a:prstGeom prst="bentConnector3">
            <a:avLst>
              <a:gd name="adj1" fmla="val 50000"/>
            </a:avLst>
          </a:prstGeom>
          <a:noFill/>
          <a:ln w="31750">
            <a:solidFill>
              <a:schemeClr val="tx1">
                <a:lumMod val="50000"/>
                <a:lumOff val="50000"/>
              </a:schemeClr>
            </a:solidFill>
            <a:prstDash val="dash"/>
            <a:round/>
            <a:headEnd type="triangle" w="lg" len="med"/>
            <a:tailEnd type="none" w="lg" len="med"/>
          </a:ln>
        </p:spPr>
      </p:cxnSp>
      <p:cxnSp>
        <p:nvCxnSpPr>
          <p:cNvPr id="53" name="Elbow Connector 52"/>
          <p:cNvCxnSpPr/>
          <p:nvPr/>
        </p:nvCxnSpPr>
        <p:spPr bwMode="auto">
          <a:xfrm rot="10800000" flipV="1">
            <a:off x="4382024" y="4163629"/>
            <a:ext cx="2552700" cy="4762"/>
          </a:xfrm>
          <a:prstGeom prst="bentConnector3">
            <a:avLst>
              <a:gd name="adj1" fmla="val 50000"/>
            </a:avLst>
          </a:prstGeom>
          <a:noFill/>
          <a:ln w="31750">
            <a:solidFill>
              <a:schemeClr val="tx1">
                <a:lumMod val="50000"/>
                <a:lumOff val="50000"/>
              </a:schemeClr>
            </a:solidFill>
            <a:prstDash val="dash"/>
            <a:round/>
            <a:headEnd type="triangle" w="lg" len="med"/>
            <a:tailEnd type="none" w="lg" len="med"/>
          </a:ln>
        </p:spPr>
      </p:cxnSp>
      <p:cxnSp>
        <p:nvCxnSpPr>
          <p:cNvPr id="57" name="Elbow Connector 56"/>
          <p:cNvCxnSpPr/>
          <p:nvPr/>
        </p:nvCxnSpPr>
        <p:spPr bwMode="auto">
          <a:xfrm rot="10800000">
            <a:off x="4382024" y="4168391"/>
            <a:ext cx="2476500" cy="1295400"/>
          </a:xfrm>
          <a:prstGeom prst="bentConnector3">
            <a:avLst>
              <a:gd name="adj1" fmla="val 50000"/>
            </a:avLst>
          </a:prstGeom>
          <a:noFill/>
          <a:ln w="31750">
            <a:solidFill>
              <a:schemeClr val="tx1">
                <a:lumMod val="50000"/>
                <a:lumOff val="50000"/>
              </a:schemeClr>
            </a:solidFill>
            <a:prstDash val="dash"/>
            <a:round/>
            <a:headEnd type="triangle" w="lg" len="med"/>
            <a:tailEnd type="none" w="lg" len="med"/>
          </a:ln>
        </p:spPr>
      </p:cxnSp>
      <p:cxnSp>
        <p:nvCxnSpPr>
          <p:cNvPr id="73" name="Straight Arrow Connector 72"/>
          <p:cNvCxnSpPr>
            <a:endCxn id="4" idx="3"/>
          </p:cNvCxnSpPr>
          <p:nvPr/>
        </p:nvCxnSpPr>
        <p:spPr bwMode="auto">
          <a:xfrm rot="10800000">
            <a:off x="2219849" y="4168391"/>
            <a:ext cx="1543050" cy="0"/>
          </a:xfrm>
          <a:prstGeom prst="straightConnector1">
            <a:avLst/>
          </a:prstGeom>
          <a:noFill/>
          <a:ln w="31750">
            <a:solidFill>
              <a:schemeClr val="tx1">
                <a:lumMod val="50000"/>
                <a:lumOff val="50000"/>
              </a:schemeClr>
            </a:solidFill>
            <a:prstDash val="dash"/>
            <a:round/>
            <a:headEnd type="triangle" w="lg" len="med"/>
            <a:tailEnd type="none" w="lg" len="med"/>
          </a:ln>
        </p:spPr>
      </p:cxnSp>
      <p:pic>
        <p:nvPicPr>
          <p:cNvPr id="35851" name="Picture 20" descr="qadlogo.jpg"/>
          <p:cNvPicPr>
            <a:picLocks noChangeAspect="1"/>
          </p:cNvPicPr>
          <p:nvPr/>
        </p:nvPicPr>
        <p:blipFill>
          <a:blip r:embed="rId3" cstate="print"/>
          <a:srcRect/>
          <a:stretch>
            <a:fillRect/>
          </a:stretch>
        </p:blipFill>
        <p:spPr bwMode="auto">
          <a:xfrm>
            <a:off x="6858524" y="2801554"/>
            <a:ext cx="619125" cy="600075"/>
          </a:xfrm>
          <a:prstGeom prst="rect">
            <a:avLst/>
          </a:prstGeom>
          <a:noFill/>
          <a:ln w="9525">
            <a:noFill/>
            <a:miter lim="800000"/>
            <a:headEnd/>
            <a:tailEnd/>
          </a:ln>
        </p:spPr>
      </p:pic>
      <p:sp>
        <p:nvSpPr>
          <p:cNvPr id="35852" name="TextBox 21"/>
          <p:cNvSpPr txBox="1">
            <a:spLocks noChangeArrowheads="1"/>
          </p:cNvSpPr>
          <p:nvPr/>
        </p:nvSpPr>
        <p:spPr bwMode="auto">
          <a:xfrm>
            <a:off x="6977177" y="3358766"/>
            <a:ext cx="380232"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EA</a:t>
            </a:r>
          </a:p>
        </p:txBody>
      </p:sp>
      <p:pic>
        <p:nvPicPr>
          <p:cNvPr id="35853" name="Picture 22" descr="qadlogo.jpg"/>
          <p:cNvPicPr>
            <a:picLocks noChangeAspect="1"/>
          </p:cNvPicPr>
          <p:nvPr/>
        </p:nvPicPr>
        <p:blipFill>
          <a:blip r:embed="rId3" cstate="print"/>
          <a:srcRect/>
          <a:stretch>
            <a:fillRect/>
          </a:stretch>
        </p:blipFill>
        <p:spPr bwMode="auto">
          <a:xfrm>
            <a:off x="6934724" y="3863591"/>
            <a:ext cx="619125" cy="600075"/>
          </a:xfrm>
          <a:prstGeom prst="rect">
            <a:avLst/>
          </a:prstGeom>
          <a:noFill/>
          <a:ln w="9525">
            <a:noFill/>
            <a:miter lim="800000"/>
            <a:headEnd/>
            <a:tailEnd/>
          </a:ln>
        </p:spPr>
      </p:pic>
      <p:sp>
        <p:nvSpPr>
          <p:cNvPr id="35854" name="TextBox 23"/>
          <p:cNvSpPr txBox="1">
            <a:spLocks noChangeArrowheads="1"/>
          </p:cNvSpPr>
          <p:nvPr/>
        </p:nvSpPr>
        <p:spPr bwMode="auto">
          <a:xfrm>
            <a:off x="6802962" y="4420804"/>
            <a:ext cx="903287" cy="276225"/>
          </a:xfrm>
          <a:prstGeom prst="rect">
            <a:avLst/>
          </a:prstGeom>
          <a:noFill/>
          <a:ln w="9525">
            <a:noFill/>
            <a:miter lim="800000"/>
            <a:headEnd/>
            <a:tailEnd/>
          </a:ln>
        </p:spPr>
        <p:txBody>
          <a:bodyPr>
            <a:spAutoFit/>
          </a:bodyPr>
          <a:lstStyle/>
          <a:p>
            <a:r>
              <a:rPr lang="en-US" altLang="zh-CN" sz="1200">
                <a:latin typeface="+mj-lt"/>
                <a:ea typeface="宋体" pitchFamily="2" charset="-122"/>
              </a:rPr>
              <a:t>EAM</a:t>
            </a:r>
          </a:p>
        </p:txBody>
      </p:sp>
      <p:pic>
        <p:nvPicPr>
          <p:cNvPr id="35855" name="Picture 24" descr="qadlogo.jpg"/>
          <p:cNvPicPr>
            <a:picLocks noChangeAspect="1"/>
          </p:cNvPicPr>
          <p:nvPr/>
        </p:nvPicPr>
        <p:blipFill>
          <a:blip r:embed="rId3" cstate="print"/>
          <a:srcRect/>
          <a:stretch>
            <a:fillRect/>
          </a:stretch>
        </p:blipFill>
        <p:spPr bwMode="auto">
          <a:xfrm>
            <a:off x="6858524" y="5163754"/>
            <a:ext cx="619125" cy="600075"/>
          </a:xfrm>
          <a:prstGeom prst="rect">
            <a:avLst/>
          </a:prstGeom>
          <a:noFill/>
          <a:ln w="9525">
            <a:noFill/>
            <a:miter lim="800000"/>
            <a:headEnd/>
            <a:tailEnd/>
          </a:ln>
        </p:spPr>
      </p:pic>
      <p:sp>
        <p:nvSpPr>
          <p:cNvPr id="35856" name="TextBox 25"/>
          <p:cNvSpPr txBox="1">
            <a:spLocks noChangeArrowheads="1"/>
          </p:cNvSpPr>
          <p:nvPr/>
        </p:nvSpPr>
        <p:spPr bwMode="auto">
          <a:xfrm>
            <a:off x="6922024" y="5720966"/>
            <a:ext cx="492125" cy="276225"/>
          </a:xfrm>
          <a:prstGeom prst="rect">
            <a:avLst/>
          </a:prstGeom>
          <a:noFill/>
          <a:ln w="9525">
            <a:noFill/>
            <a:miter lim="800000"/>
            <a:headEnd/>
            <a:tailEnd/>
          </a:ln>
        </p:spPr>
        <p:txBody>
          <a:bodyPr wrap="none">
            <a:spAutoFit/>
          </a:bodyPr>
          <a:lstStyle/>
          <a:p>
            <a:r>
              <a:rPr lang="en-US" altLang="zh-CN" sz="1200">
                <a:ea typeface="宋体" pitchFamily="2" charset="-122"/>
              </a:rPr>
              <a:t>CRM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marL="0" indent="0">
              <a:buNone/>
            </a:pPr>
            <a:r>
              <a:rPr lang="en-US" altLang="zh-CN" dirty="0" smtClean="0"/>
              <a:t>Enterprise Application Integration (EAI) is the process of linking disparate applications to realize operational advantages and enables:</a:t>
            </a:r>
          </a:p>
          <a:p>
            <a:pPr lvl="1"/>
            <a:r>
              <a:rPr lang="en-US" altLang="zh-CN" dirty="0" smtClean="0"/>
              <a:t>Data consistency across disparate systems.</a:t>
            </a:r>
          </a:p>
          <a:p>
            <a:pPr lvl="1"/>
            <a:r>
              <a:rPr lang="en-US" altLang="zh-CN" dirty="0" smtClean="0"/>
              <a:t>Process integration across disparate systems.</a:t>
            </a:r>
          </a:p>
          <a:p>
            <a:pPr lvl="1"/>
            <a:r>
              <a:rPr lang="en-US" altLang="zh-CN" dirty="0" smtClean="0"/>
              <a:t>Using a single interface across disparate systems.</a:t>
            </a:r>
          </a:p>
        </p:txBody>
      </p:sp>
      <p:sp>
        <p:nvSpPr>
          <p:cNvPr id="9219" name="Rectangle 2"/>
          <p:cNvSpPr>
            <a:spLocks noGrp="1" noChangeArrowheads="1"/>
          </p:cNvSpPr>
          <p:nvPr>
            <p:ph type="title"/>
          </p:nvPr>
        </p:nvSpPr>
        <p:spPr/>
        <p:txBody>
          <a:bodyPr/>
          <a:lstStyle/>
          <a:p>
            <a:r>
              <a:rPr lang="en-IE" smtClean="0"/>
              <a:t>Enterprise Application Integration</a:t>
            </a:r>
            <a:endParaRPr lang="en-GB" smtClean="0"/>
          </a:p>
        </p:txBody>
      </p:sp>
      <p:sp>
        <p:nvSpPr>
          <p:cNvPr id="7" name="Footer Placeholder 6"/>
          <p:cNvSpPr>
            <a:spLocks noGrp="1"/>
          </p:cNvSpPr>
          <p:nvPr>
            <p:ph type="ftr" sz="quarter" idx="10"/>
          </p:nvPr>
        </p:nvSpPr>
        <p:spPr/>
        <p:txBody>
          <a:bodyPr/>
          <a:lstStyle/>
          <a:p>
            <a:r>
              <a:rPr lang="en-US" dirty="0" smtClean="0"/>
              <a:t>QX-OVER-030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zh-CN" smtClean="0"/>
              <a:t>QXO Overview</a:t>
            </a:r>
          </a:p>
        </p:txBody>
      </p:sp>
      <p:sp>
        <p:nvSpPr>
          <p:cNvPr id="33" name="Footer Placeholder 32"/>
          <p:cNvSpPr>
            <a:spLocks noGrp="1"/>
          </p:cNvSpPr>
          <p:nvPr>
            <p:ph type="ftr" sz="quarter" idx="10"/>
          </p:nvPr>
        </p:nvSpPr>
        <p:spPr/>
        <p:txBody>
          <a:bodyPr/>
          <a:lstStyle/>
          <a:p>
            <a:r>
              <a:rPr lang="en-US" dirty="0" smtClean="0"/>
              <a:t>QX-OVER-300</a:t>
            </a:r>
            <a:endParaRPr lang="en-US" dirty="0"/>
          </a:p>
        </p:txBody>
      </p:sp>
      <p:pic>
        <p:nvPicPr>
          <p:cNvPr id="1028" name="Picture 4"/>
          <p:cNvPicPr>
            <a:picLocks noChangeAspect="1" noChangeArrowheads="1"/>
          </p:cNvPicPr>
          <p:nvPr/>
        </p:nvPicPr>
        <p:blipFill>
          <a:blip r:embed="rId3" cstate="print"/>
          <a:srcRect/>
          <a:stretch>
            <a:fillRect/>
          </a:stretch>
        </p:blipFill>
        <p:spPr bwMode="auto">
          <a:xfrm>
            <a:off x="3719564" y="3685763"/>
            <a:ext cx="857250" cy="1676400"/>
          </a:xfrm>
          <a:prstGeom prst="rect">
            <a:avLst/>
          </a:prstGeom>
          <a:noFill/>
          <a:ln w="9525">
            <a:noFill/>
            <a:miter lim="800000"/>
            <a:headEnd/>
            <a:tailEnd/>
          </a:ln>
          <a:effectLst/>
          <a:scene3d>
            <a:camera prst="orthographicFront"/>
            <a:lightRig rig="balanced" dir="t"/>
          </a:scene3d>
          <a:sp3d/>
        </p:spPr>
      </p:pic>
      <p:pic>
        <p:nvPicPr>
          <p:cNvPr id="1029" name="Picture 5"/>
          <p:cNvPicPr>
            <a:picLocks noChangeAspect="1" noChangeArrowheads="1"/>
          </p:cNvPicPr>
          <p:nvPr/>
        </p:nvPicPr>
        <p:blipFill>
          <a:blip r:embed="rId4" cstate="print"/>
          <a:srcRect/>
          <a:stretch>
            <a:fillRect/>
          </a:stretch>
        </p:blipFill>
        <p:spPr bwMode="auto">
          <a:xfrm>
            <a:off x="5624564" y="2657063"/>
            <a:ext cx="781050" cy="1562100"/>
          </a:xfrm>
          <a:prstGeom prst="rect">
            <a:avLst/>
          </a:prstGeom>
          <a:noFill/>
          <a:ln w="9525">
            <a:noFill/>
            <a:miter lim="800000"/>
            <a:headEnd/>
            <a:tailEnd/>
          </a:ln>
          <a:effectLst/>
          <a:scene3d>
            <a:camera prst="orthographicFront"/>
            <a:lightRig rig="balanced" dir="t"/>
          </a:scene3d>
          <a:sp3d/>
        </p:spPr>
      </p:pic>
      <p:pic>
        <p:nvPicPr>
          <p:cNvPr id="36869" name="Picture 6"/>
          <p:cNvPicPr>
            <a:picLocks noChangeAspect="1" noChangeArrowheads="1"/>
          </p:cNvPicPr>
          <p:nvPr/>
        </p:nvPicPr>
        <p:blipFill>
          <a:blip r:embed="rId5" cstate="print"/>
          <a:srcRect/>
          <a:stretch>
            <a:fillRect/>
          </a:stretch>
        </p:blipFill>
        <p:spPr bwMode="auto">
          <a:xfrm>
            <a:off x="5548364" y="5095463"/>
            <a:ext cx="971550" cy="1066800"/>
          </a:xfrm>
          <a:prstGeom prst="rect">
            <a:avLst/>
          </a:prstGeom>
          <a:noFill/>
          <a:ln w="9525">
            <a:noFill/>
            <a:miter lim="800000"/>
            <a:headEnd/>
            <a:tailEnd/>
          </a:ln>
        </p:spPr>
      </p:pic>
      <p:pic>
        <p:nvPicPr>
          <p:cNvPr id="9" name="Picture 8" descr="QADEA2008.jpg"/>
          <p:cNvPicPr>
            <a:picLocks noChangeAspect="1"/>
          </p:cNvPicPr>
          <p:nvPr/>
        </p:nvPicPr>
        <p:blipFill>
          <a:blip r:embed="rId6" cstate="print"/>
          <a:stretch>
            <a:fillRect/>
          </a:stretch>
        </p:blipFill>
        <p:spPr>
          <a:xfrm>
            <a:off x="442964" y="3495263"/>
            <a:ext cx="2565663" cy="2057400"/>
          </a:xfrm>
          <a:prstGeom prst="rect">
            <a:avLst/>
          </a:prstGeom>
          <a:effectLst/>
          <a:scene3d>
            <a:camera prst="orthographicFront"/>
            <a:lightRig rig="balanced" dir="t"/>
          </a:scene3d>
          <a:sp3d/>
        </p:spPr>
      </p:pic>
      <p:cxnSp>
        <p:nvCxnSpPr>
          <p:cNvPr id="11" name="Elbow Connector 10"/>
          <p:cNvCxnSpPr>
            <a:stCxn id="9" idx="3"/>
            <a:endCxn id="1028" idx="1"/>
          </p:cNvCxnSpPr>
          <p:nvPr/>
        </p:nvCxnSpPr>
        <p:spPr bwMode="auto">
          <a:xfrm>
            <a:off x="3008627" y="4523963"/>
            <a:ext cx="710937" cy="1588"/>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13" name="Straight Arrow Connector 12"/>
          <p:cNvCxnSpPr>
            <a:stCxn id="1028" idx="3"/>
            <a:endCxn id="1029" idx="1"/>
          </p:cNvCxnSpPr>
          <p:nvPr/>
        </p:nvCxnSpPr>
        <p:spPr bwMode="auto">
          <a:xfrm flipV="1">
            <a:off x="4576814" y="3438113"/>
            <a:ext cx="1047750" cy="1085850"/>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15" name="Straight Arrow Connector 14"/>
          <p:cNvCxnSpPr>
            <a:stCxn id="1028" idx="3"/>
          </p:cNvCxnSpPr>
          <p:nvPr/>
        </p:nvCxnSpPr>
        <p:spPr bwMode="auto">
          <a:xfrm>
            <a:off x="4576814" y="4523963"/>
            <a:ext cx="971550" cy="1104900"/>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pic>
        <p:nvPicPr>
          <p:cNvPr id="16" name="Picture 15" descr="qadlogo.jpg"/>
          <p:cNvPicPr>
            <a:picLocks noChangeAspect="1"/>
          </p:cNvPicPr>
          <p:nvPr/>
        </p:nvPicPr>
        <p:blipFill>
          <a:blip r:embed="rId7" cstate="print"/>
          <a:stretch>
            <a:fillRect/>
          </a:stretch>
        </p:blipFill>
        <p:spPr>
          <a:xfrm>
            <a:off x="7870152" y="2047463"/>
            <a:ext cx="619125" cy="600075"/>
          </a:xfrm>
          <a:prstGeom prst="rect">
            <a:avLst/>
          </a:prstGeom>
          <a:effectLst/>
          <a:scene3d>
            <a:camera prst="orthographicFront"/>
            <a:lightRig rig="balanced" dir="t"/>
          </a:scene3d>
          <a:sp3d/>
        </p:spPr>
      </p:pic>
      <p:sp>
        <p:nvSpPr>
          <p:cNvPr id="17" name="TextBox 16"/>
          <p:cNvSpPr txBox="1"/>
          <p:nvPr/>
        </p:nvSpPr>
        <p:spPr>
          <a:xfrm>
            <a:off x="7737125" y="2680101"/>
            <a:ext cx="885179"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EMEA</a:t>
            </a:r>
          </a:p>
        </p:txBody>
      </p:sp>
      <p:pic>
        <p:nvPicPr>
          <p:cNvPr id="18" name="Picture 17" descr="qadlogo.jpg"/>
          <p:cNvPicPr>
            <a:picLocks noChangeAspect="1"/>
          </p:cNvPicPr>
          <p:nvPr/>
        </p:nvPicPr>
        <p:blipFill>
          <a:blip r:embed="rId7" cstate="print"/>
          <a:stretch>
            <a:fillRect/>
          </a:stretch>
        </p:blipFill>
        <p:spPr>
          <a:xfrm>
            <a:off x="7870152" y="3042826"/>
            <a:ext cx="619125" cy="600075"/>
          </a:xfrm>
          <a:prstGeom prst="rect">
            <a:avLst/>
          </a:prstGeom>
          <a:effectLst/>
          <a:scene3d>
            <a:camera prst="orthographicFront"/>
            <a:lightRig rig="balanced" dir="t"/>
          </a:scene3d>
          <a:sp3d/>
        </p:spPr>
      </p:pic>
      <p:sp>
        <p:nvSpPr>
          <p:cNvPr id="19" name="TextBox 18"/>
          <p:cNvSpPr txBox="1"/>
          <p:nvPr/>
        </p:nvSpPr>
        <p:spPr>
          <a:xfrm>
            <a:off x="7696249" y="3675464"/>
            <a:ext cx="966932"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NAMER</a:t>
            </a:r>
          </a:p>
        </p:txBody>
      </p:sp>
      <p:pic>
        <p:nvPicPr>
          <p:cNvPr id="20" name="Picture 19" descr="qadlogo.jpg"/>
          <p:cNvPicPr>
            <a:picLocks noChangeAspect="1"/>
          </p:cNvPicPr>
          <p:nvPr/>
        </p:nvPicPr>
        <p:blipFill>
          <a:blip r:embed="rId7" cstate="print"/>
          <a:stretch>
            <a:fillRect/>
          </a:stretch>
        </p:blipFill>
        <p:spPr>
          <a:xfrm>
            <a:off x="7870152" y="4033426"/>
            <a:ext cx="619125" cy="600075"/>
          </a:xfrm>
          <a:prstGeom prst="rect">
            <a:avLst/>
          </a:prstGeom>
          <a:effectLst/>
          <a:scene3d>
            <a:camera prst="orthographicFront"/>
            <a:lightRig rig="balanced" dir="t"/>
          </a:scene3d>
          <a:sp3d/>
        </p:spPr>
      </p:pic>
      <p:sp>
        <p:nvSpPr>
          <p:cNvPr id="21" name="TextBox 20"/>
          <p:cNvSpPr txBox="1"/>
          <p:nvPr/>
        </p:nvSpPr>
        <p:spPr>
          <a:xfrm>
            <a:off x="7632930" y="4666064"/>
            <a:ext cx="1093569"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ASIAPAC</a:t>
            </a:r>
          </a:p>
        </p:txBody>
      </p:sp>
      <p:cxnSp>
        <p:nvCxnSpPr>
          <p:cNvPr id="23" name="Straight Arrow Connector 22"/>
          <p:cNvCxnSpPr>
            <a:stCxn id="1029" idx="3"/>
            <a:endCxn id="16" idx="1"/>
          </p:cNvCxnSpPr>
          <p:nvPr/>
        </p:nvCxnSpPr>
        <p:spPr bwMode="auto">
          <a:xfrm flipV="1">
            <a:off x="6405614" y="2347501"/>
            <a:ext cx="1464538" cy="1090612"/>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25" name="Straight Arrow Connector 24"/>
          <p:cNvCxnSpPr>
            <a:stCxn id="1029" idx="3"/>
            <a:endCxn id="18" idx="1"/>
          </p:cNvCxnSpPr>
          <p:nvPr/>
        </p:nvCxnSpPr>
        <p:spPr bwMode="auto">
          <a:xfrm flipV="1">
            <a:off x="6405614" y="3342864"/>
            <a:ext cx="1464538" cy="95249"/>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27" name="Straight Arrow Connector 26"/>
          <p:cNvCxnSpPr>
            <a:stCxn id="1029" idx="3"/>
            <a:endCxn id="20" idx="1"/>
          </p:cNvCxnSpPr>
          <p:nvPr/>
        </p:nvCxnSpPr>
        <p:spPr bwMode="auto">
          <a:xfrm>
            <a:off x="6405614" y="3438113"/>
            <a:ext cx="1464538" cy="895351"/>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sp>
        <p:nvSpPr>
          <p:cNvPr id="29" name="TextBox 28"/>
          <p:cNvSpPr txBox="1">
            <a:spLocks noChangeArrowheads="1"/>
          </p:cNvSpPr>
          <p:nvPr/>
        </p:nvSpPr>
        <p:spPr bwMode="auto">
          <a:xfrm>
            <a:off x="7758164" y="5324063"/>
            <a:ext cx="914400" cy="609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r>
              <a:rPr lang="en-US" altLang="zh-CN" sz="1600" b="1">
                <a:solidFill>
                  <a:srgbClr val="FFFFFF"/>
                </a:solidFill>
                <a:latin typeface="+mj-lt"/>
                <a:ea typeface="宋体" pitchFamily="2" charset="-122"/>
              </a:rPr>
              <a:t>PLM</a:t>
            </a:r>
            <a:endParaRPr lang="en-GB" sz="1600" b="1">
              <a:solidFill>
                <a:srgbClr val="FFFFFF"/>
              </a:solidFill>
              <a:latin typeface="+mj-lt"/>
            </a:endParaRPr>
          </a:p>
        </p:txBody>
      </p:sp>
      <p:cxnSp>
        <p:nvCxnSpPr>
          <p:cNvPr id="31" name="Straight Arrow Connector 30"/>
          <p:cNvCxnSpPr>
            <a:endCxn id="29" idx="1"/>
          </p:cNvCxnSpPr>
          <p:nvPr/>
        </p:nvCxnSpPr>
        <p:spPr bwMode="auto">
          <a:xfrm>
            <a:off x="6519914" y="5628863"/>
            <a:ext cx="1238250" cy="1588"/>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sp>
        <p:nvSpPr>
          <p:cNvPr id="36893" name="Left Brace 32"/>
          <p:cNvSpPr>
            <a:spLocks/>
          </p:cNvSpPr>
          <p:nvPr/>
        </p:nvSpPr>
        <p:spPr bwMode="auto">
          <a:xfrm rot="5400000">
            <a:off x="1471664" y="637763"/>
            <a:ext cx="381000" cy="2590800"/>
          </a:xfrm>
          <a:prstGeom prst="leftBrace">
            <a:avLst>
              <a:gd name="adj1" fmla="val 8343"/>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4" name="Left Brace 33"/>
          <p:cNvSpPr>
            <a:spLocks/>
          </p:cNvSpPr>
          <p:nvPr/>
        </p:nvSpPr>
        <p:spPr bwMode="auto">
          <a:xfrm rot="5400000">
            <a:off x="37957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5" name="Left Brace 34"/>
          <p:cNvSpPr>
            <a:spLocks/>
          </p:cNvSpPr>
          <p:nvPr/>
        </p:nvSpPr>
        <p:spPr bwMode="auto">
          <a:xfrm rot="5400000">
            <a:off x="57769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6" name="Left Brace 35"/>
          <p:cNvSpPr>
            <a:spLocks/>
          </p:cNvSpPr>
          <p:nvPr/>
        </p:nvSpPr>
        <p:spPr bwMode="auto">
          <a:xfrm rot="5400000">
            <a:off x="79105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7" name="TextBox 36"/>
          <p:cNvSpPr txBox="1">
            <a:spLocks noChangeArrowheads="1"/>
          </p:cNvSpPr>
          <p:nvPr/>
        </p:nvSpPr>
        <p:spPr bwMode="auto">
          <a:xfrm>
            <a:off x="171734" y="1285463"/>
            <a:ext cx="3038011" cy="461665"/>
          </a:xfrm>
          <a:prstGeom prst="rect">
            <a:avLst/>
          </a:prstGeom>
          <a:noFill/>
          <a:ln w="9525">
            <a:noFill/>
            <a:miter lim="800000"/>
            <a:headEnd/>
            <a:tailEnd/>
          </a:ln>
        </p:spPr>
        <p:txBody>
          <a:bodyPr wrap="none">
            <a:spAutoFit/>
          </a:bodyPr>
          <a:lstStyle/>
          <a:p>
            <a:r>
              <a:rPr lang="en-US" altLang="zh-CN" sz="2400" dirty="0">
                <a:latin typeface="+mj-lt"/>
                <a:ea typeface="宋体" pitchFamily="2" charset="-122"/>
              </a:rPr>
              <a:t>Source Application</a:t>
            </a:r>
          </a:p>
        </p:txBody>
      </p:sp>
      <p:sp>
        <p:nvSpPr>
          <p:cNvPr id="36898" name="TextBox 37"/>
          <p:cNvSpPr txBox="1">
            <a:spLocks noChangeArrowheads="1"/>
          </p:cNvSpPr>
          <p:nvPr/>
        </p:nvSpPr>
        <p:spPr bwMode="auto">
          <a:xfrm>
            <a:off x="3262364" y="904463"/>
            <a:ext cx="1355725" cy="830263"/>
          </a:xfrm>
          <a:prstGeom prst="rect">
            <a:avLst/>
          </a:prstGeom>
          <a:noFill/>
          <a:ln w="9525">
            <a:noFill/>
            <a:miter lim="800000"/>
            <a:headEnd/>
            <a:tailEnd/>
          </a:ln>
        </p:spPr>
        <p:txBody>
          <a:bodyPr wrap="none">
            <a:spAutoFit/>
          </a:bodyPr>
          <a:lstStyle/>
          <a:p>
            <a:r>
              <a:rPr lang="en-US" altLang="zh-CN" sz="2400">
                <a:latin typeface="+mj-lt"/>
                <a:ea typeface="宋体" pitchFamily="2" charset="-122"/>
              </a:rPr>
              <a:t>Business</a:t>
            </a:r>
          </a:p>
          <a:p>
            <a:r>
              <a:rPr lang="en-US" altLang="zh-CN" sz="2400">
                <a:latin typeface="+mj-lt"/>
                <a:ea typeface="宋体" pitchFamily="2" charset="-122"/>
              </a:rPr>
              <a:t>Object</a:t>
            </a:r>
          </a:p>
        </p:txBody>
      </p:sp>
      <p:sp>
        <p:nvSpPr>
          <p:cNvPr id="36899" name="TextBox 38"/>
          <p:cNvSpPr txBox="1">
            <a:spLocks noChangeArrowheads="1"/>
          </p:cNvSpPr>
          <p:nvPr/>
        </p:nvSpPr>
        <p:spPr bwMode="auto">
          <a:xfrm>
            <a:off x="5406454" y="1280701"/>
            <a:ext cx="1080745" cy="461665"/>
          </a:xfrm>
          <a:prstGeom prst="rect">
            <a:avLst/>
          </a:prstGeom>
          <a:noFill/>
          <a:ln w="9525">
            <a:noFill/>
            <a:miter lim="800000"/>
            <a:headEnd/>
            <a:tailEnd/>
          </a:ln>
        </p:spPr>
        <p:txBody>
          <a:bodyPr wrap="none">
            <a:spAutoFit/>
          </a:bodyPr>
          <a:lstStyle/>
          <a:p>
            <a:r>
              <a:rPr lang="en-US" altLang="zh-CN" sz="2400">
                <a:latin typeface="+mj-lt"/>
                <a:ea typeface="宋体" pitchFamily="2" charset="-122"/>
              </a:rPr>
              <a:t>Profile</a:t>
            </a:r>
          </a:p>
        </p:txBody>
      </p:sp>
      <p:sp>
        <p:nvSpPr>
          <p:cNvPr id="36900" name="TextBox 39"/>
          <p:cNvSpPr txBox="1">
            <a:spLocks noChangeArrowheads="1"/>
          </p:cNvSpPr>
          <p:nvPr/>
        </p:nvSpPr>
        <p:spPr bwMode="auto">
          <a:xfrm>
            <a:off x="7245694" y="1285463"/>
            <a:ext cx="1712328" cy="461665"/>
          </a:xfrm>
          <a:prstGeom prst="rect">
            <a:avLst/>
          </a:prstGeom>
          <a:noFill/>
          <a:ln w="9525">
            <a:noFill/>
            <a:miter lim="800000"/>
            <a:headEnd/>
            <a:tailEnd/>
          </a:ln>
        </p:spPr>
        <p:txBody>
          <a:bodyPr wrap="none">
            <a:spAutoFit/>
          </a:bodyPr>
          <a:lstStyle/>
          <a:p>
            <a:r>
              <a:rPr lang="en-US" altLang="zh-CN" sz="2400">
                <a:latin typeface="+mj-lt"/>
                <a:ea typeface="宋体" pitchFamily="2" charset="-122"/>
              </a:rPr>
              <a:t>Subscriber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r>
              <a:rPr lang="en-US" altLang="zh-CN" smtClean="0"/>
              <a:t>Core QXO Concepts</a:t>
            </a:r>
          </a:p>
          <a:p>
            <a:pPr lvl="1"/>
            <a:r>
              <a:rPr lang="en-US" altLang="zh-CN" smtClean="0"/>
              <a:t>Source Applications</a:t>
            </a:r>
          </a:p>
          <a:p>
            <a:pPr lvl="1"/>
            <a:r>
              <a:rPr lang="en-US" altLang="zh-CN" smtClean="0"/>
              <a:t>Business Objects</a:t>
            </a:r>
          </a:p>
          <a:p>
            <a:pPr lvl="1"/>
            <a:r>
              <a:rPr lang="en-US" altLang="zh-CN" smtClean="0"/>
              <a:t>Profiles </a:t>
            </a:r>
          </a:p>
          <a:p>
            <a:pPr lvl="1"/>
            <a:r>
              <a:rPr lang="en-US" altLang="zh-CN" smtClean="0"/>
              <a:t>Subscribers</a:t>
            </a:r>
          </a:p>
          <a:p>
            <a:pPr lvl="1"/>
            <a:endParaRPr lang="zh-CN" altLang="en-US" smtClean="0"/>
          </a:p>
        </p:txBody>
      </p:sp>
      <p:sp>
        <p:nvSpPr>
          <p:cNvPr id="37890" name="Title 1"/>
          <p:cNvSpPr>
            <a:spLocks noGrp="1"/>
          </p:cNvSpPr>
          <p:nvPr>
            <p:ph type="title"/>
          </p:nvPr>
        </p:nvSpPr>
        <p:spPr/>
        <p:txBody>
          <a:bodyPr/>
          <a:lstStyle/>
          <a:p>
            <a:r>
              <a:rPr lang="en-US" altLang="zh-CN" smtClean="0"/>
              <a:t>QXtend Outbound Concepts</a:t>
            </a:r>
          </a:p>
        </p:txBody>
      </p:sp>
      <p:sp>
        <p:nvSpPr>
          <p:cNvPr id="6" name="Footer Placeholder 5"/>
          <p:cNvSpPr>
            <a:spLocks noGrp="1"/>
          </p:cNvSpPr>
          <p:nvPr>
            <p:ph type="ftr" sz="quarter" idx="10"/>
          </p:nvPr>
        </p:nvSpPr>
        <p:spPr/>
        <p:txBody>
          <a:bodyPr/>
          <a:lstStyle/>
          <a:p>
            <a:r>
              <a:rPr lang="en-US" dirty="0" smtClean="0"/>
              <a:t>QX-OVER-310</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a:xfrm>
            <a:off x="447152" y="3936261"/>
            <a:ext cx="8284866" cy="3318649"/>
          </a:xfrm>
        </p:spPr>
        <p:txBody>
          <a:bodyPr/>
          <a:lstStyle/>
          <a:p>
            <a:r>
              <a:rPr lang="en-US" altLang="zh-CN" dirty="0" smtClean="0"/>
              <a:t>Source Application maps to application instance</a:t>
            </a:r>
          </a:p>
          <a:p>
            <a:r>
              <a:rPr lang="en-US" altLang="zh-CN" dirty="0" smtClean="0"/>
              <a:t>Assigned an instance name in QXO</a:t>
            </a:r>
          </a:p>
          <a:p>
            <a:r>
              <a:rPr lang="en-US" altLang="zh-CN" dirty="0" smtClean="0"/>
              <a:t>Single QXO supports multiple Source Applications</a:t>
            </a:r>
          </a:p>
          <a:p>
            <a:endParaRPr lang="zh-CN" altLang="en-US" dirty="0" smtClean="0"/>
          </a:p>
        </p:txBody>
      </p:sp>
      <p:sp>
        <p:nvSpPr>
          <p:cNvPr id="38914" name="Title 1"/>
          <p:cNvSpPr>
            <a:spLocks noGrp="1"/>
          </p:cNvSpPr>
          <p:nvPr>
            <p:ph type="title"/>
          </p:nvPr>
        </p:nvSpPr>
        <p:spPr/>
        <p:txBody>
          <a:bodyPr/>
          <a:lstStyle/>
          <a:p>
            <a:r>
              <a:rPr lang="en-US" altLang="zh-CN" smtClean="0"/>
              <a:t>QXtend Outbound – Source Application</a:t>
            </a:r>
          </a:p>
        </p:txBody>
      </p:sp>
      <p:sp>
        <p:nvSpPr>
          <p:cNvPr id="13" name="Footer Placeholder 12"/>
          <p:cNvSpPr>
            <a:spLocks noGrp="1"/>
          </p:cNvSpPr>
          <p:nvPr>
            <p:ph type="ftr" sz="quarter" idx="10"/>
          </p:nvPr>
        </p:nvSpPr>
        <p:spPr/>
        <p:txBody>
          <a:bodyPr/>
          <a:lstStyle/>
          <a:p>
            <a:r>
              <a:rPr lang="en-US" dirty="0" smtClean="0"/>
              <a:t>QX-OVER-320</a:t>
            </a:r>
            <a:endParaRPr lang="en-US" dirty="0"/>
          </a:p>
        </p:txBody>
      </p:sp>
      <p:sp>
        <p:nvSpPr>
          <p:cNvPr id="4" name="TextBox 119"/>
          <p:cNvSpPr txBox="1">
            <a:spLocks noChangeArrowheads="1"/>
          </p:cNvSpPr>
          <p:nvPr/>
        </p:nvSpPr>
        <p:spPr bwMode="auto">
          <a:xfrm>
            <a:off x="2124075" y="1011534"/>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8917" name="TextBox 23"/>
          <p:cNvSpPr txBox="1">
            <a:spLocks noChangeArrowheads="1"/>
          </p:cNvSpPr>
          <p:nvPr/>
        </p:nvSpPr>
        <p:spPr bwMode="auto">
          <a:xfrm>
            <a:off x="304800" y="1011534"/>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8918" name="TextBox 23"/>
          <p:cNvSpPr txBox="1">
            <a:spLocks noChangeArrowheads="1"/>
          </p:cNvSpPr>
          <p:nvPr/>
        </p:nvSpPr>
        <p:spPr bwMode="auto">
          <a:xfrm>
            <a:off x="304800" y="2532359"/>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3" name="TextBox 119"/>
          <p:cNvSpPr txBox="1">
            <a:spLocks noChangeArrowheads="1"/>
          </p:cNvSpPr>
          <p:nvPr/>
        </p:nvSpPr>
        <p:spPr bwMode="auto">
          <a:xfrm>
            <a:off x="2743200" y="1392534"/>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EMEA</a:t>
            </a:r>
          </a:p>
          <a:p>
            <a:r>
              <a:rPr lang="en-GB" sz="2000">
                <a:solidFill>
                  <a:srgbClr val="FFFFFF"/>
                </a:solidFill>
                <a:latin typeface="+mj-lt"/>
              </a:rPr>
              <a:t>(Source Application)</a:t>
            </a:r>
            <a:endParaRPr lang="en-US" altLang="zh-CN" sz="2000">
              <a:solidFill>
                <a:srgbClr val="FFFFFF"/>
              </a:solidFill>
              <a:latin typeface="+mj-lt"/>
              <a:ea typeface="宋体" pitchFamily="2" charset="-122"/>
            </a:endParaRPr>
          </a:p>
        </p:txBody>
      </p:sp>
      <p:sp>
        <p:nvSpPr>
          <p:cNvPr id="25" name="TextBox 119"/>
          <p:cNvSpPr txBox="1">
            <a:spLocks noChangeArrowheads="1"/>
          </p:cNvSpPr>
          <p:nvPr/>
        </p:nvSpPr>
        <p:spPr bwMode="auto">
          <a:xfrm>
            <a:off x="2743200" y="2459334"/>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NAMER</a:t>
            </a:r>
          </a:p>
          <a:p>
            <a:r>
              <a:rPr lang="en-GB" sz="2000">
                <a:solidFill>
                  <a:srgbClr val="FFFFFF"/>
                </a:solidFill>
                <a:latin typeface="+mj-lt"/>
              </a:rPr>
              <a:t>(Source Application)</a:t>
            </a:r>
            <a:endParaRPr lang="en-US" altLang="zh-CN" sz="2000">
              <a:solidFill>
                <a:srgbClr val="FFFFFF"/>
              </a:solidFill>
              <a:latin typeface="+mj-lt"/>
              <a:ea typeface="宋体" pitchFamily="2" charset="-122"/>
            </a:endParaRPr>
          </a:p>
        </p:txBody>
      </p:sp>
      <p:cxnSp>
        <p:nvCxnSpPr>
          <p:cNvPr id="27" name="Straight Arrow Connector 26"/>
          <p:cNvCxnSpPr>
            <a:stCxn id="38917" idx="3"/>
            <a:endCxn id="23" idx="1"/>
          </p:cNvCxnSpPr>
          <p:nvPr/>
        </p:nvCxnSpPr>
        <p:spPr bwMode="auto">
          <a:xfrm>
            <a:off x="1524000" y="1660822"/>
            <a:ext cx="12192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0" name="Straight Arrow Connector 29"/>
          <p:cNvCxnSpPr>
            <a:stCxn id="38918" idx="3"/>
          </p:cNvCxnSpPr>
          <p:nvPr/>
        </p:nvCxnSpPr>
        <p:spPr bwMode="auto">
          <a:xfrm flipV="1">
            <a:off x="1524000" y="2916534"/>
            <a:ext cx="1219200" cy="301625"/>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487345" y="4112107"/>
            <a:ext cx="8229600" cy="2745893"/>
          </a:xfrm>
        </p:spPr>
        <p:txBody>
          <a:bodyPr/>
          <a:lstStyle/>
          <a:p>
            <a:r>
              <a:rPr lang="en-US" dirty="0" smtClean="0"/>
              <a:t>Set of related data and relationships – for example, Sales Order, Purchase Order</a:t>
            </a:r>
          </a:p>
          <a:p>
            <a:r>
              <a:rPr lang="en-US" dirty="0" smtClean="0"/>
              <a:t>User- or application-defined</a:t>
            </a:r>
          </a:p>
          <a:p>
            <a:r>
              <a:rPr lang="en-US" dirty="0" smtClean="0"/>
              <a:t>Raw data source for data published by QXO</a:t>
            </a:r>
            <a:endParaRPr lang="en-US" dirty="0"/>
          </a:p>
        </p:txBody>
      </p:sp>
      <p:sp>
        <p:nvSpPr>
          <p:cNvPr id="2051" name="Title 1"/>
          <p:cNvSpPr>
            <a:spLocks noGrp="1"/>
          </p:cNvSpPr>
          <p:nvPr>
            <p:ph type="title"/>
          </p:nvPr>
        </p:nvSpPr>
        <p:spPr/>
        <p:txBody>
          <a:bodyPr/>
          <a:lstStyle/>
          <a:p>
            <a:r>
              <a:rPr lang="en-US" altLang="zh-CN" smtClean="0"/>
              <a:t>QXtend Outbound – Business Objects</a:t>
            </a:r>
          </a:p>
        </p:txBody>
      </p:sp>
      <p:sp>
        <p:nvSpPr>
          <p:cNvPr id="19" name="Footer Placeholder 18"/>
          <p:cNvSpPr>
            <a:spLocks noGrp="1"/>
          </p:cNvSpPr>
          <p:nvPr>
            <p:ph type="ftr" sz="quarter" idx="10"/>
          </p:nvPr>
        </p:nvSpPr>
        <p:spPr/>
        <p:txBody>
          <a:bodyPr/>
          <a:lstStyle/>
          <a:p>
            <a:r>
              <a:rPr lang="en-US" dirty="0" smtClean="0"/>
              <a:t>QX-OVER-330</a:t>
            </a:r>
            <a:endParaRPr lang="en-US" dirty="0"/>
          </a:p>
        </p:txBody>
      </p:sp>
      <p:sp>
        <p:nvSpPr>
          <p:cNvPr id="5" name="TextBox 119"/>
          <p:cNvSpPr txBox="1">
            <a:spLocks noChangeArrowheads="1"/>
          </p:cNvSpPr>
          <p:nvPr/>
        </p:nvSpPr>
        <p:spPr bwMode="auto">
          <a:xfrm>
            <a:off x="2792344"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2054" name="TextBox 23"/>
          <p:cNvSpPr txBox="1">
            <a:spLocks noChangeArrowheads="1"/>
          </p:cNvSpPr>
          <p:nvPr/>
        </p:nvSpPr>
        <p:spPr bwMode="auto">
          <a:xfrm>
            <a:off x="963544"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055" name="TextBox 23"/>
          <p:cNvSpPr txBox="1">
            <a:spLocks noChangeArrowheads="1"/>
          </p:cNvSpPr>
          <p:nvPr/>
        </p:nvSpPr>
        <p:spPr bwMode="auto">
          <a:xfrm>
            <a:off x="963544"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3173344"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3173344"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2054" idx="3"/>
            <a:endCxn id="8" idx="1"/>
          </p:cNvCxnSpPr>
          <p:nvPr/>
        </p:nvCxnSpPr>
        <p:spPr bwMode="auto">
          <a:xfrm>
            <a:off x="2182744"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2055" idx="3"/>
            <a:endCxn id="9" idx="1"/>
          </p:cNvCxnSpPr>
          <p:nvPr/>
        </p:nvCxnSpPr>
        <p:spPr bwMode="auto">
          <a:xfrm flipV="1">
            <a:off x="2182744"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5" name="TextBox 119"/>
          <p:cNvSpPr txBox="1">
            <a:spLocks noChangeArrowheads="1"/>
          </p:cNvSpPr>
          <p:nvPr/>
        </p:nvSpPr>
        <p:spPr bwMode="auto">
          <a:xfrm>
            <a:off x="4392544" y="1392535"/>
            <a:ext cx="3276600" cy="1981200"/>
          </a:xfrm>
          <a:prstGeom prst="rect">
            <a:avLst/>
          </a:prstGeom>
          <a:solidFill>
            <a:schemeClr val="accent1">
              <a:lumMod val="75000"/>
            </a:schemeClr>
          </a:solidFill>
          <a:ln w="9525">
            <a:noFill/>
            <a:miter lim="800000"/>
            <a:headEnd/>
            <a:tailEnd/>
          </a:ln>
        </p:spPr>
        <p:txBody>
          <a:bodyPr wrap="none" anchor="b"/>
          <a:lstStyle/>
          <a:p>
            <a:pPr>
              <a:defRPr/>
            </a:pPr>
            <a:r>
              <a:rPr lang="en-US" sz="1800" dirty="0">
                <a:solidFill>
                  <a:srgbClr val="FFFFFF"/>
                </a:solidFill>
                <a:latin typeface="+mj-lt"/>
              </a:rPr>
              <a:t>Business Object</a:t>
            </a:r>
          </a:p>
        </p:txBody>
      </p:sp>
      <p:cxnSp>
        <p:nvCxnSpPr>
          <p:cNvPr id="17" name="Straight Arrow Connector 16"/>
          <p:cNvCxnSpPr>
            <a:stCxn id="8" idx="3"/>
          </p:cNvCxnSpPr>
          <p:nvPr/>
        </p:nvCxnSpPr>
        <p:spPr bwMode="auto">
          <a:xfrm>
            <a:off x="3935344"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0" name="Straight Arrow Connector 19"/>
          <p:cNvCxnSpPr>
            <a:stCxn id="9" idx="3"/>
          </p:cNvCxnSpPr>
          <p:nvPr/>
        </p:nvCxnSpPr>
        <p:spPr bwMode="auto">
          <a:xfrm>
            <a:off x="3935344"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graphicFrame>
        <p:nvGraphicFramePr>
          <p:cNvPr id="2050" name="Object 2"/>
          <p:cNvGraphicFramePr>
            <a:graphicFrameLocks noChangeAspect="1"/>
          </p:cNvGraphicFramePr>
          <p:nvPr/>
        </p:nvGraphicFramePr>
        <p:xfrm>
          <a:off x="4468744" y="1697335"/>
          <a:ext cx="3121025" cy="1073150"/>
        </p:xfrm>
        <a:graphic>
          <a:graphicData uri="http://schemas.openxmlformats.org/presentationml/2006/ole">
            <p:oleObj spid="_x0000_s2050" name="Visio" r:id="rId4" imgW="4720133" imgH="1621899" progId="Visio.Drawing.11">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p:cNvSpPr>
            <a:spLocks noGrp="1"/>
          </p:cNvSpPr>
          <p:nvPr>
            <p:ph idx="1"/>
          </p:nvPr>
        </p:nvSpPr>
        <p:spPr>
          <a:xfrm>
            <a:off x="427055" y="4036745"/>
            <a:ext cx="8566219" cy="2374104"/>
          </a:xfrm>
        </p:spPr>
        <p:txBody>
          <a:bodyPr/>
          <a:lstStyle/>
          <a:p>
            <a:r>
              <a:rPr lang="en-US" dirty="0" smtClean="0"/>
              <a:t>Provides a views of the business object data</a:t>
            </a:r>
          </a:p>
          <a:p>
            <a:r>
              <a:rPr lang="en-US" dirty="0" smtClean="0"/>
              <a:t>Defines data content that is sent to subscribers</a:t>
            </a:r>
          </a:p>
          <a:p>
            <a:r>
              <a:rPr lang="en-US" dirty="0" smtClean="0"/>
              <a:t>User defined </a:t>
            </a:r>
          </a:p>
          <a:p>
            <a:r>
              <a:rPr lang="en-US" dirty="0" smtClean="0"/>
              <a:t>Allows calculated fields &amp; fixed values</a:t>
            </a:r>
            <a:endParaRPr lang="en-US" dirty="0"/>
          </a:p>
        </p:txBody>
      </p:sp>
      <p:sp>
        <p:nvSpPr>
          <p:cNvPr id="3076" name="Title 1"/>
          <p:cNvSpPr>
            <a:spLocks noGrp="1"/>
          </p:cNvSpPr>
          <p:nvPr>
            <p:ph type="title"/>
          </p:nvPr>
        </p:nvSpPr>
        <p:spPr/>
        <p:txBody>
          <a:bodyPr/>
          <a:lstStyle/>
          <a:p>
            <a:r>
              <a:rPr lang="en-US" altLang="zh-CN" smtClean="0"/>
              <a:t>QXtend Outbound – Profiles</a:t>
            </a:r>
          </a:p>
        </p:txBody>
      </p:sp>
      <p:sp>
        <p:nvSpPr>
          <p:cNvPr id="21" name="Footer Placeholder 20"/>
          <p:cNvSpPr>
            <a:spLocks noGrp="1"/>
          </p:cNvSpPr>
          <p:nvPr>
            <p:ph type="ftr" sz="quarter" idx="10"/>
          </p:nvPr>
        </p:nvSpPr>
        <p:spPr/>
        <p:txBody>
          <a:bodyPr/>
          <a:lstStyle/>
          <a:p>
            <a:r>
              <a:rPr lang="en-US" dirty="0" smtClean="0"/>
              <a:t>QX-OVER-340</a:t>
            </a:r>
            <a:endParaRPr lang="en-US" dirty="0"/>
          </a:p>
        </p:txBody>
      </p:sp>
      <p:sp>
        <p:nvSpPr>
          <p:cNvPr id="5" name="TextBox 119"/>
          <p:cNvSpPr txBox="1">
            <a:spLocks noChangeArrowheads="1"/>
          </p:cNvSpPr>
          <p:nvPr/>
        </p:nvSpPr>
        <p:spPr bwMode="auto">
          <a:xfrm>
            <a:off x="2831677"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079" name="TextBox 23"/>
          <p:cNvSpPr txBox="1">
            <a:spLocks noChangeArrowheads="1"/>
          </p:cNvSpPr>
          <p:nvPr/>
        </p:nvSpPr>
        <p:spPr bwMode="auto">
          <a:xfrm>
            <a:off x="1002877"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080" name="TextBox 23"/>
          <p:cNvSpPr txBox="1">
            <a:spLocks noChangeArrowheads="1"/>
          </p:cNvSpPr>
          <p:nvPr/>
        </p:nvSpPr>
        <p:spPr bwMode="auto">
          <a:xfrm>
            <a:off x="1002877"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3212677"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3212677"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3079" idx="3"/>
            <a:endCxn id="8" idx="1"/>
          </p:cNvCxnSpPr>
          <p:nvPr/>
        </p:nvCxnSpPr>
        <p:spPr bwMode="auto">
          <a:xfrm>
            <a:off x="2222077"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3080" idx="3"/>
            <a:endCxn id="9" idx="1"/>
          </p:cNvCxnSpPr>
          <p:nvPr/>
        </p:nvCxnSpPr>
        <p:spPr bwMode="auto">
          <a:xfrm flipV="1">
            <a:off x="2222077"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4431877" y="1392535"/>
            <a:ext cx="3352800" cy="1981200"/>
          </a:xfrm>
          <a:prstGeom prst="rect">
            <a:avLst/>
          </a:prstGeom>
          <a:solidFill>
            <a:schemeClr val="accent1">
              <a:lumMod val="75000"/>
            </a:schemeClr>
          </a:solidFill>
          <a:ln w="9525">
            <a:noFill/>
            <a:miter lim="800000"/>
            <a:headEnd/>
            <a:tailEnd/>
          </a:ln>
        </p:spPr>
        <p:txBody>
          <a:bodyPr wrap="none" anchor="b"/>
          <a:lstStyle/>
          <a:p>
            <a:pPr>
              <a:defRPr/>
            </a:pPr>
            <a:r>
              <a:rPr lang="en-US" sz="1400" dirty="0">
                <a:solidFill>
                  <a:srgbClr val="FFFFFF"/>
                </a:solidFill>
                <a:latin typeface="+mj-lt"/>
              </a:rPr>
              <a:t>Business Object</a:t>
            </a:r>
          </a:p>
        </p:txBody>
      </p:sp>
      <p:cxnSp>
        <p:nvCxnSpPr>
          <p:cNvPr id="13" name="Straight Arrow Connector 12"/>
          <p:cNvCxnSpPr>
            <a:stCxn id="8" idx="3"/>
          </p:cNvCxnSpPr>
          <p:nvPr/>
        </p:nvCxnSpPr>
        <p:spPr bwMode="auto">
          <a:xfrm>
            <a:off x="3974677"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974677"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7" name="TextBox 119"/>
          <p:cNvSpPr txBox="1">
            <a:spLocks noChangeArrowheads="1"/>
          </p:cNvSpPr>
          <p:nvPr/>
        </p:nvSpPr>
        <p:spPr bwMode="auto">
          <a:xfrm>
            <a:off x="4584277" y="1544935"/>
            <a:ext cx="1981200" cy="1447800"/>
          </a:xfrm>
          <a:prstGeom prst="rect">
            <a:avLst/>
          </a:prstGeom>
          <a:solidFill>
            <a:schemeClr val="accent1">
              <a:lumMod val="90000"/>
              <a:alpha val="80000"/>
            </a:schemeClr>
          </a:solidFill>
          <a:ln w="9525">
            <a:noFill/>
            <a:miter lim="800000"/>
            <a:headEnd/>
            <a:tailEnd/>
          </a:ln>
          <a:effectLst/>
        </p:spPr>
        <p:txBody>
          <a:bodyPr wrap="none" anchor="b"/>
          <a:lstStyle/>
          <a:p>
            <a:pPr>
              <a:defRPr/>
            </a:pPr>
            <a:r>
              <a:rPr lang="en-US" sz="1400" dirty="0">
                <a:solidFill>
                  <a:srgbClr val="FFFFFF"/>
                </a:solidFill>
                <a:latin typeface="+mj-lt"/>
              </a:rPr>
              <a:t>Profile</a:t>
            </a:r>
          </a:p>
        </p:txBody>
      </p:sp>
      <p:sp>
        <p:nvSpPr>
          <p:cNvPr id="18" name="TextBox 119"/>
          <p:cNvSpPr txBox="1">
            <a:spLocks noChangeArrowheads="1"/>
          </p:cNvSpPr>
          <p:nvPr/>
        </p:nvSpPr>
        <p:spPr bwMode="auto">
          <a:xfrm>
            <a:off x="6717877" y="1544935"/>
            <a:ext cx="914400" cy="1447800"/>
          </a:xfrm>
          <a:prstGeom prst="rect">
            <a:avLst/>
          </a:prstGeom>
          <a:solidFill>
            <a:schemeClr val="accent1">
              <a:lumMod val="90000"/>
              <a:alpha val="80000"/>
            </a:schemeClr>
          </a:solidFill>
          <a:ln w="9525">
            <a:noFill/>
            <a:miter lim="800000"/>
            <a:headEnd/>
            <a:tailEnd/>
          </a:ln>
          <a:effectLst/>
        </p:spPr>
        <p:txBody>
          <a:bodyPr wrap="none" anchor="b"/>
          <a:lstStyle/>
          <a:p>
            <a:pPr>
              <a:defRPr/>
            </a:pPr>
            <a:r>
              <a:rPr lang="en-US" sz="1400" dirty="0">
                <a:solidFill>
                  <a:srgbClr val="FFFFFF"/>
                </a:solidFill>
                <a:latin typeface="+mj-lt"/>
              </a:rPr>
              <a:t>Profile</a:t>
            </a:r>
          </a:p>
        </p:txBody>
      </p:sp>
      <p:graphicFrame>
        <p:nvGraphicFramePr>
          <p:cNvPr id="3074" name="Object 2"/>
          <p:cNvGraphicFramePr>
            <a:graphicFrameLocks noChangeAspect="1"/>
          </p:cNvGraphicFramePr>
          <p:nvPr/>
        </p:nvGraphicFramePr>
        <p:xfrm>
          <a:off x="6794077" y="1621135"/>
          <a:ext cx="762000" cy="739775"/>
        </p:xfrm>
        <a:graphic>
          <a:graphicData uri="http://schemas.openxmlformats.org/presentationml/2006/ole">
            <p:oleObj spid="_x0000_s3074" name="Visio" r:id="rId4" imgW="1042416" imgH="1012197" progId="Visio.Drawing.11">
              <p:embed/>
            </p:oleObj>
          </a:graphicData>
        </a:graphic>
      </p:graphicFrame>
      <p:graphicFrame>
        <p:nvGraphicFramePr>
          <p:cNvPr id="3075" name="Object 3"/>
          <p:cNvGraphicFramePr>
            <a:graphicFrameLocks noChangeAspect="1"/>
          </p:cNvGraphicFramePr>
          <p:nvPr/>
        </p:nvGraphicFramePr>
        <p:xfrm>
          <a:off x="4660477" y="1621135"/>
          <a:ext cx="1795463" cy="914400"/>
        </p:xfrm>
        <a:graphic>
          <a:graphicData uri="http://schemas.openxmlformats.org/presentationml/2006/ole">
            <p:oleObj spid="_x0000_s3075" name="Visio" r:id="rId5" imgW="3103474" imgH="1317048" progId="Visio.Drawing.11">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ontent Placeholder 39"/>
          <p:cNvSpPr>
            <a:spLocks noGrp="1"/>
          </p:cNvSpPr>
          <p:nvPr>
            <p:ph idx="1"/>
          </p:nvPr>
        </p:nvSpPr>
        <p:spPr>
          <a:xfrm>
            <a:off x="457200" y="4092010"/>
            <a:ext cx="8229600" cy="2765990"/>
          </a:xfrm>
        </p:spPr>
        <p:txBody>
          <a:bodyPr/>
          <a:lstStyle/>
          <a:p>
            <a:r>
              <a:rPr lang="en-US" dirty="0" smtClean="0"/>
              <a:t>Define destination for outbound messages</a:t>
            </a:r>
          </a:p>
          <a:p>
            <a:r>
              <a:rPr lang="en-US" dirty="0" smtClean="0"/>
              <a:t>Defines how and where messages are sent </a:t>
            </a:r>
          </a:p>
          <a:p>
            <a:r>
              <a:rPr lang="en-US" dirty="0" smtClean="0"/>
              <a:t>Subscribe to user defined list of Profiles</a:t>
            </a:r>
          </a:p>
          <a:p>
            <a:r>
              <a:rPr lang="en-US" dirty="0" smtClean="0"/>
              <a:t>Filter messages by Source Application</a:t>
            </a:r>
            <a:endParaRPr lang="en-US" dirty="0"/>
          </a:p>
        </p:txBody>
      </p:sp>
      <p:sp>
        <p:nvSpPr>
          <p:cNvPr id="39938" name="Title 1"/>
          <p:cNvSpPr>
            <a:spLocks noGrp="1"/>
          </p:cNvSpPr>
          <p:nvPr>
            <p:ph type="title"/>
          </p:nvPr>
        </p:nvSpPr>
        <p:spPr/>
        <p:txBody>
          <a:bodyPr/>
          <a:lstStyle/>
          <a:p>
            <a:r>
              <a:rPr lang="en-US" altLang="zh-CN" smtClean="0"/>
              <a:t>QXtend Outbound – Subscribers</a:t>
            </a:r>
          </a:p>
        </p:txBody>
      </p:sp>
      <p:sp>
        <p:nvSpPr>
          <p:cNvPr id="35" name="Footer Placeholder 34"/>
          <p:cNvSpPr>
            <a:spLocks noGrp="1"/>
          </p:cNvSpPr>
          <p:nvPr>
            <p:ph type="ftr" sz="quarter" idx="10"/>
          </p:nvPr>
        </p:nvSpPr>
        <p:spPr/>
        <p:txBody>
          <a:bodyPr/>
          <a:lstStyle/>
          <a:p>
            <a:r>
              <a:rPr lang="en-US" dirty="0" smtClean="0"/>
              <a:t>QX-OVER-350</a:t>
            </a:r>
            <a:endParaRPr lang="en-US" dirty="0"/>
          </a:p>
        </p:txBody>
      </p:sp>
      <p:sp>
        <p:nvSpPr>
          <p:cNvPr id="5" name="TextBox 119"/>
          <p:cNvSpPr txBox="1">
            <a:spLocks noChangeArrowheads="1"/>
          </p:cNvSpPr>
          <p:nvPr/>
        </p:nvSpPr>
        <p:spPr bwMode="auto">
          <a:xfrm>
            <a:off x="2133600"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9941" name="TextBox 23"/>
          <p:cNvSpPr txBox="1">
            <a:spLocks noChangeArrowheads="1"/>
          </p:cNvSpPr>
          <p:nvPr/>
        </p:nvSpPr>
        <p:spPr bwMode="auto">
          <a:xfrm>
            <a:off x="304800"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9942" name="TextBox 23"/>
          <p:cNvSpPr txBox="1">
            <a:spLocks noChangeArrowheads="1"/>
          </p:cNvSpPr>
          <p:nvPr/>
        </p:nvSpPr>
        <p:spPr bwMode="auto">
          <a:xfrm>
            <a:off x="304800"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2514600"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2514600"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39941" idx="3"/>
            <a:endCxn id="8" idx="1"/>
          </p:cNvCxnSpPr>
          <p:nvPr/>
        </p:nvCxnSpPr>
        <p:spPr bwMode="auto">
          <a:xfrm>
            <a:off x="1524000"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39942" idx="3"/>
            <a:endCxn id="9" idx="1"/>
          </p:cNvCxnSpPr>
          <p:nvPr/>
        </p:nvCxnSpPr>
        <p:spPr bwMode="auto">
          <a:xfrm flipV="1">
            <a:off x="1524000"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3733800" y="1392535"/>
            <a:ext cx="1600200" cy="1981200"/>
          </a:xfrm>
          <a:prstGeom prst="rect">
            <a:avLst/>
          </a:prstGeom>
          <a:solidFill>
            <a:schemeClr val="accent1">
              <a:lumMod val="75000"/>
            </a:schemeClr>
          </a:solidFill>
          <a:ln w="9525">
            <a:noFill/>
            <a:miter lim="800000"/>
            <a:headEnd/>
            <a:tailEnd/>
          </a:ln>
        </p:spPr>
        <p:txBody>
          <a:bodyPr wrap="none" anchor="b"/>
          <a:lstStyle/>
          <a:p>
            <a:pPr>
              <a:defRPr/>
            </a:pPr>
            <a:r>
              <a:rPr lang="en-US" sz="1400" dirty="0">
                <a:solidFill>
                  <a:srgbClr val="FFFFFF"/>
                </a:solidFill>
                <a:latin typeface="+mj-lt"/>
              </a:rPr>
              <a:t>Business Object</a:t>
            </a:r>
          </a:p>
        </p:txBody>
      </p:sp>
      <p:cxnSp>
        <p:nvCxnSpPr>
          <p:cNvPr id="13" name="Straight Arrow Connector 12"/>
          <p:cNvCxnSpPr>
            <a:stCxn id="8" idx="3"/>
          </p:cNvCxnSpPr>
          <p:nvPr/>
        </p:nvCxnSpPr>
        <p:spPr bwMode="auto">
          <a:xfrm>
            <a:off x="3276600"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276600"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7" name="TextBox 119"/>
          <p:cNvSpPr txBox="1">
            <a:spLocks noChangeArrowheads="1"/>
          </p:cNvSpPr>
          <p:nvPr/>
        </p:nvSpPr>
        <p:spPr bwMode="auto">
          <a:xfrm>
            <a:off x="3886200" y="1621135"/>
            <a:ext cx="1295400" cy="533400"/>
          </a:xfrm>
          <a:prstGeom prst="rect">
            <a:avLst/>
          </a:prstGeom>
          <a:solidFill>
            <a:schemeClr val="accent1">
              <a:lumMod val="90000"/>
              <a:alpha val="80000"/>
            </a:schemeClr>
          </a:solidFill>
          <a:ln w="9525">
            <a:noFill/>
            <a:miter lim="800000"/>
            <a:headEnd/>
            <a:tailEnd/>
          </a:ln>
          <a:effectLst/>
        </p:spPr>
        <p:txBody>
          <a:bodyPr wrap="none" anchor="ctr"/>
          <a:lstStyle/>
          <a:p>
            <a:pPr>
              <a:defRPr/>
            </a:pPr>
            <a:r>
              <a:rPr lang="en-US" sz="1400" dirty="0">
                <a:solidFill>
                  <a:srgbClr val="FFFFFF"/>
                </a:solidFill>
                <a:latin typeface="+mj-lt"/>
              </a:rPr>
              <a:t>Profile</a:t>
            </a:r>
          </a:p>
        </p:txBody>
      </p:sp>
      <p:sp>
        <p:nvSpPr>
          <p:cNvPr id="19" name="TextBox 119"/>
          <p:cNvSpPr txBox="1">
            <a:spLocks noChangeArrowheads="1"/>
          </p:cNvSpPr>
          <p:nvPr/>
        </p:nvSpPr>
        <p:spPr bwMode="auto">
          <a:xfrm>
            <a:off x="3886200" y="2383135"/>
            <a:ext cx="1295400" cy="533400"/>
          </a:xfrm>
          <a:prstGeom prst="rect">
            <a:avLst/>
          </a:prstGeom>
          <a:solidFill>
            <a:schemeClr val="accent1">
              <a:lumMod val="90000"/>
              <a:alpha val="80000"/>
            </a:schemeClr>
          </a:solidFill>
          <a:ln w="9525">
            <a:noFill/>
            <a:miter lim="800000"/>
            <a:headEnd/>
            <a:tailEnd/>
          </a:ln>
          <a:effectLst/>
        </p:spPr>
        <p:txBody>
          <a:bodyPr wrap="none" anchor="ctr"/>
          <a:lstStyle/>
          <a:p>
            <a:pPr>
              <a:defRPr/>
            </a:pPr>
            <a:r>
              <a:rPr lang="en-US" sz="1400" dirty="0">
                <a:solidFill>
                  <a:srgbClr val="FFFFFF"/>
                </a:solidFill>
                <a:latin typeface="+mj-lt"/>
              </a:rPr>
              <a:t>Profile</a:t>
            </a:r>
          </a:p>
        </p:txBody>
      </p:sp>
      <p:sp>
        <p:nvSpPr>
          <p:cNvPr id="20" name="TextBox 119"/>
          <p:cNvSpPr txBox="1">
            <a:spLocks noChangeArrowheads="1"/>
          </p:cNvSpPr>
          <p:nvPr/>
        </p:nvSpPr>
        <p:spPr bwMode="auto">
          <a:xfrm>
            <a:off x="5867400" y="11639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MES EMEA</a:t>
            </a:r>
          </a:p>
          <a:p>
            <a:pPr>
              <a:defRPr/>
            </a:pPr>
            <a:r>
              <a:rPr lang="en-US" sz="1400" dirty="0">
                <a:solidFill>
                  <a:srgbClr val="FFFFFF"/>
                </a:solidFill>
                <a:latin typeface="+mj-lt"/>
              </a:rPr>
              <a:t>(Subscriber)</a:t>
            </a:r>
          </a:p>
        </p:txBody>
      </p:sp>
      <p:sp>
        <p:nvSpPr>
          <p:cNvPr id="23" name="TextBox 119"/>
          <p:cNvSpPr txBox="1">
            <a:spLocks noChangeArrowheads="1"/>
          </p:cNvSpPr>
          <p:nvPr/>
        </p:nvSpPr>
        <p:spPr bwMode="auto">
          <a:xfrm>
            <a:off x="5867400" y="17735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MES NAMER</a:t>
            </a:r>
          </a:p>
          <a:p>
            <a:pPr>
              <a:defRPr/>
            </a:pPr>
            <a:r>
              <a:rPr lang="en-US" sz="1400" dirty="0">
                <a:solidFill>
                  <a:srgbClr val="FFFFFF"/>
                </a:solidFill>
                <a:latin typeface="+mj-lt"/>
              </a:rPr>
              <a:t>(Subscriber)</a:t>
            </a:r>
          </a:p>
        </p:txBody>
      </p:sp>
      <p:sp>
        <p:nvSpPr>
          <p:cNvPr id="24" name="TextBox 119"/>
          <p:cNvSpPr txBox="1">
            <a:spLocks noChangeArrowheads="1"/>
          </p:cNvSpPr>
          <p:nvPr/>
        </p:nvSpPr>
        <p:spPr bwMode="auto">
          <a:xfrm>
            <a:off x="5867400" y="23831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WMS EMEA</a:t>
            </a:r>
          </a:p>
          <a:p>
            <a:pPr>
              <a:defRPr/>
            </a:pPr>
            <a:r>
              <a:rPr lang="en-US" sz="1400" dirty="0">
                <a:solidFill>
                  <a:srgbClr val="FFFFFF"/>
                </a:solidFill>
                <a:latin typeface="+mj-lt"/>
              </a:rPr>
              <a:t>(Subscriber)</a:t>
            </a:r>
          </a:p>
        </p:txBody>
      </p:sp>
      <p:sp>
        <p:nvSpPr>
          <p:cNvPr id="26" name="TextBox 119"/>
          <p:cNvSpPr txBox="1">
            <a:spLocks noChangeArrowheads="1"/>
          </p:cNvSpPr>
          <p:nvPr/>
        </p:nvSpPr>
        <p:spPr bwMode="auto">
          <a:xfrm>
            <a:off x="5867400" y="29927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WMS NAMER</a:t>
            </a:r>
          </a:p>
          <a:p>
            <a:pPr>
              <a:defRPr/>
            </a:pPr>
            <a:r>
              <a:rPr lang="en-US" sz="1400" dirty="0">
                <a:solidFill>
                  <a:srgbClr val="FFFFFF"/>
                </a:solidFill>
                <a:latin typeface="+mj-lt"/>
              </a:rPr>
              <a:t>(Subscriber)</a:t>
            </a:r>
          </a:p>
        </p:txBody>
      </p:sp>
      <p:cxnSp>
        <p:nvCxnSpPr>
          <p:cNvPr id="27" name="Straight Arrow Connector 26"/>
          <p:cNvCxnSpPr>
            <a:endCxn id="20" idx="1"/>
          </p:cNvCxnSpPr>
          <p:nvPr/>
        </p:nvCxnSpPr>
        <p:spPr bwMode="auto">
          <a:xfrm flipV="1">
            <a:off x="5181600" y="1430635"/>
            <a:ext cx="685800" cy="266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2" name="Straight Arrow Connector 31"/>
          <p:cNvCxnSpPr>
            <a:stCxn id="17" idx="3"/>
          </p:cNvCxnSpPr>
          <p:nvPr/>
        </p:nvCxnSpPr>
        <p:spPr bwMode="auto">
          <a:xfrm>
            <a:off x="5181600" y="1887835"/>
            <a:ext cx="685800" cy="1158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6" name="Straight Arrow Connector 45"/>
          <p:cNvCxnSpPr/>
          <p:nvPr/>
        </p:nvCxnSpPr>
        <p:spPr bwMode="auto">
          <a:xfrm>
            <a:off x="5181600" y="2078335"/>
            <a:ext cx="685800" cy="3810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1" name="Straight Arrow Connector 50"/>
          <p:cNvCxnSpPr/>
          <p:nvPr/>
        </p:nvCxnSpPr>
        <p:spPr bwMode="auto">
          <a:xfrm>
            <a:off x="5181600" y="2535535"/>
            <a:ext cx="685800" cy="2286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4" name="Straight Arrow Connector 53"/>
          <p:cNvCxnSpPr>
            <a:endCxn id="26" idx="1"/>
          </p:cNvCxnSpPr>
          <p:nvPr/>
        </p:nvCxnSpPr>
        <p:spPr bwMode="auto">
          <a:xfrm>
            <a:off x="5181600" y="2764135"/>
            <a:ext cx="685800" cy="49530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7" name="TextBox 119"/>
          <p:cNvSpPr txBox="1">
            <a:spLocks noChangeArrowheads="1"/>
          </p:cNvSpPr>
          <p:nvPr/>
        </p:nvSpPr>
        <p:spPr bwMode="auto">
          <a:xfrm>
            <a:off x="8001000" y="11639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MES</a:t>
            </a:r>
          </a:p>
          <a:p>
            <a:pPr>
              <a:defRPr/>
            </a:pPr>
            <a:r>
              <a:rPr lang="en-US" sz="1400" dirty="0">
                <a:solidFill>
                  <a:srgbClr val="FFFFFF"/>
                </a:solidFill>
                <a:latin typeface="+mj-lt"/>
              </a:rPr>
              <a:t>(EMEA)</a:t>
            </a:r>
          </a:p>
        </p:txBody>
      </p:sp>
      <p:sp>
        <p:nvSpPr>
          <p:cNvPr id="58" name="TextBox 119"/>
          <p:cNvSpPr txBox="1">
            <a:spLocks noChangeArrowheads="1"/>
          </p:cNvSpPr>
          <p:nvPr/>
        </p:nvSpPr>
        <p:spPr bwMode="auto">
          <a:xfrm>
            <a:off x="8001000" y="17735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MES </a:t>
            </a:r>
          </a:p>
          <a:p>
            <a:pPr>
              <a:defRPr/>
            </a:pPr>
            <a:r>
              <a:rPr lang="en-US" sz="1400" dirty="0">
                <a:solidFill>
                  <a:srgbClr val="FFFFFF"/>
                </a:solidFill>
                <a:latin typeface="+mj-lt"/>
              </a:rPr>
              <a:t>(NAMER)</a:t>
            </a:r>
          </a:p>
        </p:txBody>
      </p:sp>
      <p:sp>
        <p:nvSpPr>
          <p:cNvPr id="59" name="TextBox 119"/>
          <p:cNvSpPr txBox="1">
            <a:spLocks noChangeArrowheads="1"/>
          </p:cNvSpPr>
          <p:nvPr/>
        </p:nvSpPr>
        <p:spPr bwMode="auto">
          <a:xfrm>
            <a:off x="8001000" y="23831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WMS</a:t>
            </a:r>
          </a:p>
          <a:p>
            <a:pPr>
              <a:defRPr/>
            </a:pPr>
            <a:r>
              <a:rPr lang="en-US" sz="1400" dirty="0">
                <a:solidFill>
                  <a:srgbClr val="FFFFFF"/>
                </a:solidFill>
                <a:latin typeface="+mj-lt"/>
              </a:rPr>
              <a:t>(EMEA)</a:t>
            </a:r>
          </a:p>
        </p:txBody>
      </p:sp>
      <p:sp>
        <p:nvSpPr>
          <p:cNvPr id="60" name="TextBox 119"/>
          <p:cNvSpPr txBox="1">
            <a:spLocks noChangeArrowheads="1"/>
          </p:cNvSpPr>
          <p:nvPr/>
        </p:nvSpPr>
        <p:spPr bwMode="auto">
          <a:xfrm>
            <a:off x="8001000" y="29927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WMS</a:t>
            </a:r>
          </a:p>
          <a:p>
            <a:pPr>
              <a:defRPr/>
            </a:pPr>
            <a:r>
              <a:rPr lang="en-US" sz="1400" dirty="0">
                <a:solidFill>
                  <a:srgbClr val="FFFFFF"/>
                </a:solidFill>
                <a:latin typeface="+mj-lt"/>
              </a:rPr>
              <a:t>(NAMER)</a:t>
            </a:r>
          </a:p>
        </p:txBody>
      </p:sp>
      <p:cxnSp>
        <p:nvCxnSpPr>
          <p:cNvPr id="61" name="Straight Arrow Connector 60"/>
          <p:cNvCxnSpPr>
            <a:stCxn id="20" idx="3"/>
          </p:cNvCxnSpPr>
          <p:nvPr/>
        </p:nvCxnSpPr>
        <p:spPr bwMode="auto">
          <a:xfrm>
            <a:off x="7239000" y="14306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4" name="Straight Arrow Connector 63"/>
          <p:cNvCxnSpPr>
            <a:stCxn id="23" idx="3"/>
          </p:cNvCxnSpPr>
          <p:nvPr/>
        </p:nvCxnSpPr>
        <p:spPr bwMode="auto">
          <a:xfrm>
            <a:off x="7239000" y="20402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5" name="Straight Arrow Connector 64"/>
          <p:cNvCxnSpPr>
            <a:stCxn id="24" idx="3"/>
          </p:cNvCxnSpPr>
          <p:nvPr/>
        </p:nvCxnSpPr>
        <p:spPr bwMode="auto">
          <a:xfrm>
            <a:off x="7239000" y="26498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6" name="Straight Arrow Connector 65"/>
          <p:cNvCxnSpPr>
            <a:stCxn id="26" idx="3"/>
          </p:cNvCxnSpPr>
          <p:nvPr/>
        </p:nvCxnSpPr>
        <p:spPr bwMode="auto">
          <a:xfrm>
            <a:off x="7239000" y="32594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467247" y="3805633"/>
            <a:ext cx="8229600" cy="3298553"/>
          </a:xfrm>
        </p:spPr>
        <p:txBody>
          <a:bodyPr/>
          <a:lstStyle/>
          <a:p>
            <a:r>
              <a:rPr lang="en-US" altLang="zh-CN" dirty="0" smtClean="0"/>
              <a:t>Application data stored in Business Object</a:t>
            </a:r>
          </a:p>
          <a:p>
            <a:r>
              <a:rPr lang="en-US" altLang="zh-CN" dirty="0" smtClean="0"/>
              <a:t>Business Object data mapped into Profile </a:t>
            </a:r>
          </a:p>
          <a:p>
            <a:r>
              <a:rPr lang="en-US" altLang="zh-CN" dirty="0" smtClean="0"/>
              <a:t>Profile data is published to subscriber</a:t>
            </a:r>
          </a:p>
          <a:p>
            <a:r>
              <a:rPr lang="en-US" altLang="zh-CN" dirty="0" smtClean="0"/>
              <a:t>Subscriber data delivered to application</a:t>
            </a:r>
          </a:p>
        </p:txBody>
      </p:sp>
      <p:sp>
        <p:nvSpPr>
          <p:cNvPr id="40962" name="Title 1"/>
          <p:cNvSpPr>
            <a:spLocks noGrp="1"/>
          </p:cNvSpPr>
          <p:nvPr>
            <p:ph type="title"/>
          </p:nvPr>
        </p:nvSpPr>
        <p:spPr/>
        <p:txBody>
          <a:bodyPr/>
          <a:lstStyle/>
          <a:p>
            <a:r>
              <a:rPr lang="en-US" altLang="zh-CN" smtClean="0"/>
              <a:t>QXtend Outbound – Data Flow</a:t>
            </a:r>
          </a:p>
        </p:txBody>
      </p:sp>
      <p:sp>
        <p:nvSpPr>
          <p:cNvPr id="19" name="Footer Placeholder 18"/>
          <p:cNvSpPr>
            <a:spLocks noGrp="1"/>
          </p:cNvSpPr>
          <p:nvPr>
            <p:ph type="ftr" sz="quarter" idx="10"/>
          </p:nvPr>
        </p:nvSpPr>
        <p:spPr/>
        <p:txBody>
          <a:bodyPr/>
          <a:lstStyle/>
          <a:p>
            <a:r>
              <a:rPr lang="en-US" dirty="0" smtClean="0"/>
              <a:t>QX-OVER-360</a:t>
            </a:r>
            <a:endParaRPr lang="en-US" dirty="0"/>
          </a:p>
        </p:txBody>
      </p:sp>
      <p:sp>
        <p:nvSpPr>
          <p:cNvPr id="4" name="TextBox 119"/>
          <p:cNvSpPr txBox="1">
            <a:spLocks noChangeArrowheads="1"/>
          </p:cNvSpPr>
          <p:nvPr/>
        </p:nvSpPr>
        <p:spPr bwMode="auto">
          <a:xfrm>
            <a:off x="1600200" y="1235947"/>
            <a:ext cx="5943600" cy="2133600"/>
          </a:xfrm>
          <a:prstGeom prst="rect">
            <a:avLst/>
          </a:prstGeom>
          <a:solidFill>
            <a:schemeClr val="tx2">
              <a:lumMod val="60000"/>
              <a:lumOff val="40000"/>
            </a:schemeClr>
          </a:solidFill>
          <a:ln w="9525">
            <a:noFill/>
            <a:miter lim="800000"/>
            <a:headEnd/>
            <a:tailEnd/>
          </a:ln>
        </p:spPr>
        <p:txBody>
          <a:bodyPr wrap="none" anchor="b"/>
          <a:lstStyle/>
          <a:p>
            <a:r>
              <a:rPr lang="en-GB" sz="1800">
                <a:solidFill>
                  <a:srgbClr val="FFFFFF"/>
                </a:solidFill>
                <a:latin typeface="+mj-lt"/>
              </a:rPr>
              <a:t>QXtend</a:t>
            </a:r>
            <a:endParaRPr lang="en-US" altLang="zh-CN" sz="1800">
              <a:solidFill>
                <a:srgbClr val="FFFFFF"/>
              </a:solidFill>
              <a:latin typeface="+mj-lt"/>
              <a:ea typeface="宋体" pitchFamily="2" charset="-122"/>
            </a:endParaRPr>
          </a:p>
        </p:txBody>
      </p:sp>
      <p:sp>
        <p:nvSpPr>
          <p:cNvPr id="40965" name="TextBox 23"/>
          <p:cNvSpPr txBox="1">
            <a:spLocks noChangeArrowheads="1"/>
          </p:cNvSpPr>
          <p:nvPr/>
        </p:nvSpPr>
        <p:spPr bwMode="auto">
          <a:xfrm>
            <a:off x="228600" y="1616947"/>
            <a:ext cx="1066800" cy="1244600"/>
          </a:xfrm>
          <a:prstGeom prst="rect">
            <a:avLst/>
          </a:prstGeom>
          <a:solidFill>
            <a:schemeClr val="tx2"/>
          </a:solidFill>
          <a:ln w="9525">
            <a:noFill/>
            <a:miter lim="800000"/>
            <a:headEnd/>
            <a:tailEnd/>
          </a:ln>
        </p:spPr>
        <p:txBody>
          <a:bodyPr anchor="ctr"/>
          <a:lstStyle/>
          <a:p>
            <a:r>
              <a:rPr lang="en-GB" sz="1600">
                <a:solidFill>
                  <a:schemeClr val="bg1"/>
                </a:solidFill>
                <a:latin typeface="+mj-lt"/>
              </a:rPr>
              <a:t>QAD EA</a:t>
            </a:r>
          </a:p>
        </p:txBody>
      </p:sp>
      <p:sp>
        <p:nvSpPr>
          <p:cNvPr id="7" name="TextBox 119"/>
          <p:cNvSpPr txBox="1">
            <a:spLocks noChangeArrowheads="1"/>
          </p:cNvSpPr>
          <p:nvPr/>
        </p:nvSpPr>
        <p:spPr bwMode="auto">
          <a:xfrm>
            <a:off x="1752599" y="1616947"/>
            <a:ext cx="1167581" cy="1244600"/>
          </a:xfrm>
          <a:prstGeom prst="rect">
            <a:avLst/>
          </a:prstGeom>
          <a:solidFill>
            <a:schemeClr val="tx2">
              <a:lumMod val="40000"/>
              <a:lumOff val="60000"/>
            </a:schemeClr>
          </a:solidFill>
          <a:ln w="9525">
            <a:noFill/>
            <a:miter lim="800000"/>
            <a:headEnd/>
            <a:tailEnd/>
          </a:ln>
        </p:spPr>
        <p:txBody>
          <a:bodyPr wrap="none" anchor="ctr"/>
          <a:lstStyle/>
          <a:p>
            <a:r>
              <a:rPr lang="en-GB" sz="1600">
                <a:solidFill>
                  <a:srgbClr val="FFFFFF"/>
                </a:solidFill>
                <a:latin typeface="+mj-lt"/>
              </a:rPr>
              <a:t>Source</a:t>
            </a:r>
          </a:p>
          <a:p>
            <a:r>
              <a:rPr lang="en-GB" sz="1600">
                <a:solidFill>
                  <a:srgbClr val="FFFFFF"/>
                </a:solidFill>
                <a:latin typeface="+mj-lt"/>
              </a:rPr>
              <a:t>Application</a:t>
            </a:r>
            <a:endParaRPr lang="en-US" altLang="zh-CN" sz="1600">
              <a:solidFill>
                <a:srgbClr val="FFFFFF"/>
              </a:solidFill>
              <a:latin typeface="+mj-lt"/>
              <a:ea typeface="宋体" pitchFamily="2" charset="-122"/>
            </a:endParaRPr>
          </a:p>
        </p:txBody>
      </p:sp>
      <p:cxnSp>
        <p:nvCxnSpPr>
          <p:cNvPr id="9" name="Straight Arrow Connector 8"/>
          <p:cNvCxnSpPr>
            <a:stCxn id="40965" idx="3"/>
            <a:endCxn id="7" idx="1"/>
          </p:cNvCxnSpPr>
          <p:nvPr/>
        </p:nvCxnSpPr>
        <p:spPr bwMode="auto">
          <a:xfrm>
            <a:off x="1295400" y="2239247"/>
            <a:ext cx="457199"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6600" y="1616947"/>
            <a:ext cx="1066800" cy="1244600"/>
          </a:xfrm>
          <a:prstGeom prst="rect">
            <a:avLst/>
          </a:prstGeom>
          <a:solidFill>
            <a:schemeClr val="accent1">
              <a:lumMod val="75000"/>
            </a:schemeClr>
          </a:solidFill>
          <a:ln w="9525">
            <a:noFill/>
            <a:miter lim="800000"/>
            <a:headEnd/>
            <a:tailEnd/>
          </a:ln>
        </p:spPr>
        <p:txBody>
          <a:bodyPr wrap="none" anchor="ctr"/>
          <a:lstStyle/>
          <a:p>
            <a:pPr>
              <a:defRPr/>
            </a:pPr>
            <a:r>
              <a:rPr lang="en-US" sz="1600" dirty="0">
                <a:solidFill>
                  <a:srgbClr val="FFFFFF"/>
                </a:solidFill>
                <a:latin typeface="+mj-lt"/>
              </a:rPr>
              <a:t>Business</a:t>
            </a:r>
          </a:p>
          <a:p>
            <a:pPr>
              <a:defRPr/>
            </a:pPr>
            <a:r>
              <a:rPr lang="en-US" sz="1600" dirty="0">
                <a:solidFill>
                  <a:srgbClr val="FFFFFF"/>
                </a:solidFill>
                <a:latin typeface="+mj-lt"/>
              </a:rPr>
              <a:t> Object</a:t>
            </a:r>
          </a:p>
        </p:txBody>
      </p:sp>
      <p:cxnSp>
        <p:nvCxnSpPr>
          <p:cNvPr id="12" name="Straight Arrow Connector 11"/>
          <p:cNvCxnSpPr>
            <a:stCxn id="7" idx="3"/>
            <a:endCxn id="11" idx="1"/>
          </p:cNvCxnSpPr>
          <p:nvPr/>
        </p:nvCxnSpPr>
        <p:spPr bwMode="auto">
          <a:xfrm>
            <a:off x="2920180" y="2239247"/>
            <a:ext cx="35642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0600" y="1616947"/>
            <a:ext cx="1066800" cy="1244600"/>
          </a:xfrm>
          <a:prstGeom prst="rect">
            <a:avLst/>
          </a:prstGeom>
          <a:solidFill>
            <a:schemeClr val="accent1">
              <a:lumMod val="50000"/>
              <a:alpha val="70000"/>
            </a:schemeClr>
          </a:solidFill>
          <a:ln w="9525">
            <a:noFill/>
            <a:miter lim="800000"/>
            <a:headEnd/>
            <a:tailEnd/>
          </a:ln>
          <a:effectLst/>
        </p:spPr>
        <p:txBody>
          <a:bodyPr wrap="none" anchor="ctr"/>
          <a:lstStyle/>
          <a:p>
            <a:pPr>
              <a:defRPr/>
            </a:pPr>
            <a:r>
              <a:rPr lang="en-US" sz="1600" dirty="0">
                <a:solidFill>
                  <a:srgbClr val="FFFFFF"/>
                </a:solidFill>
                <a:latin typeface="+mj-lt"/>
              </a:rPr>
              <a:t>Profile</a:t>
            </a:r>
          </a:p>
        </p:txBody>
      </p:sp>
      <p:sp>
        <p:nvSpPr>
          <p:cNvPr id="16" name="TextBox 119"/>
          <p:cNvSpPr txBox="1">
            <a:spLocks noChangeArrowheads="1"/>
          </p:cNvSpPr>
          <p:nvPr/>
        </p:nvSpPr>
        <p:spPr bwMode="auto">
          <a:xfrm>
            <a:off x="6324600" y="1616947"/>
            <a:ext cx="1066800" cy="1244600"/>
          </a:xfrm>
          <a:prstGeom prst="rect">
            <a:avLst/>
          </a:prstGeom>
          <a:solidFill>
            <a:schemeClr val="accent1">
              <a:lumMod val="50000"/>
            </a:schemeClr>
          </a:solidFill>
          <a:ln w="9525">
            <a:noFill/>
            <a:miter lim="800000"/>
            <a:headEnd/>
            <a:tailEnd/>
          </a:ln>
        </p:spPr>
        <p:txBody>
          <a:bodyPr wrap="none" anchor="ctr"/>
          <a:lstStyle/>
          <a:p>
            <a:pPr>
              <a:defRPr/>
            </a:pPr>
            <a:r>
              <a:rPr lang="en-US" sz="1600" dirty="0">
                <a:solidFill>
                  <a:srgbClr val="FFFFFF"/>
                </a:solidFill>
                <a:latin typeface="+mj-lt"/>
              </a:rPr>
              <a:t>Subscriber</a:t>
            </a:r>
          </a:p>
        </p:txBody>
      </p:sp>
      <p:sp>
        <p:nvSpPr>
          <p:cNvPr id="25" name="TextBox 119"/>
          <p:cNvSpPr txBox="1">
            <a:spLocks noChangeArrowheads="1"/>
          </p:cNvSpPr>
          <p:nvPr/>
        </p:nvSpPr>
        <p:spPr bwMode="auto">
          <a:xfrm>
            <a:off x="7848599" y="1616947"/>
            <a:ext cx="116758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600" dirty="0">
                <a:solidFill>
                  <a:srgbClr val="FFFFFF"/>
                </a:solidFill>
                <a:latin typeface="+mj-lt"/>
              </a:rPr>
              <a:t>Target</a:t>
            </a:r>
          </a:p>
          <a:p>
            <a:pPr>
              <a:defRPr/>
            </a:pPr>
            <a:r>
              <a:rPr lang="en-US" sz="1600" dirty="0">
                <a:solidFill>
                  <a:srgbClr val="FFFFFF"/>
                </a:solidFill>
                <a:latin typeface="+mj-lt"/>
              </a:rPr>
              <a:t>Application</a:t>
            </a:r>
          </a:p>
        </p:txBody>
      </p:sp>
      <p:cxnSp>
        <p:nvCxnSpPr>
          <p:cNvPr id="53" name="Straight Arrow Connector 52"/>
          <p:cNvCxnSpPr>
            <a:stCxn id="11" idx="3"/>
            <a:endCxn id="14" idx="1"/>
          </p:cNvCxnSpPr>
          <p:nvPr/>
        </p:nvCxnSpPr>
        <p:spPr bwMode="auto">
          <a:xfrm>
            <a:off x="4343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867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p:cNvCxnSpPr>
          <p:nvPr/>
        </p:nvCxnSpPr>
        <p:spPr bwMode="auto">
          <a:xfrm>
            <a:off x="7391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p:txBody>
          <a:bodyPr/>
          <a:lstStyle/>
          <a:p>
            <a:r>
              <a:rPr lang="en-US" altLang="zh-CN" dirty="0" smtClean="0"/>
              <a:t>Complete the exercises in your training guide.</a:t>
            </a:r>
          </a:p>
        </p:txBody>
      </p:sp>
      <p:sp>
        <p:nvSpPr>
          <p:cNvPr id="41986" name="Title 1"/>
          <p:cNvSpPr>
            <a:spLocks noGrp="1"/>
          </p:cNvSpPr>
          <p:nvPr>
            <p:ph type="title"/>
          </p:nvPr>
        </p:nvSpPr>
        <p:spPr/>
        <p:txBody>
          <a:bodyPr/>
          <a:lstStyle/>
          <a:p>
            <a:r>
              <a:rPr lang="en-US" altLang="zh-CN" smtClean="0"/>
              <a:t>Exercise: QXO Overview</a:t>
            </a:r>
          </a:p>
        </p:txBody>
      </p:sp>
      <p:sp>
        <p:nvSpPr>
          <p:cNvPr id="6" name="Footer Placeholder 5"/>
          <p:cNvSpPr>
            <a:spLocks noGrp="1"/>
          </p:cNvSpPr>
          <p:nvPr>
            <p:ph type="ftr" sz="quarter" idx="10"/>
          </p:nvPr>
        </p:nvSpPr>
        <p:spPr/>
        <p:txBody>
          <a:bodyPr/>
          <a:lstStyle/>
          <a:p>
            <a:r>
              <a:rPr lang="en-US" dirty="0" smtClean="0"/>
              <a:t>QX-OVER-370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0" indent="0">
              <a:buNone/>
            </a:pPr>
            <a:r>
              <a:rPr lang="en-US" altLang="ko-KR" dirty="0" smtClean="0"/>
              <a:t>Interoperability is a business strategy that aims to deliver seamless data flow between heterogeneous and distributed software applications throughout (and beyond) the enterprise.</a:t>
            </a:r>
          </a:p>
          <a:p>
            <a:pPr marL="0" indent="0">
              <a:buNone/>
            </a:pPr>
            <a:r>
              <a:rPr lang="en-US" altLang="zh-CN" dirty="0" err="1" smtClean="0"/>
              <a:t>QXtend</a:t>
            </a:r>
            <a:r>
              <a:rPr lang="en-US" altLang="zh-CN" dirty="0" smtClean="0"/>
              <a:t> Inbound and </a:t>
            </a:r>
            <a:r>
              <a:rPr lang="en-US" altLang="zh-CN" dirty="0" err="1" smtClean="0"/>
              <a:t>QXtend</a:t>
            </a:r>
            <a:r>
              <a:rPr lang="en-US" altLang="zh-CN" dirty="0" smtClean="0"/>
              <a:t> Outbound are components of the </a:t>
            </a:r>
            <a:r>
              <a:rPr lang="en-US" altLang="zh-CN" dirty="0" err="1" smtClean="0"/>
              <a:t>QXtend</a:t>
            </a:r>
            <a:r>
              <a:rPr lang="en-US" altLang="zh-CN" dirty="0" smtClean="0"/>
              <a:t> interoperability framework.</a:t>
            </a:r>
          </a:p>
        </p:txBody>
      </p:sp>
      <p:sp>
        <p:nvSpPr>
          <p:cNvPr id="10243" name="Rectangle 2"/>
          <p:cNvSpPr>
            <a:spLocks noGrp="1" noChangeArrowheads="1"/>
          </p:cNvSpPr>
          <p:nvPr>
            <p:ph type="title"/>
          </p:nvPr>
        </p:nvSpPr>
        <p:spPr/>
        <p:txBody>
          <a:bodyPr/>
          <a:lstStyle/>
          <a:p>
            <a:r>
              <a:rPr lang="en-IE" smtClean="0"/>
              <a:t>Interoperability</a:t>
            </a:r>
            <a:endParaRPr lang="en-GB" smtClean="0"/>
          </a:p>
        </p:txBody>
      </p:sp>
      <p:sp>
        <p:nvSpPr>
          <p:cNvPr id="7" name="Footer Placeholder 6"/>
          <p:cNvSpPr>
            <a:spLocks noGrp="1"/>
          </p:cNvSpPr>
          <p:nvPr>
            <p:ph type="ftr" sz="quarter" idx="10"/>
          </p:nvPr>
        </p:nvSpPr>
        <p:spPr/>
        <p:txBody>
          <a:bodyPr/>
          <a:lstStyle/>
          <a:p>
            <a:r>
              <a:rPr lang="en-US" dirty="0" smtClean="0"/>
              <a:t>QX-OVER-040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marL="0" indent="0">
              <a:buNone/>
            </a:pPr>
            <a:r>
              <a:rPr lang="en-US" altLang="zh-CN" dirty="0" smtClean="0"/>
              <a:t>Is an approach used to realize an EAI strategy using standard protocols and interface conventions, such as Web Services.</a:t>
            </a:r>
          </a:p>
          <a:p>
            <a:pPr marL="0" indent="0">
              <a:buNone/>
            </a:pPr>
            <a:r>
              <a:rPr lang="en-US" altLang="zh-CN" dirty="0" smtClean="0"/>
              <a:t>Enterprise  integration for SOA has three main components:</a:t>
            </a:r>
          </a:p>
          <a:p>
            <a:r>
              <a:rPr lang="en-US" altLang="zh-CN" dirty="0" smtClean="0"/>
              <a:t> Data access</a:t>
            </a:r>
          </a:p>
          <a:p>
            <a:r>
              <a:rPr lang="en-US" altLang="zh-CN" dirty="0" smtClean="0"/>
              <a:t> Service integration</a:t>
            </a:r>
          </a:p>
          <a:p>
            <a:r>
              <a:rPr lang="en-US" altLang="zh-CN" dirty="0" smtClean="0"/>
              <a:t> Process service enablement</a:t>
            </a:r>
          </a:p>
        </p:txBody>
      </p:sp>
      <p:sp>
        <p:nvSpPr>
          <p:cNvPr id="11267" name="Rectangle 2"/>
          <p:cNvSpPr>
            <a:spLocks noGrp="1" noChangeArrowheads="1"/>
          </p:cNvSpPr>
          <p:nvPr>
            <p:ph type="title"/>
          </p:nvPr>
        </p:nvSpPr>
        <p:spPr/>
        <p:txBody>
          <a:bodyPr/>
          <a:lstStyle/>
          <a:p>
            <a:r>
              <a:rPr lang="en-IE" smtClean="0"/>
              <a:t>Service Oriented Architecture</a:t>
            </a:r>
            <a:endParaRPr lang="en-GB" smtClean="0"/>
          </a:p>
        </p:txBody>
      </p:sp>
      <p:sp>
        <p:nvSpPr>
          <p:cNvPr id="7" name="Footer Placeholder 6"/>
          <p:cNvSpPr>
            <a:spLocks noGrp="1"/>
          </p:cNvSpPr>
          <p:nvPr>
            <p:ph type="ftr" sz="quarter" idx="10"/>
          </p:nvPr>
        </p:nvSpPr>
        <p:spPr/>
        <p:txBody>
          <a:bodyPr/>
          <a:lstStyle/>
          <a:p>
            <a:r>
              <a:rPr lang="en-US" dirty="0" smtClean="0"/>
              <a:t>QX-OVER-050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marL="0" indent="0">
              <a:buNone/>
            </a:pPr>
            <a:r>
              <a:rPr lang="en-US" altLang="zh-CN" dirty="0" smtClean="0"/>
              <a:t>Standards-based message and events management and orchestration framework that:</a:t>
            </a:r>
          </a:p>
          <a:p>
            <a:r>
              <a:rPr lang="en-US" altLang="zh-CN" dirty="0" smtClean="0"/>
              <a:t>  Allows separation of integration from applications and business logic</a:t>
            </a:r>
          </a:p>
          <a:p>
            <a:r>
              <a:rPr lang="en-US" altLang="zh-CN" dirty="0" smtClean="0"/>
              <a:t>  Orchestrates services management</a:t>
            </a:r>
          </a:p>
          <a:p>
            <a:r>
              <a:rPr lang="en-US" altLang="zh-CN" dirty="0" smtClean="0"/>
              <a:t>  Orchestrates message routing, delivery, and transformation</a:t>
            </a:r>
          </a:p>
          <a:p>
            <a:r>
              <a:rPr lang="en-US" altLang="zh-CN" dirty="0" smtClean="0"/>
              <a:t>  Enables message tracking and integration monitoring.</a:t>
            </a:r>
          </a:p>
        </p:txBody>
      </p:sp>
      <p:sp>
        <p:nvSpPr>
          <p:cNvPr id="12291" name="Rectangle 2"/>
          <p:cNvSpPr>
            <a:spLocks noGrp="1" noChangeArrowheads="1"/>
          </p:cNvSpPr>
          <p:nvPr>
            <p:ph type="title"/>
          </p:nvPr>
        </p:nvSpPr>
        <p:spPr/>
        <p:txBody>
          <a:bodyPr/>
          <a:lstStyle/>
          <a:p>
            <a:r>
              <a:rPr lang="en-IE" smtClean="0"/>
              <a:t>Enterprise Service Bus</a:t>
            </a:r>
            <a:endParaRPr lang="en-GB" smtClean="0"/>
          </a:p>
        </p:txBody>
      </p:sp>
      <p:sp>
        <p:nvSpPr>
          <p:cNvPr id="7" name="Footer Placeholder 6"/>
          <p:cNvSpPr>
            <a:spLocks noGrp="1"/>
          </p:cNvSpPr>
          <p:nvPr>
            <p:ph type="ftr" sz="quarter" idx="10"/>
          </p:nvPr>
        </p:nvSpPr>
        <p:spPr/>
        <p:txBody>
          <a:bodyPr/>
          <a:lstStyle/>
          <a:p>
            <a:r>
              <a:rPr lang="en-US" dirty="0" smtClean="0"/>
              <a:t>QX-OVER-060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a:spLocks noChangeArrowheads="1"/>
          </p:cNvSpPr>
          <p:nvPr/>
        </p:nvSpPr>
        <p:spPr bwMode="auto">
          <a:xfrm>
            <a:off x="3392488" y="2845097"/>
            <a:ext cx="2359025" cy="1500187"/>
          </a:xfrm>
          <a:prstGeom prst="rect">
            <a:avLst/>
          </a:prstGeom>
          <a:solidFill>
            <a:schemeClr val="tx2">
              <a:lumMod val="60000"/>
              <a:lumOff val="40000"/>
            </a:schemeClr>
          </a:solidFill>
          <a:ln w="9525">
            <a:noFill/>
            <a:miter lim="800000"/>
            <a:headEnd/>
            <a:tailEnd/>
          </a:ln>
        </p:spPr>
        <p:txBody>
          <a:bodyPr wrap="none" anchor="b"/>
          <a:lstStyle/>
          <a:p>
            <a:r>
              <a:rPr lang="en-GB" sz="1600" b="1">
                <a:solidFill>
                  <a:srgbClr val="FFFFFF"/>
                </a:solidFill>
                <a:latin typeface="+mj-lt"/>
              </a:rPr>
              <a:t>QAD QXtend</a:t>
            </a:r>
            <a:endParaRPr lang="en-US" altLang="zh-CN" sz="1600" b="1">
              <a:solidFill>
                <a:srgbClr val="FFFFFF"/>
              </a:solidFill>
              <a:latin typeface="+mj-lt"/>
              <a:ea typeface="宋体" pitchFamily="2" charset="-122"/>
            </a:endParaRPr>
          </a:p>
        </p:txBody>
      </p:sp>
      <p:sp>
        <p:nvSpPr>
          <p:cNvPr id="135171" name="Rectangle 3"/>
          <p:cNvSpPr>
            <a:spLocks noChangeArrowheads="1"/>
          </p:cNvSpPr>
          <p:nvPr/>
        </p:nvSpPr>
        <p:spPr bwMode="auto">
          <a:xfrm>
            <a:off x="785813" y="1163934"/>
            <a:ext cx="7500937" cy="4876800"/>
          </a:xfrm>
          <a:prstGeom prst="rect">
            <a:avLst/>
          </a:prstGeom>
          <a:noFill/>
          <a:ln w="19050">
            <a:solidFill>
              <a:schemeClr val="bg1">
                <a:lumMod val="75000"/>
              </a:schemeClr>
            </a:solidFill>
            <a:prstDash val="solid"/>
            <a:miter lim="800000"/>
            <a:headEnd/>
            <a:tailEnd/>
          </a:ln>
        </p:spPr>
        <p:txBody>
          <a:bodyPr wrap="none" anchor="ctr"/>
          <a:lstStyle/>
          <a:p>
            <a:pPr eaLnBrk="0" hangingPunct="0"/>
            <a:endParaRPr lang="zh-CN" altLang="en-US" sz="2400" b="1">
              <a:latin typeface="+mj-lt"/>
              <a:ea typeface="宋体" pitchFamily="2" charset="-122"/>
            </a:endParaRPr>
          </a:p>
        </p:txBody>
      </p:sp>
      <p:sp>
        <p:nvSpPr>
          <p:cNvPr id="13316" name="Rectangle 39"/>
          <p:cNvSpPr>
            <a:spLocks noGrp="1" noChangeArrowheads="1"/>
          </p:cNvSpPr>
          <p:nvPr>
            <p:ph type="title"/>
          </p:nvPr>
        </p:nvSpPr>
        <p:spPr/>
        <p:txBody>
          <a:bodyPr/>
          <a:lstStyle/>
          <a:p>
            <a:r>
              <a:rPr lang="en-US" altLang="zh-CN" smtClean="0"/>
              <a:t>QAD Enterprise Applications</a:t>
            </a:r>
          </a:p>
        </p:txBody>
      </p:sp>
      <p:sp>
        <p:nvSpPr>
          <p:cNvPr id="31" name="Footer Placeholder 30"/>
          <p:cNvSpPr>
            <a:spLocks noGrp="1"/>
          </p:cNvSpPr>
          <p:nvPr>
            <p:ph type="ftr" sz="quarter" idx="10"/>
          </p:nvPr>
        </p:nvSpPr>
        <p:spPr/>
        <p:txBody>
          <a:bodyPr/>
          <a:lstStyle/>
          <a:p>
            <a:r>
              <a:rPr lang="en-US" dirty="0" smtClean="0"/>
              <a:t>QX-OVER-070</a:t>
            </a:r>
            <a:endParaRPr lang="en-US" dirty="0"/>
          </a:p>
        </p:txBody>
      </p:sp>
      <p:sp>
        <p:nvSpPr>
          <p:cNvPr id="13317" name="Text Box 7"/>
          <p:cNvSpPr txBox="1">
            <a:spLocks noChangeArrowheads="1"/>
          </p:cNvSpPr>
          <p:nvPr/>
        </p:nvSpPr>
        <p:spPr bwMode="auto">
          <a:xfrm>
            <a:off x="814388" y="5683547"/>
            <a:ext cx="1062037" cy="304800"/>
          </a:xfrm>
          <a:prstGeom prst="rect">
            <a:avLst/>
          </a:prstGeom>
          <a:noFill/>
          <a:ln w="12700">
            <a:noFill/>
            <a:miter lim="800000"/>
            <a:headEnd/>
            <a:tailEnd/>
          </a:ln>
        </p:spPr>
        <p:txBody>
          <a:bodyPr wrap="none" anchor="ctr">
            <a:spAutoFit/>
          </a:bodyPr>
          <a:lstStyle/>
          <a:p>
            <a:pPr eaLnBrk="0" hangingPunct="0"/>
            <a:r>
              <a:rPr lang="en-US" altLang="zh-CN" sz="1400" b="1">
                <a:latin typeface="+mj-lt"/>
                <a:ea typeface="宋体" pitchFamily="2" charset="-122"/>
              </a:rPr>
              <a:t>Enterprise</a:t>
            </a:r>
            <a:endParaRPr lang="en-US" altLang="zh-CN" sz="800" b="1">
              <a:latin typeface="+mj-lt"/>
              <a:ea typeface="宋体" pitchFamily="2" charset="-122"/>
            </a:endParaRPr>
          </a:p>
        </p:txBody>
      </p:sp>
      <p:sp>
        <p:nvSpPr>
          <p:cNvPr id="13318" name="TextBox 23"/>
          <p:cNvSpPr txBox="1">
            <a:spLocks noChangeArrowheads="1"/>
          </p:cNvSpPr>
          <p:nvPr/>
        </p:nvSpPr>
        <p:spPr bwMode="auto">
          <a:xfrm>
            <a:off x="3771900" y="3149897"/>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Enterprise Applications</a:t>
            </a:r>
            <a:endParaRPr lang="en-US" altLang="zh-CN" sz="1600" b="1">
              <a:solidFill>
                <a:schemeClr val="bg1"/>
              </a:solidFill>
              <a:latin typeface="+mj-lt"/>
              <a:ea typeface="宋体" pitchFamily="2" charset="-122"/>
            </a:endParaRPr>
          </a:p>
        </p:txBody>
      </p:sp>
      <p:sp>
        <p:nvSpPr>
          <p:cNvPr id="13319" name="TextBox 24"/>
          <p:cNvSpPr txBox="1">
            <a:spLocks noChangeArrowheads="1"/>
          </p:cNvSpPr>
          <p:nvPr/>
        </p:nvSpPr>
        <p:spPr bwMode="auto">
          <a:xfrm>
            <a:off x="2214563" y="4989809"/>
            <a:ext cx="1143000" cy="855663"/>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Legacy</a:t>
            </a:r>
          </a:p>
          <a:p>
            <a:r>
              <a:rPr lang="en-GB" sz="1400" b="1">
                <a:solidFill>
                  <a:srgbClr val="FFFFFF"/>
                </a:solidFill>
                <a:latin typeface="+mj-lt"/>
              </a:rPr>
              <a:t>Apps</a:t>
            </a:r>
            <a:endParaRPr lang="en-US" altLang="zh-CN" sz="1400" b="1">
              <a:solidFill>
                <a:srgbClr val="FFFFFF"/>
              </a:solidFill>
              <a:latin typeface="+mj-lt"/>
              <a:ea typeface="宋体" pitchFamily="2" charset="-122"/>
            </a:endParaRPr>
          </a:p>
        </p:txBody>
      </p:sp>
      <p:sp>
        <p:nvSpPr>
          <p:cNvPr id="13320" name="TextBox 25"/>
          <p:cNvSpPr txBox="1">
            <a:spLocks noChangeArrowheads="1"/>
          </p:cNvSpPr>
          <p:nvPr/>
        </p:nvSpPr>
        <p:spPr bwMode="auto">
          <a:xfrm>
            <a:off x="3429000" y="4989809"/>
            <a:ext cx="1143000" cy="855663"/>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Order</a:t>
            </a:r>
            <a:r>
              <a:rPr lang="en-US" altLang="zh-CN" sz="1400" b="1">
                <a:solidFill>
                  <a:srgbClr val="FFFFFF"/>
                </a:solidFill>
                <a:latin typeface="+mj-lt"/>
                <a:ea typeface="宋体" pitchFamily="2" charset="-122"/>
              </a:rPr>
              <a:t/>
            </a:r>
            <a:br>
              <a:rPr lang="en-US" altLang="zh-CN" sz="1400" b="1">
                <a:solidFill>
                  <a:srgbClr val="FFFFFF"/>
                </a:solidFill>
                <a:latin typeface="+mj-lt"/>
                <a:ea typeface="宋体" pitchFamily="2" charset="-122"/>
              </a:rPr>
            </a:br>
            <a:r>
              <a:rPr lang="en-US" altLang="zh-CN" sz="1400" b="1">
                <a:solidFill>
                  <a:srgbClr val="FFFFFF"/>
                </a:solidFill>
                <a:latin typeface="+mj-lt"/>
                <a:ea typeface="宋体" pitchFamily="2" charset="-122"/>
              </a:rPr>
              <a:t>Entry</a:t>
            </a:r>
            <a:endParaRPr lang="en-GB" sz="1400" b="1">
              <a:solidFill>
                <a:srgbClr val="FFFFFF"/>
              </a:solidFill>
              <a:latin typeface="+mj-lt"/>
            </a:endParaRPr>
          </a:p>
        </p:txBody>
      </p:sp>
      <p:sp>
        <p:nvSpPr>
          <p:cNvPr id="13321" name="TextBox 26"/>
          <p:cNvSpPr txBox="1">
            <a:spLocks noChangeArrowheads="1"/>
          </p:cNvSpPr>
          <p:nvPr/>
        </p:nvSpPr>
        <p:spPr bwMode="auto">
          <a:xfrm>
            <a:off x="4643438" y="4989809"/>
            <a:ext cx="1143000" cy="855663"/>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MES</a:t>
            </a:r>
          </a:p>
        </p:txBody>
      </p:sp>
      <p:sp>
        <p:nvSpPr>
          <p:cNvPr id="13322" name="Line 17"/>
          <p:cNvSpPr>
            <a:spLocks noChangeShapeType="1"/>
          </p:cNvSpPr>
          <p:nvPr/>
        </p:nvSpPr>
        <p:spPr bwMode="auto">
          <a:xfrm>
            <a:off x="2786063" y="4667547"/>
            <a:ext cx="3657600" cy="0"/>
          </a:xfrm>
          <a:prstGeom prst="line">
            <a:avLst/>
          </a:prstGeom>
          <a:noFill/>
          <a:ln w="31750">
            <a:solidFill>
              <a:srgbClr val="969696"/>
            </a:solidFill>
            <a:prstDash val="sysDot"/>
            <a:round/>
            <a:headEnd/>
            <a:tailEnd/>
          </a:ln>
        </p:spPr>
        <p:txBody>
          <a:bodyPr wrap="none" tIns="91440" bIns="91440" anchor="ctr"/>
          <a:lstStyle/>
          <a:p>
            <a:endParaRPr lang="en-US">
              <a:latin typeface="+mj-lt"/>
            </a:endParaRPr>
          </a:p>
        </p:txBody>
      </p:sp>
      <p:sp>
        <p:nvSpPr>
          <p:cNvPr id="13323" name="Line 18"/>
          <p:cNvSpPr>
            <a:spLocks noChangeShapeType="1"/>
          </p:cNvSpPr>
          <p:nvPr/>
        </p:nvSpPr>
        <p:spPr bwMode="auto">
          <a:xfrm>
            <a:off x="2786063"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4" name="Line 19"/>
          <p:cNvSpPr>
            <a:spLocks noChangeShapeType="1"/>
          </p:cNvSpPr>
          <p:nvPr/>
        </p:nvSpPr>
        <p:spPr bwMode="auto">
          <a:xfrm>
            <a:off x="4000500"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5" name="Line 20"/>
          <p:cNvSpPr>
            <a:spLocks noChangeShapeType="1"/>
          </p:cNvSpPr>
          <p:nvPr/>
        </p:nvSpPr>
        <p:spPr bwMode="auto">
          <a:xfrm>
            <a:off x="5214938"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6" name="Line 21"/>
          <p:cNvSpPr>
            <a:spLocks noChangeShapeType="1"/>
          </p:cNvSpPr>
          <p:nvPr/>
        </p:nvSpPr>
        <p:spPr bwMode="auto">
          <a:xfrm>
            <a:off x="6429375"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7" name="TextBox 22"/>
          <p:cNvSpPr txBox="1">
            <a:spLocks noChangeArrowheads="1"/>
          </p:cNvSpPr>
          <p:nvPr/>
        </p:nvSpPr>
        <p:spPr bwMode="auto">
          <a:xfrm>
            <a:off x="5857875" y="4989809"/>
            <a:ext cx="1143000" cy="855663"/>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Payroll</a:t>
            </a:r>
          </a:p>
        </p:txBody>
      </p:sp>
      <p:sp>
        <p:nvSpPr>
          <p:cNvPr id="13328" name="TextBox 23"/>
          <p:cNvSpPr txBox="1">
            <a:spLocks noChangeArrowheads="1"/>
          </p:cNvSpPr>
          <p:nvPr/>
        </p:nvSpPr>
        <p:spPr bwMode="auto">
          <a:xfrm>
            <a:off x="5786438" y="1359197"/>
            <a:ext cx="1143000" cy="855662"/>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Shop</a:t>
            </a:r>
          </a:p>
          <a:p>
            <a:r>
              <a:rPr lang="en-GB" sz="1400" b="1">
                <a:solidFill>
                  <a:srgbClr val="FFFFFF"/>
                </a:solidFill>
                <a:latin typeface="+mj-lt"/>
              </a:rPr>
              <a:t>Floor</a:t>
            </a:r>
            <a:endParaRPr lang="en-US" altLang="zh-CN" sz="1400" b="1">
              <a:solidFill>
                <a:srgbClr val="FFFFFF"/>
              </a:solidFill>
              <a:latin typeface="+mj-lt"/>
              <a:ea typeface="宋体" pitchFamily="2" charset="-122"/>
            </a:endParaRPr>
          </a:p>
        </p:txBody>
      </p:sp>
      <p:sp>
        <p:nvSpPr>
          <p:cNvPr id="13329" name="TextBox 28"/>
          <p:cNvSpPr txBox="1">
            <a:spLocks noChangeArrowheads="1"/>
          </p:cNvSpPr>
          <p:nvPr/>
        </p:nvSpPr>
        <p:spPr bwMode="auto">
          <a:xfrm>
            <a:off x="4572000"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PLM</a:t>
            </a:r>
            <a:endParaRPr lang="en-GB" sz="1400" b="1">
              <a:solidFill>
                <a:srgbClr val="FFFFFF"/>
              </a:solidFill>
              <a:latin typeface="+mj-lt"/>
            </a:endParaRPr>
          </a:p>
        </p:txBody>
      </p:sp>
      <p:sp>
        <p:nvSpPr>
          <p:cNvPr id="13330" name="TextBox 29"/>
          <p:cNvSpPr txBox="1">
            <a:spLocks noChangeArrowheads="1"/>
          </p:cNvSpPr>
          <p:nvPr/>
        </p:nvSpPr>
        <p:spPr bwMode="auto">
          <a:xfrm>
            <a:off x="3357563"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3</a:t>
            </a:r>
            <a:r>
              <a:rPr lang="en-US" altLang="zh-CN" sz="1400" b="1" baseline="30000">
                <a:solidFill>
                  <a:srgbClr val="FFFFFF"/>
                </a:solidFill>
                <a:latin typeface="+mj-lt"/>
                <a:ea typeface="宋体" pitchFamily="2" charset="-122"/>
              </a:rPr>
              <a:t>rd</a:t>
            </a:r>
            <a:r>
              <a:rPr lang="en-US" altLang="zh-CN" sz="1400" b="1">
                <a:solidFill>
                  <a:srgbClr val="FFFFFF"/>
                </a:solidFill>
                <a:latin typeface="+mj-lt"/>
                <a:ea typeface="宋体" pitchFamily="2" charset="-122"/>
              </a:rPr>
              <a:t> Party</a:t>
            </a:r>
          </a:p>
          <a:p>
            <a:r>
              <a:rPr lang="en-US" altLang="zh-CN" sz="1400" b="1">
                <a:solidFill>
                  <a:srgbClr val="FFFFFF"/>
                </a:solidFill>
                <a:latin typeface="+mj-lt"/>
                <a:ea typeface="宋体" pitchFamily="2" charset="-122"/>
              </a:rPr>
              <a:t>Logistics</a:t>
            </a:r>
          </a:p>
        </p:txBody>
      </p:sp>
      <p:sp>
        <p:nvSpPr>
          <p:cNvPr id="13331" name="Line 17"/>
          <p:cNvSpPr>
            <a:spLocks noChangeShapeType="1"/>
          </p:cNvSpPr>
          <p:nvPr/>
        </p:nvSpPr>
        <p:spPr bwMode="auto">
          <a:xfrm rot="10800000">
            <a:off x="2700338" y="2538709"/>
            <a:ext cx="3657600" cy="0"/>
          </a:xfrm>
          <a:prstGeom prst="line">
            <a:avLst/>
          </a:prstGeom>
          <a:noFill/>
          <a:ln w="31750">
            <a:solidFill>
              <a:srgbClr val="969696"/>
            </a:solidFill>
            <a:prstDash val="sysDot"/>
            <a:round/>
            <a:headEnd/>
            <a:tailEnd/>
          </a:ln>
        </p:spPr>
        <p:txBody>
          <a:bodyPr wrap="none" tIns="91440" bIns="91440" anchor="ctr"/>
          <a:lstStyle/>
          <a:p>
            <a:endParaRPr lang="en-US">
              <a:latin typeface="+mj-lt"/>
            </a:endParaRPr>
          </a:p>
        </p:txBody>
      </p:sp>
      <p:sp>
        <p:nvSpPr>
          <p:cNvPr id="13332" name="Line 18"/>
          <p:cNvSpPr>
            <a:spLocks noChangeShapeType="1"/>
          </p:cNvSpPr>
          <p:nvPr/>
        </p:nvSpPr>
        <p:spPr bwMode="auto">
          <a:xfrm rot="10800000">
            <a:off x="6357938"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3" name="Line 19"/>
          <p:cNvSpPr>
            <a:spLocks noChangeShapeType="1"/>
          </p:cNvSpPr>
          <p:nvPr/>
        </p:nvSpPr>
        <p:spPr bwMode="auto">
          <a:xfrm rot="10800000">
            <a:off x="5143500"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4" name="Line 20"/>
          <p:cNvSpPr>
            <a:spLocks noChangeShapeType="1"/>
          </p:cNvSpPr>
          <p:nvPr/>
        </p:nvSpPr>
        <p:spPr bwMode="auto">
          <a:xfrm rot="10800000">
            <a:off x="3929063"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5" name="Line 21"/>
          <p:cNvSpPr>
            <a:spLocks noChangeShapeType="1"/>
          </p:cNvSpPr>
          <p:nvPr/>
        </p:nvSpPr>
        <p:spPr bwMode="auto">
          <a:xfrm rot="10800000">
            <a:off x="2714625"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6" name="TextBox 36"/>
          <p:cNvSpPr txBox="1">
            <a:spLocks noChangeArrowheads="1"/>
          </p:cNvSpPr>
          <p:nvPr/>
        </p:nvSpPr>
        <p:spPr bwMode="auto">
          <a:xfrm>
            <a:off x="2143125"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LIMS</a:t>
            </a:r>
          </a:p>
        </p:txBody>
      </p:sp>
      <p:cxnSp>
        <p:nvCxnSpPr>
          <p:cNvPr id="13337" name="Straight Arrow Connector 39"/>
          <p:cNvCxnSpPr>
            <a:cxnSpLocks noChangeShapeType="1"/>
          </p:cNvCxnSpPr>
          <p:nvPr/>
        </p:nvCxnSpPr>
        <p:spPr bwMode="auto">
          <a:xfrm rot="5400000">
            <a:off x="4429919" y="2701428"/>
            <a:ext cx="285750" cy="1588"/>
          </a:xfrm>
          <a:prstGeom prst="straightConnector1">
            <a:avLst/>
          </a:prstGeom>
          <a:noFill/>
          <a:ln w="31750">
            <a:solidFill>
              <a:srgbClr val="969696"/>
            </a:solidFill>
            <a:prstDash val="sysDot"/>
            <a:round/>
            <a:headEnd/>
            <a:tailEnd type="triangle" w="med" len="med"/>
          </a:ln>
        </p:spPr>
      </p:cxnSp>
      <p:cxnSp>
        <p:nvCxnSpPr>
          <p:cNvPr id="13338" name="Straight Arrow Connector 43"/>
          <p:cNvCxnSpPr>
            <a:cxnSpLocks noChangeShapeType="1"/>
          </p:cNvCxnSpPr>
          <p:nvPr/>
        </p:nvCxnSpPr>
        <p:spPr bwMode="auto">
          <a:xfrm rot="5400000">
            <a:off x="4429125" y="4488159"/>
            <a:ext cx="287338" cy="1588"/>
          </a:xfrm>
          <a:prstGeom prst="straightConnector1">
            <a:avLst/>
          </a:prstGeom>
          <a:noFill/>
          <a:ln w="31750">
            <a:solidFill>
              <a:srgbClr val="969696"/>
            </a:solidFill>
            <a:prstDash val="sysDot"/>
            <a:round/>
            <a:headEnd type="triangle" w="med" len="med"/>
            <a:tailEnd/>
          </a:ln>
        </p:spPr>
      </p:cxnSp>
      <p:sp>
        <p:nvSpPr>
          <p:cNvPr id="46" name="Oval Callout 45"/>
          <p:cNvSpPr>
            <a:spLocks noChangeArrowheads="1"/>
          </p:cNvSpPr>
          <p:nvPr/>
        </p:nvSpPr>
        <p:spPr bwMode="auto">
          <a:xfrm>
            <a:off x="6500813" y="2845097"/>
            <a:ext cx="1571625" cy="928687"/>
          </a:xfrm>
          <a:prstGeom prst="wedgeEllipseCallout">
            <a:avLst>
              <a:gd name="adj1" fmla="val -105690"/>
              <a:gd name="adj2" fmla="val -79847"/>
            </a:avLst>
          </a:prstGeom>
          <a:solidFill>
            <a:schemeClr val="accent1"/>
          </a:solidFill>
          <a:ln w="9525" algn="ctr">
            <a:noFill/>
            <a:round/>
            <a:headEnd/>
            <a:tailEnd/>
          </a:ln>
        </p:spPr>
        <p:txBody>
          <a:bodyPr wrap="none" tIns="91440" bIns="91440" anchor="ctr"/>
          <a:lstStyle/>
          <a:p>
            <a:r>
              <a:rPr lang="en-US" altLang="zh-CN" sz="1400" b="1">
                <a:solidFill>
                  <a:schemeClr val="bg1"/>
                </a:solidFill>
                <a:latin typeface="+mj-lt"/>
                <a:ea typeface="宋体" pitchFamily="2" charset="-122"/>
              </a:rPr>
              <a:t>Custom Code</a:t>
            </a:r>
          </a:p>
        </p:txBody>
      </p:sp>
      <p:sp>
        <p:nvSpPr>
          <p:cNvPr id="47" name="Oval Callout 46"/>
          <p:cNvSpPr>
            <a:spLocks noChangeArrowheads="1"/>
          </p:cNvSpPr>
          <p:nvPr/>
        </p:nvSpPr>
        <p:spPr bwMode="auto">
          <a:xfrm>
            <a:off x="1000125" y="2987972"/>
            <a:ext cx="1700213" cy="1071562"/>
          </a:xfrm>
          <a:prstGeom prst="wedgeEllipseCallout">
            <a:avLst>
              <a:gd name="adj1" fmla="val 88843"/>
              <a:gd name="adj2" fmla="val 107037"/>
            </a:avLst>
          </a:prstGeom>
          <a:solidFill>
            <a:schemeClr val="accent1"/>
          </a:solidFill>
          <a:ln w="9525" algn="ctr">
            <a:noFill/>
            <a:round/>
            <a:headEnd/>
            <a:tailEnd/>
          </a:ln>
        </p:spPr>
        <p:txBody>
          <a:bodyPr wrap="none" tIns="91440" bIns="91440" anchor="ctr"/>
          <a:lstStyle/>
          <a:p>
            <a:r>
              <a:rPr lang="en-US" altLang="zh-CN" sz="1400" b="1">
                <a:solidFill>
                  <a:schemeClr val="bg1"/>
                </a:solidFill>
                <a:latin typeface="+mj-lt"/>
                <a:ea typeface="宋体" pitchFamily="2" charset="-122"/>
              </a:rPr>
              <a:t>Manual Data Entry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46"/>
                                        </p:tgtEl>
                                      </p:cBhvr>
                                    </p:animEffect>
                                    <p:set>
                                      <p:cBhvr>
                                        <p:cTn id="7" dur="1" fill="hold">
                                          <p:stCondLst>
                                            <p:cond delay="999"/>
                                          </p:stCondLst>
                                        </p:cTn>
                                        <p:tgtEl>
                                          <p:spTgt spid="4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47"/>
                                        </p:tgtEl>
                                      </p:cBhvr>
                                    </p:animEffect>
                                    <p:set>
                                      <p:cBhvr>
                                        <p:cTn id="10" dur="1" fill="hold">
                                          <p:stCondLst>
                                            <p:cond delay="999"/>
                                          </p:stCondLst>
                                        </p:cTn>
                                        <p:tgtEl>
                                          <p:spTgt spid="47"/>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6"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42"/>
          <p:cNvSpPr>
            <a:spLocks noChangeArrowheads="1"/>
          </p:cNvSpPr>
          <p:nvPr/>
        </p:nvSpPr>
        <p:spPr bwMode="auto">
          <a:xfrm rot="16200000" flipV="1">
            <a:off x="1250156" y="2829475"/>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39" name="Rectangle 133"/>
          <p:cNvSpPr>
            <a:spLocks noChangeArrowheads="1"/>
          </p:cNvSpPr>
          <p:nvPr/>
        </p:nvSpPr>
        <p:spPr bwMode="auto">
          <a:xfrm rot="16200000" flipV="1">
            <a:off x="2750344"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0" name="Rectangle 134"/>
          <p:cNvSpPr>
            <a:spLocks noChangeArrowheads="1"/>
          </p:cNvSpPr>
          <p:nvPr/>
        </p:nvSpPr>
        <p:spPr bwMode="auto">
          <a:xfrm rot="16200000" flipV="1">
            <a:off x="3964781"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1" name="Rectangle 135"/>
          <p:cNvSpPr>
            <a:spLocks noChangeArrowheads="1"/>
          </p:cNvSpPr>
          <p:nvPr/>
        </p:nvSpPr>
        <p:spPr bwMode="auto">
          <a:xfrm rot="16200000" flipV="1">
            <a:off x="5179219"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2" name="Rectangle 136"/>
          <p:cNvSpPr>
            <a:spLocks noChangeArrowheads="1"/>
          </p:cNvSpPr>
          <p:nvPr/>
        </p:nvSpPr>
        <p:spPr bwMode="auto">
          <a:xfrm rot="16200000" flipV="1">
            <a:off x="6393656"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3" name="Rectangle 137"/>
          <p:cNvSpPr>
            <a:spLocks noChangeArrowheads="1"/>
          </p:cNvSpPr>
          <p:nvPr/>
        </p:nvSpPr>
        <p:spPr bwMode="auto">
          <a:xfrm rot="16200000" flipV="1">
            <a:off x="2750344"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4" name="Rectangle 138"/>
          <p:cNvSpPr>
            <a:spLocks noChangeArrowheads="1"/>
          </p:cNvSpPr>
          <p:nvPr/>
        </p:nvSpPr>
        <p:spPr bwMode="auto">
          <a:xfrm rot="16200000" flipV="1">
            <a:off x="3964781"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5" name="Rectangle 139"/>
          <p:cNvSpPr>
            <a:spLocks noChangeArrowheads="1"/>
          </p:cNvSpPr>
          <p:nvPr/>
        </p:nvSpPr>
        <p:spPr bwMode="auto">
          <a:xfrm rot="16200000" flipV="1">
            <a:off x="5179219"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6" name="Rectangle 140"/>
          <p:cNvSpPr>
            <a:spLocks noChangeArrowheads="1"/>
          </p:cNvSpPr>
          <p:nvPr/>
        </p:nvSpPr>
        <p:spPr bwMode="auto">
          <a:xfrm rot="16200000" flipV="1">
            <a:off x="6393656"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35171" name="Rectangle 3"/>
          <p:cNvSpPr>
            <a:spLocks noChangeArrowheads="1"/>
          </p:cNvSpPr>
          <p:nvPr/>
        </p:nvSpPr>
        <p:spPr bwMode="auto">
          <a:xfrm>
            <a:off x="785813" y="1184031"/>
            <a:ext cx="7500937" cy="4876800"/>
          </a:xfrm>
          <a:prstGeom prst="rect">
            <a:avLst/>
          </a:prstGeom>
          <a:noFill/>
          <a:ln w="19050">
            <a:solidFill>
              <a:schemeClr val="bg1">
                <a:lumMod val="75000"/>
              </a:schemeClr>
            </a:solidFill>
            <a:prstDash val="solid"/>
            <a:miter lim="800000"/>
            <a:headEnd/>
            <a:tailEnd/>
          </a:ln>
        </p:spPr>
        <p:txBody>
          <a:bodyPr wrap="none" anchor="ctr"/>
          <a:lstStyle/>
          <a:p>
            <a:pPr eaLnBrk="0" hangingPunct="0"/>
            <a:endParaRPr lang="zh-CN" altLang="en-US" sz="2400">
              <a:latin typeface="+mj-lt"/>
              <a:ea typeface="宋体" pitchFamily="2" charset="-122"/>
            </a:endParaRPr>
          </a:p>
        </p:txBody>
      </p:sp>
      <p:sp>
        <p:nvSpPr>
          <p:cNvPr id="14348" name="Rectangle 39"/>
          <p:cNvSpPr>
            <a:spLocks noGrp="1" noChangeArrowheads="1"/>
          </p:cNvSpPr>
          <p:nvPr>
            <p:ph type="title"/>
          </p:nvPr>
        </p:nvSpPr>
        <p:spPr/>
        <p:txBody>
          <a:bodyPr/>
          <a:lstStyle/>
          <a:p>
            <a:r>
              <a:rPr lang="en-US" altLang="zh-CN" smtClean="0"/>
              <a:t>Enterprise Interoperability (SOA)</a:t>
            </a:r>
          </a:p>
        </p:txBody>
      </p:sp>
      <p:sp>
        <p:nvSpPr>
          <p:cNvPr id="48" name="Footer Placeholder 47"/>
          <p:cNvSpPr>
            <a:spLocks noGrp="1"/>
          </p:cNvSpPr>
          <p:nvPr>
            <p:ph type="ftr" sz="quarter" idx="10"/>
          </p:nvPr>
        </p:nvSpPr>
        <p:spPr/>
        <p:txBody>
          <a:bodyPr/>
          <a:lstStyle/>
          <a:p>
            <a:r>
              <a:rPr lang="en-US" dirty="0" smtClean="0"/>
              <a:t>QX-OVER-080</a:t>
            </a:r>
            <a:endParaRPr lang="en-US" dirty="0"/>
          </a:p>
        </p:txBody>
      </p:sp>
      <p:sp>
        <p:nvSpPr>
          <p:cNvPr id="27695" name="TextBox 119"/>
          <p:cNvSpPr txBox="1">
            <a:spLocks noChangeArrowheads="1"/>
          </p:cNvSpPr>
          <p:nvPr/>
        </p:nvSpPr>
        <p:spPr bwMode="auto">
          <a:xfrm>
            <a:off x="1000125" y="1222131"/>
            <a:ext cx="1500188" cy="1357313"/>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14350" name="TextBox 23"/>
          <p:cNvSpPr txBox="1">
            <a:spLocks noChangeArrowheads="1"/>
          </p:cNvSpPr>
          <p:nvPr/>
        </p:nvSpPr>
        <p:spPr bwMode="auto">
          <a:xfrm>
            <a:off x="1081548" y="1382469"/>
            <a:ext cx="1317523" cy="85725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Enterprise Applications</a:t>
            </a:r>
            <a:endParaRPr lang="en-US" altLang="zh-CN" sz="1400">
              <a:solidFill>
                <a:schemeClr val="bg1"/>
              </a:solidFill>
              <a:latin typeface="+mj-lt"/>
              <a:ea typeface="宋体" pitchFamily="2" charset="-122"/>
            </a:endParaRPr>
          </a:p>
        </p:txBody>
      </p:sp>
      <p:sp>
        <p:nvSpPr>
          <p:cNvPr id="14351" name="TextBox 24"/>
          <p:cNvSpPr txBox="1">
            <a:spLocks noChangeArrowheads="1"/>
          </p:cNvSpPr>
          <p:nvPr/>
        </p:nvSpPr>
        <p:spPr bwMode="auto">
          <a:xfrm>
            <a:off x="2714625" y="5009906"/>
            <a:ext cx="1143000" cy="855663"/>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Legacy</a:t>
            </a:r>
          </a:p>
          <a:p>
            <a:r>
              <a:rPr lang="en-GB" sz="1400">
                <a:solidFill>
                  <a:srgbClr val="FFFFFF"/>
                </a:solidFill>
                <a:latin typeface="+mj-lt"/>
              </a:rPr>
              <a:t>Apps</a:t>
            </a:r>
            <a:endParaRPr lang="en-US" altLang="zh-CN" sz="1400">
              <a:solidFill>
                <a:srgbClr val="FFFFFF"/>
              </a:solidFill>
              <a:latin typeface="+mj-lt"/>
              <a:ea typeface="宋体" pitchFamily="2" charset="-122"/>
            </a:endParaRPr>
          </a:p>
        </p:txBody>
      </p:sp>
      <p:sp>
        <p:nvSpPr>
          <p:cNvPr id="14352" name="TextBox 25"/>
          <p:cNvSpPr txBox="1">
            <a:spLocks noChangeArrowheads="1"/>
          </p:cNvSpPr>
          <p:nvPr/>
        </p:nvSpPr>
        <p:spPr bwMode="auto">
          <a:xfrm>
            <a:off x="3929063" y="5008319"/>
            <a:ext cx="1143000" cy="855662"/>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Order</a:t>
            </a:r>
            <a:r>
              <a:rPr lang="en-US" altLang="zh-CN" sz="1400">
                <a:solidFill>
                  <a:srgbClr val="FFFFFF"/>
                </a:solidFill>
                <a:latin typeface="+mj-lt"/>
                <a:ea typeface="宋体" pitchFamily="2" charset="-122"/>
              </a:rPr>
              <a:t/>
            </a:r>
            <a:br>
              <a:rPr lang="en-US" altLang="zh-CN" sz="1400">
                <a:solidFill>
                  <a:srgbClr val="FFFFFF"/>
                </a:solidFill>
                <a:latin typeface="+mj-lt"/>
                <a:ea typeface="宋体" pitchFamily="2" charset="-122"/>
              </a:rPr>
            </a:br>
            <a:r>
              <a:rPr lang="en-US" altLang="zh-CN" sz="1400">
                <a:solidFill>
                  <a:srgbClr val="FFFFFF"/>
                </a:solidFill>
                <a:latin typeface="+mj-lt"/>
                <a:ea typeface="宋体" pitchFamily="2" charset="-122"/>
              </a:rPr>
              <a:t>Entry</a:t>
            </a:r>
            <a:endParaRPr lang="en-GB" sz="1400">
              <a:solidFill>
                <a:srgbClr val="FFFFFF"/>
              </a:solidFill>
              <a:latin typeface="+mj-lt"/>
            </a:endParaRPr>
          </a:p>
        </p:txBody>
      </p:sp>
      <p:sp>
        <p:nvSpPr>
          <p:cNvPr id="14353" name="TextBox 26"/>
          <p:cNvSpPr txBox="1">
            <a:spLocks noChangeArrowheads="1"/>
          </p:cNvSpPr>
          <p:nvPr/>
        </p:nvSpPr>
        <p:spPr bwMode="auto">
          <a:xfrm>
            <a:off x="5143500" y="5009906"/>
            <a:ext cx="1143000" cy="855663"/>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MES</a:t>
            </a:r>
          </a:p>
        </p:txBody>
      </p:sp>
      <p:sp>
        <p:nvSpPr>
          <p:cNvPr id="14354" name="TextBox 22"/>
          <p:cNvSpPr txBox="1">
            <a:spLocks noChangeArrowheads="1"/>
          </p:cNvSpPr>
          <p:nvPr/>
        </p:nvSpPr>
        <p:spPr bwMode="auto">
          <a:xfrm>
            <a:off x="6357938" y="5009906"/>
            <a:ext cx="1143000" cy="855663"/>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Payroll</a:t>
            </a:r>
          </a:p>
        </p:txBody>
      </p:sp>
      <p:sp>
        <p:nvSpPr>
          <p:cNvPr id="14355" name="TextBox 23"/>
          <p:cNvSpPr txBox="1">
            <a:spLocks noChangeArrowheads="1"/>
          </p:cNvSpPr>
          <p:nvPr/>
        </p:nvSpPr>
        <p:spPr bwMode="auto">
          <a:xfrm>
            <a:off x="6357938" y="1379294"/>
            <a:ext cx="1143000" cy="855662"/>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Shop</a:t>
            </a:r>
          </a:p>
          <a:p>
            <a:r>
              <a:rPr lang="en-GB" sz="1400">
                <a:solidFill>
                  <a:srgbClr val="FFFFFF"/>
                </a:solidFill>
                <a:latin typeface="+mj-lt"/>
              </a:rPr>
              <a:t>Floor</a:t>
            </a:r>
            <a:endParaRPr lang="en-US" altLang="zh-CN" sz="1400">
              <a:solidFill>
                <a:srgbClr val="FFFFFF"/>
              </a:solidFill>
              <a:latin typeface="+mj-lt"/>
              <a:ea typeface="宋体" pitchFamily="2" charset="-122"/>
            </a:endParaRPr>
          </a:p>
        </p:txBody>
      </p:sp>
      <p:sp>
        <p:nvSpPr>
          <p:cNvPr id="14356" name="TextBox 28"/>
          <p:cNvSpPr txBox="1">
            <a:spLocks noChangeArrowheads="1"/>
          </p:cNvSpPr>
          <p:nvPr/>
        </p:nvSpPr>
        <p:spPr bwMode="auto">
          <a:xfrm>
            <a:off x="5143500"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PLM</a:t>
            </a:r>
            <a:endParaRPr lang="en-GB" sz="1400">
              <a:solidFill>
                <a:srgbClr val="FFFFFF"/>
              </a:solidFill>
              <a:latin typeface="+mj-lt"/>
            </a:endParaRPr>
          </a:p>
        </p:txBody>
      </p:sp>
      <p:sp>
        <p:nvSpPr>
          <p:cNvPr id="14357" name="TextBox 29"/>
          <p:cNvSpPr txBox="1">
            <a:spLocks noChangeArrowheads="1"/>
          </p:cNvSpPr>
          <p:nvPr/>
        </p:nvSpPr>
        <p:spPr bwMode="auto">
          <a:xfrm>
            <a:off x="3929063"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3</a:t>
            </a:r>
            <a:r>
              <a:rPr lang="en-US" altLang="zh-CN" sz="1400" baseline="30000">
                <a:solidFill>
                  <a:srgbClr val="FFFFFF"/>
                </a:solidFill>
                <a:latin typeface="+mj-lt"/>
                <a:ea typeface="宋体" pitchFamily="2" charset="-122"/>
              </a:rPr>
              <a:t>rd</a:t>
            </a:r>
            <a:r>
              <a:rPr lang="en-US" altLang="zh-CN" sz="1400">
                <a:solidFill>
                  <a:srgbClr val="FFFFFF"/>
                </a:solidFill>
                <a:latin typeface="+mj-lt"/>
                <a:ea typeface="宋体" pitchFamily="2" charset="-122"/>
              </a:rPr>
              <a:t> Party</a:t>
            </a:r>
          </a:p>
          <a:p>
            <a:r>
              <a:rPr lang="en-US" altLang="zh-CN" sz="1400">
                <a:solidFill>
                  <a:srgbClr val="FFFFFF"/>
                </a:solidFill>
                <a:latin typeface="+mj-lt"/>
                <a:ea typeface="宋体" pitchFamily="2" charset="-122"/>
              </a:rPr>
              <a:t>Logistics</a:t>
            </a:r>
          </a:p>
        </p:txBody>
      </p:sp>
      <p:sp>
        <p:nvSpPr>
          <p:cNvPr id="14358" name="TextBox 36"/>
          <p:cNvSpPr txBox="1">
            <a:spLocks noChangeArrowheads="1"/>
          </p:cNvSpPr>
          <p:nvPr/>
        </p:nvSpPr>
        <p:spPr bwMode="auto">
          <a:xfrm>
            <a:off x="2714625"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LIMS</a:t>
            </a:r>
          </a:p>
        </p:txBody>
      </p:sp>
      <p:sp>
        <p:nvSpPr>
          <p:cNvPr id="14359" name="Rectangle 132"/>
          <p:cNvSpPr>
            <a:spLocks noChangeArrowheads="1"/>
          </p:cNvSpPr>
          <p:nvPr/>
        </p:nvSpPr>
        <p:spPr bwMode="auto">
          <a:xfrm>
            <a:off x="785813" y="3238256"/>
            <a:ext cx="7500937" cy="769938"/>
          </a:xfrm>
          <a:prstGeom prst="rect">
            <a:avLst/>
          </a:prstGeom>
          <a:solidFill>
            <a:srgbClr val="FF9900"/>
          </a:solidFill>
          <a:ln w="9525" algn="ctr">
            <a:noFill/>
            <a:miter lim="800000"/>
            <a:headEnd type="none" w="lg" len="med"/>
            <a:tailEnd type="none" w="lg" len="med"/>
          </a:ln>
        </p:spPr>
        <p:txBody>
          <a:bodyPr wrap="none" tIns="91440" bIns="91440" anchor="ctr"/>
          <a:lstStyle/>
          <a:p>
            <a:r>
              <a:rPr lang="en-US" altLang="zh-CN" sz="1400">
                <a:solidFill>
                  <a:schemeClr val="bg1"/>
                </a:solidFill>
                <a:latin typeface="+mj-lt"/>
                <a:ea typeface="宋体" pitchFamily="2" charset="-122"/>
              </a:rPr>
              <a:t>EAI/ESB (WebMethods, Sonic, Jcaps, SAP NetWeaver etc..)</a:t>
            </a:r>
          </a:p>
        </p:txBody>
      </p:sp>
      <p:cxnSp>
        <p:nvCxnSpPr>
          <p:cNvPr id="144" name="Straight Arrow Connector 143"/>
          <p:cNvCxnSpPr>
            <a:cxnSpLocks noChangeShapeType="1"/>
          </p:cNvCxnSpPr>
          <p:nvPr/>
        </p:nvCxnSpPr>
        <p:spPr bwMode="auto">
          <a:xfrm rot="5400000">
            <a:off x="6465094" y="2758038"/>
            <a:ext cx="930275" cy="1587"/>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7" name="Straight Arrow Connector 146"/>
          <p:cNvCxnSpPr>
            <a:cxnSpLocks noChangeShapeType="1"/>
          </p:cNvCxnSpPr>
          <p:nvPr/>
        </p:nvCxnSpPr>
        <p:spPr bwMode="auto">
          <a:xfrm rot="5400000">
            <a:off x="5250656" y="2758038"/>
            <a:ext cx="930275"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8" name="Straight Arrow Connector 147"/>
          <p:cNvCxnSpPr>
            <a:cxnSpLocks noChangeShapeType="1"/>
          </p:cNvCxnSpPr>
          <p:nvPr/>
        </p:nvCxnSpPr>
        <p:spPr bwMode="auto">
          <a:xfrm rot="5400000">
            <a:off x="4035425" y="27588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9" name="Straight Arrow Connector 148"/>
          <p:cNvCxnSpPr>
            <a:cxnSpLocks noChangeShapeType="1"/>
          </p:cNvCxnSpPr>
          <p:nvPr/>
        </p:nvCxnSpPr>
        <p:spPr bwMode="auto">
          <a:xfrm rot="5400000">
            <a:off x="2820987" y="27588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0" name="Straight Arrow Connector 149"/>
          <p:cNvCxnSpPr>
            <a:cxnSpLocks noChangeShapeType="1"/>
          </p:cNvCxnSpPr>
          <p:nvPr/>
        </p:nvCxnSpPr>
        <p:spPr bwMode="auto">
          <a:xfrm rot="5400000">
            <a:off x="2820987" y="44733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1" name="Straight Arrow Connector 150"/>
          <p:cNvCxnSpPr>
            <a:cxnSpLocks noChangeShapeType="1"/>
          </p:cNvCxnSpPr>
          <p:nvPr/>
        </p:nvCxnSpPr>
        <p:spPr bwMode="auto">
          <a:xfrm rot="5400000">
            <a:off x="4035425" y="4471744"/>
            <a:ext cx="928687"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2" name="Straight Arrow Connector 151"/>
          <p:cNvCxnSpPr>
            <a:cxnSpLocks noChangeShapeType="1"/>
          </p:cNvCxnSpPr>
          <p:nvPr/>
        </p:nvCxnSpPr>
        <p:spPr bwMode="auto">
          <a:xfrm rot="5400000">
            <a:off x="5251450" y="4471744"/>
            <a:ext cx="928687"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3" name="Straight Arrow Connector 152"/>
          <p:cNvCxnSpPr>
            <a:cxnSpLocks noChangeShapeType="1"/>
          </p:cNvCxnSpPr>
          <p:nvPr/>
        </p:nvCxnSpPr>
        <p:spPr bwMode="auto">
          <a:xfrm rot="5400000">
            <a:off x="6465094" y="4472538"/>
            <a:ext cx="928687"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4" name="Straight Arrow Connector 153"/>
          <p:cNvCxnSpPr>
            <a:cxnSpLocks noChangeShapeType="1"/>
          </p:cNvCxnSpPr>
          <p:nvPr/>
        </p:nvCxnSpPr>
        <p:spPr bwMode="auto">
          <a:xfrm rot="5400000">
            <a:off x="1499394" y="2935838"/>
            <a:ext cx="573087" cy="0"/>
          </a:xfrm>
          <a:prstGeom prst="straightConnector1">
            <a:avLst/>
          </a:prstGeom>
          <a:noFill/>
          <a:ln w="31750">
            <a:solidFill>
              <a:schemeClr val="tx1">
                <a:lumMod val="50000"/>
                <a:lumOff val="50000"/>
              </a:schemeClr>
            </a:solidFill>
            <a:prstDash val="sysDot"/>
            <a:round/>
            <a:headEnd type="triangle" w="med" len="med"/>
            <a:tailEnd type="triangle" w="med" len="med"/>
          </a:ln>
        </p:spPr>
      </p:cxnSp>
      <p:sp>
        <p:nvSpPr>
          <p:cNvPr id="14369" name="Rectangle 49"/>
          <p:cNvSpPr>
            <a:spLocks noChangeArrowheads="1"/>
          </p:cNvSpPr>
          <p:nvPr/>
        </p:nvSpPr>
        <p:spPr bwMode="auto">
          <a:xfrm>
            <a:off x="785813" y="3223969"/>
            <a:ext cx="7500937" cy="792162"/>
          </a:xfrm>
          <a:prstGeom prst="rect">
            <a:avLst/>
          </a:prstGeom>
          <a:solidFill>
            <a:schemeClr val="accent1"/>
          </a:solidFill>
          <a:ln w="9525" algn="ctr">
            <a:noFill/>
            <a:miter lim="800000"/>
            <a:headEnd type="none" w="lg" len="med"/>
            <a:tailEnd type="none" w="lg" len="med"/>
          </a:ln>
        </p:spPr>
        <p:txBody>
          <a:bodyPr wrap="none" tIns="91440" bIns="91440" anchor="ctr"/>
          <a:lstStyle/>
          <a:p>
            <a:r>
              <a:rPr lang="en-US" altLang="zh-CN" sz="2000">
                <a:latin typeface="+mj-lt"/>
                <a:ea typeface="宋体" pitchFamily="2" charset="-122"/>
              </a:rPr>
              <a:t>EAI/ESB (WebMethods, Sonic, Jcaps, SAP NetWeaver etc..)</a:t>
            </a:r>
          </a:p>
        </p:txBody>
      </p:sp>
      <p:sp>
        <p:nvSpPr>
          <p:cNvPr id="14370" name="Rectangle 55"/>
          <p:cNvSpPr>
            <a:spLocks noChangeArrowheads="1"/>
          </p:cNvSpPr>
          <p:nvPr/>
        </p:nvSpPr>
        <p:spPr bwMode="auto">
          <a:xfrm rot="16200000" flipV="1">
            <a:off x="1269206" y="4436025"/>
            <a:ext cx="10334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53" name="TextBox 119"/>
          <p:cNvSpPr txBox="1">
            <a:spLocks noChangeArrowheads="1"/>
          </p:cNvSpPr>
          <p:nvPr/>
        </p:nvSpPr>
        <p:spPr bwMode="auto">
          <a:xfrm>
            <a:off x="1214438" y="5013081"/>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Message </a:t>
            </a:r>
          </a:p>
          <a:p>
            <a:r>
              <a:rPr lang="en-GB" sz="1600">
                <a:solidFill>
                  <a:srgbClr val="FFFFFF"/>
                </a:solidFill>
                <a:latin typeface="+mj-lt"/>
              </a:rPr>
              <a:t>Tracking</a:t>
            </a:r>
            <a:endParaRPr lang="en-US" altLang="zh-CN" sz="1600">
              <a:solidFill>
                <a:srgbClr val="FFFFFF"/>
              </a:solidFill>
              <a:latin typeface="+mj-lt"/>
              <a:ea typeface="宋体" pitchFamily="2" charset="-122"/>
            </a:endParaRPr>
          </a:p>
        </p:txBody>
      </p:sp>
      <p:cxnSp>
        <p:nvCxnSpPr>
          <p:cNvPr id="57" name="Straight Arrow Connector 56"/>
          <p:cNvCxnSpPr>
            <a:cxnSpLocks noChangeShapeType="1"/>
          </p:cNvCxnSpPr>
          <p:nvPr/>
        </p:nvCxnSpPr>
        <p:spPr bwMode="auto">
          <a:xfrm rot="5400000">
            <a:off x="1320800" y="44733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sp>
        <p:nvSpPr>
          <p:cNvPr id="41" name="TextBox 119"/>
          <p:cNvSpPr txBox="1">
            <a:spLocks noChangeArrowheads="1"/>
          </p:cNvSpPr>
          <p:nvPr/>
        </p:nvSpPr>
        <p:spPr bwMode="auto">
          <a:xfrm>
            <a:off x="2714625" y="5008319"/>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Xform</a:t>
            </a:r>
          </a:p>
          <a:p>
            <a:r>
              <a:rPr lang="en-GB" sz="1600">
                <a:solidFill>
                  <a:srgbClr val="FFFFFF"/>
                </a:solidFill>
                <a:latin typeface="+mj-lt"/>
              </a:rPr>
              <a:t>Engine</a:t>
            </a:r>
            <a:endParaRPr lang="en-US" altLang="zh-CN" sz="1600">
              <a:solidFill>
                <a:srgbClr val="FFFFFF"/>
              </a:solidFill>
              <a:latin typeface="+mj-lt"/>
              <a:ea typeface="宋体" pitchFamily="2" charset="-122"/>
            </a:endParaRPr>
          </a:p>
        </p:txBody>
      </p:sp>
      <p:sp>
        <p:nvSpPr>
          <p:cNvPr id="42" name="TextBox 119"/>
          <p:cNvSpPr txBox="1">
            <a:spLocks noChangeArrowheads="1"/>
          </p:cNvSpPr>
          <p:nvPr/>
        </p:nvSpPr>
        <p:spPr bwMode="auto">
          <a:xfrm>
            <a:off x="2714625" y="1382469"/>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Admin</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
        <p:nvSpPr>
          <p:cNvPr id="43" name="TextBox 119"/>
          <p:cNvSpPr txBox="1">
            <a:spLocks noChangeArrowheads="1"/>
          </p:cNvSpPr>
          <p:nvPr/>
        </p:nvSpPr>
        <p:spPr bwMode="auto">
          <a:xfrm>
            <a:off x="3929063" y="500831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Workflow</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
        <p:nvSpPr>
          <p:cNvPr id="40" name="TextBox 119"/>
          <p:cNvSpPr txBox="1">
            <a:spLocks noChangeArrowheads="1"/>
          </p:cNvSpPr>
          <p:nvPr/>
        </p:nvSpPr>
        <p:spPr bwMode="auto">
          <a:xfrm>
            <a:off x="1214438" y="5013081"/>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Message </a:t>
            </a:r>
          </a:p>
          <a:p>
            <a:r>
              <a:rPr lang="en-GB" sz="1600">
                <a:solidFill>
                  <a:srgbClr val="FFFFFF"/>
                </a:solidFill>
                <a:latin typeface="+mj-lt"/>
              </a:rPr>
              <a:t>Tracking</a:t>
            </a:r>
            <a:endParaRPr lang="en-US" altLang="zh-CN" sz="1600">
              <a:solidFill>
                <a:srgbClr val="FFFFFF"/>
              </a:solidFill>
              <a:latin typeface="+mj-lt"/>
              <a:ea typeface="宋体" pitchFamily="2" charset="-122"/>
            </a:endParaRPr>
          </a:p>
        </p:txBody>
      </p:sp>
      <p:sp>
        <p:nvSpPr>
          <p:cNvPr id="44" name="TextBox 119"/>
          <p:cNvSpPr txBox="1">
            <a:spLocks noChangeArrowheads="1"/>
          </p:cNvSpPr>
          <p:nvPr/>
        </p:nvSpPr>
        <p:spPr bwMode="auto">
          <a:xfrm>
            <a:off x="2714625" y="500831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Xform</a:t>
            </a:r>
          </a:p>
          <a:p>
            <a:r>
              <a:rPr lang="en-GB" sz="1600">
                <a:solidFill>
                  <a:srgbClr val="FFFFFF"/>
                </a:solidFill>
                <a:latin typeface="+mj-lt"/>
              </a:rPr>
              <a:t>Engine</a:t>
            </a:r>
            <a:endParaRPr lang="en-US" altLang="zh-CN" sz="1600">
              <a:solidFill>
                <a:srgbClr val="FFFFFF"/>
              </a:solidFill>
              <a:latin typeface="+mj-lt"/>
              <a:ea typeface="宋体" pitchFamily="2" charset="-122"/>
            </a:endParaRPr>
          </a:p>
        </p:txBody>
      </p:sp>
      <p:sp>
        <p:nvSpPr>
          <p:cNvPr id="45" name="TextBox 119"/>
          <p:cNvSpPr txBox="1">
            <a:spLocks noChangeArrowheads="1"/>
          </p:cNvSpPr>
          <p:nvPr/>
        </p:nvSpPr>
        <p:spPr bwMode="auto">
          <a:xfrm>
            <a:off x="2714625" y="138246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Admin</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dissolve">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normAutofit fontScale="77500" lnSpcReduction="20000"/>
          </a:bodyPr>
          <a:lstStyle/>
          <a:p>
            <a:endParaRPr lang="zh-CN" altLang="en-US" smtClean="0"/>
          </a:p>
          <a:p>
            <a:r>
              <a:rPr lang="en-US" altLang="zh-CN" smtClean="0"/>
              <a:t>Core of QAD Enterprise Application interoperability suite.</a:t>
            </a:r>
          </a:p>
          <a:p>
            <a:r>
              <a:rPr lang="en-US" altLang="zh-CN" smtClean="0"/>
              <a:t>Pre-built integration architecture.</a:t>
            </a:r>
          </a:p>
          <a:p>
            <a:r>
              <a:rPr lang="en-US" altLang="zh-CN" smtClean="0"/>
              <a:t>High value building platform with a promise for convergence of all integration capabilities over time.</a:t>
            </a:r>
          </a:p>
          <a:p>
            <a:r>
              <a:rPr lang="en-US" altLang="zh-CN" smtClean="0"/>
              <a:t>Integration: biggest problem is not technology:</a:t>
            </a:r>
          </a:p>
          <a:p>
            <a:pPr lvl="1"/>
            <a:r>
              <a:rPr lang="en-US" altLang="zh-CN" smtClean="0"/>
              <a:t>Embedded business knowledge</a:t>
            </a:r>
          </a:p>
          <a:p>
            <a:pPr lvl="1"/>
            <a:r>
              <a:rPr lang="en-US" altLang="zh-CN" smtClean="0"/>
              <a:t>We understand the semantics</a:t>
            </a:r>
          </a:p>
          <a:p>
            <a:pPr lvl="1"/>
            <a:r>
              <a:rPr lang="en-US" altLang="zh-CN" smtClean="0"/>
              <a:t>Pre-defined integration points</a:t>
            </a:r>
          </a:p>
          <a:p>
            <a:pPr lvl="1"/>
            <a:r>
              <a:rPr lang="en-US" altLang="zh-CN" smtClean="0"/>
              <a:t>Leverages business event models</a:t>
            </a:r>
          </a:p>
          <a:p>
            <a:r>
              <a:rPr lang="en-US" altLang="zh-CN" smtClean="0"/>
              <a:t>Abstracts the interface from the service implementation. </a:t>
            </a:r>
          </a:p>
          <a:p>
            <a:r>
              <a:rPr lang="en-US" altLang="zh-CN" smtClean="0"/>
              <a:t>Hides business logic complexities from the user. </a:t>
            </a:r>
          </a:p>
          <a:p>
            <a:r>
              <a:rPr lang="en-US" altLang="zh-CN" smtClean="0"/>
              <a:t>Protects customer investment by simplifying migration path to the latest releases of QAD EA.</a:t>
            </a:r>
          </a:p>
          <a:p>
            <a:r>
              <a:rPr lang="en-US" altLang="zh-CN" smtClean="0"/>
              <a:t>Allows introduction of new technology with minimal impact on customer.</a:t>
            </a:r>
          </a:p>
          <a:p>
            <a:r>
              <a:rPr lang="en-US" altLang="zh-CN" smtClean="0"/>
              <a:t>Allows integration at the service level (SOA).</a:t>
            </a:r>
          </a:p>
        </p:txBody>
      </p:sp>
      <p:sp>
        <p:nvSpPr>
          <p:cNvPr id="15362" name="Rectangle 2"/>
          <p:cNvSpPr>
            <a:spLocks noGrp="1" noChangeArrowheads="1"/>
          </p:cNvSpPr>
          <p:nvPr>
            <p:ph type="title"/>
          </p:nvPr>
        </p:nvSpPr>
        <p:spPr/>
        <p:txBody>
          <a:bodyPr/>
          <a:lstStyle/>
          <a:p>
            <a:r>
              <a:rPr lang="en-US" altLang="zh-CN" smtClean="0"/>
              <a:t>Why QAD QXtend?</a:t>
            </a:r>
          </a:p>
        </p:txBody>
      </p:sp>
      <p:sp>
        <p:nvSpPr>
          <p:cNvPr id="4" name="Footer Placeholder 3"/>
          <p:cNvSpPr>
            <a:spLocks noGrp="1"/>
          </p:cNvSpPr>
          <p:nvPr>
            <p:ph type="ftr" sz="quarter" idx="10"/>
          </p:nvPr>
        </p:nvSpPr>
        <p:spPr/>
        <p:txBody>
          <a:bodyPr/>
          <a:lstStyle/>
          <a:p>
            <a:r>
              <a:rPr lang="en-US" dirty="0" smtClean="0"/>
              <a:t>QX-OVER-090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5110</TotalTime>
  <Words>8356</Words>
  <Application>Microsoft Office PowerPoint</Application>
  <PresentationFormat>On-screen Show (4:3)</PresentationFormat>
  <Paragraphs>750</Paragraphs>
  <Slides>37</Slides>
  <Notes>36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QAD 2010 Template</vt:lpstr>
      <vt:lpstr>Visio</vt:lpstr>
      <vt:lpstr>QAD QXtend Fundamentals</vt:lpstr>
      <vt:lpstr>Overview</vt:lpstr>
      <vt:lpstr>Enterprise Application Integration</vt:lpstr>
      <vt:lpstr>Interoperability</vt:lpstr>
      <vt:lpstr>Service Oriented Architecture</vt:lpstr>
      <vt:lpstr>Enterprise Service Bus</vt:lpstr>
      <vt:lpstr>QAD Enterprise Applications</vt:lpstr>
      <vt:lpstr>Enterprise Interoperability (SOA)</vt:lpstr>
      <vt:lpstr>Why QAD QXtend?</vt:lpstr>
      <vt:lpstr>QAD QXtend Interoperability</vt:lpstr>
      <vt:lpstr>Data Synchronization</vt:lpstr>
      <vt:lpstr>Exercise: Interoperability Overview</vt:lpstr>
      <vt:lpstr>QXtend Inbound - Overview</vt:lpstr>
      <vt:lpstr>QXtend Inbound - Overview</vt:lpstr>
      <vt:lpstr>QXtend Inbound - Overview</vt:lpstr>
      <vt:lpstr>QXI</vt:lpstr>
      <vt:lpstr>Sample QDoc</vt:lpstr>
      <vt:lpstr>QXI – Web Service</vt:lpstr>
      <vt:lpstr>QXI – Receivers</vt:lpstr>
      <vt:lpstr>QXI – Connection Pools</vt:lpstr>
      <vt:lpstr>QXI – Adapters</vt:lpstr>
      <vt:lpstr>UI API Adapter Overview</vt:lpstr>
      <vt:lpstr>SI API Adapter Overview</vt:lpstr>
      <vt:lpstr>Fin API Adapter Overview</vt:lpstr>
      <vt:lpstr>QXI – APIs</vt:lpstr>
      <vt:lpstr>Exercise: QXI Concepts</vt:lpstr>
      <vt:lpstr>QXtend Outbound – Overview</vt:lpstr>
      <vt:lpstr>QXtend Outbound – Overview</vt:lpstr>
      <vt:lpstr>QXtend Outbound– Overview</vt:lpstr>
      <vt:lpstr>QXO Overview</vt:lpstr>
      <vt:lpstr>QXtend Outbound Concepts</vt:lpstr>
      <vt:lpstr>QXtend Outbound – Source Application</vt:lpstr>
      <vt:lpstr>QXtend Outbound – Business Objects</vt:lpstr>
      <vt:lpstr>QXtend Outbound – Profiles</vt:lpstr>
      <vt:lpstr>QXtend Outbound – Subscribers</vt:lpstr>
      <vt:lpstr>QXtend Outbound – Data Flow</vt:lpstr>
      <vt:lpstr>Exercise: QXO Overview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417</cp:revision>
  <dcterms:created xsi:type="dcterms:W3CDTF">2006-05-25T01:43:58Z</dcterms:created>
  <dcterms:modified xsi:type="dcterms:W3CDTF">2011-03-09T16:23:10Z</dcterms:modified>
</cp:coreProperties>
</file>