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9" r:id="rId1"/>
  </p:sldMasterIdLst>
  <p:notesMasterIdLst>
    <p:notesMasterId r:id="rId24"/>
  </p:notesMasterIdLst>
  <p:handoutMasterIdLst>
    <p:handoutMasterId r:id="rId25"/>
  </p:handoutMasterIdLst>
  <p:sldIdLst>
    <p:sldId id="283" r:id="rId2"/>
    <p:sldId id="284" r:id="rId3"/>
    <p:sldId id="263" r:id="rId4"/>
    <p:sldId id="285" r:id="rId5"/>
    <p:sldId id="286" r:id="rId6"/>
    <p:sldId id="269" r:id="rId7"/>
    <p:sldId id="271" r:id="rId8"/>
    <p:sldId id="272" r:id="rId9"/>
    <p:sldId id="275" r:id="rId10"/>
    <p:sldId id="277" r:id="rId11"/>
    <p:sldId id="288" r:id="rId12"/>
    <p:sldId id="289" r:id="rId13"/>
    <p:sldId id="290" r:id="rId14"/>
    <p:sldId id="291" r:id="rId15"/>
    <p:sldId id="278" r:id="rId16"/>
    <p:sldId id="280" r:id="rId17"/>
    <p:sldId id="287" r:id="rId18"/>
    <p:sldId id="292" r:id="rId19"/>
    <p:sldId id="293" r:id="rId20"/>
    <p:sldId id="294" r:id="rId21"/>
    <p:sldId id="295" r:id="rId22"/>
    <p:sldId id="296" r:id="rId2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82" autoAdjust="0"/>
    <p:restoredTop sz="76271" autoAdjust="0"/>
  </p:normalViewPr>
  <p:slideViewPr>
    <p:cSldViewPr snapToGrid="0">
      <p:cViewPr varScale="1">
        <p:scale>
          <a:sx n="101" d="100"/>
          <a:sy n="101" d="100"/>
        </p:scale>
        <p:origin x="-22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BAFCB9B-9B56-47AA-A2DD-DCEEE3D640D6}" type="datetimeFigureOut">
              <a:rPr lang="en-US" smtClean="0"/>
              <a:pPr/>
              <a:t>3/10/2011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390194-8AA7-471D-9C47-904DF37214FF}"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962D4FD-8C7F-49EA-A003-F6546D4F7CF0}" type="slidenum">
              <a:rPr lang="en-US"/>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a:lnSpc>
                <a:spcPct val="90000"/>
              </a:lnSpc>
            </a:pPr>
            <a:r>
              <a:rPr lang="en-US" altLang="zh-CN" smtClean="0"/>
              <a:t>QAD QXtend is an integration product that supports both the integration of internal QAD modules, and the integration of QAD applications to legacy systems and third-party applications. QXtend essentially aims to provide an integration backbone across the entire QAD Enterprise Applications suite that is used universally for integration.</a:t>
            </a:r>
          </a:p>
          <a:p>
            <a:pPr>
              <a:lnSpc>
                <a:spcPct val="90000"/>
              </a:lnSpc>
            </a:pPr>
            <a:endParaRPr lang="en-US" altLang="zh-CN" smtClean="0"/>
          </a:p>
          <a:p>
            <a:pPr>
              <a:lnSpc>
                <a:spcPct val="90000"/>
              </a:lnSpc>
            </a:pPr>
            <a:r>
              <a:rPr lang="en-US" altLang="zh-CN" smtClean="0"/>
              <a:t>However, when QXtend is used to integrate with external third-party applications, it simplifies the implementation and provides a QAD-approved standard approach to integration implementation, management, and maintenance. Using QXtend adds value to the business and facilitates the automation of business processes to drive operating efficiency. Therefore QXtend supports two modes of operation:</a:t>
            </a:r>
          </a:p>
          <a:p>
            <a:pPr>
              <a:lnSpc>
                <a:spcPct val="90000"/>
              </a:lnSpc>
            </a:pPr>
            <a:endParaRPr lang="en-US" altLang="zh-CN" smtClean="0"/>
          </a:p>
          <a:p>
            <a:pPr>
              <a:lnSpc>
                <a:spcPct val="90000"/>
              </a:lnSpc>
            </a:pPr>
            <a:r>
              <a:rPr lang="en-US" altLang="zh-CN" b="1" smtClean="0"/>
              <a:t>Free</a:t>
            </a:r>
            <a:r>
              <a:rPr lang="en-US" altLang="zh-CN" smtClean="0"/>
              <a:t>. The free mode allows QAD and QAD partners to use the capabilities of QXtend to integrate modules and applications without the need of any special license codes. The free mode license is installed as default with any QXtend installation and no license code is required to be entered after installation. </a:t>
            </a:r>
          </a:p>
          <a:p>
            <a:pPr>
              <a:lnSpc>
                <a:spcPct val="90000"/>
              </a:lnSpc>
            </a:pPr>
            <a:endParaRPr lang="en-US" altLang="zh-CN" smtClean="0"/>
          </a:p>
          <a:p>
            <a:pPr>
              <a:lnSpc>
                <a:spcPct val="90000"/>
              </a:lnSpc>
            </a:pPr>
            <a:r>
              <a:rPr lang="en-US" altLang="zh-CN" b="1" smtClean="0"/>
              <a:t>Licensed</a:t>
            </a:r>
            <a:r>
              <a:rPr lang="en-US" altLang="zh-CN" smtClean="0"/>
              <a:t>. The licensed model requires the integration to third-party applications and requires QXtend to be licensed for this type of integration. QXtend prevents transactions from being processed with third-party applications unless a license code has been entered after the installation of QXtend.</a:t>
            </a:r>
          </a:p>
          <a:p>
            <a:pPr>
              <a:lnSpc>
                <a:spcPct val="90000"/>
              </a:lnSpc>
            </a:pPr>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nSpc>
                <a:spcPct val="90000"/>
              </a:lnSpc>
            </a:pPr>
            <a:r>
              <a:rPr lang="en-US" altLang="zh-CN" sz="1100" b="1" smtClean="0"/>
              <a:t>Connection Pool Settings</a:t>
            </a:r>
          </a:p>
          <a:p>
            <a:pPr>
              <a:lnSpc>
                <a:spcPct val="90000"/>
              </a:lnSpc>
            </a:pPr>
            <a:r>
              <a:rPr lang="en-US" altLang="zh-CN" sz="1100" smtClean="0"/>
              <a:t>The Connection Pool window enables you to specify the number of attempts the License Manager makes to reserve a licensed agent, and the period of time the License Manager waits for an available agent. If the License Manager cannot reserve an agent and has exceeded the number of retry attempts, QXI returns an exception. You need to configure the following settings:</a:t>
            </a:r>
          </a:p>
          <a:p>
            <a:pPr>
              <a:lnSpc>
                <a:spcPct val="90000"/>
              </a:lnSpc>
            </a:pPr>
            <a:endParaRPr lang="en-US" altLang="zh-CN" sz="1100" smtClean="0"/>
          </a:p>
          <a:p>
            <a:pPr>
              <a:lnSpc>
                <a:spcPct val="90000"/>
              </a:lnSpc>
            </a:pPr>
            <a:r>
              <a:rPr lang="en-US" altLang="zh-CN" sz="1100" i="1" smtClean="0"/>
              <a:t>Max Licensed Agent Retry</a:t>
            </a:r>
          </a:p>
          <a:p>
            <a:pPr>
              <a:lnSpc>
                <a:spcPct val="90000"/>
              </a:lnSpc>
            </a:pPr>
            <a:r>
              <a:rPr lang="en-US" altLang="zh-CN" sz="1100" smtClean="0"/>
              <a:t>Specify the number of times the system attempts to reserve a licensed agent before returning an exception.</a:t>
            </a:r>
          </a:p>
          <a:p>
            <a:pPr>
              <a:lnSpc>
                <a:spcPct val="90000"/>
              </a:lnSpc>
            </a:pPr>
            <a:endParaRPr lang="en-US" altLang="zh-CN" sz="1100" i="1" smtClean="0"/>
          </a:p>
          <a:p>
            <a:pPr>
              <a:lnSpc>
                <a:spcPct val="90000"/>
              </a:lnSpc>
            </a:pPr>
            <a:r>
              <a:rPr lang="en-US" altLang="zh-CN" sz="1100" i="1" smtClean="0"/>
              <a:t>Wait Time for Licensed Agent</a:t>
            </a:r>
          </a:p>
          <a:p>
            <a:pPr>
              <a:lnSpc>
                <a:spcPct val="90000"/>
              </a:lnSpc>
            </a:pPr>
            <a:r>
              <a:rPr lang="en-US" altLang="zh-CN" sz="1100" smtClean="0"/>
              <a:t>Specify the number of milliseconds that the system waits for a licensed agent.</a:t>
            </a:r>
          </a:p>
          <a:p>
            <a:pPr>
              <a:lnSpc>
                <a:spcPct val="90000"/>
              </a:lnSpc>
            </a:pPr>
            <a:endParaRPr lang="en-US" altLang="zh-CN" sz="1100" i="1" smtClean="0"/>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487A498-82B5-4C8F-8C6A-F9AEC0A4A413}" type="slidenum">
              <a:rPr lang="zh-CN" altLang="en-US" sz="1200">
                <a:latin typeface="Arial" charset="0"/>
              </a:rPr>
              <a:pPr algn="r"/>
              <a:t>11</a:t>
            </a:fld>
            <a:endParaRPr lang="en-US" altLang="zh-CN" sz="120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a:lnSpc>
                <a:spcPct val="90000"/>
              </a:lnSpc>
            </a:pPr>
            <a:r>
              <a:rPr lang="en-US" altLang="zh-CN" sz="1100" b="1" smtClean="0"/>
              <a:t>List Domains</a:t>
            </a:r>
          </a:p>
          <a:p>
            <a:pPr>
              <a:lnSpc>
                <a:spcPct val="90000"/>
              </a:lnSpc>
            </a:pPr>
            <a:r>
              <a:rPr lang="en-US" altLang="zh-CN" sz="1100" smtClean="0"/>
              <a:t>Use the Add Receiver window to assign a list of valid domain codes when you define a new receiver. The License Manager rejects any QDoc for an undefined domain.</a:t>
            </a:r>
          </a:p>
          <a:p>
            <a:pPr>
              <a:lnSpc>
                <a:spcPct val="90000"/>
              </a:lnSpc>
            </a:pPr>
            <a:endParaRPr lang="en-US" altLang="zh-CN" sz="1100" smtClean="0"/>
          </a:p>
          <a:p>
            <a:pPr>
              <a:lnSpc>
                <a:spcPct val="90000"/>
              </a:lnSpc>
            </a:pPr>
            <a:r>
              <a:rPr lang="en-US" altLang="zh-CN" sz="1100" smtClean="0"/>
              <a:t>You can specify a comma-separated list of domains or a single domain. If you define a comma-separated list, the system converts the list into the appropriate XML format, and updates the qdocReceivers.xml file. If a receiver does not use domains, the qdocReceivers.xml file has a single domain entry that defaults to the receiver name.</a:t>
            </a:r>
          </a:p>
          <a:p>
            <a:pPr>
              <a:lnSpc>
                <a:spcPct val="90000"/>
              </a:lnSpc>
            </a:pPr>
            <a:endParaRPr lang="en-US" altLang="zh-CN" sz="1100" smtClean="0"/>
          </a:p>
          <a:p>
            <a:pPr>
              <a:lnSpc>
                <a:spcPct val="90000"/>
              </a:lnSpc>
            </a:pPr>
            <a:r>
              <a:rPr lang="en-US" altLang="zh-CN" sz="1100" b="1" smtClean="0"/>
              <a:t>Note</a:t>
            </a:r>
            <a:r>
              <a:rPr lang="en-US" altLang="zh-CN" sz="1100" smtClean="0"/>
              <a:t>: If the domain is not specified in the request QDoc, then the default domain defined in the Connection Pool window is used. If a default domain is not specified on the connection pool, the request fails to process.</a:t>
            </a:r>
          </a:p>
          <a:p>
            <a:pPr>
              <a:lnSpc>
                <a:spcPct val="90000"/>
              </a:lnSpc>
            </a:pPr>
            <a:endParaRPr lang="en-US" altLang="zh-CN" sz="1100" smtClean="0"/>
          </a:p>
          <a:p>
            <a:pPr>
              <a:lnSpc>
                <a:spcPct val="90000"/>
              </a:lnSpc>
            </a:pPr>
            <a:r>
              <a:rPr lang="en-US" altLang="zh-CN" sz="1100" smtClean="0"/>
              <a:t>When you update the list of valid domains in the Add Receiver window, the receiver count is also updated in the License Manager.</a:t>
            </a:r>
          </a:p>
          <a:p>
            <a:pPr>
              <a:lnSpc>
                <a:spcPct val="90000"/>
              </a:lnSpc>
            </a:pPr>
            <a:endParaRPr lang="en-US" altLang="zh-CN" sz="1100" smtClean="0"/>
          </a:p>
          <a:p>
            <a:pPr>
              <a:lnSpc>
                <a:spcPct val="90000"/>
              </a:lnSpc>
            </a:pPr>
            <a:r>
              <a:rPr lang="en-US" altLang="zh-CN" sz="1100" b="1" smtClean="0"/>
              <a:t>eB and eB2 Receivers</a:t>
            </a:r>
          </a:p>
          <a:p>
            <a:pPr>
              <a:lnSpc>
                <a:spcPct val="90000"/>
              </a:lnSpc>
            </a:pPr>
            <a:r>
              <a:rPr lang="en-US" altLang="zh-CN" sz="1100" smtClean="0"/>
              <a:t>When adding receivers for eB and eB2, the Add Receivers window does not show a list of licensed domains. You must select the Licensed field to indicate whether the receiver will be processing requests that require a licensed agent</a:t>
            </a:r>
            <a:endParaRPr lang="en-US" altLang="zh-CN" sz="1100" b="1" smtClean="0"/>
          </a:p>
          <a:p>
            <a:pPr>
              <a:lnSpc>
                <a:spcPct val="90000"/>
              </a:lnSpc>
            </a:pPr>
            <a:endParaRPr lang="en-US" altLang="zh-CN" sz="1100" smtClean="0"/>
          </a:p>
        </p:txBody>
      </p:sp>
      <p:sp>
        <p:nvSpPr>
          <p:cNvPr id="49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08CAD2C-DE2F-43CD-8AD8-9A4BC699F8D3}" type="slidenum">
              <a:rPr lang="zh-CN" altLang="en-US" sz="1200">
                <a:latin typeface="Arial" charset="0"/>
              </a:rPr>
              <a:pPr algn="r"/>
              <a:t>12</a:t>
            </a:fld>
            <a:endParaRPr lang="en-US" altLang="zh-CN" sz="120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a:lnSpc>
                <a:spcPct val="90000"/>
              </a:lnSpc>
            </a:pPr>
            <a:r>
              <a:rPr lang="en-US" altLang="zh-CN" sz="1100" b="1" smtClean="0"/>
              <a:t>Outbound Licensing Settings</a:t>
            </a:r>
          </a:p>
          <a:p>
            <a:pPr>
              <a:lnSpc>
                <a:spcPct val="90000"/>
              </a:lnSpc>
            </a:pPr>
            <a:r>
              <a:rPr lang="en-US" altLang="zh-CN" sz="1100" smtClean="0"/>
              <a:t>Use the License Manager Details window in the Configuration tab to configure the License Manager for QXO. This enables you to record the location of QXI to ensure that the count of licensed agents and receivers is synchronized across QXtend.</a:t>
            </a:r>
            <a:r>
              <a:rPr lang="en-US" altLang="zh-CN" sz="1100" b="1" smtClean="0"/>
              <a:t> </a:t>
            </a:r>
            <a:r>
              <a:rPr lang="en-US" altLang="zh-CN" sz="1100" smtClean="0"/>
              <a:t>Each time you configure a subscriber (receiver) in QXO, the system sends a message to the License Manager. Configure the following fields:</a:t>
            </a:r>
          </a:p>
          <a:p>
            <a:pPr>
              <a:lnSpc>
                <a:spcPct val="90000"/>
              </a:lnSpc>
            </a:pPr>
            <a:endParaRPr lang="en-US" altLang="zh-CN" sz="1100" b="1" smtClean="0"/>
          </a:p>
          <a:p>
            <a:pPr>
              <a:lnSpc>
                <a:spcPct val="90000"/>
              </a:lnSpc>
            </a:pPr>
            <a:r>
              <a:rPr lang="en-US" altLang="zh-CN" sz="1100" i="1" smtClean="0"/>
              <a:t>Tomcat Host</a:t>
            </a:r>
          </a:p>
          <a:p>
            <a:pPr>
              <a:lnSpc>
                <a:spcPct val="90000"/>
              </a:lnSpc>
            </a:pPr>
            <a:r>
              <a:rPr lang="en-US" altLang="zh-CN" sz="1100" smtClean="0"/>
              <a:t>Specify the host name of the License Manager.</a:t>
            </a:r>
          </a:p>
          <a:p>
            <a:pPr>
              <a:lnSpc>
                <a:spcPct val="90000"/>
              </a:lnSpc>
            </a:pPr>
            <a:endParaRPr lang="en-US" altLang="zh-CN" sz="1100" i="1" smtClean="0"/>
          </a:p>
          <a:p>
            <a:pPr>
              <a:lnSpc>
                <a:spcPct val="90000"/>
              </a:lnSpc>
            </a:pPr>
            <a:r>
              <a:rPr lang="en-US" altLang="zh-CN" sz="1100" i="1" smtClean="0"/>
              <a:t>Tomcat Port</a:t>
            </a:r>
          </a:p>
          <a:p>
            <a:pPr>
              <a:lnSpc>
                <a:spcPct val="90000"/>
              </a:lnSpc>
            </a:pPr>
            <a:r>
              <a:rPr lang="en-US" altLang="zh-CN" sz="1100" smtClean="0"/>
              <a:t>Specify the port where the License Manager resides.</a:t>
            </a:r>
          </a:p>
          <a:p>
            <a:pPr>
              <a:lnSpc>
                <a:spcPct val="90000"/>
              </a:lnSpc>
            </a:pPr>
            <a:endParaRPr lang="en-US" altLang="zh-CN" sz="1100" i="1" smtClean="0"/>
          </a:p>
          <a:p>
            <a:pPr>
              <a:lnSpc>
                <a:spcPct val="90000"/>
              </a:lnSpc>
            </a:pPr>
            <a:r>
              <a:rPr lang="en-US" altLang="zh-CN" sz="1100" i="1" smtClean="0"/>
              <a:t>Webapp Name</a:t>
            </a:r>
          </a:p>
          <a:p>
            <a:pPr>
              <a:lnSpc>
                <a:spcPct val="90000"/>
              </a:lnSpc>
            </a:pPr>
            <a:r>
              <a:rPr lang="en-US" altLang="zh-CN" sz="1100" smtClean="0"/>
              <a:t>Specify the web application name of QXI.</a:t>
            </a:r>
          </a:p>
          <a:p>
            <a:pPr>
              <a:lnSpc>
                <a:spcPct val="90000"/>
              </a:lnSpc>
            </a:pPr>
            <a:endParaRPr lang="en-US" altLang="zh-CN" sz="1100" i="1" smtClean="0"/>
          </a:p>
          <a:p>
            <a:pPr>
              <a:lnSpc>
                <a:spcPct val="90000"/>
              </a:lnSpc>
            </a:pPr>
            <a:r>
              <a:rPr lang="en-US" altLang="zh-CN" sz="1100" i="1" smtClean="0"/>
              <a:t>License Type</a:t>
            </a:r>
          </a:p>
          <a:p>
            <a:pPr>
              <a:lnSpc>
                <a:spcPct val="90000"/>
              </a:lnSpc>
            </a:pPr>
            <a:r>
              <a:rPr lang="en-US" altLang="zh-CN" sz="1100" smtClean="0"/>
              <a:t>Displays the type of license. The possible types are Standard, Data Synchronization, or Enterprise.</a:t>
            </a:r>
          </a:p>
          <a:p>
            <a:pPr>
              <a:lnSpc>
                <a:spcPct val="90000"/>
              </a:lnSpc>
            </a:pPr>
            <a:endParaRPr lang="en-US" altLang="zh-CN" sz="1100" i="1" smtClean="0"/>
          </a:p>
          <a:p>
            <a:pPr>
              <a:lnSpc>
                <a:spcPct val="90000"/>
              </a:lnSpc>
            </a:pPr>
            <a:r>
              <a:rPr lang="en-US" altLang="zh-CN" sz="1100" i="1" smtClean="0"/>
              <a:t>Number of Busy Agents</a:t>
            </a:r>
          </a:p>
          <a:p>
            <a:pPr>
              <a:lnSpc>
                <a:spcPct val="90000"/>
              </a:lnSpc>
            </a:pPr>
            <a:r>
              <a:rPr lang="en-US" altLang="zh-CN" sz="1100" smtClean="0"/>
              <a:t>Displays the number of busy agents in both Inbound and Outbound.</a:t>
            </a:r>
          </a:p>
          <a:p>
            <a:pPr>
              <a:lnSpc>
                <a:spcPct val="90000"/>
              </a:lnSpc>
            </a:pPr>
            <a:endParaRPr lang="en-US" altLang="zh-CN" sz="1100" i="1" smtClean="0"/>
          </a:p>
          <a:p>
            <a:pPr>
              <a:lnSpc>
                <a:spcPct val="90000"/>
              </a:lnSpc>
            </a:pPr>
            <a:r>
              <a:rPr lang="en-US" altLang="zh-CN" sz="1100" i="1" smtClean="0"/>
              <a:t>Number of Registered Receivers</a:t>
            </a:r>
          </a:p>
          <a:p>
            <a:pPr>
              <a:lnSpc>
                <a:spcPct val="90000"/>
              </a:lnSpc>
            </a:pPr>
            <a:r>
              <a:rPr lang="en-US" altLang="zh-CN" sz="1100" smtClean="0"/>
              <a:t>Displays the number of registered receivers in both Inbound and Outbound.</a:t>
            </a:r>
          </a:p>
          <a:p>
            <a:pPr>
              <a:lnSpc>
                <a:spcPct val="90000"/>
              </a:lnSpc>
            </a:pPr>
            <a:endParaRPr lang="en-US" altLang="zh-CN" sz="1100" smtClean="0"/>
          </a:p>
        </p:txBody>
      </p:sp>
      <p:sp>
        <p:nvSpPr>
          <p:cNvPr id="512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9F73673-C294-416F-9816-BCE4F45BA159}" type="slidenum">
              <a:rPr lang="zh-CN" altLang="en-US" sz="1200">
                <a:latin typeface="Arial" charset="0"/>
              </a:rPr>
              <a:pPr algn="r"/>
              <a:t>13</a:t>
            </a:fld>
            <a:endParaRPr lang="en-US" altLang="zh-CN" sz="120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a:lnSpc>
                <a:spcPct val="90000"/>
              </a:lnSpc>
            </a:pPr>
            <a:r>
              <a:rPr lang="en-US" altLang="zh-CN" sz="1100" b="1" smtClean="0"/>
              <a:t>Record License Codes</a:t>
            </a:r>
          </a:p>
          <a:p>
            <a:endParaRPr lang="en-US" altLang="zh-CN" smtClean="0"/>
          </a:p>
          <a:p>
            <a:r>
              <a:rPr lang="en-US" altLang="zh-CN" smtClean="0"/>
              <a:t>When QAD QXtend is first installed, the installation defaults to a QAD &amp; Approved QAD Partner Free Use license. This license only permits data synchronization and QAD internal messages to be processed. In order for QAD QXtend to communicate with other products, you must record a license code issued by QAD. </a:t>
            </a:r>
          </a:p>
          <a:p>
            <a:endParaRPr lang="en-US" altLang="zh-CN" sz="1100" smtClean="0"/>
          </a:p>
          <a:p>
            <a:pPr>
              <a:lnSpc>
                <a:spcPct val="90000"/>
              </a:lnSpc>
            </a:pPr>
            <a:r>
              <a:rPr lang="en-US" altLang="zh-CN" sz="1100" smtClean="0"/>
              <a:t>Use the License Administration window in QXI to submit a license code. Configure the following fields:</a:t>
            </a:r>
            <a:endParaRPr lang="en-US" altLang="zh-CN" sz="1100" b="1" smtClean="0"/>
          </a:p>
          <a:p>
            <a:pPr>
              <a:lnSpc>
                <a:spcPct val="90000"/>
              </a:lnSpc>
            </a:pPr>
            <a:endParaRPr lang="en-US" altLang="zh-CN" sz="1100" smtClean="0"/>
          </a:p>
          <a:p>
            <a:pPr>
              <a:lnSpc>
                <a:spcPct val="90000"/>
              </a:lnSpc>
            </a:pPr>
            <a:r>
              <a:rPr lang="en-US" altLang="zh-CN" sz="1100" i="1" smtClean="0"/>
              <a:t>License Type.  </a:t>
            </a:r>
            <a:r>
              <a:rPr lang="en-US" altLang="zh-CN" sz="1100" smtClean="0"/>
              <a:t>Displays the type of license.</a:t>
            </a:r>
          </a:p>
          <a:p>
            <a:pPr>
              <a:lnSpc>
                <a:spcPct val="90000"/>
              </a:lnSpc>
            </a:pPr>
            <a:endParaRPr lang="en-US" altLang="zh-CN" sz="1100" i="1" smtClean="0"/>
          </a:p>
          <a:p>
            <a:pPr>
              <a:lnSpc>
                <a:spcPct val="90000"/>
              </a:lnSpc>
            </a:pPr>
            <a:r>
              <a:rPr lang="en-US" altLang="zh-CN" sz="1100" i="1" smtClean="0"/>
              <a:t>License Code Entry. </a:t>
            </a:r>
            <a:r>
              <a:rPr lang="en-US" altLang="zh-CN" sz="1100" smtClean="0"/>
              <a:t>Enter the license code you received from QAD, and click Submit.</a:t>
            </a:r>
          </a:p>
          <a:p>
            <a:pPr>
              <a:lnSpc>
                <a:spcPct val="90000"/>
              </a:lnSpc>
            </a:pPr>
            <a:endParaRPr lang="en-US" altLang="zh-CN" sz="1100" i="1" smtClean="0"/>
          </a:p>
          <a:p>
            <a:pPr>
              <a:lnSpc>
                <a:spcPct val="90000"/>
              </a:lnSpc>
            </a:pPr>
            <a:r>
              <a:rPr lang="en-US" altLang="zh-CN" sz="1100" smtClean="0"/>
              <a:t>When you submit a new license code, the system validates it and stores the information in an encrypted XML file. The code has the number of agents and receivers encoded within it. If a license file has already been entered, the system overwrites it and resets the License Manager’s internal count information.</a:t>
            </a:r>
            <a:endParaRPr lang="en-US" altLang="zh-CN" sz="1100" i="1" smtClean="0"/>
          </a:p>
          <a:p>
            <a:pPr>
              <a:lnSpc>
                <a:spcPct val="90000"/>
              </a:lnSpc>
            </a:pPr>
            <a:endParaRPr lang="en-US" altLang="zh-CN" sz="1100" i="1" smtClean="0"/>
          </a:p>
          <a:p>
            <a:pPr>
              <a:lnSpc>
                <a:spcPct val="90000"/>
              </a:lnSpc>
            </a:pPr>
            <a:endParaRPr lang="en-US" altLang="zh-CN" sz="1100" b="1" smtClean="0"/>
          </a:p>
          <a:p>
            <a:pPr>
              <a:lnSpc>
                <a:spcPct val="90000"/>
              </a:lnSpc>
            </a:pPr>
            <a:endParaRPr lang="en-US" altLang="zh-CN" sz="1100" smtClean="0"/>
          </a:p>
          <a:p>
            <a:pPr>
              <a:lnSpc>
                <a:spcPct val="90000"/>
              </a:lnSpc>
            </a:pPr>
            <a:endParaRPr lang="en-US" altLang="zh-CN" sz="1100" i="1" smtClean="0"/>
          </a:p>
          <a:p>
            <a:pPr>
              <a:lnSpc>
                <a:spcPct val="90000"/>
              </a:lnSpc>
            </a:pPr>
            <a:endParaRPr lang="en-US" altLang="zh-CN" sz="1100" smtClean="0"/>
          </a:p>
          <a:p>
            <a:pPr>
              <a:lnSpc>
                <a:spcPct val="90000"/>
              </a:lnSpc>
            </a:pPr>
            <a:endParaRPr lang="en-US" altLang="zh-CN" sz="1100" b="1" smtClean="0"/>
          </a:p>
          <a:p>
            <a:pPr>
              <a:lnSpc>
                <a:spcPct val="90000"/>
              </a:lnSpc>
            </a:pPr>
            <a:endParaRPr lang="en-US" altLang="zh-CN" sz="1100" b="1" smtClean="0"/>
          </a:p>
          <a:p>
            <a:pPr>
              <a:lnSpc>
                <a:spcPct val="90000"/>
              </a:lnSpc>
            </a:pPr>
            <a:endParaRPr lang="zh-CN" altLang="en-US" sz="1100" smtClean="0"/>
          </a:p>
        </p:txBody>
      </p:sp>
      <p:sp>
        <p:nvSpPr>
          <p:cNvPr id="5325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FAFC23E-8D47-4438-8A86-AF15C1C02BCC}" type="slidenum">
              <a:rPr lang="zh-CN" altLang="en-US" sz="1200">
                <a:latin typeface="Arial" charset="0"/>
              </a:rPr>
              <a:pPr algn="r"/>
              <a:t>14</a:t>
            </a:fld>
            <a:endParaRPr lang="en-US" altLang="zh-CN" sz="12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en-US" altLang="zh-CN" smtClean="0"/>
              <a:t>The Licensed Agents window tracks and displays the number of licensed agents, as defined in the license code. It also displays the number of agents that are currently used in processing, and the task assigned.</a:t>
            </a:r>
          </a:p>
          <a:p>
            <a:endParaRPr lang="en-US" altLang="zh-CN" smtClean="0"/>
          </a:p>
          <a:p>
            <a:r>
              <a:rPr lang="en-US" altLang="zh-CN" smtClean="0"/>
              <a:t>Use the Licensed Receivers window to display the total number of licensed receivers in both QXtend Inbound and Outbound, and to view the list of registered receivers.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a:buFont typeface="Wingdings" pitchFamily="2" charset="2"/>
              <a:buChar char="§"/>
            </a:pPr>
            <a:r>
              <a:rPr lang="en-US" altLang="zh-CN" smtClean="0"/>
              <a:t>QXtend Inbound Usage Report</a:t>
            </a:r>
          </a:p>
          <a:p>
            <a:r>
              <a:rPr lang="en-US" altLang="zh-CN" smtClean="0"/>
              <a:t>The QXtend Inbound Usage report displays the number of messages processed through QXI. The report indicates which messages originated from licensed applications and which are free QAD messages. </a:t>
            </a:r>
          </a:p>
          <a:p>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marL="228600" indent="-228600"/>
            <a:r>
              <a:rPr lang="en-US" altLang="zh-CN" smtClean="0"/>
              <a:t>Exercise: QXtend Licensing</a:t>
            </a:r>
          </a:p>
          <a:p>
            <a:pPr marL="228600" indent="-228600"/>
            <a:endParaRPr lang="en-US" altLang="zh-CN" smtClean="0"/>
          </a:p>
          <a:p>
            <a:pPr marL="228600" indent="-228600"/>
            <a:r>
              <a:rPr lang="en-US" altLang="zh-CN" smtClean="0"/>
              <a:t>The following list shows a number of key concepts used in licensing in QXtend. In each statement below, fill in the correct term from the list.	</a:t>
            </a:r>
          </a:p>
          <a:p>
            <a:pPr marL="228600" indent="-228600"/>
            <a:endParaRPr lang="en-US" altLang="zh-CN" smtClean="0"/>
          </a:p>
          <a:p>
            <a:pPr marL="228600" indent="-228600">
              <a:buFont typeface="Calibri" pitchFamily="34" charset="0"/>
              <a:buAutoNum type="arabicPeriod"/>
            </a:pPr>
            <a:r>
              <a:rPr lang="en-US" altLang="zh-CN" smtClean="0"/>
              <a:t>In order for QXtend to communicate with other products, a __</a:t>
            </a:r>
            <a:r>
              <a:rPr lang="en-US" altLang="zh-CN" b="1" smtClean="0"/>
              <a:t>license code</a:t>
            </a:r>
            <a:r>
              <a:rPr lang="en-US" altLang="zh-CN" smtClean="0"/>
              <a:t>____ issued by QAD must be submitted.</a:t>
            </a:r>
          </a:p>
          <a:p>
            <a:pPr marL="228600" indent="-228600">
              <a:buFont typeface="Calibri" pitchFamily="34" charset="0"/>
              <a:buAutoNum type="arabicPeriod"/>
            </a:pPr>
            <a:r>
              <a:rPr lang="en-US" altLang="zh-CN" smtClean="0"/>
              <a:t>A license code encodes the number of __</a:t>
            </a:r>
            <a:r>
              <a:rPr lang="en-US" altLang="zh-CN" b="1" smtClean="0"/>
              <a:t>receivers and agents</a:t>
            </a:r>
            <a:r>
              <a:rPr lang="en-US" altLang="zh-CN" smtClean="0"/>
              <a:t>____ that are available for each QXtend installation.</a:t>
            </a:r>
          </a:p>
          <a:p>
            <a:pPr marL="228600" indent="-228600">
              <a:buFont typeface="Calibri" pitchFamily="34" charset="0"/>
              <a:buAutoNum type="arabicPeriod"/>
            </a:pPr>
            <a:r>
              <a:rPr lang="en-US" altLang="zh-CN" smtClean="0"/>
              <a:t>QXtend has three types of license: standard, enterprise, and _</a:t>
            </a:r>
            <a:r>
              <a:rPr lang="en-US" altLang="zh-CN" b="1" smtClean="0"/>
              <a:t>message-based</a:t>
            </a:r>
            <a:r>
              <a:rPr lang="en-US" altLang="zh-CN" smtClean="0"/>
              <a:t>_____.</a:t>
            </a:r>
          </a:p>
          <a:p>
            <a:pPr marL="228600" indent="-228600">
              <a:buFont typeface="Calibri" pitchFamily="34" charset="0"/>
              <a:buAutoNum type="arabicPeriod"/>
            </a:pPr>
            <a:r>
              <a:rPr lang="en-US" altLang="zh-CN" smtClean="0"/>
              <a:t>When QXtend is first installed, it defaults to a __</a:t>
            </a:r>
            <a:r>
              <a:rPr lang="en-US" altLang="zh-CN" b="1" smtClean="0"/>
              <a:t>QAD &amp; Approved QAD Partner Free Use</a:t>
            </a:r>
            <a:r>
              <a:rPr lang="en-US" altLang="zh-CN" smtClean="0"/>
              <a:t>____ license.</a:t>
            </a:r>
          </a:p>
          <a:p>
            <a:pPr marL="228600" indent="-228600">
              <a:buFont typeface="Calibri" pitchFamily="34" charset="0"/>
              <a:buAutoNum type="arabicPeriod"/>
            </a:pPr>
            <a:r>
              <a:rPr lang="en-US" altLang="zh-CN" smtClean="0"/>
              <a:t>The __</a:t>
            </a:r>
            <a:r>
              <a:rPr lang="en-US" altLang="zh-CN" b="1" smtClean="0"/>
              <a:t>License Manager</a:t>
            </a:r>
            <a:r>
              <a:rPr lang="en-US" altLang="zh-CN" smtClean="0"/>
              <a:t>____ controls the release of receivers and agents; it also lets you limit the number of licensed agents, monitor the release of licenses, and track the number of receivers in use.</a:t>
            </a:r>
          </a:p>
          <a:p>
            <a:pPr marL="228600" indent="-228600">
              <a:buFont typeface="Calibri" pitchFamily="34" charset="0"/>
              <a:buAutoNum type="arabicPeriod"/>
            </a:pPr>
            <a:r>
              <a:rPr lang="en-US" altLang="zh-CN" smtClean="0"/>
              <a:t>If, during the processing of a QDoc, there is no agent available, the system returns an __</a:t>
            </a:r>
            <a:r>
              <a:rPr lang="en-US" altLang="zh-CN" b="1" smtClean="0"/>
              <a:t>exception</a:t>
            </a:r>
            <a:r>
              <a:rPr lang="en-US" altLang="zh-CN" smtClean="0"/>
              <a:t>____ and processing stops for that QDoc.</a:t>
            </a:r>
          </a:p>
          <a:p>
            <a:pPr marL="228600" indent="-228600">
              <a:buFont typeface="Calibri" pitchFamily="34" charset="0"/>
              <a:buAutoNum type="arabicPeriod"/>
            </a:pPr>
            <a:r>
              <a:rPr lang="en-US" altLang="zh-CN" smtClean="0"/>
              <a:t> __</a:t>
            </a:r>
            <a:r>
              <a:rPr lang="en-US" altLang="zh-CN" b="1" smtClean="0"/>
              <a:t>QXtend Inbound Usage Report</a:t>
            </a:r>
            <a:r>
              <a:rPr lang="en-US" altLang="zh-CN" smtClean="0"/>
              <a:t>____ allow you to monitor messages processed.</a:t>
            </a:r>
          </a:p>
          <a:p>
            <a:pPr marL="228600" indent="-228600">
              <a:buFont typeface="Calibri" pitchFamily="34" charset="0"/>
              <a:buAutoNum type="arabicPeriod"/>
            </a:pPr>
            <a:r>
              <a:rPr lang="en-US" altLang="zh-CN" smtClean="0"/>
              <a:t>Transactions from QAD EAM to QADEE through QXtend are __</a:t>
            </a:r>
            <a:r>
              <a:rPr lang="en-US" altLang="zh-CN" b="1" smtClean="0"/>
              <a:t>free</a:t>
            </a:r>
            <a:r>
              <a:rPr lang="en-US" altLang="zh-CN" smtClean="0"/>
              <a:t>__; data synchronization between QADEE and third party product through QXtend are _</a:t>
            </a:r>
            <a:r>
              <a:rPr lang="en-US" altLang="zh-CN" b="1" smtClean="0"/>
              <a:t>not free</a:t>
            </a:r>
            <a:r>
              <a:rPr lang="en-US" altLang="zh-CN" smtClean="0"/>
              <a:t>__. </a:t>
            </a:r>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a:p>
            <a:pPr marL="228600" indent="-228600"/>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buFont typeface="Webdings" pitchFamily="18" charset="2"/>
              <a:buNone/>
            </a:pPr>
            <a:r>
              <a:rPr lang="en-US" altLang="zh-CN" sz="2000" smtClean="0"/>
              <a:t>In order for QXtend to communicate with other products, you must submit a license code issued by QAD.</a:t>
            </a:r>
          </a:p>
          <a:p>
            <a:pPr eaLnBrk="1" hangingPunct="1">
              <a:buFont typeface="Webdings" pitchFamily="18" charset="2"/>
              <a:buNone/>
            </a:pPr>
            <a:endParaRPr lang="en-US" altLang="zh-CN" sz="2000" smtClean="0"/>
          </a:p>
          <a:p>
            <a:pPr eaLnBrk="1" hangingPunct="1">
              <a:buFont typeface="Webdings" pitchFamily="18" charset="2"/>
              <a:buNone/>
            </a:pPr>
            <a:r>
              <a:rPr lang="en-US" altLang="zh-CN" sz="2000" smtClean="0"/>
              <a:t>QXtend licensing is based on a hierarchy of the base module, receivers, and agents.</a:t>
            </a:r>
          </a:p>
          <a:p>
            <a:pPr eaLnBrk="1" hangingPunct="1">
              <a:buFont typeface="Webdings" pitchFamily="18" charset="2"/>
              <a:buNone/>
            </a:pPr>
            <a:endParaRPr lang="en-US" altLang="zh-CN" sz="2000" smtClean="0"/>
          </a:p>
          <a:p>
            <a:pPr eaLnBrk="1" hangingPunct="1">
              <a:buFont typeface="Webdings" pitchFamily="18" charset="2"/>
              <a:buNone/>
            </a:pPr>
            <a:r>
              <a:rPr lang="en-US" altLang="zh-CN" sz="2000" smtClean="0"/>
              <a:t>The base module requires a number of receivers and agents. Each receiver is coupled with an additional agent. </a:t>
            </a:r>
            <a:r>
              <a:rPr lang="en-US" altLang="zh-CN" smtClean="0"/>
              <a:t>You can purchase additional agents without receivers. When you purchase a receiver you get an additional agent bundled with the receiver.</a:t>
            </a:r>
            <a:endParaRPr lang="en-US" altLang="zh-CN" sz="2000" smtClean="0"/>
          </a:p>
          <a:p>
            <a:pPr eaLnBrk="1" hangingPunct="1">
              <a:buFont typeface="Webdings" pitchFamily="18" charset="2"/>
              <a:buNone/>
            </a:pPr>
            <a:endParaRPr lang="en-US" altLang="zh-CN" sz="2000" smtClean="0"/>
          </a:p>
          <a:p>
            <a:pPr eaLnBrk="1" hangingPunct="1">
              <a:buFont typeface="Webdings" pitchFamily="18" charset="2"/>
              <a:buNone/>
            </a:pPr>
            <a:r>
              <a:rPr lang="en-US" altLang="zh-CN" sz="2000" smtClean="0"/>
              <a:t>The base module becomes available when you enter a valid license. The license encodes how many receivers and agents are available for each QXtend installation, the type of license, and a unique code indicating the organization who owns the license.</a:t>
            </a:r>
          </a:p>
          <a:p>
            <a:pPr marL="685800" lvl="1" indent="-228600" eaLnBrk="1" hangingPunct="1"/>
            <a:endParaRPr lang="en-GB" smtClean="0">
              <a:cs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eaLnBrk="1" hangingPunct="1"/>
            <a:r>
              <a:rPr lang="en-US" altLang="zh-CN" smtClean="0"/>
              <a:t>A receiver is a destination or endpoint for data transmitted via QXtend. An endpoint can be any of the following:</a:t>
            </a:r>
          </a:p>
          <a:p>
            <a:pPr eaLnBrk="1" hangingPunct="1"/>
            <a:endParaRPr lang="en-US" altLang="zh-CN" smtClean="0"/>
          </a:p>
          <a:p>
            <a:pPr lvl="1" eaLnBrk="1" hangingPunct="1"/>
            <a:r>
              <a:rPr lang="en-US" altLang="zh-CN" smtClean="0"/>
              <a:t>Production database (for eB and eB2)</a:t>
            </a:r>
          </a:p>
          <a:p>
            <a:pPr lvl="1" eaLnBrk="1" hangingPunct="1"/>
            <a:r>
              <a:rPr lang="en-US" altLang="zh-CN" smtClean="0"/>
              <a:t>Production domain (eB2.1 and later)</a:t>
            </a:r>
          </a:p>
          <a:p>
            <a:pPr lvl="1" eaLnBrk="1" hangingPunct="1"/>
            <a:r>
              <a:rPr lang="en-US" altLang="zh-CN" smtClean="0"/>
              <a:t>File drop location</a:t>
            </a:r>
          </a:p>
          <a:p>
            <a:pPr lvl="1" eaLnBrk="1" hangingPunct="1"/>
            <a:r>
              <a:rPr lang="en-US" altLang="zh-CN" smtClean="0"/>
              <a:t>Third-party application</a:t>
            </a:r>
          </a:p>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altLang="zh-CN" smtClean="0"/>
              <a:t>In the above example, there are four receivers.</a:t>
            </a:r>
          </a:p>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buFont typeface="Webdings" pitchFamily="18" charset="2"/>
              <a:buNone/>
            </a:pPr>
            <a:r>
              <a:rPr lang="en-US" altLang="zh-CN" smtClean="0"/>
              <a:t>Agents move data into and out of the system. Agents listen for requests to transmit data, gather the data to transmit, and deliver it to the receiver.</a:t>
            </a:r>
          </a:p>
          <a:p>
            <a:pPr eaLnBrk="1" hangingPunct="1">
              <a:buFont typeface="Webdings" pitchFamily="18" charset="2"/>
              <a:buNone/>
            </a:pPr>
            <a:endParaRPr lang="en-US" altLang="zh-CN" smtClean="0"/>
          </a:p>
          <a:p>
            <a:pPr eaLnBrk="1" hangingPunct="1">
              <a:buFont typeface="Webdings" pitchFamily="18" charset="2"/>
              <a:buNone/>
            </a:pPr>
            <a:r>
              <a:rPr lang="en-US" altLang="zh-CN" smtClean="0"/>
              <a:t>In QXtend Inbound, connection pools are assigned one or more processing threads. When the system processes a QDoc request, it uses an available connection pool agent.</a:t>
            </a:r>
          </a:p>
          <a:p>
            <a:pPr eaLnBrk="1" hangingPunct="1">
              <a:buFont typeface="Webdings" pitchFamily="18" charset="2"/>
              <a:buNone/>
            </a:pPr>
            <a:endParaRPr lang="en-US" altLang="zh-CN" smtClean="0"/>
          </a:p>
          <a:p>
            <a:pPr eaLnBrk="1" hangingPunct="1">
              <a:buFont typeface="Webdings" pitchFamily="18" charset="2"/>
              <a:buNone/>
            </a:pPr>
            <a:r>
              <a:rPr lang="en-US" altLang="zh-CN" smtClean="0"/>
              <a:t>In QXtend Outbound, Message sender sessions are the processing agents. Each agent is licensed, and a limit encoded into the license ensures that the number of agents is not exceeded across the QXtend installation. The number of receivers is not enforced.</a:t>
            </a:r>
          </a:p>
          <a:p>
            <a:pPr eaLnBrk="1" hangingPunct="1"/>
            <a:endParaRPr lang="en-GB" smtClean="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r>
              <a:rPr lang="en-US" altLang="zh-CN" smtClean="0"/>
              <a:t>When QAD QXtend is first installed, the installation defaults to a QAD &amp; Approved QAD Partner Free Use license. This license enables QAD QXtend to process data synchronization and QAD internal messages - including messages between QXO and QXI - free of charge. </a:t>
            </a:r>
          </a:p>
          <a:p>
            <a:endParaRPr lang="en-US" altLang="zh-CN" smtClean="0"/>
          </a:p>
          <a:p>
            <a:pPr eaLnBrk="1" hangingPunct="1">
              <a:buFont typeface="Webdings" pitchFamily="18" charset="2"/>
              <a:buNone/>
            </a:pPr>
            <a:r>
              <a:rPr lang="en-US" altLang="zh-CN" smtClean="0"/>
              <a:t>QAD QXtend uses three types of licensing:</a:t>
            </a:r>
          </a:p>
          <a:p>
            <a:pPr eaLnBrk="1" hangingPunct="1">
              <a:buFont typeface="Webdings" pitchFamily="18" charset="2"/>
              <a:buNone/>
            </a:pPr>
            <a:endParaRPr lang="en-US" altLang="zh-CN" smtClean="0"/>
          </a:p>
          <a:p>
            <a:pPr eaLnBrk="1" hangingPunct="1">
              <a:buFont typeface="Wingdings" pitchFamily="2" charset="2"/>
              <a:buNone/>
            </a:pPr>
            <a:r>
              <a:rPr lang="en-US" altLang="zh-CN" smtClean="0"/>
              <a:t>Standard - Standard licensing limits the number of agents and receivers that can be used across QXtend.</a:t>
            </a:r>
          </a:p>
          <a:p>
            <a:pPr eaLnBrk="1" hangingPunct="1">
              <a:buFont typeface="Wingdings" pitchFamily="2" charset="2"/>
              <a:buNone/>
            </a:pPr>
            <a:endParaRPr lang="en-US" altLang="zh-CN" smtClean="0"/>
          </a:p>
          <a:p>
            <a:pPr eaLnBrk="1" hangingPunct="1">
              <a:buFont typeface="Wingdings" pitchFamily="2" charset="2"/>
              <a:buNone/>
            </a:pPr>
            <a:r>
              <a:rPr lang="en-US" altLang="zh-CN" smtClean="0"/>
              <a:t>Enterprise - Enterprise licensing allows unlimited receivers and agents. It is generally used in implementations where the total number of receivers exceeds 47 or the total number of agents exceeds 68.</a:t>
            </a:r>
          </a:p>
          <a:p>
            <a:pPr eaLnBrk="1" hangingPunct="1">
              <a:buFont typeface="Wingdings" pitchFamily="2" charset="2"/>
              <a:buNone/>
            </a:pPr>
            <a:endParaRPr lang="en-GB" smtClean="0"/>
          </a:p>
          <a:p>
            <a:pPr eaLnBrk="1" hangingPunct="1">
              <a:buFont typeface="Wingdings" pitchFamily="2" charset="2"/>
              <a:buNone/>
            </a:pPr>
            <a:r>
              <a:rPr lang="en-US" altLang="zh-CN" smtClean="0"/>
              <a:t>Message-based</a:t>
            </a:r>
          </a:p>
          <a:p>
            <a:pPr eaLnBrk="1" hangingPunct="1"/>
            <a:endParaRPr lang="en-GB" smtClean="0">
              <a:cs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a:buFont typeface="Webdings" pitchFamily="18" charset="2"/>
              <a:buNone/>
            </a:pPr>
            <a:r>
              <a:rPr lang="en-US" altLang="zh-CN" smtClean="0"/>
              <a:t>The License Manager controls the release of receivers and agents; it also lets you limit the number of licensed agents, monitor the release of licenses, and track the number of receivers in use.</a:t>
            </a:r>
          </a:p>
          <a:p>
            <a:pPr>
              <a:buFont typeface="Webdings" pitchFamily="18" charset="2"/>
              <a:buNone/>
            </a:pPr>
            <a:endParaRPr lang="en-US" altLang="zh-CN" smtClean="0"/>
          </a:p>
          <a:p>
            <a:pPr>
              <a:buFont typeface="Webdings" pitchFamily="18" charset="2"/>
              <a:buNone/>
            </a:pPr>
            <a:r>
              <a:rPr lang="en-US" altLang="zh-CN" smtClean="0"/>
              <a:t>The License Manager enforces the agent limit encoded in the QXtend license by tracking when agents are requested and when they are released. It retrieves the agent limit by decoding the agent count from the license string. This enforced limit ensures that the number of agents is not exceeded across a QXtend installation.</a:t>
            </a:r>
          </a:p>
          <a:p>
            <a:pPr>
              <a:buFont typeface="Webdings" pitchFamily="18" charset="2"/>
              <a:buNone/>
            </a:pPr>
            <a:endParaRPr lang="en-US" altLang="zh-CN" smtClean="0"/>
          </a:p>
          <a:p>
            <a:pPr>
              <a:buFont typeface="Webdings" pitchFamily="18" charset="2"/>
              <a:buNone/>
            </a:pPr>
            <a:r>
              <a:rPr lang="en-US" altLang="zh-CN" smtClean="0"/>
              <a:t>When the License Manager is started, it creates a license pool for the current QXtend instance. The license pool then creates a pool of agents, determined by the licensed agent count, and initializes them. Agents in the initialized state have been created, but are not yet assigned a processing task.</a:t>
            </a:r>
          </a:p>
          <a:p>
            <a:pPr>
              <a:buFont typeface="Webdings" pitchFamily="18" charset="2"/>
              <a:buNone/>
            </a:pPr>
            <a:endParaRPr lang="en-US" altLang="zh-CN" smtClean="0"/>
          </a:p>
          <a:p>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a:buFont typeface="Webdings" pitchFamily="18" charset="2"/>
              <a:buNone/>
            </a:pPr>
            <a:r>
              <a:rPr lang="en-US" altLang="zh-CN" smtClean="0"/>
              <a:t>Each time a message sender service in QXtend Outbound is started for an unregistered subscriber, the system makes a call to the License Manager to reserve an agent for the task. In QXtend Inbound, connection pool agents process QDoc requests, and one or more processing threads are assigned to each connection pool.</a:t>
            </a:r>
          </a:p>
          <a:p>
            <a:pPr>
              <a:buFont typeface="Webdings" pitchFamily="18" charset="2"/>
              <a:buNone/>
            </a:pPr>
            <a:endParaRPr lang="en-US" altLang="zh-CN" smtClean="0"/>
          </a:p>
          <a:p>
            <a:pPr>
              <a:buFont typeface="Webdings" pitchFamily="18" charset="2"/>
              <a:buNone/>
            </a:pPr>
            <a:r>
              <a:rPr lang="en-US" altLang="zh-CN" smtClean="0"/>
              <a:t>Each time a QDoc is processed, a request for a licensed agent is sent to the License Manager. If there are no available agents, an exception is returned and processing stops. The system waits a predefined period for an available licensed agent. The waiting period is determined using a combination of the values in the Configurable Timeout and Maximum Retry fields in the Connection Pool window.</a:t>
            </a:r>
          </a:p>
          <a:p>
            <a:pPr>
              <a:buFont typeface="Webdings" pitchFamily="18" charset="2"/>
              <a:buNone/>
            </a:pPr>
            <a:endParaRPr lang="en-US" altLang="zh-CN" smtClean="0"/>
          </a:p>
          <a:p>
            <a:pPr>
              <a:buFont typeface="Webdings" pitchFamily="18" charset="2"/>
              <a:buNone/>
            </a:pPr>
            <a:r>
              <a:rPr lang="en-US" altLang="zh-CN" smtClean="0"/>
              <a:t>A licensed agent changes state from idle to busy when processing a task. When the task is complete, the agent becomes idle again and is available to process other tasks. This allows agents to be used freely across the QXtend Inbound and QXtend Outbound services.</a:t>
            </a:r>
          </a:p>
          <a:p>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a:lnSpc>
                <a:spcPct val="90000"/>
              </a:lnSpc>
            </a:pPr>
            <a:endParaRPr lang="zh-CN" altLang="en-US" sz="11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QX-LCNS-</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smtClean="0"/>
              <a:t>QAD Fundamentals</a:t>
            </a:r>
          </a:p>
        </p:txBody>
      </p:sp>
      <p:sp>
        <p:nvSpPr>
          <p:cNvPr id="3075" name="Rectangle 5"/>
          <p:cNvSpPr>
            <a:spLocks noGrp="1" noChangeArrowheads="1"/>
          </p:cNvSpPr>
          <p:nvPr>
            <p:ph type="body" sz="quarter" idx="10"/>
          </p:nvPr>
        </p:nvSpPr>
        <p:spPr/>
        <p:txBody>
          <a:bodyPr/>
          <a:lstStyle/>
          <a:p>
            <a:r>
              <a:rPr lang="en-US" smtClean="0"/>
              <a:t>Licensing</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lstStyle/>
          <a:p>
            <a:pPr>
              <a:buNone/>
            </a:pPr>
            <a:r>
              <a:rPr lang="en-US" altLang="zh-CN" dirty="0" smtClean="0"/>
              <a:t>Configuring licensing consists of setting up:</a:t>
            </a:r>
          </a:p>
          <a:p>
            <a:r>
              <a:rPr lang="en-US" altLang="zh-CN" dirty="0" smtClean="0"/>
              <a:t>Connection pool settings</a:t>
            </a:r>
          </a:p>
          <a:p>
            <a:r>
              <a:rPr lang="en-US" altLang="zh-CN" dirty="0" smtClean="0"/>
              <a:t>List domains</a:t>
            </a:r>
          </a:p>
          <a:p>
            <a:r>
              <a:rPr lang="en-US" altLang="zh-CN" dirty="0" err="1" smtClean="0"/>
              <a:t>eB</a:t>
            </a:r>
            <a:r>
              <a:rPr lang="en-US" altLang="zh-CN" dirty="0" smtClean="0"/>
              <a:t> and eB2 receivers</a:t>
            </a:r>
          </a:p>
          <a:p>
            <a:r>
              <a:rPr lang="en-US" altLang="zh-CN" dirty="0" smtClean="0"/>
              <a:t>Outbound licensing settings</a:t>
            </a:r>
          </a:p>
          <a:p>
            <a:r>
              <a:rPr lang="en-US" altLang="zh-CN" dirty="0" smtClean="0"/>
              <a:t>Record license codes</a:t>
            </a:r>
          </a:p>
        </p:txBody>
      </p:sp>
      <p:sp>
        <p:nvSpPr>
          <p:cNvPr id="13314" name="Title 1"/>
          <p:cNvSpPr>
            <a:spLocks noGrp="1"/>
          </p:cNvSpPr>
          <p:nvPr>
            <p:ph type="title"/>
          </p:nvPr>
        </p:nvSpPr>
        <p:spPr/>
        <p:txBody>
          <a:bodyPr/>
          <a:lstStyle/>
          <a:p>
            <a:r>
              <a:rPr lang="en-US" altLang="zh-CN" smtClean="0"/>
              <a:t>QXtend Licensing - Configuration</a:t>
            </a:r>
          </a:p>
        </p:txBody>
      </p:sp>
      <p:sp>
        <p:nvSpPr>
          <p:cNvPr id="7" name="Footer Placeholder 6"/>
          <p:cNvSpPr>
            <a:spLocks noGrp="1"/>
          </p:cNvSpPr>
          <p:nvPr>
            <p:ph type="ftr" sz="quarter" idx="10"/>
          </p:nvPr>
        </p:nvSpPr>
        <p:spPr/>
        <p:txBody>
          <a:bodyPr/>
          <a:lstStyle/>
          <a:p>
            <a:r>
              <a:rPr lang="en-US" dirty="0" smtClean="0"/>
              <a:t>QX-LCNS-100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Connection pool settings</a:t>
            </a:r>
          </a:p>
        </p:txBody>
      </p:sp>
      <p:sp>
        <p:nvSpPr>
          <p:cNvPr id="46082"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46085" name="Picture 5"/>
          <p:cNvPicPr>
            <a:picLocks noChangeAspect="1" noChangeArrowheads="1"/>
          </p:cNvPicPr>
          <p:nvPr/>
        </p:nvPicPr>
        <p:blipFill>
          <a:blip r:embed="rId3" cstate="print"/>
          <a:srcRect/>
          <a:stretch>
            <a:fillRect/>
          </a:stretch>
        </p:blipFill>
        <p:spPr bwMode="auto">
          <a:xfrm>
            <a:off x="1063048" y="1601500"/>
            <a:ext cx="7124700" cy="435292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QX-LCNS-110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List domains</a:t>
            </a: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r>
              <a:rPr lang="en-US" altLang="zh-CN" smtClean="0">
                <a:ea typeface="宋体" pitchFamily="2" charset="-122"/>
              </a:rPr>
              <a:t>eB and eB2 receivers</a:t>
            </a:r>
          </a:p>
        </p:txBody>
      </p:sp>
      <p:sp>
        <p:nvSpPr>
          <p:cNvPr id="48130"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48135" name="Picture 7"/>
          <p:cNvPicPr>
            <a:picLocks noChangeAspect="1" noChangeArrowheads="1"/>
          </p:cNvPicPr>
          <p:nvPr/>
        </p:nvPicPr>
        <p:blipFill>
          <a:blip r:embed="rId3" cstate="print"/>
          <a:srcRect/>
          <a:stretch>
            <a:fillRect/>
          </a:stretch>
        </p:blipFill>
        <p:spPr bwMode="auto">
          <a:xfrm>
            <a:off x="900834" y="3974234"/>
            <a:ext cx="6065838" cy="2112963"/>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48136" name="Picture 8"/>
          <p:cNvPicPr>
            <a:picLocks noChangeAspect="1" noChangeArrowheads="1"/>
          </p:cNvPicPr>
          <p:nvPr/>
        </p:nvPicPr>
        <p:blipFill>
          <a:blip r:embed="rId4" cstate="print"/>
          <a:srcRect/>
          <a:stretch>
            <a:fillRect/>
          </a:stretch>
        </p:blipFill>
        <p:spPr bwMode="auto">
          <a:xfrm>
            <a:off x="890876" y="1383579"/>
            <a:ext cx="6046787" cy="2122487"/>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QX-LCNS-120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Outbound licensing settings</a:t>
            </a:r>
          </a:p>
        </p:txBody>
      </p:sp>
      <p:sp>
        <p:nvSpPr>
          <p:cNvPr id="50178"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50181" name="Picture 5"/>
          <p:cNvPicPr>
            <a:picLocks noChangeAspect="1" noChangeArrowheads="1"/>
          </p:cNvPicPr>
          <p:nvPr/>
        </p:nvPicPr>
        <p:blipFill>
          <a:blip r:embed="rId3" cstate="print"/>
          <a:srcRect/>
          <a:stretch>
            <a:fillRect/>
          </a:stretch>
        </p:blipFill>
        <p:spPr bwMode="auto">
          <a:xfrm>
            <a:off x="968520" y="1876425"/>
            <a:ext cx="7096125" cy="311467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QX-LCNS-130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Record License Code</a:t>
            </a:r>
          </a:p>
        </p:txBody>
      </p:sp>
      <p:sp>
        <p:nvSpPr>
          <p:cNvPr id="52226"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52230" name="Picture 6"/>
          <p:cNvPicPr>
            <a:picLocks noChangeAspect="1" noChangeArrowheads="1"/>
          </p:cNvPicPr>
          <p:nvPr/>
        </p:nvPicPr>
        <p:blipFill>
          <a:blip r:embed="rId3" cstate="print"/>
          <a:srcRect/>
          <a:stretch>
            <a:fillRect/>
          </a:stretch>
        </p:blipFill>
        <p:spPr bwMode="auto">
          <a:xfrm>
            <a:off x="1481282" y="1898795"/>
            <a:ext cx="5762625" cy="2876550"/>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QX-LCNS-140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zh-CN" smtClean="0"/>
              <a:t>Licensing – Agent and Receiver Status</a:t>
            </a:r>
          </a:p>
        </p:txBody>
      </p:sp>
      <p:pic>
        <p:nvPicPr>
          <p:cNvPr id="14340" name="Picture 4" descr="QXI_Licensed_Agents.png"/>
          <p:cNvPicPr>
            <a:picLocks noChangeAspect="1"/>
          </p:cNvPicPr>
          <p:nvPr/>
        </p:nvPicPr>
        <p:blipFill>
          <a:blip r:embed="rId3" cstate="print"/>
          <a:srcRect/>
          <a:stretch>
            <a:fillRect/>
          </a:stretch>
        </p:blipFill>
        <p:spPr bwMode="auto">
          <a:xfrm>
            <a:off x="446088" y="1121930"/>
            <a:ext cx="5748337" cy="1566863"/>
          </a:xfrm>
          <a:prstGeom prst="rect">
            <a:avLst/>
          </a:prstGeom>
          <a:noFill/>
          <a:ln w="9525">
            <a:noFill/>
            <a:miter lim="800000"/>
            <a:headEnd/>
            <a:tailEnd/>
          </a:ln>
        </p:spPr>
      </p:pic>
      <p:pic>
        <p:nvPicPr>
          <p:cNvPr id="14343" name="Picture 6" descr="QXI_Licensed_Receivers.png"/>
          <p:cNvPicPr>
            <a:picLocks noChangeAspect="1"/>
          </p:cNvPicPr>
          <p:nvPr/>
        </p:nvPicPr>
        <p:blipFill>
          <a:blip r:embed="rId4" cstate="print"/>
          <a:srcRect/>
          <a:stretch>
            <a:fillRect/>
          </a:stretch>
        </p:blipFill>
        <p:spPr bwMode="auto">
          <a:xfrm>
            <a:off x="1873250" y="2807855"/>
            <a:ext cx="6873875" cy="3363913"/>
          </a:xfrm>
          <a:prstGeom prst="rect">
            <a:avLst/>
          </a:prstGeom>
          <a:noFill/>
          <a:ln w="9525">
            <a:noFill/>
            <a:miter lim="800000"/>
            <a:headEnd/>
            <a:tailEnd/>
          </a:ln>
        </p:spPr>
      </p:pic>
      <p:sp>
        <p:nvSpPr>
          <p:cNvPr id="10" name="Footer Placeholder 9"/>
          <p:cNvSpPr>
            <a:spLocks noGrp="1"/>
          </p:cNvSpPr>
          <p:nvPr>
            <p:ph type="ftr" sz="quarter" idx="10"/>
          </p:nvPr>
        </p:nvSpPr>
        <p:spPr/>
        <p:txBody>
          <a:bodyPr/>
          <a:lstStyle/>
          <a:p>
            <a:r>
              <a:rPr lang="en-US" dirty="0" smtClean="0"/>
              <a:t>QX-LCNS-150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QXtend Inbound Usage Report</a:t>
            </a:r>
          </a:p>
          <a:p>
            <a:endParaRPr lang="zh-CN" altLang="en-US" smtClean="0"/>
          </a:p>
        </p:txBody>
      </p:sp>
      <p:sp>
        <p:nvSpPr>
          <p:cNvPr id="16386" name="Title 1"/>
          <p:cNvSpPr>
            <a:spLocks noGrp="1"/>
          </p:cNvSpPr>
          <p:nvPr>
            <p:ph type="title"/>
          </p:nvPr>
        </p:nvSpPr>
        <p:spPr/>
        <p:txBody>
          <a:bodyPr/>
          <a:lstStyle/>
          <a:p>
            <a:r>
              <a:rPr lang="en-US" altLang="zh-CN" smtClean="0"/>
              <a:t>QXtend Licensing – Licensing Reports</a:t>
            </a:r>
          </a:p>
        </p:txBody>
      </p:sp>
      <p:pic>
        <p:nvPicPr>
          <p:cNvPr id="16389" name="Picture 5" descr="QXI_LicensedUsageRpt.png"/>
          <p:cNvPicPr>
            <a:picLocks noChangeAspect="1"/>
          </p:cNvPicPr>
          <p:nvPr/>
        </p:nvPicPr>
        <p:blipFill>
          <a:blip r:embed="rId3" cstate="print"/>
          <a:srcRect/>
          <a:stretch>
            <a:fillRect/>
          </a:stretch>
        </p:blipFill>
        <p:spPr bwMode="auto">
          <a:xfrm>
            <a:off x="1038514" y="1719552"/>
            <a:ext cx="7142163" cy="414813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QX-LCNS-160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pPr>
              <a:buNone/>
            </a:pPr>
            <a:r>
              <a:rPr lang="en-US" altLang="zh-CN" dirty="0" smtClean="0"/>
              <a:t>Complete the exercises in your training guide.</a:t>
            </a:r>
          </a:p>
        </p:txBody>
      </p:sp>
      <p:sp>
        <p:nvSpPr>
          <p:cNvPr id="17410" name="Title 1"/>
          <p:cNvSpPr>
            <a:spLocks noGrp="1"/>
          </p:cNvSpPr>
          <p:nvPr>
            <p:ph type="title"/>
          </p:nvPr>
        </p:nvSpPr>
        <p:spPr/>
        <p:txBody>
          <a:bodyPr/>
          <a:lstStyle/>
          <a:p>
            <a:r>
              <a:rPr lang="en-US" altLang="zh-CN" dirty="0" smtClean="0"/>
              <a:t>Exercise: </a:t>
            </a:r>
            <a:r>
              <a:rPr lang="en-US" altLang="zh-CN" dirty="0" err="1" smtClean="0"/>
              <a:t>QXtend</a:t>
            </a:r>
            <a:r>
              <a:rPr lang="en-US" altLang="zh-CN" smtClean="0"/>
              <a:t> Licensing</a:t>
            </a:r>
          </a:p>
        </p:txBody>
      </p:sp>
      <p:sp>
        <p:nvSpPr>
          <p:cNvPr id="7" name="Footer Placeholder 6"/>
          <p:cNvSpPr>
            <a:spLocks noGrp="1"/>
          </p:cNvSpPr>
          <p:nvPr>
            <p:ph type="ftr" sz="quarter" idx="10"/>
          </p:nvPr>
        </p:nvSpPr>
        <p:spPr/>
        <p:txBody>
          <a:bodyPr/>
          <a:lstStyle/>
          <a:p>
            <a:r>
              <a:rPr lang="en-US" dirty="0" smtClean="0"/>
              <a:t>QX-LCNS-170</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QX-LCNS-180</a:t>
            </a:r>
            <a:endParaRPr lang="en-US" dirty="0"/>
          </a:p>
        </p:txBody>
      </p:sp>
      <p:pic>
        <p:nvPicPr>
          <p:cNvPr id="3" name="Picture 2" descr="Lab1.png"/>
          <p:cNvPicPr>
            <a:picLocks noChangeAspect="1"/>
          </p:cNvPicPr>
          <p:nvPr/>
        </p:nvPicPr>
        <p:blipFill>
          <a:blip r:embed="rId2" cstate="print"/>
          <a:stretch>
            <a:fillRect/>
          </a:stretch>
        </p:blipFill>
        <p:spPr>
          <a:xfrm>
            <a:off x="4129143" y="2971857"/>
            <a:ext cx="885714" cy="91428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QX-LCNS-190</a:t>
            </a:r>
            <a:endParaRPr lang="en-US" dirty="0"/>
          </a:p>
        </p:txBody>
      </p:sp>
      <p:pic>
        <p:nvPicPr>
          <p:cNvPr id="3" name="Picture 2" descr="Lab3.png"/>
          <p:cNvPicPr>
            <a:picLocks noChangeAspect="1"/>
          </p:cNvPicPr>
          <p:nvPr/>
        </p:nvPicPr>
        <p:blipFill>
          <a:blip r:embed="rId2" cstate="print"/>
          <a:stretch>
            <a:fillRect/>
          </a:stretch>
        </p:blipFill>
        <p:spPr>
          <a:xfrm>
            <a:off x="1605333" y="1886143"/>
            <a:ext cx="5933334" cy="308571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smtClean="0"/>
              <a:t>QXtend supports two transaction types</a:t>
            </a:r>
          </a:p>
          <a:p>
            <a:pPr lvl="1"/>
            <a:r>
              <a:rPr lang="en-US" smtClean="0"/>
              <a:t>Free</a:t>
            </a:r>
          </a:p>
          <a:p>
            <a:pPr lvl="1"/>
            <a:r>
              <a:rPr lang="en-US" smtClean="0"/>
              <a:t>Licensed</a:t>
            </a:r>
          </a:p>
          <a:p>
            <a:r>
              <a:rPr lang="en-US" smtClean="0"/>
              <a:t>Free transactions</a:t>
            </a:r>
          </a:p>
          <a:p>
            <a:pPr lvl="1"/>
            <a:r>
              <a:rPr lang="en-US" smtClean="0"/>
              <a:t>QAD-to-QAD</a:t>
            </a:r>
          </a:p>
          <a:p>
            <a:pPr lvl="1"/>
            <a:r>
              <a:rPr lang="en-US" smtClean="0"/>
              <a:t>QAD module integration</a:t>
            </a:r>
          </a:p>
          <a:p>
            <a:pPr lvl="1"/>
            <a:r>
              <a:rPr lang="en-US" smtClean="0"/>
              <a:t>Application-partner-to-QAD</a:t>
            </a:r>
          </a:p>
          <a:p>
            <a:r>
              <a:rPr lang="en-US" smtClean="0"/>
              <a:t>Licensed transactions</a:t>
            </a:r>
          </a:p>
          <a:p>
            <a:pPr lvl="1"/>
            <a:r>
              <a:rPr lang="en-US" smtClean="0"/>
              <a:t>QAD to external/3rd-party application</a:t>
            </a:r>
          </a:p>
          <a:p>
            <a:r>
              <a:rPr lang="en-US" smtClean="0"/>
              <a:t>License code required for licensed transactions</a:t>
            </a:r>
          </a:p>
        </p:txBody>
      </p:sp>
      <p:sp>
        <p:nvSpPr>
          <p:cNvPr id="5122" name="Rectangle 2"/>
          <p:cNvSpPr>
            <a:spLocks noGrp="1" noChangeArrowheads="1"/>
          </p:cNvSpPr>
          <p:nvPr>
            <p:ph type="title"/>
          </p:nvPr>
        </p:nvSpPr>
        <p:spPr/>
        <p:txBody>
          <a:bodyPr/>
          <a:lstStyle/>
          <a:p>
            <a:r>
              <a:rPr lang="en-US" smtClean="0"/>
              <a:t>QXtend Licensing - Overview</a:t>
            </a:r>
          </a:p>
        </p:txBody>
      </p:sp>
      <p:sp>
        <p:nvSpPr>
          <p:cNvPr id="6" name="Footer Placeholder 5"/>
          <p:cNvSpPr>
            <a:spLocks noGrp="1"/>
          </p:cNvSpPr>
          <p:nvPr>
            <p:ph type="ftr" sz="quarter" idx="10"/>
          </p:nvPr>
        </p:nvSpPr>
        <p:spPr/>
        <p:txBody>
          <a:bodyPr/>
          <a:lstStyle/>
          <a:p>
            <a:r>
              <a:rPr lang="en-US" dirty="0" smtClean="0"/>
              <a:t>QX-LCNS-020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QX-LCNS-200</a:t>
            </a:r>
            <a:endParaRPr lang="en-US" dirty="0"/>
          </a:p>
        </p:txBody>
      </p:sp>
      <p:pic>
        <p:nvPicPr>
          <p:cNvPr id="3" name="Picture 2" descr="Lab4.png"/>
          <p:cNvPicPr>
            <a:picLocks noChangeAspect="1"/>
          </p:cNvPicPr>
          <p:nvPr/>
        </p:nvPicPr>
        <p:blipFill>
          <a:blip r:embed="rId2" cstate="print"/>
          <a:stretch>
            <a:fillRect/>
          </a:stretch>
        </p:blipFill>
        <p:spPr>
          <a:xfrm>
            <a:off x="2048190" y="2514714"/>
            <a:ext cx="5047619" cy="182857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QX-LCNS-210</a:t>
            </a:r>
            <a:endParaRPr lang="en-US" dirty="0"/>
          </a:p>
        </p:txBody>
      </p:sp>
      <p:pic>
        <p:nvPicPr>
          <p:cNvPr id="3" name="Picture 2" descr="Lab5.png"/>
          <p:cNvPicPr>
            <a:picLocks noChangeAspect="1"/>
          </p:cNvPicPr>
          <p:nvPr/>
        </p:nvPicPr>
        <p:blipFill>
          <a:blip r:embed="rId2" cstate="print"/>
          <a:stretch>
            <a:fillRect/>
          </a:stretch>
        </p:blipFill>
        <p:spPr>
          <a:xfrm>
            <a:off x="122551" y="1856619"/>
            <a:ext cx="8882261" cy="305474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QX-LCNS-220</a:t>
            </a:r>
            <a:endParaRPr lang="en-US" dirty="0"/>
          </a:p>
        </p:txBody>
      </p:sp>
      <p:pic>
        <p:nvPicPr>
          <p:cNvPr id="3" name="Picture 2" descr="Lab6.png"/>
          <p:cNvPicPr>
            <a:picLocks noChangeAspect="1"/>
          </p:cNvPicPr>
          <p:nvPr/>
        </p:nvPicPr>
        <p:blipFill>
          <a:blip r:embed="rId2" cstate="print"/>
          <a:stretch>
            <a:fillRect/>
          </a:stretch>
        </p:blipFill>
        <p:spPr>
          <a:xfrm>
            <a:off x="916554" y="94271"/>
            <a:ext cx="7313055" cy="61184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0" indent="0">
              <a:buNone/>
            </a:pPr>
            <a:r>
              <a:rPr lang="en-US" altLang="zh-CN" dirty="0" err="1" smtClean="0"/>
              <a:t>QXtend</a:t>
            </a:r>
            <a:r>
              <a:rPr lang="en-US" altLang="zh-CN" dirty="0" smtClean="0"/>
              <a:t> needs a license code to communicate with third-party products.</a:t>
            </a:r>
          </a:p>
          <a:p>
            <a:endParaRPr lang="en-US" altLang="zh-CN" dirty="0" smtClean="0"/>
          </a:p>
          <a:p>
            <a:r>
              <a:rPr lang="en-US" altLang="zh-CN" dirty="0" err="1" smtClean="0"/>
              <a:t>QXtend</a:t>
            </a:r>
            <a:r>
              <a:rPr lang="en-US" altLang="zh-CN" dirty="0" smtClean="0"/>
              <a:t> licensing is based on a hierarchy of:</a:t>
            </a:r>
          </a:p>
          <a:p>
            <a:r>
              <a:rPr lang="en-US" altLang="zh-CN" dirty="0" smtClean="0"/>
              <a:t>Base module</a:t>
            </a:r>
          </a:p>
          <a:p>
            <a:r>
              <a:rPr lang="en-US" altLang="zh-CN" dirty="0" smtClean="0"/>
              <a:t>Receivers</a:t>
            </a:r>
          </a:p>
          <a:p>
            <a:r>
              <a:rPr lang="en-US" altLang="zh-CN" dirty="0" smtClean="0"/>
              <a:t>Agents</a:t>
            </a:r>
          </a:p>
          <a:p>
            <a:pPr lvl="2"/>
            <a:endParaRPr lang="en-US" altLang="zh-CN" dirty="0" smtClean="0"/>
          </a:p>
          <a:p>
            <a:pPr lvl="1"/>
            <a:endParaRPr lang="en-US" altLang="zh-CN" dirty="0" smtClean="0"/>
          </a:p>
          <a:p>
            <a:pPr lvl="1"/>
            <a:endParaRPr lang="zh-CN" altLang="en-US" dirty="0" smtClean="0"/>
          </a:p>
        </p:txBody>
      </p:sp>
      <p:sp>
        <p:nvSpPr>
          <p:cNvPr id="6147" name="Rectangle 2"/>
          <p:cNvSpPr>
            <a:spLocks noGrp="1" noChangeArrowheads="1"/>
          </p:cNvSpPr>
          <p:nvPr>
            <p:ph type="title"/>
          </p:nvPr>
        </p:nvSpPr>
        <p:spPr/>
        <p:txBody>
          <a:bodyPr/>
          <a:lstStyle/>
          <a:p>
            <a:r>
              <a:rPr lang="en-US" altLang="zh-CN" smtClean="0"/>
              <a:t>QXtend Licensing - Overview</a:t>
            </a:r>
          </a:p>
        </p:txBody>
      </p:sp>
      <p:sp>
        <p:nvSpPr>
          <p:cNvPr id="7" name="Footer Placeholder 6"/>
          <p:cNvSpPr>
            <a:spLocks noGrp="1"/>
          </p:cNvSpPr>
          <p:nvPr>
            <p:ph type="ftr" sz="quarter" idx="10"/>
          </p:nvPr>
        </p:nvSpPr>
        <p:spPr/>
        <p:txBody>
          <a:bodyPr/>
          <a:lstStyle/>
          <a:p>
            <a:r>
              <a:rPr lang="en-US" dirty="0" smtClean="0"/>
              <a:t>QX-LCNS-030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altLang="zh-CN" smtClean="0"/>
              <a:t>A receiver is a destination or endpoint for data transmitted via QXtend.</a:t>
            </a:r>
          </a:p>
          <a:p>
            <a:endParaRPr lang="en-US" altLang="zh-CN" smtClean="0"/>
          </a:p>
          <a:p>
            <a:r>
              <a:rPr lang="en-US" altLang="zh-CN" smtClean="0"/>
              <a:t>An endpoint can be a:</a:t>
            </a:r>
          </a:p>
          <a:p>
            <a:pPr lvl="1"/>
            <a:r>
              <a:rPr lang="en-US" altLang="zh-CN" smtClean="0"/>
              <a:t>Production database (for eB and eB2)</a:t>
            </a:r>
          </a:p>
          <a:p>
            <a:pPr lvl="1"/>
            <a:r>
              <a:rPr lang="en-US" altLang="zh-CN" smtClean="0"/>
              <a:t>Production domain (eB2.1 and later)</a:t>
            </a:r>
          </a:p>
          <a:p>
            <a:pPr lvl="1"/>
            <a:r>
              <a:rPr lang="en-US" altLang="zh-CN" smtClean="0"/>
              <a:t>File drop location</a:t>
            </a:r>
          </a:p>
          <a:p>
            <a:pPr lvl="1"/>
            <a:r>
              <a:rPr lang="en-US" altLang="zh-CN" smtClean="0"/>
              <a:t>Third-party application</a:t>
            </a:r>
          </a:p>
        </p:txBody>
      </p:sp>
      <p:sp>
        <p:nvSpPr>
          <p:cNvPr id="7170" name="Rectangle 2"/>
          <p:cNvSpPr>
            <a:spLocks noGrp="1" noChangeArrowheads="1"/>
          </p:cNvSpPr>
          <p:nvPr>
            <p:ph type="title"/>
          </p:nvPr>
        </p:nvSpPr>
        <p:spPr/>
        <p:txBody>
          <a:bodyPr/>
          <a:lstStyle/>
          <a:p>
            <a:r>
              <a:rPr lang="en-US" altLang="zh-CN" dirty="0" err="1" smtClean="0"/>
              <a:t>QXtend</a:t>
            </a:r>
            <a:r>
              <a:rPr lang="en-US" altLang="zh-CN" dirty="0" smtClean="0"/>
              <a:t> Licensing - Overview</a:t>
            </a:r>
          </a:p>
        </p:txBody>
      </p:sp>
      <p:sp>
        <p:nvSpPr>
          <p:cNvPr id="6" name="Footer Placeholder 5"/>
          <p:cNvSpPr>
            <a:spLocks noGrp="1"/>
          </p:cNvSpPr>
          <p:nvPr>
            <p:ph type="ftr" sz="quarter" idx="10"/>
          </p:nvPr>
        </p:nvSpPr>
        <p:spPr/>
        <p:txBody>
          <a:bodyPr/>
          <a:lstStyle/>
          <a:p>
            <a:r>
              <a:rPr lang="en-US" dirty="0" smtClean="0"/>
              <a:t>QX-LCNS-040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smtClean="0"/>
              <a:t>How many receivers?</a:t>
            </a:r>
          </a:p>
        </p:txBody>
      </p:sp>
      <p:sp>
        <p:nvSpPr>
          <p:cNvPr id="8194" name="Title 1"/>
          <p:cNvSpPr>
            <a:spLocks noGrp="1"/>
          </p:cNvSpPr>
          <p:nvPr>
            <p:ph type="title"/>
          </p:nvPr>
        </p:nvSpPr>
        <p:spPr/>
        <p:txBody>
          <a:bodyPr/>
          <a:lstStyle/>
          <a:p>
            <a:r>
              <a:rPr lang="en-US" smtClean="0"/>
              <a:t>QXtend Licensing - Overview</a:t>
            </a:r>
          </a:p>
        </p:txBody>
      </p:sp>
      <p:sp>
        <p:nvSpPr>
          <p:cNvPr id="5" name="TextBox 4"/>
          <p:cNvSpPr txBox="1">
            <a:spLocks noChangeArrowheads="1"/>
          </p:cNvSpPr>
          <p:nvPr/>
        </p:nvSpPr>
        <p:spPr bwMode="auto">
          <a:xfrm>
            <a:off x="3563938" y="3205307"/>
            <a:ext cx="1600200" cy="857250"/>
          </a:xfrm>
          <a:prstGeom prst="rect">
            <a:avLst/>
          </a:prstGeom>
          <a:solidFill>
            <a:schemeClr val="tx2">
              <a:lumMod val="60000"/>
              <a:lumOff val="40000"/>
            </a:schemeClr>
          </a:solidFill>
          <a:ln w="9525">
            <a:noFill/>
            <a:miter lim="800000"/>
            <a:headEnd/>
            <a:tailEnd/>
          </a:ln>
        </p:spPr>
        <p:txBody>
          <a:bodyPr wrap="none" anchor="ctr"/>
          <a:lstStyle/>
          <a:p>
            <a:r>
              <a:rPr lang="en-GB" sz="1600" b="1">
                <a:solidFill>
                  <a:srgbClr val="FFFFFF"/>
                </a:solidFill>
                <a:latin typeface="+mj-lt"/>
              </a:rPr>
              <a:t>QAD </a:t>
            </a:r>
          </a:p>
          <a:p>
            <a:r>
              <a:rPr lang="en-GB" sz="1600" b="1">
                <a:solidFill>
                  <a:srgbClr val="FFFFFF"/>
                </a:solidFill>
                <a:latin typeface="+mj-lt"/>
              </a:rPr>
              <a:t>QXtend</a:t>
            </a:r>
            <a:endParaRPr lang="en-US" sz="1600" b="1">
              <a:solidFill>
                <a:srgbClr val="FFFFFF"/>
              </a:solidFill>
              <a:latin typeface="+mj-lt"/>
            </a:endParaRPr>
          </a:p>
        </p:txBody>
      </p:sp>
      <p:sp>
        <p:nvSpPr>
          <p:cNvPr id="8197" name="TextBox 28"/>
          <p:cNvSpPr txBox="1">
            <a:spLocks noChangeArrowheads="1"/>
          </p:cNvSpPr>
          <p:nvPr/>
        </p:nvSpPr>
        <p:spPr bwMode="auto">
          <a:xfrm>
            <a:off x="1006475" y="3206895"/>
            <a:ext cx="1600200" cy="855662"/>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a:t>
            </a:r>
          </a:p>
          <a:p>
            <a:r>
              <a:rPr lang="en-US" sz="1600" b="1">
                <a:solidFill>
                  <a:srgbClr val="FFFFFF"/>
                </a:solidFill>
                <a:latin typeface="+mj-lt"/>
              </a:rPr>
              <a:t>(Domain# 2)</a:t>
            </a:r>
            <a:endParaRPr lang="en-GB" sz="1600" b="1">
              <a:solidFill>
                <a:srgbClr val="FFFFFF"/>
              </a:solidFill>
              <a:latin typeface="+mj-lt"/>
            </a:endParaRPr>
          </a:p>
        </p:txBody>
      </p:sp>
      <p:sp>
        <p:nvSpPr>
          <p:cNvPr id="8198" name="TextBox 23"/>
          <p:cNvSpPr txBox="1">
            <a:spLocks noChangeArrowheads="1"/>
          </p:cNvSpPr>
          <p:nvPr/>
        </p:nvSpPr>
        <p:spPr bwMode="auto">
          <a:xfrm>
            <a:off x="6121400" y="3203720"/>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2</a:t>
            </a:r>
            <a:endParaRPr lang="en-US" sz="1600" b="1">
              <a:solidFill>
                <a:schemeClr val="bg1"/>
              </a:solidFill>
              <a:latin typeface="+mj-lt"/>
            </a:endParaRPr>
          </a:p>
        </p:txBody>
      </p:sp>
      <p:cxnSp>
        <p:nvCxnSpPr>
          <p:cNvPr id="8199" name="Straight Arrow Connector 8"/>
          <p:cNvCxnSpPr>
            <a:cxnSpLocks noChangeShapeType="1"/>
            <a:stCxn id="8207" idx="3"/>
          </p:cNvCxnSpPr>
          <p:nvPr/>
        </p:nvCxnSpPr>
        <p:spPr bwMode="auto">
          <a:xfrm>
            <a:off x="2606675" y="2633807"/>
            <a:ext cx="957263" cy="785813"/>
          </a:xfrm>
          <a:prstGeom prst="straightConnector1">
            <a:avLst/>
          </a:prstGeom>
          <a:noFill/>
          <a:ln w="31750" algn="ctr">
            <a:solidFill>
              <a:schemeClr val="tx1"/>
            </a:solidFill>
            <a:round/>
            <a:headEnd type="triangle" w="lg" len="lg"/>
            <a:tailEnd type="none" w="lg" len="lg"/>
          </a:ln>
        </p:spPr>
      </p:cxnSp>
      <p:cxnSp>
        <p:nvCxnSpPr>
          <p:cNvPr id="8200" name="Straight Arrow Connector 10"/>
          <p:cNvCxnSpPr>
            <a:cxnSpLocks noChangeShapeType="1"/>
          </p:cNvCxnSpPr>
          <p:nvPr/>
        </p:nvCxnSpPr>
        <p:spPr bwMode="auto">
          <a:xfrm>
            <a:off x="5164138" y="3560907"/>
            <a:ext cx="957262" cy="1588"/>
          </a:xfrm>
          <a:prstGeom prst="straightConnector1">
            <a:avLst/>
          </a:prstGeom>
          <a:noFill/>
          <a:ln w="31750" algn="ctr">
            <a:solidFill>
              <a:schemeClr val="tx1"/>
            </a:solidFill>
            <a:round/>
            <a:headEnd type="triangle" w="lg" len="lg"/>
            <a:tailEnd/>
          </a:ln>
        </p:spPr>
      </p:cxnSp>
      <p:sp>
        <p:nvSpPr>
          <p:cNvPr id="8201" name="TextBox 23"/>
          <p:cNvSpPr txBox="1">
            <a:spLocks noChangeArrowheads="1"/>
          </p:cNvSpPr>
          <p:nvPr/>
        </p:nvSpPr>
        <p:spPr bwMode="auto">
          <a:xfrm>
            <a:off x="6121400" y="4199082"/>
            <a:ext cx="1600200" cy="862013"/>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3</a:t>
            </a:r>
            <a:endParaRPr lang="en-US" sz="1600" b="1">
              <a:solidFill>
                <a:schemeClr val="bg1"/>
              </a:solidFill>
              <a:latin typeface="+mj-lt"/>
            </a:endParaRPr>
          </a:p>
        </p:txBody>
      </p:sp>
      <p:sp>
        <p:nvSpPr>
          <p:cNvPr id="8202" name="TextBox 23"/>
          <p:cNvSpPr txBox="1">
            <a:spLocks noChangeArrowheads="1"/>
          </p:cNvSpPr>
          <p:nvPr/>
        </p:nvSpPr>
        <p:spPr bwMode="auto">
          <a:xfrm>
            <a:off x="6121400" y="2203595"/>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1</a:t>
            </a:r>
            <a:endParaRPr lang="en-US" sz="1600" b="1">
              <a:solidFill>
                <a:schemeClr val="bg1"/>
              </a:solidFill>
              <a:latin typeface="+mj-lt"/>
            </a:endParaRPr>
          </a:p>
        </p:txBody>
      </p:sp>
      <p:cxnSp>
        <p:nvCxnSpPr>
          <p:cNvPr id="8203" name="Straight Arrow Connector 18"/>
          <p:cNvCxnSpPr>
            <a:cxnSpLocks noChangeShapeType="1"/>
            <a:endCxn id="8202" idx="1"/>
          </p:cNvCxnSpPr>
          <p:nvPr/>
        </p:nvCxnSpPr>
        <p:spPr bwMode="auto">
          <a:xfrm flipV="1">
            <a:off x="5149850" y="2633807"/>
            <a:ext cx="971550" cy="750888"/>
          </a:xfrm>
          <a:prstGeom prst="straightConnector1">
            <a:avLst/>
          </a:prstGeom>
          <a:noFill/>
          <a:ln w="31750" algn="ctr">
            <a:solidFill>
              <a:schemeClr val="tx1"/>
            </a:solidFill>
            <a:round/>
            <a:headEnd type="triangle" w="lg" len="lg"/>
            <a:tailEnd/>
          </a:ln>
        </p:spPr>
      </p:cxnSp>
      <p:cxnSp>
        <p:nvCxnSpPr>
          <p:cNvPr id="8204" name="Straight Arrow Connector 21"/>
          <p:cNvCxnSpPr>
            <a:cxnSpLocks noChangeShapeType="1"/>
            <a:endCxn id="8201" idx="1"/>
          </p:cNvCxnSpPr>
          <p:nvPr/>
        </p:nvCxnSpPr>
        <p:spPr bwMode="auto">
          <a:xfrm>
            <a:off x="5149850" y="3846657"/>
            <a:ext cx="971550" cy="784225"/>
          </a:xfrm>
          <a:prstGeom prst="straightConnector1">
            <a:avLst/>
          </a:prstGeom>
          <a:noFill/>
          <a:ln w="31750" algn="ctr">
            <a:solidFill>
              <a:schemeClr val="tx1"/>
            </a:solidFill>
            <a:round/>
            <a:headEnd type="triangle" w="lg" len="lg"/>
            <a:tailEnd/>
          </a:ln>
        </p:spPr>
      </p:cxnSp>
      <p:cxnSp>
        <p:nvCxnSpPr>
          <p:cNvPr id="8205" name="Straight Arrow Connector 31"/>
          <p:cNvCxnSpPr>
            <a:cxnSpLocks noChangeShapeType="1"/>
            <a:stCxn id="8208" idx="3"/>
          </p:cNvCxnSpPr>
          <p:nvPr/>
        </p:nvCxnSpPr>
        <p:spPr bwMode="auto">
          <a:xfrm flipV="1">
            <a:off x="2606675" y="3846657"/>
            <a:ext cx="957263" cy="784225"/>
          </a:xfrm>
          <a:prstGeom prst="straightConnector1">
            <a:avLst/>
          </a:prstGeom>
          <a:noFill/>
          <a:ln w="31750" algn="ctr">
            <a:solidFill>
              <a:schemeClr val="tx1"/>
            </a:solidFill>
            <a:round/>
            <a:headEnd type="triangle" w="lg" len="lg"/>
            <a:tailEnd type="none" w="lg" len="lg"/>
          </a:ln>
        </p:spPr>
      </p:cxnSp>
      <p:cxnSp>
        <p:nvCxnSpPr>
          <p:cNvPr id="8206" name="Straight Arrow Connector 32"/>
          <p:cNvCxnSpPr>
            <a:cxnSpLocks noChangeShapeType="1"/>
          </p:cNvCxnSpPr>
          <p:nvPr/>
        </p:nvCxnSpPr>
        <p:spPr bwMode="auto">
          <a:xfrm>
            <a:off x="2606675" y="3559320"/>
            <a:ext cx="957263" cy="1587"/>
          </a:xfrm>
          <a:prstGeom prst="straightConnector1">
            <a:avLst/>
          </a:prstGeom>
          <a:noFill/>
          <a:ln w="31750" algn="ctr">
            <a:solidFill>
              <a:schemeClr val="tx1"/>
            </a:solidFill>
            <a:round/>
            <a:headEnd type="triangle" w="lg" len="lg"/>
            <a:tailEnd type="none" w="lg" len="lg"/>
          </a:ln>
        </p:spPr>
      </p:cxnSp>
      <p:sp>
        <p:nvSpPr>
          <p:cNvPr id="8207" name="TextBox 28"/>
          <p:cNvSpPr txBox="1">
            <a:spLocks noChangeArrowheads="1"/>
          </p:cNvSpPr>
          <p:nvPr/>
        </p:nvSpPr>
        <p:spPr bwMode="auto">
          <a:xfrm>
            <a:off x="1006475" y="2206770"/>
            <a:ext cx="1600200" cy="855662"/>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 </a:t>
            </a:r>
          </a:p>
          <a:p>
            <a:r>
              <a:rPr lang="en-US" sz="1600" b="1">
                <a:solidFill>
                  <a:srgbClr val="FFFFFF"/>
                </a:solidFill>
                <a:latin typeface="+mj-lt"/>
              </a:rPr>
              <a:t>(Domain# 1)</a:t>
            </a:r>
            <a:endParaRPr lang="en-GB" sz="1600" b="1">
              <a:solidFill>
                <a:srgbClr val="FFFFFF"/>
              </a:solidFill>
              <a:latin typeface="+mj-lt"/>
            </a:endParaRPr>
          </a:p>
        </p:txBody>
      </p:sp>
      <p:sp>
        <p:nvSpPr>
          <p:cNvPr id="8208" name="TextBox 28"/>
          <p:cNvSpPr txBox="1">
            <a:spLocks noChangeArrowheads="1"/>
          </p:cNvSpPr>
          <p:nvPr/>
        </p:nvSpPr>
        <p:spPr bwMode="auto">
          <a:xfrm>
            <a:off x="1006475" y="4202257"/>
            <a:ext cx="1600200" cy="855663"/>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a:t>
            </a:r>
          </a:p>
          <a:p>
            <a:r>
              <a:rPr lang="en-US" sz="1600" b="1">
                <a:solidFill>
                  <a:srgbClr val="FFFFFF"/>
                </a:solidFill>
                <a:latin typeface="+mj-lt"/>
              </a:rPr>
              <a:t>(Domain# 3)</a:t>
            </a:r>
            <a:endParaRPr lang="en-GB" sz="1600" b="1">
              <a:solidFill>
                <a:srgbClr val="FFFFFF"/>
              </a:solidFill>
              <a:latin typeface="+mj-lt"/>
            </a:endParaRPr>
          </a:p>
        </p:txBody>
      </p:sp>
      <p:sp>
        <p:nvSpPr>
          <p:cNvPr id="23" name="TextBox 28"/>
          <p:cNvSpPr txBox="1">
            <a:spLocks noChangeArrowheads="1"/>
          </p:cNvSpPr>
          <p:nvPr/>
        </p:nvSpPr>
        <p:spPr bwMode="auto">
          <a:xfrm>
            <a:off x="1006475" y="2203595"/>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4" name="TextBox 28"/>
          <p:cNvSpPr txBox="1">
            <a:spLocks noChangeArrowheads="1"/>
          </p:cNvSpPr>
          <p:nvPr/>
        </p:nvSpPr>
        <p:spPr bwMode="auto">
          <a:xfrm>
            <a:off x="1006475" y="3203720"/>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5" name="TextBox 28"/>
          <p:cNvSpPr txBox="1">
            <a:spLocks noChangeArrowheads="1"/>
          </p:cNvSpPr>
          <p:nvPr/>
        </p:nvSpPr>
        <p:spPr bwMode="auto">
          <a:xfrm>
            <a:off x="1006475" y="4205432"/>
            <a:ext cx="1600200" cy="855663"/>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cxnSp>
        <p:nvCxnSpPr>
          <p:cNvPr id="8212" name="Straight Arrow Connector 20"/>
          <p:cNvCxnSpPr>
            <a:cxnSpLocks noChangeShapeType="1"/>
          </p:cNvCxnSpPr>
          <p:nvPr/>
        </p:nvCxnSpPr>
        <p:spPr bwMode="auto">
          <a:xfrm>
            <a:off x="2606675" y="3703782"/>
            <a:ext cx="957263" cy="3175"/>
          </a:xfrm>
          <a:prstGeom prst="straightConnector1">
            <a:avLst/>
          </a:prstGeom>
          <a:noFill/>
          <a:ln w="31750" algn="ctr">
            <a:solidFill>
              <a:schemeClr val="tx1"/>
            </a:solidFill>
            <a:round/>
            <a:headEnd type="none" w="lg" len="lg"/>
            <a:tailEnd type="triangle" w="lg" len="lg"/>
          </a:ln>
        </p:spPr>
      </p:cxnSp>
      <p:cxnSp>
        <p:nvCxnSpPr>
          <p:cNvPr id="8213" name="Straight Arrow Connector 27"/>
          <p:cNvCxnSpPr>
            <a:cxnSpLocks noChangeShapeType="1"/>
          </p:cNvCxnSpPr>
          <p:nvPr/>
        </p:nvCxnSpPr>
        <p:spPr bwMode="auto">
          <a:xfrm>
            <a:off x="5164138" y="3702195"/>
            <a:ext cx="957262" cy="1587"/>
          </a:xfrm>
          <a:prstGeom prst="straightConnector1">
            <a:avLst/>
          </a:prstGeom>
          <a:noFill/>
          <a:ln w="31750" algn="ctr">
            <a:solidFill>
              <a:schemeClr val="tx1"/>
            </a:solidFill>
            <a:round/>
            <a:headEnd type="none" w="lg" len="lg"/>
            <a:tailEnd type="triangle" w="lg" len="lg"/>
          </a:ln>
        </p:spPr>
      </p:cxnSp>
      <p:sp>
        <p:nvSpPr>
          <p:cNvPr id="34" name="TextBox 28"/>
          <p:cNvSpPr txBox="1">
            <a:spLocks noChangeArrowheads="1"/>
          </p:cNvSpPr>
          <p:nvPr/>
        </p:nvSpPr>
        <p:spPr bwMode="auto">
          <a:xfrm>
            <a:off x="6121400" y="3203720"/>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8" name="Footer Placeholder 27"/>
          <p:cNvSpPr>
            <a:spLocks noGrp="1"/>
          </p:cNvSpPr>
          <p:nvPr>
            <p:ph type="ftr" sz="quarter" idx="10"/>
          </p:nvPr>
        </p:nvSpPr>
        <p:spPr/>
        <p:txBody>
          <a:bodyPr/>
          <a:lstStyle/>
          <a:p>
            <a:r>
              <a:rPr lang="en-US" dirty="0" smtClean="0"/>
              <a:t>QX-LCNS-050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dissolv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051"/>
          <p:cNvSpPr>
            <a:spLocks noGrp="1" noChangeArrowheads="1"/>
          </p:cNvSpPr>
          <p:nvPr>
            <p:ph idx="1"/>
          </p:nvPr>
        </p:nvSpPr>
        <p:spPr/>
        <p:txBody>
          <a:bodyPr/>
          <a:lstStyle/>
          <a:p>
            <a:pPr>
              <a:buNone/>
            </a:pPr>
            <a:r>
              <a:rPr lang="en-US" altLang="zh-CN" dirty="0" smtClean="0"/>
              <a:t>Agents:</a:t>
            </a:r>
          </a:p>
          <a:p>
            <a:r>
              <a:rPr lang="en-US" altLang="zh-CN" dirty="0" smtClean="0"/>
              <a:t>Move data into and out of the system</a:t>
            </a:r>
          </a:p>
          <a:p>
            <a:r>
              <a:rPr lang="en-US" altLang="zh-CN" dirty="0" smtClean="0"/>
              <a:t>Listen for requests to transmit data</a:t>
            </a:r>
          </a:p>
          <a:p>
            <a:r>
              <a:rPr lang="en-US" altLang="zh-CN" dirty="0" smtClean="0"/>
              <a:t>Gather the data to transmit</a:t>
            </a:r>
          </a:p>
          <a:p>
            <a:r>
              <a:rPr lang="en-US" altLang="zh-CN" dirty="0" smtClean="0"/>
              <a:t>Deliver it to the receiver</a:t>
            </a:r>
          </a:p>
        </p:txBody>
      </p:sp>
      <p:sp>
        <p:nvSpPr>
          <p:cNvPr id="6" name="Title 5"/>
          <p:cNvSpPr>
            <a:spLocks noGrp="1"/>
          </p:cNvSpPr>
          <p:nvPr>
            <p:ph type="title"/>
          </p:nvPr>
        </p:nvSpPr>
        <p:spPr/>
        <p:txBody>
          <a:bodyPr/>
          <a:lstStyle/>
          <a:p>
            <a:r>
              <a:rPr lang="en-US" altLang="zh-CN" dirty="0" err="1" smtClean="0"/>
              <a:t>QXtend</a:t>
            </a:r>
            <a:r>
              <a:rPr lang="en-US" altLang="zh-CN" dirty="0" smtClean="0"/>
              <a:t> Licensing - Overview</a:t>
            </a:r>
            <a:endParaRPr lang="en-US" dirty="0"/>
          </a:p>
        </p:txBody>
      </p:sp>
      <p:sp>
        <p:nvSpPr>
          <p:cNvPr id="7" name="Footer Placeholder 6"/>
          <p:cNvSpPr>
            <a:spLocks noGrp="1"/>
          </p:cNvSpPr>
          <p:nvPr>
            <p:ph type="ftr" sz="quarter" idx="10"/>
          </p:nvPr>
        </p:nvSpPr>
        <p:spPr/>
        <p:txBody>
          <a:bodyPr/>
          <a:lstStyle/>
          <a:p>
            <a:r>
              <a:rPr lang="en-US" dirty="0" smtClean="0"/>
              <a:t>QX-LCNS-060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altLang="zh-CN" dirty="0" smtClean="0"/>
              <a:t>Initial license</a:t>
            </a:r>
          </a:p>
          <a:p>
            <a:pPr lvl="1"/>
            <a:r>
              <a:rPr lang="en-US" altLang="zh-CN" dirty="0" smtClean="0"/>
              <a:t>QAD &amp; Approved QAD Partner Free Use</a:t>
            </a:r>
          </a:p>
          <a:p>
            <a:r>
              <a:rPr lang="en-US" altLang="zh-CN" dirty="0" err="1" smtClean="0"/>
              <a:t>QXtend</a:t>
            </a:r>
            <a:r>
              <a:rPr lang="en-US" altLang="zh-CN" dirty="0" smtClean="0"/>
              <a:t> has three types of licensing:</a:t>
            </a:r>
          </a:p>
          <a:p>
            <a:pPr lvl="1"/>
            <a:r>
              <a:rPr lang="en-US" altLang="zh-CN" dirty="0" smtClean="0"/>
              <a:t>Standard</a:t>
            </a:r>
          </a:p>
          <a:p>
            <a:pPr lvl="1"/>
            <a:r>
              <a:rPr lang="en-US" altLang="zh-CN" dirty="0" smtClean="0"/>
              <a:t>Enterprise</a:t>
            </a:r>
            <a:endParaRPr lang="en-GB" dirty="0" smtClean="0"/>
          </a:p>
          <a:p>
            <a:pPr lvl="1"/>
            <a:r>
              <a:rPr lang="en-US" altLang="zh-CN" dirty="0" smtClean="0"/>
              <a:t>Message-based</a:t>
            </a:r>
          </a:p>
        </p:txBody>
      </p:sp>
      <p:sp>
        <p:nvSpPr>
          <p:cNvPr id="10243" name="Rectangle 2"/>
          <p:cNvSpPr>
            <a:spLocks noGrp="1" noChangeArrowheads="1"/>
          </p:cNvSpPr>
          <p:nvPr>
            <p:ph type="title"/>
          </p:nvPr>
        </p:nvSpPr>
        <p:spPr/>
        <p:txBody>
          <a:bodyPr/>
          <a:lstStyle/>
          <a:p>
            <a:r>
              <a:rPr lang="en-US" altLang="zh-CN" smtClean="0"/>
              <a:t>QXtend Licensing - Overview</a:t>
            </a:r>
            <a:endParaRPr lang="en-GB" smtClean="0"/>
          </a:p>
        </p:txBody>
      </p:sp>
      <p:sp>
        <p:nvSpPr>
          <p:cNvPr id="7" name="Footer Placeholder 6"/>
          <p:cNvSpPr>
            <a:spLocks noGrp="1"/>
          </p:cNvSpPr>
          <p:nvPr>
            <p:ph type="ftr" sz="quarter" idx="10"/>
          </p:nvPr>
        </p:nvSpPr>
        <p:spPr/>
        <p:txBody>
          <a:bodyPr/>
          <a:lstStyle/>
          <a:p>
            <a:r>
              <a:rPr lang="en-US" dirty="0" smtClean="0"/>
              <a:t>QX-LCNS-070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pPr>
              <a:buNone/>
            </a:pPr>
            <a:r>
              <a:rPr lang="en-US" altLang="zh-CN" dirty="0" smtClean="0"/>
              <a:t>License Manager:</a:t>
            </a:r>
          </a:p>
          <a:p>
            <a:r>
              <a:rPr lang="en-US" altLang="zh-CN" dirty="0" smtClean="0"/>
              <a:t>Controls release of receivers and agents</a:t>
            </a:r>
          </a:p>
          <a:p>
            <a:r>
              <a:rPr lang="en-US" altLang="zh-CN" dirty="0" smtClean="0"/>
              <a:t>Controls number of licensed agents</a:t>
            </a:r>
          </a:p>
          <a:p>
            <a:r>
              <a:rPr lang="en-US" altLang="zh-CN" dirty="0" smtClean="0"/>
              <a:t>Monitors release of licenses</a:t>
            </a:r>
          </a:p>
          <a:p>
            <a:r>
              <a:rPr lang="en-US" altLang="zh-CN" dirty="0" smtClean="0"/>
              <a:t>Tracks number of receivers in use</a:t>
            </a:r>
          </a:p>
        </p:txBody>
      </p:sp>
      <p:sp>
        <p:nvSpPr>
          <p:cNvPr id="11266" name="Title 1"/>
          <p:cNvSpPr>
            <a:spLocks noGrp="1"/>
          </p:cNvSpPr>
          <p:nvPr>
            <p:ph type="title"/>
          </p:nvPr>
        </p:nvSpPr>
        <p:spPr/>
        <p:txBody>
          <a:bodyPr/>
          <a:lstStyle/>
          <a:p>
            <a:r>
              <a:rPr lang="en-US" altLang="zh-CN" smtClean="0"/>
              <a:t>QXtend Licensing – License Manager</a:t>
            </a:r>
          </a:p>
        </p:txBody>
      </p:sp>
      <p:sp>
        <p:nvSpPr>
          <p:cNvPr id="7" name="Footer Placeholder 6"/>
          <p:cNvSpPr>
            <a:spLocks noGrp="1"/>
          </p:cNvSpPr>
          <p:nvPr>
            <p:ph type="ftr" sz="quarter" idx="10"/>
          </p:nvPr>
        </p:nvSpPr>
        <p:spPr/>
        <p:txBody>
          <a:bodyPr/>
          <a:lstStyle/>
          <a:p>
            <a:r>
              <a:rPr lang="en-US" dirty="0" smtClean="0"/>
              <a:t>QX-LCNS-080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zh-CN" smtClean="0"/>
              <a:t>QXtend Licensing – License Manager</a:t>
            </a:r>
          </a:p>
        </p:txBody>
      </p:sp>
      <p:pic>
        <p:nvPicPr>
          <p:cNvPr id="12293" name="Picture 6" descr="LicenseManager.png"/>
          <p:cNvPicPr>
            <a:picLocks noChangeAspect="1"/>
          </p:cNvPicPr>
          <p:nvPr/>
        </p:nvPicPr>
        <p:blipFill>
          <a:blip r:embed="rId3" cstate="print"/>
          <a:srcRect/>
          <a:stretch>
            <a:fillRect/>
          </a:stretch>
        </p:blipFill>
        <p:spPr bwMode="auto">
          <a:xfrm>
            <a:off x="472354" y="1369436"/>
            <a:ext cx="8143875" cy="3343275"/>
          </a:xfrm>
          <a:prstGeom prst="rect">
            <a:avLst/>
          </a:prstGeom>
          <a:noFill/>
          <a:ln w="9525">
            <a:noFill/>
            <a:miter lim="800000"/>
            <a:headEnd/>
            <a:tailEnd/>
          </a:ln>
        </p:spPr>
      </p:pic>
      <p:sp>
        <p:nvSpPr>
          <p:cNvPr id="9" name="Footer Placeholder 8"/>
          <p:cNvSpPr>
            <a:spLocks noGrp="1"/>
          </p:cNvSpPr>
          <p:nvPr>
            <p:ph type="ftr" sz="quarter" idx="10"/>
          </p:nvPr>
        </p:nvSpPr>
        <p:spPr/>
        <p:txBody>
          <a:bodyPr/>
          <a:lstStyle/>
          <a:p>
            <a:r>
              <a:rPr lang="en-US" dirty="0" smtClean="0"/>
              <a:t>QX-LCNS-090</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4215</TotalTime>
  <Words>2054</Words>
  <Application>Microsoft Office PowerPoint</Application>
  <PresentationFormat>On-screen Show (4:3)</PresentationFormat>
  <Paragraphs>256</Paragraphs>
  <Slides>22</Slides>
  <Notes>16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2010 Template</vt:lpstr>
      <vt:lpstr>QAD Fundamentals</vt:lpstr>
      <vt:lpstr>QXtend Licensing - Overview</vt:lpstr>
      <vt:lpstr>QXtend Licensing - Overview</vt:lpstr>
      <vt:lpstr>QXtend Licensing - Overview</vt:lpstr>
      <vt:lpstr>QXtend Licensing - Overview</vt:lpstr>
      <vt:lpstr>QXtend Licensing - Overview</vt:lpstr>
      <vt:lpstr>QXtend Licensing - Overview</vt:lpstr>
      <vt:lpstr>QXtend Licensing – License Manager</vt:lpstr>
      <vt:lpstr>QXtend Licensing – License Manager</vt:lpstr>
      <vt:lpstr>QXtend Licensing - Configuration</vt:lpstr>
      <vt:lpstr>QXtend Licensing - Configuration</vt:lpstr>
      <vt:lpstr>QXtend Licensing - Configuration</vt:lpstr>
      <vt:lpstr>QXtend Licensing - Configuration</vt:lpstr>
      <vt:lpstr>QXtend Licensing - Configuration</vt:lpstr>
      <vt:lpstr>Licensing – Agent and Receiver Status</vt:lpstr>
      <vt:lpstr>QXtend Licensing – Licensing Reports</vt:lpstr>
      <vt:lpstr>Exercise: QXtend Licensing</vt:lpstr>
      <vt:lpstr>Slide 18</vt:lpstr>
      <vt:lpstr>Slide 19</vt:lpstr>
      <vt:lpstr>Slide 20</vt:lpstr>
      <vt:lpstr>Slide 21</vt:lpstr>
      <vt:lpstr>Slide 22</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174</cp:revision>
  <dcterms:created xsi:type="dcterms:W3CDTF">2006-05-25T01:43:58Z</dcterms:created>
  <dcterms:modified xsi:type="dcterms:W3CDTF">2011-03-10T16:05:30Z</dcterms:modified>
</cp:coreProperties>
</file>