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Lst>
  <p:notesMasterIdLst>
    <p:notesMasterId r:id="rId18"/>
  </p:notesMasterIdLst>
  <p:sldIdLst>
    <p:sldId id="259" r:id="rId2"/>
    <p:sldId id="262" r:id="rId3"/>
    <p:sldId id="263" r:id="rId4"/>
    <p:sldId id="264" r:id="rId5"/>
    <p:sldId id="266" r:id="rId6"/>
    <p:sldId id="267" r:id="rId7"/>
    <p:sldId id="268" r:id="rId8"/>
    <p:sldId id="269" r:id="rId9"/>
    <p:sldId id="270" r:id="rId10"/>
    <p:sldId id="271" r:id="rId11"/>
    <p:sldId id="272" r:id="rId12"/>
    <p:sldId id="273" r:id="rId13"/>
    <p:sldId id="274" r:id="rId14"/>
    <p:sldId id="275" r:id="rId15"/>
    <p:sldId id="276" r:id="rId16"/>
    <p:sldId id="277" r:id="rId17"/>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charset="0"/>
        <a:ea typeface="+mn-ea"/>
        <a:cs typeface="+mn-cs"/>
      </a:defRPr>
    </a:lvl1pPr>
    <a:lvl2pPr marL="457200" algn="ctr" rtl="0" fontAlgn="base">
      <a:spcBef>
        <a:spcPct val="0"/>
      </a:spcBef>
      <a:spcAft>
        <a:spcPct val="0"/>
      </a:spcAft>
      <a:defRPr sz="2800" kern="1200">
        <a:solidFill>
          <a:schemeClr val="tx1"/>
        </a:solidFill>
        <a:latin typeface="Tahoma" charset="0"/>
        <a:ea typeface="+mn-ea"/>
        <a:cs typeface="+mn-cs"/>
      </a:defRPr>
    </a:lvl2pPr>
    <a:lvl3pPr marL="914400" algn="ctr" rtl="0" fontAlgn="base">
      <a:spcBef>
        <a:spcPct val="0"/>
      </a:spcBef>
      <a:spcAft>
        <a:spcPct val="0"/>
      </a:spcAft>
      <a:defRPr sz="2800" kern="1200">
        <a:solidFill>
          <a:schemeClr val="tx1"/>
        </a:solidFill>
        <a:latin typeface="Tahoma" charset="0"/>
        <a:ea typeface="+mn-ea"/>
        <a:cs typeface="+mn-cs"/>
      </a:defRPr>
    </a:lvl3pPr>
    <a:lvl4pPr marL="1371600" algn="ctr" rtl="0" fontAlgn="base">
      <a:spcBef>
        <a:spcPct val="0"/>
      </a:spcBef>
      <a:spcAft>
        <a:spcPct val="0"/>
      </a:spcAft>
      <a:defRPr sz="2800" kern="1200">
        <a:solidFill>
          <a:schemeClr val="tx1"/>
        </a:solidFill>
        <a:latin typeface="Tahoma" charset="0"/>
        <a:ea typeface="+mn-ea"/>
        <a:cs typeface="+mn-cs"/>
      </a:defRPr>
    </a:lvl4pPr>
    <a:lvl5pPr marL="1828800" algn="ctr" rtl="0" fontAlgn="base">
      <a:spcBef>
        <a:spcPct val="0"/>
      </a:spcBef>
      <a:spcAft>
        <a:spcPct val="0"/>
      </a:spcAft>
      <a:defRPr sz="2800" kern="1200">
        <a:solidFill>
          <a:schemeClr val="tx1"/>
        </a:solidFill>
        <a:latin typeface="Tahoma" charset="0"/>
        <a:ea typeface="+mn-ea"/>
        <a:cs typeface="+mn-cs"/>
      </a:defRPr>
    </a:lvl5pPr>
    <a:lvl6pPr marL="2286000" algn="l" defTabSz="914400" rtl="0" eaLnBrk="1" latinLnBrk="0" hangingPunct="1">
      <a:defRPr sz="2800" kern="1200">
        <a:solidFill>
          <a:schemeClr val="tx1"/>
        </a:solidFill>
        <a:latin typeface="Tahoma" charset="0"/>
        <a:ea typeface="+mn-ea"/>
        <a:cs typeface="+mn-cs"/>
      </a:defRPr>
    </a:lvl6pPr>
    <a:lvl7pPr marL="2743200" algn="l" defTabSz="914400" rtl="0" eaLnBrk="1" latinLnBrk="0" hangingPunct="1">
      <a:defRPr sz="2800" kern="1200">
        <a:solidFill>
          <a:schemeClr val="tx1"/>
        </a:solidFill>
        <a:latin typeface="Tahoma" charset="0"/>
        <a:ea typeface="+mn-ea"/>
        <a:cs typeface="+mn-cs"/>
      </a:defRPr>
    </a:lvl7pPr>
    <a:lvl8pPr marL="3200400" algn="l" defTabSz="914400" rtl="0" eaLnBrk="1" latinLnBrk="0" hangingPunct="1">
      <a:defRPr sz="2800" kern="1200">
        <a:solidFill>
          <a:schemeClr val="tx1"/>
        </a:solidFill>
        <a:latin typeface="Tahoma" charset="0"/>
        <a:ea typeface="+mn-ea"/>
        <a:cs typeface="+mn-cs"/>
      </a:defRPr>
    </a:lvl8pPr>
    <a:lvl9pPr marL="3657600" algn="l" defTabSz="914400" rtl="0" eaLnBrk="1" latinLnBrk="0" hangingPunct="1">
      <a:defRPr sz="2800" kern="1200">
        <a:solidFill>
          <a:schemeClr val="tx1"/>
        </a:solidFill>
        <a:latin typeface="Tahoma"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4172BB"/>
    <a:srgbClr val="4173BD"/>
    <a:srgbClr val="5A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77241" autoAdjust="0"/>
  </p:normalViewPr>
  <p:slideViewPr>
    <p:cSldViewPr>
      <p:cViewPr varScale="1">
        <p:scale>
          <a:sx n="89" d="100"/>
          <a:sy n="89" d="100"/>
        </p:scale>
        <p:origin x="-2274"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endParaRPr lang="en-US"/>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US"/>
          </a:p>
        </p:txBody>
      </p:sp>
      <p:sp>
        <p:nvSpPr>
          <p:cNvPr id="399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endParaRPr lang="en-US"/>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099DFF26-0935-4E3A-BF55-DCFA8EC8F04B}"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9DFF26-0935-4E3A-BF55-DCFA8EC8F04B}"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Messages processed by the Queue</a:t>
            </a:r>
            <a:r>
              <a:rPr lang="en-US" baseline="0" dirty="0" smtClean="0"/>
              <a:t> Manager are not purged automatically—you can delete messages from the Queue Manager. Select the queue you want to manage, select the messages you want to delete from the system by selecting the check box next to the messages in the queue, then click Delete. Only messages with a Success, Warning, or Error status can be deleted.</a:t>
            </a:r>
          </a:p>
          <a:p>
            <a:endParaRPr lang="en-US" baseline="0" dirty="0" smtClean="0"/>
          </a:p>
          <a:p>
            <a:r>
              <a:rPr lang="en-US" b="1" i="0" baseline="0" dirty="0" smtClean="0"/>
              <a:t>Note</a:t>
            </a:r>
            <a:r>
              <a:rPr lang="en-US" i="0" baseline="0" dirty="0" smtClean="0"/>
              <a:t>: If you intend to process a high volume of messages through any of the queues managed by the Queue Manager, you should set up an automated clean-up routine to delete old messages. If old messages are not deleted regularly, the response directory becomes too large and is then difficult to work with; in addition, the queue might contain thousands of messages, making it difficult to find and manage messages.</a:t>
            </a:r>
          </a:p>
          <a:p>
            <a:endParaRPr lang="en-US" i="0" baseline="0" dirty="0" smtClean="0"/>
          </a:p>
          <a:p>
            <a:r>
              <a:rPr lang="en-US" i="0" dirty="0" smtClean="0"/>
              <a:t>You can select and resubmit failed </a:t>
            </a:r>
            <a:r>
              <a:rPr lang="en-US" i="0" dirty="0" err="1" smtClean="0"/>
              <a:t>QDocs</a:t>
            </a:r>
            <a:r>
              <a:rPr lang="en-US" i="0" dirty="0" smtClean="0"/>
              <a:t> directly using the Resubmit button in Queue Administration. You can also first edit a failed </a:t>
            </a:r>
            <a:r>
              <a:rPr lang="en-US" i="0" dirty="0" err="1" smtClean="0"/>
              <a:t>QDoc</a:t>
            </a:r>
            <a:r>
              <a:rPr lang="en-US" i="0" dirty="0" smtClean="0"/>
              <a:t> to correct any errors in the document and then resubmit it in the Edit </a:t>
            </a:r>
            <a:r>
              <a:rPr lang="en-US" i="0" dirty="0" err="1" smtClean="0"/>
              <a:t>QDoc</a:t>
            </a:r>
            <a:r>
              <a:rPr lang="en-US" i="0" dirty="0" smtClean="0"/>
              <a:t> Request screen,</a:t>
            </a:r>
            <a:r>
              <a:rPr lang="en-US" i="0" baseline="0" dirty="0" smtClean="0"/>
              <a:t> which will be introduced later. </a:t>
            </a:r>
            <a:endParaRPr lang="en-US" i="0" dirty="0"/>
          </a:p>
        </p:txBody>
      </p:sp>
      <p:sp>
        <p:nvSpPr>
          <p:cNvPr id="4" name="Slide Number Placeholder 3"/>
          <p:cNvSpPr>
            <a:spLocks noGrp="1"/>
          </p:cNvSpPr>
          <p:nvPr>
            <p:ph type="sldNum" sz="quarter" idx="10"/>
          </p:nvPr>
        </p:nvSpPr>
        <p:spPr/>
        <p:txBody>
          <a:bodyPr/>
          <a:lstStyle/>
          <a:p>
            <a:fld id="{099DFF26-0935-4E3A-BF55-DCFA8EC8F04B}"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can drill into any request</a:t>
            </a:r>
            <a:r>
              <a:rPr lang="en-US" baseline="0" dirty="0" smtClean="0"/>
              <a:t> in the current queue being monitored to view the request’s contents. To view a request, click the name of the request message in the queue. The name in the request column is a link that displays the message overview screen. From the message overview screen you can view the detail (actual XML) of the request and to drill into the Response message overview screen.</a:t>
            </a:r>
          </a:p>
          <a:p>
            <a:endParaRPr lang="en-US" baseline="0" dirty="0" smtClean="0"/>
          </a:p>
          <a:p>
            <a:r>
              <a:rPr lang="en-US" baseline="0" dirty="0" smtClean="0"/>
              <a:t>If the response message has an Error status, you can edit the request and resubmit it.</a:t>
            </a:r>
            <a:endParaRPr lang="en-US" dirty="0"/>
          </a:p>
        </p:txBody>
      </p:sp>
      <p:sp>
        <p:nvSpPr>
          <p:cNvPr id="4" name="Slide Number Placeholder 3"/>
          <p:cNvSpPr>
            <a:spLocks noGrp="1"/>
          </p:cNvSpPr>
          <p:nvPr>
            <p:ph type="sldNum" sz="quarter" idx="10"/>
          </p:nvPr>
        </p:nvSpPr>
        <p:spPr/>
        <p:txBody>
          <a:bodyPr/>
          <a:lstStyle/>
          <a:p>
            <a:fld id="{099DFF26-0935-4E3A-BF55-DCFA8EC8F04B}"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the request overview screen you can click View Detail to</a:t>
            </a:r>
            <a:r>
              <a:rPr lang="en-US" baseline="0" dirty="0" smtClean="0"/>
              <a:t> display the actual XML message that was submitted to the Queue, and subsequently to the QXI Web service. From this screen you can switch back to the detail view or drill into the Response overview screen.</a:t>
            </a:r>
          </a:p>
          <a:p>
            <a:endParaRPr lang="en-US" baseline="0" dirty="0" smtClean="0"/>
          </a:p>
          <a:p>
            <a:r>
              <a:rPr lang="en-US" baseline="0" dirty="0" smtClean="0"/>
              <a:t>If the response message has an Error status, you can edit the request and resubmit it.</a:t>
            </a:r>
            <a:endParaRPr lang="en-US" dirty="0"/>
          </a:p>
        </p:txBody>
      </p:sp>
      <p:sp>
        <p:nvSpPr>
          <p:cNvPr id="4" name="Slide Number Placeholder 3"/>
          <p:cNvSpPr>
            <a:spLocks noGrp="1"/>
          </p:cNvSpPr>
          <p:nvPr>
            <p:ph type="sldNum" sz="quarter" idx="10"/>
          </p:nvPr>
        </p:nvSpPr>
        <p:spPr/>
        <p:txBody>
          <a:bodyPr/>
          <a:lstStyle/>
          <a:p>
            <a:fld id="{099DFF26-0935-4E3A-BF55-DCFA8EC8F04B}"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can drill into any response </a:t>
            </a:r>
            <a:r>
              <a:rPr lang="en-US" baseline="0" dirty="0" smtClean="0"/>
              <a:t>in the queue currently being monitored to view the response’s contents</a:t>
            </a:r>
          </a:p>
          <a:p>
            <a:endParaRPr lang="en-US" baseline="0" dirty="0" smtClean="0"/>
          </a:p>
          <a:p>
            <a:r>
              <a:rPr lang="en-US" baseline="0" dirty="0" smtClean="0"/>
              <a:t>To view a response, click the name of the response message in the queue. The name in the response column is a link that displays the message overview screen. From the message overview screen you can view the detail (actual XML) of the response.</a:t>
            </a:r>
          </a:p>
          <a:p>
            <a:endParaRPr lang="en-US" baseline="0" dirty="0" smtClean="0"/>
          </a:p>
          <a:p>
            <a:r>
              <a:rPr lang="en-US" baseline="0" dirty="0" smtClean="0"/>
              <a:t>If the response message has an Error status, you can edit the request and resubmit it.</a:t>
            </a:r>
            <a:endParaRPr lang="en-US" dirty="0"/>
          </a:p>
        </p:txBody>
      </p:sp>
      <p:sp>
        <p:nvSpPr>
          <p:cNvPr id="4" name="Slide Number Placeholder 3"/>
          <p:cNvSpPr>
            <a:spLocks noGrp="1"/>
          </p:cNvSpPr>
          <p:nvPr>
            <p:ph type="sldNum" sz="quarter" idx="10"/>
          </p:nvPr>
        </p:nvSpPr>
        <p:spPr/>
        <p:txBody>
          <a:bodyPr/>
          <a:lstStyle/>
          <a:p>
            <a:fld id="{099DFF26-0935-4E3A-BF55-DCFA8EC8F04B}"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the response</a:t>
            </a:r>
            <a:r>
              <a:rPr lang="en-US" baseline="0" dirty="0" smtClean="0"/>
              <a:t> </a:t>
            </a:r>
            <a:r>
              <a:rPr lang="en-US" dirty="0" smtClean="0"/>
              <a:t>overview screen you can click View Detail to display </a:t>
            </a:r>
            <a:r>
              <a:rPr lang="en-US" baseline="0" dirty="0" smtClean="0"/>
              <a:t>the actual XML message that was submitted to the Queue, and subsequently to the QXI Web service. From this screen you can switch back to the detail view.</a:t>
            </a:r>
          </a:p>
          <a:p>
            <a:endParaRPr lang="en-US" baseline="0" dirty="0" smtClean="0"/>
          </a:p>
          <a:p>
            <a:r>
              <a:rPr lang="en-US" baseline="0" dirty="0" smtClean="0"/>
              <a:t>If the response message has an Error status, you can edit the request and resubmit it. </a:t>
            </a:r>
            <a:endParaRPr lang="en-US" dirty="0"/>
          </a:p>
        </p:txBody>
      </p:sp>
      <p:sp>
        <p:nvSpPr>
          <p:cNvPr id="4" name="Slide Number Placeholder 3"/>
          <p:cNvSpPr>
            <a:spLocks noGrp="1"/>
          </p:cNvSpPr>
          <p:nvPr>
            <p:ph type="sldNum" sz="quarter" idx="10"/>
          </p:nvPr>
        </p:nvSpPr>
        <p:spPr/>
        <p:txBody>
          <a:bodyPr/>
          <a:lstStyle/>
          <a:p>
            <a:fld id="{099DFF26-0935-4E3A-BF55-DCFA8EC8F04B}"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Arial" charset="0"/>
                <a:ea typeface="+mn-ea"/>
                <a:cs typeface="+mn-cs"/>
              </a:rPr>
              <a:t>You can edit messages that have failed </a:t>
            </a:r>
            <a:r>
              <a:rPr lang="en-US" sz="1200" kern="1200" baseline="0" dirty="0" err="1" smtClean="0">
                <a:solidFill>
                  <a:schemeClr val="tx1"/>
                </a:solidFill>
                <a:latin typeface="Arial" charset="0"/>
                <a:ea typeface="+mn-ea"/>
                <a:cs typeface="+mn-cs"/>
              </a:rPr>
              <a:t>QXtend</a:t>
            </a:r>
            <a:r>
              <a:rPr lang="en-US" sz="1200" kern="1200" baseline="0" dirty="0" smtClean="0">
                <a:solidFill>
                  <a:schemeClr val="tx1"/>
                </a:solidFill>
                <a:latin typeface="Arial" charset="0"/>
                <a:ea typeface="+mn-ea"/>
                <a:cs typeface="+mn-cs"/>
              </a:rPr>
              <a:t> processing to correct data errors and then resubmit them for reprocessing. If no editing is required, you can just resubmit them. You cannot edit or resubmit successful/warning messages.</a:t>
            </a:r>
          </a:p>
          <a:p>
            <a:r>
              <a:rPr lang="en-US" sz="1200" kern="1200" baseline="0" dirty="0" smtClean="0">
                <a:solidFill>
                  <a:schemeClr val="tx1"/>
                </a:solidFill>
                <a:latin typeface="Arial" charset="0"/>
                <a:ea typeface="+mn-ea"/>
                <a:cs typeface="+mn-cs"/>
              </a:rPr>
              <a:t> </a:t>
            </a:r>
          </a:p>
          <a:p>
            <a:r>
              <a:rPr lang="en-US" sz="1200" kern="1200" baseline="0" dirty="0" smtClean="0">
                <a:solidFill>
                  <a:schemeClr val="tx1"/>
                </a:solidFill>
                <a:latin typeface="Arial" charset="0"/>
                <a:ea typeface="+mn-ea"/>
                <a:cs typeface="+mn-cs"/>
              </a:rPr>
              <a:t>When editing the request make sure that the XML is not corrupted, otherwise processing will fail. The XML is not validated during the editing process or when the changes are saved.</a:t>
            </a:r>
          </a:p>
        </p:txBody>
      </p:sp>
      <p:sp>
        <p:nvSpPr>
          <p:cNvPr id="4" name="Slide Number Placeholder 3"/>
          <p:cNvSpPr>
            <a:spLocks noGrp="1"/>
          </p:cNvSpPr>
          <p:nvPr>
            <p:ph type="sldNum" sz="quarter" idx="10"/>
          </p:nvPr>
        </p:nvSpPr>
        <p:spPr/>
        <p:txBody>
          <a:bodyPr/>
          <a:lstStyle/>
          <a:p>
            <a:fld id="{099DFF26-0935-4E3A-BF55-DCFA8EC8F04B}"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a:bodyPr>
          <a:lstStyle/>
          <a:p>
            <a:pPr>
              <a:defRPr/>
            </a:pPr>
            <a:r>
              <a:rPr lang="en-US" dirty="0" smtClean="0"/>
              <a:t>The following list shows a number of key concepts used in the Queue Manager in QXI. In each statement below, fill in the correct term from the list.</a:t>
            </a:r>
          </a:p>
          <a:p>
            <a:pPr>
              <a:defRPr/>
            </a:pPr>
            <a:endParaRPr lang="en-US" dirty="0" smtClean="0"/>
          </a:p>
          <a:p>
            <a:pPr marL="228600" indent="-228600">
              <a:buFont typeface="+mj-lt"/>
              <a:buAutoNum type="arabicPeriod"/>
              <a:defRPr/>
            </a:pPr>
            <a:r>
              <a:rPr lang="en-US" dirty="0" smtClean="0"/>
              <a:t>The Queue Manager is an optional interface that lets you accept </a:t>
            </a:r>
            <a:r>
              <a:rPr lang="en-US" dirty="0" err="1" smtClean="0"/>
              <a:t>QDoc</a:t>
            </a:r>
            <a:r>
              <a:rPr lang="en-US" dirty="0" smtClean="0"/>
              <a:t> request documents from external applications into a directory structure. The requests must be in __</a:t>
            </a:r>
            <a:r>
              <a:rPr lang="en-US" b="1" dirty="0" smtClean="0"/>
              <a:t>XML format</a:t>
            </a:r>
            <a:r>
              <a:rPr lang="en-US" dirty="0" smtClean="0"/>
              <a:t>____ and be named with a </a:t>
            </a:r>
            <a:r>
              <a:rPr lang="en-US" b="1" dirty="0" smtClean="0"/>
              <a:t>_.</a:t>
            </a:r>
            <a:r>
              <a:rPr lang="en-US" b="1" dirty="0" err="1" smtClean="0"/>
              <a:t>req</a:t>
            </a:r>
            <a:r>
              <a:rPr lang="en-US" b="1" dirty="0" smtClean="0"/>
              <a:t> </a:t>
            </a:r>
            <a:r>
              <a:rPr lang="en-US" dirty="0" smtClean="0"/>
              <a:t>extension_____.</a:t>
            </a:r>
          </a:p>
          <a:p>
            <a:pPr marL="228600" marR="0" indent="-228600" algn="l" defTabSz="914400" rtl="0" eaLnBrk="1" fontAlgn="base" latinLnBrk="0" hangingPunct="1">
              <a:lnSpc>
                <a:spcPct val="100000"/>
              </a:lnSpc>
              <a:spcBef>
                <a:spcPct val="30000"/>
              </a:spcBef>
              <a:spcAft>
                <a:spcPct val="0"/>
              </a:spcAft>
              <a:buClrTx/>
              <a:buSzTx/>
              <a:buFont typeface="+mj-lt"/>
              <a:buAutoNum type="arabicPeriod"/>
              <a:tabLst/>
              <a:defRPr/>
            </a:pPr>
            <a:r>
              <a:rPr lang="en-US" dirty="0" smtClean="0"/>
              <a:t>Before using the Queue Manager, it must be __</a:t>
            </a:r>
            <a:r>
              <a:rPr lang="en-US" b="1" dirty="0" smtClean="0"/>
              <a:t>initialized</a:t>
            </a:r>
            <a:r>
              <a:rPr lang="en-US" dirty="0" smtClean="0"/>
              <a:t>____ by editing the __</a:t>
            </a:r>
            <a:r>
              <a:rPr lang="en-US" b="1" dirty="0" err="1" smtClean="0"/>
              <a:t>environmentmanager.xml</a:t>
            </a:r>
            <a:r>
              <a:rPr lang="en-US" dirty="0" smtClean="0"/>
              <a:t>____ file.</a:t>
            </a:r>
          </a:p>
          <a:p>
            <a:pPr marL="228600" indent="-228600">
              <a:buFont typeface="+mj-lt"/>
              <a:buAutoNum type="arabicPeriod"/>
              <a:defRPr/>
            </a:pPr>
            <a:r>
              <a:rPr lang="en-US" dirty="0" smtClean="0"/>
              <a:t>Once processing is complete, responses are placed in a response queue for the external application. Responses use the following extensions:</a:t>
            </a:r>
          </a:p>
          <a:p>
            <a:pPr marL="685800" lvl="1" indent="-228600">
              <a:buFont typeface="Arial" pitchFamily="34" charset="0"/>
              <a:buChar char="•"/>
              <a:defRPr/>
            </a:pPr>
            <a:r>
              <a:rPr lang="en-US" dirty="0" smtClean="0"/>
              <a:t>__.</a:t>
            </a:r>
            <a:r>
              <a:rPr lang="en-US" b="1" dirty="0" smtClean="0"/>
              <a:t>ok</a:t>
            </a:r>
            <a:r>
              <a:rPr lang="en-US" dirty="0" smtClean="0"/>
              <a:t>____: The </a:t>
            </a:r>
            <a:r>
              <a:rPr lang="en-US" dirty="0" err="1" smtClean="0"/>
              <a:t>QDoc</a:t>
            </a:r>
            <a:r>
              <a:rPr lang="en-US" dirty="0" smtClean="0"/>
              <a:t> processed correctly.</a:t>
            </a:r>
          </a:p>
          <a:p>
            <a:pPr marL="685800" lvl="1" indent="-228600">
              <a:buFont typeface="Arial" pitchFamily="34" charset="0"/>
              <a:buChar char="•"/>
              <a:defRPr/>
            </a:pPr>
            <a:r>
              <a:rPr lang="en-US" dirty="0" smtClean="0"/>
              <a:t>__.</a:t>
            </a:r>
            <a:r>
              <a:rPr lang="en-US" b="1" dirty="0" err="1" smtClean="0"/>
              <a:t>wrn</a:t>
            </a:r>
            <a:r>
              <a:rPr lang="en-US" dirty="0" smtClean="0"/>
              <a:t>____: The </a:t>
            </a:r>
            <a:r>
              <a:rPr lang="en-US" dirty="0" err="1" smtClean="0"/>
              <a:t>QDoc</a:t>
            </a:r>
            <a:r>
              <a:rPr lang="en-US" dirty="0" smtClean="0"/>
              <a:t> processed but encountered warnings.</a:t>
            </a:r>
          </a:p>
          <a:p>
            <a:pPr marL="685800" lvl="1" indent="-228600">
              <a:buFont typeface="Arial" pitchFamily="34" charset="0"/>
              <a:buChar char="•"/>
              <a:defRPr/>
            </a:pPr>
            <a:r>
              <a:rPr lang="en-US" dirty="0" smtClean="0"/>
              <a:t>__.</a:t>
            </a:r>
            <a:r>
              <a:rPr lang="en-US" b="1" dirty="0" smtClean="0"/>
              <a:t>err</a:t>
            </a:r>
            <a:r>
              <a:rPr lang="en-US" dirty="0" smtClean="0"/>
              <a:t>____: The </a:t>
            </a:r>
            <a:r>
              <a:rPr lang="en-US" dirty="0" err="1" smtClean="0"/>
              <a:t>QDoc</a:t>
            </a:r>
            <a:r>
              <a:rPr lang="en-US" dirty="0" smtClean="0"/>
              <a:t> request failed.</a:t>
            </a:r>
          </a:p>
          <a:p>
            <a:pPr marL="228600" indent="-228600">
              <a:buFont typeface="+mj-lt"/>
              <a:buAutoNum type="arabicPeriod"/>
              <a:defRPr/>
            </a:pPr>
            <a:r>
              <a:rPr lang="en-US" dirty="0" smtClean="0"/>
              <a:t>After starting the Queue Manager you can view the individual queues. Documents in the queue can be __</a:t>
            </a:r>
            <a:r>
              <a:rPr lang="en-US" b="1" dirty="0" smtClean="0"/>
              <a:t>sorted, filtered, and deleted</a:t>
            </a:r>
            <a:r>
              <a:rPr lang="en-US" dirty="0" smtClean="0"/>
              <a:t>____.</a:t>
            </a:r>
          </a:p>
          <a:p>
            <a:pPr marL="228600" indent="-228600">
              <a:buFont typeface="+mj-lt"/>
              <a:buAutoNum type="arabicPeriod"/>
              <a:defRPr/>
            </a:pPr>
            <a:r>
              <a:rPr lang="en-US" dirty="0" smtClean="0"/>
              <a:t>The queue document list in the Queue Manager is color coded:</a:t>
            </a:r>
          </a:p>
          <a:p>
            <a:pPr marL="685800" lvl="1" indent="-228600">
              <a:buFont typeface="Arial" pitchFamily="34" charset="0"/>
              <a:buChar char="•"/>
              <a:defRPr/>
            </a:pPr>
            <a:r>
              <a:rPr lang="en-US" dirty="0" smtClean="0"/>
              <a:t>_</a:t>
            </a:r>
            <a:r>
              <a:rPr lang="en-US" b="1" dirty="0" smtClean="0"/>
              <a:t>Red</a:t>
            </a:r>
            <a:r>
              <a:rPr lang="en-US" dirty="0" smtClean="0"/>
              <a:t>__ lines are documents that returned an error.</a:t>
            </a:r>
          </a:p>
          <a:p>
            <a:pPr marL="685800" lvl="1" indent="-228600">
              <a:buFont typeface="Arial" pitchFamily="34" charset="0"/>
              <a:buChar char="•"/>
              <a:defRPr/>
            </a:pPr>
            <a:r>
              <a:rPr lang="en-US" dirty="0" smtClean="0"/>
              <a:t>_</a:t>
            </a:r>
            <a:r>
              <a:rPr lang="en-US" b="1" dirty="0" smtClean="0"/>
              <a:t>Yellow</a:t>
            </a:r>
            <a:r>
              <a:rPr lang="en-US" dirty="0" smtClean="0"/>
              <a:t>__ lines are messages that processed but a warning was returned.</a:t>
            </a:r>
          </a:p>
          <a:p>
            <a:pPr marL="685800" lvl="1" indent="-228600">
              <a:buFont typeface="Arial" pitchFamily="34" charset="0"/>
              <a:buChar char="•"/>
              <a:defRPr/>
            </a:pPr>
            <a:r>
              <a:rPr lang="en-US" dirty="0" smtClean="0"/>
              <a:t>Green lines are messages that are either _</a:t>
            </a:r>
            <a:r>
              <a:rPr lang="en-US" b="1" dirty="0" smtClean="0"/>
              <a:t>pending</a:t>
            </a:r>
            <a:r>
              <a:rPr lang="en-US" dirty="0" smtClean="0"/>
              <a:t>__ or in process.</a:t>
            </a:r>
          </a:p>
          <a:p>
            <a:pPr marL="685800" lvl="1" indent="-228600">
              <a:buFont typeface="Arial" pitchFamily="34" charset="0"/>
              <a:buChar char="•"/>
              <a:defRPr/>
            </a:pPr>
            <a:r>
              <a:rPr lang="en-US" dirty="0" smtClean="0"/>
              <a:t>_</a:t>
            </a:r>
            <a:r>
              <a:rPr lang="en-US" b="1" dirty="0" smtClean="0"/>
              <a:t>Gray</a:t>
            </a:r>
            <a:r>
              <a:rPr lang="en-US" dirty="0" smtClean="0"/>
              <a:t>__ lines are successfully processed message.</a:t>
            </a:r>
            <a:endParaRPr lang="en-US" dirty="0"/>
          </a:p>
        </p:txBody>
      </p:sp>
      <p:sp>
        <p:nvSpPr>
          <p:cNvPr id="50180" name="Slide Number Placeholder 3"/>
          <p:cNvSpPr>
            <a:spLocks noGrp="1"/>
          </p:cNvSpPr>
          <p:nvPr>
            <p:ph type="sldNum" sz="quarter" idx="5"/>
          </p:nvPr>
        </p:nvSpPr>
        <p:spPr>
          <a:noFill/>
        </p:spPr>
        <p:txBody>
          <a:bodyPr/>
          <a:lstStyle/>
          <a:p>
            <a:fld id="{9EC6504F-C4BF-4332-B984-C9CF03CC662E}" type="slidenum">
              <a:rPr lang="en-US" smtClean="0"/>
              <a:pPr/>
              <a:t>16</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Arial" charset="0"/>
                <a:ea typeface="+mn-ea"/>
                <a:cs typeface="+mn-cs"/>
              </a:rPr>
              <a:t>The web service provided by QXI only supports synchronous requests; when a client makes a request to the Web service, the client must stay connected until a response message is returned. The client cannot submit a request and have the response delivered later. Not all applications can process synchronous messages. To remedy this, </a:t>
            </a:r>
            <a:r>
              <a:rPr lang="en-US" sz="1200" kern="1200" baseline="0" dirty="0" err="1" smtClean="0">
                <a:solidFill>
                  <a:schemeClr val="tx1"/>
                </a:solidFill>
                <a:latin typeface="Arial" charset="0"/>
                <a:ea typeface="+mn-ea"/>
                <a:cs typeface="+mn-cs"/>
              </a:rPr>
              <a:t>QXtend</a:t>
            </a:r>
            <a:r>
              <a:rPr lang="en-US" sz="1200" kern="1200" baseline="0" dirty="0" smtClean="0">
                <a:solidFill>
                  <a:schemeClr val="tx1"/>
                </a:solidFill>
                <a:latin typeface="Arial" charset="0"/>
                <a:ea typeface="+mn-ea"/>
                <a:cs typeface="+mn-cs"/>
              </a:rPr>
              <a:t> has an asynchronous messaging solution called the Queue Manager as part of the QXI suite.</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While various messaging products—for example, Sonic, IBM </a:t>
            </a:r>
            <a:r>
              <a:rPr lang="en-US" sz="1200" kern="1200" baseline="0" dirty="0" err="1" smtClean="0">
                <a:solidFill>
                  <a:schemeClr val="tx1"/>
                </a:solidFill>
                <a:latin typeface="Arial" charset="0"/>
                <a:ea typeface="+mn-ea"/>
                <a:cs typeface="+mn-cs"/>
              </a:rPr>
              <a:t>WebSphere</a:t>
            </a:r>
            <a:r>
              <a:rPr lang="en-US" sz="1200" kern="1200" baseline="0" dirty="0" smtClean="0">
                <a:solidFill>
                  <a:schemeClr val="tx1"/>
                </a:solidFill>
                <a:latin typeface="Arial" charset="0"/>
                <a:ea typeface="+mn-ea"/>
                <a:cs typeface="+mn-cs"/>
              </a:rPr>
              <a:t>, and </a:t>
            </a:r>
            <a:r>
              <a:rPr lang="en-US" sz="1200" kern="1200" baseline="0" dirty="0" err="1" smtClean="0">
                <a:solidFill>
                  <a:schemeClr val="tx1"/>
                </a:solidFill>
                <a:latin typeface="Arial" charset="0"/>
                <a:ea typeface="+mn-ea"/>
                <a:cs typeface="+mn-cs"/>
              </a:rPr>
              <a:t>WebMethods</a:t>
            </a:r>
            <a:r>
              <a:rPr lang="en-US" sz="1200" kern="1200" baseline="0" dirty="0" smtClean="0">
                <a:solidFill>
                  <a:schemeClr val="tx1"/>
                </a:solidFill>
                <a:latin typeface="Arial" charset="0"/>
                <a:ea typeface="+mn-ea"/>
                <a:cs typeface="+mn-cs"/>
              </a:rPr>
              <a:t>— support asynchronous messaging, these products are expensive, but do have advanced queuing capabilities. The </a:t>
            </a:r>
            <a:r>
              <a:rPr lang="en-US" sz="1200" kern="1200" baseline="0" dirty="0" err="1" smtClean="0">
                <a:solidFill>
                  <a:schemeClr val="tx1"/>
                </a:solidFill>
                <a:latin typeface="Arial" charset="0"/>
                <a:ea typeface="+mn-ea"/>
                <a:cs typeface="+mn-cs"/>
              </a:rPr>
              <a:t>QXtend</a:t>
            </a:r>
            <a:r>
              <a:rPr lang="en-US" sz="1200" kern="1200" baseline="0" dirty="0" smtClean="0">
                <a:solidFill>
                  <a:schemeClr val="tx1"/>
                </a:solidFill>
                <a:latin typeface="Arial" charset="0"/>
                <a:ea typeface="+mn-ea"/>
                <a:cs typeface="+mn-cs"/>
              </a:rPr>
              <a:t> Queue Manager is a basic </a:t>
            </a:r>
            <a:r>
              <a:rPr lang="en-US" sz="1200" kern="1200" baseline="0" dirty="0" err="1" smtClean="0">
                <a:solidFill>
                  <a:schemeClr val="tx1"/>
                </a:solidFill>
                <a:latin typeface="Arial" charset="0"/>
                <a:ea typeface="+mn-ea"/>
                <a:cs typeface="+mn-cs"/>
              </a:rPr>
              <a:t>queueing</a:t>
            </a:r>
            <a:r>
              <a:rPr lang="en-US" sz="1200" kern="1200" baseline="0" dirty="0" smtClean="0">
                <a:solidFill>
                  <a:schemeClr val="tx1"/>
                </a:solidFill>
                <a:latin typeface="Arial" charset="0"/>
                <a:ea typeface="+mn-ea"/>
                <a:cs typeface="+mn-cs"/>
              </a:rPr>
              <a:t> application that allows operating system directories to be treated as request and response queues.</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The Queue Manager allows the creation, monitoring, and management of multiple queues. Each queue consists of:</a:t>
            </a:r>
          </a:p>
          <a:p>
            <a:endParaRPr lang="en-US" sz="1200" kern="1200" baseline="0" dirty="0" smtClean="0">
              <a:solidFill>
                <a:schemeClr val="tx1"/>
              </a:solidFill>
              <a:latin typeface="Arial" charset="0"/>
              <a:ea typeface="+mn-ea"/>
              <a:cs typeface="+mn-cs"/>
            </a:endParaRPr>
          </a:p>
          <a:p>
            <a:pPr>
              <a:buFont typeface="Arial" pitchFamily="34" charset="0"/>
              <a:buChar char="•"/>
            </a:pPr>
            <a:r>
              <a:rPr lang="en-US" sz="1200" kern="1200" baseline="0" dirty="0" smtClean="0">
                <a:solidFill>
                  <a:schemeClr val="tx1"/>
                </a:solidFill>
                <a:latin typeface="Arial" charset="0"/>
                <a:ea typeface="+mn-ea"/>
                <a:cs typeface="+mn-cs"/>
              </a:rPr>
              <a:t> A request directory used to queue requests that need to be sent to the QXI web service</a:t>
            </a:r>
          </a:p>
          <a:p>
            <a:pPr>
              <a:buFont typeface="Arial" pitchFamily="34" charset="0"/>
              <a:buChar char="•"/>
            </a:pPr>
            <a:r>
              <a:rPr lang="en-US" sz="1200" kern="1200" baseline="0" dirty="0" smtClean="0">
                <a:solidFill>
                  <a:schemeClr val="tx1"/>
                </a:solidFill>
                <a:latin typeface="Arial" charset="0"/>
                <a:ea typeface="+mn-ea"/>
                <a:cs typeface="+mn-cs"/>
              </a:rPr>
              <a:t> A response directory used to store responses to the requests that have been processed by the queue.</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Request XML messages with or without a SOAP envelope are dropped into a file in the queue’s request directory with a .</a:t>
            </a:r>
            <a:r>
              <a:rPr lang="en-US" sz="1200" kern="1200" baseline="0" dirty="0" err="1" smtClean="0">
                <a:solidFill>
                  <a:schemeClr val="tx1"/>
                </a:solidFill>
                <a:latin typeface="Arial" charset="0"/>
                <a:ea typeface="+mn-ea"/>
                <a:cs typeface="+mn-cs"/>
              </a:rPr>
              <a:t>req</a:t>
            </a:r>
            <a:r>
              <a:rPr lang="en-US" sz="1200" kern="1200" baseline="0" dirty="0" smtClean="0">
                <a:solidFill>
                  <a:schemeClr val="tx1"/>
                </a:solidFill>
                <a:latin typeface="Arial" charset="0"/>
                <a:ea typeface="+mn-ea"/>
                <a:cs typeface="+mn-cs"/>
              </a:rPr>
              <a:t> file extension. The directory is polled and any request files are delivered to the QXI Web service via a synchronous call. The response from the call and the original request file are then moved to the response’s directory for analysis and, if necessary, further processing by the external application. The processing of response messages by the external application is not part of </a:t>
            </a:r>
            <a:r>
              <a:rPr lang="en-US" sz="1200" kern="1200" baseline="0" dirty="0" err="1" smtClean="0">
                <a:solidFill>
                  <a:schemeClr val="tx1"/>
                </a:solidFill>
                <a:latin typeface="Arial" charset="0"/>
                <a:ea typeface="+mn-ea"/>
                <a:cs typeface="+mn-cs"/>
              </a:rPr>
              <a:t>QXtend</a:t>
            </a:r>
            <a:r>
              <a:rPr lang="en-US" sz="1200" kern="1200" baseline="0" dirty="0" smtClean="0">
                <a:solidFill>
                  <a:schemeClr val="tx1"/>
                </a:solidFill>
                <a:latin typeface="Arial" charset="0"/>
                <a:ea typeface="+mn-ea"/>
                <a:cs typeface="+mn-cs"/>
              </a:rPr>
              <a:t> functionality; if this is required, it must be implemented as part of integration development.</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A management and monitoring application UI is provided as part of QXI. This UI allows you to:</a:t>
            </a:r>
          </a:p>
          <a:p>
            <a:endParaRPr lang="en-US" sz="1200" kern="1200" baseline="0" dirty="0" smtClean="0">
              <a:solidFill>
                <a:schemeClr val="tx1"/>
              </a:solidFill>
              <a:latin typeface="Arial" charset="0"/>
              <a:ea typeface="+mn-ea"/>
              <a:cs typeface="+mn-cs"/>
            </a:endParaRPr>
          </a:p>
          <a:p>
            <a:pPr>
              <a:buFont typeface="Arial" pitchFamily="34" charset="0"/>
              <a:buChar char="•"/>
            </a:pPr>
            <a:r>
              <a:rPr lang="en-US" sz="1200" kern="1200" baseline="0" dirty="0" smtClean="0">
                <a:solidFill>
                  <a:schemeClr val="tx1"/>
                </a:solidFill>
                <a:latin typeface="Arial" charset="0"/>
                <a:ea typeface="+mn-ea"/>
                <a:cs typeface="+mn-cs"/>
              </a:rPr>
              <a:t> Create new queues</a:t>
            </a:r>
          </a:p>
          <a:p>
            <a:pPr>
              <a:buFont typeface="Arial" pitchFamily="34" charset="0"/>
              <a:buChar char="•"/>
            </a:pPr>
            <a:r>
              <a:rPr lang="en-US" sz="1200" kern="1200" baseline="0" dirty="0" smtClean="0">
                <a:solidFill>
                  <a:schemeClr val="tx1"/>
                </a:solidFill>
                <a:latin typeface="Arial" charset="0"/>
                <a:ea typeface="+mn-ea"/>
                <a:cs typeface="+mn-cs"/>
              </a:rPr>
              <a:t> Update existing queue configuration</a:t>
            </a:r>
          </a:p>
          <a:p>
            <a:pPr>
              <a:buFont typeface="Arial" pitchFamily="34" charset="0"/>
              <a:buChar char="•"/>
            </a:pPr>
            <a:r>
              <a:rPr lang="en-US" sz="1200" kern="1200" baseline="0" dirty="0" smtClean="0">
                <a:solidFill>
                  <a:schemeClr val="tx1"/>
                </a:solidFill>
                <a:latin typeface="Arial" charset="0"/>
                <a:ea typeface="+mn-ea"/>
                <a:cs typeface="+mn-cs"/>
              </a:rPr>
              <a:t> View queue contents</a:t>
            </a:r>
          </a:p>
          <a:p>
            <a:pPr>
              <a:buFont typeface="Arial" pitchFamily="34" charset="0"/>
              <a:buChar char="•"/>
            </a:pPr>
            <a:r>
              <a:rPr lang="en-US" sz="1200" kern="1200" baseline="0" dirty="0" smtClean="0">
                <a:solidFill>
                  <a:schemeClr val="tx1"/>
                </a:solidFill>
                <a:latin typeface="Arial" charset="0"/>
                <a:ea typeface="+mn-ea"/>
                <a:cs typeface="+mn-cs"/>
              </a:rPr>
              <a:t> View requests/responses</a:t>
            </a:r>
          </a:p>
          <a:p>
            <a:pPr>
              <a:buFont typeface="Arial" pitchFamily="34" charset="0"/>
              <a:buChar char="•"/>
            </a:pPr>
            <a:r>
              <a:rPr lang="en-US" sz="1200" kern="1200" baseline="0" dirty="0" smtClean="0">
                <a:solidFill>
                  <a:schemeClr val="tx1"/>
                </a:solidFill>
                <a:latin typeface="Arial" charset="0"/>
                <a:ea typeface="+mn-ea"/>
                <a:cs typeface="+mn-cs"/>
              </a:rPr>
              <a:t> Delete processed messages</a:t>
            </a:r>
          </a:p>
          <a:p>
            <a:pPr>
              <a:buFont typeface="Arial" pitchFamily="34" charset="0"/>
              <a:buChar char="•"/>
            </a:pPr>
            <a:r>
              <a:rPr lang="en-US" sz="1200" kern="1200" baseline="0" dirty="0" smtClean="0">
                <a:solidFill>
                  <a:schemeClr val="tx1"/>
                </a:solidFill>
                <a:latin typeface="Arial" charset="0"/>
                <a:ea typeface="+mn-ea"/>
                <a:cs typeface="+mn-cs"/>
              </a:rPr>
              <a:t> Edit and resubmit failed messages</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When placing requests into a queue, you should create the file with  a .</a:t>
            </a:r>
            <a:r>
              <a:rPr lang="en-US" sz="1200" kern="1200" baseline="0" dirty="0" err="1" smtClean="0">
                <a:solidFill>
                  <a:schemeClr val="tx1"/>
                </a:solidFill>
                <a:latin typeface="Arial" charset="0"/>
                <a:ea typeface="+mn-ea"/>
                <a:cs typeface="+mn-cs"/>
              </a:rPr>
              <a:t>tmp</a:t>
            </a:r>
            <a:r>
              <a:rPr lang="en-US" sz="1200" kern="1200" baseline="0" dirty="0" smtClean="0">
                <a:solidFill>
                  <a:schemeClr val="tx1"/>
                </a:solidFill>
                <a:latin typeface="Arial" charset="0"/>
                <a:ea typeface="+mn-ea"/>
                <a:cs typeface="+mn-cs"/>
              </a:rPr>
              <a:t> extension. After creating the file, rename it to .req. Changing the extension prevents the request file from being picked up for processing by the queue before it has been completely written to disk.</a:t>
            </a:r>
          </a:p>
        </p:txBody>
      </p:sp>
      <p:sp>
        <p:nvSpPr>
          <p:cNvPr id="4" name="Slide Number Placeholder 3"/>
          <p:cNvSpPr>
            <a:spLocks noGrp="1"/>
          </p:cNvSpPr>
          <p:nvPr>
            <p:ph type="sldNum" sz="quarter" idx="10"/>
          </p:nvPr>
        </p:nvSpPr>
        <p:spPr/>
        <p:txBody>
          <a:bodyPr/>
          <a:lstStyle/>
          <a:p>
            <a:fld id="{88654B03-98A5-4562-A083-A561775A4EF1}"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The Queue Manager</a:t>
            </a:r>
            <a:r>
              <a:rPr lang="en-US" baseline="0" dirty="0" smtClean="0"/>
              <a:t> is not automatically enabled when </a:t>
            </a:r>
            <a:r>
              <a:rPr lang="en-US" baseline="0" dirty="0" err="1" smtClean="0"/>
              <a:t>QXtend</a:t>
            </a:r>
            <a:r>
              <a:rPr lang="en-US" baseline="0" dirty="0" smtClean="0"/>
              <a:t> is installed—you must initialize it manually. To do this you edit a QXI Web application configuration file. You will need appropriate file permissions to save the changes you make to the file.</a:t>
            </a:r>
          </a:p>
          <a:p>
            <a:endParaRPr lang="en-US" baseline="0" dirty="0" smtClean="0"/>
          </a:p>
          <a:p>
            <a:r>
              <a:rPr lang="en-US" baseline="0" dirty="0" smtClean="0"/>
              <a:t>To enable the Queue Manager, do the following:</a:t>
            </a:r>
          </a:p>
          <a:p>
            <a:endParaRPr lang="en-US" b="1" baseline="0" dirty="0" smtClean="0"/>
          </a:p>
          <a:p>
            <a:pPr marL="0" indent="-228600" algn="l">
              <a:buFont typeface="+mj-lt"/>
              <a:buNone/>
            </a:pPr>
            <a:r>
              <a:rPr lang="en-US" b="1" dirty="0" smtClean="0"/>
              <a:t>1. Identify Queue</a:t>
            </a:r>
            <a:r>
              <a:rPr lang="en-US" b="1" baseline="0" dirty="0" smtClean="0"/>
              <a:t> Directory</a:t>
            </a:r>
            <a:r>
              <a:rPr lang="en-US" b="0" baseline="0" dirty="0" smtClean="0"/>
              <a:t>. T</a:t>
            </a:r>
            <a:r>
              <a:rPr lang="en-US" baseline="0" dirty="0" smtClean="0"/>
              <a:t>he Queue Manager manages a group of queues. All queues must be located in the same parent directory. When queues are added they are automatically created in this directory. During installation QXI creates a default directory that is home for all queues:</a:t>
            </a:r>
          </a:p>
          <a:p>
            <a:pPr marL="228600" indent="-228600" algn="l">
              <a:buFont typeface="+mj-lt"/>
              <a:buNone/>
            </a:pPr>
            <a:endParaRPr lang="en-US" baseline="0" dirty="0" smtClean="0"/>
          </a:p>
          <a:p>
            <a:pPr marL="228600" indent="-228600" algn="l">
              <a:buFont typeface="+mj-lt"/>
              <a:buNone/>
            </a:pPr>
            <a:r>
              <a:rPr lang="en-US" baseline="0" dirty="0" smtClean="0"/>
              <a:t>&lt;tomcat-home&gt;/</a:t>
            </a:r>
            <a:r>
              <a:rPr lang="en-US" baseline="0" dirty="0" err="1" smtClean="0"/>
              <a:t>webapps</a:t>
            </a:r>
            <a:r>
              <a:rPr lang="en-US" baseline="0" dirty="0" smtClean="0"/>
              <a:t>/&lt;</a:t>
            </a:r>
            <a:r>
              <a:rPr lang="en-US" baseline="0" dirty="0" err="1" smtClean="0"/>
              <a:t>qxi-webapp</a:t>
            </a:r>
            <a:r>
              <a:rPr lang="en-US" baseline="0" dirty="0" smtClean="0"/>
              <a:t>&gt;/</a:t>
            </a:r>
            <a:r>
              <a:rPr lang="en-US" baseline="0" dirty="0" err="1" smtClean="0"/>
              <a:t>qxtendQueues</a:t>
            </a:r>
            <a:endParaRPr lang="en-US" baseline="0" dirty="0" smtClean="0"/>
          </a:p>
          <a:p>
            <a:endParaRPr lang="en-US" baseline="0" dirty="0" smtClean="0"/>
          </a:p>
          <a:p>
            <a:r>
              <a:rPr lang="en-US" baseline="0" dirty="0" smtClean="0"/>
              <a:t>This directory should be used to host all queues. If you do not want to use this directory, you can specify another directory; see </a:t>
            </a:r>
            <a:r>
              <a:rPr lang="en-US" i="1" baseline="0" dirty="0" smtClean="0"/>
              <a:t>Technical Reference: QAD </a:t>
            </a:r>
            <a:r>
              <a:rPr lang="en-US" i="1" baseline="0" dirty="0" err="1" smtClean="0"/>
              <a:t>QXtend</a:t>
            </a:r>
            <a:r>
              <a:rPr lang="en-US" i="1" baseline="0" dirty="0" smtClean="0"/>
              <a:t> </a:t>
            </a:r>
            <a:r>
              <a:rPr lang="en-US" baseline="0" dirty="0" smtClean="0"/>
              <a:t>for details.</a:t>
            </a:r>
          </a:p>
          <a:p>
            <a:endParaRPr lang="en-US" b="1" baseline="0" dirty="0" smtClean="0"/>
          </a:p>
          <a:p>
            <a:pPr marL="228600" indent="-228600">
              <a:buFont typeface="+mj-lt"/>
              <a:buNone/>
            </a:pPr>
            <a:r>
              <a:rPr lang="en-US" b="1" baseline="0" dirty="0" smtClean="0"/>
              <a:t>2. Update environmentmanager.xml</a:t>
            </a:r>
          </a:p>
          <a:p>
            <a:pPr marL="228600" indent="-228600">
              <a:buFont typeface="+mj-lt"/>
              <a:buNone/>
            </a:pPr>
            <a:endParaRPr lang="en-US" sz="1600" b="1" kern="1200" baseline="0" dirty="0" smtClean="0">
              <a:solidFill>
                <a:schemeClr val="tx1"/>
              </a:solidFill>
              <a:latin typeface="Arial" charset="0"/>
              <a:ea typeface="+mn-ea"/>
              <a:cs typeface="+mn-cs"/>
            </a:endParaRPr>
          </a:p>
          <a:p>
            <a:pPr marL="342900" indent="-342900">
              <a:buFont typeface="+mj-lt"/>
              <a:buNone/>
            </a:pPr>
            <a:r>
              <a:rPr lang="en-US" sz="1600" kern="1200" baseline="0" dirty="0" smtClean="0">
                <a:solidFill>
                  <a:schemeClr val="tx1"/>
                </a:solidFill>
                <a:latin typeface="Arial" charset="0"/>
                <a:ea typeface="+mn-ea"/>
                <a:cs typeface="+mn-cs"/>
              </a:rPr>
              <a:t>a. Open </a:t>
            </a:r>
            <a:r>
              <a:rPr lang="en-US" sz="1200" kern="1200" baseline="0" dirty="0" smtClean="0">
                <a:solidFill>
                  <a:schemeClr val="tx1"/>
                </a:solidFill>
                <a:latin typeface="Arial" charset="0"/>
                <a:ea typeface="+mn-ea"/>
                <a:cs typeface="+mn-cs"/>
              </a:rPr>
              <a:t>environmentmanager.xml </a:t>
            </a:r>
            <a:r>
              <a:rPr lang="en-US" sz="1600" kern="1200" baseline="0" dirty="0" smtClean="0">
                <a:solidFill>
                  <a:schemeClr val="tx1"/>
                </a:solidFill>
                <a:latin typeface="Arial" charset="0"/>
                <a:ea typeface="+mn-ea"/>
                <a:cs typeface="+mn-cs"/>
              </a:rPr>
              <a:t>in:</a:t>
            </a:r>
          </a:p>
          <a:p>
            <a:pPr marL="342900" indent="-342900">
              <a:buFont typeface="+mj-lt"/>
              <a:buAutoNum type="alphaLcPeriod"/>
            </a:pPr>
            <a:endParaRPr lang="en-US" sz="1600" kern="1200" baseline="0" dirty="0" smtClean="0">
              <a:solidFill>
                <a:schemeClr val="tx1"/>
              </a:solidFill>
              <a:latin typeface="Arial" charset="0"/>
              <a:ea typeface="+mn-ea"/>
              <a:cs typeface="+mn-cs"/>
            </a:endParaRPr>
          </a:p>
          <a:p>
            <a:pPr marL="342900" indent="-342900">
              <a:buFont typeface="+mj-lt"/>
              <a:buNone/>
            </a:pPr>
            <a:r>
              <a:rPr lang="en-US" sz="1600" kern="1200" baseline="0" dirty="0" smtClean="0">
                <a:solidFill>
                  <a:schemeClr val="tx1"/>
                </a:solidFill>
                <a:latin typeface="Arial" charset="0"/>
                <a:ea typeface="+mn-ea"/>
                <a:cs typeface="+mn-cs"/>
              </a:rPr>
              <a:t>&lt;T</a:t>
            </a:r>
            <a:r>
              <a:rPr lang="en-US" sz="1200" i="1" kern="1200" baseline="0" dirty="0" smtClean="0">
                <a:solidFill>
                  <a:schemeClr val="tx1"/>
                </a:solidFill>
                <a:latin typeface="Arial" charset="0"/>
                <a:ea typeface="+mn-ea"/>
                <a:cs typeface="+mn-cs"/>
              </a:rPr>
              <a:t>OMCAT_HOME&gt;/</a:t>
            </a:r>
            <a:r>
              <a:rPr lang="en-US" sz="1200" i="1" kern="1200" baseline="0" dirty="0" err="1" smtClean="0">
                <a:solidFill>
                  <a:schemeClr val="tx1"/>
                </a:solidFill>
                <a:latin typeface="Arial" charset="0"/>
                <a:ea typeface="+mn-ea"/>
                <a:cs typeface="+mn-cs"/>
              </a:rPr>
              <a:t>webapps</a:t>
            </a:r>
            <a:r>
              <a:rPr lang="en-US" sz="1200" i="1" kern="1200" baseline="0" dirty="0" smtClean="0">
                <a:solidFill>
                  <a:schemeClr val="tx1"/>
                </a:solidFill>
                <a:latin typeface="Arial" charset="0"/>
                <a:ea typeface="+mn-ea"/>
                <a:cs typeface="+mn-cs"/>
              </a:rPr>
              <a:t>/&lt;</a:t>
            </a:r>
            <a:r>
              <a:rPr lang="en-US" sz="1200" i="1" kern="1200" baseline="0" dirty="0" err="1" smtClean="0">
                <a:solidFill>
                  <a:schemeClr val="tx1"/>
                </a:solidFill>
                <a:latin typeface="Arial" charset="0"/>
                <a:ea typeface="+mn-ea"/>
                <a:cs typeface="+mn-cs"/>
              </a:rPr>
              <a:t>qxi-webapp</a:t>
            </a:r>
            <a:r>
              <a:rPr lang="en-US" sz="1200" i="1" kern="1200" baseline="0" dirty="0" smtClean="0">
                <a:solidFill>
                  <a:schemeClr val="tx1"/>
                </a:solidFill>
                <a:latin typeface="Arial" charset="0"/>
                <a:ea typeface="+mn-ea"/>
                <a:cs typeface="+mn-cs"/>
              </a:rPr>
              <a:t>&gt;/WEB-INF/conf  </a:t>
            </a:r>
          </a:p>
          <a:p>
            <a:pPr lvl="3"/>
            <a:r>
              <a:rPr lang="en-US" sz="1200" kern="1200" baseline="0" dirty="0" smtClean="0">
                <a:solidFill>
                  <a:schemeClr val="tx1"/>
                </a:solidFill>
                <a:latin typeface="Arial" charset="0"/>
                <a:ea typeface="+mn-ea"/>
                <a:cs typeface="+mn-cs"/>
              </a:rPr>
              <a:t>(Instructions for initializing the Queue Manager also appear in the file.)</a:t>
            </a:r>
          </a:p>
          <a:p>
            <a:pPr lvl="3"/>
            <a:endParaRPr lang="en-US" sz="1200" b="0" kern="1200" baseline="0" dirty="0" smtClean="0">
              <a:solidFill>
                <a:schemeClr val="tx1"/>
              </a:solidFill>
              <a:latin typeface="Arial" charset="0"/>
              <a:ea typeface="+mn-ea"/>
              <a:cs typeface="+mn-cs"/>
            </a:endParaRPr>
          </a:p>
          <a:p>
            <a:pPr lvl="0"/>
            <a:r>
              <a:rPr lang="en-US" sz="1200" b="0" kern="1200" baseline="0" dirty="0" smtClean="0">
                <a:solidFill>
                  <a:schemeClr val="tx1"/>
                </a:solidFill>
                <a:latin typeface="Arial" charset="0"/>
                <a:ea typeface="+mn-ea"/>
                <a:cs typeface="+mn-cs"/>
              </a:rPr>
              <a:t>b. Locate the commented section in the </a:t>
            </a:r>
            <a:r>
              <a:rPr lang="en-US" sz="1050" b="0" kern="1200" baseline="0" dirty="0" smtClean="0">
                <a:solidFill>
                  <a:schemeClr val="tx1"/>
                </a:solidFill>
                <a:latin typeface="Arial" charset="0"/>
                <a:ea typeface="+mn-ea"/>
                <a:cs typeface="+mn-cs"/>
              </a:rPr>
              <a:t>-&lt;managers&gt; </a:t>
            </a:r>
            <a:r>
              <a:rPr lang="en-US" sz="1200" b="0" kern="1200" baseline="0" dirty="0" smtClean="0">
                <a:solidFill>
                  <a:schemeClr val="tx1"/>
                </a:solidFill>
                <a:latin typeface="Arial" charset="0"/>
                <a:ea typeface="+mn-ea"/>
                <a:cs typeface="+mn-cs"/>
              </a:rPr>
              <a:t>node.</a:t>
            </a:r>
          </a:p>
          <a:p>
            <a:pPr lvl="0"/>
            <a:endParaRPr lang="en-US" sz="1200" b="0" kern="1200" baseline="0" dirty="0" smtClean="0">
              <a:solidFill>
                <a:schemeClr val="tx1"/>
              </a:solidFill>
              <a:latin typeface="Arial" charset="0"/>
              <a:ea typeface="+mn-ea"/>
              <a:cs typeface="+mn-cs"/>
            </a:endParaRPr>
          </a:p>
          <a:p>
            <a:pPr lvl="0"/>
            <a:r>
              <a:rPr lang="en-US" sz="1200" b="0" kern="1200" baseline="0" dirty="0" smtClean="0">
                <a:solidFill>
                  <a:schemeClr val="tx1"/>
                </a:solidFill>
                <a:latin typeface="Arial" charset="0"/>
                <a:ea typeface="+mn-ea"/>
                <a:cs typeface="+mn-cs"/>
              </a:rPr>
              <a:t>c. Uncomment the </a:t>
            </a:r>
            <a:r>
              <a:rPr lang="en-US" sz="1050" b="0" kern="1200" baseline="0" dirty="0" smtClean="0">
                <a:solidFill>
                  <a:schemeClr val="tx1"/>
                </a:solidFill>
                <a:latin typeface="Arial" charset="0"/>
                <a:ea typeface="+mn-ea"/>
                <a:cs typeface="+mn-cs"/>
              </a:rPr>
              <a:t>manager class </a:t>
            </a:r>
            <a:r>
              <a:rPr lang="en-US" sz="1200" b="0" kern="1200" baseline="0" dirty="0" smtClean="0">
                <a:solidFill>
                  <a:schemeClr val="tx1"/>
                </a:solidFill>
                <a:latin typeface="Arial" charset="0"/>
                <a:ea typeface="+mn-ea"/>
                <a:cs typeface="+mn-cs"/>
              </a:rPr>
              <a:t>node following the in-line comments; delete the </a:t>
            </a:r>
            <a:r>
              <a:rPr lang="en-US" sz="1050" b="0" kern="1200" baseline="0" dirty="0" smtClean="0">
                <a:solidFill>
                  <a:schemeClr val="tx1"/>
                </a:solidFill>
                <a:latin typeface="Arial" charset="0"/>
                <a:ea typeface="+mn-ea"/>
                <a:cs typeface="+mn-cs"/>
              </a:rPr>
              <a:t>&lt;!– </a:t>
            </a:r>
            <a:r>
              <a:rPr lang="en-US" sz="1200" b="0" kern="1200" baseline="0" dirty="0" smtClean="0">
                <a:solidFill>
                  <a:schemeClr val="tx1"/>
                </a:solidFill>
                <a:latin typeface="Arial" charset="0"/>
                <a:ea typeface="+mn-ea"/>
                <a:cs typeface="+mn-cs"/>
              </a:rPr>
              <a:t>and </a:t>
            </a:r>
            <a:r>
              <a:rPr lang="en-US" sz="1050" kern="1200" baseline="0" dirty="0" smtClean="0">
                <a:solidFill>
                  <a:schemeClr val="tx1"/>
                </a:solidFill>
                <a:latin typeface="Arial" charset="0"/>
                <a:ea typeface="+mn-ea"/>
                <a:cs typeface="+mn-cs"/>
              </a:rPr>
              <a:t>--&gt; </a:t>
            </a:r>
            <a:r>
              <a:rPr lang="en-US" sz="1200" kern="1200" baseline="0" dirty="0" smtClean="0">
                <a:solidFill>
                  <a:schemeClr val="tx1"/>
                </a:solidFill>
                <a:latin typeface="Arial" charset="0"/>
                <a:ea typeface="+mn-ea"/>
                <a:cs typeface="+mn-cs"/>
              </a:rPr>
              <a:t>symbols.</a:t>
            </a:r>
          </a:p>
          <a:p>
            <a:pPr lvl="0"/>
            <a:endParaRPr lang="en-US" sz="1200" b="0" kern="1200" baseline="0" dirty="0" smtClean="0">
              <a:solidFill>
                <a:schemeClr val="tx1"/>
              </a:solidFill>
              <a:latin typeface="Arial" charset="0"/>
              <a:ea typeface="+mn-ea"/>
              <a:cs typeface="+mn-cs"/>
            </a:endParaRPr>
          </a:p>
          <a:p>
            <a:pPr lvl="0"/>
            <a:r>
              <a:rPr lang="en-US" sz="1200" b="0" kern="1200" baseline="0" dirty="0" smtClean="0">
                <a:solidFill>
                  <a:schemeClr val="tx1"/>
                </a:solidFill>
                <a:latin typeface="Arial" charset="0"/>
                <a:ea typeface="+mn-ea"/>
                <a:cs typeface="+mn-cs"/>
              </a:rPr>
              <a:t>d. Replace the </a:t>
            </a:r>
            <a:r>
              <a:rPr lang="en-US" sz="1050" b="0" kern="1200" baseline="0" dirty="0" err="1" smtClean="0">
                <a:solidFill>
                  <a:schemeClr val="tx1"/>
                </a:solidFill>
                <a:latin typeface="Arial" charset="0"/>
                <a:ea typeface="+mn-ea"/>
                <a:cs typeface="+mn-cs"/>
              </a:rPr>
              <a:t>param</a:t>
            </a:r>
            <a:r>
              <a:rPr lang="en-US" sz="1050" b="0" kern="1200" baseline="0" dirty="0" smtClean="0">
                <a:solidFill>
                  <a:schemeClr val="tx1"/>
                </a:solidFill>
                <a:latin typeface="Arial" charset="0"/>
                <a:ea typeface="+mn-ea"/>
                <a:cs typeface="+mn-cs"/>
              </a:rPr>
              <a:t> </a:t>
            </a:r>
            <a:r>
              <a:rPr lang="en-US" sz="1200" b="0" kern="1200" baseline="0" dirty="0" smtClean="0">
                <a:solidFill>
                  <a:schemeClr val="tx1"/>
                </a:solidFill>
                <a:latin typeface="Arial" charset="0"/>
                <a:ea typeface="+mn-ea"/>
                <a:cs typeface="+mn-cs"/>
              </a:rPr>
              <a:t>value with the full path to the top-level Queue Manager directory. You can </a:t>
            </a:r>
            <a:r>
              <a:rPr lang="en-US" sz="1200" kern="1200" baseline="0" dirty="0" smtClean="0">
                <a:solidFill>
                  <a:schemeClr val="tx1"/>
                </a:solidFill>
                <a:latin typeface="Arial" charset="0"/>
                <a:ea typeface="+mn-ea"/>
                <a:cs typeface="+mn-cs"/>
              </a:rPr>
              <a:t>use any directory structure you choose, on any connected network machine. However, you must specify the full path in </a:t>
            </a:r>
            <a:r>
              <a:rPr lang="en-US" sz="1050" kern="1200" baseline="0" dirty="0" smtClean="0">
                <a:solidFill>
                  <a:schemeClr val="tx1"/>
                </a:solidFill>
                <a:latin typeface="Arial" charset="0"/>
                <a:ea typeface="+mn-ea"/>
                <a:cs typeface="+mn-cs"/>
              </a:rPr>
              <a:t>environmentmanager.xml</a:t>
            </a:r>
            <a:r>
              <a:rPr lang="en-US" sz="1200" kern="1200" baseline="0" dirty="0" smtClean="0">
                <a:solidFill>
                  <a:schemeClr val="tx1"/>
                </a:solidFill>
                <a:latin typeface="Arial" charset="0"/>
                <a:ea typeface="+mn-ea"/>
                <a:cs typeface="+mn-cs"/>
              </a:rPr>
              <a:t> otherwise the Queue Manager will not work correctly. For example:</a:t>
            </a:r>
          </a:p>
          <a:p>
            <a:pPr lvl="0"/>
            <a:endParaRPr lang="en-US" sz="1200" kern="1200" baseline="0" dirty="0" smtClean="0">
              <a:solidFill>
                <a:schemeClr val="tx1"/>
              </a:solidFill>
              <a:latin typeface="Arial" charset="0"/>
              <a:ea typeface="+mn-ea"/>
              <a:cs typeface="+mn-cs"/>
            </a:endParaRPr>
          </a:p>
          <a:p>
            <a:pPr lvl="0"/>
            <a:r>
              <a:rPr lang="en-US" sz="1200" kern="1200" baseline="0" dirty="0" smtClean="0">
                <a:solidFill>
                  <a:schemeClr val="tx1"/>
                </a:solidFill>
                <a:latin typeface="Arial" charset="0"/>
                <a:ea typeface="+mn-ea"/>
                <a:cs typeface="+mn-cs"/>
              </a:rPr>
              <a:t>&lt;manager class="</a:t>
            </a:r>
            <a:r>
              <a:rPr lang="en-US" sz="1200" kern="1200" baseline="0" dirty="0" err="1" smtClean="0">
                <a:solidFill>
                  <a:schemeClr val="tx1"/>
                </a:solidFill>
                <a:latin typeface="Arial" charset="0"/>
                <a:ea typeface="+mn-ea"/>
                <a:cs typeface="+mn-cs"/>
              </a:rPr>
              <a:t>com.qad.qxtend.queue.directory.DirectoryManager</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Param</a:t>
            </a:r>
            <a:r>
              <a:rPr lang="en-US" sz="1200" kern="1200" baseline="0" dirty="0" smtClean="0">
                <a:solidFill>
                  <a:schemeClr val="tx1"/>
                </a:solidFill>
                <a:latin typeface="Arial" charset="0"/>
                <a:ea typeface="+mn-ea"/>
                <a:cs typeface="+mn-cs"/>
              </a:rPr>
              <a:t>="c:\Tomcat5.5\webapps\qxtendserver\qxtendQueues"/&gt;</a:t>
            </a:r>
          </a:p>
          <a:p>
            <a:pPr lvl="0"/>
            <a:endParaRPr lang="en-US" sz="1200" b="0" kern="1200" baseline="0" dirty="0" smtClean="0">
              <a:solidFill>
                <a:schemeClr val="tx1"/>
              </a:solidFill>
              <a:latin typeface="Arial" charset="0"/>
              <a:ea typeface="+mn-ea"/>
              <a:cs typeface="+mn-cs"/>
            </a:endParaRPr>
          </a:p>
          <a:p>
            <a:pPr lvl="0"/>
            <a:r>
              <a:rPr lang="en-US" sz="1200" b="0" kern="1200" baseline="0" dirty="0" smtClean="0">
                <a:solidFill>
                  <a:schemeClr val="tx1"/>
                </a:solidFill>
                <a:latin typeface="Arial" charset="0"/>
                <a:ea typeface="+mn-ea"/>
                <a:cs typeface="+mn-cs"/>
              </a:rPr>
              <a:t>e. Save the file.</a:t>
            </a:r>
          </a:p>
          <a:p>
            <a:pPr lvl="2"/>
            <a:endParaRPr lang="en-US" sz="1200" b="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3. </a:t>
            </a:r>
            <a:r>
              <a:rPr lang="en-US" sz="1200" b="1" kern="1200" baseline="0" dirty="0" smtClean="0">
                <a:solidFill>
                  <a:schemeClr val="tx1"/>
                </a:solidFill>
                <a:latin typeface="Arial" charset="0"/>
                <a:ea typeface="+mn-ea"/>
                <a:cs typeface="+mn-cs"/>
              </a:rPr>
              <a:t>Restart QXI Web Application</a:t>
            </a:r>
            <a:r>
              <a:rPr lang="en-US" sz="1200" kern="1200" baseline="0" dirty="0" smtClean="0">
                <a:solidFill>
                  <a:schemeClr val="tx1"/>
                </a:solidFill>
                <a:latin typeface="Arial" charset="0"/>
                <a:ea typeface="+mn-ea"/>
                <a:cs typeface="+mn-cs"/>
              </a:rPr>
              <a:t>. The changes you make to the configuration file are not automatically applied when the file has been saved. For the changes to take effect you must restart QXI. The best way to do this without stopping and starting the entire Tomcat instance is to use the Start and Stop options on the Tomcat Manager page. You can access this from the base Tomcat URL </a:t>
            </a:r>
            <a:r>
              <a:rPr lang="en-US" sz="1050" kern="1200" baseline="0" dirty="0" smtClean="0">
                <a:solidFill>
                  <a:schemeClr val="tx1"/>
                </a:solidFill>
                <a:latin typeface="Arial" charset="0"/>
                <a:ea typeface="+mn-ea"/>
                <a:cs typeface="+mn-cs"/>
              </a:rPr>
              <a:t>http:\\&lt;tomcat-machine&gt;:&lt;tomcat-port&gt;.</a:t>
            </a:r>
          </a:p>
          <a:p>
            <a:endParaRPr lang="en-US" sz="105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4. </a:t>
            </a:r>
            <a:r>
              <a:rPr lang="en-US" sz="1200" b="1" kern="1200" baseline="0" dirty="0" smtClean="0">
                <a:solidFill>
                  <a:schemeClr val="tx1"/>
                </a:solidFill>
                <a:latin typeface="Arial" charset="0"/>
                <a:ea typeface="+mn-ea"/>
                <a:cs typeface="+mn-cs"/>
              </a:rPr>
              <a:t>Verify the Queue Manager</a:t>
            </a:r>
            <a:r>
              <a:rPr lang="en-US" sz="1200" kern="1200" baseline="0" dirty="0" smtClean="0">
                <a:solidFill>
                  <a:schemeClr val="tx1"/>
                </a:solidFill>
                <a:latin typeface="Arial" charset="0"/>
                <a:ea typeface="+mn-ea"/>
                <a:cs typeface="+mn-cs"/>
              </a:rPr>
              <a:t>. Once QXI is restarted, you can verify that the changes have been applied by opening QAD </a:t>
            </a:r>
            <a:r>
              <a:rPr lang="en-US" sz="1200" kern="1200" baseline="0" dirty="0" err="1" smtClean="0">
                <a:solidFill>
                  <a:schemeClr val="tx1"/>
                </a:solidFill>
                <a:latin typeface="Arial" charset="0"/>
                <a:ea typeface="+mn-ea"/>
                <a:cs typeface="+mn-cs"/>
              </a:rPr>
              <a:t>QXtend</a:t>
            </a:r>
            <a:r>
              <a:rPr lang="en-US" sz="1200" kern="1200" baseline="0" dirty="0" smtClean="0">
                <a:solidFill>
                  <a:schemeClr val="tx1"/>
                </a:solidFill>
                <a:latin typeface="Arial" charset="0"/>
                <a:ea typeface="+mn-ea"/>
                <a:cs typeface="+mn-cs"/>
              </a:rPr>
              <a:t>. If the changes have been applied correctly, the Queues tab displays on the tab bar.</a:t>
            </a:r>
          </a:p>
          <a:p>
            <a:pPr lvl="1"/>
            <a:endParaRPr lang="en-US" baseline="0" dirty="0" smtClean="0"/>
          </a:p>
          <a:p>
            <a:pPr lvl="1"/>
            <a:endParaRPr lang="en-US" dirty="0"/>
          </a:p>
        </p:txBody>
      </p:sp>
      <p:sp>
        <p:nvSpPr>
          <p:cNvPr id="4" name="Slide Number Placeholder 3"/>
          <p:cNvSpPr>
            <a:spLocks noGrp="1"/>
          </p:cNvSpPr>
          <p:nvPr>
            <p:ph type="sldNum" sz="quarter" idx="10"/>
          </p:nvPr>
        </p:nvSpPr>
        <p:spPr/>
        <p:txBody>
          <a:bodyPr/>
          <a:lstStyle/>
          <a:p>
            <a:fld id="{099DFF26-0935-4E3A-BF55-DCFA8EC8F04B}"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After</a:t>
            </a:r>
            <a:r>
              <a:rPr lang="en-US" baseline="0" dirty="0" smtClean="0"/>
              <a:t> the Queue Manager has been enabled, the Queues tab displays in the QXI instance. The Queues tab contains the user functions for managing and monitoring queues.</a:t>
            </a:r>
          </a:p>
          <a:p>
            <a:endParaRPr lang="en-US" baseline="0" dirty="0" smtClean="0"/>
          </a:p>
          <a:p>
            <a:r>
              <a:rPr lang="en-US" baseline="0" dirty="0" smtClean="0"/>
              <a:t>The Functions node on the tree menu contains all queue management functions, including the Add option.</a:t>
            </a:r>
            <a:endParaRPr lang="en-US" dirty="0"/>
          </a:p>
        </p:txBody>
      </p:sp>
      <p:sp>
        <p:nvSpPr>
          <p:cNvPr id="4" name="Slide Number Placeholder 3"/>
          <p:cNvSpPr>
            <a:spLocks noGrp="1"/>
          </p:cNvSpPr>
          <p:nvPr>
            <p:ph type="sldNum" sz="quarter" idx="10"/>
          </p:nvPr>
        </p:nvSpPr>
        <p:spPr/>
        <p:txBody>
          <a:bodyPr/>
          <a:lstStyle/>
          <a:p>
            <a:fld id="{099DFF26-0935-4E3A-BF55-DCFA8EC8F04B}"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create</a:t>
            </a:r>
            <a:r>
              <a:rPr lang="en-US" baseline="0" dirty="0" smtClean="0"/>
              <a:t> a new queue, select the Functions node on the tree menu on the Queues tab. Select the Update queues option, then click Create.</a:t>
            </a:r>
            <a:endParaRPr lang="en-US" dirty="0" smtClean="0"/>
          </a:p>
          <a:p>
            <a:endParaRPr lang="en-US" dirty="0" smtClean="0"/>
          </a:p>
          <a:p>
            <a:r>
              <a:rPr lang="en-US" dirty="0" smtClean="0"/>
              <a:t>The initial creation</a:t>
            </a:r>
            <a:r>
              <a:rPr lang="en-US" baseline="0" dirty="0" smtClean="0"/>
              <a:t> of a queue only requires completing three fields:</a:t>
            </a:r>
          </a:p>
          <a:p>
            <a:endParaRPr lang="en-US" baseline="0" dirty="0" smtClean="0"/>
          </a:p>
          <a:p>
            <a:r>
              <a:rPr lang="en-US" baseline="0" dirty="0" smtClean="0"/>
              <a:t>Queue Name. Enter a unique name within the Queue Manager instance. This name identifies the queue and also is the name of the directory that gets created in the Queue Manager directory.</a:t>
            </a:r>
          </a:p>
          <a:p>
            <a:endParaRPr lang="en-US" baseline="0" dirty="0" smtClean="0"/>
          </a:p>
          <a:p>
            <a:r>
              <a:rPr lang="en-US" baseline="0" dirty="0" smtClean="0"/>
              <a:t>Queue Type. This should always be </a:t>
            </a:r>
            <a:r>
              <a:rPr lang="en-US" baseline="0" dirty="0" err="1" smtClean="0"/>
              <a:t>qdoc</a:t>
            </a:r>
            <a:r>
              <a:rPr lang="en-US" baseline="0" dirty="0" smtClean="0"/>
              <a:t>.</a:t>
            </a:r>
          </a:p>
          <a:p>
            <a:endParaRPr lang="en-US" baseline="0" dirty="0" smtClean="0"/>
          </a:p>
          <a:p>
            <a:r>
              <a:rPr lang="en-US" baseline="0" dirty="0" smtClean="0"/>
              <a:t>URL. The URL to send the requests to. You can post messages to any instance of QXI from the queue. The URL entered here identifies where messages are sent.</a:t>
            </a:r>
          </a:p>
          <a:p>
            <a:pPr lvl="1"/>
            <a:endParaRPr lang="en-US" baseline="0" dirty="0" smtClean="0"/>
          </a:p>
          <a:p>
            <a:pPr lvl="1"/>
            <a:endParaRPr lang="en-US" dirty="0"/>
          </a:p>
        </p:txBody>
      </p:sp>
      <p:sp>
        <p:nvSpPr>
          <p:cNvPr id="4" name="Slide Number Placeholder 3"/>
          <p:cNvSpPr>
            <a:spLocks noGrp="1"/>
          </p:cNvSpPr>
          <p:nvPr>
            <p:ph type="sldNum" sz="quarter" idx="10"/>
          </p:nvPr>
        </p:nvSpPr>
        <p:spPr/>
        <p:txBody>
          <a:bodyPr/>
          <a:lstStyle/>
          <a:p>
            <a:fld id="{099DFF26-0935-4E3A-BF55-DCFA8EC8F04B}"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dirty="0" smtClean="0"/>
              <a:t>Configuration settings</a:t>
            </a:r>
            <a:r>
              <a:rPr lang="en-US" baseline="0" dirty="0" smtClean="0"/>
              <a:t> control a queue’s behavior.  When you create a queue, it is configured automatically using default settings—you can change these if required at any time. When you create a queue, the Edit Configuration screen displays. The screen contains the following fields:</a:t>
            </a:r>
          </a:p>
          <a:p>
            <a:pPr lvl="0"/>
            <a:endParaRPr lang="en-US" b="1" baseline="0" dirty="0" smtClean="0"/>
          </a:p>
          <a:p>
            <a:pPr lvl="0"/>
            <a:r>
              <a:rPr lang="en-US" b="1" baseline="0" dirty="0" smtClean="0"/>
              <a:t>Queue Settings</a:t>
            </a:r>
          </a:p>
          <a:p>
            <a:pPr lvl="0"/>
            <a:endParaRPr lang="en-US" b="1" i="1" baseline="0" dirty="0" smtClean="0"/>
          </a:p>
          <a:p>
            <a:pPr lvl="0"/>
            <a:r>
              <a:rPr lang="en-US" i="0" baseline="0" dirty="0" smtClean="0"/>
              <a:t>XML Syntax. The syntax of the </a:t>
            </a:r>
            <a:r>
              <a:rPr lang="en-US" i="0" baseline="0" dirty="0" err="1" smtClean="0"/>
              <a:t>QDoc</a:t>
            </a:r>
            <a:r>
              <a:rPr lang="en-US" i="0" baseline="0" dirty="0" smtClean="0"/>
              <a:t> messages processed by this queue. New implementations should use the </a:t>
            </a:r>
            <a:r>
              <a:rPr lang="en-US" i="0" baseline="0" dirty="0" err="1" smtClean="0"/>
              <a:t>QDoc</a:t>
            </a:r>
            <a:r>
              <a:rPr lang="en-US" i="0" baseline="0" dirty="0" smtClean="0"/>
              <a:t> 1.1 syntax. Support for the </a:t>
            </a:r>
            <a:r>
              <a:rPr lang="en-US" i="0" baseline="0" dirty="0" err="1" smtClean="0"/>
              <a:t>QDoc</a:t>
            </a:r>
            <a:r>
              <a:rPr lang="en-US" i="0" baseline="0" dirty="0" smtClean="0"/>
              <a:t> 1.0 syntax is provided only for backward compatibility</a:t>
            </a:r>
            <a:r>
              <a:rPr lang="en-US" baseline="0" dirty="0" smtClean="0"/>
              <a:t>.</a:t>
            </a:r>
          </a:p>
          <a:p>
            <a:pPr lvl="0"/>
            <a:endParaRPr lang="en-US" baseline="0" dirty="0" smtClean="0"/>
          </a:p>
          <a:p>
            <a:pPr lvl="0"/>
            <a:r>
              <a:rPr lang="en-US" baseline="0" dirty="0" smtClean="0"/>
              <a:t>Note: This course does not describe settings for the 1.0 syntax. </a:t>
            </a:r>
          </a:p>
          <a:p>
            <a:pPr lvl="0"/>
            <a:endParaRPr lang="en-US" i="1" baseline="0" dirty="0" smtClean="0"/>
          </a:p>
          <a:p>
            <a:pPr lvl="0"/>
            <a:r>
              <a:rPr lang="en-US" i="0" baseline="0" dirty="0" smtClean="0"/>
              <a:t>URL. The location </a:t>
            </a:r>
            <a:r>
              <a:rPr lang="en-US" baseline="0" dirty="0" smtClean="0"/>
              <a:t>of the QXI Web service that will process the request files processed by this queue.</a:t>
            </a:r>
          </a:p>
          <a:p>
            <a:pPr lvl="0"/>
            <a:endParaRPr lang="en-US" baseline="0" dirty="0" smtClean="0"/>
          </a:p>
          <a:p>
            <a:pPr lvl="0"/>
            <a:r>
              <a:rPr lang="en-US" baseline="0" dirty="0" smtClean="0"/>
              <a:t>Transformation Parameters. These parameters are not discussed as the feature is rarely implemented. These parameters will be removed from the product and are an advanced feature.</a:t>
            </a:r>
          </a:p>
          <a:p>
            <a:pPr lvl="0"/>
            <a:endParaRPr lang="en-US" i="1" baseline="0" dirty="0" smtClean="0"/>
          </a:p>
          <a:p>
            <a:pPr lvl="0"/>
            <a:r>
              <a:rPr lang="en-US" i="0" baseline="0" dirty="0" smtClean="0"/>
              <a:t>Add Envelope. </a:t>
            </a:r>
            <a:r>
              <a:rPr lang="en-US" sz="1200" i="0" kern="1200" baseline="0" dirty="0" smtClean="0">
                <a:solidFill>
                  <a:schemeClr val="tx1"/>
                </a:solidFill>
                <a:latin typeface="Arial" charset="0"/>
                <a:ea typeface="+mn-ea"/>
                <a:cs typeface="+mn-cs"/>
              </a:rPr>
              <a:t>All requests </a:t>
            </a:r>
            <a:r>
              <a:rPr lang="en-US" sz="1200" kern="1200" baseline="0" dirty="0" smtClean="0">
                <a:solidFill>
                  <a:schemeClr val="tx1"/>
                </a:solidFill>
                <a:latin typeface="Arial" charset="0"/>
                <a:ea typeface="+mn-ea"/>
                <a:cs typeface="+mn-cs"/>
              </a:rPr>
              <a:t>to QXI must include a valid </a:t>
            </a:r>
            <a:r>
              <a:rPr lang="en-US" sz="1200" kern="1200" baseline="0" dirty="0" err="1" smtClean="0">
                <a:solidFill>
                  <a:schemeClr val="tx1"/>
                </a:solidFill>
                <a:latin typeface="Arial" charset="0"/>
                <a:ea typeface="+mn-ea"/>
                <a:cs typeface="+mn-cs"/>
              </a:rPr>
              <a:t>QDoc</a:t>
            </a:r>
            <a:r>
              <a:rPr lang="en-US" sz="1200" kern="1200" baseline="0" dirty="0" smtClean="0">
                <a:solidFill>
                  <a:schemeClr val="tx1"/>
                </a:solidFill>
                <a:latin typeface="Arial" charset="0"/>
                <a:ea typeface="+mn-ea"/>
                <a:cs typeface="+mn-cs"/>
              </a:rPr>
              <a:t> SOAP envelope. If the incoming  requests do not have a SOAP envelope, set this to True; the Queue Manager adds a SOAP envelope to each incoming message before sending it to QXI. If Add Envelope is selected, you also must enter values for envelope settings.</a:t>
            </a:r>
          </a:p>
          <a:p>
            <a:pPr lvl="0"/>
            <a:endParaRPr lang="en-US" sz="1200" kern="1200" baseline="0" dirty="0" smtClean="0">
              <a:solidFill>
                <a:schemeClr val="tx1"/>
              </a:solidFill>
              <a:latin typeface="Arial" charset="0"/>
              <a:ea typeface="+mn-ea"/>
              <a:cs typeface="+mn-cs"/>
            </a:endParaRPr>
          </a:p>
          <a:p>
            <a:pPr lvl="0"/>
            <a:r>
              <a:rPr lang="en-US" baseline="0" dirty="0" smtClean="0"/>
              <a:t>Frequency. </a:t>
            </a:r>
            <a:r>
              <a:rPr lang="en-US" sz="1200" kern="1200" baseline="0" dirty="0" smtClean="0">
                <a:solidFill>
                  <a:schemeClr val="tx1"/>
                </a:solidFill>
                <a:latin typeface="Arial" charset="0"/>
                <a:ea typeface="+mn-ea"/>
                <a:cs typeface="+mn-cs"/>
              </a:rPr>
              <a:t>In milliseconds, set the interval at which to poll the queue.</a:t>
            </a:r>
          </a:p>
          <a:p>
            <a:pPr lvl="0"/>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Pause Queue on Error. Specify how Queue Manager handles queues when encountering errors. If this is set to yes, when error occurs this queue will be paused. When restarted, Queue Manager resumes processing the </a:t>
            </a:r>
            <a:r>
              <a:rPr lang="en-US" sz="1200" kern="1200" baseline="0" dirty="0" err="1" smtClean="0">
                <a:solidFill>
                  <a:schemeClr val="tx1"/>
                </a:solidFill>
                <a:latin typeface="Arial" charset="0"/>
                <a:ea typeface="+mn-ea"/>
                <a:cs typeface="+mn-cs"/>
              </a:rPr>
              <a:t>QDoc</a:t>
            </a:r>
            <a:r>
              <a:rPr lang="en-US" sz="1200" kern="1200" baseline="0" dirty="0" smtClean="0">
                <a:solidFill>
                  <a:schemeClr val="tx1"/>
                </a:solidFill>
                <a:latin typeface="Arial" charset="0"/>
                <a:ea typeface="+mn-ea"/>
                <a:cs typeface="+mn-cs"/>
              </a:rPr>
              <a:t> that paused the queue. If this is set to no, when error occurs, Queue Manager proceeds to the next </a:t>
            </a:r>
            <a:r>
              <a:rPr lang="en-US" sz="1200" kern="1200" baseline="0" dirty="0" err="1" smtClean="0">
                <a:solidFill>
                  <a:schemeClr val="tx1"/>
                </a:solidFill>
                <a:latin typeface="Arial" charset="0"/>
                <a:ea typeface="+mn-ea"/>
                <a:cs typeface="+mn-cs"/>
              </a:rPr>
              <a:t>QDoc</a:t>
            </a:r>
            <a:r>
              <a:rPr lang="en-US" sz="1200" kern="1200" baseline="0" dirty="0" smtClean="0">
                <a:solidFill>
                  <a:schemeClr val="tx1"/>
                </a:solidFill>
                <a:latin typeface="Arial" charset="0"/>
                <a:ea typeface="+mn-ea"/>
                <a:cs typeface="+mn-cs"/>
              </a:rPr>
              <a:t> without pausing the queue. </a:t>
            </a:r>
          </a:p>
          <a:p>
            <a:pPr lvl="0"/>
            <a:endParaRPr lang="en-US" sz="1200" b="1" kern="1200" baseline="0" dirty="0" smtClean="0">
              <a:solidFill>
                <a:schemeClr val="tx1"/>
              </a:solidFill>
              <a:latin typeface="Arial" charset="0"/>
              <a:ea typeface="+mn-ea"/>
              <a:cs typeface="+mn-cs"/>
            </a:endParaRPr>
          </a:p>
          <a:p>
            <a:pPr lvl="0"/>
            <a:r>
              <a:rPr lang="en-US" b="1" baseline="0" dirty="0" smtClean="0"/>
              <a:t>Thread Settings –</a:t>
            </a:r>
            <a:r>
              <a:rPr lang="en-US" b="0" baseline="0" dirty="0" smtClean="0"/>
              <a:t> </a:t>
            </a:r>
            <a:r>
              <a:rPr lang="en-US" sz="1200" b="0" kern="1200" baseline="0" dirty="0" smtClean="0">
                <a:solidFill>
                  <a:schemeClr val="tx1"/>
                </a:solidFill>
                <a:latin typeface="Arial" charset="0"/>
                <a:ea typeface="+mn-ea"/>
                <a:cs typeface="+mn-cs"/>
              </a:rPr>
              <a:t>C</a:t>
            </a:r>
            <a:r>
              <a:rPr lang="en-US" sz="1200" kern="1200" baseline="0" dirty="0" smtClean="0">
                <a:solidFill>
                  <a:schemeClr val="tx1"/>
                </a:solidFill>
                <a:latin typeface="Arial" charset="0"/>
                <a:ea typeface="+mn-ea"/>
                <a:cs typeface="+mn-cs"/>
              </a:rPr>
              <a:t>onfigures the queue as either a single or multi-threaded queue. If high volumes of messages are expected for a queue, in order to prevent a significant message backlog, you can assign multiple processing threads to a queue enabling the queue to process multiple messages simultaneously.</a:t>
            </a:r>
            <a:endParaRPr lang="en-US" sz="1200" b="0" kern="1200" baseline="0" dirty="0" smtClean="0">
              <a:solidFill>
                <a:schemeClr val="tx1"/>
              </a:solidFill>
              <a:latin typeface="Arial" charset="0"/>
              <a:ea typeface="+mn-ea"/>
              <a:cs typeface="+mn-cs"/>
            </a:endParaRPr>
          </a:p>
          <a:p>
            <a:pPr lvl="0"/>
            <a:endParaRPr lang="en-US" sz="1200" b="0" kern="1200" baseline="0" dirty="0" smtClean="0">
              <a:solidFill>
                <a:schemeClr val="tx1"/>
              </a:solidFill>
              <a:latin typeface="Arial" charset="0"/>
              <a:ea typeface="+mn-ea"/>
              <a:cs typeface="+mn-cs"/>
            </a:endParaRPr>
          </a:p>
          <a:p>
            <a:pPr lvl="0"/>
            <a:r>
              <a:rPr lang="en-US" b="0" baseline="0" dirty="0" smtClean="0"/>
              <a:t>Initial Size. </a:t>
            </a:r>
            <a:r>
              <a:rPr lang="en-US" sz="1200" kern="1200" baseline="0" dirty="0" smtClean="0">
                <a:solidFill>
                  <a:schemeClr val="tx1"/>
                </a:solidFill>
                <a:latin typeface="Arial" charset="0"/>
                <a:ea typeface="+mn-ea"/>
                <a:cs typeface="+mn-cs"/>
              </a:rPr>
              <a:t>The number of threads to start initially when the queue is started. The value entered must be less than the Maximum Size parameter.</a:t>
            </a:r>
            <a:endParaRPr lang="en-US" sz="1200" b="0" kern="1200" baseline="0" dirty="0" smtClean="0">
              <a:solidFill>
                <a:schemeClr val="tx1"/>
              </a:solidFill>
              <a:latin typeface="Arial" charset="0"/>
              <a:ea typeface="+mn-ea"/>
              <a:cs typeface="+mn-cs"/>
            </a:endParaRPr>
          </a:p>
          <a:p>
            <a:pPr lvl="0"/>
            <a:endParaRPr lang="en-US" sz="1200" b="0" kern="1200" baseline="0" dirty="0" smtClean="0">
              <a:solidFill>
                <a:schemeClr val="tx1"/>
              </a:solidFill>
              <a:latin typeface="Arial" charset="0"/>
              <a:ea typeface="+mn-ea"/>
              <a:cs typeface="+mn-cs"/>
            </a:endParaRPr>
          </a:p>
          <a:p>
            <a:pPr lvl="0"/>
            <a:r>
              <a:rPr lang="en-US" b="0" baseline="0" dirty="0" smtClean="0"/>
              <a:t>Maximum Size. </a:t>
            </a:r>
            <a:r>
              <a:rPr lang="en-US" sz="1200" kern="1200" baseline="0" dirty="0" smtClean="0">
                <a:solidFill>
                  <a:schemeClr val="tx1"/>
                </a:solidFill>
                <a:latin typeface="Arial" charset="0"/>
                <a:ea typeface="+mn-ea"/>
                <a:cs typeface="+mn-cs"/>
              </a:rPr>
              <a:t>The maximum number of threads (or QDocs) that can be processed at a time. Since one thread consumes one agent in the QXI connection pool when processing a request, make sure that the queue and connection pool configuration are complementary.</a:t>
            </a:r>
            <a:endParaRPr lang="en-US" sz="1200" b="0" kern="1200" baseline="0" dirty="0" smtClean="0">
              <a:solidFill>
                <a:schemeClr val="tx1"/>
              </a:solidFill>
              <a:latin typeface="Arial" charset="0"/>
              <a:ea typeface="+mn-ea"/>
              <a:cs typeface="+mn-cs"/>
            </a:endParaRPr>
          </a:p>
          <a:p>
            <a:pPr lvl="0"/>
            <a:endParaRPr lang="en-US" sz="1200" b="0" kern="1200" baseline="0" dirty="0" smtClean="0">
              <a:solidFill>
                <a:schemeClr val="tx1"/>
              </a:solidFill>
              <a:latin typeface="Arial" charset="0"/>
              <a:ea typeface="+mn-ea"/>
              <a:cs typeface="+mn-cs"/>
            </a:endParaRPr>
          </a:p>
          <a:p>
            <a:pPr lvl="0"/>
            <a:r>
              <a:rPr lang="en-US" b="0" baseline="0" dirty="0" smtClean="0"/>
              <a:t>Web Service Timeout. </a:t>
            </a:r>
            <a:r>
              <a:rPr lang="en-US" sz="1200" kern="1200" baseline="0" dirty="0" smtClean="0">
                <a:solidFill>
                  <a:schemeClr val="tx1"/>
                </a:solidFill>
                <a:latin typeface="Arial" charset="0"/>
                <a:ea typeface="+mn-ea"/>
                <a:cs typeface="+mn-cs"/>
              </a:rPr>
              <a:t>The time-out in milliseconds for attempts to send QDocs to the QXI Web service.</a:t>
            </a:r>
            <a:endParaRPr lang="en-US" sz="1200" b="0" kern="1200" baseline="0" dirty="0" smtClean="0">
              <a:solidFill>
                <a:schemeClr val="tx1"/>
              </a:solidFill>
              <a:latin typeface="Arial" charset="0"/>
              <a:ea typeface="+mn-ea"/>
              <a:cs typeface="+mn-cs"/>
            </a:endParaRPr>
          </a:p>
          <a:p>
            <a:pPr lvl="0"/>
            <a:endParaRPr lang="en-US" sz="1200" b="0" kern="1200" baseline="0" dirty="0" smtClean="0">
              <a:solidFill>
                <a:schemeClr val="tx1"/>
              </a:solidFill>
              <a:latin typeface="Arial" charset="0"/>
              <a:ea typeface="+mn-ea"/>
              <a:cs typeface="+mn-cs"/>
            </a:endParaRPr>
          </a:p>
          <a:p>
            <a:pPr lvl="0"/>
            <a:r>
              <a:rPr lang="en-US" b="0" baseline="0" dirty="0" smtClean="0"/>
              <a:t>Retry Wait Time. </a:t>
            </a:r>
            <a:r>
              <a:rPr lang="en-US" sz="1200" kern="1200" baseline="0" dirty="0" smtClean="0">
                <a:solidFill>
                  <a:schemeClr val="tx1"/>
                </a:solidFill>
                <a:latin typeface="Arial" charset="0"/>
                <a:ea typeface="+mn-ea"/>
                <a:cs typeface="+mn-cs"/>
              </a:rPr>
              <a:t>Interval in milliseconds between attempts if the Web service call fails.</a:t>
            </a:r>
          </a:p>
          <a:p>
            <a:pPr lvl="0"/>
            <a:endParaRPr lang="en-US" sz="1200" b="0" kern="1200" baseline="0" dirty="0" smtClean="0">
              <a:solidFill>
                <a:schemeClr val="tx1"/>
              </a:solidFill>
              <a:latin typeface="Arial" charset="0"/>
              <a:ea typeface="+mn-ea"/>
              <a:cs typeface="+mn-cs"/>
            </a:endParaRPr>
          </a:p>
          <a:p>
            <a:r>
              <a:rPr lang="en-US" sz="1200" i="0" kern="1200" baseline="0" dirty="0" smtClean="0">
                <a:solidFill>
                  <a:schemeClr val="tx1"/>
                </a:solidFill>
                <a:latin typeface="Arial" charset="0"/>
                <a:ea typeface="+mn-ea"/>
                <a:cs typeface="+mn-cs"/>
              </a:rPr>
              <a:t>Max Retry Limit.</a:t>
            </a:r>
            <a:r>
              <a:rPr lang="en-US" sz="1200" i="1" kern="1200" baseline="0" dirty="0" smtClean="0">
                <a:solidFill>
                  <a:schemeClr val="tx1"/>
                </a:solidFill>
                <a:latin typeface="Arial" charset="0"/>
                <a:ea typeface="+mn-ea"/>
                <a:cs typeface="+mn-cs"/>
              </a:rPr>
              <a:t> </a:t>
            </a:r>
            <a:r>
              <a:rPr lang="en-US" sz="1200" kern="1200" baseline="0" dirty="0" smtClean="0">
                <a:solidFill>
                  <a:schemeClr val="tx1"/>
                </a:solidFill>
                <a:latin typeface="Arial" charset="0"/>
                <a:ea typeface="+mn-ea"/>
                <a:cs typeface="+mn-cs"/>
              </a:rPr>
              <a:t>The maximum number of times Queue Manager will try to send a request </a:t>
            </a:r>
            <a:r>
              <a:rPr lang="en-US" sz="1200" kern="1200" baseline="0" dirty="0" err="1" smtClean="0">
                <a:solidFill>
                  <a:schemeClr val="tx1"/>
                </a:solidFill>
                <a:latin typeface="Arial" charset="0"/>
                <a:ea typeface="+mn-ea"/>
                <a:cs typeface="+mn-cs"/>
              </a:rPr>
              <a:t>QDoc</a:t>
            </a:r>
            <a:r>
              <a:rPr lang="en-US" sz="1200" kern="1200" baseline="0" dirty="0" smtClean="0">
                <a:solidFill>
                  <a:schemeClr val="tx1"/>
                </a:solidFill>
                <a:latin typeface="Arial" charset="0"/>
                <a:ea typeface="+mn-ea"/>
                <a:cs typeface="+mn-cs"/>
              </a:rPr>
              <a:t> before it stops trying. This allows enough time for web services to get up and running. </a:t>
            </a:r>
            <a:endParaRPr lang="en-US" sz="1200" b="0" kern="1200" baseline="0" dirty="0" smtClean="0">
              <a:solidFill>
                <a:schemeClr val="tx1"/>
              </a:solidFill>
              <a:latin typeface="Arial" charset="0"/>
              <a:ea typeface="+mn-ea"/>
              <a:cs typeface="+mn-cs"/>
            </a:endParaRPr>
          </a:p>
          <a:p>
            <a:pPr lvl="0"/>
            <a:endParaRPr lang="en-US" sz="1200" b="0" kern="1200" baseline="0" dirty="0" smtClean="0">
              <a:solidFill>
                <a:schemeClr val="tx1"/>
              </a:solidFill>
              <a:latin typeface="Arial" charset="0"/>
              <a:ea typeface="+mn-ea"/>
              <a:cs typeface="+mn-cs"/>
            </a:endParaRPr>
          </a:p>
          <a:p>
            <a:pPr lvl="0"/>
            <a:r>
              <a:rPr lang="en-US" b="1" baseline="0" dirty="0" smtClean="0"/>
              <a:t>Envelope Settings - </a:t>
            </a:r>
            <a:r>
              <a:rPr lang="en-US" sz="1200" kern="1200" baseline="0" dirty="0" smtClean="0">
                <a:solidFill>
                  <a:schemeClr val="tx1"/>
                </a:solidFill>
                <a:latin typeface="Arial" charset="0"/>
                <a:ea typeface="+mn-ea"/>
                <a:cs typeface="+mn-cs"/>
              </a:rPr>
              <a:t>If the Add Envelope option is selected, you must provide appropriate envelope settings.  </a:t>
            </a:r>
            <a:endParaRPr lang="en-US" sz="1200" b="0" kern="1200" baseline="0" dirty="0" smtClean="0">
              <a:solidFill>
                <a:schemeClr val="tx1"/>
              </a:solidFill>
              <a:latin typeface="Arial" charset="0"/>
              <a:ea typeface="+mn-ea"/>
              <a:cs typeface="+mn-cs"/>
            </a:endParaRPr>
          </a:p>
          <a:p>
            <a:pPr lvl="0"/>
            <a:endParaRPr lang="en-US" sz="1200" b="0" kern="1200" baseline="0" dirty="0" smtClean="0">
              <a:solidFill>
                <a:schemeClr val="tx1"/>
              </a:solidFill>
              <a:latin typeface="Arial" charset="0"/>
              <a:ea typeface="+mn-ea"/>
              <a:cs typeface="+mn-cs"/>
            </a:endParaRPr>
          </a:p>
          <a:p>
            <a:pPr lvl="0"/>
            <a:r>
              <a:rPr lang="en-US" b="0" baseline="0" dirty="0" smtClean="0"/>
              <a:t>Receiver. </a:t>
            </a:r>
            <a:r>
              <a:rPr lang="en-US" sz="1200" b="0" kern="1200" baseline="0" dirty="0" smtClean="0">
                <a:solidFill>
                  <a:schemeClr val="tx1"/>
                </a:solidFill>
                <a:latin typeface="Arial" charset="0"/>
                <a:ea typeface="+mn-ea"/>
                <a:cs typeface="+mn-cs"/>
              </a:rPr>
              <a:t>I</a:t>
            </a:r>
            <a:r>
              <a:rPr lang="en-US" sz="1200" kern="1200" baseline="0" dirty="0" smtClean="0">
                <a:solidFill>
                  <a:schemeClr val="tx1"/>
                </a:solidFill>
                <a:latin typeface="Arial" charset="0"/>
                <a:ea typeface="+mn-ea"/>
                <a:cs typeface="+mn-cs"/>
              </a:rPr>
              <a:t>dentifies the QDoc recipient, which is by definition an QAD EA instance. Enter the name of a receiver defined in QXI.</a:t>
            </a:r>
            <a:endParaRPr lang="en-US" sz="1200" b="0" kern="1200" baseline="0" dirty="0" smtClean="0">
              <a:solidFill>
                <a:schemeClr val="tx1"/>
              </a:solidFill>
              <a:latin typeface="Arial" charset="0"/>
              <a:ea typeface="+mn-ea"/>
              <a:cs typeface="+mn-cs"/>
            </a:endParaRPr>
          </a:p>
          <a:p>
            <a:pPr lvl="0"/>
            <a:endParaRPr lang="en-US" sz="1200" b="0" kern="1200" baseline="0" dirty="0" smtClean="0">
              <a:solidFill>
                <a:schemeClr val="tx1"/>
              </a:solidFill>
              <a:latin typeface="Arial" charset="0"/>
              <a:ea typeface="+mn-ea"/>
              <a:cs typeface="+mn-cs"/>
            </a:endParaRPr>
          </a:p>
          <a:p>
            <a:pPr lvl="0"/>
            <a:r>
              <a:rPr lang="en-US" b="0" baseline="0" dirty="0" smtClean="0"/>
              <a:t>Sender. </a:t>
            </a:r>
            <a:r>
              <a:rPr lang="en-US" sz="1200" b="0" kern="1200" baseline="0" dirty="0" smtClean="0">
                <a:solidFill>
                  <a:schemeClr val="tx1"/>
                </a:solidFill>
                <a:latin typeface="Arial" charset="0"/>
                <a:ea typeface="+mn-ea"/>
                <a:cs typeface="+mn-cs"/>
              </a:rPr>
              <a:t>I</a:t>
            </a:r>
            <a:r>
              <a:rPr lang="en-US" sz="1200" kern="1200" baseline="0" dirty="0" smtClean="0">
                <a:solidFill>
                  <a:schemeClr val="tx1"/>
                </a:solidFill>
                <a:latin typeface="Arial" charset="0"/>
                <a:ea typeface="+mn-ea"/>
                <a:cs typeface="+mn-cs"/>
              </a:rPr>
              <a:t>dentifies the QDoc source application. </a:t>
            </a:r>
            <a:endParaRPr lang="en-US" sz="1200" kern="1200" baseline="0" dirty="0">
              <a:solidFill>
                <a:schemeClr val="tx1"/>
              </a:solidFill>
              <a:latin typeface="Arial" charset="0"/>
              <a:ea typeface="+mn-ea"/>
              <a:cs typeface="+mn-cs"/>
            </a:endParaRPr>
          </a:p>
          <a:p>
            <a:pPr lvl="0"/>
            <a:endParaRPr lang="en-US" b="0" baseline="0" dirty="0" smtClean="0"/>
          </a:p>
          <a:p>
            <a:pPr lvl="0"/>
            <a:r>
              <a:rPr lang="en-US" b="0" baseline="0" dirty="0" smtClean="0"/>
              <a:t>Suppress Response Detail. Specify whether to set the </a:t>
            </a:r>
            <a:r>
              <a:rPr lang="en-US" b="0" baseline="0" dirty="0" err="1" smtClean="0"/>
              <a:t>suppressResponseDetail</a:t>
            </a:r>
            <a:r>
              <a:rPr lang="en-US" b="0" baseline="0" dirty="0" smtClean="0"/>
              <a:t> attribute of QDoc requests to true or false for the queue.</a:t>
            </a:r>
          </a:p>
          <a:p>
            <a:pPr lvl="0"/>
            <a:r>
              <a:rPr lang="en-US" b="0" baseline="0" dirty="0" smtClean="0"/>
              <a:t>Yes: </a:t>
            </a:r>
            <a:r>
              <a:rPr lang="en-US" b="0" baseline="0" dirty="0" err="1" smtClean="0"/>
              <a:t>suppressResponseDetail</a:t>
            </a:r>
            <a:r>
              <a:rPr lang="en-US" b="0" baseline="0" dirty="0" smtClean="0"/>
              <a:t> is set to true.</a:t>
            </a:r>
          </a:p>
          <a:p>
            <a:pPr lvl="0"/>
            <a:r>
              <a:rPr lang="en-US" b="0" baseline="0" dirty="0" smtClean="0"/>
              <a:t>No: </a:t>
            </a:r>
            <a:r>
              <a:rPr lang="en-US" b="0" baseline="0" dirty="0" err="1" smtClean="0"/>
              <a:t>suppressResponseDetail</a:t>
            </a:r>
            <a:r>
              <a:rPr lang="en-US" b="0" baseline="0" dirty="0" smtClean="0"/>
              <a:t> is set to false.</a:t>
            </a:r>
          </a:p>
        </p:txBody>
      </p:sp>
      <p:sp>
        <p:nvSpPr>
          <p:cNvPr id="4" name="Slide Number Placeholder 3"/>
          <p:cNvSpPr>
            <a:spLocks noGrp="1"/>
          </p:cNvSpPr>
          <p:nvPr>
            <p:ph type="sldNum" sz="quarter" idx="10"/>
          </p:nvPr>
        </p:nvSpPr>
        <p:spPr/>
        <p:txBody>
          <a:bodyPr/>
          <a:lstStyle/>
          <a:p>
            <a:fld id="{099DFF26-0935-4E3A-BF55-DCFA8EC8F04B}"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dirty="0" smtClean="0"/>
              <a:t>You can edit the queue configuration </a:t>
            </a:r>
            <a:r>
              <a:rPr lang="en-US" baseline="0" dirty="0" smtClean="0"/>
              <a:t>any time: navigate to the Update queues node on the tree menu, select the queue to update from the list, then click Edit.  The Edit Configuration screen displays with the current queue configuration. Modify queue settings as required.</a:t>
            </a:r>
            <a:endParaRPr lang="en-US" dirty="0"/>
          </a:p>
        </p:txBody>
      </p:sp>
      <p:sp>
        <p:nvSpPr>
          <p:cNvPr id="4" name="Slide Number Placeholder 3"/>
          <p:cNvSpPr>
            <a:spLocks noGrp="1"/>
          </p:cNvSpPr>
          <p:nvPr>
            <p:ph type="sldNum" sz="quarter" idx="10"/>
          </p:nvPr>
        </p:nvSpPr>
        <p:spPr/>
        <p:txBody>
          <a:bodyPr/>
          <a:lstStyle/>
          <a:p>
            <a:fld id="{099DFF26-0935-4E3A-BF55-DCFA8EC8F04B}"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dirty="0" smtClean="0"/>
              <a:t>The Queue Manager is responsible for</a:t>
            </a:r>
            <a:r>
              <a:rPr lang="en-US" baseline="0" dirty="0" smtClean="0"/>
              <a:t> </a:t>
            </a:r>
            <a:r>
              <a:rPr lang="en-US" dirty="0" smtClean="0"/>
              <a:t>processing message</a:t>
            </a:r>
            <a:r>
              <a:rPr lang="en-US" baseline="0" dirty="0" smtClean="0"/>
              <a:t>s and monitoring queues for messages that require processing. The list of queues displayed in the Update queues node in the tree menu shows the status of the current queue: Active or Inactive. Inactive queues have been stopped and are not processing messages delivered to the queue. To stop or start queues, select the check box next to the queue and click Stop or Restart as required.</a:t>
            </a:r>
          </a:p>
          <a:p>
            <a:pPr lvl="0"/>
            <a:endParaRPr lang="en-US" baseline="0" dirty="0" smtClean="0"/>
          </a:p>
          <a:p>
            <a:pPr lvl="0"/>
            <a:r>
              <a:rPr lang="en-US" baseline="0" dirty="0" smtClean="0"/>
              <a:t>To stop or start all queues, use the Stop all queues and Restart all queues options on the tree menu.</a:t>
            </a:r>
          </a:p>
          <a:p>
            <a:pPr lvl="0"/>
            <a:endParaRPr lang="en-US" baseline="0" dirty="0" smtClean="0"/>
          </a:p>
          <a:p>
            <a:pPr lvl="0"/>
            <a:r>
              <a:rPr lang="en-US" baseline="0" dirty="0" smtClean="0"/>
              <a:t>You can also use the queue-control.sh script to start, stop and restart queues, as well as query the connection pool status. This script can be found under WEB-INF/scripts directory of QXI web application. </a:t>
            </a:r>
          </a:p>
        </p:txBody>
      </p:sp>
      <p:sp>
        <p:nvSpPr>
          <p:cNvPr id="4" name="Slide Number Placeholder 3"/>
          <p:cNvSpPr>
            <a:spLocks noGrp="1"/>
          </p:cNvSpPr>
          <p:nvPr>
            <p:ph type="sldNum" sz="quarter" idx="10"/>
          </p:nvPr>
        </p:nvSpPr>
        <p:spPr/>
        <p:txBody>
          <a:bodyPr/>
          <a:lstStyle/>
          <a:p>
            <a:fld id="{099DFF26-0935-4E3A-BF55-DCFA8EC8F04B}"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You</a:t>
            </a:r>
            <a:r>
              <a:rPr lang="en-US" baseline="0" dirty="0" smtClean="0"/>
              <a:t> can monitor t</a:t>
            </a:r>
            <a:r>
              <a:rPr lang="en-US" dirty="0" smtClean="0"/>
              <a:t>he queues</a:t>
            </a:r>
            <a:r>
              <a:rPr lang="en-US" baseline="0" dirty="0" smtClean="0"/>
              <a:t> managed by the Queue Manager by </a:t>
            </a:r>
            <a:r>
              <a:rPr lang="en-US" baseline="0" smtClean="0"/>
              <a:t>using </a:t>
            </a:r>
            <a:r>
              <a:rPr lang="en-US" baseline="0" smtClean="0"/>
              <a:t>the </a:t>
            </a:r>
            <a:r>
              <a:rPr lang="en-US" baseline="0" dirty="0" smtClean="0"/>
              <a:t>Queues tab in QXI. Select the Queues node in the tree menu to display all queues currently being monitored by the Queue Manager. Select the queue you want to monitor from the list of queues displayed.</a:t>
            </a:r>
          </a:p>
          <a:p>
            <a:endParaRPr lang="en-US" baseline="0" dirty="0" smtClean="0"/>
          </a:p>
          <a:p>
            <a:r>
              <a:rPr lang="en-US" sz="1200" kern="1200" baseline="0" dirty="0" smtClean="0">
                <a:solidFill>
                  <a:schemeClr val="tx1"/>
                </a:solidFill>
                <a:latin typeface="Arial" charset="0"/>
                <a:ea typeface="+mn-ea"/>
                <a:cs typeface="+mn-cs"/>
              </a:rPr>
              <a:t>When you choose a queue name on the tree menu--or select a queue from </a:t>
            </a:r>
            <a:r>
              <a:rPr lang="en-US" sz="1200" kern="1200" baseline="0" dirty="0" err="1" smtClean="0">
                <a:solidFill>
                  <a:schemeClr val="tx1"/>
                </a:solidFill>
                <a:latin typeface="Arial" charset="0"/>
                <a:ea typeface="+mn-ea"/>
                <a:cs typeface="+mn-cs"/>
              </a:rPr>
              <a:t>Functions|Update</a:t>
            </a:r>
            <a:r>
              <a:rPr lang="en-US" sz="1200" kern="1200" baseline="0" dirty="0" smtClean="0">
                <a:solidFill>
                  <a:schemeClr val="tx1"/>
                </a:solidFill>
                <a:latin typeface="Arial" charset="0"/>
                <a:ea typeface="+mn-ea"/>
                <a:cs typeface="+mn-cs"/>
              </a:rPr>
              <a:t> Queues--the contents of the queue displays. The queue document list is color coded:</a:t>
            </a:r>
          </a:p>
          <a:p>
            <a:endParaRPr lang="en-US" sz="1200" kern="1200" baseline="0" dirty="0" smtClean="0">
              <a:solidFill>
                <a:schemeClr val="tx1"/>
              </a:solidFill>
              <a:latin typeface="Arial" charset="0"/>
              <a:ea typeface="+mn-ea"/>
              <a:cs typeface="+mn-cs"/>
            </a:endParaRPr>
          </a:p>
          <a:p>
            <a:pPr lvl="1">
              <a:buFont typeface="Arial" pitchFamily="34" charset="0"/>
              <a:buChar char="•"/>
            </a:pPr>
            <a:r>
              <a:rPr lang="en-US" sz="1200" b="0" kern="1200" baseline="0" dirty="0" smtClean="0">
                <a:solidFill>
                  <a:schemeClr val="tx1"/>
                </a:solidFill>
                <a:latin typeface="Arial" charset="0"/>
                <a:ea typeface="+mn-ea"/>
                <a:cs typeface="+mn-cs"/>
              </a:rPr>
              <a:t> Red lines are documents that returned an error.</a:t>
            </a:r>
          </a:p>
          <a:p>
            <a:pPr lvl="1">
              <a:buFont typeface="Arial" pitchFamily="34" charset="0"/>
              <a:buChar char="•"/>
            </a:pPr>
            <a:r>
              <a:rPr lang="en-US" sz="1200" b="0" kern="1200" baseline="0" dirty="0" smtClean="0">
                <a:solidFill>
                  <a:schemeClr val="tx1"/>
                </a:solidFill>
                <a:latin typeface="Arial" charset="0"/>
                <a:ea typeface="+mn-ea"/>
                <a:cs typeface="+mn-cs"/>
              </a:rPr>
              <a:t> Yellow lines are messages that processed but a warning was returned.</a:t>
            </a:r>
          </a:p>
          <a:p>
            <a:pPr lvl="1">
              <a:buFont typeface="Arial" pitchFamily="34" charset="0"/>
              <a:buChar char="•"/>
            </a:pPr>
            <a:r>
              <a:rPr lang="en-US" sz="1200" b="0" kern="1200" baseline="0" dirty="0" smtClean="0">
                <a:solidFill>
                  <a:schemeClr val="tx1"/>
                </a:solidFill>
                <a:latin typeface="Arial" charset="0"/>
                <a:ea typeface="+mn-ea"/>
                <a:cs typeface="+mn-cs"/>
              </a:rPr>
              <a:t> Green lines are messages that are either pending or in process.</a:t>
            </a:r>
          </a:p>
          <a:p>
            <a:pPr lvl="1">
              <a:buFont typeface="Arial" pitchFamily="34" charset="0"/>
              <a:buChar char="•"/>
            </a:pPr>
            <a:r>
              <a:rPr lang="en-US" sz="1200" b="0" kern="1200" baseline="0" dirty="0" smtClean="0">
                <a:solidFill>
                  <a:schemeClr val="tx1"/>
                </a:solidFill>
                <a:latin typeface="Arial" charset="0"/>
                <a:ea typeface="+mn-ea"/>
                <a:cs typeface="+mn-cs"/>
              </a:rPr>
              <a:t> Grey lines are successfully processed message.</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By default, the display shows 100 records. Use the scrollbar on the queue to view all 100 documents. You also can set the number of documents to display by entering a value in the Records field, and specify the message to start from by using the Start From field.</a:t>
            </a:r>
          </a:p>
          <a:p>
            <a:endParaRPr lang="en-US" sz="1200" kern="1200" baseline="0" dirty="0" smtClean="0">
              <a:solidFill>
                <a:schemeClr val="tx1"/>
              </a:solidFill>
              <a:latin typeface="Arial" charset="0"/>
              <a:ea typeface="+mn-ea"/>
              <a:cs typeface="+mn-cs"/>
            </a:endParaRPr>
          </a:p>
          <a:p>
            <a:r>
              <a:rPr lang="en-US" sz="1200" b="1" kern="1200" baseline="0" dirty="0" smtClean="0">
                <a:solidFill>
                  <a:schemeClr val="tx1"/>
                </a:solidFill>
                <a:latin typeface="Arial" charset="0"/>
                <a:ea typeface="+mn-ea"/>
                <a:cs typeface="+mn-cs"/>
              </a:rPr>
              <a:t>Sorting</a:t>
            </a:r>
          </a:p>
          <a:p>
            <a:endParaRPr lang="en-US" sz="1200" b="1"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You can sort a queue by clicking the sort column name. Click once to sort in ascending order. Click again to sort in descending order.</a:t>
            </a:r>
          </a:p>
          <a:p>
            <a:endParaRPr lang="en-US" sz="1200" kern="1200" baseline="0" dirty="0" smtClean="0">
              <a:solidFill>
                <a:schemeClr val="tx1"/>
              </a:solidFill>
              <a:latin typeface="Arial" charset="0"/>
              <a:ea typeface="+mn-ea"/>
              <a:cs typeface="+mn-cs"/>
            </a:endParaRPr>
          </a:p>
          <a:p>
            <a:r>
              <a:rPr lang="en-US" sz="1200" b="1" kern="1200" baseline="0" dirty="0" smtClean="0">
                <a:solidFill>
                  <a:schemeClr val="tx1"/>
                </a:solidFill>
                <a:latin typeface="Arial" charset="0"/>
                <a:ea typeface="+mn-ea"/>
                <a:cs typeface="+mn-cs"/>
              </a:rPr>
              <a:t>Filtering</a:t>
            </a:r>
          </a:p>
          <a:p>
            <a:endParaRPr lang="en-US" sz="1200" b="1"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You can filter the queue by entering criteria text in the field above the table. Then select the document type from the drop-down list. Choose Filter to select the queues that include the text and document type. The filtered result is case sensitive.</a:t>
            </a:r>
          </a:p>
          <a:p>
            <a:endParaRPr lang="en-US" sz="1200" b="1" i="1" kern="1200" baseline="0" dirty="0" smtClean="0">
              <a:solidFill>
                <a:schemeClr val="tx1"/>
              </a:solidFill>
              <a:latin typeface="Arial" charset="0"/>
              <a:ea typeface="+mn-ea"/>
              <a:cs typeface="+mn-cs"/>
            </a:endParaRPr>
          </a:p>
          <a:p>
            <a:pPr>
              <a:buFont typeface="Arial" pitchFamily="34" charset="0"/>
              <a:buChar char="•"/>
            </a:pPr>
            <a:r>
              <a:rPr lang="en-US" sz="1200" b="1" i="1" kern="1200" baseline="0" dirty="0" smtClean="0">
                <a:solidFill>
                  <a:schemeClr val="tx1"/>
                </a:solidFill>
                <a:latin typeface="Arial" charset="0"/>
                <a:ea typeface="+mn-ea"/>
                <a:cs typeface="+mn-cs"/>
              </a:rPr>
              <a:t>Example: </a:t>
            </a:r>
            <a:r>
              <a:rPr lang="en-US" sz="1200" b="0" i="0" kern="1200" baseline="0" dirty="0" smtClean="0">
                <a:solidFill>
                  <a:schemeClr val="tx1"/>
                </a:solidFill>
                <a:latin typeface="Arial" charset="0"/>
                <a:ea typeface="+mn-ea"/>
                <a:cs typeface="+mn-cs"/>
              </a:rPr>
              <a:t>Enter “test” and select Warnings. Then choose Filter. This displays a list of warnings </a:t>
            </a:r>
            <a:r>
              <a:rPr lang="en-US" sz="1200" kern="1200" baseline="0" dirty="0" smtClean="0">
                <a:solidFill>
                  <a:schemeClr val="tx1"/>
                </a:solidFill>
                <a:latin typeface="Arial" charset="0"/>
                <a:ea typeface="+mn-ea"/>
                <a:cs typeface="+mn-cs"/>
              </a:rPr>
              <a:t>present in all queues that contain the character string “test” in the name. Click Show All to display all queues again.</a:t>
            </a:r>
          </a:p>
          <a:p>
            <a:endParaRPr lang="en-US" sz="1200" b="1" i="1" kern="1200" baseline="0" dirty="0" smtClean="0">
              <a:solidFill>
                <a:schemeClr val="tx1"/>
              </a:solidFill>
              <a:latin typeface="Arial" charset="0"/>
              <a:ea typeface="+mn-ea"/>
              <a:cs typeface="+mn-cs"/>
            </a:endParaRPr>
          </a:p>
          <a:p>
            <a:r>
              <a:rPr lang="en-US" sz="1200" b="1" i="0" kern="1200" baseline="0" dirty="0" smtClean="0">
                <a:solidFill>
                  <a:schemeClr val="tx1"/>
                </a:solidFill>
                <a:latin typeface="Arial" charset="0"/>
                <a:ea typeface="+mn-ea"/>
                <a:cs typeface="+mn-cs"/>
              </a:rPr>
              <a:t>Note : </a:t>
            </a:r>
            <a:r>
              <a:rPr lang="en-US" sz="1200" b="0" i="0" kern="1200" baseline="0" dirty="0" smtClean="0">
                <a:solidFill>
                  <a:schemeClr val="tx1"/>
                </a:solidFill>
                <a:latin typeface="Arial" charset="0"/>
                <a:ea typeface="+mn-ea"/>
                <a:cs typeface="+mn-cs"/>
              </a:rPr>
              <a:t>To maintain optimal performance, filter and sort options do not refresh the data--</a:t>
            </a:r>
            <a:r>
              <a:rPr lang="en-US" sz="1200" i="0" kern="1200" baseline="0" dirty="0" smtClean="0">
                <a:solidFill>
                  <a:schemeClr val="tx1"/>
                </a:solidFill>
                <a:latin typeface="Arial" charset="0"/>
                <a:ea typeface="+mn-ea"/>
                <a:cs typeface="+mn-cs"/>
              </a:rPr>
              <a:t>they filter data already displayed. To refresh the data with changes to the server, click Refresh before sorting or filtering.</a:t>
            </a:r>
            <a:endParaRPr lang="en-US" i="0" dirty="0"/>
          </a:p>
        </p:txBody>
      </p:sp>
      <p:sp>
        <p:nvSpPr>
          <p:cNvPr id="4" name="Slide Number Placeholder 3"/>
          <p:cNvSpPr>
            <a:spLocks noGrp="1"/>
          </p:cNvSpPr>
          <p:nvPr>
            <p:ph type="sldNum" sz="quarter" idx="10"/>
          </p:nvPr>
        </p:nvSpPr>
        <p:spPr/>
        <p:txBody>
          <a:bodyPr/>
          <a:lstStyle/>
          <a:p>
            <a:fld id="{099DFF26-0935-4E3A-BF55-DCFA8EC8F04B}"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QX-QQM-</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QX-QQM-</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QX-QQM-</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QX-QQM-</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QX-QQM-</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QX-QQM-</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9"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QX-QQM-</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4"/>
          <p:cNvSpPr>
            <a:spLocks noGrp="1" noChangeArrowheads="1"/>
          </p:cNvSpPr>
          <p:nvPr>
            <p:ph type="title"/>
          </p:nvPr>
        </p:nvSpPr>
        <p:spPr/>
        <p:txBody>
          <a:bodyPr>
            <a:normAutofit fontScale="90000"/>
          </a:bodyPr>
          <a:lstStyle/>
          <a:p>
            <a:r>
              <a:rPr lang="en-US" dirty="0" err="1" smtClean="0"/>
              <a:t>QXtend</a:t>
            </a:r>
            <a:r>
              <a:rPr lang="en-US" dirty="0" smtClean="0"/>
              <a:t> Fundamentals: QXI Queue Manager</a:t>
            </a:r>
            <a:endParaRPr lang="en-US" dirty="0"/>
          </a:p>
        </p:txBody>
      </p:sp>
      <p:sp>
        <p:nvSpPr>
          <p:cNvPr id="6149" name="Rectangle 5"/>
          <p:cNvSpPr>
            <a:spLocks noGrp="1" noChangeArrowheads="1"/>
          </p:cNvSpPr>
          <p:nvPr>
            <p:ph type="body" sz="quarter" idx="10"/>
          </p:nvPr>
        </p:nvSpPr>
        <p:spPr/>
        <p:txBody>
          <a:bodyPr/>
          <a:lstStyle/>
          <a:p>
            <a:r>
              <a:rPr lang="en-US" dirty="0" smtClean="0"/>
              <a:t>QAD Enterprise Applications</a:t>
            </a:r>
            <a:endParaRPr lang="en-US" dirty="0"/>
          </a:p>
        </p:txBody>
      </p:sp>
      <p:sp>
        <p:nvSpPr>
          <p:cNvPr id="7" name="Text Placeholder 6"/>
          <p:cNvSpPr>
            <a:spLocks noGrp="1"/>
          </p:cNvSpPr>
          <p:nvPr>
            <p:ph type="body" sz="quarter" idx="11"/>
          </p:nvPr>
        </p:nvSpPr>
        <p:spPr/>
        <p:txBody>
          <a:bodyPr/>
          <a:lstStyle/>
          <a:p>
            <a:r>
              <a:rPr lang="en-US" dirty="0" smtClean="0"/>
              <a:t>Training Presentation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400" dirty="0" smtClean="0"/>
              <a:t>Success, warning, and error messages can be deleted</a:t>
            </a:r>
          </a:p>
          <a:p>
            <a:r>
              <a:rPr lang="en-US" sz="2400" dirty="0" smtClean="0"/>
              <a:t>Messages can be resubmitted</a:t>
            </a:r>
          </a:p>
          <a:p>
            <a:r>
              <a:rPr lang="en-US" sz="2400" dirty="0" smtClean="0"/>
              <a:t>Select messages by selecting the message check box</a:t>
            </a:r>
            <a:endParaRPr lang="en-US" sz="2400" dirty="0"/>
          </a:p>
        </p:txBody>
      </p:sp>
      <p:sp>
        <p:nvSpPr>
          <p:cNvPr id="2" name="Title 1"/>
          <p:cNvSpPr>
            <a:spLocks noGrp="1"/>
          </p:cNvSpPr>
          <p:nvPr>
            <p:ph type="title"/>
          </p:nvPr>
        </p:nvSpPr>
        <p:spPr/>
        <p:txBody>
          <a:bodyPr>
            <a:normAutofit fontScale="90000"/>
          </a:bodyPr>
          <a:lstStyle/>
          <a:p>
            <a:r>
              <a:rPr lang="en-US" dirty="0" smtClean="0"/>
              <a:t>Queue – Deleting/Resubmitting Messages</a:t>
            </a:r>
            <a:endParaRPr lang="en-US" dirty="0"/>
          </a:p>
        </p:txBody>
      </p:sp>
      <p:sp>
        <p:nvSpPr>
          <p:cNvPr id="7" name="Footer Placeholder 6"/>
          <p:cNvSpPr>
            <a:spLocks noGrp="1"/>
          </p:cNvSpPr>
          <p:nvPr>
            <p:ph type="ftr" sz="quarter" idx="10"/>
          </p:nvPr>
        </p:nvSpPr>
        <p:spPr/>
        <p:txBody>
          <a:bodyPr/>
          <a:lstStyle/>
          <a:p>
            <a:r>
              <a:rPr lang="en-US" dirty="0" smtClean="0"/>
              <a:t>QX-QQM-100</a:t>
            </a:r>
            <a:endParaRPr lang="en-US" dirty="0"/>
          </a:p>
        </p:txBody>
      </p:sp>
      <p:pic>
        <p:nvPicPr>
          <p:cNvPr id="14338" name="Picture 2" descr="C:\Users\frl\AppData\Local\Temp\SNAGHTML8682641.PNG"/>
          <p:cNvPicPr>
            <a:picLocks noChangeAspect="1" noChangeArrowheads="1"/>
          </p:cNvPicPr>
          <p:nvPr/>
        </p:nvPicPr>
        <p:blipFill>
          <a:blip r:embed="rId3"/>
          <a:srcRect/>
          <a:stretch>
            <a:fillRect/>
          </a:stretch>
        </p:blipFill>
        <p:spPr bwMode="auto">
          <a:xfrm>
            <a:off x="838200" y="2971800"/>
            <a:ext cx="7124700" cy="3251228"/>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mtClean="0"/>
              <a:t>Click the request to see a message overview</a:t>
            </a:r>
            <a:endParaRPr lang="en-US" dirty="0"/>
          </a:p>
        </p:txBody>
      </p:sp>
      <p:sp>
        <p:nvSpPr>
          <p:cNvPr id="2" name="Title 1"/>
          <p:cNvSpPr>
            <a:spLocks noGrp="1"/>
          </p:cNvSpPr>
          <p:nvPr>
            <p:ph type="title"/>
          </p:nvPr>
        </p:nvSpPr>
        <p:spPr/>
        <p:txBody>
          <a:bodyPr/>
          <a:lstStyle/>
          <a:p>
            <a:r>
              <a:rPr lang="en-US" smtClean="0"/>
              <a:t>Queue – Viewing Requests</a:t>
            </a:r>
            <a:endParaRPr lang="en-US" dirty="0"/>
          </a:p>
        </p:txBody>
      </p:sp>
      <p:sp>
        <p:nvSpPr>
          <p:cNvPr id="7" name="Footer Placeholder 6"/>
          <p:cNvSpPr>
            <a:spLocks noGrp="1"/>
          </p:cNvSpPr>
          <p:nvPr>
            <p:ph type="ftr" sz="quarter" idx="10"/>
          </p:nvPr>
        </p:nvSpPr>
        <p:spPr/>
        <p:txBody>
          <a:bodyPr/>
          <a:lstStyle/>
          <a:p>
            <a:r>
              <a:rPr lang="en-US" dirty="0" smtClean="0"/>
              <a:t>QX-QQM-110</a:t>
            </a:r>
            <a:endParaRPr lang="en-US" dirty="0"/>
          </a:p>
        </p:txBody>
      </p:sp>
      <p:pic>
        <p:nvPicPr>
          <p:cNvPr id="12290" name="Picture 2" descr="C:\Users\frl\AppData\Local\Temp\SNAGHTML86b3879.PNG"/>
          <p:cNvPicPr>
            <a:picLocks noChangeAspect="1" noChangeArrowheads="1"/>
          </p:cNvPicPr>
          <p:nvPr/>
        </p:nvPicPr>
        <p:blipFill>
          <a:blip r:embed="rId3"/>
          <a:srcRect/>
          <a:stretch>
            <a:fillRect/>
          </a:stretch>
        </p:blipFill>
        <p:spPr bwMode="auto">
          <a:xfrm>
            <a:off x="1371600" y="1981200"/>
            <a:ext cx="6248400" cy="4425951"/>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Queue – Viewing Request Detail</a:t>
            </a:r>
            <a:endParaRPr lang="en-US" dirty="0"/>
          </a:p>
        </p:txBody>
      </p:sp>
      <p:sp>
        <p:nvSpPr>
          <p:cNvPr id="6" name="Footer Placeholder 5"/>
          <p:cNvSpPr>
            <a:spLocks noGrp="1"/>
          </p:cNvSpPr>
          <p:nvPr>
            <p:ph type="ftr" sz="quarter" idx="10"/>
          </p:nvPr>
        </p:nvSpPr>
        <p:spPr/>
        <p:txBody>
          <a:bodyPr/>
          <a:lstStyle/>
          <a:p>
            <a:r>
              <a:rPr lang="en-US" dirty="0" smtClean="0"/>
              <a:t>QX-QQM-120</a:t>
            </a:r>
            <a:endParaRPr lang="en-US" dirty="0"/>
          </a:p>
        </p:txBody>
      </p:sp>
      <p:pic>
        <p:nvPicPr>
          <p:cNvPr id="10242" name="Picture 2" descr="C:\Users\frl\AppData\Local\Temp\SNAGHTML87027e6.PNG"/>
          <p:cNvPicPr>
            <a:picLocks noChangeAspect="1" noChangeArrowheads="1"/>
          </p:cNvPicPr>
          <p:nvPr/>
        </p:nvPicPr>
        <p:blipFill>
          <a:blip r:embed="rId3"/>
          <a:srcRect/>
          <a:stretch>
            <a:fillRect/>
          </a:stretch>
        </p:blipFill>
        <p:spPr bwMode="auto">
          <a:xfrm>
            <a:off x="609599" y="990600"/>
            <a:ext cx="8195145" cy="5294571"/>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mtClean="0"/>
              <a:t>Click the response to see a message overview</a:t>
            </a:r>
            <a:endParaRPr lang="en-US" dirty="0"/>
          </a:p>
        </p:txBody>
      </p:sp>
      <p:sp>
        <p:nvSpPr>
          <p:cNvPr id="2" name="Title 1"/>
          <p:cNvSpPr>
            <a:spLocks noGrp="1"/>
          </p:cNvSpPr>
          <p:nvPr>
            <p:ph type="title"/>
          </p:nvPr>
        </p:nvSpPr>
        <p:spPr/>
        <p:txBody>
          <a:bodyPr/>
          <a:lstStyle/>
          <a:p>
            <a:r>
              <a:rPr lang="en-US" smtClean="0"/>
              <a:t>Queue – Viewing Responses</a:t>
            </a:r>
            <a:endParaRPr lang="en-US" dirty="0"/>
          </a:p>
        </p:txBody>
      </p:sp>
      <p:sp>
        <p:nvSpPr>
          <p:cNvPr id="7" name="Footer Placeholder 6"/>
          <p:cNvSpPr>
            <a:spLocks noGrp="1"/>
          </p:cNvSpPr>
          <p:nvPr>
            <p:ph type="ftr" sz="quarter" idx="10"/>
          </p:nvPr>
        </p:nvSpPr>
        <p:spPr/>
        <p:txBody>
          <a:bodyPr/>
          <a:lstStyle/>
          <a:p>
            <a:r>
              <a:rPr lang="en-US" dirty="0" smtClean="0"/>
              <a:t>QX-QQM-130</a:t>
            </a:r>
            <a:endParaRPr lang="en-US" dirty="0"/>
          </a:p>
        </p:txBody>
      </p:sp>
      <p:pic>
        <p:nvPicPr>
          <p:cNvPr id="8194" name="Picture 2" descr="C:\Users\frl\AppData\Local\Temp\SNAGHTML86e1734.PNG"/>
          <p:cNvPicPr>
            <a:picLocks noChangeAspect="1" noChangeArrowheads="1"/>
          </p:cNvPicPr>
          <p:nvPr/>
        </p:nvPicPr>
        <p:blipFill>
          <a:blip r:embed="rId3"/>
          <a:srcRect/>
          <a:stretch>
            <a:fillRect/>
          </a:stretch>
        </p:blipFill>
        <p:spPr bwMode="auto">
          <a:xfrm>
            <a:off x="1371600" y="1954295"/>
            <a:ext cx="6248400" cy="4446505"/>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Queue – Viewing Response Detail</a:t>
            </a:r>
            <a:endParaRPr lang="en-US" dirty="0"/>
          </a:p>
        </p:txBody>
      </p:sp>
      <p:sp>
        <p:nvSpPr>
          <p:cNvPr id="6" name="Footer Placeholder 5"/>
          <p:cNvSpPr>
            <a:spLocks noGrp="1"/>
          </p:cNvSpPr>
          <p:nvPr>
            <p:ph type="ftr" sz="quarter" idx="10"/>
          </p:nvPr>
        </p:nvSpPr>
        <p:spPr/>
        <p:txBody>
          <a:bodyPr/>
          <a:lstStyle/>
          <a:p>
            <a:r>
              <a:rPr lang="en-US" dirty="0" smtClean="0"/>
              <a:t>QX-QQM-140</a:t>
            </a:r>
            <a:endParaRPr lang="en-US" dirty="0"/>
          </a:p>
        </p:txBody>
      </p:sp>
      <p:pic>
        <p:nvPicPr>
          <p:cNvPr id="6146" name="Picture 2" descr="C:\Users\frl\AppData\Local\Temp\SNAGHTML8715b45.PNG"/>
          <p:cNvPicPr>
            <a:picLocks noChangeAspect="1" noChangeArrowheads="1"/>
          </p:cNvPicPr>
          <p:nvPr/>
        </p:nvPicPr>
        <p:blipFill>
          <a:blip r:embed="rId3"/>
          <a:srcRect/>
          <a:stretch>
            <a:fillRect/>
          </a:stretch>
        </p:blipFill>
        <p:spPr bwMode="auto">
          <a:xfrm>
            <a:off x="609600" y="990600"/>
            <a:ext cx="8229600" cy="5360339"/>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Edit the request XML to correct data errors and then click Submit to reprocess the request</a:t>
            </a:r>
            <a:endParaRPr lang="en-US" dirty="0"/>
          </a:p>
        </p:txBody>
      </p:sp>
      <p:sp>
        <p:nvSpPr>
          <p:cNvPr id="2" name="Title 1"/>
          <p:cNvSpPr>
            <a:spLocks noGrp="1"/>
          </p:cNvSpPr>
          <p:nvPr>
            <p:ph type="title"/>
          </p:nvPr>
        </p:nvSpPr>
        <p:spPr/>
        <p:txBody>
          <a:bodyPr/>
          <a:lstStyle/>
          <a:p>
            <a:r>
              <a:rPr lang="en-US" smtClean="0"/>
              <a:t>Queue – Edit/Resubmit Request</a:t>
            </a:r>
            <a:endParaRPr lang="en-US" dirty="0"/>
          </a:p>
        </p:txBody>
      </p:sp>
      <p:sp>
        <p:nvSpPr>
          <p:cNvPr id="7" name="Footer Placeholder 6"/>
          <p:cNvSpPr>
            <a:spLocks noGrp="1"/>
          </p:cNvSpPr>
          <p:nvPr>
            <p:ph type="ftr" sz="quarter" idx="10"/>
          </p:nvPr>
        </p:nvSpPr>
        <p:spPr/>
        <p:txBody>
          <a:bodyPr/>
          <a:lstStyle/>
          <a:p>
            <a:r>
              <a:rPr lang="en-US" dirty="0" smtClean="0"/>
              <a:t>QX-QQM-150</a:t>
            </a:r>
            <a:endParaRPr lang="en-US" dirty="0"/>
          </a:p>
        </p:txBody>
      </p:sp>
      <p:pic>
        <p:nvPicPr>
          <p:cNvPr id="4098" name="Picture 2" descr="C:\Users\frl\AppData\Local\Temp\SNAGHTML873249c.PNG"/>
          <p:cNvPicPr>
            <a:picLocks noChangeAspect="1" noChangeArrowheads="1"/>
          </p:cNvPicPr>
          <p:nvPr/>
        </p:nvPicPr>
        <p:blipFill>
          <a:blip r:embed="rId3"/>
          <a:srcRect/>
          <a:stretch>
            <a:fillRect/>
          </a:stretch>
        </p:blipFill>
        <p:spPr bwMode="auto">
          <a:xfrm>
            <a:off x="1219200" y="2286000"/>
            <a:ext cx="7086600" cy="4080165"/>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Content Placeholder 2"/>
          <p:cNvSpPr>
            <a:spLocks noGrp="1"/>
          </p:cNvSpPr>
          <p:nvPr>
            <p:ph idx="1"/>
          </p:nvPr>
        </p:nvSpPr>
        <p:spPr/>
        <p:txBody>
          <a:bodyPr/>
          <a:lstStyle/>
          <a:p>
            <a:r>
              <a:rPr lang="en-US" smtClean="0"/>
              <a:t>Complete the exercises in your training guide.</a:t>
            </a:r>
          </a:p>
        </p:txBody>
      </p:sp>
      <p:sp>
        <p:nvSpPr>
          <p:cNvPr id="11266" name="Title 1"/>
          <p:cNvSpPr>
            <a:spLocks noGrp="1"/>
          </p:cNvSpPr>
          <p:nvPr>
            <p:ph type="title"/>
          </p:nvPr>
        </p:nvSpPr>
        <p:spPr/>
        <p:txBody>
          <a:bodyPr/>
          <a:lstStyle/>
          <a:p>
            <a:r>
              <a:rPr lang="en-US" smtClean="0"/>
              <a:t>Queue Manager Exercise</a:t>
            </a:r>
            <a:endParaRPr lang="en-US" dirty="0" smtClean="0"/>
          </a:p>
        </p:txBody>
      </p:sp>
      <p:sp>
        <p:nvSpPr>
          <p:cNvPr id="6" name="Footer Placeholder 5"/>
          <p:cNvSpPr>
            <a:spLocks noGrp="1"/>
          </p:cNvSpPr>
          <p:nvPr>
            <p:ph type="ftr" sz="quarter" idx="10"/>
          </p:nvPr>
        </p:nvSpPr>
        <p:spPr/>
        <p:txBody>
          <a:bodyPr/>
          <a:lstStyle/>
          <a:p>
            <a:r>
              <a:rPr lang="en-US" dirty="0" smtClean="0"/>
              <a:t>QX-QQM-160</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Content Placeholder 2"/>
          <p:cNvSpPr>
            <a:spLocks noGrp="1"/>
          </p:cNvSpPr>
          <p:nvPr>
            <p:ph idx="1"/>
          </p:nvPr>
        </p:nvSpPr>
        <p:spPr/>
        <p:txBody>
          <a:bodyPr>
            <a:normAutofit/>
          </a:bodyPr>
          <a:lstStyle/>
          <a:p>
            <a:r>
              <a:rPr lang="en-US" sz="2400" dirty="0" smtClean="0"/>
              <a:t>QXI Web Service only supports synchronous processing</a:t>
            </a:r>
          </a:p>
          <a:p>
            <a:r>
              <a:rPr lang="en-US" sz="2400" dirty="0" smtClean="0"/>
              <a:t>Asynchronous processing provided by Queue Manager</a:t>
            </a:r>
          </a:p>
          <a:p>
            <a:r>
              <a:rPr lang="en-US" sz="2400" dirty="0" smtClean="0"/>
              <a:t>Queues request files for processing</a:t>
            </a:r>
          </a:p>
          <a:p>
            <a:r>
              <a:rPr lang="en-US" sz="2400" dirty="0" smtClean="0"/>
              <a:t>Directories are used to queue request and response</a:t>
            </a:r>
          </a:p>
          <a:p>
            <a:r>
              <a:rPr lang="en-US" sz="2400" dirty="0" smtClean="0"/>
              <a:t>Queue monitoring/management is available in QXI UI</a:t>
            </a:r>
          </a:p>
        </p:txBody>
      </p:sp>
      <p:sp>
        <p:nvSpPr>
          <p:cNvPr id="13314" name="Rectangle 2"/>
          <p:cNvSpPr>
            <a:spLocks noGrp="1" noChangeArrowheads="1"/>
          </p:cNvSpPr>
          <p:nvPr>
            <p:ph type="title"/>
          </p:nvPr>
        </p:nvSpPr>
        <p:spPr/>
        <p:txBody>
          <a:bodyPr/>
          <a:lstStyle/>
          <a:p>
            <a:r>
              <a:rPr lang="en-US" smtClean="0"/>
              <a:t>QXI Queue Manager - Overview</a:t>
            </a:r>
            <a:endParaRPr lang="en-US" dirty="0"/>
          </a:p>
        </p:txBody>
      </p:sp>
      <p:grpSp>
        <p:nvGrpSpPr>
          <p:cNvPr id="84" name="Group 83"/>
          <p:cNvGrpSpPr/>
          <p:nvPr/>
        </p:nvGrpSpPr>
        <p:grpSpPr>
          <a:xfrm>
            <a:off x="457200" y="3886200"/>
            <a:ext cx="8229600" cy="2286000"/>
            <a:chOff x="457200" y="1676400"/>
            <a:chExt cx="8229600" cy="2286000"/>
          </a:xfrm>
        </p:grpSpPr>
        <p:sp>
          <p:nvSpPr>
            <p:cNvPr id="7" name="TextBox 6"/>
            <p:cNvSpPr txBox="1"/>
            <p:nvPr/>
          </p:nvSpPr>
          <p:spPr>
            <a:xfrm>
              <a:off x="457200" y="1676400"/>
              <a:ext cx="8229600" cy="1828800"/>
            </a:xfrm>
            <a:prstGeom prst="rect">
              <a:avLst/>
            </a:prstGeom>
            <a:noFill/>
          </p:spPr>
          <p:txBody>
            <a:bodyPr wrap="square" rtlCol="0">
              <a:noAutofit/>
            </a:bodyPr>
            <a:lstStyle/>
            <a:p>
              <a:pPr algn="l"/>
              <a:endParaRPr lang="en-US" sz="2000" dirty="0" smtClean="0">
                <a:latin typeface="+mj-lt"/>
              </a:endParaRPr>
            </a:p>
            <a:p>
              <a:pPr algn="l"/>
              <a:endParaRPr lang="en-US" sz="2400" dirty="0">
                <a:latin typeface="+mj-lt"/>
              </a:endParaRPr>
            </a:p>
          </p:txBody>
        </p:sp>
        <p:sp>
          <p:nvSpPr>
            <p:cNvPr id="4" name="TextBox 119"/>
            <p:cNvSpPr txBox="1">
              <a:spLocks noChangeArrowheads="1"/>
            </p:cNvSpPr>
            <p:nvPr/>
          </p:nvSpPr>
          <p:spPr bwMode="auto">
            <a:xfrm>
              <a:off x="5105400" y="2438400"/>
              <a:ext cx="1143000" cy="914400"/>
            </a:xfrm>
            <a:prstGeom prst="rect">
              <a:avLst/>
            </a:prstGeom>
            <a:solidFill>
              <a:schemeClr val="tx2">
                <a:lumMod val="60000"/>
                <a:lumOff val="40000"/>
              </a:schemeClr>
            </a:solidFill>
            <a:ln w="9525">
              <a:noFill/>
              <a:miter lim="800000"/>
              <a:headEnd/>
              <a:tailEnd/>
            </a:ln>
          </p:spPr>
          <p:txBody>
            <a:bodyPr wrap="none" anchor="ctr" anchorCtr="0"/>
            <a:lstStyle/>
            <a:p>
              <a:pPr>
                <a:defRPr/>
              </a:pPr>
              <a:r>
                <a:rPr lang="en-GB" sz="1600" dirty="0">
                  <a:solidFill>
                    <a:srgbClr val="FFFFFF"/>
                  </a:solidFill>
                  <a:latin typeface="+mj-lt"/>
                </a:rPr>
                <a:t>QXtend</a:t>
              </a:r>
              <a:endParaRPr lang="en-US" sz="1600" dirty="0">
                <a:solidFill>
                  <a:srgbClr val="FFFFFF"/>
                </a:solidFill>
                <a:latin typeface="+mj-lt"/>
              </a:endParaRPr>
            </a:p>
          </p:txBody>
        </p:sp>
        <p:sp>
          <p:nvSpPr>
            <p:cNvPr id="5" name="TextBox 23"/>
            <p:cNvSpPr txBox="1">
              <a:spLocks noChangeArrowheads="1"/>
            </p:cNvSpPr>
            <p:nvPr/>
          </p:nvSpPr>
          <p:spPr bwMode="auto">
            <a:xfrm>
              <a:off x="7086600" y="2438400"/>
              <a:ext cx="1143000" cy="914400"/>
            </a:xfrm>
            <a:prstGeom prst="rect">
              <a:avLst/>
            </a:prstGeom>
            <a:solidFill>
              <a:schemeClr val="accent1"/>
            </a:solidFill>
            <a:ln w="9525">
              <a:noFill/>
              <a:miter lim="800000"/>
              <a:headEnd/>
              <a:tailEnd/>
            </a:ln>
          </p:spPr>
          <p:txBody>
            <a:bodyPr anchor="ctr"/>
            <a:lstStyle/>
            <a:p>
              <a:r>
                <a:rPr lang="en-GB" sz="1400" dirty="0">
                  <a:solidFill>
                    <a:schemeClr val="bg1"/>
                  </a:solidFill>
                  <a:latin typeface="+mj-lt"/>
                </a:rPr>
                <a:t>QAD </a:t>
              </a:r>
              <a:r>
                <a:rPr lang="en-GB" sz="1400" dirty="0" smtClean="0">
                  <a:solidFill>
                    <a:schemeClr val="bg1"/>
                  </a:solidFill>
                  <a:latin typeface="+mj-lt"/>
                </a:rPr>
                <a:t>EA</a:t>
              </a:r>
              <a:endParaRPr lang="en-US" sz="1400" dirty="0">
                <a:solidFill>
                  <a:schemeClr val="bg1"/>
                </a:solidFill>
                <a:latin typeface="+mj-lt"/>
              </a:endParaRPr>
            </a:p>
          </p:txBody>
        </p:sp>
        <p:pic>
          <p:nvPicPr>
            <p:cNvPr id="27" name="Picture 26" descr="qadlogo.jpg"/>
            <p:cNvPicPr>
              <a:picLocks noChangeAspect="1"/>
            </p:cNvPicPr>
            <p:nvPr/>
          </p:nvPicPr>
          <p:blipFill>
            <a:blip r:embed="rId3" cstate="print"/>
            <a:stretch>
              <a:fillRect/>
            </a:stretch>
          </p:blipFill>
          <p:spPr>
            <a:xfrm>
              <a:off x="3648075" y="2595563"/>
              <a:ext cx="619125" cy="600075"/>
            </a:xfrm>
            <a:prstGeom prst="rect">
              <a:avLst/>
            </a:prstGeom>
          </p:spPr>
        </p:pic>
        <p:sp>
          <p:nvSpPr>
            <p:cNvPr id="28" name="TextBox 27"/>
            <p:cNvSpPr txBox="1"/>
            <p:nvPr/>
          </p:nvSpPr>
          <p:spPr>
            <a:xfrm>
              <a:off x="3457110" y="3152001"/>
              <a:ext cx="981359" cy="276999"/>
            </a:xfrm>
            <a:prstGeom prst="rect">
              <a:avLst/>
            </a:prstGeom>
            <a:noFill/>
          </p:spPr>
          <p:txBody>
            <a:bodyPr wrap="none" rtlCol="0">
              <a:spAutoFit/>
            </a:bodyPr>
            <a:lstStyle/>
            <a:p>
              <a:r>
                <a:rPr lang="en-US" sz="1200" dirty="0" err="1" smtClean="0">
                  <a:latin typeface="+mj-lt"/>
                </a:rPr>
                <a:t>QDoc</a:t>
              </a:r>
              <a:r>
                <a:rPr lang="en-US" sz="1200" dirty="0" smtClean="0">
                  <a:latin typeface="+mj-lt"/>
                </a:rPr>
                <a:t> XML</a:t>
              </a:r>
              <a:endParaRPr lang="en-US" sz="1200" dirty="0">
                <a:latin typeface="+mj-lt"/>
              </a:endParaRPr>
            </a:p>
          </p:txBody>
        </p:sp>
        <p:cxnSp>
          <p:nvCxnSpPr>
            <p:cNvPr id="53" name="Elbow Connector 52"/>
            <p:cNvCxnSpPr>
              <a:stCxn id="23" idx="3"/>
              <a:endCxn id="27" idx="1"/>
            </p:cNvCxnSpPr>
            <p:nvPr/>
          </p:nvCxnSpPr>
          <p:spPr bwMode="auto">
            <a:xfrm>
              <a:off x="2819400" y="2890838"/>
              <a:ext cx="828675" cy="4763"/>
            </a:xfrm>
            <a:prstGeom prst="bentConnector3">
              <a:avLst>
                <a:gd name="adj1" fmla="val 50000"/>
              </a:avLst>
            </a:prstGeom>
            <a:noFill/>
            <a:ln w="31750">
              <a:solidFill>
                <a:schemeClr val="tx1">
                  <a:lumMod val="50000"/>
                  <a:lumOff val="50000"/>
                </a:schemeClr>
              </a:solidFill>
              <a:prstDash val="dash"/>
              <a:round/>
              <a:headEnd type="none" w="lg" len="med"/>
              <a:tailEnd type="triangle" w="lg" len="med"/>
            </a:ln>
          </p:spPr>
        </p:cxnSp>
        <p:cxnSp>
          <p:nvCxnSpPr>
            <p:cNvPr id="71" name="Straight Arrow Connector 70"/>
            <p:cNvCxnSpPr>
              <a:stCxn id="4" idx="3"/>
              <a:endCxn id="5" idx="1"/>
            </p:cNvCxnSpPr>
            <p:nvPr/>
          </p:nvCxnSpPr>
          <p:spPr bwMode="auto">
            <a:xfrm>
              <a:off x="6248400" y="2895600"/>
              <a:ext cx="838200" cy="1588"/>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73" name="Straight Arrow Connector 72"/>
            <p:cNvCxnSpPr>
              <a:stCxn id="27" idx="3"/>
              <a:endCxn id="4" idx="1"/>
            </p:cNvCxnSpPr>
            <p:nvPr/>
          </p:nvCxnSpPr>
          <p:spPr bwMode="auto">
            <a:xfrm flipV="1">
              <a:off x="4267200" y="2895600"/>
              <a:ext cx="838200" cy="1"/>
            </a:xfrm>
            <a:prstGeom prst="straightConnector1">
              <a:avLst/>
            </a:prstGeom>
            <a:noFill/>
            <a:ln w="31750">
              <a:solidFill>
                <a:schemeClr val="tx1">
                  <a:lumMod val="50000"/>
                  <a:lumOff val="50000"/>
                </a:schemeClr>
              </a:solidFill>
              <a:prstDash val="dash"/>
              <a:round/>
              <a:headEnd type="none" w="lg" len="med"/>
              <a:tailEnd type="triangle" w="lg" len="med"/>
            </a:ln>
          </p:spPr>
        </p:cxnSp>
        <p:pic>
          <p:nvPicPr>
            <p:cNvPr id="23" name="Picture 22" descr="qadlogo.jpg"/>
            <p:cNvPicPr>
              <a:picLocks noChangeAspect="1"/>
            </p:cNvPicPr>
            <p:nvPr/>
          </p:nvPicPr>
          <p:blipFill>
            <a:blip r:embed="rId3" cstate="print"/>
            <a:stretch>
              <a:fillRect/>
            </a:stretch>
          </p:blipFill>
          <p:spPr>
            <a:xfrm>
              <a:off x="2200275" y="2590800"/>
              <a:ext cx="619125" cy="600075"/>
            </a:xfrm>
            <a:prstGeom prst="rect">
              <a:avLst/>
            </a:prstGeom>
          </p:spPr>
        </p:pic>
        <p:sp>
          <p:nvSpPr>
            <p:cNvPr id="24" name="TextBox 23"/>
            <p:cNvSpPr txBox="1"/>
            <p:nvPr/>
          </p:nvSpPr>
          <p:spPr>
            <a:xfrm>
              <a:off x="2067848" y="3147238"/>
              <a:ext cx="980152" cy="646331"/>
            </a:xfrm>
            <a:prstGeom prst="rect">
              <a:avLst/>
            </a:prstGeom>
            <a:noFill/>
          </p:spPr>
          <p:txBody>
            <a:bodyPr wrap="square" rtlCol="0">
              <a:spAutoFit/>
            </a:bodyPr>
            <a:lstStyle/>
            <a:p>
              <a:r>
                <a:rPr lang="en-US" sz="1200" dirty="0" smtClean="0">
                  <a:latin typeface="+mj-lt"/>
                </a:rPr>
                <a:t>QXI Queue Manager</a:t>
              </a:r>
              <a:endParaRPr lang="en-US" sz="1200" dirty="0">
                <a:latin typeface="+mj-lt"/>
              </a:endParaRPr>
            </a:p>
          </p:txBody>
        </p:sp>
        <p:sp>
          <p:nvSpPr>
            <p:cNvPr id="30" name="TextBox 119"/>
            <p:cNvSpPr txBox="1">
              <a:spLocks noChangeArrowheads="1"/>
            </p:cNvSpPr>
            <p:nvPr/>
          </p:nvSpPr>
          <p:spPr bwMode="auto">
            <a:xfrm>
              <a:off x="533400" y="2624137"/>
              <a:ext cx="838200" cy="5334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defRPr/>
              </a:pPr>
              <a:r>
                <a:rPr lang="en-US" sz="1400" dirty="0" smtClean="0">
                  <a:solidFill>
                    <a:srgbClr val="FFFFFF"/>
                  </a:solidFill>
                  <a:latin typeface="+mj-lt"/>
                </a:rPr>
                <a:t>MES</a:t>
              </a:r>
            </a:p>
            <a:p>
              <a:pPr>
                <a:defRPr/>
              </a:pPr>
              <a:r>
                <a:rPr lang="en-US" sz="1400" dirty="0" smtClean="0">
                  <a:solidFill>
                    <a:srgbClr val="FFFFFF"/>
                  </a:solidFill>
                  <a:latin typeface="+mj-lt"/>
                </a:rPr>
                <a:t>(EMEA)</a:t>
              </a:r>
            </a:p>
          </p:txBody>
        </p:sp>
        <p:sp>
          <p:nvSpPr>
            <p:cNvPr id="31" name="TextBox 119"/>
            <p:cNvSpPr txBox="1">
              <a:spLocks noChangeArrowheads="1"/>
            </p:cNvSpPr>
            <p:nvPr/>
          </p:nvSpPr>
          <p:spPr bwMode="auto">
            <a:xfrm>
              <a:off x="533400" y="3429000"/>
              <a:ext cx="838200" cy="5334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defRPr/>
              </a:pPr>
              <a:r>
                <a:rPr lang="en-US" sz="1400" dirty="0" smtClean="0">
                  <a:solidFill>
                    <a:srgbClr val="FFFFFF"/>
                  </a:solidFill>
                  <a:latin typeface="+mj-lt"/>
                </a:rPr>
                <a:t>MES</a:t>
              </a:r>
            </a:p>
            <a:p>
              <a:pPr>
                <a:defRPr/>
              </a:pPr>
              <a:r>
                <a:rPr lang="en-US" sz="1400" dirty="0" smtClean="0">
                  <a:solidFill>
                    <a:srgbClr val="FFFFFF"/>
                  </a:solidFill>
                  <a:latin typeface="+mj-lt"/>
                </a:rPr>
                <a:t>(EMEA)</a:t>
              </a:r>
            </a:p>
          </p:txBody>
        </p:sp>
        <p:cxnSp>
          <p:nvCxnSpPr>
            <p:cNvPr id="48" name="Straight Arrow Connector 47"/>
            <p:cNvCxnSpPr>
              <a:stCxn id="74" idx="3"/>
            </p:cNvCxnSpPr>
            <p:nvPr/>
          </p:nvCxnSpPr>
          <p:spPr bwMode="auto">
            <a:xfrm>
              <a:off x="1291465" y="1976438"/>
              <a:ext cx="918335" cy="766762"/>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2" name="Straight Arrow Connector 51"/>
            <p:cNvCxnSpPr>
              <a:stCxn id="30" idx="3"/>
              <a:endCxn id="23" idx="1"/>
            </p:cNvCxnSpPr>
            <p:nvPr/>
          </p:nvCxnSpPr>
          <p:spPr bwMode="auto">
            <a:xfrm>
              <a:off x="1371600" y="2890837"/>
              <a:ext cx="828675" cy="1"/>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58" name="Straight Arrow Connector 57"/>
            <p:cNvCxnSpPr>
              <a:stCxn id="31" idx="3"/>
            </p:cNvCxnSpPr>
            <p:nvPr/>
          </p:nvCxnSpPr>
          <p:spPr bwMode="auto">
            <a:xfrm flipV="1">
              <a:off x="1371600" y="3048000"/>
              <a:ext cx="838200" cy="647700"/>
            </a:xfrm>
            <a:prstGeom prst="straightConnector1">
              <a:avLst/>
            </a:prstGeom>
            <a:noFill/>
            <a:ln w="31750">
              <a:solidFill>
                <a:schemeClr val="tx1">
                  <a:lumMod val="50000"/>
                  <a:lumOff val="50000"/>
                </a:schemeClr>
              </a:solidFill>
              <a:prstDash val="dash"/>
              <a:round/>
              <a:headEnd type="none" w="lg" len="med"/>
              <a:tailEnd type="triangle" w="lg" len="med"/>
            </a:ln>
          </p:spPr>
        </p:cxnSp>
        <p:pic>
          <p:nvPicPr>
            <p:cNvPr id="74" name="Picture 73" descr="qadlogo.jpg"/>
            <p:cNvPicPr>
              <a:picLocks noChangeAspect="1"/>
            </p:cNvPicPr>
            <p:nvPr/>
          </p:nvPicPr>
          <p:blipFill>
            <a:blip r:embed="rId3" cstate="print"/>
            <a:stretch>
              <a:fillRect/>
            </a:stretch>
          </p:blipFill>
          <p:spPr>
            <a:xfrm>
              <a:off x="672340" y="1676400"/>
              <a:ext cx="619125" cy="600075"/>
            </a:xfrm>
            <a:prstGeom prst="rect">
              <a:avLst/>
            </a:prstGeom>
          </p:spPr>
        </p:pic>
        <p:sp>
          <p:nvSpPr>
            <p:cNvPr id="75" name="TextBox 74"/>
            <p:cNvSpPr txBox="1"/>
            <p:nvPr/>
          </p:nvSpPr>
          <p:spPr>
            <a:xfrm>
              <a:off x="547328" y="2232838"/>
              <a:ext cx="869149" cy="276999"/>
            </a:xfrm>
            <a:prstGeom prst="rect">
              <a:avLst/>
            </a:prstGeom>
            <a:noFill/>
          </p:spPr>
          <p:txBody>
            <a:bodyPr wrap="none" rtlCol="0">
              <a:spAutoFit/>
            </a:bodyPr>
            <a:lstStyle/>
            <a:p>
              <a:r>
                <a:rPr lang="en-US" sz="1200" dirty="0" smtClean="0">
                  <a:latin typeface="+mj-lt"/>
                </a:rPr>
                <a:t>QAD CSS</a:t>
              </a:r>
              <a:endParaRPr lang="en-US" sz="1200" dirty="0">
                <a:latin typeface="+mj-lt"/>
              </a:endParaRPr>
            </a:p>
          </p:txBody>
        </p:sp>
      </p:grpSp>
      <p:sp>
        <p:nvSpPr>
          <p:cNvPr id="26" name="Footer Placeholder 25"/>
          <p:cNvSpPr>
            <a:spLocks noGrp="1"/>
          </p:cNvSpPr>
          <p:nvPr>
            <p:ph type="ftr" sz="quarter" idx="10"/>
          </p:nvPr>
        </p:nvSpPr>
        <p:spPr/>
        <p:txBody>
          <a:bodyPr/>
          <a:lstStyle/>
          <a:p>
            <a:r>
              <a:rPr lang="en-US" dirty="0" smtClean="0"/>
              <a:t>QX-QQM-020</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Queue Manager is not automatically enabled</a:t>
            </a:r>
          </a:p>
          <a:p>
            <a:r>
              <a:rPr lang="en-US" dirty="0" smtClean="0"/>
              <a:t>Enabling Queue Manager requires manual configuration</a:t>
            </a:r>
          </a:p>
          <a:p>
            <a:r>
              <a:rPr lang="en-US" dirty="0" smtClean="0"/>
              <a:t>Manual configuration steps:</a:t>
            </a:r>
          </a:p>
          <a:p>
            <a:pPr lvl="1"/>
            <a:r>
              <a:rPr lang="en-US" dirty="0" smtClean="0"/>
              <a:t>Identify home directory for all queues</a:t>
            </a:r>
          </a:p>
          <a:p>
            <a:pPr lvl="1"/>
            <a:r>
              <a:rPr lang="en-US" dirty="0" smtClean="0"/>
              <a:t>Edit environmentmanager.xml to enable Queue Manager</a:t>
            </a:r>
          </a:p>
          <a:p>
            <a:pPr lvl="1"/>
            <a:r>
              <a:rPr lang="en-US" dirty="0" smtClean="0"/>
              <a:t>Update environmentmanager.xml with queues home directory</a:t>
            </a:r>
          </a:p>
          <a:p>
            <a:pPr lvl="1"/>
            <a:r>
              <a:rPr lang="en-US" dirty="0" smtClean="0"/>
              <a:t>Restart QXI Web application</a:t>
            </a:r>
          </a:p>
          <a:p>
            <a:pPr lvl="1"/>
            <a:r>
              <a:rPr lang="en-US" dirty="0" smtClean="0"/>
              <a:t>Verify Queue Manager is enabled</a:t>
            </a:r>
            <a:endParaRPr lang="en-US" dirty="0"/>
          </a:p>
        </p:txBody>
      </p:sp>
      <p:sp>
        <p:nvSpPr>
          <p:cNvPr id="2" name="Title 1"/>
          <p:cNvSpPr>
            <a:spLocks noGrp="1"/>
          </p:cNvSpPr>
          <p:nvPr>
            <p:ph type="title"/>
          </p:nvPr>
        </p:nvSpPr>
        <p:spPr/>
        <p:txBody>
          <a:bodyPr/>
          <a:lstStyle/>
          <a:p>
            <a:r>
              <a:rPr lang="en-US" smtClean="0"/>
              <a:t>Queue Manager - Initialization</a:t>
            </a:r>
            <a:endParaRPr lang="en-US" dirty="0"/>
          </a:p>
        </p:txBody>
      </p:sp>
      <p:sp>
        <p:nvSpPr>
          <p:cNvPr id="6" name="Footer Placeholder 5"/>
          <p:cNvSpPr>
            <a:spLocks noGrp="1"/>
          </p:cNvSpPr>
          <p:nvPr>
            <p:ph type="ftr" sz="quarter" idx="10"/>
          </p:nvPr>
        </p:nvSpPr>
        <p:spPr/>
        <p:txBody>
          <a:bodyPr/>
          <a:lstStyle/>
          <a:p>
            <a:r>
              <a:rPr lang="en-US" dirty="0" smtClean="0"/>
              <a:t>QX-QQM-030</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400" dirty="0" smtClean="0"/>
              <a:t>Queue Manager accessed from Queues tab</a:t>
            </a:r>
          </a:p>
          <a:p>
            <a:r>
              <a:rPr lang="en-US" sz="2400" dirty="0" smtClean="0"/>
              <a:t>Create Queue from the Update Queues option</a:t>
            </a:r>
            <a:endParaRPr lang="en-US" sz="2400" dirty="0"/>
          </a:p>
        </p:txBody>
      </p:sp>
      <p:sp>
        <p:nvSpPr>
          <p:cNvPr id="2" name="Title 1"/>
          <p:cNvSpPr>
            <a:spLocks noGrp="1"/>
          </p:cNvSpPr>
          <p:nvPr>
            <p:ph type="title"/>
          </p:nvPr>
        </p:nvSpPr>
        <p:spPr/>
        <p:txBody>
          <a:bodyPr/>
          <a:lstStyle/>
          <a:p>
            <a:r>
              <a:rPr lang="en-US" smtClean="0"/>
              <a:t>Queue Configuration - Add</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1545666" y="2133600"/>
            <a:ext cx="6052669" cy="3707892"/>
          </a:xfrm>
          <a:prstGeom prst="rect">
            <a:avLst/>
          </a:prstGeom>
          <a:noFill/>
          <a:ln w="9525">
            <a:noFill/>
            <a:miter lim="800000"/>
            <a:headEnd/>
            <a:tailEnd/>
          </a:ln>
          <a:effectLst/>
        </p:spPr>
      </p:pic>
      <p:sp>
        <p:nvSpPr>
          <p:cNvPr id="7" name="Footer Placeholder 6"/>
          <p:cNvSpPr>
            <a:spLocks noGrp="1"/>
          </p:cNvSpPr>
          <p:nvPr>
            <p:ph type="ftr" sz="quarter" idx="10"/>
          </p:nvPr>
        </p:nvSpPr>
        <p:spPr/>
        <p:txBody>
          <a:bodyPr/>
          <a:lstStyle/>
          <a:p>
            <a:r>
              <a:rPr lang="en-US" dirty="0" smtClean="0"/>
              <a:t>QX-QQM-040</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Provide a unique name to be assigned to the queue</a:t>
            </a:r>
          </a:p>
          <a:p>
            <a:r>
              <a:rPr lang="en-US" dirty="0" smtClean="0"/>
              <a:t>Always use </a:t>
            </a:r>
            <a:r>
              <a:rPr lang="en-US" dirty="0" err="1" smtClean="0"/>
              <a:t>qdoc</a:t>
            </a:r>
            <a:r>
              <a:rPr lang="en-US" dirty="0" smtClean="0"/>
              <a:t> for Queue Type</a:t>
            </a:r>
          </a:p>
          <a:p>
            <a:r>
              <a:rPr lang="en-US" dirty="0" smtClean="0"/>
              <a:t>Enter URL of target QXI Web service</a:t>
            </a:r>
            <a:endParaRPr lang="en-US" dirty="0"/>
          </a:p>
        </p:txBody>
      </p:sp>
      <p:sp>
        <p:nvSpPr>
          <p:cNvPr id="2" name="Title 1"/>
          <p:cNvSpPr>
            <a:spLocks noGrp="1"/>
          </p:cNvSpPr>
          <p:nvPr>
            <p:ph type="title"/>
          </p:nvPr>
        </p:nvSpPr>
        <p:spPr/>
        <p:txBody>
          <a:bodyPr/>
          <a:lstStyle/>
          <a:p>
            <a:r>
              <a:rPr lang="en-US" smtClean="0"/>
              <a:t>Queue Configuration - Add</a:t>
            </a:r>
            <a:endParaRPr lang="en-US" dirty="0"/>
          </a:p>
        </p:txBody>
      </p:sp>
      <p:sp>
        <p:nvSpPr>
          <p:cNvPr id="7" name="Footer Placeholder 6"/>
          <p:cNvSpPr>
            <a:spLocks noGrp="1"/>
          </p:cNvSpPr>
          <p:nvPr>
            <p:ph type="ftr" sz="quarter" idx="10"/>
          </p:nvPr>
        </p:nvSpPr>
        <p:spPr/>
        <p:txBody>
          <a:bodyPr/>
          <a:lstStyle/>
          <a:p>
            <a:r>
              <a:rPr lang="en-US" dirty="0" smtClean="0"/>
              <a:t>QX-QQM-050</a:t>
            </a:r>
            <a:endParaRPr lang="en-US" dirty="0"/>
          </a:p>
        </p:txBody>
      </p:sp>
      <p:pic>
        <p:nvPicPr>
          <p:cNvPr id="24578" name="Picture 2" descr="C:\Users\frl\AppData\Local\Temp\SNAGHTML8514045.PNG"/>
          <p:cNvPicPr>
            <a:picLocks noChangeAspect="1" noChangeArrowheads="1"/>
          </p:cNvPicPr>
          <p:nvPr/>
        </p:nvPicPr>
        <p:blipFill>
          <a:blip r:embed="rId3"/>
          <a:srcRect/>
          <a:stretch>
            <a:fillRect/>
          </a:stretch>
        </p:blipFill>
        <p:spPr bwMode="auto">
          <a:xfrm>
            <a:off x="1600200" y="3124200"/>
            <a:ext cx="5476875" cy="2695576"/>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mtClean="0"/>
              <a:t>Update the general configuration settings for the queue</a:t>
            </a:r>
            <a:endParaRPr lang="en-US" dirty="0"/>
          </a:p>
        </p:txBody>
      </p:sp>
      <p:sp>
        <p:nvSpPr>
          <p:cNvPr id="2" name="Title 1"/>
          <p:cNvSpPr>
            <a:spLocks noGrp="1"/>
          </p:cNvSpPr>
          <p:nvPr>
            <p:ph type="title"/>
          </p:nvPr>
        </p:nvSpPr>
        <p:spPr/>
        <p:txBody>
          <a:bodyPr/>
          <a:lstStyle/>
          <a:p>
            <a:r>
              <a:rPr lang="en-US" smtClean="0"/>
              <a:t>Queue Configuration - Add</a:t>
            </a:r>
            <a:endParaRPr lang="en-US" dirty="0"/>
          </a:p>
        </p:txBody>
      </p:sp>
      <p:sp>
        <p:nvSpPr>
          <p:cNvPr id="7" name="Footer Placeholder 6"/>
          <p:cNvSpPr>
            <a:spLocks noGrp="1"/>
          </p:cNvSpPr>
          <p:nvPr>
            <p:ph type="ftr" sz="quarter" idx="10"/>
          </p:nvPr>
        </p:nvSpPr>
        <p:spPr/>
        <p:txBody>
          <a:bodyPr/>
          <a:lstStyle/>
          <a:p>
            <a:r>
              <a:rPr lang="en-US" dirty="0" smtClean="0"/>
              <a:t>QX-QQM-060</a:t>
            </a:r>
            <a:endParaRPr lang="en-US" dirty="0"/>
          </a:p>
        </p:txBody>
      </p:sp>
      <p:pic>
        <p:nvPicPr>
          <p:cNvPr id="22530" name="Picture 2" descr="C:\Users\frl\AppData\Local\Temp\SNAGHTML85303a3.PNG"/>
          <p:cNvPicPr>
            <a:picLocks noChangeAspect="1" noChangeArrowheads="1"/>
          </p:cNvPicPr>
          <p:nvPr/>
        </p:nvPicPr>
        <p:blipFill>
          <a:blip r:embed="rId3"/>
          <a:srcRect/>
          <a:stretch>
            <a:fillRect/>
          </a:stretch>
        </p:blipFill>
        <p:spPr bwMode="auto">
          <a:xfrm>
            <a:off x="3505200" y="1676400"/>
            <a:ext cx="4114800" cy="4740625"/>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400" dirty="0" smtClean="0"/>
              <a:t>Select queue from the Update queues option</a:t>
            </a:r>
          </a:p>
          <a:p>
            <a:r>
              <a:rPr lang="en-US" sz="2400" dirty="0" smtClean="0"/>
              <a:t>Select the check box for the queue and click Edit</a:t>
            </a:r>
            <a:endParaRPr lang="en-US" sz="2400" dirty="0"/>
          </a:p>
        </p:txBody>
      </p:sp>
      <p:sp>
        <p:nvSpPr>
          <p:cNvPr id="2" name="Title 1"/>
          <p:cNvSpPr>
            <a:spLocks noGrp="1"/>
          </p:cNvSpPr>
          <p:nvPr>
            <p:ph type="title"/>
          </p:nvPr>
        </p:nvSpPr>
        <p:spPr/>
        <p:txBody>
          <a:bodyPr/>
          <a:lstStyle/>
          <a:p>
            <a:r>
              <a:rPr lang="en-US" smtClean="0"/>
              <a:t>Queue Configuration - Modify</a:t>
            </a:r>
            <a:endParaRPr lang="en-US" dirty="0"/>
          </a:p>
        </p:txBody>
      </p:sp>
      <p:pic>
        <p:nvPicPr>
          <p:cNvPr id="4099" name="Picture 3"/>
          <p:cNvPicPr>
            <a:picLocks noChangeAspect="1" noChangeArrowheads="1"/>
          </p:cNvPicPr>
          <p:nvPr/>
        </p:nvPicPr>
        <p:blipFill>
          <a:blip r:embed="rId3" cstate="print"/>
          <a:srcRect/>
          <a:stretch>
            <a:fillRect/>
          </a:stretch>
        </p:blipFill>
        <p:spPr bwMode="auto">
          <a:xfrm>
            <a:off x="1371600" y="2209800"/>
            <a:ext cx="6197600" cy="3775820"/>
          </a:xfrm>
          <a:prstGeom prst="rect">
            <a:avLst/>
          </a:prstGeom>
          <a:noFill/>
          <a:ln w="9525">
            <a:noFill/>
            <a:miter lim="800000"/>
            <a:headEnd/>
            <a:tailEnd/>
          </a:ln>
          <a:effectLst/>
        </p:spPr>
      </p:pic>
      <p:sp>
        <p:nvSpPr>
          <p:cNvPr id="7" name="Footer Placeholder 6"/>
          <p:cNvSpPr>
            <a:spLocks noGrp="1"/>
          </p:cNvSpPr>
          <p:nvPr>
            <p:ph type="ftr" sz="quarter" idx="10"/>
          </p:nvPr>
        </p:nvSpPr>
        <p:spPr/>
        <p:txBody>
          <a:bodyPr/>
          <a:lstStyle/>
          <a:p>
            <a:r>
              <a:rPr lang="en-US" dirty="0" smtClean="0"/>
              <a:t>QX-QQM-070</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Stop and start individual queues</a:t>
            </a:r>
          </a:p>
          <a:p>
            <a:r>
              <a:rPr lang="en-US" dirty="0" smtClean="0"/>
              <a:t>Stop and start all queues</a:t>
            </a:r>
          </a:p>
          <a:p>
            <a:r>
              <a:rPr lang="en-US" dirty="0" smtClean="0"/>
              <a:t>The queue-control.sh script</a:t>
            </a:r>
            <a:endParaRPr lang="en-US" dirty="0"/>
          </a:p>
        </p:txBody>
      </p:sp>
      <p:sp>
        <p:nvSpPr>
          <p:cNvPr id="2" name="Title 1"/>
          <p:cNvSpPr>
            <a:spLocks noGrp="1"/>
          </p:cNvSpPr>
          <p:nvPr>
            <p:ph type="title"/>
          </p:nvPr>
        </p:nvSpPr>
        <p:spPr/>
        <p:txBody>
          <a:bodyPr/>
          <a:lstStyle/>
          <a:p>
            <a:r>
              <a:rPr lang="en-US" smtClean="0"/>
              <a:t>Queue Management </a:t>
            </a:r>
            <a:endParaRPr lang="en-US" dirty="0"/>
          </a:p>
        </p:txBody>
      </p:sp>
      <p:pic>
        <p:nvPicPr>
          <p:cNvPr id="5122" name="Picture 2"/>
          <p:cNvPicPr>
            <a:picLocks noChangeAspect="1" noChangeArrowheads="1"/>
          </p:cNvPicPr>
          <p:nvPr/>
        </p:nvPicPr>
        <p:blipFill>
          <a:blip r:embed="rId3" cstate="print"/>
          <a:srcRect/>
          <a:stretch>
            <a:fillRect/>
          </a:stretch>
        </p:blipFill>
        <p:spPr bwMode="auto">
          <a:xfrm>
            <a:off x="1371600" y="2514600"/>
            <a:ext cx="6121400" cy="3729396"/>
          </a:xfrm>
          <a:prstGeom prst="rect">
            <a:avLst/>
          </a:prstGeom>
          <a:noFill/>
          <a:ln w="9525">
            <a:noFill/>
            <a:miter lim="800000"/>
            <a:headEnd/>
            <a:tailEnd/>
          </a:ln>
          <a:effectLst/>
        </p:spPr>
      </p:pic>
      <p:sp>
        <p:nvSpPr>
          <p:cNvPr id="7" name="Footer Placeholder 6"/>
          <p:cNvSpPr>
            <a:spLocks noGrp="1"/>
          </p:cNvSpPr>
          <p:nvPr>
            <p:ph type="ftr" sz="quarter" idx="10"/>
          </p:nvPr>
        </p:nvSpPr>
        <p:spPr/>
        <p:txBody>
          <a:bodyPr/>
          <a:lstStyle/>
          <a:p>
            <a:r>
              <a:rPr lang="en-US" dirty="0" smtClean="0"/>
              <a:t>QX-QQM-080</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View queue contents</a:t>
            </a:r>
          </a:p>
          <a:p>
            <a:r>
              <a:rPr lang="en-US" dirty="0" smtClean="0"/>
              <a:t>View request and response</a:t>
            </a:r>
          </a:p>
          <a:p>
            <a:r>
              <a:rPr lang="en-US" dirty="0" smtClean="0"/>
              <a:t>Edit and resubmit failed messages</a:t>
            </a:r>
          </a:p>
        </p:txBody>
      </p:sp>
      <p:sp>
        <p:nvSpPr>
          <p:cNvPr id="2" name="Title 1"/>
          <p:cNvSpPr>
            <a:spLocks noGrp="1"/>
          </p:cNvSpPr>
          <p:nvPr>
            <p:ph type="title"/>
          </p:nvPr>
        </p:nvSpPr>
        <p:spPr/>
        <p:txBody>
          <a:bodyPr/>
          <a:lstStyle/>
          <a:p>
            <a:r>
              <a:rPr lang="en-US" smtClean="0"/>
              <a:t>Queue Monitoring</a:t>
            </a:r>
            <a:endParaRPr lang="en-US" dirty="0"/>
          </a:p>
        </p:txBody>
      </p:sp>
      <p:sp>
        <p:nvSpPr>
          <p:cNvPr id="7" name="Footer Placeholder 6"/>
          <p:cNvSpPr>
            <a:spLocks noGrp="1"/>
          </p:cNvSpPr>
          <p:nvPr>
            <p:ph type="ftr" sz="quarter" idx="10"/>
          </p:nvPr>
        </p:nvSpPr>
        <p:spPr/>
        <p:txBody>
          <a:bodyPr/>
          <a:lstStyle/>
          <a:p>
            <a:r>
              <a:rPr lang="en-US" dirty="0" smtClean="0"/>
              <a:t>QX-QQM-090</a:t>
            </a:r>
            <a:endParaRPr lang="en-US" dirty="0"/>
          </a:p>
        </p:txBody>
      </p:sp>
      <p:pic>
        <p:nvPicPr>
          <p:cNvPr id="16386" name="Picture 2" descr="C:\Users\frl\AppData\Local\Temp\SNAGHTML866306e.PNG"/>
          <p:cNvPicPr>
            <a:picLocks noChangeAspect="1" noChangeArrowheads="1"/>
          </p:cNvPicPr>
          <p:nvPr/>
        </p:nvPicPr>
        <p:blipFill>
          <a:blip r:embed="rId3"/>
          <a:srcRect/>
          <a:stretch>
            <a:fillRect/>
          </a:stretch>
        </p:blipFill>
        <p:spPr bwMode="auto">
          <a:xfrm>
            <a:off x="847725" y="2526376"/>
            <a:ext cx="7610475" cy="3874424"/>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1895</TotalTime>
  <Words>3230</Words>
  <Application>Microsoft Office PowerPoint</Application>
  <PresentationFormat>On-screen Show (4:3)</PresentationFormat>
  <Paragraphs>258</Paragraphs>
  <Slides>16</Slides>
  <Notes>16</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QAD 2010 Template</vt:lpstr>
      <vt:lpstr>QXtend Fundamentals: QXI Queue Manager</vt:lpstr>
      <vt:lpstr>QXI Queue Manager - Overview</vt:lpstr>
      <vt:lpstr>Queue Manager - Initialization</vt:lpstr>
      <vt:lpstr>Queue Configuration - Add</vt:lpstr>
      <vt:lpstr>Queue Configuration - Add</vt:lpstr>
      <vt:lpstr>Queue Configuration - Add</vt:lpstr>
      <vt:lpstr>Queue Configuration - Modify</vt:lpstr>
      <vt:lpstr>Queue Management </vt:lpstr>
      <vt:lpstr>Queue Monitoring</vt:lpstr>
      <vt:lpstr>Queue – Deleting/Resubmitting Messages</vt:lpstr>
      <vt:lpstr>Queue – Viewing Requests</vt:lpstr>
      <vt:lpstr>Queue – Viewing Request Detail</vt:lpstr>
      <vt:lpstr>Queue – Viewing Responses</vt:lpstr>
      <vt:lpstr>Queue – Viewing Response Detail</vt:lpstr>
      <vt:lpstr>Queue – Edit/Resubmit Request</vt:lpstr>
      <vt:lpstr>Queue Manager Exercise</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QAD</dc:creator>
  <cp:lastModifiedBy>qad</cp:lastModifiedBy>
  <cp:revision>85</cp:revision>
  <dcterms:created xsi:type="dcterms:W3CDTF">2009-01-20T20:27:23Z</dcterms:created>
  <dcterms:modified xsi:type="dcterms:W3CDTF">2013-10-21T05:48:34Z</dcterms:modified>
</cp:coreProperties>
</file>