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9" r:id="rId1"/>
  </p:sldMasterIdLst>
  <p:notesMasterIdLst>
    <p:notesMasterId r:id="rId17"/>
  </p:notesMasterIdLst>
  <p:sldIdLst>
    <p:sldId id="259" r:id="rId2"/>
    <p:sldId id="263" r:id="rId3"/>
    <p:sldId id="260" r:id="rId4"/>
    <p:sldId id="265" r:id="rId5"/>
    <p:sldId id="264" r:id="rId6"/>
    <p:sldId id="262" r:id="rId7"/>
    <p:sldId id="267" r:id="rId8"/>
    <p:sldId id="268" r:id="rId9"/>
    <p:sldId id="270" r:id="rId10"/>
    <p:sldId id="272" r:id="rId11"/>
    <p:sldId id="273" r:id="rId12"/>
    <p:sldId id="274" r:id="rId13"/>
    <p:sldId id="279" r:id="rId14"/>
    <p:sldId id="277" r:id="rId15"/>
    <p:sldId id="276" r:id="rId16"/>
  </p:sldIdLst>
  <p:sldSz cx="9144000" cy="6858000" type="screen4x3"/>
  <p:notesSz cx="6858000" cy="9144000"/>
  <p:custDataLst>
    <p:tags r:id="rId18"/>
  </p:custData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46"/>
    <a:srgbClr val="4F81BD"/>
    <a:srgbClr val="376092"/>
    <a:srgbClr val="FEA46A"/>
    <a:srgbClr val="FF8500"/>
    <a:srgbClr val="FFE354"/>
    <a:srgbClr val="6A9913"/>
    <a:srgbClr val="4BB69D"/>
    <a:srgbClr val="4172BB"/>
    <a:srgbClr val="4173B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64483" autoAdjust="0"/>
  </p:normalViewPr>
  <p:slideViewPr>
    <p:cSldViewPr>
      <p:cViewPr varScale="1">
        <p:scale>
          <a:sx n="74" d="100"/>
          <a:sy n="74" d="100"/>
        </p:scale>
        <p:origin x="-269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5133481-394C-4967-9FC8-FD5718EEE9FC}"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pPr eaLnBrk="1" hangingPunct="1"/>
            <a:r>
              <a:rPr lang="en-US" altLang="zh-CN" dirty="0" smtClean="0"/>
              <a:t>The service interface (SI) layer is a fundamental architectural concept developed at QAD. This layer is a set of common infrastructure components and a set of development standards that can be used to develop business services for any </a:t>
            </a:r>
            <a:r>
              <a:rPr lang="en-US" altLang="zh-CN" dirty="0" err="1" smtClean="0"/>
              <a:t>OpenEdge</a:t>
            </a:r>
            <a:r>
              <a:rPr lang="en-US" altLang="zh-CN" dirty="0" smtClean="0"/>
              <a:t>-based QAD application. </a:t>
            </a:r>
          </a:p>
          <a:p>
            <a:pPr eaLnBrk="1" hangingPunct="1"/>
            <a:endParaRPr lang="en-US" altLang="zh-CN" dirty="0" smtClean="0"/>
          </a:p>
          <a:p>
            <a:pPr eaLnBrk="1" hangingPunct="1"/>
            <a:r>
              <a:rPr lang="en-US" altLang="zh-CN" dirty="0" smtClean="0"/>
              <a:t>The service interface enables any QAD application to follow a common pattern to provide the services that are critical when developing applications that follow service oriented architecture (SOA) design principles. The common service interface enables other components such as integration platforms, user interface toolsets, or reporting tools to access your services in the same way without having to understand the underlying implementation of the service. </a:t>
            </a:r>
          </a:p>
        </p:txBody>
      </p:sp>
      <p:sp>
        <p:nvSpPr>
          <p:cNvPr id="19460" name="Slide Number Placeholder 3"/>
          <p:cNvSpPr>
            <a:spLocks noGrp="1"/>
          </p:cNvSpPr>
          <p:nvPr>
            <p:ph type="sldNum" sz="quarter" idx="5"/>
          </p:nvPr>
        </p:nvSpPr>
        <p:spPr>
          <a:noFill/>
        </p:spPr>
        <p:txBody>
          <a:bodyPr/>
          <a:lstStyle/>
          <a:p>
            <a:fld id="{FED8B0ED-5762-4A28-91FD-D7A6269C34B8}" type="slidenum">
              <a:rPr lang="en-US" altLang="zh-CN"/>
              <a:pPr/>
              <a:t>2</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r>
              <a:rPr lang="en-US" altLang="zh-CN" smtClean="0"/>
              <a:t>The above example QDoc message shows a create QDoc for the BDebtorType business component. The QDoc SOAP envelope is not changed when calling a Financials API. The QDoc name is always the name of the Financials component being updated. In the example this is the &lt;urn1:bdebtortype&gt; node. </a:t>
            </a:r>
          </a:p>
          <a:p>
            <a:pPr eaLnBrk="1" hangingPunct="1"/>
            <a:endParaRPr lang="en-US" altLang="zh-CN" smtClean="0"/>
          </a:p>
        </p:txBody>
      </p:sp>
      <p:sp>
        <p:nvSpPr>
          <p:cNvPr id="28676" name="Slide Number Placeholder 3"/>
          <p:cNvSpPr>
            <a:spLocks noGrp="1"/>
          </p:cNvSpPr>
          <p:nvPr>
            <p:ph type="sldNum" sz="quarter" idx="5"/>
          </p:nvPr>
        </p:nvSpPr>
        <p:spPr>
          <a:noFill/>
        </p:spPr>
        <p:txBody>
          <a:bodyPr/>
          <a:lstStyle/>
          <a:p>
            <a:fld id="{BC5B27B4-38E3-43BE-B78B-4D148043B825}" type="slidenum">
              <a:rPr lang="en-US" altLang="zh-CN"/>
              <a:pPr/>
              <a:t>11</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r>
              <a:rPr lang="en-US" altLang="zh-CN" sz="1000" dirty="0" smtClean="0"/>
              <a:t>The Financial business components have many fields, but not all of them are required when using the QXtend API. Fields that have default values in the application can be omitted from a create request and will be assigned the default value for the API. Some other fields also can be omitted:</a:t>
            </a:r>
          </a:p>
          <a:p>
            <a:pPr eaLnBrk="1" hangingPunct="1"/>
            <a:endParaRPr lang="en-US" altLang="zh-CN" sz="1000" dirty="0" smtClean="0"/>
          </a:p>
          <a:p>
            <a:pPr eaLnBrk="1" hangingPunct="1">
              <a:buFontTx/>
              <a:buChar char="•"/>
            </a:pPr>
            <a:r>
              <a:rPr lang="en-US" altLang="zh-CN" sz="1000" dirty="0" smtClean="0"/>
              <a:t> </a:t>
            </a:r>
            <a:r>
              <a:rPr lang="en-US" altLang="zh-CN" sz="1000" b="1" dirty="0" smtClean="0"/>
              <a:t>*_ID fields</a:t>
            </a:r>
            <a:r>
              <a:rPr lang="en-US" altLang="zh-CN" sz="1000" dirty="0" smtClean="0"/>
              <a:t>. Implementing the Financials business components uses ID values to uniquely identify records within a table. These values are then used for primary keys, foreign keys, and parent-child relationships. However, ID fields provide internal information that is not intended for consumption by external applications. Instead, business keys (customer number, invoice number, and so on) are used. When calling a Financials API from QXtend, ID fields can be omitted from the request and the business keys provided instead; this helps the external system to create the request. Essentially the ID fields are not used by the QXtend API.</a:t>
            </a:r>
            <a:endParaRPr lang="en-US" altLang="zh-CN" sz="1000" i="1" dirty="0" smtClean="0"/>
          </a:p>
          <a:p>
            <a:pPr eaLnBrk="1" hangingPunct="1">
              <a:buFontTx/>
              <a:buChar char="•"/>
            </a:pPr>
            <a:endParaRPr lang="en-US" altLang="zh-CN" sz="1000" dirty="0" smtClean="0"/>
          </a:p>
          <a:p>
            <a:pPr eaLnBrk="1" hangingPunct="1">
              <a:buFontTx/>
              <a:buChar char="•"/>
            </a:pPr>
            <a:r>
              <a:rPr lang="en-US" altLang="zh-CN" sz="1000" dirty="0" smtClean="0"/>
              <a:t> </a:t>
            </a:r>
            <a:r>
              <a:rPr lang="en-US" altLang="zh-CN" sz="1000" b="1" dirty="0" smtClean="0"/>
              <a:t>Custom* fields</a:t>
            </a:r>
            <a:r>
              <a:rPr lang="en-US" altLang="zh-CN" sz="1000" dirty="0" smtClean="0"/>
              <a:t>. The custom fields store field values that are added to the Financials application through the customization framework. Only fields used for customizations need to be provided.</a:t>
            </a:r>
          </a:p>
          <a:p>
            <a:pPr eaLnBrk="1" hangingPunct="1">
              <a:buFontTx/>
              <a:buChar char="•"/>
            </a:pPr>
            <a:endParaRPr lang="en-US" altLang="zh-CN" sz="1000" dirty="0" smtClean="0"/>
          </a:p>
          <a:p>
            <a:pPr eaLnBrk="1" hangingPunct="1">
              <a:buFontTx/>
              <a:buChar char="•"/>
            </a:pPr>
            <a:r>
              <a:rPr lang="en-US" altLang="zh-CN" sz="1000" dirty="0" smtClean="0"/>
              <a:t> </a:t>
            </a:r>
            <a:r>
              <a:rPr lang="en-US" altLang="zh-CN" sz="1000" b="1" dirty="0" err="1" smtClean="0"/>
              <a:t>LastModified</a:t>
            </a:r>
            <a:r>
              <a:rPr lang="en-US" altLang="zh-CN" sz="1000" b="1" dirty="0" smtClean="0"/>
              <a:t>* fields</a:t>
            </a:r>
            <a:r>
              <a:rPr lang="en-US" altLang="zh-CN" sz="1000" dirty="0" smtClean="0"/>
              <a:t>. These fields are updated automatically by the Financials API and are not required as part of the request.</a:t>
            </a:r>
          </a:p>
          <a:p>
            <a:pPr eaLnBrk="1" hangingPunct="1">
              <a:buFontTx/>
              <a:buChar char="•"/>
            </a:pPr>
            <a:endParaRPr lang="en-US" altLang="zh-CN" sz="1000" dirty="0" smtClean="0"/>
          </a:p>
          <a:p>
            <a:pPr eaLnBrk="1" hangingPunct="1"/>
            <a:r>
              <a:rPr lang="en-US" altLang="zh-CN" sz="1000" dirty="0" smtClean="0"/>
              <a:t>‘</a:t>
            </a:r>
            <a:r>
              <a:rPr lang="en-US" altLang="zh-CN" sz="1000" dirty="0" err="1" smtClean="0"/>
              <a:t>tlPartialUpdate</a:t>
            </a:r>
            <a:r>
              <a:rPr lang="en-US" altLang="zh-CN" sz="1000" dirty="0" smtClean="0"/>
              <a:t>’ is used in update. If ‘</a:t>
            </a:r>
            <a:r>
              <a:rPr lang="en-US" altLang="zh-CN" sz="1000" dirty="0" err="1" smtClean="0"/>
              <a:t>tlPartialUpdate</a:t>
            </a:r>
            <a:r>
              <a:rPr lang="en-US" altLang="zh-CN" sz="1000" dirty="0" smtClean="0"/>
              <a:t>’ is set to true, then during the update, system will keep the original value for fields that don’t have a value supplied in request. By default ‘</a:t>
            </a:r>
            <a:r>
              <a:rPr lang="en-US" altLang="zh-CN" sz="1000" dirty="0" err="1" smtClean="0"/>
              <a:t>tlPartialUpdate</a:t>
            </a:r>
            <a:r>
              <a:rPr lang="en-US" altLang="zh-CN" sz="1000" dirty="0" smtClean="0"/>
              <a:t>’ is set to true.   </a:t>
            </a:r>
          </a:p>
        </p:txBody>
      </p:sp>
      <p:sp>
        <p:nvSpPr>
          <p:cNvPr id="29700" name="Slide Number Placeholder 3"/>
          <p:cNvSpPr>
            <a:spLocks noGrp="1"/>
          </p:cNvSpPr>
          <p:nvPr>
            <p:ph type="sldNum" sz="quarter" idx="5"/>
          </p:nvPr>
        </p:nvSpPr>
        <p:spPr>
          <a:noFill/>
        </p:spPr>
        <p:txBody>
          <a:bodyPr/>
          <a:lstStyle/>
          <a:p>
            <a:fld id="{2B338A47-19DD-4274-A102-A2CE9F38B71C}" type="slidenum">
              <a:rPr lang="zh-CN" altLang="en-US"/>
              <a:pPr/>
              <a:t>12</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altLang="zh-CN" dirty="0" smtClean="0"/>
              <a:t>Performing a modification requires a similar request message as the create transaction, but </a:t>
            </a:r>
            <a:r>
              <a:rPr lang="en-US" altLang="zh-CN" dirty="0" err="1" smtClean="0"/>
              <a:t>tcActivityCode</a:t>
            </a:r>
            <a:r>
              <a:rPr lang="en-US" altLang="zh-CN" dirty="0" smtClean="0"/>
              <a:t> must be set to “Modify”. If processing a delete, set it to “Delete”.</a:t>
            </a:r>
          </a:p>
          <a:p>
            <a:pPr eaLnBrk="1" hangingPunct="1"/>
            <a:endParaRPr lang="en-US" altLang="zh-CN" dirty="0" smtClean="0"/>
          </a:p>
          <a:p>
            <a:pPr eaLnBrk="1" hangingPunct="1"/>
            <a:r>
              <a:rPr lang="en-US" altLang="zh-CN" dirty="0" smtClean="0"/>
              <a:t>Empty nodes in the Financial API behave differently according to whether a “Create” action or a “Modify” action is being performed—it is </a:t>
            </a:r>
            <a:r>
              <a:rPr lang="en-US" altLang="zh-CN" i="1" dirty="0" smtClean="0"/>
              <a:t>crucial</a:t>
            </a:r>
            <a:r>
              <a:rPr lang="en-US" altLang="zh-CN" dirty="0" smtClean="0"/>
              <a:t> that you understand the difference:</a:t>
            </a:r>
          </a:p>
          <a:p>
            <a:pPr eaLnBrk="1" hangingPunct="1"/>
            <a:endParaRPr lang="en-US" altLang="zh-CN" dirty="0" smtClean="0"/>
          </a:p>
          <a:p>
            <a:pPr eaLnBrk="1" hangingPunct="1">
              <a:buFontTx/>
              <a:buChar char="•"/>
            </a:pPr>
            <a:r>
              <a:rPr lang="en-US" altLang="zh-CN" dirty="0" smtClean="0"/>
              <a:t> In a create message, omitted nodes are assigned a default value.</a:t>
            </a:r>
          </a:p>
          <a:p>
            <a:pPr eaLnBrk="1" hangingPunct="1">
              <a:buFontTx/>
              <a:buChar char="•"/>
            </a:pPr>
            <a:r>
              <a:rPr lang="en-US" altLang="zh-CN" dirty="0" smtClean="0"/>
              <a:t> In a modify message, if Partial Update is not set or set to false, the value in the application is overwritten with a blank value.</a:t>
            </a:r>
          </a:p>
          <a:p>
            <a:pPr eaLnBrk="1" hangingPunct="1">
              <a:buFontTx/>
              <a:buChar char="•"/>
            </a:pPr>
            <a:r>
              <a:rPr lang="en-US" altLang="zh-CN" baseline="0" dirty="0" smtClean="0"/>
              <a:t> In a modify message, if Partial Update is set to true, the value in the application will not be changed. </a:t>
            </a:r>
            <a:endParaRPr lang="en-US" altLang="zh-CN" dirty="0" smtClean="0"/>
          </a:p>
          <a:p>
            <a:pPr eaLnBrk="1" hangingPunct="1">
              <a:buFontTx/>
              <a:buChar char="•"/>
            </a:pPr>
            <a:endParaRPr lang="en-US" altLang="zh-CN" dirty="0" smtClean="0"/>
          </a:p>
          <a:p>
            <a:pPr eaLnBrk="1" hangingPunct="1"/>
            <a:r>
              <a:rPr lang="en-US" altLang="zh-CN" dirty="0" smtClean="0"/>
              <a:t>Therefore, when processing an update, if Partial Update is not set or set to false, make sure that all nodes are included in the request QDoc to prevent application data from being overwritten mistakenly. </a:t>
            </a:r>
            <a:r>
              <a:rPr lang="en-US" altLang="zh-CN" baseline="0" dirty="0" smtClean="0"/>
              <a:t> If Partial Update is set to true, you can only provide the primary key fields and the fields that need to be changed. </a:t>
            </a:r>
          </a:p>
          <a:p>
            <a:pPr eaLnBrk="1" hangingPunct="1"/>
            <a:endParaRPr lang="en-US" altLang="zh-CN" baseline="0" dirty="0" smtClean="0"/>
          </a:p>
          <a:p>
            <a:pPr eaLnBrk="1" hangingPunct="1"/>
            <a:r>
              <a:rPr lang="en-US" altLang="zh-CN" baseline="0" dirty="0" smtClean="0"/>
              <a:t>In the Partial Update case, if you don’t set </a:t>
            </a:r>
            <a:r>
              <a:rPr lang="en-US" altLang="zh-CN" baseline="0" dirty="0" err="1" smtClean="0"/>
              <a:t>tlPartialUpdate</a:t>
            </a:r>
            <a:r>
              <a:rPr lang="en-US" altLang="zh-CN" baseline="0" dirty="0" smtClean="0"/>
              <a:t> to true, system will return error: </a:t>
            </a:r>
          </a:p>
          <a:p>
            <a:pPr eaLnBrk="1" hangingPunct="1"/>
            <a:r>
              <a:rPr lang="en-US" altLang="zh-CN" dirty="0" smtClean="0"/>
              <a:t>               &lt;ns3:tt_msg_desc&gt;You must enter this field. Internal message type (E) - severity(3)&lt;/ns3:tt_msg_desc&gt;</a:t>
            </a:r>
          </a:p>
          <a:p>
            <a:pPr eaLnBrk="1" hangingPunct="1"/>
            <a:r>
              <a:rPr lang="en-US" altLang="zh-CN" dirty="0" smtClean="0"/>
              <a:t>               &lt;ns3:tt_msg_field&gt;Description (</a:t>
            </a:r>
            <a:r>
              <a:rPr lang="en-US" altLang="zh-CN" dirty="0" err="1" smtClean="0"/>
              <a:t>tDebtorType.DebtorTypeDescription</a:t>
            </a:r>
            <a:r>
              <a:rPr lang="en-US" altLang="zh-CN" dirty="0" smtClean="0"/>
              <a:t>)&lt;/ns3:tt_msg_field&gt;</a:t>
            </a:r>
          </a:p>
          <a:p>
            <a:pPr eaLnBrk="1" hangingPunct="1"/>
            <a:r>
              <a:rPr lang="en-US" altLang="zh-CN" dirty="0" smtClean="0"/>
              <a:t>Since the program will try</a:t>
            </a:r>
            <a:r>
              <a:rPr lang="en-US" altLang="zh-CN" baseline="0" dirty="0" smtClean="0"/>
              <a:t> to update </a:t>
            </a:r>
            <a:r>
              <a:rPr lang="en-US" altLang="zh-CN" baseline="0" dirty="0" err="1" smtClean="0"/>
              <a:t>DebtorTypeDescription</a:t>
            </a:r>
            <a:r>
              <a:rPr lang="en-US" altLang="zh-CN" baseline="0" dirty="0" smtClean="0"/>
              <a:t> with a blank value but it’s not accepted. </a:t>
            </a:r>
            <a:endParaRPr lang="en-US" altLang="zh-CN" dirty="0" smtClean="0"/>
          </a:p>
        </p:txBody>
      </p:sp>
      <p:sp>
        <p:nvSpPr>
          <p:cNvPr id="4" name="Slide Number Placeholder 3"/>
          <p:cNvSpPr>
            <a:spLocks noGrp="1"/>
          </p:cNvSpPr>
          <p:nvPr>
            <p:ph type="sldNum" sz="quarter" idx="10"/>
          </p:nvPr>
        </p:nvSpPr>
        <p:spPr/>
        <p:txBody>
          <a:bodyPr/>
          <a:lstStyle/>
          <a:p>
            <a:fld id="{55133481-394C-4967-9FC8-FD5718EEE9FC}" type="slidenum">
              <a:rPr lang="en-US" altLang="zh-CN" smtClean="0"/>
              <a:pPr/>
              <a:t>13</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a:lnSpc>
                <a:spcPct val="80000"/>
              </a:lnSpc>
            </a:pPr>
            <a:r>
              <a:rPr lang="en-US" altLang="zh-CN" sz="1100" dirty="0" smtClean="0"/>
              <a:t>The UI API adapter is the primary method used by QXI to load data into QAD applications. However, UI API adapter performance may be unacceptable when processing high volumes of data or real-time transactions.</a:t>
            </a:r>
          </a:p>
          <a:p>
            <a:pPr>
              <a:lnSpc>
                <a:spcPct val="80000"/>
              </a:lnSpc>
            </a:pPr>
            <a:endParaRPr lang="en-US" altLang="zh-CN" sz="1100" dirty="0" smtClean="0"/>
          </a:p>
          <a:p>
            <a:pPr>
              <a:lnSpc>
                <a:spcPct val="80000"/>
              </a:lnSpc>
            </a:pPr>
            <a:r>
              <a:rPr lang="en-US" altLang="zh-CN" sz="1100" dirty="0" smtClean="0"/>
              <a:t>You can use native APIs to leverage the SI interface and significantly enhance the speed of data processing. Native APIs provide a set of development patterns that can be used to wrapper existing character screens and execute the underlying business logic independent of the user interface, resulting in faster processing. Bulk loads can be performed faster, which is particularly useful when processing large business objects such as Item and Product Structure.</a:t>
            </a:r>
          </a:p>
          <a:p>
            <a:pPr>
              <a:lnSpc>
                <a:spcPct val="80000"/>
              </a:lnSpc>
            </a:pPr>
            <a:endParaRPr lang="en-US" altLang="zh-CN" sz="1100" dirty="0" smtClean="0"/>
          </a:p>
          <a:p>
            <a:pPr>
              <a:lnSpc>
                <a:spcPct val="80000"/>
              </a:lnSpc>
            </a:pPr>
            <a:r>
              <a:rPr lang="en-US" altLang="zh-CN" sz="1100" dirty="0" smtClean="0"/>
              <a:t>To use Native APIs, you need to set up the SIAPI connection pool and connect to Native API </a:t>
            </a:r>
            <a:r>
              <a:rPr lang="en-US" altLang="zh-CN" sz="1100" dirty="0" err="1" smtClean="0"/>
              <a:t>AppServer</a:t>
            </a:r>
            <a:r>
              <a:rPr lang="en-US" altLang="zh-CN" sz="1100" dirty="0" smtClean="0"/>
              <a:t>. Also, you need to use the APIs with Route ‘SI API Adaptor’. A Native API can have the same name as UIAPI but different version number. </a:t>
            </a:r>
          </a:p>
          <a:p>
            <a:pPr>
              <a:lnSpc>
                <a:spcPct val="80000"/>
              </a:lnSpc>
            </a:pPr>
            <a:endParaRPr lang="en-US" altLang="zh-CN" sz="1100" dirty="0" smtClean="0"/>
          </a:p>
          <a:p>
            <a:pPr>
              <a:lnSpc>
                <a:spcPct val="80000"/>
              </a:lnSpc>
            </a:pPr>
            <a:r>
              <a:rPr lang="en-US" altLang="zh-CN" sz="1100" dirty="0" smtClean="0"/>
              <a:t>Native APIs are available from the QAD QXtend 1.6 version; they are not available in earlier versions. </a:t>
            </a:r>
          </a:p>
          <a:p>
            <a:pPr>
              <a:lnSpc>
                <a:spcPct val="80000"/>
              </a:lnSpc>
            </a:pPr>
            <a:endParaRPr lang="en-US" altLang="zh-CN" sz="1100" dirty="0" smtClean="0"/>
          </a:p>
          <a:p>
            <a:pPr>
              <a:lnSpc>
                <a:spcPct val="80000"/>
              </a:lnSpc>
            </a:pPr>
            <a:r>
              <a:rPr lang="en-US" altLang="zh-CN" sz="1100" dirty="0" smtClean="0"/>
              <a:t>The </a:t>
            </a:r>
            <a:r>
              <a:rPr lang="en-US" altLang="zh-CN" sz="1100" dirty="0" smtClean="0"/>
              <a:t>Native </a:t>
            </a:r>
            <a:r>
              <a:rPr lang="en-US" altLang="zh-CN" sz="1100" dirty="0" smtClean="0"/>
              <a:t>API framework now supports customizations using either the .NET UI or the Integration Customization Toolkit (ICT). The framework supports features such as default values, disabled fields, custom validations, additional fields and frames, shadow tables, and custom programs.</a:t>
            </a:r>
          </a:p>
          <a:p>
            <a:pPr>
              <a:lnSpc>
                <a:spcPct val="80000"/>
              </a:lnSpc>
            </a:pPr>
            <a:endParaRPr lang="en-US" altLang="zh-CN" sz="1100" dirty="0" smtClean="0"/>
          </a:p>
          <a:p>
            <a:pPr>
              <a:lnSpc>
                <a:spcPct val="80000"/>
              </a:lnSpc>
            </a:pPr>
            <a:r>
              <a:rPr lang="en-US" altLang="zh-CN" sz="1100" dirty="0" smtClean="0"/>
              <a:t>For details on Native APIs, see </a:t>
            </a:r>
            <a:r>
              <a:rPr lang="en-US" altLang="zh-CN" sz="1100" i="1" dirty="0" smtClean="0"/>
              <a:t>QXtend User Guide.</a:t>
            </a:r>
            <a:endParaRPr lang="en-US" altLang="zh-CN" sz="1100" dirty="0" smtClean="0"/>
          </a:p>
          <a:p>
            <a:pPr>
              <a:lnSpc>
                <a:spcPct val="80000"/>
              </a:lnSpc>
            </a:pPr>
            <a:endParaRPr lang="en-US" altLang="zh-CN" sz="1100" dirty="0" smtClean="0"/>
          </a:p>
        </p:txBody>
      </p:sp>
      <p:sp>
        <p:nvSpPr>
          <p:cNvPr id="31748" name="Slide Number Placeholder 3"/>
          <p:cNvSpPr>
            <a:spLocks noGrp="1"/>
          </p:cNvSpPr>
          <p:nvPr>
            <p:ph type="sldNum" sz="quarter" idx="5"/>
          </p:nvPr>
        </p:nvSpPr>
        <p:spPr>
          <a:noFill/>
        </p:spPr>
        <p:txBody>
          <a:bodyPr/>
          <a:lstStyle/>
          <a:p>
            <a:fld id="{6989A230-F82C-4593-8F47-54FE31A55082}" type="slidenum">
              <a:rPr lang="zh-CN" altLang="en-US"/>
              <a:pPr/>
              <a:t>14</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marL="228600" indent="-228600">
              <a:lnSpc>
                <a:spcPct val="90000"/>
              </a:lnSpc>
            </a:pPr>
            <a:r>
              <a:rPr lang="en-US" altLang="zh-CN" smtClean="0"/>
              <a:t>The following list shows a number of key terms and concepts for the service interface layer. In each statement below, fill in the correct term from the list.</a:t>
            </a:r>
          </a:p>
          <a:p>
            <a:pPr marL="228600" indent="-228600">
              <a:lnSpc>
                <a:spcPct val="90000"/>
              </a:lnSpc>
            </a:pPr>
            <a:endParaRPr lang="en-US" altLang="zh-CN" smtClean="0"/>
          </a:p>
          <a:p>
            <a:pPr marL="228600" indent="-228600">
              <a:lnSpc>
                <a:spcPct val="90000"/>
              </a:lnSpc>
              <a:buFont typeface="Calibri" pitchFamily="34" charset="0"/>
              <a:buAutoNum type="arabicPeriod"/>
            </a:pPr>
            <a:r>
              <a:rPr lang="en-US" altLang="zh-CN" smtClean="0"/>
              <a:t>The SI enables the development of applications that follow __</a:t>
            </a:r>
            <a:r>
              <a:rPr lang="en-US" altLang="zh-CN" b="1" smtClean="0"/>
              <a:t>service oriented architecture (SOA)</a:t>
            </a:r>
            <a:r>
              <a:rPr lang="en-US" altLang="zh-CN" smtClean="0"/>
              <a:t>____ design principles.</a:t>
            </a:r>
          </a:p>
          <a:p>
            <a:pPr marL="228600" indent="-228600">
              <a:lnSpc>
                <a:spcPct val="90000"/>
              </a:lnSpc>
              <a:buFont typeface="Calibri" pitchFamily="34" charset="0"/>
              <a:buAutoNum type="arabicPeriod"/>
            </a:pPr>
            <a:r>
              <a:rPr lang="en-US" altLang="zh-CN" smtClean="0"/>
              <a:t>APIs provided via the SIAPI are pure __</a:t>
            </a:r>
            <a:r>
              <a:rPr lang="en-US" altLang="zh-CN" b="1" smtClean="0"/>
              <a:t>business logic</a:t>
            </a:r>
            <a:r>
              <a:rPr lang="en-US" altLang="zh-CN" smtClean="0"/>
              <a:t>____ and do not depend on the UI.</a:t>
            </a:r>
          </a:p>
          <a:p>
            <a:pPr marL="228600" indent="-228600">
              <a:lnSpc>
                <a:spcPct val="90000"/>
              </a:lnSpc>
              <a:buFont typeface="Calibri" pitchFamily="34" charset="0"/>
              <a:buAutoNum type="arabicPeriod"/>
            </a:pPr>
            <a:r>
              <a:rPr lang="en-US" altLang="zh-CN" smtClean="0"/>
              <a:t>In the UI API, messages are processed via a __</a:t>
            </a:r>
            <a:r>
              <a:rPr lang="en-US" altLang="zh-CN" b="1" smtClean="0"/>
              <a:t>telnet connection</a:t>
            </a:r>
            <a:r>
              <a:rPr lang="en-US" altLang="zh-CN" smtClean="0"/>
              <a:t>__. In the SI API, messages are processed using an _</a:t>
            </a:r>
            <a:r>
              <a:rPr lang="en-US" altLang="zh-CN" b="1" smtClean="0"/>
              <a:t>OpenEdge AppServer</a:t>
            </a:r>
            <a:r>
              <a:rPr lang="en-US" altLang="zh-CN" smtClean="0"/>
              <a:t>__.</a:t>
            </a:r>
          </a:p>
          <a:p>
            <a:pPr marL="228600" indent="-228600">
              <a:lnSpc>
                <a:spcPct val="90000"/>
              </a:lnSpc>
              <a:buFont typeface="Calibri" pitchFamily="34" charset="0"/>
              <a:buAutoNum type="arabicPeriod"/>
            </a:pPr>
            <a:r>
              <a:rPr lang="en-US" altLang="zh-CN" smtClean="0"/>
              <a:t>When configuring an SI API connection pool, you need to provide the name of the __</a:t>
            </a:r>
            <a:r>
              <a:rPr lang="en-US" altLang="zh-CN" b="1" smtClean="0"/>
              <a:t>host</a:t>
            </a:r>
            <a:r>
              <a:rPr lang="en-US" altLang="zh-CN" smtClean="0"/>
              <a:t>__, the __</a:t>
            </a:r>
            <a:r>
              <a:rPr lang="en-US" altLang="zh-CN" b="1" smtClean="0"/>
              <a:t>AppServer</a:t>
            </a:r>
            <a:r>
              <a:rPr lang="en-US" altLang="zh-CN" smtClean="0"/>
              <a:t>_, and the __</a:t>
            </a:r>
            <a:r>
              <a:rPr lang="en-US" altLang="zh-CN" b="1" smtClean="0"/>
              <a:t>port</a:t>
            </a:r>
            <a:r>
              <a:rPr lang="en-US" altLang="zh-CN" smtClean="0"/>
              <a:t>__ number.</a:t>
            </a:r>
          </a:p>
          <a:p>
            <a:pPr marL="228600" indent="-228600">
              <a:lnSpc>
                <a:spcPct val="90000"/>
              </a:lnSpc>
              <a:buFont typeface="Calibri" pitchFamily="34" charset="0"/>
              <a:buAutoNum type="arabicPeriod"/>
            </a:pPr>
            <a:r>
              <a:rPr lang="en-US" altLang="zh-CN" smtClean="0"/>
              <a:t>In a create message, omitted nodes are assigned a _</a:t>
            </a:r>
            <a:r>
              <a:rPr lang="en-US" altLang="zh-CN" b="1" smtClean="0"/>
              <a:t>default value</a:t>
            </a:r>
            <a:r>
              <a:rPr lang="en-US" altLang="zh-CN" smtClean="0"/>
              <a:t>_. In a modify message the value in the application is overwritten with a __</a:t>
            </a:r>
            <a:r>
              <a:rPr lang="en-US" altLang="zh-CN" b="1" smtClean="0"/>
              <a:t>blank</a:t>
            </a:r>
            <a:r>
              <a:rPr lang="en-US" altLang="zh-CN" smtClean="0"/>
              <a:t>__ value.</a:t>
            </a:r>
          </a:p>
          <a:p>
            <a:pPr marL="228600" indent="-228600">
              <a:lnSpc>
                <a:spcPct val="90000"/>
              </a:lnSpc>
              <a:buFont typeface="Calibri" pitchFamily="34" charset="0"/>
              <a:buAutoNum type="arabicPeriod"/>
            </a:pPr>
            <a:r>
              <a:rPr lang="en-US" altLang="zh-CN" smtClean="0"/>
              <a:t>For QAD Enterprise Application, the _ </a:t>
            </a:r>
            <a:r>
              <a:rPr lang="en-US" altLang="zh-CN" b="1" smtClean="0"/>
              <a:t>Fin API adaptor</a:t>
            </a:r>
            <a:r>
              <a:rPr lang="en-US" altLang="zh-CN" smtClean="0"/>
              <a:t>__ calls Financials AppServer (only available in QADEE) and _ </a:t>
            </a:r>
            <a:r>
              <a:rPr lang="en-US" altLang="zh-CN" b="1" smtClean="0"/>
              <a:t>SI API adaptor</a:t>
            </a:r>
            <a:r>
              <a:rPr lang="en-US" altLang="zh-CN" smtClean="0"/>
              <a:t>__ calls Native API AppServer (available in both QADSE and QADEE). </a:t>
            </a:r>
          </a:p>
          <a:p>
            <a:pPr marL="228600" indent="-228600">
              <a:lnSpc>
                <a:spcPct val="90000"/>
              </a:lnSpc>
            </a:pPr>
            <a:endParaRPr lang="en-US" altLang="zh-CN" smtClean="0"/>
          </a:p>
          <a:p>
            <a:pPr marL="228600" indent="-228600">
              <a:lnSpc>
                <a:spcPct val="90000"/>
              </a:lnSpc>
            </a:pPr>
            <a:endParaRPr lang="en-US" altLang="zh-CN" smtClean="0"/>
          </a:p>
        </p:txBody>
      </p:sp>
      <p:sp>
        <p:nvSpPr>
          <p:cNvPr id="32772" name="Slide Number Placeholder 3"/>
          <p:cNvSpPr>
            <a:spLocks noGrp="1"/>
          </p:cNvSpPr>
          <p:nvPr>
            <p:ph type="sldNum" sz="quarter" idx="5"/>
          </p:nvPr>
        </p:nvSpPr>
        <p:spPr>
          <a:noFill/>
        </p:spPr>
        <p:txBody>
          <a:bodyPr/>
          <a:lstStyle/>
          <a:p>
            <a:fld id="{013EA879-1BC0-479A-B513-201B3CE21026}" type="slidenum">
              <a:rPr lang="zh-CN" altLang="en-US"/>
              <a:pPr/>
              <a:t>15</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lnSpc>
                <a:spcPct val="90000"/>
              </a:lnSpc>
            </a:pPr>
            <a:r>
              <a:rPr lang="en-US" altLang="zh-CN" dirty="0" smtClean="0"/>
              <a:t>The service interface layer provides infrastructure and standards used in QAD application development to ensure that any external business services (APIs) follow a common pattern to expose those services. Previously, QAD application development teams have taken different approaches when developing APIs, resulting in inconsistent APIs and different interoperability tools and standards. The service interface ensures that </a:t>
            </a:r>
            <a:r>
              <a:rPr lang="en-US" altLang="zh-CN" dirty="0" err="1" smtClean="0"/>
              <a:t>OpenEdge</a:t>
            </a:r>
            <a:r>
              <a:rPr lang="en-US" altLang="zh-CN" dirty="0" smtClean="0"/>
              <a:t> development teams use common standards to develop APIs, creating a single set of interoperability tools and services.</a:t>
            </a:r>
          </a:p>
          <a:p>
            <a:pPr eaLnBrk="1" hangingPunct="1">
              <a:lnSpc>
                <a:spcPct val="90000"/>
              </a:lnSpc>
            </a:pPr>
            <a:endParaRPr lang="en-US" altLang="zh-CN" dirty="0" smtClean="0"/>
          </a:p>
          <a:p>
            <a:pPr eaLnBrk="1" hangingPunct="1">
              <a:lnSpc>
                <a:spcPct val="90000"/>
              </a:lnSpc>
            </a:pPr>
            <a:r>
              <a:rPr lang="en-US" altLang="zh-CN" dirty="0" smtClean="0"/>
              <a:t>Key features handled by the service interface include:</a:t>
            </a:r>
          </a:p>
          <a:p>
            <a:pPr eaLnBrk="1" hangingPunct="1">
              <a:lnSpc>
                <a:spcPct val="90000"/>
              </a:lnSpc>
            </a:pPr>
            <a:endParaRPr lang="en-US" altLang="zh-CN" dirty="0" smtClean="0"/>
          </a:p>
          <a:p>
            <a:pPr lvl="1" eaLnBrk="1" hangingPunct="1">
              <a:lnSpc>
                <a:spcPct val="90000"/>
              </a:lnSpc>
            </a:pPr>
            <a:r>
              <a:rPr lang="en-US" altLang="zh-CN" b="1" dirty="0" smtClean="0"/>
              <a:t>Security and authentication</a:t>
            </a:r>
            <a:r>
              <a:rPr lang="en-US" altLang="zh-CN" dirty="0" smtClean="0"/>
              <a:t>. These services are common to any application and--of course—different applications implement these services differently. The service interface defines a common interface that is implemented by any application that uses it for security and authentication-related actions. The service interface layer does not provide the implementation--that is the job of the application team. The application implements the interface and connects the service interface to its security and authentication services.</a:t>
            </a:r>
          </a:p>
          <a:p>
            <a:pPr lvl="1" eaLnBrk="1" hangingPunct="1">
              <a:lnSpc>
                <a:spcPct val="90000"/>
              </a:lnSpc>
            </a:pPr>
            <a:endParaRPr lang="en-US" altLang="zh-CN" dirty="0" smtClean="0"/>
          </a:p>
          <a:p>
            <a:pPr lvl="1" eaLnBrk="1" hangingPunct="1">
              <a:lnSpc>
                <a:spcPct val="90000"/>
              </a:lnSpc>
            </a:pPr>
            <a:r>
              <a:rPr lang="en-US" altLang="zh-CN" b="1" dirty="0" smtClean="0"/>
              <a:t>Service invocation</a:t>
            </a:r>
            <a:r>
              <a:rPr lang="en-US" altLang="zh-CN" dirty="0" smtClean="0"/>
              <a:t>. A common API invocation layer is provided that is responsible for invoking the application service for external components. The generic service invocation requires that the API called from the service interface follows a set standard and interface. The advantage of having a common invocation component is that external applications only have to be able to invoke services through the service interface, which means that one component can call any service implemented using the service interface.</a:t>
            </a:r>
          </a:p>
          <a:p>
            <a:pPr lvl="1" eaLnBrk="1" hangingPunct="1">
              <a:lnSpc>
                <a:spcPct val="90000"/>
              </a:lnSpc>
            </a:pPr>
            <a:endParaRPr lang="en-US" altLang="zh-CN" dirty="0" smtClean="0"/>
          </a:p>
          <a:p>
            <a:pPr lvl="1" eaLnBrk="1" hangingPunct="1">
              <a:lnSpc>
                <a:spcPct val="90000"/>
              </a:lnSpc>
            </a:pPr>
            <a:r>
              <a:rPr lang="en-US" altLang="zh-CN" b="1" dirty="0" smtClean="0"/>
              <a:t>Service context</a:t>
            </a:r>
            <a:r>
              <a:rPr lang="en-US" altLang="zh-CN" dirty="0" smtClean="0"/>
              <a:t>. Requests to any service need to carry context information--such as user, domain, and other application-specific information--to determine how to process the request. The service interface defines a standard for this and provides methods to access request context information. Service context is critical so that we can work with stateless and state-free </a:t>
            </a:r>
            <a:r>
              <a:rPr lang="en-US" altLang="zh-CN" dirty="0" err="1" smtClean="0"/>
              <a:t>AppServers</a:t>
            </a:r>
            <a:r>
              <a:rPr lang="en-US" altLang="zh-CN" dirty="0" smtClean="0"/>
              <a:t>, and therefore scale the </a:t>
            </a:r>
            <a:r>
              <a:rPr lang="en-US" altLang="zh-CN" dirty="0" err="1" smtClean="0"/>
              <a:t>AppServer</a:t>
            </a:r>
            <a:r>
              <a:rPr lang="en-US" altLang="zh-CN" dirty="0" smtClean="0"/>
              <a:t> pool.  In effect, we manage our session state, rather than having </a:t>
            </a:r>
            <a:r>
              <a:rPr lang="en-US" altLang="zh-CN" dirty="0" err="1" smtClean="0"/>
              <a:t>OpenEdge</a:t>
            </a:r>
            <a:r>
              <a:rPr lang="en-US" altLang="zh-CN" dirty="0" smtClean="0"/>
              <a:t> do it for us.</a:t>
            </a:r>
          </a:p>
          <a:p>
            <a:pPr lvl="1" eaLnBrk="1" hangingPunct="1">
              <a:lnSpc>
                <a:spcPct val="90000"/>
              </a:lnSpc>
            </a:pPr>
            <a:endParaRPr lang="en-US" altLang="zh-CN" dirty="0" smtClean="0"/>
          </a:p>
          <a:p>
            <a:pPr lvl="1" eaLnBrk="1" hangingPunct="1">
              <a:lnSpc>
                <a:spcPct val="90000"/>
              </a:lnSpc>
            </a:pPr>
            <a:r>
              <a:rPr lang="en-US" altLang="zh-CN" b="1" dirty="0" smtClean="0"/>
              <a:t>Isolation</a:t>
            </a:r>
            <a:r>
              <a:rPr lang="en-US" altLang="zh-CN" dirty="0" smtClean="0"/>
              <a:t>. The overall goal of the service interface is to provide common components that isolate the caller from the implementation details of the target application/API.</a:t>
            </a:r>
          </a:p>
          <a:p>
            <a:pPr lvl="1" eaLnBrk="1" hangingPunct="1">
              <a:lnSpc>
                <a:spcPct val="90000"/>
              </a:lnSpc>
            </a:pPr>
            <a:endParaRPr lang="en-US" altLang="zh-CN" dirty="0" smtClean="0"/>
          </a:p>
          <a:p>
            <a:pPr>
              <a:lnSpc>
                <a:spcPct val="90000"/>
              </a:lnSpc>
            </a:pPr>
            <a:r>
              <a:rPr lang="en-US" altLang="zh-CN" dirty="0" smtClean="0"/>
              <a:t>The service interface is already used or under development with several QAD Enterprise Applications. The Enterprise Edition Financials has been developed with a complete SOA infrastructure, and provides access to the Financial APIs via the SI. QXtend also has APIs implement the SI; products such as EAM, CRM, DOM, and CSS all implement the SI. The number of applications that implement the SI will continue to increase.</a:t>
            </a:r>
          </a:p>
        </p:txBody>
      </p:sp>
      <p:sp>
        <p:nvSpPr>
          <p:cNvPr id="20484" name="Slide Number Placeholder 3"/>
          <p:cNvSpPr>
            <a:spLocks noGrp="1"/>
          </p:cNvSpPr>
          <p:nvPr>
            <p:ph type="sldNum" sz="quarter" idx="5"/>
          </p:nvPr>
        </p:nvSpPr>
        <p:spPr>
          <a:noFill/>
        </p:spPr>
        <p:txBody>
          <a:bodyPr/>
          <a:lstStyle/>
          <a:p>
            <a:fld id="{3FAADFA5-4383-4172-86A9-BB5D83211773}" type="slidenum">
              <a:rPr lang="en-US" altLang="zh-CN"/>
              <a:pPr/>
              <a:t>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pPr>
              <a:lnSpc>
                <a:spcPct val="90000"/>
              </a:lnSpc>
            </a:pPr>
            <a:r>
              <a:rPr lang="en-US" altLang="zh-CN" dirty="0" smtClean="0"/>
              <a:t>The service interface (SIAPI) adapter in QXI leverages the standard service invocation features of the SI layer to provide an adapter that can process requests to any business application service that has been implemented using the SI layer. The advantage of using the SIAPI adapter is that no additional QXtend development work is required to support new SI-enabled applications.</a:t>
            </a:r>
          </a:p>
          <a:p>
            <a:pPr eaLnBrk="1" hangingPunct="1">
              <a:lnSpc>
                <a:spcPct val="90000"/>
              </a:lnSpc>
            </a:pPr>
            <a:endParaRPr lang="en-US" altLang="zh-CN" dirty="0" smtClean="0"/>
          </a:p>
          <a:p>
            <a:pPr eaLnBrk="1" hangingPunct="1">
              <a:lnSpc>
                <a:spcPct val="90000"/>
              </a:lnSpc>
            </a:pPr>
            <a:r>
              <a:rPr lang="en-US" altLang="zh-CN" dirty="0" smtClean="0"/>
              <a:t>The APIs that are provided via the SIAPI differ fundamentally from the UIAPI adapter: the APIs are pure business logic and do not depend on the UI. Executing business logic without the UI greatly improves the performance of the API and enables many more messages to be processed.</a:t>
            </a:r>
          </a:p>
          <a:p>
            <a:pPr eaLnBrk="1" hangingPunct="1">
              <a:lnSpc>
                <a:spcPct val="90000"/>
              </a:lnSpc>
            </a:pPr>
            <a:endParaRPr lang="en-US" altLang="zh-CN" dirty="0" smtClean="0"/>
          </a:p>
          <a:p>
            <a:pPr eaLnBrk="1" hangingPunct="1">
              <a:lnSpc>
                <a:spcPct val="90000"/>
              </a:lnSpc>
            </a:pPr>
            <a:r>
              <a:rPr lang="en-US" altLang="zh-CN" dirty="0" smtClean="0"/>
              <a:t>The configuration of the SIAPI adapter connection pool also differs from the UI API. The primary difference is that messages are processed using an </a:t>
            </a:r>
            <a:r>
              <a:rPr lang="en-US" altLang="zh-CN" dirty="0" err="1" smtClean="0"/>
              <a:t>OpenEdge</a:t>
            </a:r>
            <a:r>
              <a:rPr lang="en-US" altLang="zh-CN" dirty="0" smtClean="0"/>
              <a:t> </a:t>
            </a:r>
            <a:r>
              <a:rPr lang="en-US" altLang="zh-CN" dirty="0" err="1" smtClean="0"/>
              <a:t>AppServer</a:t>
            </a:r>
            <a:r>
              <a:rPr lang="en-US" altLang="zh-CN" dirty="0" smtClean="0"/>
              <a:t> instead of data being passed through a telnet connection. Configuring the connection pool requires you to enter details about the </a:t>
            </a:r>
            <a:r>
              <a:rPr lang="en-US" altLang="zh-CN" dirty="0" err="1" smtClean="0"/>
              <a:t>AppServer</a:t>
            </a:r>
            <a:r>
              <a:rPr lang="en-US" altLang="zh-CN" dirty="0" smtClean="0"/>
              <a:t> instance that is going to execute requests.</a:t>
            </a:r>
          </a:p>
        </p:txBody>
      </p:sp>
      <p:sp>
        <p:nvSpPr>
          <p:cNvPr id="21508" name="Slide Number Placeholder 3"/>
          <p:cNvSpPr>
            <a:spLocks noGrp="1"/>
          </p:cNvSpPr>
          <p:nvPr>
            <p:ph type="sldNum" sz="quarter" idx="5"/>
          </p:nvPr>
        </p:nvSpPr>
        <p:spPr>
          <a:noFill/>
        </p:spPr>
        <p:txBody>
          <a:bodyPr/>
          <a:lstStyle/>
          <a:p>
            <a:fld id="{F05D89FF-5318-4555-AB96-DC60C186D37C}" type="slidenum">
              <a:rPr lang="en-US" altLang="zh-CN"/>
              <a:pPr/>
              <a:t>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pPr eaLnBrk="1" hangingPunct="1"/>
            <a:r>
              <a:rPr lang="en-US" altLang="zh-CN" dirty="0" smtClean="0"/>
              <a:t>The SIAPI adapter allows you to add new SI-enabled applications to QXtend easily. Four or five applications either already use the SI or will do soon; this number will increase. As these QAD applications appear, their APIs will be accessible from QXI, allowing a common application-to-application integration methodology across all QAD products. </a:t>
            </a:r>
          </a:p>
          <a:p>
            <a:pPr eaLnBrk="1" hangingPunct="1"/>
            <a:endParaRPr lang="en-US" altLang="zh-CN" dirty="0" smtClean="0"/>
          </a:p>
          <a:p>
            <a:pPr eaLnBrk="1" hangingPunct="1"/>
            <a:r>
              <a:rPr lang="en-US" altLang="zh-CN" dirty="0" smtClean="0"/>
              <a:t>Customers and services can develop custom APIs that implement the SI; those custom APIs will be available through QXtend, and the same applies for QAD application partners.</a:t>
            </a:r>
          </a:p>
        </p:txBody>
      </p:sp>
      <p:sp>
        <p:nvSpPr>
          <p:cNvPr id="22532" name="Slide Number Placeholder 3"/>
          <p:cNvSpPr>
            <a:spLocks noGrp="1"/>
          </p:cNvSpPr>
          <p:nvPr>
            <p:ph type="sldNum" sz="quarter" idx="5"/>
          </p:nvPr>
        </p:nvSpPr>
        <p:spPr>
          <a:noFill/>
        </p:spPr>
        <p:txBody>
          <a:bodyPr/>
          <a:lstStyle/>
          <a:p>
            <a:fld id="{4CA3E0D3-9D1C-41ED-B785-306BE28A6D4A}" type="slidenum">
              <a:rPr lang="en-US" altLang="zh-CN"/>
              <a:pPr/>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eaLnBrk="1" hangingPunct="1">
              <a:lnSpc>
                <a:spcPct val="90000"/>
              </a:lnSpc>
            </a:pPr>
            <a:r>
              <a:rPr lang="en-US" altLang="zh-CN" dirty="0" smtClean="0"/>
              <a:t>Configuring the SIAPI adapter is described in the section “QXI Configuration” in this guide. An SIAPI pool can be added to any receiver set up within QXI. However, receivers can only be connected to one connection pool for each adapter type--two SIAPI connection pools cannot be added to a receiver. A common configuration for QAD EA EE is for a receiver to have a UI API connection pool for the operational APIs, and an SIAPI connection pool for the Financial APIs. When creating a second connection pool for a receiver, the connection pool name must be identical to the name of the receiver.</a:t>
            </a:r>
          </a:p>
          <a:p>
            <a:pPr eaLnBrk="1" hangingPunct="1">
              <a:lnSpc>
                <a:spcPct val="90000"/>
              </a:lnSpc>
            </a:pPr>
            <a:endParaRPr lang="en-US" altLang="zh-CN" dirty="0" smtClean="0"/>
          </a:p>
          <a:p>
            <a:pPr eaLnBrk="1" hangingPunct="1">
              <a:lnSpc>
                <a:spcPct val="90000"/>
              </a:lnSpc>
            </a:pPr>
            <a:r>
              <a:rPr lang="en-US" altLang="zh-CN" dirty="0" smtClean="0"/>
              <a:t>When you configure a SI API connection pool, you need the following information to connect to the </a:t>
            </a:r>
            <a:r>
              <a:rPr lang="en-US" altLang="zh-CN" dirty="0" err="1" smtClean="0"/>
              <a:t>AppServer</a:t>
            </a:r>
            <a:r>
              <a:rPr lang="en-US" altLang="zh-CN" dirty="0" smtClean="0"/>
              <a:t>:</a:t>
            </a:r>
          </a:p>
          <a:p>
            <a:pPr eaLnBrk="1" hangingPunct="1">
              <a:lnSpc>
                <a:spcPct val="90000"/>
              </a:lnSpc>
            </a:pPr>
            <a:endParaRPr lang="en-US" altLang="zh-CN" dirty="0" smtClean="0"/>
          </a:p>
          <a:p>
            <a:pPr eaLnBrk="1" hangingPunct="1">
              <a:lnSpc>
                <a:spcPct val="90000"/>
              </a:lnSpc>
              <a:buFontTx/>
              <a:buChar char="•"/>
            </a:pPr>
            <a:r>
              <a:rPr lang="en-US" altLang="zh-CN" dirty="0" smtClean="0"/>
              <a:t> </a:t>
            </a:r>
            <a:r>
              <a:rPr lang="en-US" altLang="zh-CN" b="1" dirty="0" smtClean="0"/>
              <a:t>Host</a:t>
            </a:r>
            <a:r>
              <a:rPr lang="en-US" altLang="zh-CN" dirty="0" smtClean="0"/>
              <a:t>. Name or IP address of the machine that is running the </a:t>
            </a:r>
            <a:r>
              <a:rPr lang="en-US" altLang="zh-CN" dirty="0" err="1" smtClean="0"/>
              <a:t>AppServer</a:t>
            </a:r>
            <a:r>
              <a:rPr lang="en-US" altLang="zh-CN" dirty="0" smtClean="0"/>
              <a:t> instance you want to connect to.</a:t>
            </a:r>
          </a:p>
          <a:p>
            <a:pPr eaLnBrk="1" hangingPunct="1">
              <a:lnSpc>
                <a:spcPct val="90000"/>
              </a:lnSpc>
              <a:buFontTx/>
              <a:buChar char="•"/>
            </a:pPr>
            <a:endParaRPr lang="en-US" altLang="zh-CN" dirty="0" smtClean="0"/>
          </a:p>
          <a:p>
            <a:pPr eaLnBrk="1" hangingPunct="1">
              <a:lnSpc>
                <a:spcPct val="90000"/>
              </a:lnSpc>
              <a:buFontTx/>
              <a:buChar char="•"/>
            </a:pPr>
            <a:r>
              <a:rPr lang="en-US" altLang="zh-CN" dirty="0" smtClean="0"/>
              <a:t> </a:t>
            </a:r>
            <a:r>
              <a:rPr lang="en-US" altLang="zh-CN" b="1" dirty="0" err="1" smtClean="0"/>
              <a:t>AppServer</a:t>
            </a:r>
            <a:r>
              <a:rPr lang="en-US" altLang="zh-CN" dirty="0" smtClean="0"/>
              <a:t>. Name of the </a:t>
            </a:r>
            <a:r>
              <a:rPr lang="en-US" altLang="zh-CN" dirty="0" err="1" smtClean="0"/>
              <a:t>AppServer</a:t>
            </a:r>
            <a:r>
              <a:rPr lang="en-US" altLang="zh-CN" dirty="0" smtClean="0"/>
              <a:t> configured to accept service interface requests.</a:t>
            </a:r>
          </a:p>
          <a:p>
            <a:pPr eaLnBrk="1" hangingPunct="1">
              <a:lnSpc>
                <a:spcPct val="90000"/>
              </a:lnSpc>
              <a:buFontTx/>
              <a:buChar char="•"/>
            </a:pPr>
            <a:endParaRPr lang="en-US" altLang="zh-CN" dirty="0" smtClean="0"/>
          </a:p>
          <a:p>
            <a:pPr eaLnBrk="1" hangingPunct="1">
              <a:lnSpc>
                <a:spcPct val="90000"/>
              </a:lnSpc>
              <a:buFontTx/>
              <a:buChar char="•"/>
            </a:pPr>
            <a:r>
              <a:rPr lang="en-US" altLang="zh-CN" dirty="0" smtClean="0"/>
              <a:t> </a:t>
            </a:r>
            <a:r>
              <a:rPr lang="en-US" altLang="zh-CN" b="1" dirty="0" smtClean="0"/>
              <a:t>Port</a:t>
            </a:r>
            <a:r>
              <a:rPr lang="en-US" altLang="zh-CN" dirty="0" smtClean="0"/>
              <a:t>. Port number of the </a:t>
            </a:r>
            <a:r>
              <a:rPr lang="en-US" altLang="zh-CN" dirty="0" err="1" smtClean="0"/>
              <a:t>NameServer</a:t>
            </a:r>
            <a:r>
              <a:rPr lang="en-US" altLang="zh-CN" dirty="0" smtClean="0"/>
              <a:t> that the </a:t>
            </a:r>
            <a:r>
              <a:rPr lang="en-US" altLang="zh-CN" dirty="0" err="1" smtClean="0"/>
              <a:t>AppServer</a:t>
            </a:r>
            <a:r>
              <a:rPr lang="en-US" altLang="zh-CN" dirty="0" smtClean="0"/>
              <a:t> is registered with.</a:t>
            </a:r>
          </a:p>
          <a:p>
            <a:pPr lvl="1" eaLnBrk="1" hangingPunct="1">
              <a:lnSpc>
                <a:spcPct val="90000"/>
              </a:lnSpc>
            </a:pPr>
            <a:endParaRPr lang="en-US" altLang="zh-CN" dirty="0" smtClean="0"/>
          </a:p>
          <a:p>
            <a:pPr eaLnBrk="1" hangingPunct="1">
              <a:lnSpc>
                <a:spcPct val="90000"/>
              </a:lnSpc>
            </a:pPr>
            <a:r>
              <a:rPr lang="en-US" altLang="zh-CN" dirty="0" smtClean="0"/>
              <a:t>For details on creating an SI API connection pool, see “Connection Pools” in the “QXI Configuration” chapter of the </a:t>
            </a:r>
            <a:r>
              <a:rPr lang="en-US" altLang="zh-CN" i="1" dirty="0" smtClean="0"/>
              <a:t>QXtend Fundamentals </a:t>
            </a:r>
            <a:r>
              <a:rPr lang="en-US" altLang="zh-CN" dirty="0" smtClean="0"/>
              <a:t>training guide.</a:t>
            </a:r>
          </a:p>
        </p:txBody>
      </p:sp>
      <p:sp>
        <p:nvSpPr>
          <p:cNvPr id="23556" name="Slide Number Placeholder 3"/>
          <p:cNvSpPr>
            <a:spLocks noGrp="1"/>
          </p:cNvSpPr>
          <p:nvPr>
            <p:ph type="sldNum" sz="quarter" idx="5"/>
          </p:nvPr>
        </p:nvSpPr>
        <p:spPr>
          <a:noFill/>
        </p:spPr>
        <p:txBody>
          <a:bodyPr/>
          <a:lstStyle/>
          <a:p>
            <a:fld id="{B0789177-EA60-4368-A935-F8D52B2E4269}" type="slidenum">
              <a:rPr lang="en-US" altLang="zh-CN"/>
              <a:pPr/>
              <a:t>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r>
              <a:rPr lang="en-US" altLang="zh-CN" dirty="0" smtClean="0"/>
              <a:t>The Enterprise Financials module in QAD EE now follows the latest development standards. The result is an SOA-enabled application and several services that have no dependence on the UI. The service interface is also supported by the new Financials, meaning that you can use the services available on the Financials business components with QXtend. </a:t>
            </a:r>
          </a:p>
          <a:p>
            <a:pPr eaLnBrk="1" hangingPunct="1"/>
            <a:endParaRPr lang="en-US" altLang="zh-CN" dirty="0" smtClean="0"/>
          </a:p>
          <a:p>
            <a:pPr eaLnBrk="1" hangingPunct="1"/>
            <a:r>
              <a:rPr lang="en-US" altLang="zh-CN" dirty="0" smtClean="0"/>
              <a:t>The Fin API is one kind of SI API but for QAD Enterprise Financials. For QAD Enterprise Application, the Fin API adaptor calls Financials </a:t>
            </a:r>
            <a:r>
              <a:rPr lang="en-US" altLang="zh-CN" dirty="0" err="1" smtClean="0"/>
              <a:t>AppServer</a:t>
            </a:r>
            <a:r>
              <a:rPr lang="en-US" altLang="zh-CN" dirty="0" smtClean="0"/>
              <a:t> (only available in QADEE) and SI API adaptor calls Native API </a:t>
            </a:r>
            <a:r>
              <a:rPr lang="en-US" altLang="zh-CN" dirty="0" err="1" smtClean="0"/>
              <a:t>AppServer</a:t>
            </a:r>
            <a:r>
              <a:rPr lang="en-US" altLang="zh-CN" dirty="0" smtClean="0"/>
              <a:t> (available in both QADSE and QADEE). The main reason we use the name Fin API is that for each receiver, only one connection pool can be defined for each type of adaptor.  </a:t>
            </a:r>
          </a:p>
        </p:txBody>
      </p:sp>
      <p:sp>
        <p:nvSpPr>
          <p:cNvPr id="24580" name="Slide Number Placeholder 3"/>
          <p:cNvSpPr>
            <a:spLocks noGrp="1"/>
          </p:cNvSpPr>
          <p:nvPr>
            <p:ph type="sldNum" sz="quarter" idx="5"/>
          </p:nvPr>
        </p:nvSpPr>
        <p:spPr>
          <a:noFill/>
        </p:spPr>
        <p:txBody>
          <a:bodyPr/>
          <a:lstStyle/>
          <a:p>
            <a:fld id="{40EA1653-DCDC-49DD-BDEE-5C3AF6ECB36F}" type="slidenum">
              <a:rPr lang="zh-CN" altLang="en-US"/>
              <a:pPr/>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r>
              <a:rPr lang="en-US" altLang="zh-CN" dirty="0" smtClean="0"/>
              <a:t>QAD QXtend leverages the SI support of the new Enterprise Financials to access to the Financials APIs through the Fin API adapter. A Fin API connection pool must be created that connects to the Financials </a:t>
            </a:r>
            <a:r>
              <a:rPr lang="en-US" altLang="zh-CN" dirty="0" err="1" smtClean="0"/>
              <a:t>AppServer</a:t>
            </a:r>
            <a:r>
              <a:rPr lang="en-US" altLang="zh-CN" dirty="0" smtClean="0"/>
              <a:t>.</a:t>
            </a:r>
          </a:p>
          <a:p>
            <a:endParaRPr lang="en-US" altLang="zh-CN" dirty="0" smtClean="0"/>
          </a:p>
          <a:p>
            <a:r>
              <a:rPr lang="en-US" altLang="zh-CN" dirty="0" smtClean="0"/>
              <a:t>Currently QXtend includes most of latest schemas for Financials but you can retrieve the schema from EE install as well. For example, </a:t>
            </a:r>
            <a:r>
              <a:rPr lang="en-US" altLang="zh-CN" dirty="0" err="1" smtClean="0"/>
              <a:t>Qxtend</a:t>
            </a:r>
            <a:r>
              <a:rPr lang="en-US" altLang="zh-CN" dirty="0" smtClean="0"/>
              <a:t> 1.7.1 was released together with QAD 2011 EE so it includes schemas for QAD 2011 EE Financials components.  However, if you want to use </a:t>
            </a:r>
            <a:r>
              <a:rPr lang="en-US" altLang="zh-CN" dirty="0" err="1" smtClean="0"/>
              <a:t>Qxtend</a:t>
            </a:r>
            <a:r>
              <a:rPr lang="en-US" altLang="zh-CN" dirty="0" smtClean="0"/>
              <a:t> 1.7.1 with QAD 2010 EE, please retrieve the schemas from QAD 2010 EE install.   </a:t>
            </a:r>
          </a:p>
          <a:p>
            <a:endParaRPr lang="en-US" altLang="zh-CN" dirty="0" smtClean="0"/>
          </a:p>
        </p:txBody>
      </p:sp>
      <p:sp>
        <p:nvSpPr>
          <p:cNvPr id="25604" name="Slide Number Placeholder 3"/>
          <p:cNvSpPr>
            <a:spLocks noGrp="1"/>
          </p:cNvSpPr>
          <p:nvPr>
            <p:ph type="sldNum" sz="quarter" idx="5"/>
          </p:nvPr>
        </p:nvSpPr>
        <p:spPr>
          <a:noFill/>
        </p:spPr>
        <p:txBody>
          <a:bodyPr/>
          <a:lstStyle/>
          <a:p>
            <a:fld id="{07B23814-699E-4EB2-BF5B-99172E957F62}" type="slidenum">
              <a:rPr lang="zh-CN" altLang="en-US"/>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132BE4FC-9F70-4277-80A8-A808C647B537}" type="slidenum">
              <a:rPr lang="zh-CN" altLang="en-US"/>
              <a:pPr/>
              <a:t>9</a:t>
            </a:fld>
            <a:endParaRPr lang="en-US" altLang="zh-CN"/>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altLang="zh-CN" dirty="0" smtClean="0"/>
              <a:t>To use one of the supported Financials business components with QXtend, you must manually retrieve the schema and load it into QXtend by doing the following:</a:t>
            </a:r>
          </a:p>
          <a:p>
            <a:pPr eaLnBrk="1" hangingPunct="1"/>
            <a:endParaRPr lang="en-US" altLang="zh-CN" b="1" dirty="0" smtClean="0"/>
          </a:p>
          <a:p>
            <a:pPr eaLnBrk="1" hangingPunct="1">
              <a:buFont typeface="Calibri" pitchFamily="34" charset="0"/>
              <a:buAutoNum type="arabicPeriod"/>
            </a:pPr>
            <a:r>
              <a:rPr lang="en-US" altLang="zh-CN" b="1" dirty="0" smtClean="0"/>
              <a:t>Get schema</a:t>
            </a:r>
            <a:r>
              <a:rPr lang="en-US" altLang="zh-CN" dirty="0" smtClean="0"/>
              <a:t>. The schema files for the business components are located in the Financials instance in the directory &lt;</a:t>
            </a:r>
            <a:r>
              <a:rPr lang="en-US" altLang="zh-CN" dirty="0" err="1" smtClean="0"/>
              <a:t>qadee-installdir</a:t>
            </a:r>
            <a:r>
              <a:rPr lang="en-US" altLang="zh-CN" dirty="0" smtClean="0"/>
              <a:t>&gt;/fin/xml. The schema naming convention is &lt;</a:t>
            </a:r>
            <a:r>
              <a:rPr lang="en-US" altLang="zh-CN" i="1" dirty="0" smtClean="0"/>
              <a:t>component-name</a:t>
            </a:r>
            <a:r>
              <a:rPr lang="en-US" altLang="zh-CN" dirty="0" smtClean="0"/>
              <a:t>&gt;.</a:t>
            </a:r>
            <a:r>
              <a:rPr lang="en-US" altLang="zh-CN" dirty="0" err="1" smtClean="0"/>
              <a:t>xsd</a:t>
            </a:r>
            <a:r>
              <a:rPr lang="en-US" altLang="zh-CN" dirty="0" smtClean="0"/>
              <a:t>. Locate the schema for the component you need and copy it locally.</a:t>
            </a:r>
          </a:p>
          <a:p>
            <a:pPr eaLnBrk="1" hangingPunct="1">
              <a:buFont typeface="Calibri" pitchFamily="34" charset="0"/>
              <a:buAutoNum type="arabicPeriod"/>
            </a:pPr>
            <a:endParaRPr lang="en-US" altLang="zh-CN" b="1" dirty="0" smtClean="0"/>
          </a:p>
          <a:p>
            <a:pPr eaLnBrk="1" hangingPunct="1">
              <a:buFont typeface="Calibri" pitchFamily="34" charset="0"/>
              <a:buAutoNum type="arabicPeriod"/>
            </a:pPr>
            <a:r>
              <a:rPr lang="en-US" altLang="zh-CN" b="1" dirty="0" smtClean="0"/>
              <a:t>Rename schema file</a:t>
            </a:r>
            <a:r>
              <a:rPr lang="en-US" altLang="zh-CN" dirty="0" smtClean="0"/>
              <a:t>. QXtend requires the API schema to follow a different naming convention: &lt;</a:t>
            </a:r>
            <a:r>
              <a:rPr lang="en-US" altLang="zh-CN" i="1" dirty="0" err="1" smtClean="0"/>
              <a:t>api</a:t>
            </a:r>
            <a:r>
              <a:rPr lang="en-US" altLang="zh-CN" dirty="0" smtClean="0"/>
              <a:t>&gt;-&lt;</a:t>
            </a:r>
            <a:r>
              <a:rPr lang="en-US" altLang="zh-CN" i="1" dirty="0" smtClean="0"/>
              <a:t>version</a:t>
            </a:r>
            <a:r>
              <a:rPr lang="en-US" altLang="zh-CN" dirty="0" smtClean="0"/>
              <a:t>&gt;.</a:t>
            </a:r>
            <a:r>
              <a:rPr lang="en-US" altLang="zh-CN" dirty="0" err="1" smtClean="0"/>
              <a:t>xsd</a:t>
            </a:r>
            <a:r>
              <a:rPr lang="en-US" altLang="zh-CN" dirty="0" smtClean="0"/>
              <a:t>. The schema file copied from the Financial installation must be changed to &lt;</a:t>
            </a:r>
            <a:r>
              <a:rPr lang="en-US" altLang="zh-CN" i="1" dirty="0" smtClean="0"/>
              <a:t>component-name</a:t>
            </a:r>
            <a:r>
              <a:rPr lang="en-US" altLang="zh-CN" dirty="0" smtClean="0"/>
              <a:t>&gt;-ERP3_1.xsd.</a:t>
            </a:r>
          </a:p>
          <a:p>
            <a:pPr eaLnBrk="1" hangingPunct="1">
              <a:buFont typeface="Calibri" pitchFamily="34" charset="0"/>
              <a:buAutoNum type="arabicPeriod"/>
            </a:pPr>
            <a:endParaRPr lang="en-US" altLang="zh-CN" b="1" dirty="0" smtClean="0"/>
          </a:p>
          <a:p>
            <a:pPr eaLnBrk="1" hangingPunct="1">
              <a:buFont typeface="Calibri" pitchFamily="34" charset="0"/>
              <a:buAutoNum type="arabicPeriod"/>
            </a:pPr>
            <a:r>
              <a:rPr lang="en-US" altLang="zh-CN" b="1" dirty="0" smtClean="0"/>
              <a:t>Load schema</a:t>
            </a:r>
            <a:r>
              <a:rPr lang="en-US" altLang="zh-CN" dirty="0" smtClean="0"/>
              <a:t>. Load the schema file for the component into QXtend using the Schemas section of QXI. Add a new schema to QADEE. When you add the schema, you need to supply the following values:</a:t>
            </a:r>
          </a:p>
          <a:p>
            <a:pPr eaLnBrk="1" hangingPunct="1">
              <a:buFont typeface="Calibri" pitchFamily="34" charset="0"/>
              <a:buAutoNum type="arabicPeriod"/>
            </a:pPr>
            <a:endParaRPr lang="en-US" altLang="zh-CN" b="1" dirty="0" smtClean="0"/>
          </a:p>
          <a:p>
            <a:pPr marL="685800" lvl="1" indent="-228600" eaLnBrk="1" hangingPunct="1">
              <a:buFontTx/>
              <a:buChar char="•"/>
            </a:pPr>
            <a:r>
              <a:rPr lang="en-US" altLang="zh-CN" b="1" dirty="0" smtClean="0"/>
              <a:t>XML Syntax</a:t>
            </a:r>
            <a:r>
              <a:rPr lang="en-US" altLang="zh-CN" dirty="0" smtClean="0"/>
              <a:t>. For all EE financial APIs </a:t>
            </a:r>
            <a:r>
              <a:rPr lang="en-US" altLang="zh-CN" dirty="0" err="1" smtClean="0"/>
              <a:t>Qdoc</a:t>
            </a:r>
            <a:r>
              <a:rPr lang="en-US" altLang="zh-CN" dirty="0" smtClean="0"/>
              <a:t> 1.1 syntax must be used.</a:t>
            </a:r>
          </a:p>
          <a:p>
            <a:pPr marL="685800" lvl="1" indent="-228600" eaLnBrk="1" hangingPunct="1">
              <a:buFontTx/>
              <a:buChar char="•"/>
            </a:pPr>
            <a:endParaRPr lang="en-US" altLang="zh-CN" b="1" dirty="0" smtClean="0"/>
          </a:p>
          <a:p>
            <a:pPr marL="685800" lvl="1" indent="-228600" eaLnBrk="1" hangingPunct="1">
              <a:buFontTx/>
              <a:buChar char="•"/>
            </a:pPr>
            <a:r>
              <a:rPr lang="en-US" altLang="zh-CN" b="1" dirty="0" smtClean="0"/>
              <a:t>Route</a:t>
            </a:r>
            <a:r>
              <a:rPr lang="en-US" altLang="zh-CN" dirty="0" smtClean="0"/>
              <a:t>. All EE financial APIs are accessed through the Service Interface, choose “Fin API Adapter” for the route.</a:t>
            </a:r>
          </a:p>
          <a:p>
            <a:pPr marL="685800" lvl="1" indent="-228600" eaLnBrk="1" hangingPunct="1">
              <a:buFontTx/>
              <a:buChar char="•"/>
            </a:pPr>
            <a:endParaRPr lang="en-US" altLang="zh-CN" b="1" dirty="0" smtClean="0"/>
          </a:p>
          <a:p>
            <a:pPr marL="685800" lvl="1" indent="-228600" eaLnBrk="1" hangingPunct="1">
              <a:buFontTx/>
              <a:buChar char="•"/>
            </a:pPr>
            <a:r>
              <a:rPr lang="en-US" altLang="zh-CN" b="1" dirty="0" smtClean="0"/>
              <a:t>Request Path</a:t>
            </a:r>
            <a:r>
              <a:rPr lang="en-US" altLang="zh-CN" dirty="0" smtClean="0"/>
              <a:t>. The path to the renamed XML schema. The path must be accessible from the local machine.</a:t>
            </a:r>
          </a:p>
          <a:p>
            <a:pPr marL="685800" lvl="1" indent="-228600" eaLnBrk="1" hangingPunct="1">
              <a:buFontTx/>
              <a:buChar char="•"/>
            </a:pPr>
            <a:endParaRPr lang="en-US" altLang="zh-CN" b="1" dirty="0" smtClean="0"/>
          </a:p>
          <a:p>
            <a:pPr marL="685800" lvl="1" indent="-228600" eaLnBrk="1" hangingPunct="1">
              <a:buFontTx/>
              <a:buChar char="•"/>
            </a:pPr>
            <a:r>
              <a:rPr lang="en-US" altLang="zh-CN" b="1" dirty="0" smtClean="0"/>
              <a:t>Response Path</a:t>
            </a:r>
            <a:r>
              <a:rPr lang="en-US" altLang="zh-CN" dirty="0" smtClean="0"/>
              <a:t>. The path to the response file for the API. Typically Financial APIs do not have response schemas so this can be left blank. However, future releases of QAD EE may provide response schemas for the APIs, and these should be loaded if provided.</a:t>
            </a:r>
            <a:endParaRPr lang="en-US" altLang="zh-CN" b="1" dirty="0" smtClean="0"/>
          </a:p>
          <a:p>
            <a:pPr marL="685800" lvl="1" indent="-228600" eaLnBrk="1" hangingPunct="1">
              <a:buFontTx/>
              <a:buChar char="•"/>
            </a:pPr>
            <a:endParaRPr lang="en-US" altLang="zh-CN" b="1" dirty="0" smtClean="0"/>
          </a:p>
          <a:p>
            <a:pPr marL="685800" lvl="1" indent="-228600" eaLnBrk="1" hangingPunct="1">
              <a:buFontTx/>
              <a:buChar char="•"/>
            </a:pPr>
            <a:r>
              <a:rPr lang="en-US" altLang="zh-CN" b="1" dirty="0" smtClean="0"/>
              <a:t>Procedure</a:t>
            </a:r>
            <a:r>
              <a:rPr lang="en-US" altLang="zh-CN" dirty="0" smtClean="0"/>
              <a:t>. Used by the service interface to determine the business component to load data into. Enter the name of the business component; for example, </a:t>
            </a:r>
            <a:r>
              <a:rPr lang="en-US" altLang="zh-CN" dirty="0" err="1" smtClean="0"/>
              <a:t>BDebtorType</a:t>
            </a:r>
            <a:r>
              <a:rPr lang="en-US" altLang="zh-CN" dirty="0" smtClean="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7C93C6C8-C5BF-412A-B188-233390C12B05}" type="slidenum">
              <a:rPr lang="en-US" altLang="zh-CN"/>
              <a:pPr/>
              <a:t>10</a:t>
            </a:fld>
            <a:endParaRPr lang="en-US" altLang="zh-CN"/>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altLang="zh-CN" dirty="0" smtClean="0"/>
              <a:t>Requests to any of the Financials APIs require additional context information. Context information controls how the request is processed by the API. The additional context information has two types. The first type is passed as an SI session context entry in the </a:t>
            </a:r>
            <a:r>
              <a:rPr lang="en-US" altLang="zh-CN" dirty="0" err="1" smtClean="0"/>
              <a:t>ttContext</a:t>
            </a:r>
            <a:r>
              <a:rPr lang="en-US" altLang="zh-CN" dirty="0" smtClean="0"/>
              <a:t> table; the other type is passed in the request business component data as part of the </a:t>
            </a:r>
            <a:r>
              <a:rPr lang="en-US" altLang="zh-CN" dirty="0" err="1" smtClean="0"/>
              <a:t>tContextInfo</a:t>
            </a:r>
            <a:r>
              <a:rPr lang="en-US" altLang="zh-CN" dirty="0" smtClean="0"/>
              <a:t>.  These are new parameters that are only required for requests being processed by a Financials API.</a:t>
            </a:r>
          </a:p>
          <a:p>
            <a:pPr eaLnBrk="1" hangingPunct="1"/>
            <a:endParaRPr lang="en-US" altLang="zh-CN" dirty="0" smtClean="0"/>
          </a:p>
          <a:p>
            <a:pPr eaLnBrk="1" hangingPunct="1"/>
            <a:r>
              <a:rPr lang="en-US" altLang="zh-CN" dirty="0" smtClean="0"/>
              <a:t>SI Session Context (</a:t>
            </a:r>
            <a:r>
              <a:rPr lang="en-US" altLang="zh-CN" dirty="0" err="1" smtClean="0"/>
              <a:t>ttContext</a:t>
            </a:r>
            <a:r>
              <a:rPr lang="en-US" altLang="zh-CN" dirty="0" smtClean="0"/>
              <a:t>)</a:t>
            </a:r>
          </a:p>
          <a:p>
            <a:pPr eaLnBrk="1" hangingPunct="1"/>
            <a:endParaRPr lang="en-US" altLang="zh-CN" dirty="0" smtClean="0"/>
          </a:p>
          <a:p>
            <a:pPr lvl="1" eaLnBrk="1" hangingPunct="1"/>
            <a:r>
              <a:rPr lang="en-US" altLang="zh-CN" b="1" dirty="0" smtClean="0"/>
              <a:t>Action</a:t>
            </a:r>
            <a:r>
              <a:rPr lang="en-US" altLang="zh-CN" dirty="0" smtClean="0"/>
              <a:t>. Tells the SI that the action must be performed against the business component once the transaction has been processed. If the API being used is maintaining data, the “save” action must be specified to ensure that any changes processed by the API are committed.</a:t>
            </a:r>
          </a:p>
          <a:p>
            <a:pPr lvl="1" eaLnBrk="1" hangingPunct="1"/>
            <a:endParaRPr lang="en-US" altLang="zh-CN" dirty="0" smtClean="0"/>
          </a:p>
          <a:p>
            <a:pPr lvl="1" eaLnBrk="1" hangingPunct="1"/>
            <a:r>
              <a:rPr lang="en-US" altLang="zh-CN" b="1" dirty="0" smtClean="0"/>
              <a:t>Entity</a:t>
            </a:r>
            <a:r>
              <a:rPr lang="en-US" altLang="zh-CN" dirty="0" smtClean="0"/>
              <a:t>. Defines the entity that the data in the request will be loaded into. This parameter is similar to the domain parameter for other QAD EA requests. The service interface will switch to the specified entity before processing the request.</a:t>
            </a:r>
          </a:p>
          <a:p>
            <a:pPr lvl="1" eaLnBrk="1" hangingPunct="1"/>
            <a:endParaRPr lang="en-US" altLang="zh-CN" dirty="0" smtClean="0"/>
          </a:p>
          <a:p>
            <a:pPr eaLnBrk="1" hangingPunct="1"/>
            <a:r>
              <a:rPr lang="en-US" altLang="zh-CN" dirty="0" smtClean="0"/>
              <a:t>Business Component Context Information (</a:t>
            </a:r>
            <a:r>
              <a:rPr lang="en-US" altLang="zh-CN" dirty="0" err="1" smtClean="0"/>
              <a:t>tContextInfo</a:t>
            </a:r>
            <a:r>
              <a:rPr lang="en-US" altLang="zh-CN" dirty="0" smtClean="0"/>
              <a:t>)</a:t>
            </a:r>
          </a:p>
          <a:p>
            <a:pPr eaLnBrk="1" hangingPunct="1"/>
            <a:endParaRPr lang="en-US" altLang="zh-CN" dirty="0" smtClean="0"/>
          </a:p>
          <a:p>
            <a:pPr lvl="1" eaLnBrk="1" hangingPunct="1"/>
            <a:r>
              <a:rPr lang="en-US" altLang="zh-CN" dirty="0" err="1" smtClean="0"/>
              <a:t>tcActivityCode</a:t>
            </a:r>
            <a:r>
              <a:rPr lang="en-US" altLang="zh-CN" dirty="0" smtClean="0"/>
              <a:t> – every request to a Financials business component must include context information. When processing an API request, the </a:t>
            </a:r>
            <a:r>
              <a:rPr lang="en-US" altLang="zh-CN" dirty="0" err="1" smtClean="0"/>
              <a:t>tcActivityCode</a:t>
            </a:r>
            <a:r>
              <a:rPr lang="en-US" altLang="zh-CN" dirty="0" smtClean="0"/>
              <a:t> is the most important as it defines the activity being performed against the business component. The standard maintenance APIs use one of the following values: create, modify, or delete. This has the same function as the operation node in non-Financials API QDocs.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QX-SIA-</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QX-SIA-</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xfrm>
            <a:off x="457200" y="607452"/>
            <a:ext cx="8458200" cy="705411"/>
          </a:xfrm>
        </p:spPr>
        <p:txBody>
          <a:bodyPr>
            <a:normAutofit fontScale="90000"/>
          </a:bodyPr>
          <a:lstStyle/>
          <a:p>
            <a:r>
              <a:rPr lang="en-US" altLang="zh-CN" dirty="0" smtClean="0"/>
              <a:t>QAD Fundamentals: Service Interface Adapter</a:t>
            </a:r>
          </a:p>
        </p:txBody>
      </p:sp>
      <p:sp>
        <p:nvSpPr>
          <p:cNvPr id="3075" name="Rectangle 5"/>
          <p:cNvSpPr>
            <a:spLocks noGrp="1" noChangeArrowheads="1"/>
          </p:cNvSpPr>
          <p:nvPr>
            <p:ph type="body" sz="quarter" idx="10"/>
          </p:nvPr>
        </p:nvSpPr>
        <p:spPr/>
        <p:txBody>
          <a:bodyPr/>
          <a:lstStyle/>
          <a:p>
            <a:r>
              <a:rPr lang="en-US" altLang="zh-CN" smtClean="0"/>
              <a:t>QAD Enterprise Applications</a:t>
            </a:r>
            <a:endParaRPr lang="en-US" altLang="zh-CN"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r>
              <a:rPr lang="en-US" altLang="zh-CN" dirty="0" smtClean="0"/>
              <a:t>Financials session context parameters</a:t>
            </a:r>
          </a:p>
          <a:p>
            <a:pPr lvl="1"/>
            <a:r>
              <a:rPr lang="en-US" altLang="zh-CN" dirty="0" smtClean="0"/>
              <a:t>action </a:t>
            </a:r>
          </a:p>
          <a:p>
            <a:pPr lvl="2"/>
            <a:r>
              <a:rPr lang="en-US" altLang="zh-CN" dirty="0" smtClean="0"/>
              <a:t>Determines the action performed </a:t>
            </a:r>
          </a:p>
          <a:p>
            <a:pPr lvl="2"/>
            <a:r>
              <a:rPr lang="en-US" altLang="zh-CN" dirty="0" smtClean="0"/>
              <a:t>Typically this is always set to “save”</a:t>
            </a:r>
          </a:p>
          <a:p>
            <a:pPr lvl="1"/>
            <a:r>
              <a:rPr lang="en-US" altLang="zh-CN" dirty="0" smtClean="0"/>
              <a:t>entity </a:t>
            </a:r>
          </a:p>
          <a:p>
            <a:pPr lvl="2"/>
            <a:r>
              <a:rPr lang="en-US" altLang="zh-CN" dirty="0" smtClean="0"/>
              <a:t>Target entity in the financial application</a:t>
            </a:r>
          </a:p>
          <a:p>
            <a:r>
              <a:rPr lang="en-US" altLang="zh-CN" dirty="0" smtClean="0"/>
              <a:t>Financials APIs have additional context</a:t>
            </a:r>
          </a:p>
          <a:p>
            <a:pPr lvl="1"/>
            <a:r>
              <a:rPr lang="en-US" altLang="zh-CN" dirty="0" err="1" smtClean="0"/>
              <a:t>tContextInfo</a:t>
            </a:r>
            <a:r>
              <a:rPr lang="en-US" altLang="zh-CN" dirty="0" smtClean="0"/>
              <a:t> </a:t>
            </a:r>
          </a:p>
          <a:p>
            <a:pPr lvl="2"/>
            <a:r>
              <a:rPr lang="en-US" altLang="zh-CN" dirty="0" smtClean="0"/>
              <a:t>Context information used by the business component</a:t>
            </a:r>
          </a:p>
          <a:p>
            <a:pPr lvl="1"/>
            <a:r>
              <a:rPr lang="en-US" altLang="zh-CN" dirty="0" err="1" smtClean="0"/>
              <a:t>tcActivityCode</a:t>
            </a:r>
            <a:endParaRPr lang="en-US" altLang="zh-CN" dirty="0" smtClean="0"/>
          </a:p>
          <a:p>
            <a:pPr lvl="2"/>
            <a:r>
              <a:rPr lang="en-US" altLang="zh-CN" dirty="0" smtClean="0"/>
              <a:t>This controls create/modify/delete activities</a:t>
            </a:r>
          </a:p>
        </p:txBody>
      </p:sp>
      <p:sp>
        <p:nvSpPr>
          <p:cNvPr id="12290" name="Rectangle 2"/>
          <p:cNvSpPr>
            <a:spLocks noGrp="1" noChangeArrowheads="1"/>
          </p:cNvSpPr>
          <p:nvPr>
            <p:ph type="title"/>
          </p:nvPr>
        </p:nvSpPr>
        <p:spPr/>
        <p:txBody>
          <a:bodyPr/>
          <a:lstStyle/>
          <a:p>
            <a:r>
              <a:rPr lang="en-US" altLang="zh-CN" smtClean="0"/>
              <a:t>Enterprise Financials - Request Context</a:t>
            </a:r>
          </a:p>
        </p:txBody>
      </p:sp>
      <p:sp>
        <p:nvSpPr>
          <p:cNvPr id="6" name="Footer Placeholder 5"/>
          <p:cNvSpPr>
            <a:spLocks noGrp="1"/>
          </p:cNvSpPr>
          <p:nvPr>
            <p:ph type="ftr" sz="quarter" idx="10"/>
          </p:nvPr>
        </p:nvSpPr>
        <p:spPr/>
        <p:txBody>
          <a:bodyPr/>
          <a:lstStyle/>
          <a:p>
            <a:r>
              <a:rPr lang="en-US" dirty="0" smtClean="0"/>
              <a:t>QX-SIA-100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p:txBody>
          <a:bodyPr>
            <a:normAutofit/>
          </a:bodyPr>
          <a:lstStyle/>
          <a:p>
            <a:r>
              <a:rPr lang="en-US" altLang="zh-CN" sz="2400" dirty="0" err="1" smtClean="0"/>
              <a:t>Qdoc</a:t>
            </a:r>
            <a:r>
              <a:rPr lang="en-US" altLang="zh-CN" sz="2400" dirty="0" smtClean="0"/>
              <a:t> SOAP envelope unchanged</a:t>
            </a:r>
          </a:p>
          <a:p>
            <a:r>
              <a:rPr lang="en-US" altLang="zh-CN" sz="2400" dirty="0" err="1" smtClean="0"/>
              <a:t>Qdoc</a:t>
            </a:r>
            <a:r>
              <a:rPr lang="en-US" altLang="zh-CN" sz="2400" dirty="0" smtClean="0"/>
              <a:t> name</a:t>
            </a:r>
          </a:p>
          <a:p>
            <a:pPr lvl="1"/>
            <a:r>
              <a:rPr lang="en-US" altLang="zh-CN" sz="2000" dirty="0" err="1" smtClean="0"/>
              <a:t>bdebtortype</a:t>
            </a:r>
            <a:endParaRPr lang="en-US" altLang="zh-CN" sz="2000" dirty="0" smtClean="0"/>
          </a:p>
          <a:p>
            <a:r>
              <a:rPr lang="en-US" altLang="zh-CN" sz="2400" dirty="0" smtClean="0"/>
              <a:t>Mandatory session context</a:t>
            </a:r>
          </a:p>
          <a:p>
            <a:pPr lvl="1"/>
            <a:r>
              <a:rPr lang="en-US" altLang="zh-CN" sz="2000" dirty="0" smtClean="0"/>
              <a:t>version</a:t>
            </a:r>
          </a:p>
          <a:p>
            <a:pPr lvl="1"/>
            <a:r>
              <a:rPr lang="en-US" altLang="zh-CN" sz="2000" dirty="0" smtClean="0"/>
              <a:t>action</a:t>
            </a:r>
          </a:p>
          <a:p>
            <a:pPr lvl="1"/>
            <a:r>
              <a:rPr lang="en-US" altLang="zh-CN" sz="2000" dirty="0" smtClean="0"/>
              <a:t>entity</a:t>
            </a:r>
          </a:p>
          <a:p>
            <a:r>
              <a:rPr lang="en-US" altLang="zh-CN" sz="2400" dirty="0" smtClean="0"/>
              <a:t>Mandatory </a:t>
            </a:r>
            <a:br>
              <a:rPr lang="en-US" altLang="zh-CN" sz="2400" dirty="0" smtClean="0"/>
            </a:br>
            <a:r>
              <a:rPr lang="en-US" altLang="zh-CN" sz="2400" dirty="0" smtClean="0"/>
              <a:t>Financials context</a:t>
            </a:r>
          </a:p>
          <a:p>
            <a:pPr lvl="1"/>
            <a:r>
              <a:rPr lang="en-US" altLang="zh-CN" sz="2000" dirty="0" err="1" smtClean="0"/>
              <a:t>tcActivityCode</a:t>
            </a:r>
            <a:endParaRPr lang="en-US" altLang="zh-CN" sz="2000" dirty="0" smtClean="0"/>
          </a:p>
        </p:txBody>
      </p:sp>
      <p:sp>
        <p:nvSpPr>
          <p:cNvPr id="13314" name="Title 1"/>
          <p:cNvSpPr>
            <a:spLocks noGrp="1"/>
          </p:cNvSpPr>
          <p:nvPr>
            <p:ph type="title"/>
          </p:nvPr>
        </p:nvSpPr>
        <p:spPr/>
        <p:txBody>
          <a:bodyPr/>
          <a:lstStyle/>
          <a:p>
            <a:r>
              <a:rPr lang="en-US" altLang="zh-CN" smtClean="0"/>
              <a:t>Example Financials Create QDoc </a:t>
            </a:r>
          </a:p>
        </p:txBody>
      </p:sp>
      <p:sp>
        <p:nvSpPr>
          <p:cNvPr id="7" name="Footer Placeholder 6"/>
          <p:cNvSpPr>
            <a:spLocks noGrp="1"/>
          </p:cNvSpPr>
          <p:nvPr>
            <p:ph type="ftr" sz="quarter" idx="10"/>
          </p:nvPr>
        </p:nvSpPr>
        <p:spPr/>
        <p:txBody>
          <a:bodyPr/>
          <a:lstStyle/>
          <a:p>
            <a:r>
              <a:rPr lang="en-US" dirty="0" smtClean="0"/>
              <a:t>QX-SIA-110</a:t>
            </a:r>
            <a:endParaRPr lang="en-US" dirty="0"/>
          </a:p>
        </p:txBody>
      </p:sp>
      <p:pic>
        <p:nvPicPr>
          <p:cNvPr id="1026" name="Picture 2"/>
          <p:cNvPicPr>
            <a:picLocks noChangeAspect="1" noChangeArrowheads="1"/>
          </p:cNvPicPr>
          <p:nvPr/>
        </p:nvPicPr>
        <p:blipFill>
          <a:blip r:embed="rId3"/>
          <a:srcRect/>
          <a:stretch>
            <a:fillRect/>
          </a:stretch>
        </p:blipFill>
        <p:spPr bwMode="auto">
          <a:xfrm>
            <a:off x="3657600" y="2662360"/>
            <a:ext cx="5181600" cy="3967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srcRect/>
          <a:stretch>
            <a:fillRect/>
          </a:stretch>
        </p:blipFill>
        <p:spPr bwMode="auto">
          <a:xfrm>
            <a:off x="4565638" y="2819400"/>
            <a:ext cx="4578362" cy="3505200"/>
          </a:xfrm>
          <a:prstGeom prst="rect">
            <a:avLst/>
          </a:prstGeom>
          <a:noFill/>
          <a:ln w="9525">
            <a:noFill/>
            <a:miter lim="800000"/>
            <a:headEnd/>
            <a:tailEnd/>
          </a:ln>
          <a:effectLst/>
        </p:spPr>
      </p:pic>
      <p:sp>
        <p:nvSpPr>
          <p:cNvPr id="14339" name="Content Placeholder 2"/>
          <p:cNvSpPr>
            <a:spLocks noGrp="1"/>
          </p:cNvSpPr>
          <p:nvPr>
            <p:ph idx="1"/>
          </p:nvPr>
        </p:nvSpPr>
        <p:spPr>
          <a:xfrm>
            <a:off x="457200" y="891611"/>
            <a:ext cx="8229600" cy="2156390"/>
          </a:xfrm>
        </p:spPr>
        <p:txBody>
          <a:bodyPr>
            <a:normAutofit/>
          </a:bodyPr>
          <a:lstStyle/>
          <a:p>
            <a:r>
              <a:rPr lang="en-US" altLang="zh-CN" dirty="0" smtClean="0"/>
              <a:t>Not all fields have to be supplied</a:t>
            </a:r>
          </a:p>
          <a:p>
            <a:pPr lvl="1"/>
            <a:r>
              <a:rPr lang="en-US" altLang="zh-CN" dirty="0" smtClean="0"/>
              <a:t>Fields not supplied will get the default value for that data type and override values in the database</a:t>
            </a:r>
          </a:p>
        </p:txBody>
      </p:sp>
      <p:sp>
        <p:nvSpPr>
          <p:cNvPr id="14338" name="Title 1"/>
          <p:cNvSpPr>
            <a:spLocks noGrp="1"/>
          </p:cNvSpPr>
          <p:nvPr>
            <p:ph type="title"/>
          </p:nvPr>
        </p:nvSpPr>
        <p:spPr/>
        <p:txBody>
          <a:bodyPr/>
          <a:lstStyle/>
          <a:p>
            <a:r>
              <a:rPr lang="en-US" altLang="zh-CN" smtClean="0"/>
              <a:t>Example Financials Create QDoc</a:t>
            </a:r>
          </a:p>
        </p:txBody>
      </p:sp>
      <p:sp>
        <p:nvSpPr>
          <p:cNvPr id="7" name="Footer Placeholder 6"/>
          <p:cNvSpPr>
            <a:spLocks noGrp="1"/>
          </p:cNvSpPr>
          <p:nvPr>
            <p:ph type="ftr" sz="quarter" idx="10"/>
          </p:nvPr>
        </p:nvSpPr>
        <p:spPr/>
        <p:txBody>
          <a:bodyPr/>
          <a:lstStyle/>
          <a:p>
            <a:r>
              <a:rPr lang="en-US" dirty="0" smtClean="0"/>
              <a:t>QX-SIA-120</a:t>
            </a:r>
            <a:endParaRPr lang="en-US" dirty="0"/>
          </a:p>
        </p:txBody>
      </p:sp>
      <p:sp>
        <p:nvSpPr>
          <p:cNvPr id="8" name="Content Placeholder 2"/>
          <p:cNvSpPr txBox="1">
            <a:spLocks/>
          </p:cNvSpPr>
          <p:nvPr/>
        </p:nvSpPr>
        <p:spPr>
          <a:xfrm>
            <a:off x="457200" y="2590800"/>
            <a:ext cx="4495800" cy="2765990"/>
          </a:xfrm>
          <a:prstGeom prst="rect">
            <a:avLst/>
          </a:prstGeom>
        </p:spPr>
        <p:txBody>
          <a:bodyPr vert="horz" lIns="91440" tIns="45720" rIns="91440" bIns="45720" rtlCol="0">
            <a:normAutofit lnSpcReduction="10000"/>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tContextInfo</a:t>
            </a:r>
            <a:endParaRPr kumimoji="0" lang="en-US" altLang="zh-CN"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Only need to supply </a:t>
            </a:r>
            <a:b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br>
            <a:r>
              <a:rPr kumimoji="0" lang="en-US" altLang="zh-CN" sz="24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tcActivityCode</a:t>
            </a: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No other values are required</a:t>
            </a:r>
          </a:p>
          <a:p>
            <a:pPr marL="742950" marR="0" lvl="1" indent="-285750" algn="l" defTabSz="457200" rtl="0" eaLnBrk="1" fontAlgn="auto" latinLnBrk="0" hangingPunct="1">
              <a:lnSpc>
                <a:spcPct val="100000"/>
              </a:lnSpc>
              <a:spcBef>
                <a:spcPct val="20000"/>
              </a:spcBef>
              <a:spcAft>
                <a:spcPts val="0"/>
              </a:spcAft>
              <a:buClr>
                <a:schemeClr val="accent6"/>
              </a:buClr>
              <a:buSzTx/>
              <a:buFont typeface="Lucida Grande"/>
              <a:buChar char="-"/>
              <a:tabLst/>
              <a:defRPr/>
            </a:pPr>
            <a:r>
              <a:rPr kumimoji="0" lang="en-US" altLang="zh-CN" sz="24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tlPartialUpdate</a:t>
            </a: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can also be used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Modify</a:t>
            </a:r>
          </a:p>
          <a:p>
            <a:pPr lvl="1"/>
            <a:r>
              <a:rPr lang="en-US" dirty="0" smtClean="0"/>
              <a:t>Full Update</a:t>
            </a:r>
          </a:p>
          <a:p>
            <a:pPr lvl="1"/>
            <a:endParaRPr lang="en-US" dirty="0" smtClean="0"/>
          </a:p>
          <a:p>
            <a:pPr lvl="1"/>
            <a:endParaRPr lang="en-US" dirty="0" smtClean="0"/>
          </a:p>
          <a:p>
            <a:pPr lvl="1"/>
            <a:endParaRPr lang="en-US" dirty="0" smtClean="0"/>
          </a:p>
          <a:p>
            <a:pPr lvl="1"/>
            <a:r>
              <a:rPr lang="en-US" dirty="0" smtClean="0"/>
              <a:t>Partial Update</a:t>
            </a:r>
          </a:p>
          <a:p>
            <a:pPr lvl="1"/>
            <a:endParaRPr lang="en-US" dirty="0" smtClean="0"/>
          </a:p>
          <a:p>
            <a:pPr lvl="1"/>
            <a:endParaRPr lang="en-US" dirty="0" smtClean="0"/>
          </a:p>
          <a:p>
            <a:pPr lvl="1"/>
            <a:endParaRPr lang="en-US" dirty="0" smtClean="0"/>
          </a:p>
          <a:p>
            <a:r>
              <a:rPr lang="en-US" dirty="0" smtClean="0"/>
              <a:t>Delete</a:t>
            </a:r>
          </a:p>
          <a:p>
            <a:endParaRPr lang="en-US" dirty="0"/>
          </a:p>
        </p:txBody>
      </p:sp>
      <p:sp>
        <p:nvSpPr>
          <p:cNvPr id="3" name="Title 2"/>
          <p:cNvSpPr>
            <a:spLocks noGrp="1"/>
          </p:cNvSpPr>
          <p:nvPr>
            <p:ph type="title"/>
          </p:nvPr>
        </p:nvSpPr>
        <p:spPr/>
        <p:txBody>
          <a:bodyPr/>
          <a:lstStyle/>
          <a:p>
            <a:r>
              <a:rPr lang="en-US" dirty="0" smtClean="0"/>
              <a:t>Modify and Delete Examples</a:t>
            </a:r>
            <a:endParaRPr lang="en-US" dirty="0"/>
          </a:p>
        </p:txBody>
      </p:sp>
      <p:sp>
        <p:nvSpPr>
          <p:cNvPr id="4" name="Footer Placeholder 3"/>
          <p:cNvSpPr>
            <a:spLocks noGrp="1"/>
          </p:cNvSpPr>
          <p:nvPr>
            <p:ph type="ftr" sz="quarter" idx="10"/>
          </p:nvPr>
        </p:nvSpPr>
        <p:spPr/>
        <p:txBody>
          <a:bodyPr/>
          <a:lstStyle/>
          <a:p>
            <a:r>
              <a:rPr lang="en-US" smtClean="0"/>
              <a:t>QX-SIA-</a:t>
            </a:r>
            <a:endParaRPr lang="en-US" dirty="0"/>
          </a:p>
        </p:txBody>
      </p:sp>
      <p:pic>
        <p:nvPicPr>
          <p:cNvPr id="2050" name="Picture 2"/>
          <p:cNvPicPr>
            <a:picLocks noChangeAspect="1" noChangeArrowheads="1"/>
          </p:cNvPicPr>
          <p:nvPr/>
        </p:nvPicPr>
        <p:blipFill>
          <a:blip r:embed="rId3"/>
          <a:srcRect/>
          <a:stretch>
            <a:fillRect/>
          </a:stretch>
        </p:blipFill>
        <p:spPr bwMode="auto">
          <a:xfrm>
            <a:off x="1295400" y="1905000"/>
            <a:ext cx="6019800" cy="12477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1295400" y="3581400"/>
            <a:ext cx="4552950" cy="1247775"/>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1238250" y="5410200"/>
            <a:ext cx="4248150" cy="942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p:txBody>
          <a:bodyPr/>
          <a:lstStyle/>
          <a:p>
            <a:r>
              <a:rPr lang="en-US" altLang="zh-CN" smtClean="0"/>
              <a:t>Leverage the Service interface </a:t>
            </a:r>
          </a:p>
          <a:p>
            <a:r>
              <a:rPr lang="en-US" altLang="zh-CN" smtClean="0"/>
              <a:t>Significantly enhance the speed of data processing</a:t>
            </a:r>
          </a:p>
          <a:p>
            <a:r>
              <a:rPr lang="en-US" altLang="zh-CN" smtClean="0"/>
              <a:t>Support customizations using .Net UI or ICT</a:t>
            </a:r>
          </a:p>
          <a:p>
            <a:endParaRPr lang="zh-CN" altLang="en-US" smtClean="0"/>
          </a:p>
        </p:txBody>
      </p:sp>
      <p:sp>
        <p:nvSpPr>
          <p:cNvPr id="16386" name="Title 1"/>
          <p:cNvSpPr>
            <a:spLocks noGrp="1"/>
          </p:cNvSpPr>
          <p:nvPr>
            <p:ph type="title"/>
          </p:nvPr>
        </p:nvSpPr>
        <p:spPr/>
        <p:txBody>
          <a:bodyPr/>
          <a:lstStyle/>
          <a:p>
            <a:r>
              <a:rPr lang="en-US" altLang="zh-CN" smtClean="0"/>
              <a:t>Native APIs</a:t>
            </a:r>
          </a:p>
        </p:txBody>
      </p:sp>
      <p:pic>
        <p:nvPicPr>
          <p:cNvPr id="16388" name="Picture 5"/>
          <p:cNvPicPr>
            <a:picLocks noChangeAspect="1" noChangeArrowheads="1"/>
          </p:cNvPicPr>
          <p:nvPr/>
        </p:nvPicPr>
        <p:blipFill>
          <a:blip r:embed="rId3" cstate="print"/>
          <a:stretch>
            <a:fillRect/>
          </a:stretch>
        </p:blipFill>
        <p:spPr bwMode="auto">
          <a:xfrm>
            <a:off x="533400" y="3886200"/>
            <a:ext cx="8123810" cy="1209524"/>
          </a:xfrm>
          <a:prstGeom prst="rect">
            <a:avLst/>
          </a:prstGeom>
          <a:noFill/>
          <a:ln>
            <a:noFill/>
          </a:ln>
        </p:spPr>
      </p:pic>
      <p:sp>
        <p:nvSpPr>
          <p:cNvPr id="7" name="Footer Placeholder 6"/>
          <p:cNvSpPr>
            <a:spLocks noGrp="1"/>
          </p:cNvSpPr>
          <p:nvPr>
            <p:ph type="ftr" sz="quarter" idx="10"/>
          </p:nvPr>
        </p:nvSpPr>
        <p:spPr/>
        <p:txBody>
          <a:bodyPr/>
          <a:lstStyle/>
          <a:p>
            <a:r>
              <a:rPr lang="en-US" dirty="0" smtClean="0"/>
              <a:t>QX-SIA-140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p:txBody>
          <a:bodyPr/>
          <a:lstStyle/>
          <a:p>
            <a:r>
              <a:rPr lang="en-US" altLang="zh-CN" smtClean="0"/>
              <a:t>Complete the exercises in your training guide.</a:t>
            </a:r>
          </a:p>
        </p:txBody>
      </p:sp>
      <p:sp>
        <p:nvSpPr>
          <p:cNvPr id="17410" name="Title 1"/>
          <p:cNvSpPr>
            <a:spLocks noGrp="1"/>
          </p:cNvSpPr>
          <p:nvPr>
            <p:ph type="title"/>
          </p:nvPr>
        </p:nvSpPr>
        <p:spPr/>
        <p:txBody>
          <a:bodyPr/>
          <a:lstStyle/>
          <a:p>
            <a:r>
              <a:rPr lang="en-US" altLang="zh-CN" smtClean="0"/>
              <a:t>Exercise: Service Interface Layer</a:t>
            </a:r>
          </a:p>
        </p:txBody>
      </p:sp>
      <p:sp>
        <p:nvSpPr>
          <p:cNvPr id="6" name="Footer Placeholder 5"/>
          <p:cNvSpPr>
            <a:spLocks noGrp="1"/>
          </p:cNvSpPr>
          <p:nvPr>
            <p:ph type="ftr" sz="quarter" idx="10"/>
          </p:nvPr>
        </p:nvSpPr>
        <p:spPr/>
        <p:txBody>
          <a:bodyPr/>
          <a:lstStyle/>
          <a:p>
            <a:r>
              <a:rPr lang="en-US" dirty="0" smtClean="0"/>
              <a:t>QX-SIA-150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zh-CN" smtClean="0"/>
              <a:t>Service Interface Layer - Overview</a:t>
            </a:r>
          </a:p>
        </p:txBody>
      </p:sp>
      <p:sp>
        <p:nvSpPr>
          <p:cNvPr id="16387" name="AutoShape 3"/>
          <p:cNvSpPr>
            <a:spLocks noChangeArrowheads="1"/>
          </p:cNvSpPr>
          <p:nvPr/>
        </p:nvSpPr>
        <p:spPr bwMode="auto">
          <a:xfrm>
            <a:off x="381000" y="5080000"/>
            <a:ext cx="6948488" cy="1003300"/>
          </a:xfrm>
          <a:prstGeom prst="roundRect">
            <a:avLst>
              <a:gd name="adj" fmla="val 0"/>
            </a:avLst>
          </a:prstGeom>
          <a:solidFill>
            <a:schemeClr val="accent2"/>
          </a:solidFill>
          <a:ln w="9525" algn="ctr">
            <a:noFill/>
            <a:round/>
            <a:headEnd/>
            <a:tailEnd/>
          </a:ln>
        </p:spPr>
        <p:txBody>
          <a:bodyPr wrap="none" anchor="ctr"/>
          <a:lstStyle/>
          <a:p>
            <a:pPr algn="ctr"/>
            <a:endParaRPr lang="en-US" altLang="zh-CN" sz="1600">
              <a:solidFill>
                <a:schemeClr val="bg1"/>
              </a:solidFill>
              <a:latin typeface="+mj-lt"/>
              <a:ea typeface="宋体" charset="-122"/>
            </a:endParaRPr>
          </a:p>
          <a:p>
            <a:pPr algn="ctr"/>
            <a:endParaRPr lang="en-US" altLang="zh-CN" sz="1600">
              <a:solidFill>
                <a:schemeClr val="bg1"/>
              </a:solidFill>
              <a:latin typeface="+mj-lt"/>
              <a:ea typeface="宋体" charset="-122"/>
            </a:endParaRPr>
          </a:p>
          <a:p>
            <a:pPr algn="ctr"/>
            <a:endParaRPr lang="en-US" altLang="zh-CN" sz="900">
              <a:solidFill>
                <a:schemeClr val="bg1"/>
              </a:solidFill>
              <a:latin typeface="+mj-lt"/>
              <a:ea typeface="宋体" charset="-122"/>
            </a:endParaRPr>
          </a:p>
          <a:p>
            <a:pPr algn="ctr"/>
            <a:r>
              <a:rPr lang="en-US" altLang="zh-CN" sz="1600" b="1">
                <a:solidFill>
                  <a:schemeClr val="bg1"/>
                </a:solidFill>
                <a:latin typeface="+mj-lt"/>
                <a:ea typeface="宋体" charset="-122"/>
              </a:rPr>
              <a:t>Data Access</a:t>
            </a:r>
          </a:p>
        </p:txBody>
      </p:sp>
      <p:sp>
        <p:nvSpPr>
          <p:cNvPr id="16388" name="AutoShape 4"/>
          <p:cNvSpPr>
            <a:spLocks noChangeArrowheads="1"/>
          </p:cNvSpPr>
          <p:nvPr/>
        </p:nvSpPr>
        <p:spPr bwMode="auto">
          <a:xfrm>
            <a:off x="381000" y="2998787"/>
            <a:ext cx="6948488" cy="1601788"/>
          </a:xfrm>
          <a:prstGeom prst="flowChartAlternateProcess">
            <a:avLst/>
          </a:prstGeom>
          <a:solidFill>
            <a:schemeClr val="accent1"/>
          </a:solidFill>
          <a:ln w="9525" algn="ctr">
            <a:noFill/>
            <a:miter lim="800000"/>
            <a:headEnd/>
            <a:tailEnd/>
          </a:ln>
        </p:spPr>
        <p:txBody>
          <a:bodyPr wrap="none" anchor="ctr"/>
          <a:lstStyle/>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endParaRPr lang="en-US" altLang="zh-CN" sz="1600" b="1" i="1">
              <a:solidFill>
                <a:schemeClr val="bg1"/>
              </a:solidFill>
              <a:latin typeface="+mj-lt"/>
              <a:ea typeface="宋体" charset="-122"/>
            </a:endParaRPr>
          </a:p>
          <a:p>
            <a:pPr algn="ctr"/>
            <a:r>
              <a:rPr lang="en-US" altLang="zh-CN" sz="1500" b="1">
                <a:solidFill>
                  <a:schemeClr val="bg1"/>
                </a:solidFill>
                <a:latin typeface="+mj-lt"/>
                <a:ea typeface="宋体" charset="-122"/>
              </a:rPr>
              <a:t>Business Services</a:t>
            </a:r>
            <a:endParaRPr lang="en-US" altLang="zh-CN" sz="1600" b="1">
              <a:solidFill>
                <a:schemeClr val="bg1"/>
              </a:solidFill>
              <a:latin typeface="+mj-lt"/>
              <a:ea typeface="宋体" charset="-122"/>
            </a:endParaRPr>
          </a:p>
          <a:p>
            <a:pPr algn="ctr"/>
            <a:endParaRPr lang="en-US" altLang="zh-CN" sz="300" b="1" i="1">
              <a:solidFill>
                <a:schemeClr val="bg1"/>
              </a:solidFill>
              <a:latin typeface="+mj-lt"/>
              <a:ea typeface="宋体" charset="-122"/>
            </a:endParaRPr>
          </a:p>
        </p:txBody>
      </p:sp>
      <p:sp>
        <p:nvSpPr>
          <p:cNvPr id="16389" name="Rectangle 5"/>
          <p:cNvSpPr>
            <a:spLocks noChangeArrowheads="1"/>
          </p:cNvSpPr>
          <p:nvPr/>
        </p:nvSpPr>
        <p:spPr bwMode="auto">
          <a:xfrm>
            <a:off x="2232025" y="3713162"/>
            <a:ext cx="1444625"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Entities</a:t>
            </a:r>
          </a:p>
        </p:txBody>
      </p:sp>
      <p:sp>
        <p:nvSpPr>
          <p:cNvPr id="16390" name="Rectangle 6"/>
          <p:cNvSpPr>
            <a:spLocks noChangeArrowheads="1"/>
          </p:cNvSpPr>
          <p:nvPr/>
        </p:nvSpPr>
        <p:spPr bwMode="auto">
          <a:xfrm>
            <a:off x="3990975" y="3727450"/>
            <a:ext cx="1444625"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Tasks</a:t>
            </a:r>
          </a:p>
        </p:txBody>
      </p:sp>
      <p:sp>
        <p:nvSpPr>
          <p:cNvPr id="16391" name="Rectangle 7"/>
          <p:cNvSpPr>
            <a:spLocks noChangeArrowheads="1"/>
          </p:cNvSpPr>
          <p:nvPr/>
        </p:nvSpPr>
        <p:spPr bwMode="auto">
          <a:xfrm>
            <a:off x="1377950" y="5208587"/>
            <a:ext cx="2047875" cy="304800"/>
          </a:xfrm>
          <a:prstGeom prst="rect">
            <a:avLst/>
          </a:prstGeom>
          <a:solidFill>
            <a:schemeClr val="bg1">
              <a:alpha val="70195"/>
            </a:schemeClr>
          </a:solidFill>
          <a:ln w="9525">
            <a:noFill/>
            <a:miter lim="800000"/>
            <a:headEnd/>
            <a:tailEnd/>
          </a:ln>
        </p:spPr>
        <p:txBody>
          <a:bodyPr wrap="none" anchor="ctr"/>
          <a:lstStyle/>
          <a:p>
            <a:pPr algn="ctr"/>
            <a:r>
              <a:rPr lang="en-US" altLang="zh-CN" sz="1500">
                <a:latin typeface="+mj-lt"/>
                <a:ea typeface="宋体" charset="-122"/>
              </a:rPr>
              <a:t>Structured</a:t>
            </a:r>
          </a:p>
        </p:txBody>
      </p:sp>
      <p:sp>
        <p:nvSpPr>
          <p:cNvPr id="16392" name="Rectangle 8"/>
          <p:cNvSpPr>
            <a:spLocks noChangeArrowheads="1"/>
          </p:cNvSpPr>
          <p:nvPr/>
        </p:nvSpPr>
        <p:spPr bwMode="auto">
          <a:xfrm>
            <a:off x="4632325" y="5208587"/>
            <a:ext cx="1965325" cy="304800"/>
          </a:xfrm>
          <a:prstGeom prst="rect">
            <a:avLst/>
          </a:prstGeom>
          <a:solidFill>
            <a:schemeClr val="bg1">
              <a:alpha val="70195"/>
            </a:schemeClr>
          </a:solidFill>
          <a:ln w="9525">
            <a:noFill/>
            <a:miter lim="800000"/>
            <a:headEnd/>
            <a:tailEnd/>
          </a:ln>
        </p:spPr>
        <p:txBody>
          <a:bodyPr wrap="none" anchor="ctr"/>
          <a:lstStyle/>
          <a:p>
            <a:pPr algn="ctr"/>
            <a:r>
              <a:rPr lang="en-US" altLang="zh-CN" sz="1500">
                <a:latin typeface="+mj-lt"/>
                <a:ea typeface="宋体" charset="-122"/>
              </a:rPr>
              <a:t>Unstructured</a:t>
            </a:r>
          </a:p>
        </p:txBody>
      </p:sp>
      <p:sp>
        <p:nvSpPr>
          <p:cNvPr id="16393" name="Rectangle 9"/>
          <p:cNvSpPr>
            <a:spLocks noChangeArrowheads="1"/>
          </p:cNvSpPr>
          <p:nvPr/>
        </p:nvSpPr>
        <p:spPr bwMode="auto">
          <a:xfrm>
            <a:off x="5683250"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Workflow</a:t>
            </a:r>
          </a:p>
        </p:txBody>
      </p:sp>
      <p:sp>
        <p:nvSpPr>
          <p:cNvPr id="16394" name="Rectangle 10"/>
          <p:cNvSpPr>
            <a:spLocks noChangeArrowheads="1"/>
          </p:cNvSpPr>
          <p:nvPr/>
        </p:nvSpPr>
        <p:spPr bwMode="auto">
          <a:xfrm>
            <a:off x="5776913" y="1096962"/>
            <a:ext cx="1425575" cy="703263"/>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Process</a:t>
            </a:r>
          </a:p>
          <a:p>
            <a:pPr algn="ctr"/>
            <a:r>
              <a:rPr lang="en-US" altLang="zh-CN" sz="1400">
                <a:latin typeface="+mj-lt"/>
                <a:ea typeface="宋体" charset="-122"/>
              </a:rPr>
              <a:t>Orchestrations</a:t>
            </a:r>
          </a:p>
        </p:txBody>
      </p:sp>
      <p:sp>
        <p:nvSpPr>
          <p:cNvPr id="16395" name="Line 11"/>
          <p:cNvSpPr>
            <a:spLocks noChangeShapeType="1"/>
          </p:cNvSpPr>
          <p:nvPr/>
        </p:nvSpPr>
        <p:spPr bwMode="auto">
          <a:xfrm>
            <a:off x="3856038" y="4587875"/>
            <a:ext cx="0" cy="454025"/>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396" name="AutoShape 12"/>
          <p:cNvSpPr>
            <a:spLocks/>
          </p:cNvSpPr>
          <p:nvPr/>
        </p:nvSpPr>
        <p:spPr bwMode="auto">
          <a:xfrm flipH="1">
            <a:off x="7300913" y="896937"/>
            <a:ext cx="266700" cy="1579563"/>
          </a:xfrm>
          <a:prstGeom prst="leftBrace">
            <a:avLst>
              <a:gd name="adj1" fmla="val 49355"/>
              <a:gd name="adj2" fmla="val 50542"/>
            </a:avLst>
          </a:prstGeom>
          <a:noFill/>
          <a:ln w="34925">
            <a:solidFill>
              <a:schemeClr val="tx2"/>
            </a:solidFill>
            <a:round/>
            <a:headEnd/>
            <a:tailEnd/>
          </a:ln>
        </p:spPr>
        <p:txBody>
          <a:bodyPr wrap="none" anchor="ctr"/>
          <a:lstStyle/>
          <a:p>
            <a:pPr algn="ctr"/>
            <a:endParaRPr lang="zh-CN" altLang="zh-CN">
              <a:latin typeface="+mj-lt"/>
              <a:ea typeface="宋体" charset="-122"/>
            </a:endParaRPr>
          </a:p>
        </p:txBody>
      </p:sp>
      <p:sp>
        <p:nvSpPr>
          <p:cNvPr id="16397" name="Line 13"/>
          <p:cNvSpPr>
            <a:spLocks noChangeShapeType="1"/>
          </p:cNvSpPr>
          <p:nvPr/>
        </p:nvSpPr>
        <p:spPr bwMode="auto">
          <a:xfrm>
            <a:off x="7564438" y="1687512"/>
            <a:ext cx="433387" cy="0"/>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398" name="Line 14"/>
          <p:cNvSpPr>
            <a:spLocks noChangeShapeType="1"/>
          </p:cNvSpPr>
          <p:nvPr/>
        </p:nvSpPr>
        <p:spPr bwMode="auto">
          <a:xfrm>
            <a:off x="7388225" y="3873500"/>
            <a:ext cx="609600" cy="0"/>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399" name="Rectangle 15"/>
          <p:cNvSpPr>
            <a:spLocks noChangeArrowheads="1"/>
          </p:cNvSpPr>
          <p:nvPr/>
        </p:nvSpPr>
        <p:spPr bwMode="auto">
          <a:xfrm>
            <a:off x="473075" y="3175000"/>
            <a:ext cx="6737350" cy="238125"/>
          </a:xfrm>
          <a:prstGeom prst="rect">
            <a:avLst/>
          </a:prstGeom>
          <a:solidFill>
            <a:schemeClr val="bg1"/>
          </a:solidFill>
          <a:ln w="19050">
            <a:solidFill>
              <a:schemeClr val="tx1"/>
            </a:solidFill>
            <a:miter lim="800000"/>
            <a:headEnd/>
            <a:tailEnd/>
          </a:ln>
        </p:spPr>
        <p:txBody>
          <a:bodyPr wrap="none" anchor="ctr"/>
          <a:lstStyle/>
          <a:p>
            <a:pPr algn="ctr"/>
            <a:r>
              <a:rPr lang="en-US" altLang="zh-CN" sz="1600" b="1">
                <a:latin typeface="+mj-lt"/>
                <a:ea typeface="宋体" charset="-122"/>
              </a:rPr>
              <a:t>Service Interfaces</a:t>
            </a:r>
          </a:p>
        </p:txBody>
      </p:sp>
      <p:sp>
        <p:nvSpPr>
          <p:cNvPr id="16400" name="Rectangle 16"/>
          <p:cNvSpPr>
            <a:spLocks noChangeArrowheads="1"/>
          </p:cNvSpPr>
          <p:nvPr/>
        </p:nvSpPr>
        <p:spPr bwMode="auto">
          <a:xfrm>
            <a:off x="473075" y="3713162"/>
            <a:ext cx="1446213"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Rules</a:t>
            </a:r>
          </a:p>
        </p:txBody>
      </p:sp>
      <p:sp>
        <p:nvSpPr>
          <p:cNvPr id="16401" name="Line 17"/>
          <p:cNvSpPr>
            <a:spLocks noChangeShapeType="1"/>
          </p:cNvSpPr>
          <p:nvPr/>
        </p:nvSpPr>
        <p:spPr bwMode="auto">
          <a:xfrm flipV="1">
            <a:off x="1185863"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02" name="Rectangle 18"/>
          <p:cNvSpPr>
            <a:spLocks noChangeArrowheads="1"/>
          </p:cNvSpPr>
          <p:nvPr/>
        </p:nvSpPr>
        <p:spPr bwMode="auto">
          <a:xfrm>
            <a:off x="3914775"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Integration</a:t>
            </a:r>
          </a:p>
        </p:txBody>
      </p:sp>
      <p:sp>
        <p:nvSpPr>
          <p:cNvPr id="16403" name="Rectangle 19"/>
          <p:cNvSpPr>
            <a:spLocks noChangeArrowheads="1"/>
          </p:cNvSpPr>
          <p:nvPr/>
        </p:nvSpPr>
        <p:spPr bwMode="auto">
          <a:xfrm>
            <a:off x="5749925" y="3727450"/>
            <a:ext cx="1444625" cy="5207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Business</a:t>
            </a:r>
          </a:p>
          <a:p>
            <a:pPr algn="ctr"/>
            <a:r>
              <a:rPr lang="en-US" altLang="zh-CN" sz="1400">
                <a:latin typeface="+mj-lt"/>
                <a:ea typeface="宋体" charset="-122"/>
              </a:rPr>
              <a:t>Reports</a:t>
            </a:r>
          </a:p>
        </p:txBody>
      </p:sp>
      <p:sp>
        <p:nvSpPr>
          <p:cNvPr id="16404" name="Rectangle 20"/>
          <p:cNvSpPr>
            <a:spLocks noChangeArrowheads="1"/>
          </p:cNvSpPr>
          <p:nvPr/>
        </p:nvSpPr>
        <p:spPr bwMode="auto">
          <a:xfrm>
            <a:off x="2147888"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Business</a:t>
            </a:r>
          </a:p>
          <a:p>
            <a:pPr algn="ctr"/>
            <a:r>
              <a:rPr lang="en-US" altLang="zh-CN" sz="1500" b="1">
                <a:solidFill>
                  <a:schemeClr val="bg1"/>
                </a:solidFill>
                <a:latin typeface="+mj-lt"/>
                <a:ea typeface="宋体" charset="-122"/>
              </a:rPr>
              <a:t>Intelligence</a:t>
            </a:r>
          </a:p>
        </p:txBody>
      </p:sp>
      <p:sp>
        <p:nvSpPr>
          <p:cNvPr id="16405" name="Rectangle 21"/>
          <p:cNvSpPr>
            <a:spLocks noChangeArrowheads="1"/>
          </p:cNvSpPr>
          <p:nvPr/>
        </p:nvSpPr>
        <p:spPr bwMode="auto">
          <a:xfrm>
            <a:off x="2284413" y="1458912"/>
            <a:ext cx="1371600" cy="357188"/>
          </a:xfrm>
          <a:prstGeom prst="rect">
            <a:avLst/>
          </a:prstGeom>
          <a:solidFill>
            <a:schemeClr val="bg1">
              <a:alpha val="70195"/>
            </a:schemeClr>
          </a:solidFill>
          <a:ln w="9525">
            <a:noFill/>
            <a:miter lim="800000"/>
            <a:headEnd/>
            <a:tailEnd/>
          </a:ln>
        </p:spPr>
        <p:txBody>
          <a:bodyPr wrap="none" anchor="ctr"/>
          <a:lstStyle/>
          <a:p>
            <a:pPr algn="ctr"/>
            <a:r>
              <a:rPr lang="en-US" altLang="zh-CN" sz="1300" dirty="0">
                <a:latin typeface="+mj-lt"/>
                <a:ea typeface="宋体" charset="-122"/>
              </a:rPr>
              <a:t>Data Warehouse</a:t>
            </a:r>
          </a:p>
        </p:txBody>
      </p:sp>
      <p:sp>
        <p:nvSpPr>
          <p:cNvPr id="16406" name="Rectangle 22"/>
          <p:cNvSpPr>
            <a:spLocks noChangeArrowheads="1"/>
          </p:cNvSpPr>
          <p:nvPr/>
        </p:nvSpPr>
        <p:spPr bwMode="auto">
          <a:xfrm>
            <a:off x="2284413" y="1096962"/>
            <a:ext cx="1373187" cy="301625"/>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OLAP</a:t>
            </a:r>
          </a:p>
        </p:txBody>
      </p:sp>
      <p:sp>
        <p:nvSpPr>
          <p:cNvPr id="16407" name="Line 23"/>
          <p:cNvSpPr>
            <a:spLocks noChangeShapeType="1"/>
          </p:cNvSpPr>
          <p:nvPr/>
        </p:nvSpPr>
        <p:spPr bwMode="auto">
          <a:xfrm>
            <a:off x="1597025" y="2693987"/>
            <a:ext cx="5334000" cy="0"/>
          </a:xfrm>
          <a:prstGeom prst="line">
            <a:avLst/>
          </a:prstGeom>
          <a:noFill/>
          <a:ln w="38100">
            <a:solidFill>
              <a:schemeClr val="tx1"/>
            </a:solidFill>
            <a:round/>
            <a:headEnd/>
            <a:tailEnd/>
          </a:ln>
        </p:spPr>
        <p:txBody>
          <a:bodyPr/>
          <a:lstStyle/>
          <a:p>
            <a:endParaRPr lang="en-US">
              <a:latin typeface="+mj-lt"/>
            </a:endParaRPr>
          </a:p>
        </p:txBody>
      </p:sp>
      <p:sp>
        <p:nvSpPr>
          <p:cNvPr id="16408" name="Oval 24"/>
          <p:cNvSpPr>
            <a:spLocks noChangeArrowheads="1"/>
          </p:cNvSpPr>
          <p:nvPr/>
        </p:nvSpPr>
        <p:spPr bwMode="auto">
          <a:xfrm>
            <a:off x="1520825" y="2617787"/>
            <a:ext cx="152400" cy="152400"/>
          </a:xfrm>
          <a:prstGeom prst="ellipse">
            <a:avLst/>
          </a:prstGeom>
          <a:solidFill>
            <a:schemeClr val="tx1"/>
          </a:solidFill>
          <a:ln w="9525">
            <a:solidFill>
              <a:schemeClr val="tx1"/>
            </a:solidFill>
            <a:round/>
            <a:headEnd/>
            <a:tailEnd/>
          </a:ln>
        </p:spPr>
        <p:txBody>
          <a:bodyPr wrap="none" anchor="ctr"/>
          <a:lstStyle/>
          <a:p>
            <a:pPr algn="ctr"/>
            <a:endParaRPr lang="zh-CN" altLang="zh-CN">
              <a:latin typeface="+mj-lt"/>
              <a:ea typeface="宋体" charset="-122"/>
            </a:endParaRPr>
          </a:p>
        </p:txBody>
      </p:sp>
      <p:sp>
        <p:nvSpPr>
          <p:cNvPr id="16409" name="Oval 25"/>
          <p:cNvSpPr>
            <a:spLocks noChangeArrowheads="1"/>
          </p:cNvSpPr>
          <p:nvPr/>
        </p:nvSpPr>
        <p:spPr bwMode="auto">
          <a:xfrm>
            <a:off x="6854825" y="2617787"/>
            <a:ext cx="152400" cy="152400"/>
          </a:xfrm>
          <a:prstGeom prst="ellipse">
            <a:avLst/>
          </a:prstGeom>
          <a:solidFill>
            <a:schemeClr val="tx1"/>
          </a:solidFill>
          <a:ln w="9525">
            <a:solidFill>
              <a:schemeClr val="tx1"/>
            </a:solidFill>
            <a:round/>
            <a:headEnd/>
            <a:tailEnd/>
          </a:ln>
        </p:spPr>
        <p:txBody>
          <a:bodyPr wrap="none" anchor="ctr"/>
          <a:lstStyle/>
          <a:p>
            <a:pPr algn="ctr"/>
            <a:endParaRPr lang="zh-CN" altLang="zh-CN">
              <a:latin typeface="+mj-lt"/>
              <a:ea typeface="宋体" charset="-122"/>
            </a:endParaRPr>
          </a:p>
        </p:txBody>
      </p:sp>
      <p:sp>
        <p:nvSpPr>
          <p:cNvPr id="16410" name="Text Box 26"/>
          <p:cNvSpPr txBox="1">
            <a:spLocks noChangeArrowheads="1"/>
          </p:cNvSpPr>
          <p:nvPr/>
        </p:nvSpPr>
        <p:spPr bwMode="auto">
          <a:xfrm>
            <a:off x="7007225" y="2497137"/>
            <a:ext cx="685800" cy="368300"/>
          </a:xfrm>
          <a:prstGeom prst="rect">
            <a:avLst/>
          </a:prstGeom>
          <a:noFill/>
          <a:ln w="9525">
            <a:noFill/>
            <a:miter lim="800000"/>
            <a:headEnd/>
            <a:tailEnd/>
          </a:ln>
        </p:spPr>
        <p:txBody>
          <a:bodyPr>
            <a:spAutoFit/>
          </a:bodyPr>
          <a:lstStyle/>
          <a:p>
            <a:pPr algn="ctr"/>
            <a:r>
              <a:rPr lang="en-US" altLang="zh-CN" sz="1800" b="1">
                <a:latin typeface="+mj-lt"/>
                <a:ea typeface="宋体" charset="-122"/>
              </a:rPr>
              <a:t>ESB</a:t>
            </a:r>
          </a:p>
        </p:txBody>
      </p:sp>
      <p:sp>
        <p:nvSpPr>
          <p:cNvPr id="16411" name="Rectangle 27"/>
          <p:cNvSpPr>
            <a:spLocks noChangeArrowheads="1"/>
          </p:cNvSpPr>
          <p:nvPr/>
        </p:nvSpPr>
        <p:spPr bwMode="auto">
          <a:xfrm>
            <a:off x="8074025" y="1017587"/>
            <a:ext cx="533400" cy="5078413"/>
          </a:xfrm>
          <a:prstGeom prst="rect">
            <a:avLst/>
          </a:prstGeom>
          <a:solidFill>
            <a:schemeClr val="bg2"/>
          </a:solidFill>
          <a:ln w="9525" algn="ctr">
            <a:noFill/>
            <a:miter lim="800000"/>
            <a:headEnd/>
            <a:tailEnd/>
          </a:ln>
        </p:spPr>
        <p:txBody>
          <a:bodyPr vert="eaVert" wrap="none" anchor="ctr"/>
          <a:lstStyle/>
          <a:p>
            <a:pPr algn="ctr"/>
            <a:r>
              <a:rPr lang="en-US" altLang="zh-CN" sz="1600" b="1" dirty="0">
                <a:solidFill>
                  <a:schemeClr val="accent1"/>
                </a:solidFill>
                <a:latin typeface="+mj-lt"/>
                <a:ea typeface="宋体" charset="-122"/>
              </a:rPr>
              <a:t>Development and Deployment Tools</a:t>
            </a:r>
          </a:p>
        </p:txBody>
      </p:sp>
      <p:sp>
        <p:nvSpPr>
          <p:cNvPr id="16412" name="Line 28"/>
          <p:cNvSpPr>
            <a:spLocks noChangeShapeType="1"/>
          </p:cNvSpPr>
          <p:nvPr/>
        </p:nvSpPr>
        <p:spPr bwMode="auto">
          <a:xfrm>
            <a:off x="7388225" y="5597525"/>
            <a:ext cx="609600" cy="0"/>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13" name="Rectangle 29"/>
          <p:cNvSpPr>
            <a:spLocks noChangeArrowheads="1"/>
          </p:cNvSpPr>
          <p:nvPr/>
        </p:nvSpPr>
        <p:spPr bwMode="auto">
          <a:xfrm>
            <a:off x="381000" y="1017587"/>
            <a:ext cx="1644650" cy="1371600"/>
          </a:xfrm>
          <a:prstGeom prst="rect">
            <a:avLst/>
          </a:prstGeom>
          <a:solidFill>
            <a:schemeClr val="hlink"/>
          </a:solidFill>
          <a:ln w="9525" algn="ctr">
            <a:noFill/>
            <a:miter lim="800000"/>
            <a:headEnd/>
            <a:tailEnd/>
          </a:ln>
        </p:spPr>
        <p:txBody>
          <a:bodyPr wrap="none" anchor="b"/>
          <a:lstStyle/>
          <a:p>
            <a:pPr algn="ctr"/>
            <a:r>
              <a:rPr lang="en-US" altLang="zh-CN" sz="1500" b="1">
                <a:solidFill>
                  <a:schemeClr val="bg1"/>
                </a:solidFill>
                <a:latin typeface="+mj-lt"/>
                <a:ea typeface="宋体" charset="-122"/>
              </a:rPr>
              <a:t>Presentation</a:t>
            </a:r>
          </a:p>
        </p:txBody>
      </p:sp>
      <p:sp>
        <p:nvSpPr>
          <p:cNvPr id="16414" name="Rectangle 30"/>
          <p:cNvSpPr>
            <a:spLocks noChangeArrowheads="1"/>
          </p:cNvSpPr>
          <p:nvPr/>
        </p:nvSpPr>
        <p:spPr bwMode="auto">
          <a:xfrm>
            <a:off x="473075" y="1093787"/>
            <a:ext cx="638175" cy="3048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Web</a:t>
            </a:r>
          </a:p>
        </p:txBody>
      </p:sp>
      <p:sp>
        <p:nvSpPr>
          <p:cNvPr id="16415" name="Rectangle 31"/>
          <p:cNvSpPr>
            <a:spLocks noChangeArrowheads="1"/>
          </p:cNvSpPr>
          <p:nvPr/>
        </p:nvSpPr>
        <p:spPr bwMode="auto">
          <a:xfrm>
            <a:off x="1203325" y="1093787"/>
            <a:ext cx="730250" cy="3048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Local</a:t>
            </a:r>
          </a:p>
        </p:txBody>
      </p:sp>
      <p:sp>
        <p:nvSpPr>
          <p:cNvPr id="16416" name="Rectangle 32"/>
          <p:cNvSpPr>
            <a:spLocks noChangeArrowheads="1"/>
          </p:cNvSpPr>
          <p:nvPr/>
        </p:nvSpPr>
        <p:spPr bwMode="auto">
          <a:xfrm>
            <a:off x="473075" y="1474787"/>
            <a:ext cx="1460500" cy="3048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Controller</a:t>
            </a:r>
          </a:p>
        </p:txBody>
      </p:sp>
      <p:sp>
        <p:nvSpPr>
          <p:cNvPr id="16417" name="Rectangle 33"/>
          <p:cNvSpPr>
            <a:spLocks noChangeArrowheads="1"/>
          </p:cNvSpPr>
          <p:nvPr/>
        </p:nvSpPr>
        <p:spPr bwMode="auto">
          <a:xfrm>
            <a:off x="473075" y="1855787"/>
            <a:ext cx="1460500" cy="228600"/>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Model</a:t>
            </a:r>
          </a:p>
        </p:txBody>
      </p:sp>
      <p:sp>
        <p:nvSpPr>
          <p:cNvPr id="16418" name="AutoShape 34"/>
          <p:cNvSpPr>
            <a:spLocks noChangeArrowheads="1"/>
          </p:cNvSpPr>
          <p:nvPr/>
        </p:nvSpPr>
        <p:spPr bwMode="auto">
          <a:xfrm>
            <a:off x="1997075" y="5589587"/>
            <a:ext cx="819150" cy="381000"/>
          </a:xfrm>
          <a:prstGeom prst="flowChartMagneticDisk">
            <a:avLst/>
          </a:prstGeom>
          <a:solidFill>
            <a:schemeClr val="bg1">
              <a:alpha val="39999"/>
            </a:schemeClr>
          </a:solidFill>
          <a:ln w="9525">
            <a:solidFill>
              <a:schemeClr val="bg1"/>
            </a:solidFill>
            <a:round/>
            <a:headEnd/>
            <a:tailEnd/>
          </a:ln>
        </p:spPr>
        <p:txBody>
          <a:bodyPr wrap="none" anchor="ctr"/>
          <a:lstStyle/>
          <a:p>
            <a:pPr algn="ctr"/>
            <a:endParaRPr lang="zh-CN" altLang="zh-CN">
              <a:latin typeface="+mj-lt"/>
              <a:ea typeface="宋体" charset="-122"/>
            </a:endParaRPr>
          </a:p>
        </p:txBody>
      </p:sp>
      <p:sp>
        <p:nvSpPr>
          <p:cNvPr id="16419" name="AutoShape 35"/>
          <p:cNvSpPr>
            <a:spLocks noChangeArrowheads="1"/>
          </p:cNvSpPr>
          <p:nvPr/>
        </p:nvSpPr>
        <p:spPr bwMode="auto">
          <a:xfrm>
            <a:off x="5254625" y="5589587"/>
            <a:ext cx="819150" cy="381000"/>
          </a:xfrm>
          <a:prstGeom prst="flowChartDocument">
            <a:avLst/>
          </a:prstGeom>
          <a:solidFill>
            <a:schemeClr val="bg1">
              <a:alpha val="39999"/>
            </a:schemeClr>
          </a:solidFill>
          <a:ln w="9525" algn="ctr">
            <a:solidFill>
              <a:schemeClr val="bg1"/>
            </a:solidFill>
            <a:miter lim="800000"/>
            <a:headEnd/>
            <a:tailEnd/>
          </a:ln>
        </p:spPr>
        <p:txBody>
          <a:bodyPr wrap="none" anchor="ctr"/>
          <a:lstStyle/>
          <a:p>
            <a:pPr algn="ctr"/>
            <a:endParaRPr lang="zh-CN" altLang="zh-CN">
              <a:latin typeface="+mj-lt"/>
              <a:ea typeface="宋体" charset="-122"/>
            </a:endParaRPr>
          </a:p>
        </p:txBody>
      </p:sp>
      <p:sp>
        <p:nvSpPr>
          <p:cNvPr id="16420" name="Line 36"/>
          <p:cNvSpPr>
            <a:spLocks noChangeShapeType="1"/>
          </p:cNvSpPr>
          <p:nvPr/>
        </p:nvSpPr>
        <p:spPr bwMode="auto">
          <a:xfrm flipV="1">
            <a:off x="1597025" y="2347912"/>
            <a:ext cx="0" cy="223838"/>
          </a:xfrm>
          <a:prstGeom prst="line">
            <a:avLst/>
          </a:prstGeom>
          <a:noFill/>
          <a:ln w="38100">
            <a:solidFill>
              <a:schemeClr val="tx1"/>
            </a:solidFill>
            <a:round/>
            <a:headEnd/>
            <a:tailEnd type="triangle" w="med" len="med"/>
          </a:ln>
        </p:spPr>
        <p:txBody>
          <a:bodyPr wrap="none" anchor="b"/>
          <a:lstStyle/>
          <a:p>
            <a:endParaRPr lang="en-US">
              <a:latin typeface="+mj-lt"/>
            </a:endParaRPr>
          </a:p>
        </p:txBody>
      </p:sp>
      <p:grpSp>
        <p:nvGrpSpPr>
          <p:cNvPr id="2" name="Group 37"/>
          <p:cNvGrpSpPr>
            <a:grpSpLocks/>
          </p:cNvGrpSpPr>
          <p:nvPr/>
        </p:nvGrpSpPr>
        <p:grpSpPr bwMode="auto">
          <a:xfrm>
            <a:off x="4006850" y="1096962"/>
            <a:ext cx="1462088" cy="990600"/>
            <a:chOff x="1661" y="270"/>
            <a:chExt cx="921" cy="624"/>
          </a:xfrm>
        </p:grpSpPr>
        <p:sp>
          <p:nvSpPr>
            <p:cNvPr id="4141" name="Rectangle 38"/>
            <p:cNvSpPr>
              <a:spLocks noChangeArrowheads="1"/>
            </p:cNvSpPr>
            <p:nvPr/>
          </p:nvSpPr>
          <p:spPr bwMode="auto">
            <a:xfrm>
              <a:off x="1661" y="270"/>
              <a:ext cx="921" cy="192"/>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Web Service</a:t>
              </a:r>
            </a:p>
          </p:txBody>
        </p:sp>
        <p:sp>
          <p:nvSpPr>
            <p:cNvPr id="4142" name="Rectangle 39"/>
            <p:cNvSpPr>
              <a:spLocks noChangeArrowheads="1"/>
            </p:cNvSpPr>
            <p:nvPr/>
          </p:nvSpPr>
          <p:spPr bwMode="auto">
            <a:xfrm>
              <a:off x="1661" y="510"/>
              <a:ext cx="920" cy="192"/>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EDI IV&amp;I</a:t>
              </a:r>
            </a:p>
          </p:txBody>
        </p:sp>
        <p:sp>
          <p:nvSpPr>
            <p:cNvPr id="4143" name="Rectangle 40"/>
            <p:cNvSpPr>
              <a:spLocks noChangeArrowheads="1"/>
            </p:cNvSpPr>
            <p:nvPr/>
          </p:nvSpPr>
          <p:spPr bwMode="auto">
            <a:xfrm>
              <a:off x="1661" y="750"/>
              <a:ext cx="920" cy="144"/>
            </a:xfrm>
            <a:prstGeom prst="rect">
              <a:avLst/>
            </a:prstGeom>
            <a:solidFill>
              <a:schemeClr val="bg1">
                <a:alpha val="70195"/>
              </a:schemeClr>
            </a:solidFill>
            <a:ln w="9525">
              <a:noFill/>
              <a:miter lim="800000"/>
              <a:headEnd/>
              <a:tailEnd/>
            </a:ln>
          </p:spPr>
          <p:txBody>
            <a:bodyPr wrap="none" anchor="ctr"/>
            <a:lstStyle/>
            <a:p>
              <a:pPr algn="ctr"/>
              <a:r>
                <a:rPr lang="en-US" altLang="zh-CN" sz="1400">
                  <a:latin typeface="+mj-lt"/>
                  <a:ea typeface="宋体" charset="-122"/>
                </a:rPr>
                <a:t>Event Pub</a:t>
              </a:r>
            </a:p>
          </p:txBody>
        </p:sp>
      </p:grpSp>
      <p:sp>
        <p:nvSpPr>
          <p:cNvPr id="16422" name="Line 41"/>
          <p:cNvSpPr>
            <a:spLocks noChangeShapeType="1"/>
          </p:cNvSpPr>
          <p:nvPr/>
        </p:nvSpPr>
        <p:spPr bwMode="auto">
          <a:xfrm flipV="1">
            <a:off x="2978150"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23" name="Line 42"/>
          <p:cNvSpPr>
            <a:spLocks noChangeShapeType="1"/>
          </p:cNvSpPr>
          <p:nvPr/>
        </p:nvSpPr>
        <p:spPr bwMode="auto">
          <a:xfrm flipV="1">
            <a:off x="4756150"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24" name="Line 43"/>
          <p:cNvSpPr>
            <a:spLocks noChangeShapeType="1"/>
          </p:cNvSpPr>
          <p:nvPr/>
        </p:nvSpPr>
        <p:spPr bwMode="auto">
          <a:xfrm flipV="1">
            <a:off x="6518275" y="3425825"/>
            <a:ext cx="0" cy="273050"/>
          </a:xfrm>
          <a:prstGeom prst="line">
            <a:avLst/>
          </a:prstGeom>
          <a:noFill/>
          <a:ln w="9525">
            <a:solidFill>
              <a:schemeClr val="tx1"/>
            </a:solidFill>
            <a:round/>
            <a:headEnd type="triangle" w="med" len="med"/>
            <a:tailEnd type="triangle" w="med" len="med"/>
          </a:ln>
        </p:spPr>
        <p:txBody>
          <a:bodyPr/>
          <a:lstStyle/>
          <a:p>
            <a:endParaRPr lang="en-US">
              <a:latin typeface="+mj-lt"/>
            </a:endParaRPr>
          </a:p>
        </p:txBody>
      </p:sp>
      <p:sp>
        <p:nvSpPr>
          <p:cNvPr id="16425" name="Line 44"/>
          <p:cNvSpPr>
            <a:spLocks noChangeShapeType="1"/>
          </p:cNvSpPr>
          <p:nvPr/>
        </p:nvSpPr>
        <p:spPr bwMode="auto">
          <a:xfrm>
            <a:off x="1203325"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26" name="Line 45"/>
          <p:cNvSpPr>
            <a:spLocks noChangeShapeType="1"/>
          </p:cNvSpPr>
          <p:nvPr/>
        </p:nvSpPr>
        <p:spPr bwMode="auto">
          <a:xfrm>
            <a:off x="2970213"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27" name="Line 46"/>
          <p:cNvSpPr>
            <a:spLocks noChangeShapeType="1"/>
          </p:cNvSpPr>
          <p:nvPr/>
        </p:nvSpPr>
        <p:spPr bwMode="auto">
          <a:xfrm>
            <a:off x="4737100"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16428" name="Line 47"/>
          <p:cNvSpPr>
            <a:spLocks noChangeShapeType="1"/>
          </p:cNvSpPr>
          <p:nvPr/>
        </p:nvSpPr>
        <p:spPr bwMode="auto">
          <a:xfrm>
            <a:off x="6505575" y="2373312"/>
            <a:ext cx="0" cy="630238"/>
          </a:xfrm>
          <a:prstGeom prst="line">
            <a:avLst/>
          </a:prstGeom>
          <a:noFill/>
          <a:ln w="38100">
            <a:solidFill>
              <a:schemeClr val="tx1"/>
            </a:solidFill>
            <a:round/>
            <a:headEnd type="triangle" w="med" len="med"/>
            <a:tailEnd type="triangle" w="med" len="med"/>
          </a:ln>
        </p:spPr>
        <p:txBody>
          <a:bodyPr/>
          <a:lstStyle/>
          <a:p>
            <a:endParaRPr lang="en-US">
              <a:latin typeface="+mj-lt"/>
            </a:endParaRPr>
          </a:p>
        </p:txBody>
      </p:sp>
      <p:sp>
        <p:nvSpPr>
          <p:cNvPr id="49" name="Footer Placeholder 48"/>
          <p:cNvSpPr>
            <a:spLocks noGrp="1"/>
          </p:cNvSpPr>
          <p:nvPr>
            <p:ph type="ftr" sz="quarter" idx="10"/>
          </p:nvPr>
        </p:nvSpPr>
        <p:spPr/>
        <p:txBody>
          <a:bodyPr/>
          <a:lstStyle/>
          <a:p>
            <a:r>
              <a:rPr lang="en-US" dirty="0" smtClean="0"/>
              <a:t>QX-SIA-020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1000"/>
                                        <p:tgtEl>
                                          <p:spTgt spid="1638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388"/>
                                        </p:tgtEl>
                                        <p:attrNameLst>
                                          <p:attrName>style.visibility</p:attrName>
                                        </p:attrNameLst>
                                      </p:cBhvr>
                                      <p:to>
                                        <p:strVal val="visible"/>
                                      </p:to>
                                    </p:set>
                                    <p:animEffect transition="in" filter="fade">
                                      <p:cBhvr>
                                        <p:cTn id="10" dur="1000"/>
                                        <p:tgtEl>
                                          <p:spTgt spid="163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389"/>
                                        </p:tgtEl>
                                        <p:attrNameLst>
                                          <p:attrName>style.visibility</p:attrName>
                                        </p:attrNameLst>
                                      </p:cBhvr>
                                      <p:to>
                                        <p:strVal val="visible"/>
                                      </p:to>
                                    </p:set>
                                    <p:animEffect transition="in" filter="fade">
                                      <p:cBhvr>
                                        <p:cTn id="13" dur="1000"/>
                                        <p:tgtEl>
                                          <p:spTgt spid="1638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390"/>
                                        </p:tgtEl>
                                        <p:attrNameLst>
                                          <p:attrName>style.visibility</p:attrName>
                                        </p:attrNameLst>
                                      </p:cBhvr>
                                      <p:to>
                                        <p:strVal val="visible"/>
                                      </p:to>
                                    </p:set>
                                    <p:animEffect transition="in" filter="fade">
                                      <p:cBhvr>
                                        <p:cTn id="16" dur="1000"/>
                                        <p:tgtEl>
                                          <p:spTgt spid="1639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391"/>
                                        </p:tgtEl>
                                        <p:attrNameLst>
                                          <p:attrName>style.visibility</p:attrName>
                                        </p:attrNameLst>
                                      </p:cBhvr>
                                      <p:to>
                                        <p:strVal val="visible"/>
                                      </p:to>
                                    </p:set>
                                    <p:animEffect transition="in" filter="fade">
                                      <p:cBhvr>
                                        <p:cTn id="19" dur="1000"/>
                                        <p:tgtEl>
                                          <p:spTgt spid="1639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fade">
                                      <p:cBhvr>
                                        <p:cTn id="22" dur="1000"/>
                                        <p:tgtEl>
                                          <p:spTgt spid="1639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393"/>
                                        </p:tgtEl>
                                        <p:attrNameLst>
                                          <p:attrName>style.visibility</p:attrName>
                                        </p:attrNameLst>
                                      </p:cBhvr>
                                      <p:to>
                                        <p:strVal val="visible"/>
                                      </p:to>
                                    </p:set>
                                    <p:animEffect transition="in" filter="fade">
                                      <p:cBhvr>
                                        <p:cTn id="25" dur="1000"/>
                                        <p:tgtEl>
                                          <p:spTgt spid="1639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394"/>
                                        </p:tgtEl>
                                        <p:attrNameLst>
                                          <p:attrName>style.visibility</p:attrName>
                                        </p:attrNameLst>
                                      </p:cBhvr>
                                      <p:to>
                                        <p:strVal val="visible"/>
                                      </p:to>
                                    </p:set>
                                    <p:animEffect transition="in" filter="fade">
                                      <p:cBhvr>
                                        <p:cTn id="28" dur="1000"/>
                                        <p:tgtEl>
                                          <p:spTgt spid="1639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395"/>
                                        </p:tgtEl>
                                        <p:attrNameLst>
                                          <p:attrName>style.visibility</p:attrName>
                                        </p:attrNameLst>
                                      </p:cBhvr>
                                      <p:to>
                                        <p:strVal val="visible"/>
                                      </p:to>
                                    </p:set>
                                    <p:animEffect transition="in" filter="fade">
                                      <p:cBhvr>
                                        <p:cTn id="31" dur="1000"/>
                                        <p:tgtEl>
                                          <p:spTgt spid="1639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396"/>
                                        </p:tgtEl>
                                        <p:attrNameLst>
                                          <p:attrName>style.visibility</p:attrName>
                                        </p:attrNameLst>
                                      </p:cBhvr>
                                      <p:to>
                                        <p:strVal val="visible"/>
                                      </p:to>
                                    </p:set>
                                    <p:animEffect transition="in" filter="fade">
                                      <p:cBhvr>
                                        <p:cTn id="34" dur="1000"/>
                                        <p:tgtEl>
                                          <p:spTgt spid="1639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397"/>
                                        </p:tgtEl>
                                        <p:attrNameLst>
                                          <p:attrName>style.visibility</p:attrName>
                                        </p:attrNameLst>
                                      </p:cBhvr>
                                      <p:to>
                                        <p:strVal val="visible"/>
                                      </p:to>
                                    </p:set>
                                    <p:animEffect transition="in" filter="fade">
                                      <p:cBhvr>
                                        <p:cTn id="37" dur="1000"/>
                                        <p:tgtEl>
                                          <p:spTgt spid="1639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398"/>
                                        </p:tgtEl>
                                        <p:attrNameLst>
                                          <p:attrName>style.visibility</p:attrName>
                                        </p:attrNameLst>
                                      </p:cBhvr>
                                      <p:to>
                                        <p:strVal val="visible"/>
                                      </p:to>
                                    </p:set>
                                    <p:animEffect transition="in" filter="fade">
                                      <p:cBhvr>
                                        <p:cTn id="40" dur="1000"/>
                                        <p:tgtEl>
                                          <p:spTgt spid="1639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399"/>
                                        </p:tgtEl>
                                        <p:attrNameLst>
                                          <p:attrName>style.visibility</p:attrName>
                                        </p:attrNameLst>
                                      </p:cBhvr>
                                      <p:to>
                                        <p:strVal val="visible"/>
                                      </p:to>
                                    </p:set>
                                    <p:animEffect transition="in" filter="fade">
                                      <p:cBhvr>
                                        <p:cTn id="43" dur="1000"/>
                                        <p:tgtEl>
                                          <p:spTgt spid="1639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400"/>
                                        </p:tgtEl>
                                        <p:attrNameLst>
                                          <p:attrName>style.visibility</p:attrName>
                                        </p:attrNameLst>
                                      </p:cBhvr>
                                      <p:to>
                                        <p:strVal val="visible"/>
                                      </p:to>
                                    </p:set>
                                    <p:animEffect transition="in" filter="fade">
                                      <p:cBhvr>
                                        <p:cTn id="46" dur="1000"/>
                                        <p:tgtEl>
                                          <p:spTgt spid="1640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401"/>
                                        </p:tgtEl>
                                        <p:attrNameLst>
                                          <p:attrName>style.visibility</p:attrName>
                                        </p:attrNameLst>
                                      </p:cBhvr>
                                      <p:to>
                                        <p:strVal val="visible"/>
                                      </p:to>
                                    </p:set>
                                    <p:animEffect transition="in" filter="fade">
                                      <p:cBhvr>
                                        <p:cTn id="49" dur="1000"/>
                                        <p:tgtEl>
                                          <p:spTgt spid="1640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402"/>
                                        </p:tgtEl>
                                        <p:attrNameLst>
                                          <p:attrName>style.visibility</p:attrName>
                                        </p:attrNameLst>
                                      </p:cBhvr>
                                      <p:to>
                                        <p:strVal val="visible"/>
                                      </p:to>
                                    </p:set>
                                    <p:animEffect transition="in" filter="fade">
                                      <p:cBhvr>
                                        <p:cTn id="52" dur="1000"/>
                                        <p:tgtEl>
                                          <p:spTgt spid="1640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403"/>
                                        </p:tgtEl>
                                        <p:attrNameLst>
                                          <p:attrName>style.visibility</p:attrName>
                                        </p:attrNameLst>
                                      </p:cBhvr>
                                      <p:to>
                                        <p:strVal val="visible"/>
                                      </p:to>
                                    </p:set>
                                    <p:animEffect transition="in" filter="fade">
                                      <p:cBhvr>
                                        <p:cTn id="55" dur="1000"/>
                                        <p:tgtEl>
                                          <p:spTgt spid="1640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404"/>
                                        </p:tgtEl>
                                        <p:attrNameLst>
                                          <p:attrName>style.visibility</p:attrName>
                                        </p:attrNameLst>
                                      </p:cBhvr>
                                      <p:to>
                                        <p:strVal val="visible"/>
                                      </p:to>
                                    </p:set>
                                    <p:animEffect transition="in" filter="fade">
                                      <p:cBhvr>
                                        <p:cTn id="58" dur="1000"/>
                                        <p:tgtEl>
                                          <p:spTgt spid="1640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405"/>
                                        </p:tgtEl>
                                        <p:attrNameLst>
                                          <p:attrName>style.visibility</p:attrName>
                                        </p:attrNameLst>
                                      </p:cBhvr>
                                      <p:to>
                                        <p:strVal val="visible"/>
                                      </p:to>
                                    </p:set>
                                    <p:animEffect transition="in" filter="fade">
                                      <p:cBhvr>
                                        <p:cTn id="61" dur="1000"/>
                                        <p:tgtEl>
                                          <p:spTgt spid="1640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406"/>
                                        </p:tgtEl>
                                        <p:attrNameLst>
                                          <p:attrName>style.visibility</p:attrName>
                                        </p:attrNameLst>
                                      </p:cBhvr>
                                      <p:to>
                                        <p:strVal val="visible"/>
                                      </p:to>
                                    </p:set>
                                    <p:animEffect transition="in" filter="fade">
                                      <p:cBhvr>
                                        <p:cTn id="64" dur="1000"/>
                                        <p:tgtEl>
                                          <p:spTgt spid="1640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407"/>
                                        </p:tgtEl>
                                        <p:attrNameLst>
                                          <p:attrName>style.visibility</p:attrName>
                                        </p:attrNameLst>
                                      </p:cBhvr>
                                      <p:to>
                                        <p:strVal val="visible"/>
                                      </p:to>
                                    </p:set>
                                    <p:animEffect transition="in" filter="fade">
                                      <p:cBhvr>
                                        <p:cTn id="67" dur="1000"/>
                                        <p:tgtEl>
                                          <p:spTgt spid="1640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6408"/>
                                        </p:tgtEl>
                                        <p:attrNameLst>
                                          <p:attrName>style.visibility</p:attrName>
                                        </p:attrNameLst>
                                      </p:cBhvr>
                                      <p:to>
                                        <p:strVal val="visible"/>
                                      </p:to>
                                    </p:set>
                                    <p:animEffect transition="in" filter="fade">
                                      <p:cBhvr>
                                        <p:cTn id="70" dur="1000"/>
                                        <p:tgtEl>
                                          <p:spTgt spid="1640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6409"/>
                                        </p:tgtEl>
                                        <p:attrNameLst>
                                          <p:attrName>style.visibility</p:attrName>
                                        </p:attrNameLst>
                                      </p:cBhvr>
                                      <p:to>
                                        <p:strVal val="visible"/>
                                      </p:to>
                                    </p:set>
                                    <p:animEffect transition="in" filter="fade">
                                      <p:cBhvr>
                                        <p:cTn id="73" dur="1000"/>
                                        <p:tgtEl>
                                          <p:spTgt spid="1640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6410"/>
                                        </p:tgtEl>
                                        <p:attrNameLst>
                                          <p:attrName>style.visibility</p:attrName>
                                        </p:attrNameLst>
                                      </p:cBhvr>
                                      <p:to>
                                        <p:strVal val="visible"/>
                                      </p:to>
                                    </p:set>
                                    <p:animEffect transition="in" filter="fade">
                                      <p:cBhvr>
                                        <p:cTn id="76" dur="1000"/>
                                        <p:tgtEl>
                                          <p:spTgt spid="1641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411"/>
                                        </p:tgtEl>
                                        <p:attrNameLst>
                                          <p:attrName>style.visibility</p:attrName>
                                        </p:attrNameLst>
                                      </p:cBhvr>
                                      <p:to>
                                        <p:strVal val="visible"/>
                                      </p:to>
                                    </p:set>
                                    <p:animEffect transition="in" filter="fade">
                                      <p:cBhvr>
                                        <p:cTn id="79" dur="1000"/>
                                        <p:tgtEl>
                                          <p:spTgt spid="1641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6412"/>
                                        </p:tgtEl>
                                        <p:attrNameLst>
                                          <p:attrName>style.visibility</p:attrName>
                                        </p:attrNameLst>
                                      </p:cBhvr>
                                      <p:to>
                                        <p:strVal val="visible"/>
                                      </p:to>
                                    </p:set>
                                    <p:animEffect transition="in" filter="fade">
                                      <p:cBhvr>
                                        <p:cTn id="82" dur="1000"/>
                                        <p:tgtEl>
                                          <p:spTgt spid="1641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6413"/>
                                        </p:tgtEl>
                                        <p:attrNameLst>
                                          <p:attrName>style.visibility</p:attrName>
                                        </p:attrNameLst>
                                      </p:cBhvr>
                                      <p:to>
                                        <p:strVal val="visible"/>
                                      </p:to>
                                    </p:set>
                                    <p:animEffect transition="in" filter="fade">
                                      <p:cBhvr>
                                        <p:cTn id="85" dur="1000"/>
                                        <p:tgtEl>
                                          <p:spTgt spid="1641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6414"/>
                                        </p:tgtEl>
                                        <p:attrNameLst>
                                          <p:attrName>style.visibility</p:attrName>
                                        </p:attrNameLst>
                                      </p:cBhvr>
                                      <p:to>
                                        <p:strVal val="visible"/>
                                      </p:to>
                                    </p:set>
                                    <p:animEffect transition="in" filter="fade">
                                      <p:cBhvr>
                                        <p:cTn id="88" dur="1000"/>
                                        <p:tgtEl>
                                          <p:spTgt spid="1641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6415"/>
                                        </p:tgtEl>
                                        <p:attrNameLst>
                                          <p:attrName>style.visibility</p:attrName>
                                        </p:attrNameLst>
                                      </p:cBhvr>
                                      <p:to>
                                        <p:strVal val="visible"/>
                                      </p:to>
                                    </p:set>
                                    <p:animEffect transition="in" filter="fade">
                                      <p:cBhvr>
                                        <p:cTn id="91" dur="1000"/>
                                        <p:tgtEl>
                                          <p:spTgt spid="1641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416"/>
                                        </p:tgtEl>
                                        <p:attrNameLst>
                                          <p:attrName>style.visibility</p:attrName>
                                        </p:attrNameLst>
                                      </p:cBhvr>
                                      <p:to>
                                        <p:strVal val="visible"/>
                                      </p:to>
                                    </p:set>
                                    <p:animEffect transition="in" filter="fade">
                                      <p:cBhvr>
                                        <p:cTn id="94" dur="1000"/>
                                        <p:tgtEl>
                                          <p:spTgt spid="1641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6417"/>
                                        </p:tgtEl>
                                        <p:attrNameLst>
                                          <p:attrName>style.visibility</p:attrName>
                                        </p:attrNameLst>
                                      </p:cBhvr>
                                      <p:to>
                                        <p:strVal val="visible"/>
                                      </p:to>
                                    </p:set>
                                    <p:animEffect transition="in" filter="fade">
                                      <p:cBhvr>
                                        <p:cTn id="97" dur="1000"/>
                                        <p:tgtEl>
                                          <p:spTgt spid="1641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418"/>
                                        </p:tgtEl>
                                        <p:attrNameLst>
                                          <p:attrName>style.visibility</p:attrName>
                                        </p:attrNameLst>
                                      </p:cBhvr>
                                      <p:to>
                                        <p:strVal val="visible"/>
                                      </p:to>
                                    </p:set>
                                    <p:animEffect transition="in" filter="fade">
                                      <p:cBhvr>
                                        <p:cTn id="100" dur="1000"/>
                                        <p:tgtEl>
                                          <p:spTgt spid="1641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6419"/>
                                        </p:tgtEl>
                                        <p:attrNameLst>
                                          <p:attrName>style.visibility</p:attrName>
                                        </p:attrNameLst>
                                      </p:cBhvr>
                                      <p:to>
                                        <p:strVal val="visible"/>
                                      </p:to>
                                    </p:set>
                                    <p:animEffect transition="in" filter="fade">
                                      <p:cBhvr>
                                        <p:cTn id="103" dur="1000"/>
                                        <p:tgtEl>
                                          <p:spTgt spid="1641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6420"/>
                                        </p:tgtEl>
                                        <p:attrNameLst>
                                          <p:attrName>style.visibility</p:attrName>
                                        </p:attrNameLst>
                                      </p:cBhvr>
                                      <p:to>
                                        <p:strVal val="visible"/>
                                      </p:to>
                                    </p:set>
                                    <p:animEffect transition="in" filter="fade">
                                      <p:cBhvr>
                                        <p:cTn id="106" dur="1000"/>
                                        <p:tgtEl>
                                          <p:spTgt spid="16420"/>
                                        </p:tgtEl>
                                      </p:cBhvr>
                                    </p:animEffect>
                                  </p:childTnLst>
                                </p:cTn>
                              </p:par>
                              <p:par>
                                <p:cTn id="107" presetID="10" presetClass="entr" presetSubtype="0" fill="hold" nodeType="withEffect">
                                  <p:stCondLst>
                                    <p:cond delay="0"/>
                                  </p:stCondLst>
                                  <p:childTnLst>
                                    <p:set>
                                      <p:cBhvr>
                                        <p:cTn id="108" dur="1" fill="hold">
                                          <p:stCondLst>
                                            <p:cond delay="0"/>
                                          </p:stCondLst>
                                        </p:cTn>
                                        <p:tgtEl>
                                          <p:spTgt spid="2"/>
                                        </p:tgtEl>
                                        <p:attrNameLst>
                                          <p:attrName>style.visibility</p:attrName>
                                        </p:attrNameLst>
                                      </p:cBhvr>
                                      <p:to>
                                        <p:strVal val="visible"/>
                                      </p:to>
                                    </p:set>
                                    <p:animEffect transition="in" filter="fade">
                                      <p:cBhvr>
                                        <p:cTn id="109" dur="1000"/>
                                        <p:tgtEl>
                                          <p:spTgt spid="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6422"/>
                                        </p:tgtEl>
                                        <p:attrNameLst>
                                          <p:attrName>style.visibility</p:attrName>
                                        </p:attrNameLst>
                                      </p:cBhvr>
                                      <p:to>
                                        <p:strVal val="visible"/>
                                      </p:to>
                                    </p:set>
                                    <p:animEffect transition="in" filter="fade">
                                      <p:cBhvr>
                                        <p:cTn id="112" dur="1000"/>
                                        <p:tgtEl>
                                          <p:spTgt spid="1642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423"/>
                                        </p:tgtEl>
                                        <p:attrNameLst>
                                          <p:attrName>style.visibility</p:attrName>
                                        </p:attrNameLst>
                                      </p:cBhvr>
                                      <p:to>
                                        <p:strVal val="visible"/>
                                      </p:to>
                                    </p:set>
                                    <p:animEffect transition="in" filter="fade">
                                      <p:cBhvr>
                                        <p:cTn id="115" dur="1000"/>
                                        <p:tgtEl>
                                          <p:spTgt spid="1642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6424"/>
                                        </p:tgtEl>
                                        <p:attrNameLst>
                                          <p:attrName>style.visibility</p:attrName>
                                        </p:attrNameLst>
                                      </p:cBhvr>
                                      <p:to>
                                        <p:strVal val="visible"/>
                                      </p:to>
                                    </p:set>
                                    <p:animEffect transition="in" filter="fade">
                                      <p:cBhvr>
                                        <p:cTn id="118" dur="1000"/>
                                        <p:tgtEl>
                                          <p:spTgt spid="1642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6425"/>
                                        </p:tgtEl>
                                        <p:attrNameLst>
                                          <p:attrName>style.visibility</p:attrName>
                                        </p:attrNameLst>
                                      </p:cBhvr>
                                      <p:to>
                                        <p:strVal val="visible"/>
                                      </p:to>
                                    </p:set>
                                    <p:animEffect transition="in" filter="fade">
                                      <p:cBhvr>
                                        <p:cTn id="121" dur="1000"/>
                                        <p:tgtEl>
                                          <p:spTgt spid="1642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6426"/>
                                        </p:tgtEl>
                                        <p:attrNameLst>
                                          <p:attrName>style.visibility</p:attrName>
                                        </p:attrNameLst>
                                      </p:cBhvr>
                                      <p:to>
                                        <p:strVal val="visible"/>
                                      </p:to>
                                    </p:set>
                                    <p:animEffect transition="in" filter="fade">
                                      <p:cBhvr>
                                        <p:cTn id="124" dur="1000"/>
                                        <p:tgtEl>
                                          <p:spTgt spid="1642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6427"/>
                                        </p:tgtEl>
                                        <p:attrNameLst>
                                          <p:attrName>style.visibility</p:attrName>
                                        </p:attrNameLst>
                                      </p:cBhvr>
                                      <p:to>
                                        <p:strVal val="visible"/>
                                      </p:to>
                                    </p:set>
                                    <p:animEffect transition="in" filter="fade">
                                      <p:cBhvr>
                                        <p:cTn id="127" dur="1000"/>
                                        <p:tgtEl>
                                          <p:spTgt spid="1642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6428"/>
                                        </p:tgtEl>
                                        <p:attrNameLst>
                                          <p:attrName>style.visibility</p:attrName>
                                        </p:attrNameLst>
                                      </p:cBhvr>
                                      <p:to>
                                        <p:strVal val="visible"/>
                                      </p:to>
                                    </p:set>
                                    <p:animEffect transition="in" filter="fade">
                                      <p:cBhvr>
                                        <p:cTn id="130" dur="1000"/>
                                        <p:tgtEl>
                                          <p:spTgt spid="16428"/>
                                        </p:tgtEl>
                                      </p:cBhvr>
                                    </p:animEffect>
                                  </p:childTnLst>
                                </p:cTn>
                              </p:par>
                            </p:childTnLst>
                          </p:cTn>
                        </p:par>
                      </p:childTnLst>
                    </p:cTn>
                  </p:par>
                  <p:par>
                    <p:cTn id="131" fill="hold">
                      <p:stCondLst>
                        <p:cond delay="indefinite"/>
                      </p:stCondLst>
                      <p:childTnLst>
                        <p:par>
                          <p:cTn id="132" fill="hold">
                            <p:stCondLst>
                              <p:cond delay="0"/>
                            </p:stCondLst>
                            <p:childTnLst>
                              <p:par>
                                <p:cTn id="133" presetID="6" presetClass="emph" presetSubtype="0" fill="hold" grpId="1" nodeType="clickEffect">
                                  <p:stCondLst>
                                    <p:cond delay="0"/>
                                  </p:stCondLst>
                                  <p:childTnLst>
                                    <p:animScale>
                                      <p:cBhvr>
                                        <p:cTn id="134" dur="2000" fill="hold"/>
                                        <p:tgtEl>
                                          <p:spTgt spid="16399"/>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6388" grpId="0" animBg="1"/>
      <p:bldP spid="16389" grpId="0" animBg="1"/>
      <p:bldP spid="16390" grpId="0" animBg="1"/>
      <p:bldP spid="16391" grpId="0" animBg="1"/>
      <p:bldP spid="16392" grpId="0" animBg="1"/>
      <p:bldP spid="16393" grpId="0" animBg="1"/>
      <p:bldP spid="16394" grpId="0" animBg="1"/>
      <p:bldP spid="16395" grpId="0" animBg="1"/>
      <p:bldP spid="16396" grpId="0" animBg="1"/>
      <p:bldP spid="16397" grpId="0" animBg="1"/>
      <p:bldP spid="16398" grpId="0" animBg="1"/>
      <p:bldP spid="16399" grpId="0" animBg="1"/>
      <p:bldP spid="16399" grpId="1" animBg="1"/>
      <p:bldP spid="16400" grpId="0" animBg="1"/>
      <p:bldP spid="16401" grpId="0" animBg="1"/>
      <p:bldP spid="16402" grpId="0" animBg="1"/>
      <p:bldP spid="16403" grpId="0" animBg="1"/>
      <p:bldP spid="16404" grpId="0" animBg="1"/>
      <p:bldP spid="16405" grpId="0" animBg="1"/>
      <p:bldP spid="16406" grpId="0" animBg="1"/>
      <p:bldP spid="16407" grpId="0" animBg="1"/>
      <p:bldP spid="16408" grpId="0" animBg="1"/>
      <p:bldP spid="16409" grpId="0" animBg="1"/>
      <p:bldP spid="16410" grpId="0"/>
      <p:bldP spid="16411" grpId="0" animBg="1"/>
      <p:bldP spid="16412" grpId="0" animBg="1"/>
      <p:bldP spid="16413" grpId="0" animBg="1"/>
      <p:bldP spid="16414" grpId="0" animBg="1"/>
      <p:bldP spid="16415" grpId="0" animBg="1"/>
      <p:bldP spid="16416" grpId="0" animBg="1"/>
      <p:bldP spid="16417" grpId="0" animBg="1"/>
      <p:bldP spid="16418" grpId="0" animBg="1"/>
      <p:bldP spid="16419" grpId="0" animBg="1"/>
      <p:bldP spid="16420" grpId="0" animBg="1"/>
      <p:bldP spid="16422" grpId="0" animBg="1"/>
      <p:bldP spid="16423" grpId="0" animBg="1"/>
      <p:bldP spid="16424" grpId="0" animBg="1"/>
      <p:bldP spid="16425" grpId="0" animBg="1"/>
      <p:bldP spid="16426" grpId="0" animBg="1"/>
      <p:bldP spid="16427" grpId="0" animBg="1"/>
      <p:bldP spid="164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r>
              <a:rPr lang="en-US" altLang="zh-CN" smtClean="0"/>
              <a:t>QAD standard for creating business services</a:t>
            </a:r>
          </a:p>
          <a:p>
            <a:r>
              <a:rPr lang="en-US" altLang="zh-CN" smtClean="0"/>
              <a:t>Common development pattern (OpenEdge)</a:t>
            </a:r>
          </a:p>
          <a:p>
            <a:r>
              <a:rPr lang="en-US" altLang="zh-CN" smtClean="0"/>
              <a:t>Provides</a:t>
            </a:r>
          </a:p>
          <a:p>
            <a:pPr lvl="1"/>
            <a:r>
              <a:rPr lang="en-US" altLang="zh-CN" smtClean="0"/>
              <a:t>Security and authentication</a:t>
            </a:r>
          </a:p>
          <a:p>
            <a:pPr lvl="1"/>
            <a:r>
              <a:rPr lang="en-US" altLang="zh-CN" smtClean="0"/>
              <a:t>Standard service invocation</a:t>
            </a:r>
          </a:p>
          <a:p>
            <a:pPr lvl="1"/>
            <a:r>
              <a:rPr lang="en-US" altLang="zh-CN" smtClean="0"/>
              <a:t>Standard service context</a:t>
            </a:r>
          </a:p>
          <a:p>
            <a:pPr lvl="1"/>
            <a:r>
              <a:rPr lang="en-US" altLang="zh-CN" smtClean="0"/>
              <a:t>Isolation from service implementation</a:t>
            </a:r>
          </a:p>
          <a:p>
            <a:r>
              <a:rPr lang="en-US" altLang="zh-CN" smtClean="0"/>
              <a:t>Implemented across QAD modules</a:t>
            </a:r>
          </a:p>
          <a:p>
            <a:pPr lvl="1"/>
            <a:r>
              <a:rPr lang="en-US" altLang="zh-CN" smtClean="0"/>
              <a:t>QAD EE, QAD EAM</a:t>
            </a:r>
          </a:p>
          <a:p>
            <a:pPr lvl="1"/>
            <a:r>
              <a:rPr lang="en-US" altLang="zh-CN" smtClean="0"/>
              <a:t>QAD CSS, QAD CRM</a:t>
            </a:r>
          </a:p>
          <a:p>
            <a:pPr lvl="1"/>
            <a:r>
              <a:rPr lang="en-US" altLang="zh-CN" smtClean="0"/>
              <a:t>QAD QXtend</a:t>
            </a:r>
          </a:p>
        </p:txBody>
      </p:sp>
      <p:sp>
        <p:nvSpPr>
          <p:cNvPr id="5122" name="Rectangle 2"/>
          <p:cNvSpPr>
            <a:spLocks noGrp="1" noChangeArrowheads="1"/>
          </p:cNvSpPr>
          <p:nvPr>
            <p:ph type="title"/>
          </p:nvPr>
        </p:nvSpPr>
        <p:spPr/>
        <p:txBody>
          <a:bodyPr/>
          <a:lstStyle/>
          <a:p>
            <a:r>
              <a:rPr lang="en-US" altLang="zh-CN" smtClean="0"/>
              <a:t>Service Interface Layer - Overview</a:t>
            </a:r>
          </a:p>
        </p:txBody>
      </p:sp>
      <p:sp>
        <p:nvSpPr>
          <p:cNvPr id="8" name="Footer Placeholder 7"/>
          <p:cNvSpPr>
            <a:spLocks noGrp="1"/>
          </p:cNvSpPr>
          <p:nvPr>
            <p:ph type="ftr" sz="quarter" idx="10"/>
          </p:nvPr>
        </p:nvSpPr>
        <p:spPr/>
        <p:txBody>
          <a:bodyPr/>
          <a:lstStyle/>
          <a:p>
            <a:r>
              <a:rPr lang="en-US" dirty="0" smtClean="0"/>
              <a:t>QX-SIA-030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p:txBody>
          <a:bodyPr>
            <a:normAutofit/>
          </a:bodyPr>
          <a:lstStyle/>
          <a:p>
            <a:r>
              <a:rPr lang="en-US" altLang="zh-CN" sz="2400" dirty="0" smtClean="0"/>
              <a:t>Connects </a:t>
            </a:r>
            <a:r>
              <a:rPr lang="en-US" altLang="zh-CN" sz="2400" dirty="0" err="1" smtClean="0"/>
              <a:t>QXtend</a:t>
            </a:r>
            <a:r>
              <a:rPr lang="en-US" altLang="zh-CN" sz="2400" dirty="0" smtClean="0"/>
              <a:t> to any SI-enabled application</a:t>
            </a:r>
          </a:p>
          <a:p>
            <a:r>
              <a:rPr lang="en-US" altLang="zh-CN" sz="2400" dirty="0" smtClean="0"/>
              <a:t>Provides high performance APIs</a:t>
            </a:r>
          </a:p>
          <a:p>
            <a:r>
              <a:rPr lang="en-US" altLang="zh-CN" sz="2400" dirty="0" smtClean="0"/>
              <a:t>Leverages </a:t>
            </a:r>
            <a:r>
              <a:rPr lang="en-US" altLang="zh-CN" sz="2400" dirty="0" err="1" smtClean="0"/>
              <a:t>OpenEdge</a:t>
            </a:r>
            <a:r>
              <a:rPr lang="en-US" altLang="zh-CN" sz="2400" dirty="0" smtClean="0"/>
              <a:t> </a:t>
            </a:r>
            <a:r>
              <a:rPr lang="en-US" altLang="zh-CN" sz="2400" dirty="0" err="1" smtClean="0"/>
              <a:t>AppServer</a:t>
            </a:r>
            <a:r>
              <a:rPr lang="en-US" altLang="zh-CN" sz="2400" dirty="0" smtClean="0"/>
              <a:t> technology</a:t>
            </a:r>
          </a:p>
          <a:p>
            <a:r>
              <a:rPr lang="en-US" altLang="zh-CN" sz="2400" dirty="0" smtClean="0"/>
              <a:t>No dependency on the user interface</a:t>
            </a:r>
          </a:p>
        </p:txBody>
      </p:sp>
      <p:sp>
        <p:nvSpPr>
          <p:cNvPr id="6146" name="Title 1"/>
          <p:cNvSpPr>
            <a:spLocks noGrp="1"/>
          </p:cNvSpPr>
          <p:nvPr>
            <p:ph type="title"/>
          </p:nvPr>
        </p:nvSpPr>
        <p:spPr/>
        <p:txBody>
          <a:bodyPr/>
          <a:lstStyle/>
          <a:p>
            <a:r>
              <a:rPr lang="en-US" altLang="zh-CN" smtClean="0"/>
              <a:t>SIAPI Adapter - Overview</a:t>
            </a:r>
          </a:p>
        </p:txBody>
      </p:sp>
      <p:grpSp>
        <p:nvGrpSpPr>
          <p:cNvPr id="6148" name="Group 77"/>
          <p:cNvGrpSpPr>
            <a:grpSpLocks/>
          </p:cNvGrpSpPr>
          <p:nvPr/>
        </p:nvGrpSpPr>
        <p:grpSpPr bwMode="auto">
          <a:xfrm>
            <a:off x="711415" y="3276600"/>
            <a:ext cx="7646773" cy="2667000"/>
            <a:chOff x="275124" y="1600200"/>
            <a:chExt cx="8030676" cy="2667000"/>
          </a:xfrm>
        </p:grpSpPr>
        <p:sp>
          <p:nvSpPr>
            <p:cNvPr id="4" name="TextBox 119"/>
            <p:cNvSpPr txBox="1">
              <a:spLocks noChangeArrowheads="1"/>
            </p:cNvSpPr>
            <p:nvPr/>
          </p:nvSpPr>
          <p:spPr bwMode="auto">
            <a:xfrm>
              <a:off x="2210518" y="1600200"/>
              <a:ext cx="3819554" cy="2667000"/>
            </a:xfrm>
            <a:prstGeom prst="rect">
              <a:avLst/>
            </a:prstGeom>
            <a:solidFill>
              <a:schemeClr val="tx2">
                <a:lumMod val="60000"/>
                <a:lumOff val="40000"/>
              </a:schemeClr>
            </a:solidFill>
            <a:ln w="9525">
              <a:noFill/>
              <a:miter lim="800000"/>
              <a:headEnd/>
              <a:tailEnd/>
            </a:ln>
          </p:spPr>
          <p:txBody>
            <a:bodyPr wrap="none" anchor="b"/>
            <a:lstStyle/>
            <a:p>
              <a:pPr algn="ctr"/>
              <a:r>
                <a:rPr lang="en-GB" altLang="zh-CN" sz="2000">
                  <a:solidFill>
                    <a:srgbClr val="FFFFFF"/>
                  </a:solidFill>
                  <a:latin typeface="+mj-lt"/>
                  <a:ea typeface="宋体" charset="-122"/>
                </a:rPr>
                <a:t>QXtend</a:t>
              </a:r>
              <a:endParaRPr lang="en-US" altLang="zh-CN" sz="2000">
                <a:solidFill>
                  <a:srgbClr val="FFFFFF"/>
                </a:solidFill>
                <a:latin typeface="+mj-lt"/>
                <a:ea typeface="宋体" charset="-122"/>
              </a:endParaRPr>
            </a:p>
          </p:txBody>
        </p:sp>
        <p:pic>
          <p:nvPicPr>
            <p:cNvPr id="6150" name="Picture 4" descr="qadlogo.jpg"/>
            <p:cNvPicPr>
              <a:picLocks noChangeAspect="1"/>
            </p:cNvPicPr>
            <p:nvPr/>
          </p:nvPicPr>
          <p:blipFill>
            <a:blip r:embed="rId3" cstate="print"/>
            <a:srcRect/>
            <a:stretch>
              <a:fillRect/>
            </a:stretch>
          </p:blipFill>
          <p:spPr bwMode="auto">
            <a:xfrm>
              <a:off x="476666" y="2595564"/>
              <a:ext cx="619125" cy="600075"/>
            </a:xfrm>
            <a:prstGeom prst="rect">
              <a:avLst/>
            </a:prstGeom>
            <a:noFill/>
            <a:ln w="9525">
              <a:noFill/>
              <a:miter lim="800000"/>
              <a:headEnd/>
              <a:tailEnd/>
            </a:ln>
          </p:spPr>
        </p:pic>
        <p:cxnSp>
          <p:nvCxnSpPr>
            <p:cNvPr id="6" name="Straight Arrow Connector 5"/>
            <p:cNvCxnSpPr>
              <a:stCxn id="5" idx="3"/>
              <a:endCxn id="10" idx="0"/>
            </p:cNvCxnSpPr>
            <p:nvPr/>
          </p:nvCxnSpPr>
          <p:spPr bwMode="auto">
            <a:xfrm flipV="1">
              <a:off x="1095160" y="2895600"/>
              <a:ext cx="885284" cy="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0" name="TextBox 119"/>
            <p:cNvSpPr txBox="1">
              <a:spLocks noChangeArrowheads="1"/>
            </p:cNvSpPr>
            <p:nvPr/>
          </p:nvSpPr>
          <p:spPr bwMode="auto">
            <a:xfrm rot="16200000">
              <a:off x="1254095" y="2631349"/>
              <a:ext cx="1981200" cy="528502"/>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800">
                  <a:solidFill>
                    <a:srgbClr val="FFFFFF"/>
                  </a:solidFill>
                  <a:latin typeface="+mj-lt"/>
                  <a:ea typeface="宋体" charset="-122"/>
                </a:rPr>
                <a:t>Web Service</a:t>
              </a:r>
              <a:endParaRPr lang="en-US" altLang="zh-CN" sz="1800">
                <a:solidFill>
                  <a:srgbClr val="FFFFFF"/>
                </a:solidFill>
                <a:latin typeface="+mj-lt"/>
                <a:ea typeface="宋体" charset="-122"/>
              </a:endParaRPr>
            </a:p>
          </p:txBody>
        </p:sp>
        <p:sp>
          <p:nvSpPr>
            <p:cNvPr id="6153" name="TextBox 23"/>
            <p:cNvSpPr txBox="1">
              <a:spLocks noChangeArrowheads="1"/>
            </p:cNvSpPr>
            <p:nvPr/>
          </p:nvSpPr>
          <p:spPr bwMode="auto">
            <a:xfrm>
              <a:off x="7086600" y="1905000"/>
              <a:ext cx="1219200" cy="533400"/>
            </a:xfrm>
            <a:prstGeom prst="rect">
              <a:avLst/>
            </a:prstGeom>
            <a:solidFill>
              <a:schemeClr val="tx2"/>
            </a:solidFill>
            <a:ln w="9525">
              <a:noFill/>
              <a:miter lim="800000"/>
              <a:headEnd/>
              <a:tailEnd/>
            </a:ln>
          </p:spPr>
          <p:txBody>
            <a:bodyPr anchor="ctr"/>
            <a:lstStyle/>
            <a:p>
              <a:pPr algn="ctr"/>
              <a:r>
                <a:rPr lang="en-GB" altLang="zh-CN" sz="1400">
                  <a:solidFill>
                    <a:schemeClr val="bg1"/>
                  </a:solidFill>
                  <a:latin typeface="+mj-lt"/>
                  <a:ea typeface="宋体" charset="-122"/>
                </a:rPr>
                <a:t>QAD EA EE</a:t>
              </a:r>
            </a:p>
          </p:txBody>
        </p:sp>
        <p:sp>
          <p:nvSpPr>
            <p:cNvPr id="6154" name="TextBox 17"/>
            <p:cNvSpPr txBox="1">
              <a:spLocks noChangeArrowheads="1"/>
            </p:cNvSpPr>
            <p:nvPr/>
          </p:nvSpPr>
          <p:spPr bwMode="auto">
            <a:xfrm>
              <a:off x="275124" y="3152001"/>
              <a:ext cx="1022209" cy="276999"/>
            </a:xfrm>
            <a:prstGeom prst="rect">
              <a:avLst/>
            </a:prstGeom>
            <a:noFill/>
            <a:ln w="9525">
              <a:noFill/>
              <a:miter lim="800000"/>
              <a:headEnd/>
              <a:tailEnd/>
            </a:ln>
          </p:spPr>
          <p:txBody>
            <a:bodyPr wrap="none">
              <a:spAutoFit/>
            </a:bodyPr>
            <a:lstStyle/>
            <a:p>
              <a:pPr algn="ctr"/>
              <a:r>
                <a:rPr lang="en-US" altLang="zh-CN" sz="1200">
                  <a:latin typeface="+mj-lt"/>
                  <a:ea typeface="宋体" charset="-122"/>
                </a:rPr>
                <a:t>Qdoc XML</a:t>
              </a:r>
            </a:p>
          </p:txBody>
        </p:sp>
        <p:sp>
          <p:nvSpPr>
            <p:cNvPr id="14" name="TextBox 119"/>
            <p:cNvSpPr txBox="1">
              <a:spLocks noChangeArrowheads="1"/>
            </p:cNvSpPr>
            <p:nvPr/>
          </p:nvSpPr>
          <p:spPr bwMode="auto">
            <a:xfrm>
              <a:off x="2744021" y="1905000"/>
              <a:ext cx="608527" cy="533400"/>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200">
                  <a:solidFill>
                    <a:srgbClr val="FFFFFF"/>
                  </a:solidFill>
                  <a:latin typeface="+mj-lt"/>
                  <a:ea typeface="宋体" charset="-122"/>
                </a:rPr>
                <a:t>QADEA</a:t>
              </a:r>
            </a:p>
            <a:p>
              <a:pPr algn="ctr"/>
              <a:r>
                <a:rPr lang="en-GB" altLang="zh-CN" sz="1200">
                  <a:solidFill>
                    <a:srgbClr val="FFFFFF"/>
                  </a:solidFill>
                  <a:latin typeface="+mj-lt"/>
                  <a:ea typeface="宋体" charset="-122"/>
                </a:rPr>
                <a:t>(Rcvr)</a:t>
              </a:r>
              <a:endParaRPr lang="en-US" altLang="zh-CN" sz="1200">
                <a:solidFill>
                  <a:srgbClr val="FFFFFF"/>
                </a:solidFill>
                <a:latin typeface="+mj-lt"/>
                <a:ea typeface="宋体" charset="-122"/>
              </a:endParaRPr>
            </a:p>
          </p:txBody>
        </p:sp>
        <p:sp>
          <p:nvSpPr>
            <p:cNvPr id="21" name="TextBox 119"/>
            <p:cNvSpPr txBox="1">
              <a:spLocks noChangeArrowheads="1"/>
            </p:cNvSpPr>
            <p:nvPr/>
          </p:nvSpPr>
          <p:spPr bwMode="auto">
            <a:xfrm>
              <a:off x="3352549" y="1905000"/>
              <a:ext cx="2514137" cy="533400"/>
            </a:xfrm>
            <a:prstGeom prst="rect">
              <a:avLst/>
            </a:prstGeom>
            <a:solidFill>
              <a:schemeClr val="tx2">
                <a:lumMod val="40000"/>
                <a:lumOff val="60000"/>
              </a:schemeClr>
            </a:solidFill>
            <a:ln w="9525">
              <a:noFill/>
              <a:miter lim="800000"/>
              <a:headEnd/>
              <a:tailEnd/>
            </a:ln>
          </p:spPr>
          <p:txBody>
            <a:bodyPr wrap="none" anchor="ctr"/>
            <a:lstStyle/>
            <a:p>
              <a:pPr algn="ctr"/>
              <a:endParaRPr lang="en-US" altLang="zh-CN" sz="2000">
                <a:solidFill>
                  <a:srgbClr val="FFFFFF"/>
                </a:solidFill>
                <a:latin typeface="+mj-lt"/>
                <a:ea typeface="宋体" charset="-122"/>
              </a:endParaRPr>
            </a:p>
          </p:txBody>
        </p:sp>
        <p:cxnSp>
          <p:nvCxnSpPr>
            <p:cNvPr id="50" name="Straight Arrow Connector 49"/>
            <p:cNvCxnSpPr>
              <a:stCxn id="89" idx="3"/>
              <a:endCxn id="6153" idx="1"/>
            </p:cNvCxnSpPr>
            <p:nvPr/>
          </p:nvCxnSpPr>
          <p:spPr bwMode="auto">
            <a:xfrm>
              <a:off x="5791663" y="2165350"/>
              <a:ext cx="1295414" cy="635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88" name="TextBox 119"/>
            <p:cNvSpPr txBox="1">
              <a:spLocks noChangeArrowheads="1"/>
            </p:cNvSpPr>
            <p:nvPr/>
          </p:nvSpPr>
          <p:spPr bwMode="auto">
            <a:xfrm>
              <a:off x="3352549" y="1968500"/>
              <a:ext cx="990317" cy="3937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QADEA (CP)</a:t>
              </a:r>
            </a:p>
          </p:txBody>
        </p:sp>
        <p:sp>
          <p:nvSpPr>
            <p:cNvPr id="89" name="TextBox 119"/>
            <p:cNvSpPr txBox="1">
              <a:spLocks noChangeArrowheads="1"/>
            </p:cNvSpPr>
            <p:nvPr/>
          </p:nvSpPr>
          <p:spPr bwMode="auto">
            <a:xfrm>
              <a:off x="4267842" y="1968500"/>
              <a:ext cx="1523821" cy="393700"/>
            </a:xfrm>
            <a:prstGeom prst="rect">
              <a:avLst/>
            </a:prstGeom>
            <a:solidFill>
              <a:schemeClr val="accent1">
                <a:lumMod val="75000"/>
              </a:schemeClr>
            </a:solidFill>
            <a:ln w="9525">
              <a:noFill/>
              <a:miter lim="800000"/>
              <a:headEnd/>
              <a:tailEnd/>
            </a:ln>
          </p:spPr>
          <p:txBody>
            <a:bodyPr wrap="none" anchor="ctr"/>
            <a:lstStyle/>
            <a:p>
              <a:pPr algn="ctr"/>
              <a:endParaRPr lang="en-US" altLang="zh-CN" sz="1400">
                <a:solidFill>
                  <a:srgbClr val="FFFFFF"/>
                </a:solidFill>
                <a:latin typeface="+mj-lt"/>
                <a:ea typeface="宋体" charset="-122"/>
              </a:endParaRPr>
            </a:p>
          </p:txBody>
        </p:sp>
        <p:sp>
          <p:nvSpPr>
            <p:cNvPr id="42" name="TextBox 119"/>
            <p:cNvSpPr txBox="1">
              <a:spLocks noChangeArrowheads="1"/>
            </p:cNvSpPr>
            <p:nvPr/>
          </p:nvSpPr>
          <p:spPr bwMode="auto">
            <a:xfrm>
              <a:off x="4342866" y="2005013"/>
              <a:ext cx="1372106" cy="320675"/>
            </a:xfrm>
            <a:prstGeom prst="rect">
              <a:avLst/>
            </a:prstGeom>
            <a:solidFill>
              <a:schemeClr val="accent1">
                <a:lumMod val="50000"/>
              </a:schemeClr>
            </a:solidFill>
            <a:ln w="9525">
              <a:noFill/>
              <a:miter lim="800000"/>
              <a:headEnd/>
              <a:tailEnd/>
            </a:ln>
          </p:spPr>
          <p:txBody>
            <a:bodyPr wrap="none" anchor="ctr"/>
            <a:lstStyle/>
            <a:p>
              <a:pPr algn="ctr">
                <a:defRPr/>
              </a:pPr>
              <a:r>
                <a:rPr lang="en-US" sz="1400" dirty="0">
                  <a:solidFill>
                    <a:srgbClr val="FFFFFF"/>
                  </a:solidFill>
                  <a:latin typeface="+mj-lt"/>
                </a:rPr>
                <a:t>SI API Adapter</a:t>
              </a:r>
            </a:p>
          </p:txBody>
        </p:sp>
        <p:cxnSp>
          <p:nvCxnSpPr>
            <p:cNvPr id="53" name="Straight Arrow Connector 52"/>
            <p:cNvCxnSpPr/>
            <p:nvPr/>
          </p:nvCxnSpPr>
          <p:spPr bwMode="auto">
            <a:xfrm>
              <a:off x="5714972" y="3133725"/>
              <a:ext cx="1447129" cy="219075"/>
            </a:xfrm>
            <a:prstGeom prst="straightConnector1">
              <a:avLst/>
            </a:prstGeom>
            <a:solidFill>
              <a:schemeClr val="accent1">
                <a:lumMod val="75000"/>
              </a:schemeClr>
            </a:solidFill>
            <a:ln w="9525">
              <a:noFill/>
              <a:miter lim="800000"/>
              <a:headEnd/>
              <a:tailEnd/>
            </a:ln>
          </p:spPr>
        </p:cxnSp>
        <p:grpSp>
          <p:nvGrpSpPr>
            <p:cNvPr id="6162" name="Group 48"/>
            <p:cNvGrpSpPr>
              <a:grpSpLocks/>
            </p:cNvGrpSpPr>
            <p:nvPr/>
          </p:nvGrpSpPr>
          <p:grpSpPr bwMode="auto">
            <a:xfrm>
              <a:off x="2743200" y="2624328"/>
              <a:ext cx="3124200" cy="533400"/>
              <a:chOff x="2743200" y="2590800"/>
              <a:chExt cx="3124200" cy="533400"/>
            </a:xfrm>
          </p:grpSpPr>
          <p:sp>
            <p:nvSpPr>
              <p:cNvPr id="36" name="TextBox 119"/>
              <p:cNvSpPr txBox="1">
                <a:spLocks noChangeArrowheads="1"/>
              </p:cNvSpPr>
              <p:nvPr/>
            </p:nvSpPr>
            <p:spPr bwMode="auto">
              <a:xfrm>
                <a:off x="2744021" y="2590610"/>
                <a:ext cx="608527" cy="533400"/>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200">
                    <a:solidFill>
                      <a:srgbClr val="FFFFFF"/>
                    </a:solidFill>
                    <a:latin typeface="+mj-lt"/>
                    <a:ea typeface="宋体" charset="-122"/>
                  </a:rPr>
                  <a:t>CRM</a:t>
                </a:r>
              </a:p>
              <a:p>
                <a:pPr algn="ctr"/>
                <a:r>
                  <a:rPr lang="en-GB" altLang="zh-CN" sz="1200">
                    <a:solidFill>
                      <a:srgbClr val="FFFFFF"/>
                    </a:solidFill>
                    <a:latin typeface="+mj-lt"/>
                    <a:ea typeface="宋体" charset="-122"/>
                  </a:rPr>
                  <a:t>(Rcvr)</a:t>
                </a:r>
                <a:endParaRPr lang="en-US" altLang="zh-CN" sz="1200">
                  <a:solidFill>
                    <a:srgbClr val="FFFFFF"/>
                  </a:solidFill>
                  <a:latin typeface="+mj-lt"/>
                  <a:ea typeface="宋体" charset="-122"/>
                </a:endParaRPr>
              </a:p>
            </p:txBody>
          </p:sp>
          <p:sp>
            <p:nvSpPr>
              <p:cNvPr id="37" name="TextBox 119"/>
              <p:cNvSpPr txBox="1">
                <a:spLocks noChangeArrowheads="1"/>
              </p:cNvSpPr>
              <p:nvPr/>
            </p:nvSpPr>
            <p:spPr bwMode="auto">
              <a:xfrm>
                <a:off x="3352549" y="2590610"/>
                <a:ext cx="2514137" cy="533400"/>
              </a:xfrm>
              <a:prstGeom prst="rect">
                <a:avLst/>
              </a:prstGeom>
              <a:solidFill>
                <a:schemeClr val="tx2">
                  <a:lumMod val="40000"/>
                  <a:lumOff val="60000"/>
                </a:schemeClr>
              </a:solidFill>
              <a:ln w="9525">
                <a:noFill/>
                <a:miter lim="800000"/>
                <a:headEnd/>
                <a:tailEnd/>
              </a:ln>
            </p:spPr>
            <p:txBody>
              <a:bodyPr wrap="none" anchor="ctr"/>
              <a:lstStyle/>
              <a:p>
                <a:pPr algn="ctr"/>
                <a:endParaRPr lang="en-US" altLang="zh-CN" sz="2000">
                  <a:solidFill>
                    <a:srgbClr val="FFFFFF"/>
                  </a:solidFill>
                  <a:latin typeface="+mj-lt"/>
                  <a:ea typeface="宋体" charset="-122"/>
                </a:endParaRPr>
              </a:p>
            </p:txBody>
          </p:sp>
          <p:sp>
            <p:nvSpPr>
              <p:cNvPr id="38" name="TextBox 119"/>
              <p:cNvSpPr txBox="1">
                <a:spLocks noChangeArrowheads="1"/>
              </p:cNvSpPr>
              <p:nvPr/>
            </p:nvSpPr>
            <p:spPr bwMode="auto">
              <a:xfrm>
                <a:off x="3352549" y="2654110"/>
                <a:ext cx="990317" cy="3937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CRM (CP)</a:t>
                </a:r>
              </a:p>
            </p:txBody>
          </p:sp>
          <p:sp>
            <p:nvSpPr>
              <p:cNvPr id="39" name="TextBox 119"/>
              <p:cNvSpPr txBox="1">
                <a:spLocks noChangeArrowheads="1"/>
              </p:cNvSpPr>
              <p:nvPr/>
            </p:nvSpPr>
            <p:spPr bwMode="auto">
              <a:xfrm>
                <a:off x="4267842" y="2654110"/>
                <a:ext cx="1522153" cy="393700"/>
              </a:xfrm>
              <a:prstGeom prst="rect">
                <a:avLst/>
              </a:prstGeom>
              <a:solidFill>
                <a:schemeClr val="accent1">
                  <a:lumMod val="75000"/>
                </a:schemeClr>
              </a:solidFill>
              <a:ln w="9525">
                <a:noFill/>
                <a:miter lim="800000"/>
                <a:headEnd/>
                <a:tailEnd/>
              </a:ln>
            </p:spPr>
            <p:txBody>
              <a:bodyPr wrap="none" anchor="ctr"/>
              <a:lstStyle/>
              <a:p>
                <a:pPr algn="ctr"/>
                <a:endParaRPr lang="en-US" altLang="zh-CN" sz="1400">
                  <a:solidFill>
                    <a:srgbClr val="FFFFFF"/>
                  </a:solidFill>
                  <a:latin typeface="+mj-lt"/>
                  <a:ea typeface="宋体" charset="-122"/>
                </a:endParaRPr>
              </a:p>
            </p:txBody>
          </p:sp>
          <p:sp>
            <p:nvSpPr>
              <p:cNvPr id="43" name="TextBox 119"/>
              <p:cNvSpPr txBox="1">
                <a:spLocks noChangeArrowheads="1"/>
              </p:cNvSpPr>
              <p:nvPr/>
            </p:nvSpPr>
            <p:spPr bwMode="auto">
              <a:xfrm>
                <a:off x="4342865" y="2690622"/>
                <a:ext cx="1372106" cy="320675"/>
              </a:xfrm>
              <a:prstGeom prst="rect">
                <a:avLst/>
              </a:prstGeom>
              <a:solidFill>
                <a:schemeClr val="accent1">
                  <a:lumMod val="50000"/>
                </a:schemeClr>
              </a:solidFill>
              <a:ln w="9525">
                <a:noFill/>
                <a:miter lim="800000"/>
                <a:headEnd/>
                <a:tailEnd/>
              </a:ln>
            </p:spPr>
            <p:txBody>
              <a:bodyPr wrap="none" anchor="ctr"/>
              <a:lstStyle/>
              <a:p>
                <a:pPr algn="ctr">
                  <a:defRPr/>
                </a:pPr>
                <a:r>
                  <a:rPr lang="en-US" sz="1400" dirty="0">
                    <a:solidFill>
                      <a:srgbClr val="FFFFFF"/>
                    </a:solidFill>
                    <a:latin typeface="+mj-lt"/>
                  </a:rPr>
                  <a:t>SI API Adapter</a:t>
                </a:r>
              </a:p>
            </p:txBody>
          </p:sp>
        </p:grpSp>
        <p:sp>
          <p:nvSpPr>
            <p:cNvPr id="44" name="TextBox 119"/>
            <p:cNvSpPr txBox="1">
              <a:spLocks noChangeArrowheads="1"/>
            </p:cNvSpPr>
            <p:nvPr/>
          </p:nvSpPr>
          <p:spPr bwMode="auto">
            <a:xfrm>
              <a:off x="2744021" y="3352800"/>
              <a:ext cx="608527" cy="533400"/>
            </a:xfrm>
            <a:prstGeom prst="rect">
              <a:avLst/>
            </a:prstGeom>
            <a:solidFill>
              <a:schemeClr val="tx2">
                <a:lumMod val="40000"/>
                <a:lumOff val="60000"/>
              </a:schemeClr>
            </a:solidFill>
            <a:ln w="9525">
              <a:noFill/>
              <a:miter lim="800000"/>
              <a:headEnd/>
              <a:tailEnd/>
            </a:ln>
          </p:spPr>
          <p:txBody>
            <a:bodyPr wrap="none" anchor="ctr"/>
            <a:lstStyle/>
            <a:p>
              <a:pPr algn="ctr"/>
              <a:r>
                <a:rPr lang="en-GB" altLang="zh-CN" sz="1200">
                  <a:solidFill>
                    <a:srgbClr val="FFFFFF"/>
                  </a:solidFill>
                  <a:latin typeface="+mj-lt"/>
                  <a:ea typeface="宋体" charset="-122"/>
                </a:rPr>
                <a:t>EAM</a:t>
              </a:r>
            </a:p>
            <a:p>
              <a:pPr algn="ctr"/>
              <a:r>
                <a:rPr lang="en-GB" altLang="zh-CN" sz="1200">
                  <a:solidFill>
                    <a:srgbClr val="FFFFFF"/>
                  </a:solidFill>
                  <a:latin typeface="+mj-lt"/>
                  <a:ea typeface="宋体" charset="-122"/>
                </a:rPr>
                <a:t>(Rcvr)</a:t>
              </a:r>
              <a:endParaRPr lang="en-US" altLang="zh-CN" sz="1200">
                <a:solidFill>
                  <a:srgbClr val="FFFFFF"/>
                </a:solidFill>
                <a:latin typeface="+mj-lt"/>
                <a:ea typeface="宋体" charset="-122"/>
              </a:endParaRPr>
            </a:p>
          </p:txBody>
        </p:sp>
        <p:sp>
          <p:nvSpPr>
            <p:cNvPr id="45" name="TextBox 119"/>
            <p:cNvSpPr txBox="1">
              <a:spLocks noChangeArrowheads="1"/>
            </p:cNvSpPr>
            <p:nvPr/>
          </p:nvSpPr>
          <p:spPr bwMode="auto">
            <a:xfrm>
              <a:off x="3352549" y="3352800"/>
              <a:ext cx="2514137" cy="533400"/>
            </a:xfrm>
            <a:prstGeom prst="rect">
              <a:avLst/>
            </a:prstGeom>
            <a:solidFill>
              <a:schemeClr val="tx2">
                <a:lumMod val="40000"/>
                <a:lumOff val="60000"/>
              </a:schemeClr>
            </a:solidFill>
            <a:ln w="9525">
              <a:noFill/>
              <a:miter lim="800000"/>
              <a:headEnd/>
              <a:tailEnd/>
            </a:ln>
          </p:spPr>
          <p:txBody>
            <a:bodyPr wrap="none" anchor="ctr"/>
            <a:lstStyle/>
            <a:p>
              <a:pPr algn="ctr"/>
              <a:endParaRPr lang="en-US" altLang="zh-CN" sz="2000">
                <a:solidFill>
                  <a:srgbClr val="FFFFFF"/>
                </a:solidFill>
                <a:latin typeface="+mj-lt"/>
                <a:ea typeface="宋体" charset="-122"/>
              </a:endParaRPr>
            </a:p>
          </p:txBody>
        </p:sp>
        <p:sp>
          <p:nvSpPr>
            <p:cNvPr id="46" name="TextBox 119"/>
            <p:cNvSpPr txBox="1">
              <a:spLocks noChangeArrowheads="1"/>
            </p:cNvSpPr>
            <p:nvPr/>
          </p:nvSpPr>
          <p:spPr bwMode="auto">
            <a:xfrm>
              <a:off x="3352549" y="3416300"/>
              <a:ext cx="990317" cy="3937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EAM (CP)</a:t>
              </a:r>
            </a:p>
          </p:txBody>
        </p:sp>
        <p:sp>
          <p:nvSpPr>
            <p:cNvPr id="47" name="TextBox 119"/>
            <p:cNvSpPr txBox="1">
              <a:spLocks noChangeArrowheads="1"/>
            </p:cNvSpPr>
            <p:nvPr/>
          </p:nvSpPr>
          <p:spPr bwMode="auto">
            <a:xfrm>
              <a:off x="4267842" y="3416300"/>
              <a:ext cx="1523821" cy="393700"/>
            </a:xfrm>
            <a:prstGeom prst="rect">
              <a:avLst/>
            </a:prstGeom>
            <a:solidFill>
              <a:schemeClr val="accent1">
                <a:lumMod val="75000"/>
              </a:schemeClr>
            </a:solidFill>
            <a:ln w="9525">
              <a:noFill/>
              <a:miter lim="800000"/>
              <a:headEnd/>
              <a:tailEnd/>
            </a:ln>
          </p:spPr>
          <p:txBody>
            <a:bodyPr wrap="none" anchor="ctr"/>
            <a:lstStyle/>
            <a:p>
              <a:pPr algn="ctr"/>
              <a:endParaRPr lang="en-US" altLang="zh-CN" sz="1400">
                <a:solidFill>
                  <a:srgbClr val="FFFFFF"/>
                </a:solidFill>
                <a:latin typeface="+mj-lt"/>
                <a:ea typeface="宋体" charset="-122"/>
              </a:endParaRPr>
            </a:p>
          </p:txBody>
        </p:sp>
        <p:sp>
          <p:nvSpPr>
            <p:cNvPr id="48" name="TextBox 119"/>
            <p:cNvSpPr txBox="1">
              <a:spLocks noChangeArrowheads="1"/>
            </p:cNvSpPr>
            <p:nvPr/>
          </p:nvSpPr>
          <p:spPr bwMode="auto">
            <a:xfrm>
              <a:off x="4342866" y="3452813"/>
              <a:ext cx="1372106" cy="320675"/>
            </a:xfrm>
            <a:prstGeom prst="rect">
              <a:avLst/>
            </a:prstGeom>
            <a:solidFill>
              <a:schemeClr val="accent1">
                <a:lumMod val="50000"/>
              </a:schemeClr>
            </a:solidFill>
            <a:ln w="9525">
              <a:noFill/>
              <a:miter lim="800000"/>
              <a:headEnd/>
              <a:tailEnd/>
            </a:ln>
          </p:spPr>
          <p:txBody>
            <a:bodyPr wrap="none" anchor="ctr"/>
            <a:lstStyle/>
            <a:p>
              <a:pPr algn="ctr">
                <a:defRPr/>
              </a:pPr>
              <a:r>
                <a:rPr lang="en-US" sz="1400" dirty="0">
                  <a:solidFill>
                    <a:srgbClr val="FFFFFF"/>
                  </a:solidFill>
                  <a:latin typeface="+mj-lt"/>
                </a:rPr>
                <a:t>SI API Adapter</a:t>
              </a:r>
            </a:p>
          </p:txBody>
        </p:sp>
        <p:sp>
          <p:nvSpPr>
            <p:cNvPr id="6168" name="TextBox 23"/>
            <p:cNvSpPr txBox="1">
              <a:spLocks noChangeArrowheads="1"/>
            </p:cNvSpPr>
            <p:nvPr/>
          </p:nvSpPr>
          <p:spPr bwMode="auto">
            <a:xfrm>
              <a:off x="7086600" y="3352800"/>
              <a:ext cx="1219200" cy="533400"/>
            </a:xfrm>
            <a:prstGeom prst="rect">
              <a:avLst/>
            </a:prstGeom>
            <a:solidFill>
              <a:schemeClr val="tx2"/>
            </a:solidFill>
            <a:ln w="9525">
              <a:noFill/>
              <a:miter lim="800000"/>
              <a:headEnd/>
              <a:tailEnd/>
            </a:ln>
          </p:spPr>
          <p:txBody>
            <a:bodyPr anchor="ctr"/>
            <a:lstStyle/>
            <a:p>
              <a:pPr algn="ctr"/>
              <a:r>
                <a:rPr lang="en-GB" altLang="zh-CN" sz="1400">
                  <a:solidFill>
                    <a:schemeClr val="bg1"/>
                  </a:solidFill>
                  <a:latin typeface="+mj-lt"/>
                  <a:ea typeface="宋体" charset="-122"/>
                </a:rPr>
                <a:t>QAD EAM</a:t>
              </a:r>
            </a:p>
          </p:txBody>
        </p:sp>
        <p:sp>
          <p:nvSpPr>
            <p:cNvPr id="6169" name="TextBox 23"/>
            <p:cNvSpPr txBox="1">
              <a:spLocks noChangeArrowheads="1"/>
            </p:cNvSpPr>
            <p:nvPr/>
          </p:nvSpPr>
          <p:spPr bwMode="auto">
            <a:xfrm>
              <a:off x="7086600" y="2624328"/>
              <a:ext cx="1219200" cy="533400"/>
            </a:xfrm>
            <a:prstGeom prst="rect">
              <a:avLst/>
            </a:prstGeom>
            <a:solidFill>
              <a:schemeClr val="tx2"/>
            </a:solidFill>
            <a:ln w="9525">
              <a:noFill/>
              <a:miter lim="800000"/>
              <a:headEnd/>
              <a:tailEnd/>
            </a:ln>
          </p:spPr>
          <p:txBody>
            <a:bodyPr anchor="ctr"/>
            <a:lstStyle/>
            <a:p>
              <a:pPr algn="ctr"/>
              <a:r>
                <a:rPr lang="en-GB" altLang="zh-CN" sz="1400">
                  <a:solidFill>
                    <a:schemeClr val="bg1"/>
                  </a:solidFill>
                  <a:latin typeface="+mj-lt"/>
                  <a:ea typeface="宋体" charset="-122"/>
                </a:rPr>
                <a:t>QAD CRM</a:t>
              </a:r>
            </a:p>
          </p:txBody>
        </p:sp>
        <p:cxnSp>
          <p:nvCxnSpPr>
            <p:cNvPr id="69" name="Straight Arrow Connector 68"/>
            <p:cNvCxnSpPr>
              <a:stCxn id="39" idx="3"/>
              <a:endCxn id="6169" idx="1"/>
            </p:cNvCxnSpPr>
            <p:nvPr/>
          </p:nvCxnSpPr>
          <p:spPr bwMode="auto">
            <a:xfrm>
              <a:off x="5791663" y="2884488"/>
              <a:ext cx="1295414" cy="635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72" name="Straight Arrow Connector 71"/>
            <p:cNvCxnSpPr>
              <a:stCxn id="47" idx="3"/>
              <a:endCxn id="6168" idx="1"/>
            </p:cNvCxnSpPr>
            <p:nvPr/>
          </p:nvCxnSpPr>
          <p:spPr bwMode="auto">
            <a:xfrm>
              <a:off x="5791663" y="3613150"/>
              <a:ext cx="1295414" cy="635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35" name="Footer Placeholder 34"/>
          <p:cNvSpPr>
            <a:spLocks noGrp="1"/>
          </p:cNvSpPr>
          <p:nvPr>
            <p:ph type="ftr" sz="quarter" idx="10"/>
          </p:nvPr>
        </p:nvSpPr>
        <p:spPr/>
        <p:txBody>
          <a:bodyPr/>
          <a:lstStyle/>
          <a:p>
            <a:r>
              <a:rPr lang="en-US" dirty="0" smtClean="0"/>
              <a:t>QX-SIA-040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zh-CN" dirty="0" smtClean="0"/>
              <a:t>Service Interface (SIAPI) Adapter</a:t>
            </a:r>
          </a:p>
        </p:txBody>
      </p:sp>
      <p:grpSp>
        <p:nvGrpSpPr>
          <p:cNvPr id="7171" name="Group 21"/>
          <p:cNvGrpSpPr>
            <a:grpSpLocks/>
          </p:cNvGrpSpPr>
          <p:nvPr/>
        </p:nvGrpSpPr>
        <p:grpSpPr bwMode="auto">
          <a:xfrm>
            <a:off x="450850" y="1558925"/>
            <a:ext cx="8312150" cy="3989387"/>
            <a:chOff x="254" y="1339"/>
            <a:chExt cx="5236" cy="2513"/>
          </a:xfrm>
        </p:grpSpPr>
        <p:sp>
          <p:nvSpPr>
            <p:cNvPr id="7172" name="Rectangle 4"/>
            <p:cNvSpPr>
              <a:spLocks noChangeArrowheads="1"/>
            </p:cNvSpPr>
            <p:nvPr/>
          </p:nvSpPr>
          <p:spPr bwMode="auto">
            <a:xfrm>
              <a:off x="254" y="3195"/>
              <a:ext cx="961"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 </a:t>
              </a:r>
            </a:p>
            <a:p>
              <a:pPr algn="ctr"/>
              <a:r>
                <a:rPr lang="en-US" altLang="zh-CN" sz="2000">
                  <a:solidFill>
                    <a:schemeClr val="bg1"/>
                  </a:solidFill>
                  <a:latin typeface="+mj-lt"/>
                  <a:ea typeface="宋体" charset="-122"/>
                </a:rPr>
                <a:t>EE</a:t>
              </a:r>
            </a:p>
          </p:txBody>
        </p:sp>
        <p:sp>
          <p:nvSpPr>
            <p:cNvPr id="7173" name="Rectangle 5"/>
            <p:cNvSpPr>
              <a:spLocks noChangeArrowheads="1"/>
            </p:cNvSpPr>
            <p:nvPr/>
          </p:nvSpPr>
          <p:spPr bwMode="auto">
            <a:xfrm>
              <a:off x="1305" y="3195"/>
              <a:ext cx="982" cy="650"/>
            </a:xfrm>
            <a:prstGeom prst="rect">
              <a:avLst/>
            </a:prstGeom>
            <a:solidFill>
              <a:schemeClr val="accent1"/>
            </a:solidFill>
            <a:ln w="9525">
              <a:noFill/>
              <a:miter lim="800000"/>
              <a:headEnd/>
              <a:tailEnd/>
            </a:ln>
          </p:spPr>
          <p:txBody>
            <a:bodyPr anchor="ctr"/>
            <a:lstStyle/>
            <a:p>
              <a:pPr algn="ctr"/>
              <a:r>
                <a:rPr lang="en-US" altLang="zh-CN" sz="2000" dirty="0">
                  <a:solidFill>
                    <a:schemeClr val="bg1"/>
                  </a:solidFill>
                  <a:latin typeface="+mj-lt"/>
                  <a:ea typeface="宋体" charset="-122"/>
                </a:rPr>
                <a:t>QAD </a:t>
              </a:r>
              <a:r>
                <a:rPr lang="en-US" altLang="zh-CN" sz="2000" dirty="0" smtClean="0">
                  <a:solidFill>
                    <a:schemeClr val="bg1"/>
                  </a:solidFill>
                  <a:latin typeface="+mj-lt"/>
                  <a:ea typeface="宋体" charset="-122"/>
                </a:rPr>
                <a:t> </a:t>
              </a:r>
              <a:endParaRPr lang="en-US" altLang="zh-CN" sz="2000" dirty="0">
                <a:solidFill>
                  <a:schemeClr val="bg1"/>
                </a:solidFill>
                <a:latin typeface="+mj-lt"/>
                <a:ea typeface="宋体" charset="-122"/>
              </a:endParaRPr>
            </a:p>
            <a:p>
              <a:pPr algn="ctr"/>
              <a:r>
                <a:rPr lang="en-US" altLang="zh-CN" sz="2000" dirty="0">
                  <a:solidFill>
                    <a:schemeClr val="bg1"/>
                  </a:solidFill>
                  <a:latin typeface="+mj-lt"/>
                  <a:ea typeface="宋体" charset="-122"/>
                </a:rPr>
                <a:t>EAM</a:t>
              </a:r>
            </a:p>
          </p:txBody>
        </p:sp>
        <p:sp>
          <p:nvSpPr>
            <p:cNvPr id="7174" name="Rectangle 6"/>
            <p:cNvSpPr>
              <a:spLocks noChangeArrowheads="1"/>
            </p:cNvSpPr>
            <p:nvPr/>
          </p:nvSpPr>
          <p:spPr bwMode="auto">
            <a:xfrm>
              <a:off x="2385" y="3195"/>
              <a:ext cx="966" cy="650"/>
            </a:xfrm>
            <a:prstGeom prst="rect">
              <a:avLst/>
            </a:prstGeom>
            <a:solidFill>
              <a:schemeClr val="accent1"/>
            </a:solidFill>
            <a:ln w="9525">
              <a:noFill/>
              <a:miter lim="800000"/>
              <a:headEnd/>
              <a:tailEnd/>
            </a:ln>
          </p:spPr>
          <p:txBody>
            <a:bodyPr anchor="ctr"/>
            <a:lstStyle/>
            <a:p>
              <a:pPr algn="ctr"/>
              <a:r>
                <a:rPr lang="en-US" altLang="zh-CN" sz="2000" dirty="0" smtClean="0">
                  <a:solidFill>
                    <a:schemeClr val="bg1"/>
                  </a:solidFill>
                  <a:latin typeface="+mj-lt"/>
                  <a:ea typeface="宋体" charset="-122"/>
                </a:rPr>
                <a:t>QAD CRM</a:t>
              </a:r>
              <a:endParaRPr lang="en-US" altLang="zh-CN" sz="2000" dirty="0">
                <a:solidFill>
                  <a:schemeClr val="bg1"/>
                </a:solidFill>
                <a:latin typeface="+mj-lt"/>
                <a:ea typeface="宋体" charset="-122"/>
              </a:endParaRPr>
            </a:p>
          </p:txBody>
        </p:sp>
        <p:sp>
          <p:nvSpPr>
            <p:cNvPr id="7175" name="Rectangle 7"/>
            <p:cNvSpPr>
              <a:spLocks noChangeArrowheads="1"/>
            </p:cNvSpPr>
            <p:nvPr/>
          </p:nvSpPr>
          <p:spPr bwMode="auto">
            <a:xfrm>
              <a:off x="3465" y="3195"/>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Custom </a:t>
              </a:r>
            </a:p>
            <a:p>
              <a:pPr algn="ctr"/>
              <a:r>
                <a:rPr lang="en-US" altLang="zh-CN" sz="2000">
                  <a:solidFill>
                    <a:schemeClr val="bg1"/>
                  </a:solidFill>
                  <a:latin typeface="+mj-lt"/>
                  <a:ea typeface="宋体" charset="-122"/>
                </a:rPr>
                <a:t>APIs</a:t>
              </a:r>
            </a:p>
          </p:txBody>
        </p:sp>
        <p:sp>
          <p:nvSpPr>
            <p:cNvPr id="7176" name="Rectangle 8"/>
            <p:cNvSpPr>
              <a:spLocks noChangeArrowheads="1"/>
            </p:cNvSpPr>
            <p:nvPr/>
          </p:nvSpPr>
          <p:spPr bwMode="auto">
            <a:xfrm>
              <a:off x="254" y="2918"/>
              <a:ext cx="961"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Financial SI APIs</a:t>
              </a:r>
            </a:p>
          </p:txBody>
        </p:sp>
        <p:sp>
          <p:nvSpPr>
            <p:cNvPr id="7177" name="Rectangle 9"/>
            <p:cNvSpPr>
              <a:spLocks noChangeArrowheads="1"/>
            </p:cNvSpPr>
            <p:nvPr/>
          </p:nvSpPr>
          <p:spPr bwMode="auto">
            <a:xfrm>
              <a:off x="1305" y="2918"/>
              <a:ext cx="982"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EAM SI APIs</a:t>
              </a:r>
            </a:p>
          </p:txBody>
        </p:sp>
        <p:sp>
          <p:nvSpPr>
            <p:cNvPr id="7178" name="Rectangle 10"/>
            <p:cNvSpPr>
              <a:spLocks noChangeArrowheads="1"/>
            </p:cNvSpPr>
            <p:nvPr/>
          </p:nvSpPr>
          <p:spPr bwMode="auto">
            <a:xfrm>
              <a:off x="2385" y="2918"/>
              <a:ext cx="966"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dirty="0" smtClean="0">
                  <a:solidFill>
                    <a:schemeClr val="bg1"/>
                  </a:solidFill>
                  <a:latin typeface="+mj-lt"/>
                  <a:ea typeface="宋体" charset="-122"/>
                </a:rPr>
                <a:t>CRM </a:t>
              </a:r>
              <a:r>
                <a:rPr lang="en-US" altLang="zh-CN" sz="1600" dirty="0">
                  <a:solidFill>
                    <a:schemeClr val="bg1"/>
                  </a:solidFill>
                  <a:latin typeface="+mj-lt"/>
                  <a:ea typeface="宋体" charset="-122"/>
                </a:rPr>
                <a:t>SI APIs</a:t>
              </a:r>
            </a:p>
          </p:txBody>
        </p:sp>
        <p:sp>
          <p:nvSpPr>
            <p:cNvPr id="7179" name="Rectangle 11"/>
            <p:cNvSpPr>
              <a:spLocks noChangeArrowheads="1"/>
            </p:cNvSpPr>
            <p:nvPr/>
          </p:nvSpPr>
          <p:spPr bwMode="auto">
            <a:xfrm>
              <a:off x="3465" y="2918"/>
              <a:ext cx="955"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Custom SI APIs</a:t>
              </a:r>
            </a:p>
          </p:txBody>
        </p:sp>
        <p:cxnSp>
          <p:nvCxnSpPr>
            <p:cNvPr id="7180" name="Shape 15"/>
            <p:cNvCxnSpPr>
              <a:cxnSpLocks noChangeShapeType="1"/>
              <a:stCxn id="17423" idx="2"/>
              <a:endCxn id="7176" idx="0"/>
            </p:cNvCxnSpPr>
            <p:nvPr/>
          </p:nvCxnSpPr>
          <p:spPr bwMode="auto">
            <a:xfrm rot="5400000">
              <a:off x="1457" y="1510"/>
              <a:ext cx="686" cy="2130"/>
            </a:xfrm>
            <a:prstGeom prst="bentConnector3">
              <a:avLst>
                <a:gd name="adj1" fmla="val 50000"/>
              </a:avLst>
            </a:prstGeom>
            <a:noFill/>
            <a:ln w="31750">
              <a:solidFill>
                <a:srgbClr val="969696"/>
              </a:solidFill>
              <a:prstDash val="sysDot"/>
              <a:round/>
              <a:headEnd/>
              <a:tailEnd type="triangle" w="lg" len="med"/>
            </a:ln>
          </p:spPr>
        </p:cxnSp>
        <p:cxnSp>
          <p:nvCxnSpPr>
            <p:cNvPr id="7181" name="Shape 15"/>
            <p:cNvCxnSpPr>
              <a:cxnSpLocks noChangeShapeType="1"/>
              <a:stCxn id="17423" idx="2"/>
              <a:endCxn id="7177" idx="0"/>
            </p:cNvCxnSpPr>
            <p:nvPr/>
          </p:nvCxnSpPr>
          <p:spPr bwMode="auto">
            <a:xfrm rot="5400000">
              <a:off x="1987" y="2041"/>
              <a:ext cx="686" cy="1068"/>
            </a:xfrm>
            <a:prstGeom prst="bentConnector3">
              <a:avLst>
                <a:gd name="adj1" fmla="val 50000"/>
              </a:avLst>
            </a:prstGeom>
            <a:noFill/>
            <a:ln w="31750">
              <a:solidFill>
                <a:srgbClr val="969696"/>
              </a:solidFill>
              <a:prstDash val="sysDot"/>
              <a:round/>
              <a:headEnd/>
              <a:tailEnd type="triangle" w="lg" len="med"/>
            </a:ln>
          </p:spPr>
        </p:cxnSp>
        <p:cxnSp>
          <p:nvCxnSpPr>
            <p:cNvPr id="7182" name="Shape 15"/>
            <p:cNvCxnSpPr>
              <a:cxnSpLocks noChangeShapeType="1"/>
              <a:stCxn id="17423" idx="2"/>
              <a:endCxn id="7178" idx="0"/>
            </p:cNvCxnSpPr>
            <p:nvPr/>
          </p:nvCxnSpPr>
          <p:spPr bwMode="auto">
            <a:xfrm rot="16200000" flipH="1">
              <a:off x="2523" y="2573"/>
              <a:ext cx="686" cy="4"/>
            </a:xfrm>
            <a:prstGeom prst="bentConnector3">
              <a:avLst>
                <a:gd name="adj1" fmla="val 50000"/>
              </a:avLst>
            </a:prstGeom>
            <a:noFill/>
            <a:ln w="31750">
              <a:solidFill>
                <a:srgbClr val="969696"/>
              </a:solidFill>
              <a:prstDash val="sysDot"/>
              <a:round/>
              <a:headEnd/>
              <a:tailEnd type="triangle" w="lg" len="med"/>
            </a:ln>
          </p:spPr>
        </p:cxnSp>
        <p:cxnSp>
          <p:nvCxnSpPr>
            <p:cNvPr id="7183" name="Shape 15"/>
            <p:cNvCxnSpPr>
              <a:cxnSpLocks noChangeShapeType="1"/>
              <a:stCxn id="17423" idx="2"/>
              <a:endCxn id="7179" idx="0"/>
            </p:cNvCxnSpPr>
            <p:nvPr/>
          </p:nvCxnSpPr>
          <p:spPr bwMode="auto">
            <a:xfrm rot="16200000" flipH="1">
              <a:off x="3061" y="2036"/>
              <a:ext cx="686" cy="1078"/>
            </a:xfrm>
            <a:prstGeom prst="bentConnector3">
              <a:avLst>
                <a:gd name="adj1" fmla="val 50000"/>
              </a:avLst>
            </a:prstGeom>
            <a:noFill/>
            <a:ln w="31750">
              <a:solidFill>
                <a:srgbClr val="969696"/>
              </a:solidFill>
              <a:prstDash val="sysDot"/>
              <a:round/>
              <a:headEnd/>
              <a:tailEnd type="triangle" w="lg" len="med"/>
            </a:ln>
          </p:spPr>
        </p:cxnSp>
        <p:sp>
          <p:nvSpPr>
            <p:cNvPr id="17423" name="Rectangle 12"/>
            <p:cNvSpPr>
              <a:spLocks noChangeArrowheads="1"/>
            </p:cNvSpPr>
            <p:nvPr/>
          </p:nvSpPr>
          <p:spPr bwMode="auto">
            <a:xfrm>
              <a:off x="2207" y="1845"/>
              <a:ext cx="1315" cy="387"/>
            </a:xfrm>
            <a:prstGeom prst="rect">
              <a:avLst/>
            </a:prstGeom>
            <a:solidFill>
              <a:schemeClr val="accent1"/>
            </a:solidFill>
            <a:ln w="9525">
              <a:noFill/>
              <a:miter lim="800000"/>
              <a:headEnd/>
              <a:tailEnd/>
            </a:ln>
            <a:effectLst/>
          </p:spPr>
          <p:txBody>
            <a:bodyPr wrap="none" lIns="0" rIns="0" anchor="ctr" anchorCtr="0"/>
            <a:lstStyle/>
            <a:p>
              <a:pPr algn="ctr">
                <a:defRPr/>
              </a:pPr>
              <a:r>
                <a:rPr lang="en-US" sz="2000" dirty="0">
                  <a:solidFill>
                    <a:srgbClr val="FFFFFF"/>
                  </a:solidFill>
                  <a:latin typeface="+mj-lt"/>
                </a:rPr>
                <a:t>SI  API Adapter</a:t>
              </a:r>
            </a:p>
          </p:txBody>
        </p:sp>
        <p:sp>
          <p:nvSpPr>
            <p:cNvPr id="17424" name="Rectangle 13"/>
            <p:cNvSpPr>
              <a:spLocks noChangeArrowheads="1"/>
            </p:cNvSpPr>
            <p:nvPr/>
          </p:nvSpPr>
          <p:spPr bwMode="auto">
            <a:xfrm>
              <a:off x="1620" y="1339"/>
              <a:ext cx="2510" cy="506"/>
            </a:xfrm>
            <a:prstGeom prst="rect">
              <a:avLst/>
            </a:prstGeom>
            <a:solidFill>
              <a:schemeClr val="accent1">
                <a:lumMod val="75000"/>
              </a:schemeClr>
            </a:solidFill>
            <a:ln w="9525">
              <a:noFill/>
              <a:miter lim="800000"/>
              <a:headEnd/>
              <a:tailEnd/>
            </a:ln>
            <a:effectLst/>
          </p:spPr>
          <p:txBody>
            <a:bodyPr wrap="none" lIns="0" rIns="0" anchor="ctr" anchorCtr="0"/>
            <a:lstStyle/>
            <a:p>
              <a:pPr algn="ctr">
                <a:defRPr/>
              </a:pPr>
              <a:r>
                <a:rPr lang="en-US" sz="2000" dirty="0">
                  <a:solidFill>
                    <a:srgbClr val="FFFFFF"/>
                  </a:solidFill>
                  <a:latin typeface="+mj-lt"/>
                </a:rPr>
                <a:t>QAD </a:t>
              </a:r>
              <a:r>
                <a:rPr lang="en-US" sz="2000" dirty="0" err="1">
                  <a:solidFill>
                    <a:srgbClr val="FFFFFF"/>
                  </a:solidFill>
                  <a:latin typeface="+mj-lt"/>
                </a:rPr>
                <a:t>QXtend</a:t>
              </a:r>
              <a:endParaRPr lang="en-US" sz="2000" dirty="0">
                <a:solidFill>
                  <a:srgbClr val="FFFFFF"/>
                </a:solidFill>
                <a:latin typeface="+mj-lt"/>
              </a:endParaRPr>
            </a:p>
          </p:txBody>
        </p:sp>
        <p:sp>
          <p:nvSpPr>
            <p:cNvPr id="7186" name="Rectangle 7"/>
            <p:cNvSpPr>
              <a:spLocks noChangeArrowheads="1"/>
            </p:cNvSpPr>
            <p:nvPr/>
          </p:nvSpPr>
          <p:spPr bwMode="auto">
            <a:xfrm>
              <a:off x="4535" y="3202"/>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a:t>
              </a:r>
            </a:p>
            <a:p>
              <a:pPr algn="ctr"/>
              <a:r>
                <a:rPr lang="en-US" altLang="zh-CN" sz="2000">
                  <a:solidFill>
                    <a:schemeClr val="bg1"/>
                  </a:solidFill>
                  <a:latin typeface="+mj-lt"/>
                  <a:ea typeface="宋体" charset="-122"/>
                </a:rPr>
                <a:t>EE/SE</a:t>
              </a:r>
            </a:p>
          </p:txBody>
        </p:sp>
        <p:sp>
          <p:nvSpPr>
            <p:cNvPr id="7187" name="Rectangle 11"/>
            <p:cNvSpPr>
              <a:spLocks noChangeArrowheads="1"/>
            </p:cNvSpPr>
            <p:nvPr/>
          </p:nvSpPr>
          <p:spPr bwMode="auto">
            <a:xfrm>
              <a:off x="4535" y="2925"/>
              <a:ext cx="955" cy="280"/>
            </a:xfrm>
            <a:prstGeom prst="rect">
              <a:avLst/>
            </a:prstGeom>
            <a:solidFill>
              <a:srgbClr val="F79646"/>
            </a:solidFill>
            <a:ln w="9525" algn="ctr">
              <a:noFill/>
              <a:round/>
              <a:headEnd/>
              <a:tailEnd/>
            </a:ln>
          </p:spPr>
          <p:txBody>
            <a:bodyPr wrap="none" lIns="0" tIns="91440" rIns="0" bIns="91440" anchor="ctr" anchorCtr="0"/>
            <a:lstStyle/>
            <a:p>
              <a:pPr algn="ctr"/>
              <a:r>
                <a:rPr lang="en-US" altLang="zh-CN" sz="1600">
                  <a:solidFill>
                    <a:schemeClr val="bg1"/>
                  </a:solidFill>
                  <a:latin typeface="+mj-lt"/>
                  <a:ea typeface="宋体" charset="-122"/>
                </a:rPr>
                <a:t>Native SI APIs</a:t>
              </a:r>
            </a:p>
          </p:txBody>
        </p:sp>
        <p:cxnSp>
          <p:nvCxnSpPr>
            <p:cNvPr id="7188" name="Shape 15"/>
            <p:cNvCxnSpPr>
              <a:cxnSpLocks noChangeShapeType="1"/>
              <a:stCxn id="17423" idx="2"/>
              <a:endCxn id="7187" idx="0"/>
            </p:cNvCxnSpPr>
            <p:nvPr/>
          </p:nvCxnSpPr>
          <p:spPr bwMode="auto">
            <a:xfrm rot="16200000" flipH="1">
              <a:off x="3592" y="1504"/>
              <a:ext cx="693" cy="2148"/>
            </a:xfrm>
            <a:prstGeom prst="bentConnector3">
              <a:avLst>
                <a:gd name="adj1" fmla="val 50000"/>
              </a:avLst>
            </a:prstGeom>
            <a:noFill/>
            <a:ln w="31750">
              <a:solidFill>
                <a:srgbClr val="969696"/>
              </a:solidFill>
              <a:prstDash val="sysDot"/>
              <a:round/>
              <a:headEnd/>
              <a:tailEnd type="triangle" w="lg" len="med"/>
            </a:ln>
          </p:spPr>
        </p:cxnSp>
      </p:grpSp>
      <p:sp>
        <p:nvSpPr>
          <p:cNvPr id="38" name="Footer Placeholder 37"/>
          <p:cNvSpPr>
            <a:spLocks noGrp="1"/>
          </p:cNvSpPr>
          <p:nvPr>
            <p:ph type="ftr" sz="quarter" idx="10"/>
          </p:nvPr>
        </p:nvSpPr>
        <p:spPr/>
        <p:txBody>
          <a:bodyPr/>
          <a:lstStyle/>
          <a:p>
            <a:r>
              <a:rPr lang="en-US" dirty="0" smtClean="0"/>
              <a:t>QX-SIA-050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lstStyle/>
          <a:p>
            <a:r>
              <a:rPr lang="en-US" altLang="zh-CN" smtClean="0"/>
              <a:t>Add SIAPI connection pool to receiver</a:t>
            </a:r>
          </a:p>
          <a:p>
            <a:pPr lvl="1"/>
            <a:r>
              <a:rPr lang="en-US" altLang="zh-CN" smtClean="0"/>
              <a:t>Receivers can have multiple connection pools but they must be different types; for example, UIAPI and SIAPI</a:t>
            </a:r>
          </a:p>
          <a:p>
            <a:pPr lvl="1"/>
            <a:r>
              <a:rPr lang="en-US" altLang="zh-CN" smtClean="0"/>
              <a:t>Connection pool name must match the receiver name</a:t>
            </a:r>
          </a:p>
          <a:p>
            <a:r>
              <a:rPr lang="en-US" altLang="zh-CN" smtClean="0"/>
              <a:t>Required SI API configuration information</a:t>
            </a:r>
          </a:p>
          <a:p>
            <a:pPr lvl="1"/>
            <a:r>
              <a:rPr lang="en-US" altLang="zh-CN" smtClean="0"/>
              <a:t>Host name of machine running the AppServer</a:t>
            </a:r>
          </a:p>
          <a:p>
            <a:pPr lvl="1"/>
            <a:r>
              <a:rPr lang="en-US" altLang="zh-CN" smtClean="0"/>
              <a:t>AppServer name</a:t>
            </a:r>
          </a:p>
          <a:p>
            <a:pPr lvl="1"/>
            <a:r>
              <a:rPr lang="en-US" altLang="zh-CN" smtClean="0"/>
              <a:t>NameServer port number</a:t>
            </a:r>
          </a:p>
          <a:p>
            <a:r>
              <a:rPr lang="en-US" altLang="zh-CN" smtClean="0"/>
              <a:t>See “QXI Configuration” section</a:t>
            </a:r>
          </a:p>
        </p:txBody>
      </p:sp>
      <p:sp>
        <p:nvSpPr>
          <p:cNvPr id="8194" name="Title 1"/>
          <p:cNvSpPr>
            <a:spLocks noGrp="1"/>
          </p:cNvSpPr>
          <p:nvPr>
            <p:ph type="title"/>
          </p:nvPr>
        </p:nvSpPr>
        <p:spPr/>
        <p:txBody>
          <a:bodyPr/>
          <a:lstStyle/>
          <a:p>
            <a:r>
              <a:rPr lang="en-US" altLang="zh-CN" smtClean="0"/>
              <a:t>SI API Adapter Configuration</a:t>
            </a:r>
          </a:p>
        </p:txBody>
      </p:sp>
      <p:sp>
        <p:nvSpPr>
          <p:cNvPr id="8" name="Footer Placeholder 7"/>
          <p:cNvSpPr>
            <a:spLocks noGrp="1"/>
          </p:cNvSpPr>
          <p:nvPr>
            <p:ph type="ftr" sz="quarter" idx="10"/>
          </p:nvPr>
        </p:nvSpPr>
        <p:spPr/>
        <p:txBody>
          <a:bodyPr/>
          <a:lstStyle/>
          <a:p>
            <a:r>
              <a:rPr lang="en-US" dirty="0" smtClean="0"/>
              <a:t>QX-SIA-060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zh-CN" smtClean="0"/>
              <a:t>Enterprise Financials Inbound Integration</a:t>
            </a:r>
          </a:p>
        </p:txBody>
      </p:sp>
      <p:grpSp>
        <p:nvGrpSpPr>
          <p:cNvPr id="9219" name="Group 25"/>
          <p:cNvGrpSpPr>
            <a:grpSpLocks/>
          </p:cNvGrpSpPr>
          <p:nvPr/>
        </p:nvGrpSpPr>
        <p:grpSpPr bwMode="auto">
          <a:xfrm>
            <a:off x="403225" y="1592263"/>
            <a:ext cx="8312150" cy="4046537"/>
            <a:chOff x="254" y="1317"/>
            <a:chExt cx="5236" cy="2549"/>
          </a:xfrm>
        </p:grpSpPr>
        <p:sp>
          <p:nvSpPr>
            <p:cNvPr id="9220" name="Rectangle 4"/>
            <p:cNvSpPr>
              <a:spLocks noChangeArrowheads="1"/>
            </p:cNvSpPr>
            <p:nvPr/>
          </p:nvSpPr>
          <p:spPr bwMode="auto">
            <a:xfrm>
              <a:off x="254" y="3195"/>
              <a:ext cx="961" cy="650"/>
            </a:xfrm>
            <a:prstGeom prst="rect">
              <a:avLst/>
            </a:prstGeom>
            <a:solidFill>
              <a:schemeClr val="accent1"/>
            </a:solidFill>
            <a:ln w="9525">
              <a:noFill/>
              <a:miter lim="800000"/>
              <a:headEnd/>
              <a:tailEnd/>
            </a:ln>
          </p:spPr>
          <p:txBody>
            <a:bodyPr anchor="ctr"/>
            <a:lstStyle/>
            <a:p>
              <a:pPr algn="ctr"/>
              <a:r>
                <a:rPr lang="en-US" altLang="zh-CN" sz="2000" dirty="0">
                  <a:solidFill>
                    <a:schemeClr val="bg1"/>
                  </a:solidFill>
                  <a:latin typeface="+mj-lt"/>
                  <a:ea typeface="宋体" charset="-122"/>
                </a:rPr>
                <a:t>QAD EA </a:t>
              </a:r>
            </a:p>
            <a:p>
              <a:pPr algn="ctr"/>
              <a:r>
                <a:rPr lang="en-US" altLang="zh-CN" sz="2000" dirty="0">
                  <a:solidFill>
                    <a:schemeClr val="bg1"/>
                  </a:solidFill>
                  <a:latin typeface="+mj-lt"/>
                  <a:ea typeface="宋体" charset="-122"/>
                </a:rPr>
                <a:t>EE</a:t>
              </a:r>
            </a:p>
          </p:txBody>
        </p:sp>
        <p:sp>
          <p:nvSpPr>
            <p:cNvPr id="9221" name="Rectangle 5"/>
            <p:cNvSpPr>
              <a:spLocks noChangeArrowheads="1"/>
            </p:cNvSpPr>
            <p:nvPr/>
          </p:nvSpPr>
          <p:spPr bwMode="auto">
            <a:xfrm>
              <a:off x="1305" y="3195"/>
              <a:ext cx="1047"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 </a:t>
              </a:r>
            </a:p>
            <a:p>
              <a:pPr algn="ctr"/>
              <a:r>
                <a:rPr lang="en-US" altLang="zh-CN" sz="2000">
                  <a:solidFill>
                    <a:schemeClr val="bg1"/>
                  </a:solidFill>
                  <a:latin typeface="+mj-lt"/>
                  <a:ea typeface="宋体" charset="-122"/>
                </a:rPr>
                <a:t>EAM</a:t>
              </a:r>
            </a:p>
          </p:txBody>
        </p:sp>
        <p:sp>
          <p:nvSpPr>
            <p:cNvPr id="9222" name="Rectangle 6"/>
            <p:cNvSpPr>
              <a:spLocks noChangeArrowheads="1"/>
            </p:cNvSpPr>
            <p:nvPr/>
          </p:nvSpPr>
          <p:spPr bwMode="auto">
            <a:xfrm>
              <a:off x="2400" y="3216"/>
              <a:ext cx="966" cy="650"/>
            </a:xfrm>
            <a:prstGeom prst="rect">
              <a:avLst/>
            </a:prstGeom>
            <a:solidFill>
              <a:schemeClr val="accent1"/>
            </a:solidFill>
            <a:ln w="9525">
              <a:noFill/>
              <a:miter lim="800000"/>
              <a:headEnd/>
              <a:tailEnd/>
            </a:ln>
          </p:spPr>
          <p:txBody>
            <a:bodyPr anchor="ctr"/>
            <a:lstStyle/>
            <a:p>
              <a:pPr algn="ctr"/>
              <a:r>
                <a:rPr lang="en-US" altLang="zh-CN" sz="2000" dirty="0" smtClean="0">
                  <a:solidFill>
                    <a:schemeClr val="bg1"/>
                  </a:solidFill>
                  <a:latin typeface="+mj-lt"/>
                  <a:ea typeface="宋体" charset="-122"/>
                </a:rPr>
                <a:t>QAD CRM</a:t>
              </a:r>
              <a:endParaRPr lang="en-US" altLang="zh-CN" sz="2000" dirty="0">
                <a:solidFill>
                  <a:schemeClr val="bg1"/>
                </a:solidFill>
                <a:latin typeface="+mj-lt"/>
                <a:ea typeface="宋体" charset="-122"/>
              </a:endParaRPr>
            </a:p>
          </p:txBody>
        </p:sp>
        <p:sp>
          <p:nvSpPr>
            <p:cNvPr id="9223" name="Rectangle 7"/>
            <p:cNvSpPr>
              <a:spLocks noChangeArrowheads="1"/>
            </p:cNvSpPr>
            <p:nvPr/>
          </p:nvSpPr>
          <p:spPr bwMode="auto">
            <a:xfrm>
              <a:off x="3465" y="3195"/>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Custom </a:t>
              </a:r>
            </a:p>
            <a:p>
              <a:pPr algn="ctr"/>
              <a:r>
                <a:rPr lang="en-US" altLang="zh-CN" sz="2000">
                  <a:solidFill>
                    <a:schemeClr val="bg1"/>
                  </a:solidFill>
                  <a:latin typeface="+mj-lt"/>
                  <a:ea typeface="宋体" charset="-122"/>
                </a:rPr>
                <a:t>APIs</a:t>
              </a:r>
            </a:p>
          </p:txBody>
        </p:sp>
        <p:sp>
          <p:nvSpPr>
            <p:cNvPr id="9224" name="Rectangle 8"/>
            <p:cNvSpPr>
              <a:spLocks noChangeArrowheads="1"/>
            </p:cNvSpPr>
            <p:nvPr/>
          </p:nvSpPr>
          <p:spPr bwMode="auto">
            <a:xfrm>
              <a:off x="254" y="2918"/>
              <a:ext cx="961" cy="280"/>
            </a:xfrm>
            <a:prstGeom prst="rect">
              <a:avLst/>
            </a:prstGeom>
            <a:solidFill>
              <a:schemeClr val="accent2"/>
            </a:solidFill>
            <a:ln w="9525" algn="ctr">
              <a:noFill/>
              <a:round/>
              <a:headEnd/>
              <a:tailEnd/>
            </a:ln>
          </p:spPr>
          <p:txBody>
            <a:bodyPr wrap="none" tIns="91440" bIns="91440" anchor="ctr"/>
            <a:lstStyle/>
            <a:p>
              <a:pPr algn="ctr"/>
              <a:r>
                <a:rPr lang="en-US" altLang="zh-CN" sz="1400" dirty="0">
                  <a:solidFill>
                    <a:schemeClr val="bg1"/>
                  </a:solidFill>
                  <a:latin typeface="+mj-lt"/>
                  <a:ea typeface="宋体" charset="-122"/>
                </a:rPr>
                <a:t>Financials Fin APIs</a:t>
              </a:r>
            </a:p>
          </p:txBody>
        </p:sp>
        <p:sp>
          <p:nvSpPr>
            <p:cNvPr id="9225" name="Rectangle 9"/>
            <p:cNvSpPr>
              <a:spLocks noChangeArrowheads="1"/>
            </p:cNvSpPr>
            <p:nvPr/>
          </p:nvSpPr>
          <p:spPr bwMode="auto">
            <a:xfrm>
              <a:off x="1305" y="2918"/>
              <a:ext cx="1047"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EAM SI APIs</a:t>
              </a:r>
            </a:p>
          </p:txBody>
        </p:sp>
        <p:sp>
          <p:nvSpPr>
            <p:cNvPr id="9226" name="Rectangle 10"/>
            <p:cNvSpPr>
              <a:spLocks noChangeArrowheads="1"/>
            </p:cNvSpPr>
            <p:nvPr/>
          </p:nvSpPr>
          <p:spPr bwMode="auto">
            <a:xfrm>
              <a:off x="2400" y="2939"/>
              <a:ext cx="966" cy="280"/>
            </a:xfrm>
            <a:prstGeom prst="rect">
              <a:avLst/>
            </a:prstGeom>
            <a:solidFill>
              <a:schemeClr val="accent2"/>
            </a:solidFill>
            <a:ln w="9525" algn="ctr">
              <a:noFill/>
              <a:round/>
              <a:headEnd/>
              <a:tailEnd/>
            </a:ln>
          </p:spPr>
          <p:txBody>
            <a:bodyPr wrap="none" tIns="91440" bIns="91440" anchor="ctr"/>
            <a:lstStyle/>
            <a:p>
              <a:pPr algn="ctr"/>
              <a:r>
                <a:rPr lang="en-US" altLang="zh-CN" sz="1600" dirty="0" smtClean="0">
                  <a:solidFill>
                    <a:schemeClr val="bg1"/>
                  </a:solidFill>
                  <a:latin typeface="+mj-lt"/>
                  <a:ea typeface="宋体" charset="-122"/>
                </a:rPr>
                <a:t>CRM </a:t>
              </a:r>
              <a:r>
                <a:rPr lang="en-US" altLang="zh-CN" sz="1600" dirty="0">
                  <a:solidFill>
                    <a:schemeClr val="bg1"/>
                  </a:solidFill>
                  <a:latin typeface="+mj-lt"/>
                  <a:ea typeface="宋体" charset="-122"/>
                </a:rPr>
                <a:t>SI APIs</a:t>
              </a:r>
            </a:p>
          </p:txBody>
        </p:sp>
        <p:sp>
          <p:nvSpPr>
            <p:cNvPr id="9227" name="Rectangle 11"/>
            <p:cNvSpPr>
              <a:spLocks noChangeArrowheads="1"/>
            </p:cNvSpPr>
            <p:nvPr/>
          </p:nvSpPr>
          <p:spPr bwMode="auto">
            <a:xfrm>
              <a:off x="3465" y="2918"/>
              <a:ext cx="955"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Custom SI APIs</a:t>
              </a:r>
            </a:p>
          </p:txBody>
        </p:sp>
        <p:cxnSp>
          <p:nvCxnSpPr>
            <p:cNvPr id="9228" name="Shape 15"/>
            <p:cNvCxnSpPr>
              <a:cxnSpLocks noChangeShapeType="1"/>
              <a:endCxn id="9224" idx="0"/>
            </p:cNvCxnSpPr>
            <p:nvPr/>
          </p:nvCxnSpPr>
          <p:spPr bwMode="auto">
            <a:xfrm rot="5400000">
              <a:off x="1165" y="1826"/>
              <a:ext cx="662" cy="1521"/>
            </a:xfrm>
            <a:prstGeom prst="bentConnector3">
              <a:avLst>
                <a:gd name="adj1" fmla="val 23259"/>
              </a:avLst>
            </a:prstGeom>
            <a:noFill/>
            <a:ln w="31750">
              <a:solidFill>
                <a:srgbClr val="969696"/>
              </a:solidFill>
              <a:prstDash val="sysDot"/>
              <a:round/>
              <a:headEnd/>
              <a:tailEnd type="triangle" w="lg" len="med"/>
            </a:ln>
          </p:spPr>
        </p:cxnSp>
        <p:cxnSp>
          <p:nvCxnSpPr>
            <p:cNvPr id="9229" name="Shape 15"/>
            <p:cNvCxnSpPr>
              <a:cxnSpLocks noChangeShapeType="1"/>
              <a:stCxn id="17423" idx="2"/>
              <a:endCxn id="9225" idx="0"/>
            </p:cNvCxnSpPr>
            <p:nvPr/>
          </p:nvCxnSpPr>
          <p:spPr bwMode="auto">
            <a:xfrm rot="5400000">
              <a:off x="2337" y="1751"/>
              <a:ext cx="659" cy="1675"/>
            </a:xfrm>
            <a:prstGeom prst="bentConnector3">
              <a:avLst>
                <a:gd name="adj1" fmla="val 49926"/>
              </a:avLst>
            </a:prstGeom>
            <a:noFill/>
            <a:ln w="31750">
              <a:solidFill>
                <a:srgbClr val="969696"/>
              </a:solidFill>
              <a:prstDash val="sysDot"/>
              <a:round/>
              <a:headEnd/>
              <a:tailEnd type="triangle" w="lg" len="med"/>
            </a:ln>
          </p:spPr>
        </p:cxnSp>
        <p:cxnSp>
          <p:nvCxnSpPr>
            <p:cNvPr id="9230" name="Shape 15"/>
            <p:cNvCxnSpPr>
              <a:cxnSpLocks noChangeShapeType="1"/>
              <a:stCxn id="17423" idx="2"/>
              <a:endCxn id="9226" idx="0"/>
            </p:cNvCxnSpPr>
            <p:nvPr/>
          </p:nvCxnSpPr>
          <p:spPr bwMode="auto">
            <a:xfrm rot="5400000">
              <a:off x="2854" y="2288"/>
              <a:ext cx="680" cy="621"/>
            </a:xfrm>
            <a:prstGeom prst="bentConnector3">
              <a:avLst>
                <a:gd name="adj1" fmla="val 49852"/>
              </a:avLst>
            </a:prstGeom>
            <a:noFill/>
            <a:ln w="31750">
              <a:solidFill>
                <a:srgbClr val="969696"/>
              </a:solidFill>
              <a:prstDash val="sysDot"/>
              <a:round/>
              <a:headEnd/>
              <a:tailEnd type="triangle" w="lg" len="med"/>
            </a:ln>
          </p:spPr>
        </p:cxnSp>
        <p:cxnSp>
          <p:nvCxnSpPr>
            <p:cNvPr id="9231" name="Shape 15"/>
            <p:cNvCxnSpPr>
              <a:cxnSpLocks noChangeShapeType="1"/>
              <a:stCxn id="17423" idx="2"/>
              <a:endCxn id="9227" idx="0"/>
            </p:cNvCxnSpPr>
            <p:nvPr/>
          </p:nvCxnSpPr>
          <p:spPr bwMode="auto">
            <a:xfrm rot="16200000" flipH="1">
              <a:off x="3394" y="2369"/>
              <a:ext cx="659" cy="439"/>
            </a:xfrm>
            <a:prstGeom prst="bentConnector3">
              <a:avLst>
                <a:gd name="adj1" fmla="val 49926"/>
              </a:avLst>
            </a:prstGeom>
            <a:noFill/>
            <a:ln w="31750">
              <a:solidFill>
                <a:srgbClr val="969696"/>
              </a:solidFill>
              <a:prstDash val="sysDot"/>
              <a:round/>
              <a:headEnd/>
              <a:tailEnd type="triangle" w="lg" len="med"/>
            </a:ln>
          </p:spPr>
        </p:cxnSp>
        <p:sp>
          <p:nvSpPr>
            <p:cNvPr id="17424" name="Rectangle 13"/>
            <p:cNvSpPr>
              <a:spLocks noChangeArrowheads="1"/>
            </p:cNvSpPr>
            <p:nvPr/>
          </p:nvSpPr>
          <p:spPr bwMode="auto">
            <a:xfrm>
              <a:off x="1620" y="1317"/>
              <a:ext cx="2510" cy="650"/>
            </a:xfrm>
            <a:prstGeom prst="rect">
              <a:avLst/>
            </a:prstGeom>
            <a:solidFill>
              <a:schemeClr val="accent1">
                <a:lumMod val="75000"/>
              </a:schemeClr>
            </a:solidFill>
            <a:ln w="9525">
              <a:noFill/>
              <a:miter lim="800000"/>
              <a:headEnd/>
              <a:tailEnd/>
            </a:ln>
          </p:spPr>
          <p:txBody>
            <a:bodyPr wrap="none" anchor="ctr" anchorCtr="1"/>
            <a:lstStyle/>
            <a:p>
              <a:pPr algn="ctr">
                <a:defRPr/>
              </a:pPr>
              <a:r>
                <a:rPr lang="en-US" sz="2000">
                  <a:solidFill>
                    <a:srgbClr val="FFFFFF"/>
                  </a:solidFill>
                  <a:latin typeface="+mj-lt"/>
                </a:rPr>
                <a:t>QAD QXtend</a:t>
              </a:r>
            </a:p>
          </p:txBody>
        </p:sp>
        <p:sp>
          <p:nvSpPr>
            <p:cNvPr id="9234" name="Rectangle 7"/>
            <p:cNvSpPr>
              <a:spLocks noChangeArrowheads="1"/>
            </p:cNvSpPr>
            <p:nvPr/>
          </p:nvSpPr>
          <p:spPr bwMode="auto">
            <a:xfrm>
              <a:off x="4535" y="3202"/>
              <a:ext cx="955" cy="650"/>
            </a:xfrm>
            <a:prstGeom prst="rect">
              <a:avLst/>
            </a:prstGeom>
            <a:solidFill>
              <a:schemeClr val="accent1"/>
            </a:solidFill>
            <a:ln w="9525">
              <a:noFill/>
              <a:miter lim="800000"/>
              <a:headEnd/>
              <a:tailEnd/>
            </a:ln>
          </p:spPr>
          <p:txBody>
            <a:bodyPr anchor="ctr"/>
            <a:lstStyle/>
            <a:p>
              <a:pPr algn="ctr"/>
              <a:r>
                <a:rPr lang="en-US" altLang="zh-CN" sz="2000">
                  <a:solidFill>
                    <a:schemeClr val="bg1"/>
                  </a:solidFill>
                  <a:latin typeface="+mj-lt"/>
                  <a:ea typeface="宋体" charset="-122"/>
                </a:rPr>
                <a:t>QAD EA</a:t>
              </a:r>
            </a:p>
            <a:p>
              <a:pPr algn="ctr"/>
              <a:r>
                <a:rPr lang="en-US" altLang="zh-CN" sz="2000">
                  <a:solidFill>
                    <a:schemeClr val="bg1"/>
                  </a:solidFill>
                  <a:latin typeface="+mj-lt"/>
                  <a:ea typeface="宋体" charset="-122"/>
                </a:rPr>
                <a:t>EE/SE</a:t>
              </a:r>
            </a:p>
          </p:txBody>
        </p:sp>
        <p:sp>
          <p:nvSpPr>
            <p:cNvPr id="9235" name="Rectangle 11"/>
            <p:cNvSpPr>
              <a:spLocks noChangeArrowheads="1"/>
            </p:cNvSpPr>
            <p:nvPr/>
          </p:nvSpPr>
          <p:spPr bwMode="auto">
            <a:xfrm>
              <a:off x="4535" y="2925"/>
              <a:ext cx="955" cy="280"/>
            </a:xfrm>
            <a:prstGeom prst="rect">
              <a:avLst/>
            </a:prstGeom>
            <a:solidFill>
              <a:schemeClr val="accent2"/>
            </a:solidFill>
            <a:ln w="9525" algn="ctr">
              <a:noFill/>
              <a:round/>
              <a:headEnd/>
              <a:tailEnd/>
            </a:ln>
          </p:spPr>
          <p:txBody>
            <a:bodyPr wrap="none" tIns="91440" bIns="91440" anchor="ctr"/>
            <a:lstStyle/>
            <a:p>
              <a:pPr algn="ctr"/>
              <a:r>
                <a:rPr lang="en-US" altLang="zh-CN" sz="1600">
                  <a:solidFill>
                    <a:schemeClr val="bg1"/>
                  </a:solidFill>
                  <a:latin typeface="+mj-lt"/>
                  <a:ea typeface="宋体" charset="-122"/>
                </a:rPr>
                <a:t>Native SI APIs</a:t>
              </a:r>
            </a:p>
          </p:txBody>
        </p:sp>
        <p:cxnSp>
          <p:nvCxnSpPr>
            <p:cNvPr id="9236" name="Shape 15"/>
            <p:cNvCxnSpPr>
              <a:cxnSpLocks noChangeShapeType="1"/>
              <a:stCxn id="17423" idx="2"/>
              <a:endCxn id="9235" idx="0"/>
            </p:cNvCxnSpPr>
            <p:nvPr/>
          </p:nvCxnSpPr>
          <p:spPr bwMode="auto">
            <a:xfrm rot="16200000" flipH="1">
              <a:off x="3926" y="1837"/>
              <a:ext cx="666" cy="1509"/>
            </a:xfrm>
            <a:prstGeom prst="bentConnector3">
              <a:avLst>
                <a:gd name="adj1" fmla="val 49852"/>
              </a:avLst>
            </a:prstGeom>
            <a:noFill/>
            <a:ln w="31750">
              <a:solidFill>
                <a:srgbClr val="969696"/>
              </a:solidFill>
              <a:prstDash val="sysDot"/>
              <a:round/>
              <a:headEnd/>
              <a:tailEnd type="triangle" w="lg" len="med"/>
            </a:ln>
          </p:spPr>
        </p:cxnSp>
        <p:sp>
          <p:nvSpPr>
            <p:cNvPr id="17423" name="Rectangle 12"/>
            <p:cNvSpPr>
              <a:spLocks noChangeArrowheads="1"/>
            </p:cNvSpPr>
            <p:nvPr/>
          </p:nvSpPr>
          <p:spPr bwMode="auto">
            <a:xfrm>
              <a:off x="2928" y="1872"/>
              <a:ext cx="1152" cy="387"/>
            </a:xfrm>
            <a:prstGeom prst="rect">
              <a:avLst/>
            </a:prstGeom>
            <a:solidFill>
              <a:srgbClr val="4F81BD"/>
            </a:solidFill>
            <a:ln w="9525">
              <a:noFill/>
              <a:miter lim="800000"/>
              <a:headEnd/>
              <a:tailEnd/>
            </a:ln>
          </p:spPr>
          <p:txBody>
            <a:bodyPr wrap="none" anchor="b"/>
            <a:lstStyle/>
            <a:p>
              <a:pPr algn="ctr">
                <a:defRPr/>
              </a:pPr>
              <a:r>
                <a:rPr lang="en-US" altLang="zh-CN" sz="1800">
                  <a:solidFill>
                    <a:srgbClr val="FFFFFF"/>
                  </a:solidFill>
                  <a:latin typeface="+mj-lt"/>
                  <a:ea typeface="宋体" charset="-122"/>
                </a:rPr>
                <a:t>SI API Adapter</a:t>
              </a:r>
            </a:p>
          </p:txBody>
        </p:sp>
        <p:sp>
          <p:nvSpPr>
            <p:cNvPr id="2" name="Rectangle 12"/>
            <p:cNvSpPr>
              <a:spLocks noChangeArrowheads="1"/>
            </p:cNvSpPr>
            <p:nvPr/>
          </p:nvSpPr>
          <p:spPr bwMode="auto">
            <a:xfrm>
              <a:off x="1680" y="1869"/>
              <a:ext cx="1152" cy="387"/>
            </a:xfrm>
            <a:prstGeom prst="rect">
              <a:avLst/>
            </a:prstGeom>
            <a:solidFill>
              <a:srgbClr val="4F81BD"/>
            </a:solidFill>
            <a:ln w="9525">
              <a:noFill/>
              <a:miter lim="800000"/>
              <a:headEnd/>
              <a:tailEnd/>
            </a:ln>
          </p:spPr>
          <p:txBody>
            <a:bodyPr wrap="none" anchor="b"/>
            <a:lstStyle/>
            <a:p>
              <a:pPr algn="ctr">
                <a:defRPr/>
              </a:pPr>
              <a:r>
                <a:rPr lang="en-US" altLang="zh-CN" sz="1800" dirty="0">
                  <a:solidFill>
                    <a:srgbClr val="FFFFFF"/>
                  </a:solidFill>
                  <a:latin typeface="+mj-lt"/>
                  <a:ea typeface="宋体" charset="-122"/>
                </a:rPr>
                <a:t>Fin API Adapter</a:t>
              </a:r>
            </a:p>
          </p:txBody>
        </p:sp>
      </p:grpSp>
      <p:sp>
        <p:nvSpPr>
          <p:cNvPr id="24" name="Footer Placeholder 23"/>
          <p:cNvSpPr>
            <a:spLocks noGrp="1"/>
          </p:cNvSpPr>
          <p:nvPr>
            <p:ph type="ftr" sz="quarter" idx="10"/>
          </p:nvPr>
        </p:nvSpPr>
        <p:spPr/>
        <p:txBody>
          <a:bodyPr/>
          <a:lstStyle/>
          <a:p>
            <a:r>
              <a:rPr lang="en-US" dirty="0" smtClean="0"/>
              <a:t>QX-SIA-070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p:txBody>
          <a:bodyPr/>
          <a:lstStyle/>
          <a:p>
            <a:r>
              <a:rPr lang="en-US" altLang="zh-CN" smtClean="0"/>
              <a:t>Fin API adapter connection pool </a:t>
            </a:r>
          </a:p>
          <a:p>
            <a:pPr lvl="1"/>
            <a:r>
              <a:rPr lang="en-US" altLang="zh-CN" smtClean="0"/>
              <a:t>Connects to QAD Financials AppServer</a:t>
            </a:r>
          </a:p>
          <a:p>
            <a:r>
              <a:rPr lang="en-US" altLang="zh-CN" smtClean="0"/>
              <a:t>Business component API schema</a:t>
            </a:r>
          </a:p>
          <a:p>
            <a:pPr lvl="1"/>
            <a:r>
              <a:rPr lang="en-US" altLang="zh-CN" smtClean="0"/>
              <a:t>All components have generated XSDs</a:t>
            </a:r>
          </a:p>
          <a:p>
            <a:pPr lvl="1"/>
            <a:r>
              <a:rPr lang="en-US" altLang="zh-CN" smtClean="0"/>
              <a:t>Schemas can be retrieved from EE install</a:t>
            </a:r>
          </a:p>
          <a:p>
            <a:pPr lvl="1"/>
            <a:r>
              <a:rPr lang="en-US" altLang="zh-CN" smtClean="0"/>
              <a:t>Schemas of latest QADEE version are also included on the QXtend installation</a:t>
            </a:r>
          </a:p>
          <a:p>
            <a:r>
              <a:rPr lang="en-US" altLang="zh-CN" smtClean="0"/>
              <a:t>SOAP requests require additional context</a:t>
            </a:r>
          </a:p>
        </p:txBody>
      </p:sp>
      <p:sp>
        <p:nvSpPr>
          <p:cNvPr id="10242" name="Title 1"/>
          <p:cNvSpPr>
            <a:spLocks noGrp="1"/>
          </p:cNvSpPr>
          <p:nvPr>
            <p:ph type="title"/>
          </p:nvPr>
        </p:nvSpPr>
        <p:spPr/>
        <p:txBody>
          <a:bodyPr/>
          <a:lstStyle/>
          <a:p>
            <a:r>
              <a:rPr lang="en-US" altLang="zh-CN" smtClean="0"/>
              <a:t>Enterprise Financials - Configuration</a:t>
            </a:r>
          </a:p>
        </p:txBody>
      </p:sp>
      <p:sp>
        <p:nvSpPr>
          <p:cNvPr id="6" name="Footer Placeholder 5"/>
          <p:cNvSpPr>
            <a:spLocks noGrp="1"/>
          </p:cNvSpPr>
          <p:nvPr>
            <p:ph type="ftr" sz="quarter" idx="10"/>
          </p:nvPr>
        </p:nvSpPr>
        <p:spPr/>
        <p:txBody>
          <a:bodyPr/>
          <a:lstStyle/>
          <a:p>
            <a:r>
              <a:rPr lang="en-US" dirty="0" smtClean="0"/>
              <a:t>QX-SIA-080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normAutofit/>
          </a:bodyPr>
          <a:lstStyle/>
          <a:p>
            <a:r>
              <a:rPr lang="en-US" altLang="zh-CN" sz="2400" dirty="0" smtClean="0"/>
              <a:t>Get component schema</a:t>
            </a:r>
          </a:p>
          <a:p>
            <a:pPr lvl="1"/>
            <a:r>
              <a:rPr lang="en-US" altLang="zh-CN" sz="2000" dirty="0" smtClean="0"/>
              <a:t>&lt;</a:t>
            </a:r>
            <a:r>
              <a:rPr lang="en-US" altLang="zh-CN" sz="2000" dirty="0" err="1" smtClean="0"/>
              <a:t>installdir</a:t>
            </a:r>
            <a:r>
              <a:rPr lang="en-US" altLang="zh-CN" sz="2000" dirty="0" smtClean="0"/>
              <a:t>&gt;/fin/xml/*.xsd</a:t>
            </a:r>
          </a:p>
          <a:p>
            <a:r>
              <a:rPr lang="en-US" altLang="zh-CN" sz="2400" dirty="0" smtClean="0"/>
              <a:t>Rename the schema file (&lt;component-name&gt;-ERP3_1.xsd)</a:t>
            </a:r>
          </a:p>
          <a:p>
            <a:r>
              <a:rPr lang="en-US" altLang="zh-CN" sz="2400" dirty="0" smtClean="0"/>
              <a:t>Load schema into QXI</a:t>
            </a:r>
          </a:p>
        </p:txBody>
      </p:sp>
      <p:sp>
        <p:nvSpPr>
          <p:cNvPr id="11266" name="Rectangle 2"/>
          <p:cNvSpPr>
            <a:spLocks noGrp="1" noChangeArrowheads="1"/>
          </p:cNvSpPr>
          <p:nvPr>
            <p:ph type="title"/>
          </p:nvPr>
        </p:nvSpPr>
        <p:spPr/>
        <p:txBody>
          <a:bodyPr/>
          <a:lstStyle/>
          <a:p>
            <a:r>
              <a:rPr lang="en-US" altLang="zh-CN" smtClean="0"/>
              <a:t>Enterprise Financials - Load Schema</a:t>
            </a:r>
          </a:p>
        </p:txBody>
      </p:sp>
      <p:pic>
        <p:nvPicPr>
          <p:cNvPr id="11268" name="Picture 5" descr="PPT24B.png"/>
          <p:cNvPicPr>
            <a:picLocks noChangeAspect="1"/>
          </p:cNvPicPr>
          <p:nvPr/>
        </p:nvPicPr>
        <p:blipFill>
          <a:blip r:embed="rId3" cstate="print"/>
          <a:srcRect/>
          <a:stretch>
            <a:fillRect/>
          </a:stretch>
        </p:blipFill>
        <p:spPr bwMode="auto">
          <a:xfrm>
            <a:off x="1524000" y="3124200"/>
            <a:ext cx="5819775" cy="3028950"/>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QX-SIA-090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5962</TotalTime>
  <Words>3295</Words>
  <Application>Microsoft Office PowerPoint</Application>
  <PresentationFormat>On-screen Show (4:3)</PresentationFormat>
  <Paragraphs>321</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QAD Fundamentals: Service Interface Adapter</vt:lpstr>
      <vt:lpstr>Service Interface Layer - Overview</vt:lpstr>
      <vt:lpstr>Service Interface Layer - Overview</vt:lpstr>
      <vt:lpstr>SIAPI Adapter - Overview</vt:lpstr>
      <vt:lpstr>Service Interface (SIAPI) Adapter</vt:lpstr>
      <vt:lpstr>SI API Adapter Configuration</vt:lpstr>
      <vt:lpstr>Enterprise Financials Inbound Integration</vt:lpstr>
      <vt:lpstr>Enterprise Financials - Configuration</vt:lpstr>
      <vt:lpstr>Enterprise Financials - Load Schema</vt:lpstr>
      <vt:lpstr>Enterprise Financials - Request Context</vt:lpstr>
      <vt:lpstr>Example Financials Create QDoc </vt:lpstr>
      <vt:lpstr>Example Financials Create QDoc</vt:lpstr>
      <vt:lpstr>Modify and Delete Examples</vt:lpstr>
      <vt:lpstr>Native APIs</vt:lpstr>
      <vt:lpstr>Exercise: Service Interface Layer</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111</cp:revision>
  <dcterms:created xsi:type="dcterms:W3CDTF">2009-01-21T23:31:07Z</dcterms:created>
  <dcterms:modified xsi:type="dcterms:W3CDTF">2013-10-21T05:55:46Z</dcterms:modified>
</cp:coreProperties>
</file>