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4" r:id="rId1"/>
  </p:sldMasterIdLst>
  <p:notesMasterIdLst>
    <p:notesMasterId r:id="rId16"/>
  </p:notesMasterIdLst>
  <p:sldIdLst>
    <p:sldId id="259" r:id="rId2"/>
    <p:sldId id="260" r:id="rId3"/>
    <p:sldId id="274" r:id="rId4"/>
    <p:sldId id="262" r:id="rId5"/>
    <p:sldId id="263" r:id="rId6"/>
    <p:sldId id="264" r:id="rId7"/>
    <p:sldId id="261" r:id="rId8"/>
    <p:sldId id="272" r:id="rId9"/>
    <p:sldId id="273" r:id="rId10"/>
    <p:sldId id="267" r:id="rId11"/>
    <p:sldId id="270" r:id="rId12"/>
    <p:sldId id="268" r:id="rId13"/>
    <p:sldId id="269" r:id="rId14"/>
    <p:sldId id="271" r:id="rId15"/>
  </p:sldIdLst>
  <p:sldSz cx="9144000" cy="6858000" type="screen4x3"/>
  <p:notesSz cx="6858000" cy="9144000"/>
  <p:defaultTextStyle>
    <a:defPPr>
      <a:defRPr lang="en-US"/>
    </a:defPPr>
    <a:lvl1pPr algn="l" rtl="0" fontAlgn="base">
      <a:spcBef>
        <a:spcPct val="0"/>
      </a:spcBef>
      <a:spcAft>
        <a:spcPct val="0"/>
      </a:spcAft>
      <a:defRPr sz="2800" kern="1200">
        <a:solidFill>
          <a:schemeClr val="tx1"/>
        </a:solidFill>
        <a:latin typeface="Tahoma" pitchFamily="34" charset="0"/>
        <a:ea typeface="+mn-ea"/>
        <a:cs typeface="+mn-cs"/>
      </a:defRPr>
    </a:lvl1pPr>
    <a:lvl2pPr marL="457200" algn="l" rtl="0" fontAlgn="base">
      <a:spcBef>
        <a:spcPct val="0"/>
      </a:spcBef>
      <a:spcAft>
        <a:spcPct val="0"/>
      </a:spcAft>
      <a:defRPr sz="2800" kern="1200">
        <a:solidFill>
          <a:schemeClr val="tx1"/>
        </a:solidFill>
        <a:latin typeface="Tahoma" pitchFamily="34" charset="0"/>
        <a:ea typeface="+mn-ea"/>
        <a:cs typeface="+mn-cs"/>
      </a:defRPr>
    </a:lvl2pPr>
    <a:lvl3pPr marL="914400" algn="l" rtl="0" fontAlgn="base">
      <a:spcBef>
        <a:spcPct val="0"/>
      </a:spcBef>
      <a:spcAft>
        <a:spcPct val="0"/>
      </a:spcAft>
      <a:defRPr sz="2800" kern="1200">
        <a:solidFill>
          <a:schemeClr val="tx1"/>
        </a:solidFill>
        <a:latin typeface="Tahoma" pitchFamily="34" charset="0"/>
        <a:ea typeface="+mn-ea"/>
        <a:cs typeface="+mn-cs"/>
      </a:defRPr>
    </a:lvl3pPr>
    <a:lvl4pPr marL="1371600" algn="l" rtl="0" fontAlgn="base">
      <a:spcBef>
        <a:spcPct val="0"/>
      </a:spcBef>
      <a:spcAft>
        <a:spcPct val="0"/>
      </a:spcAft>
      <a:defRPr sz="2800" kern="1200">
        <a:solidFill>
          <a:schemeClr val="tx1"/>
        </a:solidFill>
        <a:latin typeface="Tahoma" pitchFamily="34" charset="0"/>
        <a:ea typeface="+mn-ea"/>
        <a:cs typeface="+mn-cs"/>
      </a:defRPr>
    </a:lvl4pPr>
    <a:lvl5pPr marL="1828800" algn="l"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46A"/>
    <a:srgbClr val="FF8500"/>
    <a:srgbClr val="FFE354"/>
    <a:srgbClr val="6A9913"/>
    <a:srgbClr val="4BB69D"/>
    <a:srgbClr val="4172BB"/>
    <a:srgbClr val="4173BD"/>
    <a:srgbClr val="5A87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15620"/>
    <p:restoredTop sz="59855" autoAdjust="0"/>
  </p:normalViewPr>
  <p:slideViewPr>
    <p:cSldViewPr>
      <p:cViewPr>
        <p:scale>
          <a:sx n="60" d="100"/>
          <a:sy n="60" d="100"/>
        </p:scale>
        <p:origin x="-1164" y="-22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zh-CN" altLang="en-US"/>
          </a:p>
        </p:txBody>
      </p:sp>
      <p:sp>
        <p:nvSpPr>
          <p:cNvPr id="3993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zh-CN" altLang="en-US"/>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994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zh-CN" altLang="en-US"/>
          </a:p>
        </p:txBody>
      </p:sp>
      <p:sp>
        <p:nvSpPr>
          <p:cNvPr id="3994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AB3003AB-4F0B-479E-8E98-2EBA38EEC73B}"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a:ln/>
        </p:spPr>
      </p:sp>
      <p:sp>
        <p:nvSpPr>
          <p:cNvPr id="16386" name="Notes Placeholder 2"/>
          <p:cNvSpPr>
            <a:spLocks noGrp="1"/>
          </p:cNvSpPr>
          <p:nvPr>
            <p:ph type="body" idx="1"/>
          </p:nvPr>
        </p:nvSpPr>
        <p:spPr>
          <a:noFill/>
          <a:ln/>
        </p:spPr>
        <p:txBody>
          <a:bodyPr/>
          <a:lstStyle/>
          <a:p>
            <a:pPr eaLnBrk="1" hangingPunct="1"/>
            <a:r>
              <a:rPr lang="en-US" altLang="zh-CN" dirty="0" smtClean="0"/>
              <a:t>The Query Service is an extension of the event extraction process used to extract and publish business event data from QAD applications based on rules defined in the QXtend configuration. The Query Service enables you to access data in QAD EA without needing direct access to the application database. Often, integration to external systems requires access to data in the QAD Enterprise Application, and this has typically been achieved with ODBC or direct database access. The Query Service allows you to replace those approaches with a standard QAD-supported solution.</a:t>
            </a:r>
          </a:p>
          <a:p>
            <a:pPr eaLnBrk="1" hangingPunct="1"/>
            <a:endParaRPr lang="en-US" altLang="zh-CN" dirty="0" smtClean="0"/>
          </a:p>
          <a:p>
            <a:pPr eaLnBrk="1" hangingPunct="1"/>
            <a:r>
              <a:rPr lang="en-US" altLang="zh-CN" dirty="0" smtClean="0"/>
              <a:t>The Query Service can query data in any source application configured in QXO except DDP-only source applications as they do not define application database sets. In a</a:t>
            </a:r>
            <a:r>
              <a:rPr lang="en-US" altLang="zh-CN" baseline="0" dirty="0" smtClean="0"/>
              <a:t> source application that is not DDP-only, </a:t>
            </a:r>
            <a:r>
              <a:rPr lang="en-US" altLang="zh-CN" dirty="0" smtClean="0"/>
              <a:t>Query Service can not query data for DDP business objects, for example, in</a:t>
            </a:r>
            <a:r>
              <a:rPr lang="en-US" altLang="zh-CN" baseline="0" dirty="0" smtClean="0"/>
              <a:t> a QADEE source application, you cannot query Financials data.  </a:t>
            </a:r>
            <a:endParaRPr lang="en-US" altLang="zh-CN" dirty="0" smtClean="0"/>
          </a:p>
          <a:p>
            <a:pPr eaLnBrk="1" hangingPunct="1"/>
            <a:endParaRPr lang="en-US" altLang="zh-CN" dirty="0" smtClean="0"/>
          </a:p>
          <a:p>
            <a:pPr eaLnBrk="1" hangingPunct="1"/>
            <a:r>
              <a:rPr lang="en-US" altLang="zh-CN" dirty="0" smtClean="0"/>
              <a:t>Using a single service in QXtend you can query application data from multiple data sources by changing a simple parameter in the Query Service request.</a:t>
            </a:r>
          </a:p>
          <a:p>
            <a:pPr eaLnBrk="1" hangingPunct="1"/>
            <a:endParaRPr lang="en-US" altLang="zh-CN" dirty="0" smtClean="0"/>
          </a:p>
          <a:p>
            <a:pPr eaLnBrk="1" hangingPunct="1"/>
            <a:r>
              <a:rPr lang="en-US" altLang="zh-CN" dirty="0" smtClean="0"/>
              <a:t>The data retrieved by the Query Service is not limited to a single table or a flat data structure; it will return a complex hierarchical data set either as a Progress </a:t>
            </a:r>
            <a:r>
              <a:rPr lang="en-US" altLang="zh-CN" dirty="0" err="1" smtClean="0"/>
              <a:t>ProDataset</a:t>
            </a:r>
            <a:r>
              <a:rPr lang="en-US" altLang="zh-CN" dirty="0" smtClean="0"/>
              <a:t> or XML document. The structure and format of the data returned is controlled by the business object and profile definitions configured within QXO. The business object definition is used to build and execute all of the queries required to fill the dataset from the source application database. The queries are executed using standard Progress 4GL constructs that provide superior performance over other methods, such as ODBC. The profile definition is used to map the data in the business object to the format defined in the profile, and this is used as the response to the Query Service request.</a:t>
            </a:r>
          </a:p>
          <a:p>
            <a:pPr eaLnBrk="1" hangingPunct="1"/>
            <a:endParaRPr lang="en-US" altLang="zh-CN" dirty="0" smtClean="0"/>
          </a:p>
        </p:txBody>
      </p:sp>
      <p:sp>
        <p:nvSpPr>
          <p:cNvPr id="16387" name="Slide Number Placeholder 3"/>
          <p:cNvSpPr>
            <a:spLocks noGrp="1"/>
          </p:cNvSpPr>
          <p:nvPr>
            <p:ph type="sldNum" sz="quarter" idx="5"/>
          </p:nvPr>
        </p:nvSpPr>
        <p:spPr>
          <a:noFill/>
        </p:spPr>
        <p:txBody>
          <a:bodyPr/>
          <a:lstStyle/>
          <a:p>
            <a:fld id="{DDF700CD-F056-4D8E-9DFC-D0565BB24122}" type="slidenum">
              <a:rPr lang="zh-CN" altLang="en-US" smtClean="0"/>
              <a:pPr/>
              <a:t>2</a:t>
            </a:fld>
            <a:endParaRPr lang="en-US" altLang="zh-CN"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a:ln/>
        </p:spPr>
      </p:sp>
      <p:sp>
        <p:nvSpPr>
          <p:cNvPr id="32770" name="Notes Placeholder 2"/>
          <p:cNvSpPr>
            <a:spLocks noGrp="1"/>
          </p:cNvSpPr>
          <p:nvPr>
            <p:ph type="body" idx="1"/>
          </p:nvPr>
        </p:nvSpPr>
        <p:spPr>
          <a:noFill/>
          <a:ln/>
        </p:spPr>
        <p:txBody>
          <a:bodyPr/>
          <a:lstStyle/>
          <a:p>
            <a:pPr eaLnBrk="1" hangingPunct="1"/>
            <a:r>
              <a:rPr lang="en-US" altLang="zh-CN" dirty="0" smtClean="0"/>
              <a:t>The header parameters in the SOAP envelope  are identical to all other QXI requests. However, the </a:t>
            </a:r>
            <a:r>
              <a:rPr lang="en-US" altLang="zh-CN" dirty="0" err="1" smtClean="0"/>
              <a:t>suppressResponseDetail</a:t>
            </a:r>
            <a:r>
              <a:rPr lang="en-US" altLang="zh-CN" dirty="0" smtClean="0"/>
              <a:t> parameter must be set to </a:t>
            </a:r>
            <a:r>
              <a:rPr lang="en-US" altLang="zh-CN" b="1" dirty="0" smtClean="0"/>
              <a:t>false</a:t>
            </a:r>
            <a:r>
              <a:rPr lang="en-US" altLang="zh-CN" dirty="0" smtClean="0"/>
              <a:t>.</a:t>
            </a:r>
          </a:p>
          <a:p>
            <a:pPr eaLnBrk="1" hangingPunct="1"/>
            <a:endParaRPr lang="en-US" altLang="zh-CN" dirty="0" smtClean="0"/>
          </a:p>
          <a:p>
            <a:pPr eaLnBrk="1" hangingPunct="1"/>
            <a:r>
              <a:rPr lang="en-US" altLang="zh-CN" dirty="0" smtClean="0"/>
              <a:t>The </a:t>
            </a:r>
            <a:r>
              <a:rPr lang="en-US" altLang="zh-CN" dirty="0" err="1" smtClean="0"/>
              <a:t>suppressResponseDetail</a:t>
            </a:r>
            <a:r>
              <a:rPr lang="en-US" altLang="zh-CN" dirty="0" smtClean="0"/>
              <a:t> parameter controls whether or not details are returned on the response. If the parameter is set to “true” only the request processing status and exceptions are returned, so data returned from the Query Service will not be part of the response message from QXI.</a:t>
            </a:r>
          </a:p>
        </p:txBody>
      </p:sp>
      <p:sp>
        <p:nvSpPr>
          <p:cNvPr id="32771" name="Slide Number Placeholder 3"/>
          <p:cNvSpPr>
            <a:spLocks noGrp="1"/>
          </p:cNvSpPr>
          <p:nvPr>
            <p:ph type="sldNum" sz="quarter" idx="5"/>
          </p:nvPr>
        </p:nvSpPr>
        <p:spPr>
          <a:noFill/>
        </p:spPr>
        <p:txBody>
          <a:bodyPr/>
          <a:lstStyle/>
          <a:p>
            <a:fld id="{38EFBF07-D031-4B31-851B-B362E8C9A536}" type="slidenum">
              <a:rPr lang="zh-CN" altLang="en-US" smtClean="0"/>
              <a:pPr/>
              <a:t>11</a:t>
            </a:fld>
            <a:endParaRPr lang="en-US" altLang="zh-CN"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a:ln/>
        </p:spPr>
      </p:sp>
      <p:sp>
        <p:nvSpPr>
          <p:cNvPr id="34818" name="Notes Placeholder 2"/>
          <p:cNvSpPr>
            <a:spLocks noGrp="1"/>
          </p:cNvSpPr>
          <p:nvPr>
            <p:ph type="body" idx="1"/>
          </p:nvPr>
        </p:nvSpPr>
        <p:spPr>
          <a:noFill/>
          <a:ln/>
        </p:spPr>
        <p:txBody>
          <a:bodyPr/>
          <a:lstStyle/>
          <a:p>
            <a:pPr eaLnBrk="1" hangingPunct="1">
              <a:lnSpc>
                <a:spcPct val="90000"/>
              </a:lnSpc>
            </a:pPr>
            <a:r>
              <a:rPr lang="en-US" altLang="zh-CN" dirty="0" smtClean="0"/>
              <a:t>The body part of the SOAP message is where the actual request data that is passed to the Query Service is populated. </a:t>
            </a:r>
          </a:p>
          <a:p>
            <a:pPr eaLnBrk="1" hangingPunct="1">
              <a:lnSpc>
                <a:spcPct val="90000"/>
              </a:lnSpc>
            </a:pPr>
            <a:endParaRPr lang="en-US" altLang="zh-CN" dirty="0" smtClean="0"/>
          </a:p>
          <a:p>
            <a:pPr eaLnBrk="1" hangingPunct="1">
              <a:lnSpc>
                <a:spcPct val="90000"/>
              </a:lnSpc>
            </a:pPr>
            <a:r>
              <a:rPr lang="en-US" altLang="zh-CN" dirty="0" smtClean="0"/>
              <a:t>Session context parameters of Query Service engine:</a:t>
            </a:r>
          </a:p>
          <a:p>
            <a:pPr eaLnBrk="1" hangingPunct="1">
              <a:lnSpc>
                <a:spcPct val="90000"/>
              </a:lnSpc>
            </a:pPr>
            <a:endParaRPr lang="en-US" altLang="zh-CN" b="1" dirty="0" smtClean="0"/>
          </a:p>
          <a:p>
            <a:pPr eaLnBrk="1" hangingPunct="1">
              <a:lnSpc>
                <a:spcPct val="90000"/>
              </a:lnSpc>
            </a:pPr>
            <a:r>
              <a:rPr lang="en-US" altLang="zh-CN" b="1" dirty="0" smtClean="0"/>
              <a:t>Version.</a:t>
            </a:r>
            <a:r>
              <a:rPr lang="en-US" altLang="zh-CN" dirty="0" smtClean="0"/>
              <a:t> This context entry is mandatory since all requests to QXI use this to determine the version of the API to use when processing the request.</a:t>
            </a:r>
          </a:p>
          <a:p>
            <a:endParaRPr lang="en-US" altLang="zh-CN" b="1" dirty="0" smtClean="0"/>
          </a:p>
          <a:p>
            <a:r>
              <a:rPr lang="en-US" altLang="zh-CN" b="1" dirty="0" smtClean="0"/>
              <a:t>Domain. </a:t>
            </a:r>
            <a:r>
              <a:rPr lang="en-US" altLang="zh-CN" dirty="0" smtClean="0"/>
              <a:t>The QXO query service only allows querying from one domain at a time. If a business object is domain-enabled, the domain must be passed in the request; otherwise, an error is returned.</a:t>
            </a:r>
          </a:p>
          <a:p>
            <a:endParaRPr lang="en-US" altLang="zh-CN" dirty="0" smtClean="0"/>
          </a:p>
          <a:p>
            <a:pPr eaLnBrk="1" hangingPunct="1">
              <a:lnSpc>
                <a:spcPct val="90000"/>
              </a:lnSpc>
            </a:pPr>
            <a:r>
              <a:rPr lang="en-US" altLang="zh-CN" dirty="0" smtClean="0"/>
              <a:t>The data that drives the Query Service is provided in the </a:t>
            </a:r>
            <a:r>
              <a:rPr lang="en-US" altLang="zh-CN" dirty="0" err="1" smtClean="0"/>
              <a:t>dsQueryServiceRequest</a:t>
            </a:r>
            <a:r>
              <a:rPr lang="en-US" altLang="zh-CN" dirty="0" smtClean="0"/>
              <a:t> element; this applies for any Query Service regardless of the business object being queried. The Query Service is a generic routine and exposes a standard interface for other applications to leverage. The advantage of this is that external applications can build a Query Service caller mechanism to execute all queries if necessary, since the interface stays the same and only the data changes.</a:t>
            </a:r>
          </a:p>
          <a:p>
            <a:pPr eaLnBrk="1" hangingPunct="1">
              <a:lnSpc>
                <a:spcPct val="90000"/>
              </a:lnSpc>
            </a:pPr>
            <a:endParaRPr lang="en-US" altLang="zh-CN" dirty="0" smtClean="0"/>
          </a:p>
          <a:p>
            <a:pPr eaLnBrk="1" hangingPunct="1">
              <a:lnSpc>
                <a:spcPct val="90000"/>
              </a:lnSpc>
            </a:pPr>
            <a:r>
              <a:rPr lang="en-US" altLang="zh-CN" dirty="0" smtClean="0"/>
              <a:t>Six parameters drive the Query Service engine:</a:t>
            </a:r>
          </a:p>
          <a:p>
            <a:pPr eaLnBrk="1" hangingPunct="1">
              <a:lnSpc>
                <a:spcPct val="90000"/>
              </a:lnSpc>
            </a:pPr>
            <a:endParaRPr lang="en-US" altLang="zh-CN" dirty="0" smtClean="0"/>
          </a:p>
          <a:p>
            <a:pPr lvl="1" eaLnBrk="1" hangingPunct="1">
              <a:lnSpc>
                <a:spcPct val="90000"/>
              </a:lnSpc>
            </a:pPr>
            <a:r>
              <a:rPr lang="en-US" altLang="zh-CN" b="1" dirty="0" err="1" smtClean="0"/>
              <a:t>SourceApplication</a:t>
            </a:r>
            <a:r>
              <a:rPr lang="en-US" altLang="zh-CN" dirty="0" smtClean="0"/>
              <a:t>. Name of the source application instance in QXO that you want to query data from. This identifies the data source for the query. The name must not point to a DDP source application.</a:t>
            </a:r>
          </a:p>
          <a:p>
            <a:pPr lvl="1" eaLnBrk="1" hangingPunct="1">
              <a:lnSpc>
                <a:spcPct val="90000"/>
              </a:lnSpc>
            </a:pPr>
            <a:endParaRPr lang="en-US" altLang="zh-CN" dirty="0" smtClean="0"/>
          </a:p>
          <a:p>
            <a:pPr lvl="1" eaLnBrk="1" hangingPunct="1">
              <a:lnSpc>
                <a:spcPct val="90000"/>
              </a:lnSpc>
            </a:pPr>
            <a:r>
              <a:rPr lang="en-US" altLang="zh-CN" b="1" dirty="0" smtClean="0"/>
              <a:t>Profile</a:t>
            </a:r>
            <a:r>
              <a:rPr lang="en-US" altLang="zh-CN" dirty="0" smtClean="0"/>
              <a:t>. The name of the profile in QXO. This identifies the business object being queried and the profile used to control the format used to return the query result.</a:t>
            </a:r>
          </a:p>
          <a:p>
            <a:pPr lvl="1" eaLnBrk="1" hangingPunct="1">
              <a:lnSpc>
                <a:spcPct val="90000"/>
              </a:lnSpc>
            </a:pPr>
            <a:endParaRPr lang="en-US" altLang="zh-CN" dirty="0" smtClean="0"/>
          </a:p>
          <a:p>
            <a:pPr lvl="1" eaLnBrk="1" hangingPunct="1">
              <a:lnSpc>
                <a:spcPct val="90000"/>
              </a:lnSpc>
            </a:pPr>
            <a:r>
              <a:rPr lang="en-US" altLang="zh-CN" b="1" dirty="0" smtClean="0"/>
              <a:t>Filter</a:t>
            </a:r>
            <a:r>
              <a:rPr lang="en-US" altLang="zh-CN" dirty="0" smtClean="0"/>
              <a:t>. Valid </a:t>
            </a:r>
            <a:r>
              <a:rPr lang="en-US" altLang="zh-CN" dirty="0" err="1" smtClean="0"/>
              <a:t>OpenEdge</a:t>
            </a:r>
            <a:r>
              <a:rPr lang="en-US" altLang="zh-CN" dirty="0" smtClean="0"/>
              <a:t> “where” clause without the “where” statement. This filters the data returned by the query. The filter only restricts the data that is returned in the top-level table of the business object; it does not affect the child records that are returned. The filter can only be against data in the data source for the top-level table in the business object. That is, if the top level is </a:t>
            </a:r>
            <a:r>
              <a:rPr lang="en-US" altLang="zh-CN" dirty="0" err="1" smtClean="0"/>
              <a:t>so_mstr</a:t>
            </a:r>
            <a:r>
              <a:rPr lang="en-US" altLang="zh-CN" dirty="0" smtClean="0"/>
              <a:t>, you can only filter on data from </a:t>
            </a:r>
            <a:r>
              <a:rPr lang="en-US" altLang="zh-CN" dirty="0" err="1" smtClean="0"/>
              <a:t>so_mstr</a:t>
            </a:r>
            <a:r>
              <a:rPr lang="en-US" altLang="zh-CN" dirty="0" smtClean="0"/>
              <a:t>; you cannot include other child tables in the filter.</a:t>
            </a:r>
          </a:p>
          <a:p>
            <a:pPr lvl="1" eaLnBrk="1" hangingPunct="1">
              <a:lnSpc>
                <a:spcPct val="90000"/>
              </a:lnSpc>
            </a:pPr>
            <a:endParaRPr lang="en-US" altLang="zh-CN" dirty="0" smtClean="0"/>
          </a:p>
          <a:p>
            <a:pPr lvl="1" eaLnBrk="1" hangingPunct="1">
              <a:lnSpc>
                <a:spcPct val="90000"/>
              </a:lnSpc>
            </a:pPr>
            <a:r>
              <a:rPr lang="en-US" altLang="zh-CN" b="1" dirty="0" err="1" smtClean="0"/>
              <a:t>MaxRows</a:t>
            </a:r>
            <a:r>
              <a:rPr lang="en-US" altLang="zh-CN" dirty="0" smtClean="0"/>
              <a:t>. Controls the maximum number of rows returned for the top-level buffer in the business object. If the business object is defined with child tables, all child records are returned for all records in the top buffer. That is, if a sales order query is limited to a max of ten rows, ten sales orders will be extracted. If each order has ten lines, all 100 lines also will be returned. Setting </a:t>
            </a:r>
            <a:r>
              <a:rPr lang="en-US" altLang="zh-CN" dirty="0" err="1" smtClean="0"/>
              <a:t>MaxRows</a:t>
            </a:r>
            <a:r>
              <a:rPr lang="en-US" altLang="zh-CN" dirty="0" smtClean="0"/>
              <a:t> to 0 returns all data that matches the filter criteria.</a:t>
            </a:r>
          </a:p>
          <a:p>
            <a:pPr lvl="1" eaLnBrk="1" hangingPunct="1">
              <a:lnSpc>
                <a:spcPct val="90000"/>
              </a:lnSpc>
            </a:pPr>
            <a:endParaRPr lang="en-US" altLang="zh-CN" dirty="0" smtClean="0"/>
          </a:p>
          <a:p>
            <a:pPr lvl="1" eaLnBrk="1" hangingPunct="1">
              <a:lnSpc>
                <a:spcPct val="90000"/>
              </a:lnSpc>
            </a:pPr>
            <a:r>
              <a:rPr lang="en-US" altLang="zh-CN" b="1" dirty="0" err="1" smtClean="0"/>
              <a:t>IgnoreBOFilter</a:t>
            </a:r>
            <a:r>
              <a:rPr lang="en-US" altLang="zh-CN" dirty="0" smtClean="0"/>
              <a:t>. When set to true, ignores any filters defined against the top-level table in the business object definition.</a:t>
            </a:r>
          </a:p>
          <a:p>
            <a:pPr lvl="1" eaLnBrk="1" hangingPunct="1">
              <a:lnSpc>
                <a:spcPct val="90000"/>
              </a:lnSpc>
            </a:pPr>
            <a:endParaRPr lang="en-US" altLang="zh-CN" dirty="0" smtClean="0"/>
          </a:p>
          <a:p>
            <a:pPr lvl="1" eaLnBrk="1" hangingPunct="1">
              <a:lnSpc>
                <a:spcPct val="90000"/>
              </a:lnSpc>
            </a:pPr>
            <a:r>
              <a:rPr lang="en-US" altLang="zh-CN" b="1" dirty="0" err="1" smtClean="0"/>
              <a:t>IgnoreBOInner</a:t>
            </a:r>
            <a:r>
              <a:rPr lang="en-US" altLang="zh-CN" b="1" dirty="0" smtClean="0"/>
              <a:t> Join</a:t>
            </a:r>
            <a:r>
              <a:rPr lang="en-US" altLang="zh-CN" dirty="0" smtClean="0"/>
              <a:t>. When set to true, ignore any inner join defined against the business object.</a:t>
            </a:r>
          </a:p>
        </p:txBody>
      </p:sp>
      <p:sp>
        <p:nvSpPr>
          <p:cNvPr id="34819" name="Slide Number Placeholder 3"/>
          <p:cNvSpPr>
            <a:spLocks noGrp="1"/>
          </p:cNvSpPr>
          <p:nvPr>
            <p:ph type="sldNum" sz="quarter" idx="5"/>
          </p:nvPr>
        </p:nvSpPr>
        <p:spPr>
          <a:noFill/>
        </p:spPr>
        <p:txBody>
          <a:bodyPr/>
          <a:lstStyle/>
          <a:p>
            <a:fld id="{B0E7611D-00D4-4672-A7FD-12317D341BE4}" type="slidenum">
              <a:rPr lang="zh-CN" altLang="en-US" smtClean="0"/>
              <a:pPr/>
              <a:t>12</a:t>
            </a:fld>
            <a:endParaRPr lang="en-US" altLang="zh-CN"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p:cNvSpPr>
          <p:nvPr>
            <p:ph type="sldImg"/>
          </p:nvPr>
        </p:nvSpPr>
        <p:spPr>
          <a:ln/>
        </p:spPr>
      </p:sp>
      <p:sp>
        <p:nvSpPr>
          <p:cNvPr id="36866" name="Notes Placeholder 2"/>
          <p:cNvSpPr>
            <a:spLocks noGrp="1"/>
          </p:cNvSpPr>
          <p:nvPr>
            <p:ph type="body" idx="1"/>
          </p:nvPr>
        </p:nvSpPr>
        <p:spPr>
          <a:noFill/>
          <a:ln/>
        </p:spPr>
        <p:txBody>
          <a:bodyPr/>
          <a:lstStyle/>
          <a:p>
            <a:pPr eaLnBrk="1" hangingPunct="1"/>
            <a:r>
              <a:rPr lang="en-US" altLang="zh-CN" dirty="0" smtClean="0"/>
              <a:t>The data that is returned from the Query Service is returned from QXI as the Web service response message. The response data is part of the response SOAP body in an element called query</a:t>
            </a:r>
            <a:r>
              <a:rPr lang="en-US" altLang="zh-CN" i="1" dirty="0" smtClean="0"/>
              <a:t>&lt;</a:t>
            </a:r>
            <a:r>
              <a:rPr lang="en-US" altLang="zh-CN" i="1" dirty="0" err="1" smtClean="0"/>
              <a:t>ProfileName</a:t>
            </a:r>
            <a:r>
              <a:rPr lang="en-US" altLang="zh-CN" i="1" dirty="0" smtClean="0"/>
              <a:t>&gt;</a:t>
            </a:r>
            <a:r>
              <a:rPr lang="en-US" altLang="zh-CN" dirty="0" smtClean="0"/>
              <a:t>Response where </a:t>
            </a:r>
            <a:r>
              <a:rPr lang="en-US" altLang="zh-CN" dirty="0" err="1" smtClean="0"/>
              <a:t>ProfileName</a:t>
            </a:r>
            <a:r>
              <a:rPr lang="en-US" altLang="zh-CN" dirty="0" smtClean="0"/>
              <a:t> is the name of the profile defined in the Query Service request message. </a:t>
            </a:r>
          </a:p>
          <a:p>
            <a:pPr eaLnBrk="1" hangingPunct="1"/>
            <a:endParaRPr lang="en-US" altLang="zh-CN" dirty="0" smtClean="0"/>
          </a:p>
          <a:p>
            <a:pPr eaLnBrk="1" hangingPunct="1"/>
            <a:r>
              <a:rPr lang="en-US" altLang="zh-CN" dirty="0" smtClean="0"/>
              <a:t>The format and contents of the Query Service response is controlled by the profile definition in QXO. The response is returned as a hierarchical XML document that visually shows all parent-child relationships in the returned data.</a:t>
            </a:r>
          </a:p>
        </p:txBody>
      </p:sp>
      <p:sp>
        <p:nvSpPr>
          <p:cNvPr id="36867" name="Slide Number Placeholder 3"/>
          <p:cNvSpPr>
            <a:spLocks noGrp="1"/>
          </p:cNvSpPr>
          <p:nvPr>
            <p:ph type="sldNum" sz="quarter" idx="5"/>
          </p:nvPr>
        </p:nvSpPr>
        <p:spPr>
          <a:noFill/>
        </p:spPr>
        <p:txBody>
          <a:bodyPr/>
          <a:lstStyle/>
          <a:p>
            <a:fld id="{E4260600-9223-451B-880E-296B7714F625}" type="slidenum">
              <a:rPr lang="zh-CN" altLang="en-US" smtClean="0"/>
              <a:pPr/>
              <a:t>13</a:t>
            </a:fld>
            <a:endParaRPr lang="en-US" altLang="zh-CN"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p:cNvSpPr>
          <p:nvPr>
            <p:ph type="sldImg"/>
          </p:nvPr>
        </p:nvSpPr>
        <p:spPr>
          <a:ln/>
        </p:spPr>
      </p:sp>
      <p:sp>
        <p:nvSpPr>
          <p:cNvPr id="38914" name="Notes Placeholder 2"/>
          <p:cNvSpPr>
            <a:spLocks noGrp="1"/>
          </p:cNvSpPr>
          <p:nvPr>
            <p:ph type="body" idx="1"/>
          </p:nvPr>
        </p:nvSpPr>
        <p:spPr>
          <a:noFill/>
          <a:ln/>
        </p:spPr>
        <p:txBody>
          <a:bodyPr/>
          <a:lstStyle/>
          <a:p>
            <a:pPr marL="228600" indent="-228600" eaLnBrk="1" hangingPunct="1"/>
            <a:r>
              <a:rPr lang="en-US" altLang="zh-CN" dirty="0" smtClean="0"/>
              <a:t>The following list shows a number of key concepts used in the Query Service in QAD QXtend. In each statement below, fill in the correct term from the list.</a:t>
            </a:r>
          </a:p>
          <a:p>
            <a:pPr marL="228600" indent="-228600" eaLnBrk="1" hangingPunct="1"/>
            <a:endParaRPr lang="en-US" altLang="zh-CN" dirty="0" smtClean="0"/>
          </a:p>
          <a:p>
            <a:pPr marL="228600" indent="-228600" eaLnBrk="1" hangingPunct="1">
              <a:buFont typeface="Calibri" pitchFamily="34" charset="0"/>
              <a:buAutoNum type="arabicPeriod"/>
            </a:pPr>
            <a:r>
              <a:rPr lang="en-US" altLang="zh-CN" dirty="0" smtClean="0"/>
              <a:t>The QAD QXtend Query Service is a QXO service that allows an _</a:t>
            </a:r>
            <a:r>
              <a:rPr lang="en-US" altLang="zh-CN" b="1" dirty="0" smtClean="0"/>
              <a:t>external application</a:t>
            </a:r>
            <a:r>
              <a:rPr lang="en-US" altLang="zh-CN" dirty="0" smtClean="0"/>
              <a:t>_____ to access data stored in a QAD application.</a:t>
            </a:r>
          </a:p>
          <a:p>
            <a:pPr marL="228600" indent="-228600" eaLnBrk="1" hangingPunct="1">
              <a:buFont typeface="Calibri" pitchFamily="34" charset="0"/>
              <a:buAutoNum type="arabicPeriod"/>
            </a:pPr>
            <a:r>
              <a:rPr lang="en-US" altLang="zh-CN" dirty="0" smtClean="0"/>
              <a:t>The Query Service connects to the source application database, extracts and packages the data, and returns it to the calling application as XML or as a _</a:t>
            </a:r>
            <a:r>
              <a:rPr lang="en-US" altLang="zh-CN" b="1" dirty="0" err="1" smtClean="0"/>
              <a:t>ProDataSet</a:t>
            </a:r>
            <a:r>
              <a:rPr lang="en-US" altLang="zh-CN" dirty="0" smtClean="0"/>
              <a:t>_____.</a:t>
            </a:r>
          </a:p>
          <a:p>
            <a:pPr marL="228600" indent="-228600" eaLnBrk="1" hangingPunct="1">
              <a:buFont typeface="Calibri" pitchFamily="34" charset="0"/>
              <a:buAutoNum type="arabicPeriod"/>
            </a:pPr>
            <a:r>
              <a:rPr lang="en-US" altLang="zh-CN" dirty="0" smtClean="0"/>
              <a:t>The Query Service can be invoked in any of three ways: __</a:t>
            </a:r>
            <a:r>
              <a:rPr lang="en-US" altLang="zh-CN" b="1" dirty="0" smtClean="0"/>
              <a:t>native Progress call</a:t>
            </a:r>
            <a:r>
              <a:rPr lang="en-US" altLang="zh-CN" dirty="0" smtClean="0"/>
              <a:t>____ (direct connection), Progress AppServer call, or XML Web Service call.</a:t>
            </a:r>
          </a:p>
          <a:p>
            <a:pPr marL="228600" indent="-228600" eaLnBrk="1" hangingPunct="1">
              <a:buFont typeface="Calibri" pitchFamily="34" charset="0"/>
              <a:buAutoNum type="arabicPeriod"/>
            </a:pPr>
            <a:r>
              <a:rPr lang="en-US" altLang="zh-CN" dirty="0" smtClean="0"/>
              <a:t>A calling application can specify filter conditions to control the data returned by the Query Service. These are defined as a __</a:t>
            </a:r>
            <a:r>
              <a:rPr lang="en-US" altLang="zh-CN" b="1" dirty="0" smtClean="0"/>
              <a:t>single-character expression</a:t>
            </a:r>
            <a:r>
              <a:rPr lang="en-US" altLang="zh-CN" dirty="0" smtClean="0"/>
              <a:t>____ or string.</a:t>
            </a:r>
          </a:p>
          <a:p>
            <a:pPr marL="228600" indent="-228600" eaLnBrk="1" hangingPunct="1">
              <a:buFont typeface="Calibri" pitchFamily="34" charset="0"/>
              <a:buAutoNum type="arabicPeriod"/>
            </a:pPr>
            <a:r>
              <a:rPr lang="en-US" altLang="zh-CN" smtClean="0"/>
              <a:t>To </a:t>
            </a:r>
            <a:r>
              <a:rPr lang="en-US" altLang="zh-CN" dirty="0" smtClean="0"/>
              <a:t>use Query Service through third party application like SOAPUI, you must first __</a:t>
            </a:r>
            <a:r>
              <a:rPr lang="en-US" altLang="zh-CN" b="1" dirty="0" smtClean="0"/>
              <a:t>deploy query</a:t>
            </a:r>
            <a:r>
              <a:rPr lang="en-US" altLang="zh-CN" dirty="0" smtClean="0"/>
              <a:t>___ from QXO to QXI and then __</a:t>
            </a:r>
            <a:r>
              <a:rPr lang="en-US" altLang="zh-CN" b="1" dirty="0" smtClean="0"/>
              <a:t>generate WSDL</a:t>
            </a:r>
            <a:r>
              <a:rPr lang="en-US" altLang="zh-CN" dirty="0" smtClean="0"/>
              <a:t>_ for the API in QXI. </a:t>
            </a:r>
          </a:p>
          <a:p>
            <a:pPr marL="228600" indent="-228600" eaLnBrk="1" hangingPunct="1">
              <a:buFont typeface="Calibri" pitchFamily="34" charset="0"/>
              <a:buAutoNum type="arabicPeriod"/>
            </a:pPr>
            <a:r>
              <a:rPr lang="en-US" altLang="zh-CN" dirty="0" smtClean="0"/>
              <a:t>The __</a:t>
            </a:r>
            <a:r>
              <a:rPr lang="en-US" altLang="zh-CN" b="1" dirty="0" smtClean="0"/>
              <a:t>Source Application</a:t>
            </a:r>
            <a:r>
              <a:rPr lang="en-US" altLang="zh-CN" dirty="0" smtClean="0"/>
              <a:t>__ and __</a:t>
            </a:r>
            <a:r>
              <a:rPr lang="en-US" altLang="zh-CN" b="1" dirty="0" smtClean="0"/>
              <a:t>Profile</a:t>
            </a:r>
            <a:r>
              <a:rPr lang="en-US" altLang="zh-CN" dirty="0" smtClean="0"/>
              <a:t>__ in Query Service request </a:t>
            </a:r>
            <a:r>
              <a:rPr lang="en-US" altLang="zh-CN" dirty="0" err="1" smtClean="0"/>
              <a:t>QDocs</a:t>
            </a:r>
            <a:r>
              <a:rPr lang="en-US" altLang="zh-CN" dirty="0" smtClean="0"/>
              <a:t> are used to specify the data source. </a:t>
            </a:r>
          </a:p>
        </p:txBody>
      </p:sp>
      <p:sp>
        <p:nvSpPr>
          <p:cNvPr id="38915" name="Slide Number Placeholder 3"/>
          <p:cNvSpPr>
            <a:spLocks noGrp="1"/>
          </p:cNvSpPr>
          <p:nvPr>
            <p:ph type="sldNum" sz="quarter" idx="5"/>
          </p:nvPr>
        </p:nvSpPr>
        <p:spPr>
          <a:noFill/>
        </p:spPr>
        <p:txBody>
          <a:bodyPr/>
          <a:lstStyle/>
          <a:p>
            <a:fld id="{D39527E3-0239-48EE-A255-338DAB2BF021}" type="slidenum">
              <a:rPr lang="zh-CN" altLang="en-US" smtClean="0"/>
              <a:pPr/>
              <a:t>14</a:t>
            </a:fld>
            <a:endParaRPr lang="en-US"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eaLnBrk="1" hangingPunct="1"/>
            <a:r>
              <a:rPr lang="en-US" altLang="zh-CN" dirty="0" smtClean="0"/>
              <a:t>Requests made to the Query Service must provide the data required to perform the query. The request interface for the Query Service is generic and is the same regardless of the object being queried. However, the data that is returned will obviously be different. The request must supply the following information:</a:t>
            </a:r>
          </a:p>
          <a:p>
            <a:pPr eaLnBrk="1" hangingPunct="1"/>
            <a:endParaRPr lang="en-US" altLang="zh-CN" b="1" dirty="0" smtClean="0"/>
          </a:p>
          <a:p>
            <a:pPr eaLnBrk="1" hangingPunct="1"/>
            <a:r>
              <a:rPr lang="en-US" altLang="zh-CN" b="1" dirty="0" smtClean="0"/>
              <a:t>Source Application</a:t>
            </a:r>
            <a:r>
              <a:rPr lang="en-US" altLang="zh-CN" dirty="0" smtClean="0"/>
              <a:t>. Name of the source application instance configured in QXtend to query. This must be a valid QXO source application that is not defined as DDP</a:t>
            </a:r>
            <a:r>
              <a:rPr lang="en-US" altLang="zh-CN" baseline="0" dirty="0" smtClean="0"/>
              <a:t> only. </a:t>
            </a:r>
            <a:endParaRPr lang="en-US" altLang="zh-CN" dirty="0" smtClean="0"/>
          </a:p>
          <a:p>
            <a:pPr eaLnBrk="1" hangingPunct="1"/>
            <a:endParaRPr lang="en-US" altLang="zh-CN" b="1" dirty="0" smtClean="0"/>
          </a:p>
          <a:p>
            <a:pPr eaLnBrk="1" hangingPunct="1"/>
            <a:r>
              <a:rPr lang="en-US" altLang="zh-CN" b="1" dirty="0" smtClean="0"/>
              <a:t>Profile</a:t>
            </a:r>
            <a:r>
              <a:rPr lang="en-US" altLang="zh-CN" dirty="0" smtClean="0"/>
              <a:t>. Name of the profile in QXO you are querying; this is linked directly to the business object. This lets you choose which view of the data from the business object you would like returned. If the profile includes calculated fields and fixed values, these also are returned in the response. If the default profile name is supplied </a:t>
            </a:r>
            <a:r>
              <a:rPr lang="en-US" altLang="zh-CN" i="1" dirty="0" smtClean="0"/>
              <a:t>(that is, the same name as the business object), </a:t>
            </a:r>
            <a:r>
              <a:rPr lang="en-US" altLang="zh-CN" dirty="0" smtClean="0"/>
              <a:t>the data is returned in the format defined in the business object.</a:t>
            </a:r>
          </a:p>
          <a:p>
            <a:pPr eaLnBrk="1" hangingPunct="1"/>
            <a:endParaRPr lang="en-US" altLang="zh-CN" dirty="0" smtClean="0"/>
          </a:p>
          <a:p>
            <a:pPr eaLnBrk="1" hangingPunct="1"/>
            <a:r>
              <a:rPr lang="en-US" altLang="zh-CN" dirty="0" smtClean="0"/>
              <a:t>Note:</a:t>
            </a:r>
            <a:r>
              <a:rPr lang="en-US" altLang="zh-CN" baseline="0" dirty="0" smtClean="0"/>
              <a:t> in Query Service no business object is defined in the request. QXO will always find the first profile that matches the profile name defined in the request.  </a:t>
            </a:r>
            <a:endParaRPr lang="en-US" altLang="zh-CN" dirty="0" smtClean="0"/>
          </a:p>
          <a:p>
            <a:pPr eaLnBrk="1" hangingPunct="1"/>
            <a:endParaRPr lang="en-US" altLang="zh-CN" b="1" dirty="0" smtClean="0"/>
          </a:p>
          <a:p>
            <a:pPr eaLnBrk="1" hangingPunct="1"/>
            <a:r>
              <a:rPr lang="en-US" altLang="zh-CN" b="1" dirty="0" smtClean="0"/>
              <a:t>Query Filter</a:t>
            </a:r>
            <a:r>
              <a:rPr lang="en-US" altLang="zh-CN" dirty="0" smtClean="0"/>
              <a:t>. A filter can be defined that is applied to the query that fills the top level of the business object; the filter allows you to limit the data that is returned in the response. For example, you could return information for a single sales order by filtering on the sales order number. </a:t>
            </a:r>
          </a:p>
          <a:p>
            <a:pPr eaLnBrk="1" hangingPunct="1"/>
            <a:endParaRPr lang="en-US" altLang="zh-CN" dirty="0" smtClean="0"/>
          </a:p>
          <a:p>
            <a:pPr eaLnBrk="1" hangingPunct="1"/>
            <a:r>
              <a:rPr lang="en-US" altLang="zh-CN" i="1" dirty="0" smtClean="0"/>
              <a:t>Note: The filter can only be against data in the data source for the top level table. That is, if the top level is </a:t>
            </a:r>
            <a:r>
              <a:rPr lang="en-US" altLang="zh-CN" i="1" dirty="0" err="1" smtClean="0"/>
              <a:t>so_mstr</a:t>
            </a:r>
            <a:r>
              <a:rPr lang="en-US" altLang="zh-CN" i="1" dirty="0" smtClean="0"/>
              <a:t> you can only filter on data from </a:t>
            </a:r>
            <a:r>
              <a:rPr lang="en-US" altLang="zh-CN" i="1" dirty="0" err="1" smtClean="0"/>
              <a:t>so_mstr</a:t>
            </a:r>
            <a:r>
              <a:rPr lang="en-US" altLang="zh-CN" i="1" dirty="0" smtClean="0"/>
              <a:t>; you cannot include other tables in the filter.</a:t>
            </a:r>
          </a:p>
          <a:p>
            <a:pPr eaLnBrk="1" hangingPunct="1"/>
            <a:endParaRPr lang="en-US" altLang="zh-CN" b="1" i="1" dirty="0" smtClean="0"/>
          </a:p>
          <a:p>
            <a:pPr eaLnBrk="1" hangingPunct="1"/>
            <a:r>
              <a:rPr lang="en-US" altLang="zh-CN" b="1" dirty="0" smtClean="0"/>
              <a:t>Max Rows</a:t>
            </a:r>
            <a:r>
              <a:rPr lang="en-US" altLang="zh-CN" dirty="0" smtClean="0"/>
              <a:t>. Number of rows in the top level table that should be returned if the query returns more than one row. This allows you to limit the size of the dataset that gets returned.</a:t>
            </a:r>
          </a:p>
          <a:p>
            <a:pPr eaLnBrk="1" hangingPunct="1"/>
            <a:endParaRPr lang="en-US" altLang="zh-CN" dirty="0" smtClean="0"/>
          </a:p>
          <a:p>
            <a:pPr eaLnBrk="1" hangingPunct="1"/>
            <a:r>
              <a:rPr lang="en-US" altLang="zh-CN" b="1" dirty="0" smtClean="0"/>
              <a:t>Ignore BO Filter</a:t>
            </a:r>
            <a:r>
              <a:rPr lang="en-US" altLang="zh-CN" dirty="0" smtClean="0"/>
              <a:t>. Whether ignore BO filter. If this is set to true, then BO </a:t>
            </a:r>
            <a:r>
              <a:rPr lang="en-US" altLang="zh-CN" smtClean="0"/>
              <a:t>filter will</a:t>
            </a:r>
            <a:r>
              <a:rPr lang="en-US" altLang="zh-CN" baseline="0" smtClean="0"/>
              <a:t> not</a:t>
            </a:r>
            <a:r>
              <a:rPr lang="en-US" altLang="zh-CN" smtClean="0"/>
              <a:t> </a:t>
            </a:r>
            <a:r>
              <a:rPr lang="en-US" altLang="zh-CN" dirty="0" smtClean="0"/>
              <a:t>be used when extracting data. </a:t>
            </a:r>
          </a:p>
          <a:p>
            <a:pPr eaLnBrk="1" hangingPunct="1"/>
            <a:endParaRPr lang="en-US" altLang="zh-CN" dirty="0" smtClean="0"/>
          </a:p>
          <a:p>
            <a:pPr eaLnBrk="1" hangingPunct="1"/>
            <a:r>
              <a:rPr lang="en-US" altLang="zh-CN" b="1" dirty="0" smtClean="0"/>
              <a:t>Ignore BO Inner Join</a:t>
            </a:r>
            <a:r>
              <a:rPr lang="en-US" altLang="zh-CN" dirty="0" smtClean="0"/>
              <a:t>. Whether ignore BO inner join. If this is set to true, then BO inner join won’t be used when extracting data.  </a:t>
            </a:r>
          </a:p>
          <a:p>
            <a:pPr lvl="1" eaLnBrk="1" hangingPunct="1"/>
            <a:endParaRPr lang="en-US" altLang="zh-CN" dirty="0" smtClean="0"/>
          </a:p>
          <a:p>
            <a:endParaRPr lang="en-US" dirty="0"/>
          </a:p>
        </p:txBody>
      </p:sp>
      <p:sp>
        <p:nvSpPr>
          <p:cNvPr id="4" name="Slide Number Placeholder 3"/>
          <p:cNvSpPr>
            <a:spLocks noGrp="1"/>
          </p:cNvSpPr>
          <p:nvPr>
            <p:ph type="sldNum" sz="quarter" idx="10"/>
          </p:nvPr>
        </p:nvSpPr>
        <p:spPr/>
        <p:txBody>
          <a:bodyPr/>
          <a:lstStyle/>
          <a:p>
            <a:pPr>
              <a:defRPr/>
            </a:pPr>
            <a:fld id="{AB3003AB-4F0B-479E-8E98-2EBA38EEC73B}" type="slidenum">
              <a:rPr lang="zh-CN" altLang="en-US" smtClean="0"/>
              <a:pPr>
                <a:defRPr/>
              </a:pPr>
              <a:t>3</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a:ln/>
        </p:spPr>
      </p:sp>
      <p:sp>
        <p:nvSpPr>
          <p:cNvPr id="18434" name="Notes Placeholder 2"/>
          <p:cNvSpPr>
            <a:spLocks noGrp="1"/>
          </p:cNvSpPr>
          <p:nvPr>
            <p:ph type="body" idx="1"/>
          </p:nvPr>
        </p:nvSpPr>
        <p:spPr>
          <a:noFill/>
          <a:ln/>
        </p:spPr>
        <p:txBody>
          <a:bodyPr/>
          <a:lstStyle/>
          <a:p>
            <a:pPr eaLnBrk="1" hangingPunct="1">
              <a:lnSpc>
                <a:spcPct val="90000"/>
              </a:lnSpc>
            </a:pPr>
            <a:r>
              <a:rPr lang="en-US" altLang="zh-CN" dirty="0" smtClean="0"/>
              <a:t>The Query Service is implemented using the SI layer, so you have several supported methods when it comes to using it from your other application:</a:t>
            </a:r>
          </a:p>
          <a:p>
            <a:pPr eaLnBrk="1" hangingPunct="1">
              <a:lnSpc>
                <a:spcPct val="90000"/>
              </a:lnSpc>
            </a:pPr>
            <a:endParaRPr lang="en-US" altLang="zh-CN" dirty="0" smtClean="0"/>
          </a:p>
          <a:p>
            <a:pPr lvl="1" eaLnBrk="1" hangingPunct="1">
              <a:lnSpc>
                <a:spcPct val="90000"/>
              </a:lnSpc>
            </a:pPr>
            <a:r>
              <a:rPr lang="en-US" altLang="zh-CN" b="1" dirty="0" smtClean="0"/>
              <a:t>Direct connection</a:t>
            </a:r>
            <a:r>
              <a:rPr lang="en-US" altLang="zh-CN" dirty="0" smtClean="0"/>
              <a:t>. Requires an Progress </a:t>
            </a:r>
            <a:r>
              <a:rPr lang="en-US" altLang="zh-CN" err="1" smtClean="0"/>
              <a:t>OpenEdge</a:t>
            </a:r>
            <a:r>
              <a:rPr lang="en-US" altLang="zh-CN" smtClean="0"/>
              <a:t> session </a:t>
            </a:r>
            <a:r>
              <a:rPr lang="en-US" altLang="zh-CN" dirty="0" smtClean="0"/>
              <a:t>that connects to the QXO database and then executes the actual query API. This method also requires that you have all of the QXO server runtime code in the session PROPATH. This method executes the Query Service API without going through the SI. The query result is returned as an instance of a </a:t>
            </a:r>
            <a:r>
              <a:rPr lang="en-US" altLang="zh-CN" dirty="0" err="1" smtClean="0"/>
              <a:t>ProDataset</a:t>
            </a:r>
            <a:r>
              <a:rPr lang="en-US" altLang="zh-CN" dirty="0" smtClean="0"/>
              <a:t>.</a:t>
            </a:r>
          </a:p>
          <a:p>
            <a:pPr lvl="1" eaLnBrk="1" hangingPunct="1">
              <a:lnSpc>
                <a:spcPct val="90000"/>
              </a:lnSpc>
            </a:pPr>
            <a:endParaRPr lang="en-US" altLang="zh-CN" dirty="0" smtClean="0"/>
          </a:p>
          <a:p>
            <a:pPr lvl="1" eaLnBrk="1" hangingPunct="1">
              <a:lnSpc>
                <a:spcPct val="90000"/>
              </a:lnSpc>
            </a:pPr>
            <a:r>
              <a:rPr lang="en-US" altLang="zh-CN" b="1" dirty="0" err="1" smtClean="0"/>
              <a:t>AppServer</a:t>
            </a:r>
            <a:r>
              <a:rPr lang="en-US" altLang="zh-CN" b="1" dirty="0" smtClean="0"/>
              <a:t> connection</a:t>
            </a:r>
            <a:r>
              <a:rPr lang="en-US" altLang="zh-CN" dirty="0" smtClean="0"/>
              <a:t>. Requires that the client making the request is one of the clients supported by the </a:t>
            </a:r>
            <a:r>
              <a:rPr lang="en-US" altLang="zh-CN" dirty="0" err="1" smtClean="0"/>
              <a:t>AppServer</a:t>
            </a:r>
            <a:r>
              <a:rPr lang="en-US" altLang="zh-CN" dirty="0" smtClean="0"/>
              <a:t> (</a:t>
            </a:r>
            <a:r>
              <a:rPr lang="en-US" altLang="zh-CN" dirty="0" err="1" smtClean="0"/>
              <a:t>AppServer</a:t>
            </a:r>
            <a:r>
              <a:rPr lang="en-US" altLang="zh-CN" dirty="0" smtClean="0"/>
              <a:t> supports </a:t>
            </a:r>
            <a:r>
              <a:rPr lang="en-US" altLang="zh-CN" dirty="0" err="1" smtClean="0"/>
              <a:t>OpenEdge</a:t>
            </a:r>
            <a:r>
              <a:rPr lang="en-US" altLang="zh-CN" dirty="0" smtClean="0"/>
              <a:t>, .NET, and Java clients). The client connects to the </a:t>
            </a:r>
            <a:r>
              <a:rPr lang="en-US" altLang="zh-CN" dirty="0" err="1" smtClean="0"/>
              <a:t>AppServer</a:t>
            </a:r>
            <a:r>
              <a:rPr lang="en-US" altLang="zh-CN" dirty="0" smtClean="0"/>
              <a:t> and invokes the API, using the SI to process the request. The response data for the query is returned as a </a:t>
            </a:r>
            <a:r>
              <a:rPr lang="en-US" altLang="zh-CN" dirty="0" err="1" smtClean="0"/>
              <a:t>ProDataset</a:t>
            </a:r>
            <a:r>
              <a:rPr lang="en-US" altLang="zh-CN" dirty="0" smtClean="0"/>
              <a:t>.</a:t>
            </a:r>
          </a:p>
          <a:p>
            <a:pPr lvl="1" eaLnBrk="1" hangingPunct="1">
              <a:lnSpc>
                <a:spcPct val="90000"/>
              </a:lnSpc>
            </a:pPr>
            <a:endParaRPr lang="en-US" altLang="zh-CN" dirty="0" smtClean="0"/>
          </a:p>
          <a:p>
            <a:pPr lvl="1" eaLnBrk="1" hangingPunct="1">
              <a:lnSpc>
                <a:spcPct val="90000"/>
              </a:lnSpc>
            </a:pPr>
            <a:r>
              <a:rPr lang="en-US" altLang="zh-CN" b="1" dirty="0" smtClean="0"/>
              <a:t>Web service</a:t>
            </a:r>
            <a:r>
              <a:rPr lang="en-US" altLang="zh-CN" dirty="0" smtClean="0"/>
              <a:t>. This method can be used by any application that can process an http message. This method can easily be integrated into an Enterprise Application Integration (EAI) or Enterprise Service Bus (ESB) architecture, as Web services fit naturally into this space. The Web service is hosted as a normal service in QXI, which connects to QXO via an </a:t>
            </a:r>
            <a:r>
              <a:rPr lang="en-US" altLang="zh-CN" dirty="0" err="1" smtClean="0"/>
              <a:t>AppServer</a:t>
            </a:r>
            <a:r>
              <a:rPr lang="en-US" altLang="zh-CN" dirty="0" smtClean="0"/>
              <a:t> and invokes the API on QXO. In this method, response data is returned to the caller as an XML document.</a:t>
            </a:r>
          </a:p>
          <a:p>
            <a:pPr lvl="1" eaLnBrk="1" hangingPunct="1">
              <a:lnSpc>
                <a:spcPct val="90000"/>
              </a:lnSpc>
            </a:pPr>
            <a:endParaRPr lang="en-US" altLang="zh-CN" dirty="0" smtClean="0"/>
          </a:p>
          <a:p>
            <a:pPr eaLnBrk="1" hangingPunct="1">
              <a:lnSpc>
                <a:spcPct val="90000"/>
              </a:lnSpc>
            </a:pPr>
            <a:r>
              <a:rPr lang="en-US" altLang="zh-CN" dirty="0" smtClean="0"/>
              <a:t>The following section discusses using the Web Service method for calling the Query Service. See </a:t>
            </a:r>
            <a:r>
              <a:rPr lang="en-US" altLang="zh-CN" i="1" dirty="0" smtClean="0"/>
              <a:t>Technical Reference: QAD QXtend</a:t>
            </a:r>
            <a:r>
              <a:rPr lang="en-US" altLang="zh-CN" dirty="0" smtClean="0"/>
              <a:t> for details on the other two invocation methods.</a:t>
            </a:r>
          </a:p>
        </p:txBody>
      </p:sp>
      <p:sp>
        <p:nvSpPr>
          <p:cNvPr id="18435" name="Slide Number Placeholder 3"/>
          <p:cNvSpPr>
            <a:spLocks noGrp="1"/>
          </p:cNvSpPr>
          <p:nvPr>
            <p:ph type="sldNum" sz="quarter" idx="5"/>
          </p:nvPr>
        </p:nvSpPr>
        <p:spPr>
          <a:noFill/>
        </p:spPr>
        <p:txBody>
          <a:bodyPr/>
          <a:lstStyle/>
          <a:p>
            <a:fld id="{61BF66C8-6425-493D-B228-356DA06C3EE7}" type="slidenum">
              <a:rPr lang="zh-CN" altLang="en-US" smtClean="0"/>
              <a:pPr/>
              <a:t>4</a:t>
            </a:fld>
            <a:endParaRPr lang="en-US"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a:ln/>
        </p:spPr>
      </p:sp>
      <p:sp>
        <p:nvSpPr>
          <p:cNvPr id="20482" name="Notes Placeholder 2"/>
          <p:cNvSpPr>
            <a:spLocks noGrp="1"/>
          </p:cNvSpPr>
          <p:nvPr>
            <p:ph type="body" idx="1"/>
          </p:nvPr>
        </p:nvSpPr>
        <p:spPr>
          <a:noFill/>
          <a:ln/>
        </p:spPr>
        <p:txBody>
          <a:bodyPr/>
          <a:lstStyle/>
          <a:p>
            <a:pPr eaLnBrk="1" hangingPunct="1"/>
            <a:r>
              <a:rPr lang="en-US" altLang="zh-CN" dirty="0" smtClean="0"/>
              <a:t>The Query Service API generated from the QXO profile screen is deployed to QXI using Deploy Query function. The API is deployed as an SI API.</a:t>
            </a:r>
          </a:p>
          <a:p>
            <a:pPr eaLnBrk="1" hangingPunct="1"/>
            <a:endParaRPr lang="en-US" altLang="zh-CN" dirty="0" smtClean="0"/>
          </a:p>
          <a:p>
            <a:pPr eaLnBrk="1" hangingPunct="1"/>
            <a:r>
              <a:rPr lang="en-US" altLang="zh-CN" dirty="0" smtClean="0"/>
              <a:t>When a Query Service request is deployed to QXI, it must be addressed to a receiver that has a connection pool that is connected to the QXO SI-enabled </a:t>
            </a:r>
            <a:r>
              <a:rPr lang="en-US" altLang="zh-CN" dirty="0" err="1" smtClean="0"/>
              <a:t>AppServer</a:t>
            </a:r>
            <a:r>
              <a:rPr lang="en-US" altLang="zh-CN" dirty="0" smtClean="0"/>
              <a:t>. The request details are passed from QXI to QXO, where the query request is processed. The query is executed against the relevant source application that is identified in the request, and the result of the query is returned to QXI.</a:t>
            </a:r>
          </a:p>
          <a:p>
            <a:pPr eaLnBrk="1" hangingPunct="1"/>
            <a:endParaRPr lang="en-US" altLang="zh-CN" dirty="0" smtClean="0"/>
          </a:p>
          <a:p>
            <a:pPr eaLnBrk="1" hangingPunct="1"/>
            <a:r>
              <a:rPr lang="en-US" altLang="zh-CN" dirty="0" smtClean="0"/>
              <a:t>The result of the query is packaged as the response to the QXI request and passed back to the caller as a SOAP XML message.</a:t>
            </a:r>
          </a:p>
        </p:txBody>
      </p:sp>
      <p:sp>
        <p:nvSpPr>
          <p:cNvPr id="20483" name="Slide Number Placeholder 3"/>
          <p:cNvSpPr>
            <a:spLocks noGrp="1"/>
          </p:cNvSpPr>
          <p:nvPr>
            <p:ph type="sldNum" sz="quarter" idx="5"/>
          </p:nvPr>
        </p:nvSpPr>
        <p:spPr>
          <a:noFill/>
        </p:spPr>
        <p:txBody>
          <a:bodyPr/>
          <a:lstStyle/>
          <a:p>
            <a:fld id="{4DF40350-0674-4E9F-8B7C-691F863DBA14}" type="slidenum">
              <a:rPr lang="zh-CN" altLang="en-US" smtClean="0"/>
              <a:pPr/>
              <a:t>5</a:t>
            </a:fld>
            <a:endParaRPr lang="en-US" altLang="zh-CN"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a:ln/>
        </p:spPr>
      </p:sp>
      <p:sp>
        <p:nvSpPr>
          <p:cNvPr id="22530" name="Notes Placeholder 2"/>
          <p:cNvSpPr>
            <a:spLocks noGrp="1"/>
          </p:cNvSpPr>
          <p:nvPr>
            <p:ph type="body" idx="1"/>
          </p:nvPr>
        </p:nvSpPr>
        <p:spPr>
          <a:noFill/>
          <a:ln/>
        </p:spPr>
        <p:txBody>
          <a:bodyPr/>
          <a:lstStyle/>
          <a:p>
            <a:pPr eaLnBrk="1" hangingPunct="1"/>
            <a:r>
              <a:rPr lang="en-US" altLang="zh-CN" dirty="0" smtClean="0"/>
              <a:t>The Query Service runs against QXO. In order for it to be called from QXI, an SI-enabled </a:t>
            </a:r>
            <a:r>
              <a:rPr lang="en-US" altLang="zh-CN" dirty="0" err="1" smtClean="0"/>
              <a:t>AppServer</a:t>
            </a:r>
            <a:r>
              <a:rPr lang="en-US" altLang="zh-CN" dirty="0" smtClean="0"/>
              <a:t> is required. The </a:t>
            </a:r>
            <a:r>
              <a:rPr lang="en-US" altLang="zh-CN" dirty="0" err="1" smtClean="0"/>
              <a:t>AppServer</a:t>
            </a:r>
            <a:r>
              <a:rPr lang="en-US" altLang="zh-CN" dirty="0" smtClean="0"/>
              <a:t> instance must be connected to the QXO database. The QXO runtime code is required in the PROPATH, and it must use the QXO SI startup procedure com/</a:t>
            </a:r>
            <a:r>
              <a:rPr lang="en-US" altLang="zh-CN" dirty="0" err="1" smtClean="0"/>
              <a:t>qad</a:t>
            </a:r>
            <a:r>
              <a:rPr lang="en-US" altLang="zh-CN" dirty="0" smtClean="0"/>
              <a:t>/</a:t>
            </a:r>
            <a:r>
              <a:rPr lang="en-US" altLang="zh-CN" dirty="0" err="1" smtClean="0"/>
              <a:t>qxtend</a:t>
            </a:r>
            <a:r>
              <a:rPr lang="en-US" altLang="zh-CN" dirty="0" smtClean="0"/>
              <a:t>/</a:t>
            </a:r>
            <a:r>
              <a:rPr lang="en-US" altLang="zh-CN" dirty="0" err="1" smtClean="0"/>
              <a:t>si</a:t>
            </a:r>
            <a:r>
              <a:rPr lang="en-US" altLang="zh-CN" dirty="0" smtClean="0"/>
              <a:t>/</a:t>
            </a:r>
            <a:r>
              <a:rPr lang="en-US" altLang="zh-CN" dirty="0" err="1" smtClean="0"/>
              <a:t>AppServerStart.p</a:t>
            </a:r>
            <a:r>
              <a:rPr lang="en-US" altLang="zh-CN" dirty="0" smtClean="0"/>
              <a:t> when it starts.</a:t>
            </a:r>
          </a:p>
          <a:p>
            <a:pPr eaLnBrk="1" hangingPunct="1"/>
            <a:endParaRPr lang="en-US" altLang="zh-CN" dirty="0" smtClean="0"/>
          </a:p>
          <a:p>
            <a:pPr eaLnBrk="1" hangingPunct="1"/>
            <a:r>
              <a:rPr lang="en-US" altLang="zh-CN" dirty="0" smtClean="0"/>
              <a:t>By default such a</a:t>
            </a:r>
            <a:r>
              <a:rPr lang="en-US" altLang="zh-CN" baseline="0" dirty="0" smtClean="0"/>
              <a:t> </a:t>
            </a:r>
            <a:r>
              <a:rPr lang="en-US" altLang="zh-CN" baseline="0" dirty="0" err="1" smtClean="0"/>
              <a:t>qxosi</a:t>
            </a:r>
            <a:r>
              <a:rPr lang="en-US" altLang="zh-CN" dirty="0" smtClean="0"/>
              <a:t> AppServer has been configured for DDP and Query Service during installation of QXtend. The </a:t>
            </a:r>
            <a:r>
              <a:rPr lang="en-US" altLang="zh-CN" dirty="0" err="1" smtClean="0"/>
              <a:t>AppServer</a:t>
            </a:r>
            <a:r>
              <a:rPr lang="en-US" altLang="zh-CN" dirty="0" smtClean="0"/>
              <a:t> is shared by DDP and Query Service. </a:t>
            </a:r>
          </a:p>
          <a:p>
            <a:pPr eaLnBrk="1" hangingPunct="1"/>
            <a:endParaRPr lang="en-US" altLang="zh-CN" dirty="0" smtClean="0"/>
          </a:p>
          <a:p>
            <a:pPr eaLnBrk="1" hangingPunct="1"/>
            <a:r>
              <a:rPr lang="en-US" altLang="zh-CN" dirty="0" smtClean="0"/>
              <a:t>Follow the standard configuration process for QXI. Any request to be processed by QXI requires a receiver and connection pool. The receiver type of the receiver must be Outbound. The connection pool created must be a SI API adapter connection pool. It must be configured to work with the </a:t>
            </a:r>
            <a:r>
              <a:rPr lang="en-US" altLang="zh-CN" dirty="0" err="1" smtClean="0"/>
              <a:t>AppServer</a:t>
            </a:r>
            <a:r>
              <a:rPr lang="en-US" altLang="zh-CN" dirty="0" smtClean="0"/>
              <a:t> created for the Query Service requests. </a:t>
            </a:r>
          </a:p>
          <a:p>
            <a:pPr eaLnBrk="1" hangingPunct="1"/>
            <a:endParaRPr lang="en-US" altLang="zh-CN" dirty="0" smtClean="0"/>
          </a:p>
          <a:p>
            <a:pPr eaLnBrk="1" hangingPunct="1"/>
            <a:r>
              <a:rPr lang="en-US" altLang="zh-CN" dirty="0" smtClean="0"/>
              <a:t>For details on creating an SI API connection pool, see the “Service Interface Adapter” chapter in the training guide.</a:t>
            </a:r>
          </a:p>
          <a:p>
            <a:pPr eaLnBrk="1" hangingPunct="1"/>
            <a:endParaRPr lang="en-US" altLang="zh-CN" dirty="0" smtClean="0"/>
          </a:p>
        </p:txBody>
      </p:sp>
      <p:sp>
        <p:nvSpPr>
          <p:cNvPr id="22531" name="Slide Number Placeholder 3"/>
          <p:cNvSpPr>
            <a:spLocks noGrp="1"/>
          </p:cNvSpPr>
          <p:nvPr>
            <p:ph type="sldNum" sz="quarter" idx="5"/>
          </p:nvPr>
        </p:nvSpPr>
        <p:spPr>
          <a:noFill/>
        </p:spPr>
        <p:txBody>
          <a:bodyPr/>
          <a:lstStyle/>
          <a:p>
            <a:fld id="{79024A1F-C04C-4273-BFD1-2875087BBE77}" type="slidenum">
              <a:rPr lang="zh-CN" altLang="en-US" smtClean="0"/>
              <a:pPr/>
              <a:t>6</a:t>
            </a:fld>
            <a:endParaRPr lang="en-US" altLang="zh-CN"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a:ln/>
        </p:spPr>
      </p:sp>
      <p:sp>
        <p:nvSpPr>
          <p:cNvPr id="24578" name="Notes Placeholder 2"/>
          <p:cNvSpPr>
            <a:spLocks noGrp="1"/>
          </p:cNvSpPr>
          <p:nvPr>
            <p:ph type="body" idx="1"/>
          </p:nvPr>
        </p:nvSpPr>
        <p:spPr>
          <a:noFill/>
          <a:ln/>
        </p:spPr>
        <p:txBody>
          <a:bodyPr/>
          <a:lstStyle/>
          <a:p>
            <a:pPr eaLnBrk="1" hangingPunct="1">
              <a:lnSpc>
                <a:spcPct val="90000"/>
              </a:lnSpc>
            </a:pPr>
            <a:r>
              <a:rPr lang="en-US" altLang="zh-CN" dirty="0" smtClean="0"/>
              <a:t>The first step in using the Query Service is to define the structure of the response data from a Query Service request. After determining the data you want returned, create a business object definition that contains all the data you identified. Before creating a new business object, verify that none of the existing objects contains the data you need. When you create your business object, make sure that the business object only contains the fields you need.</a:t>
            </a:r>
          </a:p>
          <a:p>
            <a:pPr eaLnBrk="1" hangingPunct="1">
              <a:lnSpc>
                <a:spcPct val="90000"/>
              </a:lnSpc>
            </a:pPr>
            <a:endParaRPr lang="en-US" altLang="zh-CN" dirty="0" smtClean="0"/>
          </a:p>
          <a:p>
            <a:pPr eaLnBrk="1" hangingPunct="1">
              <a:lnSpc>
                <a:spcPct val="90000"/>
              </a:lnSpc>
            </a:pPr>
            <a:r>
              <a:rPr lang="en-US" altLang="zh-CN" dirty="0" smtClean="0"/>
              <a:t>The business object defines the raw message structure. The structure probably will not meet your requirements since you have no control over the field names within the returned data; you also may need additional calculated fields that are not stored in the database returned from the query. Create or use an existing profile to ensure that the data returned from the Query Service meets the requirements of the system that is querying the data.</a:t>
            </a:r>
          </a:p>
          <a:p>
            <a:pPr eaLnBrk="1" hangingPunct="1">
              <a:lnSpc>
                <a:spcPct val="90000"/>
              </a:lnSpc>
            </a:pPr>
            <a:endParaRPr lang="en-US" altLang="zh-CN" dirty="0" smtClean="0"/>
          </a:p>
          <a:p>
            <a:pPr eaLnBrk="1" hangingPunct="1">
              <a:lnSpc>
                <a:spcPct val="90000"/>
              </a:lnSpc>
            </a:pPr>
            <a:r>
              <a:rPr lang="en-US" altLang="zh-CN" dirty="0" smtClean="0"/>
              <a:t>After defining the business object and profile you need for your query, you can automatically deploy the query API to QXI by using the Deploy Query function. </a:t>
            </a:r>
          </a:p>
        </p:txBody>
      </p:sp>
      <p:sp>
        <p:nvSpPr>
          <p:cNvPr id="24579" name="Slide Number Placeholder 3"/>
          <p:cNvSpPr>
            <a:spLocks noGrp="1"/>
          </p:cNvSpPr>
          <p:nvPr>
            <p:ph type="sldNum" sz="quarter" idx="5"/>
          </p:nvPr>
        </p:nvSpPr>
        <p:spPr>
          <a:noFill/>
        </p:spPr>
        <p:txBody>
          <a:bodyPr/>
          <a:lstStyle/>
          <a:p>
            <a:fld id="{D67346BB-78A6-4E98-899F-BC64170EDEE5}" type="slidenum">
              <a:rPr lang="zh-CN" altLang="en-US" smtClean="0"/>
              <a:pPr/>
              <a:t>7</a:t>
            </a:fld>
            <a:endParaRPr lang="en-US" altLang="zh-CN"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Rot="1" noChangeAspect="1" noChangeArrowheads="1" noTextEdit="1"/>
          </p:cNvSpPr>
          <p:nvPr>
            <p:ph type="sldImg"/>
          </p:nvPr>
        </p:nvSpPr>
        <p:spPr>
          <a:ln/>
        </p:spPr>
      </p:sp>
      <p:sp>
        <p:nvSpPr>
          <p:cNvPr id="26626" name="Rectangle 3"/>
          <p:cNvSpPr>
            <a:spLocks noGrp="1" noChangeArrowheads="1"/>
          </p:cNvSpPr>
          <p:nvPr>
            <p:ph type="body" idx="1"/>
          </p:nvPr>
        </p:nvSpPr>
        <p:spPr>
          <a:noFill/>
          <a:ln/>
        </p:spPr>
        <p:txBody>
          <a:bodyPr/>
          <a:lstStyle/>
          <a:p>
            <a:pPr marL="228600" indent="-228600">
              <a:lnSpc>
                <a:spcPct val="80000"/>
              </a:lnSpc>
            </a:pPr>
            <a:r>
              <a:rPr lang="en-US" altLang="zh-CN" sz="900" dirty="0" smtClean="0"/>
              <a:t>To deploy the query service API to QXI, QXO must establish a connection to the QXI server. </a:t>
            </a:r>
          </a:p>
          <a:p>
            <a:pPr marL="228600" indent="-228600">
              <a:lnSpc>
                <a:spcPct val="80000"/>
              </a:lnSpc>
            </a:pPr>
            <a:endParaRPr lang="en-US" altLang="zh-CN" sz="900" dirty="0" smtClean="0"/>
          </a:p>
          <a:p>
            <a:pPr marL="228600" indent="-228600">
              <a:lnSpc>
                <a:spcPct val="80000"/>
              </a:lnSpc>
              <a:buFontTx/>
              <a:buAutoNum type="arabicPeriod"/>
            </a:pPr>
            <a:r>
              <a:rPr lang="en-US" altLang="zh-CN" sz="900" dirty="0" smtClean="0"/>
              <a:t>Provide the host and port information for the QXI server. You also need to specify the </a:t>
            </a:r>
            <a:r>
              <a:rPr lang="en-US" altLang="zh-CN" sz="900" dirty="0" err="1" smtClean="0"/>
              <a:t>Webapp</a:t>
            </a:r>
            <a:r>
              <a:rPr lang="en-US" altLang="zh-CN" sz="900" dirty="0" smtClean="0"/>
              <a:t> name. </a:t>
            </a:r>
          </a:p>
          <a:p>
            <a:pPr marL="228600" indent="-228600">
              <a:lnSpc>
                <a:spcPct val="80000"/>
              </a:lnSpc>
            </a:pPr>
            <a:endParaRPr lang="en-US" altLang="zh-CN" sz="900" dirty="0" smtClean="0"/>
          </a:p>
          <a:p>
            <a:pPr marL="228600" indent="-228600">
              <a:lnSpc>
                <a:spcPct val="80000"/>
              </a:lnSpc>
            </a:pPr>
            <a:r>
              <a:rPr lang="en-US" altLang="zh-CN" sz="900" dirty="0" smtClean="0"/>
              <a:t>2.  If using Secure Socket Protocol https encryption, select the SSL check box.</a:t>
            </a:r>
          </a:p>
          <a:p>
            <a:pPr marL="228600" indent="-228600">
              <a:lnSpc>
                <a:spcPct val="80000"/>
              </a:lnSpc>
            </a:pPr>
            <a:r>
              <a:rPr lang="en-US" altLang="zh-CN" sz="900" b="1" dirty="0" smtClean="0"/>
              <a:t>Note</a:t>
            </a:r>
            <a:r>
              <a:rPr lang="en-US" altLang="zh-CN" sz="900" dirty="0" smtClean="0"/>
              <a:t> If SSL is selected, then QXI Host must include domain name of the host.</a:t>
            </a:r>
          </a:p>
          <a:p>
            <a:pPr marL="228600" indent="-228600">
              <a:lnSpc>
                <a:spcPct val="80000"/>
              </a:lnSpc>
            </a:pPr>
            <a:endParaRPr lang="en-US" altLang="zh-CN" sz="900" dirty="0" smtClean="0"/>
          </a:p>
          <a:p>
            <a:pPr marL="228600" indent="-228600">
              <a:lnSpc>
                <a:spcPct val="80000"/>
              </a:lnSpc>
              <a:buAutoNum type="arabicPeriod" startAt="3"/>
            </a:pPr>
            <a:r>
              <a:rPr lang="en-US" altLang="zh-CN" sz="900" dirty="0" smtClean="0"/>
              <a:t>Enter Tomcat admin user login credentials.</a:t>
            </a:r>
          </a:p>
          <a:p>
            <a:pPr marL="228600" indent="-228600">
              <a:lnSpc>
                <a:spcPct val="80000"/>
              </a:lnSpc>
              <a:buNone/>
            </a:pPr>
            <a:endParaRPr lang="en-US" altLang="zh-CN" sz="900" dirty="0" smtClean="0"/>
          </a:p>
          <a:p>
            <a:pPr marL="228600" indent="-228600">
              <a:lnSpc>
                <a:spcPct val="80000"/>
              </a:lnSpc>
            </a:pPr>
            <a:r>
              <a:rPr lang="en-US" altLang="zh-CN" sz="900" dirty="0" smtClean="0"/>
              <a:t>By default</a:t>
            </a:r>
            <a:r>
              <a:rPr lang="en-US" altLang="zh-CN" sz="900" baseline="0" dirty="0" smtClean="0"/>
              <a:t> all these values have already been defined. C</a:t>
            </a:r>
            <a:r>
              <a:rPr lang="en-US" altLang="zh-CN" sz="900" dirty="0" smtClean="0"/>
              <a:t>lick Next. Once the connection to QXI has been established, QXO will display the receivers for the Outbound module in QXI. </a:t>
            </a:r>
          </a:p>
          <a:p>
            <a:pPr marL="228600" indent="-228600">
              <a:lnSpc>
                <a:spcPct val="80000"/>
              </a:lnSpc>
            </a:pPr>
            <a:endParaRPr lang="en-US" altLang="zh-CN" sz="900" dirty="0" smtClean="0"/>
          </a:p>
          <a:p>
            <a:pPr marL="228600" indent="-228600">
              <a:lnSpc>
                <a:spcPct val="80000"/>
              </a:lnSpc>
            </a:pPr>
            <a:r>
              <a:rPr lang="en-US" altLang="zh-CN" sz="900" dirty="0" smtClean="0"/>
              <a:t>4.  Select the receiver or receivers to which you want to deploy the query API, and then click Deploy.</a:t>
            </a:r>
          </a:p>
          <a:p>
            <a:pPr marL="228600" indent="-228600">
              <a:lnSpc>
                <a:spcPct val="80000"/>
              </a:lnSpc>
            </a:pPr>
            <a:endParaRPr lang="en-US" altLang="zh-CN" sz="900" dirty="0" smtClean="0"/>
          </a:p>
          <a:p>
            <a:pPr marL="228600" indent="-228600">
              <a:lnSpc>
                <a:spcPct val="80000"/>
              </a:lnSpc>
            </a:pPr>
            <a:r>
              <a:rPr lang="en-US" altLang="zh-CN" sz="900" dirty="0" smtClean="0"/>
              <a:t>5.  A system message displays the status of the deployment.</a:t>
            </a:r>
          </a:p>
          <a:p>
            <a:pPr marL="228600" indent="-228600">
              <a:lnSpc>
                <a:spcPct val="80000"/>
              </a:lnSpc>
            </a:pPr>
            <a:endParaRPr lang="en-US" altLang="zh-CN" sz="900"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Rot="1" noChangeAspect="1" noChangeArrowheads="1" noTextEdit="1"/>
          </p:cNvSpPr>
          <p:nvPr>
            <p:ph type="sldImg"/>
          </p:nvPr>
        </p:nvSpPr>
        <p:spPr>
          <a:ln/>
        </p:spPr>
      </p:sp>
      <p:sp>
        <p:nvSpPr>
          <p:cNvPr id="28674" name="Rectangle 3"/>
          <p:cNvSpPr>
            <a:spLocks noGrp="1" noChangeArrowheads="1"/>
          </p:cNvSpPr>
          <p:nvPr>
            <p:ph type="body" idx="1"/>
          </p:nvPr>
        </p:nvSpPr>
        <p:spPr>
          <a:noFill/>
          <a:ln/>
        </p:spPr>
        <p:txBody>
          <a:bodyPr/>
          <a:lstStyle/>
          <a:p>
            <a:r>
              <a:rPr lang="en-US" altLang="zh-CN" dirty="0" smtClean="0"/>
              <a:t>To verify that a query API has been deployed successfully, you can go to QXI and view the schemas under the receiver for query service. A new custom API should be identified. Typically, it has following attributes</a:t>
            </a:r>
          </a:p>
          <a:p>
            <a:endParaRPr lang="en-US" altLang="zh-CN" dirty="0" smtClean="0"/>
          </a:p>
          <a:p>
            <a:r>
              <a:rPr lang="en-US" altLang="zh-CN" dirty="0" err="1" smtClean="0"/>
              <a:t>QdocName</a:t>
            </a:r>
            <a:r>
              <a:rPr lang="en-US" altLang="zh-CN" dirty="0" smtClean="0"/>
              <a:t>:  The name of the </a:t>
            </a:r>
            <a:r>
              <a:rPr lang="en-US" altLang="zh-CN" dirty="0" err="1" smtClean="0"/>
              <a:t>Qdoc</a:t>
            </a:r>
            <a:r>
              <a:rPr lang="en-US" altLang="zh-CN" dirty="0" smtClean="0"/>
              <a:t> is ‘query’ + profile name. For example, if the profile name is ‘Item’, the </a:t>
            </a:r>
            <a:r>
              <a:rPr lang="en-US" altLang="zh-CN" dirty="0" err="1" smtClean="0"/>
              <a:t>QdocName</a:t>
            </a:r>
            <a:r>
              <a:rPr lang="en-US" altLang="zh-CN" dirty="0" smtClean="0"/>
              <a:t> of the API will be </a:t>
            </a:r>
            <a:r>
              <a:rPr lang="en-US" altLang="zh-CN" dirty="0" err="1" smtClean="0"/>
              <a:t>queryItem</a:t>
            </a:r>
            <a:r>
              <a:rPr lang="en-US" altLang="zh-CN" dirty="0" smtClean="0"/>
              <a:t>. </a:t>
            </a:r>
          </a:p>
          <a:p>
            <a:r>
              <a:rPr lang="en-US" altLang="zh-CN" dirty="0" smtClean="0"/>
              <a:t>XML Syntax:  </a:t>
            </a:r>
            <a:r>
              <a:rPr lang="en-US" altLang="zh-CN" dirty="0" err="1" smtClean="0"/>
              <a:t>Qdoc</a:t>
            </a:r>
            <a:r>
              <a:rPr lang="en-US" altLang="zh-CN" dirty="0" smtClean="0"/>
              <a:t> 1.1. </a:t>
            </a:r>
          </a:p>
          <a:p>
            <a:r>
              <a:rPr lang="en-US" altLang="zh-CN" dirty="0" smtClean="0"/>
              <a:t>Version:  Depends on the type of source application.  For example, if source application type is QADEE, the version of the query API will be ERP3_1. </a:t>
            </a:r>
          </a:p>
          <a:p>
            <a:r>
              <a:rPr lang="en-US" altLang="zh-CN" dirty="0" smtClean="0"/>
              <a:t>Route:  SI API</a:t>
            </a:r>
          </a:p>
          <a:p>
            <a:r>
              <a:rPr lang="en-US" altLang="zh-CN" dirty="0" smtClean="0"/>
              <a:t>Procedure: com/</a:t>
            </a:r>
            <a:r>
              <a:rPr lang="en-US" altLang="zh-CN" dirty="0" err="1" smtClean="0"/>
              <a:t>qad</a:t>
            </a:r>
            <a:r>
              <a:rPr lang="en-US" altLang="zh-CN" dirty="0" smtClean="0"/>
              <a:t>/</a:t>
            </a:r>
            <a:r>
              <a:rPr lang="en-US" altLang="zh-CN" dirty="0" err="1" smtClean="0"/>
              <a:t>qxtend</a:t>
            </a:r>
            <a:r>
              <a:rPr lang="en-US" altLang="zh-CN" dirty="0" smtClean="0"/>
              <a:t>/</a:t>
            </a:r>
            <a:r>
              <a:rPr lang="en-US" altLang="zh-CN" dirty="0" err="1" smtClean="0"/>
              <a:t>si</a:t>
            </a:r>
            <a:r>
              <a:rPr lang="en-US" altLang="zh-CN" dirty="0" smtClean="0"/>
              <a:t>/</a:t>
            </a:r>
            <a:r>
              <a:rPr lang="en-US" altLang="zh-CN" dirty="0" err="1" smtClean="0"/>
              <a:t>QueryService.p</a:t>
            </a:r>
            <a:endParaRPr lang="en-US" altLang="zh-CN" dirty="0" smtClean="0"/>
          </a:p>
          <a:p>
            <a:endParaRPr lang="zh-CN" alt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a:ln/>
        </p:spPr>
      </p:sp>
      <p:sp>
        <p:nvSpPr>
          <p:cNvPr id="30722" name="Notes Placeholder 2"/>
          <p:cNvSpPr>
            <a:spLocks noGrp="1"/>
          </p:cNvSpPr>
          <p:nvPr>
            <p:ph type="body" idx="1"/>
          </p:nvPr>
        </p:nvSpPr>
        <p:spPr>
          <a:noFill/>
          <a:ln/>
        </p:spPr>
        <p:txBody>
          <a:bodyPr/>
          <a:lstStyle/>
          <a:p>
            <a:pPr eaLnBrk="1" hangingPunct="1"/>
            <a:r>
              <a:rPr lang="en-US" altLang="zh-CN" dirty="0" smtClean="0"/>
              <a:t>The simplest way to test the Query Service functionality once it has been deployed is to use the SOAP UI toolset to build some test cases. The Generate WSDL button in QXI can be used to generate WSDL and schemas which are used to generate the new WSDL project in SOAP UI.</a:t>
            </a:r>
          </a:p>
          <a:p>
            <a:pPr eaLnBrk="1" hangingPunct="1"/>
            <a:endParaRPr lang="en-US" altLang="zh-CN" dirty="0" smtClean="0"/>
          </a:p>
          <a:p>
            <a:pPr eaLnBrk="1" hangingPunct="1"/>
            <a:r>
              <a:rPr lang="en-US" altLang="zh-CN" dirty="0" smtClean="0"/>
              <a:t>Once a new project has been built in SOAP UI, new requests can be created and executed against the APIs deployed in QXI. For details on using SOAP UI, see the section “Testing QXI with SOAP UI” in the training guide.</a:t>
            </a:r>
          </a:p>
        </p:txBody>
      </p:sp>
      <p:sp>
        <p:nvSpPr>
          <p:cNvPr id="30723" name="Slide Number Placeholder 3"/>
          <p:cNvSpPr>
            <a:spLocks noGrp="1"/>
          </p:cNvSpPr>
          <p:nvPr>
            <p:ph type="sldNum" sz="quarter" idx="5"/>
          </p:nvPr>
        </p:nvSpPr>
        <p:spPr>
          <a:noFill/>
        </p:spPr>
        <p:txBody>
          <a:bodyPr/>
          <a:lstStyle/>
          <a:p>
            <a:fld id="{E6712E4C-51DD-4FD9-84B4-DACBD635786C}" type="slidenum">
              <a:rPr lang="zh-CN" altLang="en-US" smtClean="0"/>
              <a:pPr/>
              <a:t>10</a:t>
            </a:fld>
            <a:endParaRPr lang="en-US"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QX-QUE-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QX-QUE-</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QX-QUE-</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QX-QUE-</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QX-QUE-</a:t>
            </a:r>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QX-QUE-</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9"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smtClean="0"/>
              <a:t>QX-QUE-</a:t>
            </a:r>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4"/>
          <p:cNvSpPr>
            <a:spLocks noGrp="1" noChangeArrowheads="1"/>
          </p:cNvSpPr>
          <p:nvPr>
            <p:ph type="title"/>
          </p:nvPr>
        </p:nvSpPr>
        <p:spPr/>
        <p:txBody>
          <a:bodyPr/>
          <a:lstStyle/>
          <a:p>
            <a:r>
              <a:rPr lang="en-US" altLang="zh-CN" dirty="0" smtClean="0"/>
              <a:t>QAD Fundamentals: Query Service</a:t>
            </a:r>
          </a:p>
        </p:txBody>
      </p:sp>
      <p:sp>
        <p:nvSpPr>
          <p:cNvPr id="14338" name="Rectangle 5"/>
          <p:cNvSpPr>
            <a:spLocks noGrp="1" noChangeArrowheads="1"/>
          </p:cNvSpPr>
          <p:nvPr>
            <p:ph type="body" sz="quarter" idx="10"/>
          </p:nvPr>
        </p:nvSpPr>
        <p:spPr/>
        <p:txBody>
          <a:bodyPr/>
          <a:lstStyle/>
          <a:p>
            <a:r>
              <a:rPr lang="en-US" altLang="zh-CN" dirty="0" smtClean="0"/>
              <a:t>QAD Enterprise Applications</a:t>
            </a:r>
          </a:p>
        </p:txBody>
      </p:sp>
      <p:sp>
        <p:nvSpPr>
          <p:cNvPr id="7" name="Text Placeholder 6"/>
          <p:cNvSpPr>
            <a:spLocks noGrp="1"/>
          </p:cNvSpPr>
          <p:nvPr>
            <p:ph type="body" sz="quarter" idx="11"/>
          </p:nvPr>
        </p:nvSpPr>
        <p:spPr/>
        <p:txBody>
          <a:bodyPr/>
          <a:lstStyle/>
          <a:p>
            <a:r>
              <a:rPr lang="en-US" dirty="0" smtClean="0"/>
              <a:t>Training Presentation</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p:txBody>
          <a:bodyPr/>
          <a:lstStyle/>
          <a:p>
            <a:r>
              <a:rPr lang="en-US" altLang="zh-CN" smtClean="0"/>
              <a:t>Query Service – Using Web Service</a:t>
            </a:r>
          </a:p>
        </p:txBody>
      </p:sp>
      <p:sp>
        <p:nvSpPr>
          <p:cNvPr id="6" name="Footer Placeholder 5"/>
          <p:cNvSpPr>
            <a:spLocks noGrp="1"/>
          </p:cNvSpPr>
          <p:nvPr>
            <p:ph type="ftr" sz="quarter" idx="10"/>
          </p:nvPr>
        </p:nvSpPr>
        <p:spPr/>
        <p:txBody>
          <a:bodyPr/>
          <a:lstStyle/>
          <a:p>
            <a:r>
              <a:rPr lang="en-US" dirty="0" smtClean="0"/>
              <a:t>QX-QUE-090</a:t>
            </a:r>
            <a:endParaRPr lang="en-US" dirty="0"/>
          </a:p>
        </p:txBody>
      </p:sp>
      <p:pic>
        <p:nvPicPr>
          <p:cNvPr id="12292" name="Picture 4" descr="C:\Users\frl\AppData\Local\Temp\SNAGHTML96fc459.PNG"/>
          <p:cNvPicPr>
            <a:picLocks noChangeAspect="1" noChangeArrowheads="1"/>
          </p:cNvPicPr>
          <p:nvPr/>
        </p:nvPicPr>
        <p:blipFill>
          <a:blip r:embed="rId3"/>
          <a:srcRect/>
          <a:stretch>
            <a:fillRect/>
          </a:stretch>
        </p:blipFill>
        <p:spPr bwMode="auto">
          <a:xfrm>
            <a:off x="838200" y="914400"/>
            <a:ext cx="7467600" cy="547370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Content Placeholder 2"/>
          <p:cNvSpPr>
            <a:spLocks noGrp="1"/>
          </p:cNvSpPr>
          <p:nvPr>
            <p:ph idx="1"/>
          </p:nvPr>
        </p:nvSpPr>
        <p:spPr/>
        <p:txBody>
          <a:bodyPr>
            <a:normAutofit/>
          </a:bodyPr>
          <a:lstStyle/>
          <a:p>
            <a:r>
              <a:rPr lang="en-US" altLang="zh-CN" sz="3200" dirty="0" smtClean="0"/>
              <a:t>Query Service request header</a:t>
            </a:r>
          </a:p>
          <a:p>
            <a:pPr>
              <a:buNone/>
            </a:pPr>
            <a:endParaRPr lang="en-US" altLang="zh-CN" sz="3200" dirty="0" smtClean="0"/>
          </a:p>
          <a:p>
            <a:endParaRPr lang="en-US" altLang="zh-CN" sz="3200" dirty="0" smtClean="0"/>
          </a:p>
          <a:p>
            <a:endParaRPr lang="en-US" altLang="zh-CN" sz="3200" dirty="0" smtClean="0"/>
          </a:p>
          <a:p>
            <a:endParaRPr lang="en-US" altLang="zh-CN" sz="3200" dirty="0" smtClean="0"/>
          </a:p>
          <a:p>
            <a:r>
              <a:rPr lang="en-US" altLang="zh-CN" sz="3200" dirty="0" err="1" smtClean="0"/>
              <a:t>suppressResponseDetail</a:t>
            </a:r>
            <a:r>
              <a:rPr lang="en-US" altLang="zh-CN" sz="3200" dirty="0" smtClean="0"/>
              <a:t> in SOAP header must be false</a:t>
            </a:r>
          </a:p>
        </p:txBody>
      </p:sp>
      <p:sp>
        <p:nvSpPr>
          <p:cNvPr id="31746" name="Title 1"/>
          <p:cNvSpPr>
            <a:spLocks noGrp="1"/>
          </p:cNvSpPr>
          <p:nvPr>
            <p:ph type="title"/>
          </p:nvPr>
        </p:nvSpPr>
        <p:spPr/>
        <p:txBody>
          <a:bodyPr/>
          <a:lstStyle/>
          <a:p>
            <a:r>
              <a:rPr lang="en-US" altLang="zh-CN" smtClean="0"/>
              <a:t>Query Service – Using Web Service</a:t>
            </a:r>
          </a:p>
        </p:txBody>
      </p:sp>
      <p:sp>
        <p:nvSpPr>
          <p:cNvPr id="7" name="Footer Placeholder 6"/>
          <p:cNvSpPr>
            <a:spLocks noGrp="1"/>
          </p:cNvSpPr>
          <p:nvPr>
            <p:ph type="ftr" sz="quarter" idx="10"/>
          </p:nvPr>
        </p:nvSpPr>
        <p:spPr/>
        <p:txBody>
          <a:bodyPr/>
          <a:lstStyle/>
          <a:p>
            <a:r>
              <a:rPr lang="en-US" dirty="0" smtClean="0"/>
              <a:t>QX-QUE-100</a:t>
            </a:r>
            <a:endParaRPr lang="en-US" dirty="0"/>
          </a:p>
        </p:txBody>
      </p:sp>
      <p:pic>
        <p:nvPicPr>
          <p:cNvPr id="10243" name="Picture 3"/>
          <p:cNvPicPr>
            <a:picLocks noChangeAspect="1" noChangeArrowheads="1"/>
          </p:cNvPicPr>
          <p:nvPr/>
        </p:nvPicPr>
        <p:blipFill>
          <a:blip r:embed="rId3"/>
          <a:srcRect/>
          <a:stretch>
            <a:fillRect/>
          </a:stretch>
        </p:blipFill>
        <p:spPr bwMode="auto">
          <a:xfrm>
            <a:off x="1143000" y="1600200"/>
            <a:ext cx="6087486" cy="1981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Content Placeholder 2"/>
          <p:cNvSpPr>
            <a:spLocks noGrp="1"/>
          </p:cNvSpPr>
          <p:nvPr>
            <p:ph idx="1"/>
          </p:nvPr>
        </p:nvSpPr>
        <p:spPr/>
        <p:txBody>
          <a:bodyPr>
            <a:noAutofit/>
          </a:bodyPr>
          <a:lstStyle/>
          <a:p>
            <a:r>
              <a:rPr lang="en-US" altLang="zh-CN" sz="3200" dirty="0" smtClean="0"/>
              <a:t>Query Service request body</a:t>
            </a:r>
          </a:p>
          <a:p>
            <a:endParaRPr lang="en-US" altLang="zh-CN" sz="3200" dirty="0" smtClean="0"/>
          </a:p>
          <a:p>
            <a:endParaRPr lang="en-US" altLang="zh-CN" sz="3200" dirty="0" smtClean="0"/>
          </a:p>
          <a:p>
            <a:endParaRPr lang="en-US" altLang="zh-CN" sz="3200" dirty="0" smtClean="0"/>
          </a:p>
          <a:p>
            <a:pPr>
              <a:buNone/>
            </a:pPr>
            <a:endParaRPr lang="en-US" altLang="zh-CN" sz="3200" dirty="0" smtClean="0"/>
          </a:p>
          <a:p>
            <a:endParaRPr lang="en-US" altLang="zh-CN" sz="3200" dirty="0" smtClean="0"/>
          </a:p>
          <a:p>
            <a:endParaRPr lang="en-US" altLang="zh-CN" sz="3200" dirty="0" smtClean="0"/>
          </a:p>
          <a:p>
            <a:r>
              <a:rPr lang="en-US" altLang="zh-CN" sz="3200" dirty="0" err="1" smtClean="0"/>
              <a:t>dsQueryServiceRequest</a:t>
            </a:r>
            <a:r>
              <a:rPr lang="en-US" altLang="zh-CN" sz="3200" dirty="0" smtClean="0"/>
              <a:t> element contains Query Service parameters</a:t>
            </a:r>
          </a:p>
        </p:txBody>
      </p:sp>
      <p:sp>
        <p:nvSpPr>
          <p:cNvPr id="33794" name="Title 1"/>
          <p:cNvSpPr>
            <a:spLocks noGrp="1"/>
          </p:cNvSpPr>
          <p:nvPr>
            <p:ph type="title"/>
          </p:nvPr>
        </p:nvSpPr>
        <p:spPr/>
        <p:txBody>
          <a:bodyPr/>
          <a:lstStyle/>
          <a:p>
            <a:r>
              <a:rPr lang="en-US" altLang="zh-CN" smtClean="0"/>
              <a:t>Query Service – Using Web Service</a:t>
            </a:r>
          </a:p>
        </p:txBody>
      </p:sp>
      <p:sp>
        <p:nvSpPr>
          <p:cNvPr id="7" name="Footer Placeholder 6"/>
          <p:cNvSpPr>
            <a:spLocks noGrp="1"/>
          </p:cNvSpPr>
          <p:nvPr>
            <p:ph type="ftr" sz="quarter" idx="10"/>
          </p:nvPr>
        </p:nvSpPr>
        <p:spPr/>
        <p:txBody>
          <a:bodyPr/>
          <a:lstStyle/>
          <a:p>
            <a:r>
              <a:rPr lang="en-US" dirty="0" smtClean="0"/>
              <a:t>QX-QUE-110</a:t>
            </a:r>
            <a:endParaRPr lang="en-US" dirty="0"/>
          </a:p>
        </p:txBody>
      </p:sp>
      <p:pic>
        <p:nvPicPr>
          <p:cNvPr id="8197" name="Picture 5"/>
          <p:cNvPicPr>
            <a:picLocks noChangeAspect="1" noChangeArrowheads="1"/>
          </p:cNvPicPr>
          <p:nvPr/>
        </p:nvPicPr>
        <p:blipFill>
          <a:blip r:embed="rId3"/>
          <a:srcRect/>
          <a:stretch>
            <a:fillRect/>
          </a:stretch>
        </p:blipFill>
        <p:spPr bwMode="auto">
          <a:xfrm>
            <a:off x="1295400" y="1447800"/>
            <a:ext cx="4743450" cy="354076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Content Placeholder 2"/>
          <p:cNvSpPr>
            <a:spLocks noGrp="1"/>
          </p:cNvSpPr>
          <p:nvPr>
            <p:ph idx="1"/>
          </p:nvPr>
        </p:nvSpPr>
        <p:spPr/>
        <p:txBody>
          <a:bodyPr>
            <a:normAutofit/>
          </a:bodyPr>
          <a:lstStyle/>
          <a:p>
            <a:r>
              <a:rPr lang="en-US" altLang="zh-CN" sz="3200" dirty="0" smtClean="0"/>
              <a:t>Query Service response body</a:t>
            </a:r>
          </a:p>
        </p:txBody>
      </p:sp>
      <p:sp>
        <p:nvSpPr>
          <p:cNvPr id="35842" name="Title 1"/>
          <p:cNvSpPr>
            <a:spLocks noGrp="1"/>
          </p:cNvSpPr>
          <p:nvPr>
            <p:ph type="title"/>
          </p:nvPr>
        </p:nvSpPr>
        <p:spPr/>
        <p:txBody>
          <a:bodyPr/>
          <a:lstStyle/>
          <a:p>
            <a:r>
              <a:rPr lang="en-US" altLang="zh-CN" smtClean="0"/>
              <a:t>Query Service – Using Web Service</a:t>
            </a:r>
          </a:p>
        </p:txBody>
      </p:sp>
      <p:sp>
        <p:nvSpPr>
          <p:cNvPr id="7" name="Footer Placeholder 6"/>
          <p:cNvSpPr>
            <a:spLocks noGrp="1"/>
          </p:cNvSpPr>
          <p:nvPr>
            <p:ph type="ftr" sz="quarter" idx="10"/>
          </p:nvPr>
        </p:nvSpPr>
        <p:spPr/>
        <p:txBody>
          <a:bodyPr/>
          <a:lstStyle/>
          <a:p>
            <a:r>
              <a:rPr lang="en-US" dirty="0" smtClean="0"/>
              <a:t>QX-QUE-120</a:t>
            </a:r>
            <a:endParaRPr lang="en-US" dirty="0"/>
          </a:p>
        </p:txBody>
      </p:sp>
      <p:pic>
        <p:nvPicPr>
          <p:cNvPr id="6148" name="Picture 4"/>
          <p:cNvPicPr>
            <a:picLocks noChangeAspect="1" noChangeArrowheads="1"/>
          </p:cNvPicPr>
          <p:nvPr/>
        </p:nvPicPr>
        <p:blipFill>
          <a:blip r:embed="rId3"/>
          <a:srcRect/>
          <a:stretch>
            <a:fillRect/>
          </a:stretch>
        </p:blipFill>
        <p:spPr bwMode="auto">
          <a:xfrm>
            <a:off x="228600" y="1905000"/>
            <a:ext cx="5121429" cy="3471429"/>
          </a:xfrm>
          <a:prstGeom prst="rect">
            <a:avLst/>
          </a:prstGeom>
          <a:noFill/>
          <a:ln w="9525">
            <a:noFill/>
            <a:miter lim="800000"/>
            <a:headEnd/>
            <a:tailEnd/>
          </a:ln>
          <a:effectLst/>
        </p:spPr>
      </p:pic>
      <p:pic>
        <p:nvPicPr>
          <p:cNvPr id="6150" name="Picture 6"/>
          <p:cNvPicPr>
            <a:picLocks noChangeAspect="1" noChangeArrowheads="1"/>
          </p:cNvPicPr>
          <p:nvPr/>
        </p:nvPicPr>
        <p:blipFill>
          <a:blip r:embed="rId4"/>
          <a:srcRect/>
          <a:stretch>
            <a:fillRect/>
          </a:stretch>
        </p:blipFill>
        <p:spPr bwMode="auto">
          <a:xfrm>
            <a:off x="4876800" y="1981200"/>
            <a:ext cx="3935714" cy="430000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Content Placeholder 2"/>
          <p:cNvSpPr>
            <a:spLocks noGrp="1"/>
          </p:cNvSpPr>
          <p:nvPr>
            <p:ph idx="1"/>
          </p:nvPr>
        </p:nvSpPr>
        <p:spPr/>
        <p:txBody>
          <a:bodyPr/>
          <a:lstStyle/>
          <a:p>
            <a:r>
              <a:rPr lang="en-US" altLang="zh-CN" dirty="0" smtClean="0"/>
              <a:t>Complete the exercise in your training guide.</a:t>
            </a:r>
          </a:p>
        </p:txBody>
      </p:sp>
      <p:sp>
        <p:nvSpPr>
          <p:cNvPr id="37890" name="Title 1"/>
          <p:cNvSpPr>
            <a:spLocks noGrp="1"/>
          </p:cNvSpPr>
          <p:nvPr>
            <p:ph type="title"/>
          </p:nvPr>
        </p:nvSpPr>
        <p:spPr/>
        <p:txBody>
          <a:bodyPr/>
          <a:lstStyle/>
          <a:p>
            <a:r>
              <a:rPr lang="en-US" altLang="zh-CN" smtClean="0"/>
              <a:t>Exercise: Query Service</a:t>
            </a:r>
          </a:p>
        </p:txBody>
      </p:sp>
      <p:sp>
        <p:nvSpPr>
          <p:cNvPr id="6" name="Footer Placeholder 5"/>
          <p:cNvSpPr>
            <a:spLocks noGrp="1"/>
          </p:cNvSpPr>
          <p:nvPr>
            <p:ph type="ftr" sz="quarter" idx="10"/>
          </p:nvPr>
        </p:nvSpPr>
        <p:spPr/>
        <p:txBody>
          <a:bodyPr/>
          <a:lstStyle/>
          <a:p>
            <a:r>
              <a:rPr lang="en-US" dirty="0" smtClean="0"/>
              <a:t>QX-QUE-130</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idx="1"/>
          </p:nvPr>
        </p:nvSpPr>
        <p:spPr/>
        <p:txBody>
          <a:bodyPr>
            <a:normAutofit/>
          </a:bodyPr>
          <a:lstStyle/>
          <a:p>
            <a:r>
              <a:rPr lang="en-US" altLang="zh-CN" dirty="0" smtClean="0"/>
              <a:t>Query application data without a database connection</a:t>
            </a:r>
          </a:p>
          <a:p>
            <a:r>
              <a:rPr lang="en-US" altLang="zh-CN" dirty="0" smtClean="0"/>
              <a:t>Query data in any QXO source application </a:t>
            </a:r>
          </a:p>
          <a:p>
            <a:pPr lvl="1"/>
            <a:r>
              <a:rPr lang="en-US" altLang="zh-CN" dirty="0" smtClean="0"/>
              <a:t>Excluding DDP source applications and DDP business objects</a:t>
            </a:r>
          </a:p>
          <a:p>
            <a:r>
              <a:rPr lang="en-US" altLang="zh-CN" dirty="0" smtClean="0"/>
              <a:t>Uses QXO business object and profile definitions</a:t>
            </a:r>
          </a:p>
          <a:p>
            <a:pPr lvl="1"/>
            <a:r>
              <a:rPr lang="en-US" altLang="zh-CN" dirty="0" smtClean="0"/>
              <a:t>Returns complex hierarchical data</a:t>
            </a:r>
          </a:p>
          <a:p>
            <a:r>
              <a:rPr lang="en-US" altLang="zh-CN" dirty="0" smtClean="0"/>
              <a:t>Replacement for ODBC and direct database access</a:t>
            </a:r>
          </a:p>
          <a:p>
            <a:endParaRPr lang="en-US" altLang="zh-CN" dirty="0" smtClean="0"/>
          </a:p>
        </p:txBody>
      </p:sp>
      <p:sp>
        <p:nvSpPr>
          <p:cNvPr id="15361" name="Rectangle 2"/>
          <p:cNvSpPr>
            <a:spLocks noGrp="1" noChangeArrowheads="1"/>
          </p:cNvSpPr>
          <p:nvPr>
            <p:ph type="title"/>
          </p:nvPr>
        </p:nvSpPr>
        <p:spPr/>
        <p:txBody>
          <a:bodyPr/>
          <a:lstStyle/>
          <a:p>
            <a:r>
              <a:rPr lang="en-US" altLang="zh-CN" smtClean="0"/>
              <a:t>Query Service - Overview</a:t>
            </a:r>
          </a:p>
        </p:txBody>
      </p:sp>
      <p:sp>
        <p:nvSpPr>
          <p:cNvPr id="6" name="Footer Placeholder 5"/>
          <p:cNvSpPr>
            <a:spLocks noGrp="1"/>
          </p:cNvSpPr>
          <p:nvPr>
            <p:ph type="ftr" sz="quarter" idx="10"/>
          </p:nvPr>
        </p:nvSpPr>
        <p:spPr/>
        <p:txBody>
          <a:bodyPr/>
          <a:lstStyle/>
          <a:p>
            <a:r>
              <a:rPr lang="en-US" dirty="0" smtClean="0"/>
              <a:t>QX-QUE-020</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altLang="zh-CN" dirty="0" smtClean="0"/>
              <a:t>Query Service request defines </a:t>
            </a:r>
          </a:p>
          <a:p>
            <a:pPr lvl="1"/>
            <a:r>
              <a:rPr lang="en-US" altLang="zh-CN" dirty="0" smtClean="0"/>
              <a:t>Source application to query</a:t>
            </a:r>
          </a:p>
          <a:p>
            <a:pPr lvl="1"/>
            <a:r>
              <a:rPr lang="en-US" altLang="zh-CN" dirty="0" smtClean="0"/>
              <a:t>Profile</a:t>
            </a:r>
          </a:p>
          <a:p>
            <a:pPr lvl="1"/>
            <a:r>
              <a:rPr lang="en-US" altLang="zh-CN" dirty="0" smtClean="0"/>
              <a:t>User-defined query filter</a:t>
            </a:r>
          </a:p>
          <a:p>
            <a:pPr lvl="1"/>
            <a:r>
              <a:rPr lang="en-US" altLang="zh-CN" dirty="0" smtClean="0"/>
              <a:t>Rows of data to return</a:t>
            </a:r>
          </a:p>
          <a:p>
            <a:pPr lvl="1"/>
            <a:r>
              <a:rPr lang="en-US" altLang="zh-CN" dirty="0" smtClean="0"/>
              <a:t>Ignore BO Filter</a:t>
            </a:r>
          </a:p>
          <a:p>
            <a:pPr lvl="1"/>
            <a:r>
              <a:rPr lang="en-US" altLang="zh-CN" dirty="0" smtClean="0"/>
              <a:t>Ignore BO Inner Join</a:t>
            </a:r>
          </a:p>
          <a:p>
            <a:endParaRPr lang="en-US" dirty="0"/>
          </a:p>
        </p:txBody>
      </p:sp>
      <p:sp>
        <p:nvSpPr>
          <p:cNvPr id="3" name="Title 2"/>
          <p:cNvSpPr>
            <a:spLocks noGrp="1"/>
          </p:cNvSpPr>
          <p:nvPr>
            <p:ph type="title"/>
          </p:nvPr>
        </p:nvSpPr>
        <p:spPr/>
        <p:txBody>
          <a:bodyPr/>
          <a:lstStyle/>
          <a:p>
            <a:r>
              <a:rPr lang="en-US" dirty="0" smtClean="0"/>
              <a:t>Query Service - Request</a:t>
            </a:r>
            <a:endParaRPr lang="en-US" dirty="0"/>
          </a:p>
        </p:txBody>
      </p:sp>
      <p:sp>
        <p:nvSpPr>
          <p:cNvPr id="4" name="Footer Placeholder 3"/>
          <p:cNvSpPr>
            <a:spLocks noGrp="1"/>
          </p:cNvSpPr>
          <p:nvPr>
            <p:ph type="ftr" sz="quarter" idx="10"/>
          </p:nvPr>
        </p:nvSpPr>
        <p:spPr/>
        <p:txBody>
          <a:bodyPr/>
          <a:lstStyle/>
          <a:p>
            <a:r>
              <a:rPr lang="en-US" smtClean="0"/>
              <a:t>QX-QUE-</a:t>
            </a:r>
            <a:endParaRPr lang="en-US" dirty="0"/>
          </a:p>
        </p:txBody>
      </p:sp>
      <p:pic>
        <p:nvPicPr>
          <p:cNvPr id="2053" name="Picture 5"/>
          <p:cNvPicPr>
            <a:picLocks noChangeAspect="1" noChangeArrowheads="1"/>
          </p:cNvPicPr>
          <p:nvPr/>
        </p:nvPicPr>
        <p:blipFill>
          <a:blip r:embed="rId3"/>
          <a:srcRect/>
          <a:stretch>
            <a:fillRect/>
          </a:stretch>
        </p:blipFill>
        <p:spPr bwMode="auto">
          <a:xfrm>
            <a:off x="2057400" y="4267200"/>
            <a:ext cx="6096000" cy="159834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The Query Service can be called in three ways:</a:t>
            </a:r>
          </a:p>
          <a:p>
            <a:pPr lvl="1"/>
            <a:r>
              <a:rPr lang="en-US" dirty="0" smtClean="0"/>
              <a:t>Direct connection</a:t>
            </a:r>
          </a:p>
          <a:p>
            <a:pPr lvl="2"/>
            <a:r>
              <a:rPr lang="en-US" dirty="0" smtClean="0"/>
              <a:t>Requires </a:t>
            </a:r>
            <a:r>
              <a:rPr lang="en-US" dirty="0" err="1" smtClean="0"/>
              <a:t>qxodb</a:t>
            </a:r>
            <a:r>
              <a:rPr lang="en-US" dirty="0" smtClean="0"/>
              <a:t> connection and QXO server code in the PROPATH</a:t>
            </a:r>
          </a:p>
          <a:p>
            <a:pPr lvl="1"/>
            <a:r>
              <a:rPr lang="en-US" dirty="0" smtClean="0"/>
              <a:t>Progress </a:t>
            </a:r>
            <a:r>
              <a:rPr lang="en-US" dirty="0" err="1" smtClean="0"/>
              <a:t>AppServer</a:t>
            </a:r>
            <a:r>
              <a:rPr lang="en-US" dirty="0" smtClean="0"/>
              <a:t> connection</a:t>
            </a:r>
          </a:p>
          <a:p>
            <a:pPr lvl="2"/>
            <a:r>
              <a:rPr lang="en-US" dirty="0" smtClean="0"/>
              <a:t>Service interface code in PROPATH</a:t>
            </a:r>
          </a:p>
          <a:p>
            <a:pPr lvl="1"/>
            <a:r>
              <a:rPr lang="en-US" dirty="0" smtClean="0"/>
              <a:t>Web service</a:t>
            </a:r>
          </a:p>
          <a:p>
            <a:pPr lvl="2"/>
            <a:r>
              <a:rPr lang="en-US" dirty="0" smtClean="0"/>
              <a:t>Called using QXI</a:t>
            </a:r>
          </a:p>
          <a:p>
            <a:endParaRPr lang="en-US" dirty="0" smtClean="0"/>
          </a:p>
          <a:p>
            <a:endParaRPr lang="en-US" dirty="0" smtClean="0"/>
          </a:p>
          <a:p>
            <a:endParaRPr lang="en-US" dirty="0"/>
          </a:p>
        </p:txBody>
      </p:sp>
      <p:sp>
        <p:nvSpPr>
          <p:cNvPr id="17409" name="Title 1"/>
          <p:cNvSpPr>
            <a:spLocks noGrp="1"/>
          </p:cNvSpPr>
          <p:nvPr>
            <p:ph type="title"/>
          </p:nvPr>
        </p:nvSpPr>
        <p:spPr/>
        <p:txBody>
          <a:bodyPr/>
          <a:lstStyle/>
          <a:p>
            <a:r>
              <a:rPr lang="en-US" altLang="zh-CN" smtClean="0"/>
              <a:t>Query Service – Calling Options</a:t>
            </a:r>
          </a:p>
        </p:txBody>
      </p:sp>
      <p:sp>
        <p:nvSpPr>
          <p:cNvPr id="6" name="Footer Placeholder 5"/>
          <p:cNvSpPr>
            <a:spLocks noGrp="1"/>
          </p:cNvSpPr>
          <p:nvPr>
            <p:ph type="ftr" sz="quarter" idx="10"/>
          </p:nvPr>
        </p:nvSpPr>
        <p:spPr/>
        <p:txBody>
          <a:bodyPr/>
          <a:lstStyle/>
          <a:p>
            <a:r>
              <a:rPr lang="en-US" dirty="0" smtClean="0"/>
              <a:t>QX-QUE-030</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2"/>
          <p:cNvSpPr>
            <a:spLocks noGrp="1"/>
          </p:cNvSpPr>
          <p:nvPr>
            <p:ph idx="1"/>
          </p:nvPr>
        </p:nvSpPr>
        <p:spPr/>
        <p:txBody>
          <a:bodyPr/>
          <a:lstStyle/>
          <a:p>
            <a:r>
              <a:rPr lang="en-US" altLang="zh-CN" smtClean="0"/>
              <a:t>Query Service API deployed to QXI</a:t>
            </a:r>
          </a:p>
          <a:p>
            <a:pPr lvl="1"/>
            <a:r>
              <a:rPr lang="en-US" altLang="zh-CN" smtClean="0"/>
              <a:t>Service interface API </a:t>
            </a:r>
          </a:p>
          <a:p>
            <a:r>
              <a:rPr lang="en-US" altLang="zh-CN" smtClean="0"/>
              <a:t>QXI invokes Query Service API on QXO</a:t>
            </a:r>
          </a:p>
          <a:p>
            <a:pPr lvl="1"/>
            <a:r>
              <a:rPr lang="en-US" altLang="zh-CN" smtClean="0"/>
              <a:t>No data is stored in QXO</a:t>
            </a:r>
          </a:p>
          <a:p>
            <a:r>
              <a:rPr lang="en-US" altLang="zh-CN" smtClean="0"/>
              <a:t>Query response passed back from QXI as XML</a:t>
            </a:r>
          </a:p>
        </p:txBody>
      </p:sp>
      <p:sp>
        <p:nvSpPr>
          <p:cNvPr id="19457" name="Title 1"/>
          <p:cNvSpPr>
            <a:spLocks noGrp="1"/>
          </p:cNvSpPr>
          <p:nvPr>
            <p:ph type="title"/>
          </p:nvPr>
        </p:nvSpPr>
        <p:spPr/>
        <p:txBody>
          <a:bodyPr/>
          <a:lstStyle/>
          <a:p>
            <a:r>
              <a:rPr lang="en-US" altLang="zh-CN" smtClean="0"/>
              <a:t>Query Service – Web Service Invocation</a:t>
            </a:r>
          </a:p>
        </p:txBody>
      </p:sp>
      <p:cxnSp>
        <p:nvCxnSpPr>
          <p:cNvPr id="31" name="Straight Arrow Connector 30"/>
          <p:cNvCxnSpPr/>
          <p:nvPr/>
        </p:nvCxnSpPr>
        <p:spPr bwMode="auto">
          <a:xfrm>
            <a:off x="5505450" y="5495925"/>
            <a:ext cx="1447800" cy="219075"/>
          </a:xfrm>
          <a:prstGeom prst="straightConnector1">
            <a:avLst/>
          </a:prstGeom>
          <a:solidFill>
            <a:schemeClr val="accent1">
              <a:lumMod val="75000"/>
            </a:schemeClr>
          </a:solidFill>
          <a:ln w="9525">
            <a:noFill/>
            <a:miter lim="800000"/>
            <a:headEnd/>
            <a:tailEnd/>
          </a:ln>
        </p:spPr>
      </p:cxnSp>
      <p:grpSp>
        <p:nvGrpSpPr>
          <p:cNvPr id="19460" name="Group 133"/>
          <p:cNvGrpSpPr>
            <a:grpSpLocks/>
          </p:cNvGrpSpPr>
          <p:nvPr/>
        </p:nvGrpSpPr>
        <p:grpSpPr bwMode="auto">
          <a:xfrm>
            <a:off x="665473" y="3962400"/>
            <a:ext cx="7716527" cy="1828800"/>
            <a:chOff x="174939" y="1600200"/>
            <a:chExt cx="7715899" cy="1371600"/>
          </a:xfrm>
        </p:grpSpPr>
        <p:sp>
          <p:nvSpPr>
            <p:cNvPr id="16" name="TextBox 119"/>
            <p:cNvSpPr txBox="1">
              <a:spLocks noChangeArrowheads="1"/>
            </p:cNvSpPr>
            <p:nvPr/>
          </p:nvSpPr>
          <p:spPr bwMode="auto">
            <a:xfrm>
              <a:off x="1342934" y="1600200"/>
              <a:ext cx="2390580" cy="1371600"/>
            </a:xfrm>
            <a:prstGeom prst="rect">
              <a:avLst/>
            </a:prstGeom>
            <a:solidFill>
              <a:schemeClr val="tx2">
                <a:lumMod val="60000"/>
                <a:lumOff val="40000"/>
              </a:schemeClr>
            </a:solidFill>
            <a:ln w="9525">
              <a:noFill/>
              <a:miter lim="800000"/>
              <a:headEnd/>
              <a:tailEnd/>
            </a:ln>
          </p:spPr>
          <p:txBody>
            <a:bodyPr wrap="none" anchor="b"/>
            <a:lstStyle/>
            <a:p>
              <a:pPr algn="ctr">
                <a:defRPr/>
              </a:pPr>
              <a:r>
                <a:rPr lang="en-GB" sz="1200">
                  <a:solidFill>
                    <a:srgbClr val="FFFFFF"/>
                  </a:solidFill>
                  <a:latin typeface="+mj-lt"/>
                </a:rPr>
                <a:t>QXtend Inbound</a:t>
              </a:r>
              <a:endParaRPr lang="en-US" altLang="zh-CN" sz="1200">
                <a:solidFill>
                  <a:srgbClr val="FFFFFF"/>
                </a:solidFill>
                <a:latin typeface="+mj-lt"/>
                <a:ea typeface="宋体" pitchFamily="2" charset="-122"/>
              </a:endParaRPr>
            </a:p>
          </p:txBody>
        </p:sp>
        <p:pic>
          <p:nvPicPr>
            <p:cNvPr id="19463" name="Picture 16" descr="qadlogo.jpg"/>
            <p:cNvPicPr>
              <a:picLocks noChangeAspect="1"/>
            </p:cNvPicPr>
            <p:nvPr/>
          </p:nvPicPr>
          <p:blipFill>
            <a:blip r:embed="rId3" cstate="print"/>
            <a:srcRect/>
            <a:stretch>
              <a:fillRect/>
            </a:stretch>
          </p:blipFill>
          <p:spPr bwMode="auto">
            <a:xfrm>
              <a:off x="352009" y="1905000"/>
              <a:ext cx="619125" cy="600075"/>
            </a:xfrm>
            <a:prstGeom prst="rect">
              <a:avLst/>
            </a:prstGeom>
            <a:noFill/>
            <a:ln w="9525">
              <a:noFill/>
              <a:miter lim="800000"/>
              <a:headEnd/>
              <a:tailEnd/>
            </a:ln>
          </p:spPr>
        </p:pic>
        <p:sp>
          <p:nvSpPr>
            <p:cNvPr id="19" name="TextBox 119"/>
            <p:cNvSpPr txBox="1">
              <a:spLocks noChangeArrowheads="1"/>
            </p:cNvSpPr>
            <p:nvPr/>
          </p:nvSpPr>
          <p:spPr bwMode="auto">
            <a:xfrm rot="16200000">
              <a:off x="971452" y="2019316"/>
              <a:ext cx="914400" cy="380969"/>
            </a:xfrm>
            <a:prstGeom prst="rect">
              <a:avLst/>
            </a:prstGeom>
            <a:solidFill>
              <a:schemeClr val="tx2">
                <a:lumMod val="40000"/>
                <a:lumOff val="60000"/>
              </a:schemeClr>
            </a:solidFill>
            <a:ln w="9525">
              <a:noFill/>
              <a:miter lim="800000"/>
              <a:headEnd/>
              <a:tailEnd/>
            </a:ln>
          </p:spPr>
          <p:txBody>
            <a:bodyPr wrap="none" anchor="ctr"/>
            <a:lstStyle/>
            <a:p>
              <a:pPr algn="ctr">
                <a:defRPr/>
              </a:pPr>
              <a:r>
                <a:rPr lang="en-GB" sz="1200">
                  <a:solidFill>
                    <a:srgbClr val="FFFFFF"/>
                  </a:solidFill>
                  <a:latin typeface="+mj-lt"/>
                </a:rPr>
                <a:t>Web</a:t>
              </a:r>
            </a:p>
            <a:p>
              <a:pPr algn="ctr">
                <a:defRPr/>
              </a:pPr>
              <a:r>
                <a:rPr lang="en-GB" sz="1200">
                  <a:solidFill>
                    <a:srgbClr val="FFFFFF"/>
                  </a:solidFill>
                  <a:latin typeface="+mj-lt"/>
                </a:rPr>
                <a:t> Service</a:t>
              </a:r>
              <a:endParaRPr lang="en-US" altLang="zh-CN" sz="1200">
                <a:solidFill>
                  <a:srgbClr val="FFFFFF"/>
                </a:solidFill>
                <a:latin typeface="+mj-lt"/>
                <a:ea typeface="宋体" pitchFamily="2" charset="-122"/>
              </a:endParaRPr>
            </a:p>
          </p:txBody>
        </p:sp>
        <p:sp>
          <p:nvSpPr>
            <p:cNvPr id="19465" name="TextBox 21"/>
            <p:cNvSpPr txBox="1">
              <a:spLocks noChangeArrowheads="1"/>
            </p:cNvSpPr>
            <p:nvPr/>
          </p:nvSpPr>
          <p:spPr bwMode="auto">
            <a:xfrm>
              <a:off x="174939" y="2514600"/>
              <a:ext cx="973265" cy="207749"/>
            </a:xfrm>
            <a:prstGeom prst="rect">
              <a:avLst/>
            </a:prstGeom>
            <a:noFill/>
            <a:ln w="9525">
              <a:noFill/>
              <a:miter lim="800000"/>
              <a:headEnd/>
              <a:tailEnd/>
            </a:ln>
          </p:spPr>
          <p:txBody>
            <a:bodyPr wrap="none">
              <a:spAutoFit/>
            </a:bodyPr>
            <a:lstStyle/>
            <a:p>
              <a:pPr algn="ctr"/>
              <a:r>
                <a:rPr lang="en-US" altLang="zh-CN" sz="1200">
                  <a:latin typeface="+mj-lt"/>
                  <a:ea typeface="宋体" pitchFamily="2" charset="-122"/>
                </a:rPr>
                <a:t>Qdoc XML</a:t>
              </a:r>
            </a:p>
          </p:txBody>
        </p:sp>
        <p:sp>
          <p:nvSpPr>
            <p:cNvPr id="23" name="TextBox 119"/>
            <p:cNvSpPr txBox="1">
              <a:spLocks noChangeArrowheads="1"/>
            </p:cNvSpPr>
            <p:nvPr/>
          </p:nvSpPr>
          <p:spPr bwMode="auto">
            <a:xfrm>
              <a:off x="1695331" y="1752600"/>
              <a:ext cx="533357" cy="914400"/>
            </a:xfrm>
            <a:prstGeom prst="rect">
              <a:avLst/>
            </a:prstGeom>
            <a:solidFill>
              <a:schemeClr val="tx2">
                <a:lumMod val="40000"/>
                <a:lumOff val="60000"/>
              </a:schemeClr>
            </a:solidFill>
            <a:ln w="9525">
              <a:noFill/>
              <a:miter lim="800000"/>
              <a:headEnd/>
              <a:tailEnd/>
            </a:ln>
          </p:spPr>
          <p:txBody>
            <a:bodyPr wrap="none" anchor="ctr"/>
            <a:lstStyle/>
            <a:p>
              <a:pPr algn="ctr">
                <a:defRPr/>
              </a:pPr>
              <a:r>
                <a:rPr lang="en-GB" sz="1200">
                  <a:solidFill>
                    <a:srgbClr val="FFFFFF"/>
                  </a:solidFill>
                  <a:latin typeface="+mj-lt"/>
                </a:rPr>
                <a:t>QXO</a:t>
              </a:r>
            </a:p>
            <a:p>
              <a:pPr algn="ctr">
                <a:defRPr/>
              </a:pPr>
              <a:r>
                <a:rPr lang="en-GB" sz="1200">
                  <a:solidFill>
                    <a:srgbClr val="FFFFFF"/>
                  </a:solidFill>
                  <a:latin typeface="+mj-lt"/>
                </a:rPr>
                <a:t>(Rcvr)</a:t>
              </a:r>
              <a:endParaRPr lang="en-US" altLang="zh-CN" sz="1200">
                <a:solidFill>
                  <a:srgbClr val="FFFFFF"/>
                </a:solidFill>
                <a:latin typeface="+mj-lt"/>
                <a:ea typeface="宋体" pitchFamily="2" charset="-122"/>
              </a:endParaRPr>
            </a:p>
          </p:txBody>
        </p:sp>
        <p:sp>
          <p:nvSpPr>
            <p:cNvPr id="24" name="TextBox 119"/>
            <p:cNvSpPr txBox="1">
              <a:spLocks noChangeArrowheads="1"/>
            </p:cNvSpPr>
            <p:nvPr/>
          </p:nvSpPr>
          <p:spPr bwMode="auto">
            <a:xfrm>
              <a:off x="2228687" y="1752600"/>
              <a:ext cx="1428634" cy="914400"/>
            </a:xfrm>
            <a:prstGeom prst="rect">
              <a:avLst/>
            </a:prstGeom>
            <a:solidFill>
              <a:schemeClr val="tx2">
                <a:lumMod val="40000"/>
                <a:lumOff val="60000"/>
              </a:schemeClr>
            </a:solidFill>
            <a:ln w="9525">
              <a:noFill/>
              <a:miter lim="800000"/>
              <a:headEnd/>
              <a:tailEnd/>
            </a:ln>
          </p:spPr>
          <p:txBody>
            <a:bodyPr wrap="none" anchor="ctr"/>
            <a:lstStyle/>
            <a:p>
              <a:pPr algn="ctr">
                <a:defRPr/>
              </a:pPr>
              <a:endParaRPr lang="zh-CN" altLang="en-US" sz="1200">
                <a:solidFill>
                  <a:srgbClr val="FFFFFF"/>
                </a:solidFill>
                <a:latin typeface="+mj-lt"/>
                <a:ea typeface="宋体" pitchFamily="2" charset="-122"/>
              </a:endParaRPr>
            </a:p>
          </p:txBody>
        </p:sp>
        <p:sp>
          <p:nvSpPr>
            <p:cNvPr id="25" name="TextBox 119"/>
            <p:cNvSpPr txBox="1">
              <a:spLocks noChangeArrowheads="1"/>
            </p:cNvSpPr>
            <p:nvPr/>
          </p:nvSpPr>
          <p:spPr bwMode="auto">
            <a:xfrm>
              <a:off x="2228687" y="1828800"/>
              <a:ext cx="609550" cy="762000"/>
            </a:xfrm>
            <a:prstGeom prst="rect">
              <a:avLst/>
            </a:prstGeom>
            <a:solidFill>
              <a:schemeClr val="accent1">
                <a:lumMod val="75000"/>
              </a:schemeClr>
            </a:solidFill>
            <a:ln w="9525">
              <a:noFill/>
              <a:miter lim="800000"/>
              <a:headEnd/>
              <a:tailEnd/>
            </a:ln>
          </p:spPr>
          <p:txBody>
            <a:bodyPr wrap="none" anchor="ctr"/>
            <a:lstStyle/>
            <a:p>
              <a:pPr algn="ctr">
                <a:defRPr/>
              </a:pPr>
              <a:r>
                <a:rPr lang="en-US" sz="1200" dirty="0">
                  <a:solidFill>
                    <a:srgbClr val="FFFFFF"/>
                  </a:solidFill>
                  <a:latin typeface="+mj-lt"/>
                </a:rPr>
                <a:t>QXO</a:t>
              </a:r>
            </a:p>
            <a:p>
              <a:pPr algn="ctr">
                <a:defRPr/>
              </a:pPr>
              <a:r>
                <a:rPr lang="en-US" sz="1200" dirty="0">
                  <a:solidFill>
                    <a:srgbClr val="FFFFFF"/>
                  </a:solidFill>
                  <a:latin typeface="+mj-lt"/>
                </a:rPr>
                <a:t>(CP)</a:t>
              </a:r>
            </a:p>
          </p:txBody>
        </p:sp>
        <p:sp>
          <p:nvSpPr>
            <p:cNvPr id="26" name="TextBox 119"/>
            <p:cNvSpPr txBox="1">
              <a:spLocks noChangeArrowheads="1"/>
            </p:cNvSpPr>
            <p:nvPr/>
          </p:nvSpPr>
          <p:spPr bwMode="auto">
            <a:xfrm>
              <a:off x="2838237" y="1828800"/>
              <a:ext cx="742890" cy="762000"/>
            </a:xfrm>
            <a:prstGeom prst="rect">
              <a:avLst/>
            </a:prstGeom>
            <a:solidFill>
              <a:schemeClr val="accent1">
                <a:lumMod val="75000"/>
              </a:schemeClr>
            </a:solidFill>
            <a:ln w="9525">
              <a:noFill/>
              <a:miter lim="800000"/>
              <a:headEnd/>
              <a:tailEnd/>
            </a:ln>
          </p:spPr>
          <p:txBody>
            <a:bodyPr wrap="none" anchor="ctr"/>
            <a:lstStyle/>
            <a:p>
              <a:pPr algn="ctr">
                <a:defRPr/>
              </a:pPr>
              <a:endParaRPr lang="zh-CN" altLang="en-US" sz="1200">
                <a:solidFill>
                  <a:srgbClr val="FFFFFF"/>
                </a:solidFill>
                <a:latin typeface="+mj-lt"/>
                <a:ea typeface="宋体" pitchFamily="2" charset="-122"/>
              </a:endParaRPr>
            </a:p>
          </p:txBody>
        </p:sp>
        <p:sp>
          <p:nvSpPr>
            <p:cNvPr id="27" name="TextBox 119"/>
            <p:cNvSpPr txBox="1">
              <a:spLocks noChangeArrowheads="1"/>
            </p:cNvSpPr>
            <p:nvPr/>
          </p:nvSpPr>
          <p:spPr bwMode="auto">
            <a:xfrm>
              <a:off x="2838237" y="1905000"/>
              <a:ext cx="666696" cy="609600"/>
            </a:xfrm>
            <a:prstGeom prst="rect">
              <a:avLst/>
            </a:prstGeom>
            <a:solidFill>
              <a:schemeClr val="accent1">
                <a:lumMod val="50000"/>
              </a:schemeClr>
            </a:solidFill>
            <a:ln w="9525">
              <a:noFill/>
              <a:miter lim="800000"/>
              <a:headEnd/>
              <a:tailEnd/>
            </a:ln>
          </p:spPr>
          <p:txBody>
            <a:bodyPr wrap="none" anchor="ctr"/>
            <a:lstStyle/>
            <a:p>
              <a:pPr algn="ctr">
                <a:defRPr/>
              </a:pPr>
              <a:r>
                <a:rPr lang="en-US" sz="1200" dirty="0">
                  <a:solidFill>
                    <a:srgbClr val="FFFFFF"/>
                  </a:solidFill>
                  <a:latin typeface="+mj-lt"/>
                </a:rPr>
                <a:t>SI API </a:t>
              </a:r>
            </a:p>
            <a:p>
              <a:pPr algn="ctr">
                <a:defRPr/>
              </a:pPr>
              <a:r>
                <a:rPr lang="en-US" sz="1200" dirty="0">
                  <a:solidFill>
                    <a:srgbClr val="FFFFFF"/>
                  </a:solidFill>
                  <a:latin typeface="+mj-lt"/>
                </a:rPr>
                <a:t>Adapter</a:t>
              </a:r>
            </a:p>
          </p:txBody>
        </p:sp>
        <p:cxnSp>
          <p:nvCxnSpPr>
            <p:cNvPr id="28" name="Straight Arrow Connector 27"/>
            <p:cNvCxnSpPr/>
            <p:nvPr/>
          </p:nvCxnSpPr>
          <p:spPr bwMode="auto">
            <a:xfrm>
              <a:off x="3581127" y="2361010"/>
              <a:ext cx="533357" cy="1190"/>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39" name="Straight Arrow Connector 38"/>
            <p:cNvCxnSpPr/>
            <p:nvPr/>
          </p:nvCxnSpPr>
          <p:spPr bwMode="auto">
            <a:xfrm>
              <a:off x="3581127" y="2057400"/>
              <a:ext cx="533357" cy="1191"/>
            </a:xfrm>
            <a:prstGeom prst="straightConnector1">
              <a:avLst/>
            </a:prstGeom>
            <a:noFill/>
            <a:ln w="31750">
              <a:solidFill>
                <a:schemeClr val="tx1">
                  <a:lumMod val="50000"/>
                  <a:lumOff val="50000"/>
                </a:schemeClr>
              </a:solidFill>
              <a:prstDash val="dash"/>
              <a:round/>
              <a:headEnd type="none" w="lg" len="med"/>
              <a:tailEnd type="triangle" w="lg" len="med"/>
            </a:ln>
          </p:spPr>
        </p:cxnSp>
        <p:grpSp>
          <p:nvGrpSpPr>
            <p:cNvPr id="19473" name="Group 117"/>
            <p:cNvGrpSpPr>
              <a:grpSpLocks/>
            </p:cNvGrpSpPr>
            <p:nvPr/>
          </p:nvGrpSpPr>
          <p:grpSpPr bwMode="auto">
            <a:xfrm>
              <a:off x="4142542" y="1600200"/>
              <a:ext cx="2590801" cy="1371600"/>
              <a:chOff x="1447800" y="3200400"/>
              <a:chExt cx="2590801" cy="1447800"/>
            </a:xfrm>
          </p:grpSpPr>
          <p:sp>
            <p:nvSpPr>
              <p:cNvPr id="68" name="TextBox 119"/>
              <p:cNvSpPr txBox="1">
                <a:spLocks noChangeArrowheads="1"/>
              </p:cNvSpPr>
              <p:nvPr/>
            </p:nvSpPr>
            <p:spPr bwMode="auto">
              <a:xfrm>
                <a:off x="1551493" y="3200400"/>
                <a:ext cx="2487410" cy="1447800"/>
              </a:xfrm>
              <a:prstGeom prst="rect">
                <a:avLst/>
              </a:prstGeom>
              <a:solidFill>
                <a:schemeClr val="tx2">
                  <a:lumMod val="60000"/>
                  <a:lumOff val="40000"/>
                </a:schemeClr>
              </a:solidFill>
              <a:ln w="9525">
                <a:noFill/>
                <a:miter lim="800000"/>
                <a:headEnd/>
                <a:tailEnd/>
              </a:ln>
            </p:spPr>
            <p:txBody>
              <a:bodyPr wrap="none" anchor="b"/>
              <a:lstStyle/>
              <a:p>
                <a:pPr algn="ctr">
                  <a:defRPr/>
                </a:pPr>
                <a:r>
                  <a:rPr lang="en-GB" sz="1200">
                    <a:solidFill>
                      <a:srgbClr val="FFFFFF"/>
                    </a:solidFill>
                    <a:latin typeface="+mj-lt"/>
                  </a:rPr>
                  <a:t>QXtend Outbound</a:t>
                </a:r>
                <a:endParaRPr lang="en-US" altLang="zh-CN" sz="1200">
                  <a:solidFill>
                    <a:srgbClr val="FFFFFF"/>
                  </a:solidFill>
                  <a:latin typeface="+mj-lt"/>
                  <a:ea typeface="宋体" pitchFamily="2" charset="-122"/>
                </a:endParaRPr>
              </a:p>
            </p:txBody>
          </p:sp>
          <p:sp>
            <p:nvSpPr>
              <p:cNvPr id="69" name="TextBox 119"/>
              <p:cNvSpPr txBox="1">
                <a:spLocks noChangeArrowheads="1"/>
              </p:cNvSpPr>
              <p:nvPr/>
            </p:nvSpPr>
            <p:spPr bwMode="auto">
              <a:xfrm rot="16200000">
                <a:off x="1181962" y="3695485"/>
                <a:ext cx="913673" cy="380969"/>
              </a:xfrm>
              <a:prstGeom prst="rect">
                <a:avLst/>
              </a:prstGeom>
              <a:solidFill>
                <a:schemeClr val="tx2">
                  <a:lumMod val="40000"/>
                  <a:lumOff val="60000"/>
                </a:schemeClr>
              </a:solidFill>
              <a:ln w="9525">
                <a:noFill/>
                <a:miter lim="800000"/>
                <a:headEnd/>
                <a:tailEnd/>
              </a:ln>
            </p:spPr>
            <p:txBody>
              <a:bodyPr wrap="none" anchor="ctr"/>
              <a:lstStyle/>
              <a:p>
                <a:pPr algn="ctr">
                  <a:defRPr/>
                </a:pPr>
                <a:r>
                  <a:rPr lang="en-GB" sz="1200">
                    <a:solidFill>
                      <a:srgbClr val="FFFFFF"/>
                    </a:solidFill>
                    <a:latin typeface="+mj-lt"/>
                  </a:rPr>
                  <a:t>Query</a:t>
                </a:r>
              </a:p>
              <a:p>
                <a:pPr algn="ctr">
                  <a:defRPr/>
                </a:pPr>
                <a:r>
                  <a:rPr lang="en-GB" sz="1200">
                    <a:solidFill>
                      <a:srgbClr val="FFFFFF"/>
                    </a:solidFill>
                    <a:latin typeface="+mj-lt"/>
                  </a:rPr>
                  <a:t>Service</a:t>
                </a:r>
                <a:endParaRPr lang="en-US" altLang="zh-CN" sz="1200">
                  <a:solidFill>
                    <a:srgbClr val="FFFFFF"/>
                  </a:solidFill>
                  <a:latin typeface="+mj-lt"/>
                  <a:ea typeface="宋体" pitchFamily="2" charset="-122"/>
                </a:endParaRPr>
              </a:p>
            </p:txBody>
          </p:sp>
          <p:sp>
            <p:nvSpPr>
              <p:cNvPr id="71" name="TextBox 119"/>
              <p:cNvSpPr txBox="1">
                <a:spLocks noChangeArrowheads="1"/>
              </p:cNvSpPr>
              <p:nvPr/>
            </p:nvSpPr>
            <p:spPr bwMode="auto">
              <a:xfrm>
                <a:off x="2057864" y="3277063"/>
                <a:ext cx="838132" cy="456207"/>
              </a:xfrm>
              <a:prstGeom prst="rect">
                <a:avLst/>
              </a:prstGeom>
              <a:solidFill>
                <a:schemeClr val="accent1">
                  <a:lumMod val="50000"/>
                </a:schemeClr>
              </a:solidFill>
              <a:ln w="9525">
                <a:noFill/>
                <a:miter lim="800000"/>
                <a:headEnd/>
                <a:tailEnd/>
              </a:ln>
            </p:spPr>
            <p:txBody>
              <a:bodyPr wrap="none" anchor="ctr"/>
              <a:lstStyle/>
              <a:p>
                <a:pPr algn="ctr">
                  <a:defRPr/>
                </a:pPr>
                <a:r>
                  <a:rPr lang="en-US" sz="1200" dirty="0">
                    <a:solidFill>
                      <a:srgbClr val="FFFFFF"/>
                    </a:solidFill>
                    <a:latin typeface="+mj-lt"/>
                  </a:rPr>
                  <a:t>Business </a:t>
                </a:r>
              </a:p>
              <a:p>
                <a:pPr algn="ctr">
                  <a:defRPr/>
                </a:pPr>
                <a:r>
                  <a:rPr lang="en-US" sz="1200" dirty="0">
                    <a:solidFill>
                      <a:srgbClr val="FFFFFF"/>
                    </a:solidFill>
                    <a:latin typeface="+mj-lt"/>
                  </a:rPr>
                  <a:t>Object</a:t>
                </a:r>
              </a:p>
            </p:txBody>
          </p:sp>
          <p:sp>
            <p:nvSpPr>
              <p:cNvPr id="85" name="TextBox 119"/>
              <p:cNvSpPr txBox="1">
                <a:spLocks noChangeArrowheads="1"/>
              </p:cNvSpPr>
              <p:nvPr/>
            </p:nvSpPr>
            <p:spPr bwMode="auto">
              <a:xfrm>
                <a:off x="2057864" y="3924300"/>
                <a:ext cx="838132" cy="457465"/>
              </a:xfrm>
              <a:prstGeom prst="rect">
                <a:avLst/>
              </a:prstGeom>
              <a:solidFill>
                <a:schemeClr val="accent1">
                  <a:lumMod val="50000"/>
                </a:schemeClr>
              </a:solidFill>
              <a:ln w="9525">
                <a:noFill/>
                <a:miter lim="800000"/>
                <a:headEnd/>
                <a:tailEnd/>
              </a:ln>
            </p:spPr>
            <p:txBody>
              <a:bodyPr wrap="none" anchor="ctr"/>
              <a:lstStyle/>
              <a:p>
                <a:pPr algn="ctr">
                  <a:defRPr/>
                </a:pPr>
                <a:r>
                  <a:rPr lang="en-US" sz="1200" dirty="0">
                    <a:solidFill>
                      <a:srgbClr val="FFFFFF"/>
                    </a:solidFill>
                    <a:latin typeface="+mj-lt"/>
                  </a:rPr>
                  <a:t>Profile</a:t>
                </a:r>
              </a:p>
            </p:txBody>
          </p:sp>
          <p:sp>
            <p:nvSpPr>
              <p:cNvPr id="86" name="TextBox 119"/>
              <p:cNvSpPr txBox="1">
                <a:spLocks noChangeArrowheads="1"/>
              </p:cNvSpPr>
              <p:nvPr/>
            </p:nvSpPr>
            <p:spPr bwMode="auto">
              <a:xfrm>
                <a:off x="3124577" y="3277063"/>
                <a:ext cx="838132" cy="456207"/>
              </a:xfrm>
              <a:prstGeom prst="rect">
                <a:avLst/>
              </a:prstGeom>
              <a:solidFill>
                <a:schemeClr val="accent1">
                  <a:lumMod val="50000"/>
                </a:schemeClr>
              </a:solidFill>
              <a:ln w="9525">
                <a:noFill/>
                <a:miter lim="800000"/>
                <a:headEnd/>
                <a:tailEnd/>
              </a:ln>
            </p:spPr>
            <p:txBody>
              <a:bodyPr wrap="none" anchor="ctr"/>
              <a:lstStyle/>
              <a:p>
                <a:pPr algn="ctr">
                  <a:defRPr/>
                </a:pPr>
                <a:r>
                  <a:rPr lang="en-US" sz="1200" dirty="0">
                    <a:solidFill>
                      <a:srgbClr val="FFFFFF"/>
                    </a:solidFill>
                    <a:latin typeface="+mj-lt"/>
                  </a:rPr>
                  <a:t>Source</a:t>
                </a:r>
              </a:p>
              <a:p>
                <a:pPr algn="ctr">
                  <a:defRPr/>
                </a:pPr>
                <a:r>
                  <a:rPr lang="en-US" sz="1200" dirty="0">
                    <a:solidFill>
                      <a:srgbClr val="FFFFFF"/>
                    </a:solidFill>
                    <a:latin typeface="+mj-lt"/>
                  </a:rPr>
                  <a:t>Application</a:t>
                </a:r>
              </a:p>
            </p:txBody>
          </p:sp>
          <p:cxnSp>
            <p:nvCxnSpPr>
              <p:cNvPr id="87" name="Straight Arrow Connector 86"/>
              <p:cNvCxnSpPr/>
              <p:nvPr/>
            </p:nvCxnSpPr>
            <p:spPr bwMode="auto">
              <a:xfrm>
                <a:off x="2895996" y="3429132"/>
                <a:ext cx="228581" cy="1257"/>
              </a:xfrm>
              <a:prstGeom prst="straightConnector1">
                <a:avLst/>
              </a:prstGeom>
              <a:noFill/>
              <a:ln w="31750">
                <a:solidFill>
                  <a:schemeClr val="tx1">
                    <a:lumMod val="50000"/>
                    <a:lumOff val="50000"/>
                  </a:schemeClr>
                </a:solidFill>
                <a:prstDash val="solid"/>
                <a:round/>
                <a:headEnd type="none" w="lg" len="med"/>
                <a:tailEnd type="triangle" w="lg" len="med"/>
              </a:ln>
            </p:spPr>
          </p:cxnSp>
          <p:cxnSp>
            <p:nvCxnSpPr>
              <p:cNvPr id="90" name="Straight Arrow Connector 89"/>
              <p:cNvCxnSpPr>
                <a:stCxn id="71" idx="2"/>
                <a:endCxn id="85" idx="0"/>
              </p:cNvCxnSpPr>
              <p:nvPr/>
            </p:nvCxnSpPr>
            <p:spPr bwMode="auto">
              <a:xfrm rot="5400000">
                <a:off x="2380622" y="3829249"/>
                <a:ext cx="191029" cy="1588"/>
              </a:xfrm>
              <a:prstGeom prst="straightConnector1">
                <a:avLst/>
              </a:prstGeom>
              <a:noFill/>
              <a:ln w="31750">
                <a:solidFill>
                  <a:schemeClr val="tx1">
                    <a:lumMod val="50000"/>
                    <a:lumOff val="50000"/>
                  </a:schemeClr>
                </a:solidFill>
                <a:prstDash val="solid"/>
                <a:round/>
                <a:headEnd type="none" w="lg" len="med"/>
                <a:tailEnd type="triangle" w="lg" len="med"/>
              </a:ln>
            </p:spPr>
          </p:cxnSp>
          <p:cxnSp>
            <p:nvCxnSpPr>
              <p:cNvPr id="93" name="Straight Arrow Connector 92"/>
              <p:cNvCxnSpPr/>
              <p:nvPr/>
            </p:nvCxnSpPr>
            <p:spPr bwMode="auto">
              <a:xfrm>
                <a:off x="2895996" y="3579945"/>
                <a:ext cx="228581" cy="1257"/>
              </a:xfrm>
              <a:prstGeom prst="straightConnector1">
                <a:avLst/>
              </a:prstGeom>
              <a:noFill/>
              <a:ln w="31750">
                <a:solidFill>
                  <a:schemeClr val="tx1">
                    <a:lumMod val="50000"/>
                    <a:lumOff val="50000"/>
                  </a:schemeClr>
                </a:solidFill>
                <a:prstDash val="solid"/>
                <a:round/>
                <a:headEnd type="triangle" w="lg" len="med"/>
                <a:tailEnd type="none" w="lg" len="med"/>
              </a:ln>
            </p:spPr>
          </p:cxnSp>
          <p:cxnSp>
            <p:nvCxnSpPr>
              <p:cNvPr id="98" name="Straight Arrow Connector 97"/>
              <p:cNvCxnSpPr>
                <a:endCxn id="71" idx="1"/>
              </p:cNvCxnSpPr>
              <p:nvPr/>
            </p:nvCxnSpPr>
            <p:spPr bwMode="auto">
              <a:xfrm flipV="1">
                <a:off x="1829283" y="3505796"/>
                <a:ext cx="228581" cy="152069"/>
              </a:xfrm>
              <a:prstGeom prst="straightConnector1">
                <a:avLst/>
              </a:prstGeom>
              <a:noFill/>
              <a:ln w="31750">
                <a:solidFill>
                  <a:schemeClr val="tx1">
                    <a:lumMod val="50000"/>
                    <a:lumOff val="50000"/>
                  </a:schemeClr>
                </a:solidFill>
                <a:prstDash val="solid"/>
                <a:round/>
                <a:headEnd type="none" w="lg" len="med"/>
                <a:tailEnd type="triangle" w="lg" len="med"/>
              </a:ln>
            </p:spPr>
          </p:cxnSp>
          <p:cxnSp>
            <p:nvCxnSpPr>
              <p:cNvPr id="104" name="Straight Arrow Connector 103"/>
              <p:cNvCxnSpPr>
                <a:endCxn id="85" idx="1"/>
              </p:cNvCxnSpPr>
              <p:nvPr/>
            </p:nvCxnSpPr>
            <p:spPr bwMode="auto">
              <a:xfrm>
                <a:off x="1829283" y="4000963"/>
                <a:ext cx="228581" cy="152069"/>
              </a:xfrm>
              <a:prstGeom prst="straightConnector1">
                <a:avLst/>
              </a:prstGeom>
              <a:noFill/>
              <a:ln w="31750">
                <a:solidFill>
                  <a:schemeClr val="tx1">
                    <a:lumMod val="50000"/>
                    <a:lumOff val="50000"/>
                  </a:schemeClr>
                </a:solidFill>
                <a:prstDash val="solid"/>
                <a:round/>
                <a:headEnd type="triangle" w="lg" len="med"/>
                <a:tailEnd type="none" w="lg" len="med"/>
              </a:ln>
            </p:spPr>
          </p:cxnSp>
        </p:grpSp>
        <p:cxnSp>
          <p:nvCxnSpPr>
            <p:cNvPr id="124" name="Straight Arrow Connector 123"/>
            <p:cNvCxnSpPr/>
            <p:nvPr/>
          </p:nvCxnSpPr>
          <p:spPr bwMode="auto">
            <a:xfrm flipV="1">
              <a:off x="6657451" y="1885950"/>
              <a:ext cx="471449" cy="3572"/>
            </a:xfrm>
            <a:prstGeom prst="straightConnector1">
              <a:avLst/>
            </a:prstGeom>
            <a:noFill/>
            <a:ln w="31750">
              <a:solidFill>
                <a:schemeClr val="tx1">
                  <a:lumMod val="50000"/>
                  <a:lumOff val="50000"/>
                </a:schemeClr>
              </a:solidFill>
              <a:prstDash val="dash"/>
              <a:round/>
              <a:headEnd type="none" w="lg" len="med"/>
              <a:tailEnd type="triangle" w="lg" len="med"/>
            </a:ln>
          </p:spPr>
        </p:cxnSp>
        <p:cxnSp>
          <p:nvCxnSpPr>
            <p:cNvPr id="133" name="Shape 132"/>
            <p:cNvCxnSpPr/>
            <p:nvPr/>
          </p:nvCxnSpPr>
          <p:spPr bwMode="auto">
            <a:xfrm rot="10800000">
              <a:off x="6238386" y="2105025"/>
              <a:ext cx="933374" cy="485775"/>
            </a:xfrm>
            <a:prstGeom prst="bentConnector2">
              <a:avLst/>
            </a:prstGeom>
            <a:noFill/>
            <a:ln w="31750">
              <a:solidFill>
                <a:schemeClr val="tx1">
                  <a:lumMod val="50000"/>
                  <a:lumOff val="50000"/>
                </a:schemeClr>
              </a:solidFill>
              <a:prstDash val="dash"/>
              <a:round/>
              <a:headEnd type="none" w="lg" len="med"/>
              <a:tailEnd type="triangle" w="lg" len="med"/>
            </a:ln>
          </p:spPr>
        </p:cxnSp>
        <p:sp>
          <p:nvSpPr>
            <p:cNvPr id="19476" name="TextBox 23"/>
            <p:cNvSpPr txBox="1">
              <a:spLocks noChangeArrowheads="1"/>
            </p:cNvSpPr>
            <p:nvPr/>
          </p:nvSpPr>
          <p:spPr bwMode="auto">
            <a:xfrm>
              <a:off x="7128838" y="1600200"/>
              <a:ext cx="762000" cy="1371600"/>
            </a:xfrm>
            <a:prstGeom prst="rect">
              <a:avLst/>
            </a:prstGeom>
            <a:solidFill>
              <a:schemeClr val="tx2"/>
            </a:solidFill>
            <a:ln w="9525">
              <a:noFill/>
              <a:miter lim="800000"/>
              <a:headEnd/>
              <a:tailEnd/>
            </a:ln>
          </p:spPr>
          <p:txBody>
            <a:bodyPr anchor="ctr"/>
            <a:lstStyle/>
            <a:p>
              <a:pPr algn="ctr"/>
              <a:r>
                <a:rPr lang="en-GB" sz="1200">
                  <a:solidFill>
                    <a:schemeClr val="bg1"/>
                  </a:solidFill>
                  <a:latin typeface="+mj-lt"/>
                </a:rPr>
                <a:t>QAD EA</a:t>
              </a:r>
            </a:p>
            <a:p>
              <a:pPr algn="ctr"/>
              <a:r>
                <a:rPr lang="en-GB" sz="1200">
                  <a:solidFill>
                    <a:schemeClr val="bg1"/>
                  </a:solidFill>
                  <a:latin typeface="+mj-lt"/>
                </a:rPr>
                <a:t>(EMEA)</a:t>
              </a:r>
              <a:endParaRPr lang="en-US" altLang="zh-CN" sz="1200">
                <a:solidFill>
                  <a:schemeClr val="bg1"/>
                </a:solidFill>
                <a:latin typeface="+mj-lt"/>
                <a:ea typeface="宋体" pitchFamily="2" charset="-122"/>
              </a:endParaRPr>
            </a:p>
          </p:txBody>
        </p:sp>
        <p:cxnSp>
          <p:nvCxnSpPr>
            <p:cNvPr id="32" name="Straight Arrow Connector 31"/>
            <p:cNvCxnSpPr/>
            <p:nvPr/>
          </p:nvCxnSpPr>
          <p:spPr bwMode="auto">
            <a:xfrm rot="10800000">
              <a:off x="957203" y="2228850"/>
              <a:ext cx="228581" cy="1191"/>
            </a:xfrm>
            <a:prstGeom prst="straightConnector1">
              <a:avLst/>
            </a:prstGeom>
            <a:noFill/>
            <a:ln w="31750">
              <a:solidFill>
                <a:schemeClr val="tx1">
                  <a:lumMod val="50000"/>
                  <a:lumOff val="50000"/>
                </a:schemeClr>
              </a:solidFill>
              <a:prstDash val="dash"/>
              <a:round/>
              <a:headEnd type="none" w="lg" len="med"/>
              <a:tailEnd type="triangle" w="lg" len="med"/>
            </a:ln>
          </p:spPr>
        </p:cxnSp>
      </p:grpSp>
      <p:cxnSp>
        <p:nvCxnSpPr>
          <p:cNvPr id="35" name="Straight Arrow Connector 34"/>
          <p:cNvCxnSpPr/>
          <p:nvPr/>
        </p:nvCxnSpPr>
        <p:spPr bwMode="auto">
          <a:xfrm>
            <a:off x="1447800" y="4572000"/>
            <a:ext cx="228600" cy="1588"/>
          </a:xfrm>
          <a:prstGeom prst="straightConnector1">
            <a:avLst/>
          </a:prstGeom>
          <a:noFill/>
          <a:ln w="31750">
            <a:solidFill>
              <a:schemeClr val="tx1">
                <a:lumMod val="50000"/>
                <a:lumOff val="50000"/>
              </a:schemeClr>
            </a:solidFill>
            <a:prstDash val="dash"/>
            <a:round/>
            <a:headEnd type="none" w="lg" len="med"/>
            <a:tailEnd type="triangle" w="lg" len="med"/>
          </a:ln>
        </p:spPr>
      </p:cxnSp>
      <p:sp>
        <p:nvSpPr>
          <p:cNvPr id="36" name="Footer Placeholder 35"/>
          <p:cNvSpPr>
            <a:spLocks noGrp="1"/>
          </p:cNvSpPr>
          <p:nvPr>
            <p:ph type="ftr" sz="quarter" idx="10"/>
          </p:nvPr>
        </p:nvSpPr>
        <p:spPr/>
        <p:txBody>
          <a:bodyPr/>
          <a:lstStyle/>
          <a:p>
            <a:r>
              <a:rPr lang="en-US" dirty="0" smtClean="0"/>
              <a:t>QX-QUE-040</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p:cNvSpPr>
            <a:spLocks noGrp="1"/>
          </p:cNvSpPr>
          <p:nvPr>
            <p:ph idx="1"/>
          </p:nvPr>
        </p:nvSpPr>
        <p:spPr/>
        <p:txBody>
          <a:bodyPr>
            <a:normAutofit/>
          </a:bodyPr>
          <a:lstStyle/>
          <a:p>
            <a:r>
              <a:rPr lang="en-US" altLang="zh-CN" sz="2400" dirty="0" smtClean="0"/>
              <a:t>Make sure SI-enabled QXO </a:t>
            </a:r>
            <a:r>
              <a:rPr lang="en-US" altLang="zh-CN" sz="2400" dirty="0" err="1" smtClean="0"/>
              <a:t>AppServer</a:t>
            </a:r>
            <a:r>
              <a:rPr lang="en-US" altLang="zh-CN" sz="2400" dirty="0" smtClean="0"/>
              <a:t> is running</a:t>
            </a:r>
          </a:p>
          <a:p>
            <a:pPr lvl="1"/>
            <a:r>
              <a:rPr lang="en-US" altLang="zh-CN" sz="2000" dirty="0" smtClean="0"/>
              <a:t>DDP and Query Service use the same </a:t>
            </a:r>
            <a:r>
              <a:rPr lang="en-US" altLang="zh-CN" sz="2000" dirty="0" err="1" smtClean="0"/>
              <a:t>qxosi</a:t>
            </a:r>
            <a:r>
              <a:rPr lang="en-US" altLang="zh-CN" sz="2000" dirty="0" smtClean="0"/>
              <a:t> AppServer</a:t>
            </a:r>
          </a:p>
          <a:p>
            <a:r>
              <a:rPr lang="en-US" altLang="zh-CN" sz="2400" dirty="0" smtClean="0"/>
              <a:t>A receiver and connection pool must be created</a:t>
            </a:r>
          </a:p>
          <a:p>
            <a:r>
              <a:rPr lang="en-US" altLang="zh-CN" sz="2400" dirty="0" smtClean="0"/>
              <a:t>Receiver type should be Outbound</a:t>
            </a:r>
          </a:p>
          <a:p>
            <a:r>
              <a:rPr lang="en-US" altLang="zh-CN" sz="2400" dirty="0" smtClean="0"/>
              <a:t>Connection pool must be:</a:t>
            </a:r>
          </a:p>
          <a:p>
            <a:pPr lvl="1"/>
            <a:r>
              <a:rPr lang="en-US" altLang="zh-CN" sz="2000" dirty="0" smtClean="0"/>
              <a:t>SI API adapter</a:t>
            </a:r>
          </a:p>
          <a:p>
            <a:pPr lvl="1"/>
            <a:r>
              <a:rPr lang="en-US" altLang="zh-CN" sz="2000" dirty="0" smtClean="0"/>
              <a:t>Pointing to </a:t>
            </a:r>
            <a:r>
              <a:rPr lang="en-US" altLang="zh-CN" sz="2000" dirty="0" err="1" smtClean="0"/>
              <a:t>AppServer</a:t>
            </a:r>
            <a:r>
              <a:rPr lang="en-US" altLang="zh-CN" sz="2000" dirty="0" smtClean="0"/>
              <a:t> configured in previous step</a:t>
            </a:r>
          </a:p>
          <a:p>
            <a:r>
              <a:rPr lang="en-US" altLang="zh-CN" sz="2400" dirty="0" smtClean="0"/>
              <a:t>Standard receiver and connection pool setup processes</a:t>
            </a:r>
          </a:p>
        </p:txBody>
      </p:sp>
      <p:sp>
        <p:nvSpPr>
          <p:cNvPr id="21505" name="Title 1"/>
          <p:cNvSpPr>
            <a:spLocks noGrp="1"/>
          </p:cNvSpPr>
          <p:nvPr>
            <p:ph type="title"/>
          </p:nvPr>
        </p:nvSpPr>
        <p:spPr/>
        <p:txBody>
          <a:bodyPr/>
          <a:lstStyle/>
          <a:p>
            <a:r>
              <a:rPr lang="en-US" altLang="zh-CN" smtClean="0"/>
              <a:t>Query Service – QXI Configuration</a:t>
            </a:r>
          </a:p>
        </p:txBody>
      </p:sp>
      <p:sp>
        <p:nvSpPr>
          <p:cNvPr id="5" name="TextBox 4"/>
          <p:cNvSpPr txBox="1">
            <a:spLocks noChangeArrowheads="1"/>
          </p:cNvSpPr>
          <p:nvPr/>
        </p:nvSpPr>
        <p:spPr bwMode="auto">
          <a:xfrm>
            <a:off x="2000250" y="4876800"/>
            <a:ext cx="1285875" cy="785812"/>
          </a:xfrm>
          <a:prstGeom prst="rect">
            <a:avLst/>
          </a:prstGeom>
          <a:solidFill>
            <a:schemeClr val="tx2">
              <a:lumMod val="60000"/>
              <a:lumOff val="40000"/>
            </a:schemeClr>
          </a:solidFill>
          <a:ln w="9525">
            <a:noFill/>
            <a:miter lim="800000"/>
            <a:headEnd/>
            <a:tailEnd/>
          </a:ln>
        </p:spPr>
        <p:txBody>
          <a:bodyPr wrap="none" anchor="ctr"/>
          <a:lstStyle/>
          <a:p>
            <a:pPr algn="ctr">
              <a:defRPr/>
            </a:pPr>
            <a:r>
              <a:rPr lang="en-GB" sz="1600" dirty="0">
                <a:solidFill>
                  <a:schemeClr val="bg1"/>
                </a:solidFill>
                <a:latin typeface="+mj-lt"/>
              </a:rPr>
              <a:t>Setup</a:t>
            </a:r>
          </a:p>
          <a:p>
            <a:pPr algn="ctr">
              <a:defRPr/>
            </a:pPr>
            <a:r>
              <a:rPr lang="en-GB" sz="1600" dirty="0" err="1">
                <a:solidFill>
                  <a:schemeClr val="bg1"/>
                </a:solidFill>
                <a:latin typeface="+mj-lt"/>
              </a:rPr>
              <a:t>AppServer</a:t>
            </a:r>
            <a:endParaRPr lang="en-US" altLang="zh-CN" sz="1600" dirty="0">
              <a:solidFill>
                <a:schemeClr val="bg1"/>
              </a:solidFill>
              <a:latin typeface="+mj-lt"/>
              <a:ea typeface="宋体" pitchFamily="2" charset="-122"/>
            </a:endParaRPr>
          </a:p>
        </p:txBody>
      </p:sp>
      <p:sp>
        <p:nvSpPr>
          <p:cNvPr id="6" name="TextBox 5"/>
          <p:cNvSpPr txBox="1">
            <a:spLocks noChangeArrowheads="1"/>
          </p:cNvSpPr>
          <p:nvPr/>
        </p:nvSpPr>
        <p:spPr bwMode="auto">
          <a:xfrm>
            <a:off x="3786188" y="4876800"/>
            <a:ext cx="1285875" cy="785812"/>
          </a:xfrm>
          <a:prstGeom prst="rect">
            <a:avLst/>
          </a:prstGeom>
          <a:solidFill>
            <a:schemeClr val="tx2">
              <a:lumMod val="60000"/>
              <a:lumOff val="40000"/>
            </a:schemeClr>
          </a:solidFill>
          <a:ln w="9525">
            <a:noFill/>
            <a:miter lim="800000"/>
            <a:headEnd/>
            <a:tailEnd/>
          </a:ln>
        </p:spPr>
        <p:txBody>
          <a:bodyPr wrap="none" anchor="ctr"/>
          <a:lstStyle/>
          <a:p>
            <a:pPr algn="ctr">
              <a:defRPr/>
            </a:pPr>
            <a:r>
              <a:rPr lang="en-GB" sz="1600">
                <a:solidFill>
                  <a:schemeClr val="bg1"/>
                </a:solidFill>
                <a:latin typeface="+mj-lt"/>
              </a:rPr>
              <a:t>Create</a:t>
            </a:r>
          </a:p>
          <a:p>
            <a:pPr algn="ctr">
              <a:defRPr/>
            </a:pPr>
            <a:r>
              <a:rPr lang="en-GB" sz="1600">
                <a:solidFill>
                  <a:schemeClr val="bg1"/>
                </a:solidFill>
                <a:latin typeface="+mj-lt"/>
              </a:rPr>
              <a:t>Connection</a:t>
            </a:r>
          </a:p>
          <a:p>
            <a:pPr algn="ctr">
              <a:defRPr/>
            </a:pPr>
            <a:r>
              <a:rPr lang="en-GB" sz="1600">
                <a:solidFill>
                  <a:schemeClr val="bg1"/>
                </a:solidFill>
                <a:latin typeface="+mj-lt"/>
              </a:rPr>
              <a:t>Pool</a:t>
            </a:r>
            <a:endParaRPr lang="en-US" altLang="zh-CN" sz="1600">
              <a:solidFill>
                <a:schemeClr val="bg1"/>
              </a:solidFill>
              <a:latin typeface="+mj-lt"/>
              <a:ea typeface="宋体" pitchFamily="2" charset="-122"/>
            </a:endParaRPr>
          </a:p>
        </p:txBody>
      </p:sp>
      <p:sp>
        <p:nvSpPr>
          <p:cNvPr id="7" name="TextBox 6"/>
          <p:cNvSpPr txBox="1">
            <a:spLocks noChangeArrowheads="1"/>
          </p:cNvSpPr>
          <p:nvPr/>
        </p:nvSpPr>
        <p:spPr bwMode="auto">
          <a:xfrm>
            <a:off x="5572125" y="4876800"/>
            <a:ext cx="1285875" cy="785812"/>
          </a:xfrm>
          <a:prstGeom prst="rect">
            <a:avLst/>
          </a:prstGeom>
          <a:solidFill>
            <a:schemeClr val="tx2">
              <a:lumMod val="60000"/>
              <a:lumOff val="40000"/>
            </a:schemeClr>
          </a:solidFill>
          <a:ln w="9525">
            <a:noFill/>
            <a:miter lim="800000"/>
            <a:headEnd/>
            <a:tailEnd/>
          </a:ln>
        </p:spPr>
        <p:txBody>
          <a:bodyPr wrap="none" anchor="ctr"/>
          <a:lstStyle/>
          <a:p>
            <a:pPr algn="ctr">
              <a:defRPr/>
            </a:pPr>
            <a:r>
              <a:rPr lang="en-GB" sz="1600">
                <a:solidFill>
                  <a:schemeClr val="bg1"/>
                </a:solidFill>
                <a:latin typeface="+mj-lt"/>
              </a:rPr>
              <a:t>Create </a:t>
            </a:r>
          </a:p>
          <a:p>
            <a:pPr algn="ctr">
              <a:defRPr/>
            </a:pPr>
            <a:r>
              <a:rPr lang="en-GB" sz="1600">
                <a:solidFill>
                  <a:schemeClr val="bg1"/>
                </a:solidFill>
                <a:latin typeface="+mj-lt"/>
              </a:rPr>
              <a:t>Receiver</a:t>
            </a:r>
            <a:endParaRPr lang="en-US" altLang="zh-CN" sz="1600">
              <a:solidFill>
                <a:schemeClr val="bg1"/>
              </a:solidFill>
              <a:latin typeface="+mj-lt"/>
              <a:ea typeface="宋体" pitchFamily="2" charset="-122"/>
            </a:endParaRPr>
          </a:p>
        </p:txBody>
      </p:sp>
      <p:cxnSp>
        <p:nvCxnSpPr>
          <p:cNvPr id="21510" name="Elbow Connector 7"/>
          <p:cNvCxnSpPr>
            <a:cxnSpLocks noChangeShapeType="1"/>
            <a:stCxn id="5" idx="3"/>
            <a:endCxn id="6" idx="1"/>
          </p:cNvCxnSpPr>
          <p:nvPr/>
        </p:nvCxnSpPr>
        <p:spPr bwMode="auto">
          <a:xfrm>
            <a:off x="3286125" y="5268912"/>
            <a:ext cx="500063" cy="1588"/>
          </a:xfrm>
          <a:prstGeom prst="bentConnector3">
            <a:avLst>
              <a:gd name="adj1" fmla="val 50000"/>
            </a:avLst>
          </a:prstGeom>
          <a:noFill/>
          <a:ln w="22225" algn="ctr">
            <a:solidFill>
              <a:schemeClr val="tx1"/>
            </a:solidFill>
            <a:round/>
            <a:headEnd/>
            <a:tailEnd type="triangle" w="lg" len="lg"/>
          </a:ln>
        </p:spPr>
      </p:cxnSp>
      <p:cxnSp>
        <p:nvCxnSpPr>
          <p:cNvPr id="21511" name="Straight Arrow Connector 8"/>
          <p:cNvCxnSpPr>
            <a:cxnSpLocks noChangeShapeType="1"/>
            <a:stCxn id="6" idx="3"/>
            <a:endCxn id="7" idx="1"/>
          </p:cNvCxnSpPr>
          <p:nvPr/>
        </p:nvCxnSpPr>
        <p:spPr bwMode="auto">
          <a:xfrm>
            <a:off x="5072063" y="5268912"/>
            <a:ext cx="500062" cy="1588"/>
          </a:xfrm>
          <a:prstGeom prst="straightConnector1">
            <a:avLst/>
          </a:prstGeom>
          <a:noFill/>
          <a:ln w="22225" algn="ctr">
            <a:solidFill>
              <a:schemeClr val="tx1"/>
            </a:solidFill>
            <a:round/>
            <a:headEnd/>
            <a:tailEnd type="triangle" w="lg" len="lg"/>
          </a:ln>
        </p:spPr>
      </p:cxnSp>
      <p:sp>
        <p:nvSpPr>
          <p:cNvPr id="11" name="Footer Placeholder 10"/>
          <p:cNvSpPr>
            <a:spLocks noGrp="1"/>
          </p:cNvSpPr>
          <p:nvPr>
            <p:ph type="ftr" sz="quarter" idx="10"/>
          </p:nvPr>
        </p:nvSpPr>
        <p:spPr/>
        <p:txBody>
          <a:bodyPr/>
          <a:lstStyle/>
          <a:p>
            <a:r>
              <a:rPr lang="en-US" dirty="0" smtClean="0"/>
              <a:t>QX-QUE-050</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Content Placeholder 2"/>
          <p:cNvSpPr>
            <a:spLocks noGrp="1"/>
          </p:cNvSpPr>
          <p:nvPr>
            <p:ph idx="1"/>
          </p:nvPr>
        </p:nvSpPr>
        <p:spPr/>
        <p:txBody>
          <a:bodyPr>
            <a:normAutofit/>
          </a:bodyPr>
          <a:lstStyle/>
          <a:p>
            <a:r>
              <a:rPr lang="en-US" altLang="zh-CN" sz="2400" dirty="0" smtClean="0"/>
              <a:t>Define business object using standard process</a:t>
            </a:r>
          </a:p>
          <a:p>
            <a:r>
              <a:rPr lang="en-US" altLang="zh-CN" sz="2400" dirty="0" smtClean="0"/>
              <a:t>Create profiles to define different views</a:t>
            </a:r>
          </a:p>
          <a:p>
            <a:r>
              <a:rPr lang="en-US" altLang="zh-CN" sz="2400" dirty="0" smtClean="0"/>
              <a:t>Deploy query to QXI</a:t>
            </a:r>
          </a:p>
        </p:txBody>
      </p:sp>
      <p:sp>
        <p:nvSpPr>
          <p:cNvPr id="23553" name="Title 1"/>
          <p:cNvSpPr>
            <a:spLocks noGrp="1"/>
          </p:cNvSpPr>
          <p:nvPr>
            <p:ph type="title"/>
          </p:nvPr>
        </p:nvSpPr>
        <p:spPr/>
        <p:txBody>
          <a:bodyPr/>
          <a:lstStyle/>
          <a:p>
            <a:r>
              <a:rPr lang="en-US" altLang="zh-CN" smtClean="0"/>
              <a:t>Query Service – QXO Configuration</a:t>
            </a:r>
          </a:p>
        </p:txBody>
      </p:sp>
      <p:grpSp>
        <p:nvGrpSpPr>
          <p:cNvPr id="23555" name="Group 8"/>
          <p:cNvGrpSpPr>
            <a:grpSpLocks/>
          </p:cNvGrpSpPr>
          <p:nvPr/>
        </p:nvGrpSpPr>
        <p:grpSpPr bwMode="auto">
          <a:xfrm>
            <a:off x="2143125" y="2590800"/>
            <a:ext cx="4857750" cy="785813"/>
            <a:chOff x="1071563" y="2214563"/>
            <a:chExt cx="4857750" cy="785812"/>
          </a:xfrm>
        </p:grpSpPr>
        <p:sp>
          <p:nvSpPr>
            <p:cNvPr id="4" name="TextBox 3"/>
            <p:cNvSpPr txBox="1">
              <a:spLocks noChangeArrowheads="1"/>
            </p:cNvSpPr>
            <p:nvPr/>
          </p:nvSpPr>
          <p:spPr bwMode="auto">
            <a:xfrm>
              <a:off x="1071563" y="2214563"/>
              <a:ext cx="1285875" cy="785812"/>
            </a:xfrm>
            <a:prstGeom prst="rect">
              <a:avLst/>
            </a:prstGeom>
            <a:solidFill>
              <a:schemeClr val="tx2">
                <a:lumMod val="60000"/>
                <a:lumOff val="40000"/>
              </a:schemeClr>
            </a:solidFill>
            <a:ln w="9525">
              <a:noFill/>
              <a:miter lim="800000"/>
              <a:headEnd/>
              <a:tailEnd/>
            </a:ln>
          </p:spPr>
          <p:txBody>
            <a:bodyPr wrap="none" anchor="ctr"/>
            <a:lstStyle/>
            <a:p>
              <a:pPr algn="ctr">
                <a:defRPr/>
              </a:pPr>
              <a:r>
                <a:rPr lang="en-GB" sz="1600">
                  <a:solidFill>
                    <a:schemeClr val="bg1"/>
                  </a:solidFill>
                  <a:latin typeface="+mj-lt"/>
                </a:rPr>
                <a:t>Create</a:t>
              </a:r>
            </a:p>
            <a:p>
              <a:pPr algn="ctr">
                <a:defRPr/>
              </a:pPr>
              <a:r>
                <a:rPr lang="en-GB" sz="1600">
                  <a:solidFill>
                    <a:schemeClr val="bg1"/>
                  </a:solidFill>
                  <a:latin typeface="+mj-lt"/>
                </a:rPr>
                <a:t>Business</a:t>
              </a:r>
            </a:p>
            <a:p>
              <a:pPr algn="ctr">
                <a:defRPr/>
              </a:pPr>
              <a:r>
                <a:rPr lang="en-GB" sz="1600">
                  <a:solidFill>
                    <a:schemeClr val="bg1"/>
                  </a:solidFill>
                  <a:latin typeface="+mj-lt"/>
                </a:rPr>
                <a:t>Object</a:t>
              </a:r>
              <a:endParaRPr lang="en-US" altLang="zh-CN" sz="1600">
                <a:solidFill>
                  <a:schemeClr val="bg1"/>
                </a:solidFill>
                <a:latin typeface="+mj-lt"/>
                <a:ea typeface="宋体" pitchFamily="2" charset="-122"/>
              </a:endParaRPr>
            </a:p>
          </p:txBody>
        </p:sp>
        <p:sp>
          <p:nvSpPr>
            <p:cNvPr id="5" name="TextBox 4"/>
            <p:cNvSpPr txBox="1">
              <a:spLocks noChangeArrowheads="1"/>
            </p:cNvSpPr>
            <p:nvPr/>
          </p:nvSpPr>
          <p:spPr bwMode="auto">
            <a:xfrm>
              <a:off x="2857501" y="2214563"/>
              <a:ext cx="1285875" cy="785812"/>
            </a:xfrm>
            <a:prstGeom prst="rect">
              <a:avLst/>
            </a:prstGeom>
            <a:solidFill>
              <a:schemeClr val="tx2">
                <a:lumMod val="60000"/>
                <a:lumOff val="40000"/>
              </a:schemeClr>
            </a:solidFill>
            <a:ln w="9525">
              <a:noFill/>
              <a:miter lim="800000"/>
              <a:headEnd/>
              <a:tailEnd/>
            </a:ln>
          </p:spPr>
          <p:txBody>
            <a:bodyPr wrap="none" anchor="ctr"/>
            <a:lstStyle/>
            <a:p>
              <a:pPr algn="ctr">
                <a:defRPr/>
              </a:pPr>
              <a:r>
                <a:rPr lang="en-GB" sz="1600">
                  <a:solidFill>
                    <a:schemeClr val="bg1"/>
                  </a:solidFill>
                  <a:latin typeface="+mj-lt"/>
                </a:rPr>
                <a:t>Create</a:t>
              </a:r>
            </a:p>
            <a:p>
              <a:pPr algn="ctr">
                <a:defRPr/>
              </a:pPr>
              <a:r>
                <a:rPr lang="en-GB" sz="1600">
                  <a:solidFill>
                    <a:schemeClr val="bg1"/>
                  </a:solidFill>
                  <a:latin typeface="+mj-lt"/>
                </a:rPr>
                <a:t>Profile</a:t>
              </a:r>
              <a:endParaRPr lang="en-US" altLang="zh-CN" sz="1600">
                <a:solidFill>
                  <a:schemeClr val="bg1"/>
                </a:solidFill>
                <a:latin typeface="+mj-lt"/>
                <a:ea typeface="宋体" pitchFamily="2" charset="-122"/>
              </a:endParaRPr>
            </a:p>
          </p:txBody>
        </p:sp>
        <p:sp>
          <p:nvSpPr>
            <p:cNvPr id="6" name="TextBox 5"/>
            <p:cNvSpPr txBox="1">
              <a:spLocks noChangeArrowheads="1"/>
            </p:cNvSpPr>
            <p:nvPr/>
          </p:nvSpPr>
          <p:spPr bwMode="auto">
            <a:xfrm>
              <a:off x="4643438" y="2214563"/>
              <a:ext cx="1285875" cy="785812"/>
            </a:xfrm>
            <a:prstGeom prst="rect">
              <a:avLst/>
            </a:prstGeom>
            <a:solidFill>
              <a:schemeClr val="tx2">
                <a:lumMod val="60000"/>
                <a:lumOff val="40000"/>
              </a:schemeClr>
            </a:solidFill>
            <a:ln w="9525">
              <a:noFill/>
              <a:miter lim="800000"/>
              <a:headEnd/>
              <a:tailEnd/>
            </a:ln>
          </p:spPr>
          <p:txBody>
            <a:bodyPr wrap="none" anchor="ctr"/>
            <a:lstStyle/>
            <a:p>
              <a:pPr algn="ctr">
                <a:defRPr/>
              </a:pPr>
              <a:r>
                <a:rPr lang="en-GB" sz="1600">
                  <a:solidFill>
                    <a:schemeClr val="bg1"/>
                  </a:solidFill>
                  <a:latin typeface="+mj-lt"/>
                </a:rPr>
                <a:t>Deploy </a:t>
              </a:r>
            </a:p>
            <a:p>
              <a:pPr algn="ctr">
                <a:defRPr/>
              </a:pPr>
              <a:r>
                <a:rPr lang="en-GB" sz="1600">
                  <a:solidFill>
                    <a:schemeClr val="bg1"/>
                  </a:solidFill>
                  <a:latin typeface="+mj-lt"/>
                </a:rPr>
                <a:t>Query</a:t>
              </a:r>
              <a:endParaRPr lang="en-US" altLang="zh-CN" sz="1600">
                <a:solidFill>
                  <a:schemeClr val="bg1"/>
                </a:solidFill>
                <a:latin typeface="+mj-lt"/>
                <a:ea typeface="宋体" pitchFamily="2" charset="-122"/>
              </a:endParaRPr>
            </a:p>
          </p:txBody>
        </p:sp>
        <p:cxnSp>
          <p:nvCxnSpPr>
            <p:cNvPr id="23560" name="Elbow Connector 6"/>
            <p:cNvCxnSpPr>
              <a:cxnSpLocks noChangeShapeType="1"/>
              <a:stCxn id="4" idx="3"/>
              <a:endCxn id="5" idx="1"/>
            </p:cNvCxnSpPr>
            <p:nvPr/>
          </p:nvCxnSpPr>
          <p:spPr bwMode="auto">
            <a:xfrm>
              <a:off x="2357438" y="2606675"/>
              <a:ext cx="500062" cy="1588"/>
            </a:xfrm>
            <a:prstGeom prst="bentConnector3">
              <a:avLst>
                <a:gd name="adj1" fmla="val 50000"/>
              </a:avLst>
            </a:prstGeom>
            <a:noFill/>
            <a:ln w="22225" algn="ctr">
              <a:solidFill>
                <a:schemeClr val="tx1"/>
              </a:solidFill>
              <a:round/>
              <a:headEnd/>
              <a:tailEnd type="triangle" w="lg" len="lg"/>
            </a:ln>
          </p:spPr>
        </p:cxnSp>
        <p:cxnSp>
          <p:nvCxnSpPr>
            <p:cNvPr id="23561" name="Straight Arrow Connector 7"/>
            <p:cNvCxnSpPr>
              <a:cxnSpLocks noChangeShapeType="1"/>
              <a:stCxn id="5" idx="3"/>
              <a:endCxn id="6" idx="1"/>
            </p:cNvCxnSpPr>
            <p:nvPr/>
          </p:nvCxnSpPr>
          <p:spPr bwMode="auto">
            <a:xfrm>
              <a:off x="4143375" y="2606675"/>
              <a:ext cx="500063" cy="1588"/>
            </a:xfrm>
            <a:prstGeom prst="straightConnector1">
              <a:avLst/>
            </a:prstGeom>
            <a:noFill/>
            <a:ln w="22225" algn="ctr">
              <a:solidFill>
                <a:schemeClr val="tx1"/>
              </a:solidFill>
              <a:round/>
              <a:headEnd/>
              <a:tailEnd type="triangle" w="lg" len="lg"/>
            </a:ln>
          </p:spPr>
        </p:cxnSp>
      </p:grpSp>
      <p:pic>
        <p:nvPicPr>
          <p:cNvPr id="23556" name="Picture 11"/>
          <p:cNvPicPr>
            <a:picLocks noChangeAspect="1" noChangeArrowheads="1"/>
          </p:cNvPicPr>
          <p:nvPr/>
        </p:nvPicPr>
        <p:blipFill>
          <a:blip r:embed="rId3" cstate="print"/>
          <a:srcRect/>
          <a:stretch>
            <a:fillRect/>
          </a:stretch>
        </p:blipFill>
        <p:spPr bwMode="auto">
          <a:xfrm>
            <a:off x="1905000" y="3733800"/>
            <a:ext cx="5343525" cy="2376488"/>
          </a:xfrm>
          <a:prstGeom prst="rect">
            <a:avLst/>
          </a:prstGeom>
          <a:noFill/>
          <a:ln w="9525">
            <a:noFill/>
            <a:miter lim="800000"/>
            <a:headEnd/>
            <a:tailEnd/>
          </a:ln>
          <a:effectLst>
            <a:outerShdw dist="50800" dir="2700000" algn="ctr" rotWithShape="0">
              <a:schemeClr val="bg1">
                <a:lumMod val="75000"/>
              </a:schemeClr>
            </a:outerShdw>
          </a:effectLst>
        </p:spPr>
      </p:pic>
      <p:sp>
        <p:nvSpPr>
          <p:cNvPr id="13" name="Footer Placeholder 12"/>
          <p:cNvSpPr>
            <a:spLocks noGrp="1"/>
          </p:cNvSpPr>
          <p:nvPr>
            <p:ph type="ftr" sz="quarter" idx="10"/>
          </p:nvPr>
        </p:nvSpPr>
        <p:spPr/>
        <p:txBody>
          <a:bodyPr/>
          <a:lstStyle/>
          <a:p>
            <a:r>
              <a:rPr lang="en-US" dirty="0" smtClean="0"/>
              <a:t>QX-QUE-060</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ChangeArrowheads="1"/>
          </p:cNvSpPr>
          <p:nvPr>
            <p:ph type="title"/>
          </p:nvPr>
        </p:nvSpPr>
        <p:spPr/>
        <p:txBody>
          <a:bodyPr/>
          <a:lstStyle/>
          <a:p>
            <a:r>
              <a:rPr lang="en-US" altLang="zh-CN" smtClean="0"/>
              <a:t>Query Service – Deploy Query</a:t>
            </a:r>
          </a:p>
        </p:txBody>
      </p:sp>
      <p:sp>
        <p:nvSpPr>
          <p:cNvPr id="8" name="Footer Placeholder 7"/>
          <p:cNvSpPr>
            <a:spLocks noGrp="1"/>
          </p:cNvSpPr>
          <p:nvPr>
            <p:ph type="ftr" sz="quarter" idx="10"/>
          </p:nvPr>
        </p:nvSpPr>
        <p:spPr/>
        <p:txBody>
          <a:bodyPr/>
          <a:lstStyle/>
          <a:p>
            <a:r>
              <a:rPr lang="en-US" dirty="0" smtClean="0"/>
              <a:t>QX-QUE-070</a:t>
            </a:r>
            <a:endParaRPr lang="en-US" dirty="0"/>
          </a:p>
        </p:txBody>
      </p:sp>
      <p:pic>
        <p:nvPicPr>
          <p:cNvPr id="25603" name="Picture 6"/>
          <p:cNvPicPr>
            <a:picLocks noChangeAspect="1" noChangeArrowheads="1"/>
          </p:cNvPicPr>
          <p:nvPr/>
        </p:nvPicPr>
        <p:blipFill>
          <a:blip r:embed="rId3" cstate="print"/>
          <a:srcRect/>
          <a:stretch>
            <a:fillRect/>
          </a:stretch>
        </p:blipFill>
        <p:spPr bwMode="auto">
          <a:xfrm>
            <a:off x="304800" y="1066800"/>
            <a:ext cx="7696200" cy="2733675"/>
          </a:xfrm>
          <a:prstGeom prst="rect">
            <a:avLst/>
          </a:prstGeom>
          <a:noFill/>
          <a:ln w="9525">
            <a:noFill/>
            <a:miter lim="800000"/>
            <a:headEnd/>
            <a:tailEnd/>
          </a:ln>
          <a:effectLst>
            <a:outerShdw dist="50800" dir="2700000" algn="ctr" rotWithShape="0">
              <a:schemeClr val="bg1">
                <a:lumMod val="75000"/>
              </a:schemeClr>
            </a:outerShdw>
          </a:effectLst>
        </p:spPr>
      </p:pic>
      <p:pic>
        <p:nvPicPr>
          <p:cNvPr id="25604" name="Picture 7"/>
          <p:cNvPicPr>
            <a:picLocks noChangeAspect="1" noChangeArrowheads="1"/>
          </p:cNvPicPr>
          <p:nvPr/>
        </p:nvPicPr>
        <p:blipFill>
          <a:blip r:embed="rId4" cstate="print"/>
          <a:srcRect/>
          <a:stretch>
            <a:fillRect/>
          </a:stretch>
        </p:blipFill>
        <p:spPr bwMode="auto">
          <a:xfrm>
            <a:off x="2057400" y="3352800"/>
            <a:ext cx="6705600" cy="2797175"/>
          </a:xfrm>
          <a:prstGeom prst="rect">
            <a:avLst/>
          </a:prstGeom>
          <a:noFill/>
          <a:ln w="9525">
            <a:noFill/>
            <a:miter lim="800000"/>
            <a:headEnd/>
            <a:tailEnd/>
          </a:ln>
          <a:effectLst>
            <a:outerShdw dist="50800" dir="2700000" algn="ctr" rotWithShape="0">
              <a:schemeClr val="bg1">
                <a:lumMod val="75000"/>
              </a:schemeClr>
            </a:outerShdw>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title"/>
          </p:nvPr>
        </p:nvSpPr>
        <p:spPr/>
        <p:txBody>
          <a:bodyPr/>
          <a:lstStyle/>
          <a:p>
            <a:r>
              <a:rPr lang="en-US" altLang="zh-CN" smtClean="0"/>
              <a:t>Query Service – Verify Deployed Query</a:t>
            </a:r>
          </a:p>
        </p:txBody>
      </p:sp>
      <p:sp>
        <p:nvSpPr>
          <p:cNvPr id="7" name="Footer Placeholder 6"/>
          <p:cNvSpPr>
            <a:spLocks noGrp="1"/>
          </p:cNvSpPr>
          <p:nvPr>
            <p:ph type="ftr" sz="quarter" idx="10"/>
          </p:nvPr>
        </p:nvSpPr>
        <p:spPr/>
        <p:txBody>
          <a:bodyPr/>
          <a:lstStyle/>
          <a:p>
            <a:r>
              <a:rPr lang="en-US" dirty="0" smtClean="0"/>
              <a:t>QX-QUE-080</a:t>
            </a:r>
            <a:endParaRPr lang="en-US" dirty="0"/>
          </a:p>
        </p:txBody>
      </p:sp>
      <p:pic>
        <p:nvPicPr>
          <p:cNvPr id="27650" name="Picture 4"/>
          <p:cNvPicPr>
            <a:picLocks noChangeAspect="1" noChangeArrowheads="1"/>
          </p:cNvPicPr>
          <p:nvPr/>
        </p:nvPicPr>
        <p:blipFill>
          <a:blip r:embed="rId3" cstate="print"/>
          <a:srcRect/>
          <a:stretch>
            <a:fillRect/>
          </a:stretch>
        </p:blipFill>
        <p:spPr bwMode="auto">
          <a:xfrm>
            <a:off x="552450" y="1066800"/>
            <a:ext cx="6248400" cy="2968625"/>
          </a:xfrm>
          <a:prstGeom prst="rect">
            <a:avLst/>
          </a:prstGeom>
          <a:noFill/>
          <a:ln w="9525">
            <a:noFill/>
            <a:miter lim="800000"/>
            <a:headEnd/>
            <a:tailEnd/>
          </a:ln>
          <a:effectLst>
            <a:outerShdw dist="50800" dir="2700000" algn="ctr" rotWithShape="0">
              <a:schemeClr val="bg1">
                <a:lumMod val="75000"/>
              </a:schemeClr>
            </a:outerShdw>
          </a:effectLst>
        </p:spPr>
      </p:pic>
      <p:pic>
        <p:nvPicPr>
          <p:cNvPr id="27651" name="Picture 6"/>
          <p:cNvPicPr>
            <a:picLocks noChangeAspect="1" noChangeArrowheads="1"/>
          </p:cNvPicPr>
          <p:nvPr/>
        </p:nvPicPr>
        <p:blipFill>
          <a:blip r:embed="rId4" cstate="print"/>
          <a:srcRect/>
          <a:stretch>
            <a:fillRect/>
          </a:stretch>
        </p:blipFill>
        <p:spPr bwMode="auto">
          <a:xfrm>
            <a:off x="3295650" y="2971800"/>
            <a:ext cx="5181600" cy="3105150"/>
          </a:xfrm>
          <a:prstGeom prst="rect">
            <a:avLst/>
          </a:prstGeom>
          <a:noFill/>
          <a:ln w="9525">
            <a:noFill/>
            <a:miter lim="800000"/>
            <a:headEnd/>
            <a:tailEnd/>
          </a:ln>
          <a:effectLst>
            <a:outerShdw dist="50800" dir="2700000" algn="ctr" rotWithShape="0">
              <a:schemeClr val="bg1">
                <a:lumMod val="75000"/>
              </a:schemeClr>
            </a:outerShdw>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3709</TotalTime>
  <Words>3098</Words>
  <Application>Microsoft Office PowerPoint</Application>
  <PresentationFormat>On-screen Show (4:3)</PresentationFormat>
  <Paragraphs>238</Paragraphs>
  <Slides>14</Slides>
  <Notes>13</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QAD 2010 Template</vt:lpstr>
      <vt:lpstr>QAD Fundamentals: Query Service</vt:lpstr>
      <vt:lpstr>Query Service - Overview</vt:lpstr>
      <vt:lpstr>Query Service - Request</vt:lpstr>
      <vt:lpstr>Query Service – Calling Options</vt:lpstr>
      <vt:lpstr>Query Service – Web Service Invocation</vt:lpstr>
      <vt:lpstr>Query Service – QXI Configuration</vt:lpstr>
      <vt:lpstr>Query Service – QXO Configuration</vt:lpstr>
      <vt:lpstr>Query Service – Deploy Query</vt:lpstr>
      <vt:lpstr>Query Service – Verify Deployed Query</vt:lpstr>
      <vt:lpstr>Query Service – Using Web Service</vt:lpstr>
      <vt:lpstr>Query Service – Using Web Service</vt:lpstr>
      <vt:lpstr>Query Service – Using Web Service</vt:lpstr>
      <vt:lpstr>Query Service – Using Web Service</vt:lpstr>
      <vt:lpstr>Exercise: Query Service</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QAD</dc:creator>
  <cp:lastModifiedBy>qad</cp:lastModifiedBy>
  <cp:revision>88</cp:revision>
  <dcterms:created xsi:type="dcterms:W3CDTF">2009-01-27T20:58:18Z</dcterms:created>
  <dcterms:modified xsi:type="dcterms:W3CDTF">2013-10-23T07:44:42Z</dcterms:modified>
</cp:coreProperties>
</file>