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 id="2147483664" r:id="rId2"/>
  </p:sldMasterIdLst>
  <p:notesMasterIdLst>
    <p:notesMasterId r:id="rId24"/>
  </p:notesMasterIdLst>
  <p:sldIdLst>
    <p:sldId id="259" r:id="rId3"/>
    <p:sldId id="260" r:id="rId4"/>
    <p:sldId id="261" r:id="rId5"/>
    <p:sldId id="262" r:id="rId6"/>
    <p:sldId id="263" r:id="rId7"/>
    <p:sldId id="265" r:id="rId8"/>
    <p:sldId id="266" r:id="rId9"/>
    <p:sldId id="268" r:id="rId10"/>
    <p:sldId id="269" r:id="rId11"/>
    <p:sldId id="270" r:id="rId12"/>
    <p:sldId id="271" r:id="rId13"/>
    <p:sldId id="273" r:id="rId14"/>
    <p:sldId id="274" r:id="rId15"/>
    <p:sldId id="275" r:id="rId16"/>
    <p:sldId id="276" r:id="rId17"/>
    <p:sldId id="283" r:id="rId18"/>
    <p:sldId id="284" r:id="rId19"/>
    <p:sldId id="278" r:id="rId20"/>
    <p:sldId id="279" r:id="rId21"/>
    <p:sldId id="281" r:id="rId22"/>
    <p:sldId id="282" r:id="rId23"/>
  </p:sldIdLst>
  <p:sldSz cx="9144000" cy="6858000" type="screen4x3"/>
  <p:notesSz cx="6858000" cy="9144000"/>
  <p:defaultTextStyle>
    <a:defPPr>
      <a:defRPr lang="en-US"/>
    </a:defPPr>
    <a:lvl1pPr algn="l" rtl="0" fontAlgn="base">
      <a:spcBef>
        <a:spcPct val="0"/>
      </a:spcBef>
      <a:spcAft>
        <a:spcPct val="0"/>
      </a:spcAft>
      <a:defRPr sz="2800" kern="1200">
        <a:solidFill>
          <a:schemeClr val="tx1"/>
        </a:solidFill>
        <a:latin typeface="Tahoma" pitchFamily="34" charset="0"/>
        <a:ea typeface="+mn-ea"/>
        <a:cs typeface="+mn-cs"/>
      </a:defRPr>
    </a:lvl1pPr>
    <a:lvl2pPr marL="457200" algn="l" rtl="0" fontAlgn="base">
      <a:spcBef>
        <a:spcPct val="0"/>
      </a:spcBef>
      <a:spcAft>
        <a:spcPct val="0"/>
      </a:spcAft>
      <a:defRPr sz="2800" kern="1200">
        <a:solidFill>
          <a:schemeClr val="tx1"/>
        </a:solidFill>
        <a:latin typeface="Tahoma" pitchFamily="34" charset="0"/>
        <a:ea typeface="+mn-ea"/>
        <a:cs typeface="+mn-cs"/>
      </a:defRPr>
    </a:lvl2pPr>
    <a:lvl3pPr marL="914400" algn="l" rtl="0" fontAlgn="base">
      <a:spcBef>
        <a:spcPct val="0"/>
      </a:spcBef>
      <a:spcAft>
        <a:spcPct val="0"/>
      </a:spcAft>
      <a:defRPr sz="2800" kern="1200">
        <a:solidFill>
          <a:schemeClr val="tx1"/>
        </a:solidFill>
        <a:latin typeface="Tahoma" pitchFamily="34" charset="0"/>
        <a:ea typeface="+mn-ea"/>
        <a:cs typeface="+mn-cs"/>
      </a:defRPr>
    </a:lvl3pPr>
    <a:lvl4pPr marL="1371600" algn="l" rtl="0" fontAlgn="base">
      <a:spcBef>
        <a:spcPct val="0"/>
      </a:spcBef>
      <a:spcAft>
        <a:spcPct val="0"/>
      </a:spcAft>
      <a:defRPr sz="2800" kern="1200">
        <a:solidFill>
          <a:schemeClr val="tx1"/>
        </a:solidFill>
        <a:latin typeface="Tahoma" pitchFamily="34" charset="0"/>
        <a:ea typeface="+mn-ea"/>
        <a:cs typeface="+mn-cs"/>
      </a:defRPr>
    </a:lvl4pPr>
    <a:lvl5pPr marL="1828800" algn="l"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A46A"/>
    <a:srgbClr val="FF8500"/>
    <a:srgbClr val="FFE354"/>
    <a:srgbClr val="6A9913"/>
    <a:srgbClr val="4BB69D"/>
    <a:srgbClr val="4172BB"/>
    <a:srgbClr val="4173BD"/>
    <a:srgbClr val="5A87C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57471" autoAdjust="0"/>
  </p:normalViewPr>
  <p:slideViewPr>
    <p:cSldViewPr>
      <p:cViewPr varScale="1">
        <p:scale>
          <a:sx n="65" d="100"/>
          <a:sy n="65" d="100"/>
        </p:scale>
        <p:origin x="-2964" y="-10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defRPr>
            </a:lvl1pPr>
          </a:lstStyle>
          <a:p>
            <a:pPr>
              <a:defRPr/>
            </a:pPr>
            <a:endParaRPr lang="zh-CN" altLang="en-US"/>
          </a:p>
        </p:txBody>
      </p:sp>
      <p:sp>
        <p:nvSpPr>
          <p:cNvPr id="3993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endParaRPr lang="zh-CN" altLang="en-US"/>
          </a:p>
        </p:txBody>
      </p:sp>
      <p:sp>
        <p:nvSpPr>
          <p:cNvPr id="1331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3994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994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defRPr>
            </a:lvl1pPr>
          </a:lstStyle>
          <a:p>
            <a:pPr>
              <a:defRPr/>
            </a:pPr>
            <a:endParaRPr lang="zh-CN" altLang="en-US"/>
          </a:p>
        </p:txBody>
      </p:sp>
      <p:sp>
        <p:nvSpPr>
          <p:cNvPr id="3994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pPr>
              <a:defRPr/>
            </a:pPr>
            <a:fld id="{CB10A88D-8406-47F3-9E58-3E4A02F77CDC}"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p:cNvSpPr>
          <p:nvPr>
            <p:ph type="sldImg"/>
          </p:nvPr>
        </p:nvSpPr>
        <p:spPr>
          <a:ln/>
        </p:spPr>
      </p:sp>
      <p:sp>
        <p:nvSpPr>
          <p:cNvPr id="16386" name="Notes Placeholder 2"/>
          <p:cNvSpPr>
            <a:spLocks noGrp="1"/>
          </p:cNvSpPr>
          <p:nvPr>
            <p:ph type="body" idx="1"/>
          </p:nvPr>
        </p:nvSpPr>
        <p:spPr>
          <a:noFill/>
          <a:ln/>
        </p:spPr>
        <p:txBody>
          <a:bodyPr/>
          <a:lstStyle/>
          <a:p>
            <a:pPr eaLnBrk="1" hangingPunct="1">
              <a:lnSpc>
                <a:spcPct val="90000"/>
              </a:lnSpc>
            </a:pPr>
            <a:r>
              <a:rPr lang="en-US" altLang="zh-CN" sz="1000" dirty="0" err="1" smtClean="0"/>
              <a:t>QGen</a:t>
            </a:r>
            <a:r>
              <a:rPr lang="en-US" altLang="zh-CN" sz="1000" dirty="0" smtClean="0"/>
              <a:t> is a development tool that facilitates the creation and maintenance of QXtend APIs that leverage the UI API adapter within QXI. The UI API adapter uses the character screen within the application to load data. Therefore you can only use </a:t>
            </a:r>
            <a:r>
              <a:rPr lang="en-US" altLang="zh-CN" sz="1000" dirty="0" err="1" smtClean="0"/>
              <a:t>QGen</a:t>
            </a:r>
            <a:r>
              <a:rPr lang="en-US" altLang="zh-CN" sz="1000" dirty="0" smtClean="0"/>
              <a:t> on functions that have a character version of the interface. </a:t>
            </a:r>
            <a:r>
              <a:rPr lang="en-US" altLang="zh-CN" sz="1000" dirty="0" err="1" smtClean="0"/>
              <a:t>QGen</a:t>
            </a:r>
            <a:r>
              <a:rPr lang="en-US" altLang="zh-CN" sz="1000" dirty="0" smtClean="0"/>
              <a:t> records the structure and field information from QAD EA character UI screens and saves the information to data files. Not all of the information required for each field is available from Progress, so you have to supply some specific information.</a:t>
            </a:r>
          </a:p>
          <a:p>
            <a:pPr eaLnBrk="1" hangingPunct="1">
              <a:lnSpc>
                <a:spcPct val="90000"/>
              </a:lnSpc>
            </a:pPr>
            <a:endParaRPr lang="en-US" altLang="zh-CN" sz="1000" dirty="0" smtClean="0"/>
          </a:p>
          <a:p>
            <a:pPr eaLnBrk="1" hangingPunct="1">
              <a:lnSpc>
                <a:spcPct val="90000"/>
              </a:lnSpc>
            </a:pPr>
            <a:r>
              <a:rPr lang="en-US" altLang="zh-CN" sz="1000" dirty="0" smtClean="0"/>
              <a:t>The data recorded by the mapping process is then passed into the </a:t>
            </a:r>
            <a:r>
              <a:rPr lang="en-US" altLang="zh-CN" sz="1000" dirty="0" err="1" smtClean="0"/>
              <a:t>QGen</a:t>
            </a:r>
            <a:r>
              <a:rPr lang="en-US" altLang="zh-CN" sz="1000" dirty="0" smtClean="0"/>
              <a:t> generation engine, which transforms the data in the files into the relevant QDoc XML schema, and events files,  and deploy them to the custom area of QXI to make them available for processing.</a:t>
            </a:r>
          </a:p>
          <a:p>
            <a:pPr eaLnBrk="1" hangingPunct="1">
              <a:lnSpc>
                <a:spcPct val="90000"/>
              </a:lnSpc>
            </a:pPr>
            <a:endParaRPr lang="en-US" altLang="zh-CN" sz="1000" dirty="0" smtClean="0"/>
          </a:p>
          <a:p>
            <a:pPr eaLnBrk="1" hangingPunct="1">
              <a:lnSpc>
                <a:spcPct val="90000"/>
              </a:lnSpc>
            </a:pPr>
            <a:r>
              <a:rPr lang="en-US" altLang="zh-CN" sz="1000" dirty="0" err="1" smtClean="0"/>
              <a:t>QGen</a:t>
            </a:r>
            <a:r>
              <a:rPr lang="en-US" altLang="zh-CN" sz="1000" dirty="0" smtClean="0"/>
              <a:t> makes it simple for services to create a new API. </a:t>
            </a:r>
            <a:r>
              <a:rPr lang="en-US" altLang="zh-CN" sz="1000" dirty="0" err="1" smtClean="0"/>
              <a:t>QGen</a:t>
            </a:r>
            <a:r>
              <a:rPr lang="en-US" altLang="zh-CN" sz="1000" dirty="0" smtClean="0"/>
              <a:t> can handle most customizations a customer makes to their system. However, the UI cannot have any widgets that are not supported by the XML engine. If a QDoc exists for a function but the customer has modified a function by adding new fields and/or frames, the data file can be extracted from the QXtend server and loaded in the </a:t>
            </a:r>
            <a:r>
              <a:rPr lang="en-US" altLang="zh-CN" sz="1000" dirty="0" err="1" smtClean="0"/>
              <a:t>QGen</a:t>
            </a:r>
            <a:r>
              <a:rPr lang="en-US" altLang="zh-CN" sz="1000" dirty="0" smtClean="0"/>
              <a:t> </a:t>
            </a:r>
            <a:r>
              <a:rPr lang="en-US" altLang="zh-CN" sz="1000" dirty="0" err="1" smtClean="0"/>
              <a:t>datFiles</a:t>
            </a:r>
            <a:r>
              <a:rPr lang="en-US" altLang="zh-CN" sz="1000" dirty="0" smtClean="0"/>
              <a:t> directory. Then the new information can be recorded from the customized screens and a new version of the schema recorded. The new schema (and potentially, events files) must be uploaded to the QXtend server, and then the customized function is accessible from the QXtend server.</a:t>
            </a:r>
          </a:p>
          <a:p>
            <a:pPr eaLnBrk="1" hangingPunct="1">
              <a:lnSpc>
                <a:spcPct val="90000"/>
              </a:lnSpc>
            </a:pPr>
            <a:endParaRPr lang="en-US" altLang="zh-CN" sz="1000" dirty="0" smtClean="0"/>
          </a:p>
        </p:txBody>
      </p:sp>
      <p:sp>
        <p:nvSpPr>
          <p:cNvPr id="16387" name="Slide Number Placeholder 3"/>
          <p:cNvSpPr>
            <a:spLocks noGrp="1"/>
          </p:cNvSpPr>
          <p:nvPr>
            <p:ph type="sldNum" sz="quarter" idx="5"/>
          </p:nvPr>
        </p:nvSpPr>
        <p:spPr>
          <a:noFill/>
        </p:spPr>
        <p:txBody>
          <a:bodyPr/>
          <a:lstStyle/>
          <a:p>
            <a:fld id="{83E99BC5-1002-4AEE-9EED-8D23B64EC057}" type="slidenum">
              <a:rPr lang="zh-CN" altLang="en-US" smtClean="0"/>
              <a:pPr/>
              <a:t>2</a:t>
            </a:fld>
            <a:endParaRPr lang="en-US" altLang="zh-CN"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p:cNvSpPr>
          <p:nvPr>
            <p:ph type="sldImg"/>
          </p:nvPr>
        </p:nvSpPr>
        <p:spPr>
          <a:ln/>
        </p:spPr>
      </p:sp>
      <p:sp>
        <p:nvSpPr>
          <p:cNvPr id="34818" name="Notes Placeholder 2"/>
          <p:cNvSpPr>
            <a:spLocks noGrp="1"/>
          </p:cNvSpPr>
          <p:nvPr>
            <p:ph type="body" idx="1"/>
          </p:nvPr>
        </p:nvSpPr>
        <p:spPr>
          <a:noFill/>
          <a:ln/>
        </p:spPr>
        <p:txBody>
          <a:bodyPr/>
          <a:lstStyle/>
          <a:p>
            <a:pPr eaLnBrk="1" hangingPunct="1"/>
            <a:r>
              <a:rPr lang="en-US" altLang="zh-CN" dirty="0" smtClean="0"/>
              <a:t>The system prompts you for a file name to save the recorded data. You should use the name of the QDoc that will be generated as this helps to identify the data file that was used to generate the QXtend artifacts for a specific QDoc. </a:t>
            </a:r>
          </a:p>
          <a:p>
            <a:pPr eaLnBrk="1" hangingPunct="1"/>
            <a:endParaRPr lang="en-US" altLang="zh-CN" dirty="0" smtClean="0"/>
          </a:p>
          <a:p>
            <a:pPr eaLnBrk="1" hangingPunct="1"/>
            <a:r>
              <a:rPr lang="en-US" altLang="zh-CN" dirty="0" smtClean="0"/>
              <a:t>The naming standard for </a:t>
            </a:r>
            <a:r>
              <a:rPr lang="en-US" altLang="zh-CN" dirty="0" err="1" smtClean="0"/>
              <a:t>QDocs</a:t>
            </a:r>
            <a:r>
              <a:rPr lang="en-US" altLang="zh-CN" dirty="0" smtClean="0"/>
              <a:t> is &lt;</a:t>
            </a:r>
            <a:r>
              <a:rPr lang="en-US" altLang="zh-CN" i="1" dirty="0" smtClean="0"/>
              <a:t>verb</a:t>
            </a:r>
            <a:r>
              <a:rPr lang="en-US" altLang="zh-CN" dirty="0" smtClean="0"/>
              <a:t>&gt;&lt;</a:t>
            </a:r>
            <a:r>
              <a:rPr lang="en-US" altLang="zh-CN" i="1" dirty="0" smtClean="0"/>
              <a:t>object</a:t>
            </a:r>
            <a:r>
              <a:rPr lang="en-US" altLang="zh-CN" dirty="0" smtClean="0"/>
              <a:t>&gt;. The verb is the action performed by the API; for example, maintain, query, update, and so on. The object is the application component being acted on; for example, </a:t>
            </a:r>
            <a:r>
              <a:rPr lang="en-US" altLang="zh-CN" dirty="0" err="1" smtClean="0"/>
              <a:t>SalesOrder</a:t>
            </a:r>
            <a:r>
              <a:rPr lang="en-US" altLang="zh-CN" dirty="0" smtClean="0"/>
              <a:t>, </a:t>
            </a:r>
            <a:r>
              <a:rPr lang="en-US" altLang="zh-CN" dirty="0" err="1" smtClean="0"/>
              <a:t>PurchaseOrder</a:t>
            </a:r>
            <a:r>
              <a:rPr lang="en-US" altLang="zh-CN" dirty="0" smtClean="0"/>
              <a:t>, Customer, and so on.</a:t>
            </a:r>
          </a:p>
          <a:p>
            <a:pPr eaLnBrk="1" hangingPunct="1"/>
            <a:endParaRPr lang="en-US" altLang="zh-CN" dirty="0" smtClean="0"/>
          </a:p>
          <a:p>
            <a:pPr eaLnBrk="1" hangingPunct="1"/>
            <a:r>
              <a:rPr lang="en-US" altLang="zh-CN" dirty="0" smtClean="0"/>
              <a:t>The QDoc</a:t>
            </a:r>
            <a:r>
              <a:rPr lang="en-US" altLang="zh-CN" baseline="0" dirty="0" smtClean="0"/>
              <a:t> will be saved to  $QXTEND_ADAPTER_HOME/tools/</a:t>
            </a:r>
            <a:r>
              <a:rPr lang="en-US" altLang="zh-CN" baseline="0" dirty="0" err="1" smtClean="0"/>
              <a:t>datFiles</a:t>
            </a:r>
            <a:r>
              <a:rPr lang="en-US" altLang="zh-CN" baseline="0" dirty="0" smtClean="0"/>
              <a:t>.  </a:t>
            </a:r>
            <a:endParaRPr lang="en-US" altLang="zh-CN" dirty="0" smtClean="0"/>
          </a:p>
          <a:p>
            <a:pPr eaLnBrk="1" hangingPunct="1"/>
            <a:endParaRPr lang="en-US" altLang="zh-CN" dirty="0" smtClean="0"/>
          </a:p>
          <a:p>
            <a:pPr eaLnBrk="1" hangingPunct="1"/>
            <a:r>
              <a:rPr lang="en-US" altLang="zh-CN" dirty="0" smtClean="0"/>
              <a:t>Once saved, disable the </a:t>
            </a:r>
            <a:r>
              <a:rPr lang="en-US" altLang="zh-CN" dirty="0" err="1" smtClean="0"/>
              <a:t>QGen</a:t>
            </a:r>
            <a:r>
              <a:rPr lang="en-US" altLang="zh-CN" dirty="0" smtClean="0"/>
              <a:t> pop-up to stop recording by pressing </a:t>
            </a:r>
            <a:r>
              <a:rPr lang="en-US" altLang="zh-CN" dirty="0" err="1" smtClean="0"/>
              <a:t>Ctrl+W</a:t>
            </a:r>
            <a:r>
              <a:rPr lang="en-US" altLang="zh-CN" dirty="0" smtClean="0"/>
              <a:t>.</a:t>
            </a:r>
          </a:p>
        </p:txBody>
      </p:sp>
      <p:sp>
        <p:nvSpPr>
          <p:cNvPr id="34819" name="Slide Number Placeholder 3"/>
          <p:cNvSpPr>
            <a:spLocks noGrp="1"/>
          </p:cNvSpPr>
          <p:nvPr>
            <p:ph type="sldNum" sz="quarter" idx="5"/>
          </p:nvPr>
        </p:nvSpPr>
        <p:spPr>
          <a:noFill/>
        </p:spPr>
        <p:txBody>
          <a:bodyPr/>
          <a:lstStyle/>
          <a:p>
            <a:fld id="{C2BE2D99-C0A3-495E-8CF6-88D4E7F0A7B4}" type="slidenum">
              <a:rPr lang="zh-CN" altLang="en-US" smtClean="0"/>
              <a:pPr/>
              <a:t>11</a:t>
            </a:fld>
            <a:endParaRPr lang="en-US" altLang="zh-CN"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p:cNvSpPr>
            <a:spLocks noGrp="1" noRot="1" noChangeAspect="1"/>
          </p:cNvSpPr>
          <p:nvPr>
            <p:ph type="sldImg"/>
          </p:nvPr>
        </p:nvSpPr>
        <p:spPr>
          <a:ln/>
        </p:spPr>
      </p:sp>
      <p:sp>
        <p:nvSpPr>
          <p:cNvPr id="36866" name="Notes Placeholder 2"/>
          <p:cNvSpPr>
            <a:spLocks noGrp="1"/>
          </p:cNvSpPr>
          <p:nvPr>
            <p:ph type="body" idx="1"/>
          </p:nvPr>
        </p:nvSpPr>
        <p:spPr>
          <a:noFill/>
          <a:ln/>
        </p:spPr>
        <p:txBody>
          <a:bodyPr/>
          <a:lstStyle/>
          <a:p>
            <a:pPr eaLnBrk="1" hangingPunct="1"/>
            <a:r>
              <a:rPr lang="en-US" altLang="zh-CN" dirty="0" smtClean="0"/>
              <a:t>Before generating the API files, reload the data that was saved at the end of the mapping of the screen. This step is optional if you have just completed the mapping of the screen that you want to generate the API for. </a:t>
            </a:r>
          </a:p>
          <a:p>
            <a:pPr eaLnBrk="1" hangingPunct="1"/>
            <a:endParaRPr lang="en-US" altLang="zh-CN" dirty="0" smtClean="0"/>
          </a:p>
          <a:p>
            <a:pPr eaLnBrk="1" hangingPunct="1"/>
            <a:r>
              <a:rPr lang="en-US" altLang="zh-CN" dirty="0" smtClean="0"/>
              <a:t>You can use the Load option to load the information recorded for a screened map from the mapping file. API files can be generated/re-generated anytime: you do not have to generate them immediately after mapping the screen. Loading the API data is also useful when mapping a customized screen as only the customized fields will need to be mapped if you use the original </a:t>
            </a:r>
            <a:r>
              <a:rPr lang="en-US" altLang="zh-CN" dirty="0" err="1" smtClean="0"/>
              <a:t>QGen</a:t>
            </a:r>
            <a:r>
              <a:rPr lang="en-US" altLang="zh-CN" dirty="0" smtClean="0"/>
              <a:t> data file.</a:t>
            </a:r>
          </a:p>
        </p:txBody>
      </p:sp>
      <p:sp>
        <p:nvSpPr>
          <p:cNvPr id="36867" name="Slide Number Placeholder 3"/>
          <p:cNvSpPr>
            <a:spLocks noGrp="1"/>
          </p:cNvSpPr>
          <p:nvPr>
            <p:ph type="sldNum" sz="quarter" idx="5"/>
          </p:nvPr>
        </p:nvSpPr>
        <p:spPr>
          <a:noFill/>
        </p:spPr>
        <p:txBody>
          <a:bodyPr/>
          <a:lstStyle/>
          <a:p>
            <a:fld id="{0E8892F4-8623-432B-B217-C73E665AB49E}" type="slidenum">
              <a:rPr lang="zh-CN" altLang="en-US" smtClean="0"/>
              <a:pPr/>
              <a:t>12</a:t>
            </a:fld>
            <a:endParaRPr lang="en-US" altLang="zh-CN"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Slide Image Placeholder 1"/>
          <p:cNvSpPr>
            <a:spLocks noGrp="1" noRot="1" noChangeAspect="1"/>
          </p:cNvSpPr>
          <p:nvPr>
            <p:ph type="sldImg"/>
          </p:nvPr>
        </p:nvSpPr>
        <p:spPr>
          <a:ln/>
        </p:spPr>
      </p:sp>
      <p:sp>
        <p:nvSpPr>
          <p:cNvPr id="38914" name="Notes Placeholder 2"/>
          <p:cNvSpPr>
            <a:spLocks noGrp="1"/>
          </p:cNvSpPr>
          <p:nvPr>
            <p:ph type="body" idx="1"/>
          </p:nvPr>
        </p:nvSpPr>
        <p:spPr>
          <a:noFill/>
          <a:ln/>
        </p:spPr>
        <p:txBody>
          <a:bodyPr/>
          <a:lstStyle/>
          <a:p>
            <a:pPr eaLnBrk="1" hangingPunct="1"/>
            <a:r>
              <a:rPr lang="en-US" altLang="zh-CN" dirty="0" smtClean="0"/>
              <a:t>Selecting the Load option displays a system prompt for the name of the mapping data file that you want to load. If you are loading a data file you created, type in the name of the file you used to save the mapping data. </a:t>
            </a:r>
          </a:p>
          <a:p>
            <a:pPr eaLnBrk="1" hangingPunct="1"/>
            <a:endParaRPr lang="en-US" altLang="zh-CN" dirty="0" smtClean="0"/>
          </a:p>
          <a:p>
            <a:pPr eaLnBrk="1" hangingPunct="1"/>
            <a:r>
              <a:rPr lang="en-US" altLang="zh-CN" dirty="0" smtClean="0"/>
              <a:t>If you want to load a data mapping file that was shipped with QXtend, you must prefix the file name with “standard”,</a:t>
            </a:r>
            <a:r>
              <a:rPr lang="en-US" altLang="zh-CN" baseline="0" dirty="0" smtClean="0"/>
              <a:t> for example, “standard/</a:t>
            </a:r>
            <a:r>
              <a:rPr lang="en-US" altLang="zh-CN" baseline="0" dirty="0" err="1" smtClean="0"/>
              <a:t>maintainSite</a:t>
            </a:r>
            <a:r>
              <a:rPr lang="en-US" altLang="zh-CN" baseline="0" dirty="0" smtClean="0"/>
              <a:t>”. In this way, the data mapping file will be loaded from $QXTEND_ADAPTER_HOME/tools/</a:t>
            </a:r>
            <a:r>
              <a:rPr lang="en-US" altLang="zh-CN" baseline="0" dirty="0" err="1" smtClean="0"/>
              <a:t>datFiles</a:t>
            </a:r>
            <a:r>
              <a:rPr lang="en-US" altLang="zh-CN" baseline="0" dirty="0" smtClean="0"/>
              <a:t>/standard directory. </a:t>
            </a:r>
            <a:endParaRPr lang="en-US" altLang="zh-CN" dirty="0" smtClean="0"/>
          </a:p>
        </p:txBody>
      </p:sp>
      <p:sp>
        <p:nvSpPr>
          <p:cNvPr id="38915" name="Slide Number Placeholder 3"/>
          <p:cNvSpPr>
            <a:spLocks noGrp="1"/>
          </p:cNvSpPr>
          <p:nvPr>
            <p:ph type="sldNum" sz="quarter" idx="5"/>
          </p:nvPr>
        </p:nvSpPr>
        <p:spPr>
          <a:noFill/>
        </p:spPr>
        <p:txBody>
          <a:bodyPr/>
          <a:lstStyle/>
          <a:p>
            <a:fld id="{C3A9F3A3-6494-4671-9184-CB5CD580A917}" type="slidenum">
              <a:rPr lang="zh-CN" altLang="en-US" smtClean="0"/>
              <a:pPr/>
              <a:t>13</a:t>
            </a:fld>
            <a:endParaRPr lang="en-US" altLang="zh-CN"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Slide Image Placeholder 1"/>
          <p:cNvSpPr>
            <a:spLocks noGrp="1" noRot="1" noChangeAspect="1"/>
          </p:cNvSpPr>
          <p:nvPr>
            <p:ph type="sldImg"/>
          </p:nvPr>
        </p:nvSpPr>
        <p:spPr>
          <a:ln/>
        </p:spPr>
      </p:sp>
      <p:sp>
        <p:nvSpPr>
          <p:cNvPr id="40962" name="Notes Placeholder 2"/>
          <p:cNvSpPr>
            <a:spLocks noGrp="1"/>
          </p:cNvSpPr>
          <p:nvPr>
            <p:ph type="body" idx="1"/>
          </p:nvPr>
        </p:nvSpPr>
        <p:spPr>
          <a:noFill/>
          <a:ln/>
        </p:spPr>
        <p:txBody>
          <a:bodyPr/>
          <a:lstStyle/>
          <a:p>
            <a:pPr eaLnBrk="1" hangingPunct="1"/>
            <a:endParaRPr lang="zh-CN" altLang="en-US" smtClean="0"/>
          </a:p>
        </p:txBody>
      </p:sp>
      <p:sp>
        <p:nvSpPr>
          <p:cNvPr id="40963" name="Slide Number Placeholder 3"/>
          <p:cNvSpPr>
            <a:spLocks noGrp="1"/>
          </p:cNvSpPr>
          <p:nvPr>
            <p:ph type="sldNum" sz="quarter" idx="5"/>
          </p:nvPr>
        </p:nvSpPr>
        <p:spPr>
          <a:noFill/>
        </p:spPr>
        <p:txBody>
          <a:bodyPr/>
          <a:lstStyle/>
          <a:p>
            <a:fld id="{C964290C-1454-4527-9BAE-9B21237BF9BF}" type="slidenum">
              <a:rPr lang="zh-CN" altLang="en-US" smtClean="0"/>
              <a:pPr/>
              <a:t>14</a:t>
            </a:fld>
            <a:endParaRPr lang="en-US" altLang="zh-CN"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Slide Image Placeholder 1"/>
          <p:cNvSpPr>
            <a:spLocks noGrp="1" noRot="1" noChangeAspect="1"/>
          </p:cNvSpPr>
          <p:nvPr>
            <p:ph type="sldImg"/>
          </p:nvPr>
        </p:nvSpPr>
        <p:spPr>
          <a:ln/>
        </p:spPr>
      </p:sp>
      <p:sp>
        <p:nvSpPr>
          <p:cNvPr id="43010" name="Notes Placeholder 2"/>
          <p:cNvSpPr>
            <a:spLocks noGrp="1"/>
          </p:cNvSpPr>
          <p:nvPr>
            <p:ph type="body" idx="1"/>
          </p:nvPr>
        </p:nvSpPr>
        <p:spPr>
          <a:noFill/>
          <a:ln/>
        </p:spPr>
        <p:txBody>
          <a:bodyPr/>
          <a:lstStyle/>
          <a:p>
            <a:pPr eaLnBrk="1" hangingPunct="1"/>
            <a:r>
              <a:rPr lang="en-US" altLang="zh-CN" dirty="0" err="1" smtClean="0"/>
              <a:t>QGen</a:t>
            </a:r>
            <a:r>
              <a:rPr lang="en-US" altLang="zh-CN" dirty="0" smtClean="0"/>
              <a:t> requires the following additional information to generate the artifacts required by QXtend for the UI API adapter:</a:t>
            </a:r>
          </a:p>
          <a:p>
            <a:pPr eaLnBrk="1" hangingPunct="1"/>
            <a:endParaRPr lang="en-US" altLang="zh-CN" dirty="0" smtClean="0"/>
          </a:p>
          <a:p>
            <a:pPr eaLnBrk="1" hangingPunct="1"/>
            <a:r>
              <a:rPr lang="en-US" altLang="zh-CN" b="1" dirty="0" smtClean="0"/>
              <a:t>Adapter.  </a:t>
            </a:r>
            <a:r>
              <a:rPr lang="en-US" altLang="zh-CN" dirty="0" smtClean="0"/>
              <a:t>Choose UI API adapter. The SI API option is used for generate customized schemas for native API. For details on generating native APIs, see </a:t>
            </a:r>
            <a:r>
              <a:rPr lang="en-US" altLang="zh-CN" i="1" dirty="0" smtClean="0"/>
              <a:t>Technical Reference: QAD QXtend.</a:t>
            </a:r>
          </a:p>
          <a:p>
            <a:pPr eaLnBrk="1" hangingPunct="1"/>
            <a:endParaRPr lang="en-US" altLang="zh-CN" dirty="0" smtClean="0"/>
          </a:p>
          <a:p>
            <a:pPr eaLnBrk="1" hangingPunct="1"/>
            <a:r>
              <a:rPr lang="en-US" altLang="zh-CN" b="1" dirty="0" err="1" smtClean="0"/>
              <a:t>Qdoc</a:t>
            </a:r>
            <a:r>
              <a:rPr lang="en-US" altLang="zh-CN" b="1" dirty="0" smtClean="0"/>
              <a:t> Name</a:t>
            </a:r>
            <a:r>
              <a:rPr lang="en-US" altLang="zh-CN" dirty="0" smtClean="0"/>
              <a:t>. Name of the QDoc to be generated. The name should follow the usual QDoc naming guidelines using the &lt;verb&gt;&lt;object&gt; format; for example, </a:t>
            </a:r>
            <a:r>
              <a:rPr lang="en-US" altLang="zh-CN" dirty="0" err="1" smtClean="0"/>
              <a:t>maintainSalesOrder</a:t>
            </a:r>
            <a:r>
              <a:rPr lang="en-US" altLang="zh-CN" dirty="0" smtClean="0"/>
              <a:t>.</a:t>
            </a:r>
          </a:p>
          <a:p>
            <a:pPr eaLnBrk="1" hangingPunct="1"/>
            <a:endParaRPr lang="en-US" altLang="zh-CN" dirty="0" smtClean="0"/>
          </a:p>
          <a:p>
            <a:pPr eaLnBrk="1" hangingPunct="1"/>
            <a:r>
              <a:rPr lang="en-US" altLang="zh-CN" b="1" dirty="0" smtClean="0"/>
              <a:t>Procedure Name</a:t>
            </a:r>
            <a:r>
              <a:rPr lang="en-US" altLang="zh-CN" dirty="0" smtClean="0"/>
              <a:t>. The name of the procedure the API has been mapped from. This is used to generate the name of the events file; for example, </a:t>
            </a:r>
            <a:r>
              <a:rPr lang="en-US" altLang="zh-CN" dirty="0" err="1" smtClean="0"/>
              <a:t>icismt.p</a:t>
            </a:r>
            <a:r>
              <a:rPr lang="en-US" altLang="zh-CN" dirty="0" smtClean="0"/>
              <a:t> generates an events file called icsimt-ERP3_1.xml.</a:t>
            </a:r>
          </a:p>
          <a:p>
            <a:pPr eaLnBrk="1" hangingPunct="1"/>
            <a:endParaRPr lang="en-US" altLang="zh-CN" dirty="0" smtClean="0"/>
          </a:p>
          <a:p>
            <a:pPr eaLnBrk="1" hangingPunct="1"/>
            <a:r>
              <a:rPr lang="en-US" altLang="zh-CN" b="1" dirty="0" smtClean="0"/>
              <a:t>Output To</a:t>
            </a:r>
            <a:r>
              <a:rPr lang="en-US" altLang="zh-CN" dirty="0" smtClean="0"/>
              <a:t>. Deploy to QXI Server or output files to the local server. Typically the file generated by </a:t>
            </a:r>
            <a:r>
              <a:rPr lang="en-US" altLang="zh-CN" dirty="0" err="1" smtClean="0"/>
              <a:t>QGen</a:t>
            </a:r>
            <a:r>
              <a:rPr lang="en-US" altLang="zh-CN" dirty="0" smtClean="0"/>
              <a:t> is saved to the QXtend adapter installation directory: &lt;</a:t>
            </a:r>
            <a:r>
              <a:rPr lang="en-US" altLang="zh-CN" dirty="0" err="1" smtClean="0"/>
              <a:t>qxi</a:t>
            </a:r>
            <a:r>
              <a:rPr lang="en-US" altLang="zh-CN" dirty="0" smtClean="0"/>
              <a:t>-adapter-home&gt;\tools\</a:t>
            </a:r>
            <a:r>
              <a:rPr lang="en-US" altLang="zh-CN" dirty="0" err="1" smtClean="0"/>
              <a:t>generatedDocs</a:t>
            </a:r>
            <a:r>
              <a:rPr lang="en-US" altLang="zh-CN" dirty="0" smtClean="0"/>
              <a:t>. </a:t>
            </a:r>
          </a:p>
          <a:p>
            <a:pPr eaLnBrk="1" hangingPunct="1"/>
            <a:endParaRPr lang="en-US" altLang="zh-CN" dirty="0" smtClean="0"/>
          </a:p>
          <a:p>
            <a:pPr eaLnBrk="1" hangingPunct="1"/>
            <a:r>
              <a:rPr lang="en-US" altLang="zh-CN" b="1" dirty="0" smtClean="0"/>
              <a:t>Schema Standard</a:t>
            </a:r>
            <a:r>
              <a:rPr lang="en-US" altLang="zh-CN" dirty="0" smtClean="0"/>
              <a:t>. New API’s should use the default (QDoc 1.1). The 1.0 standard is provided for backward compatibility only.</a:t>
            </a:r>
          </a:p>
          <a:p>
            <a:pPr eaLnBrk="1" hangingPunct="1"/>
            <a:endParaRPr lang="en-US" altLang="zh-CN" dirty="0" smtClean="0"/>
          </a:p>
          <a:p>
            <a:pPr eaLnBrk="1" hangingPunct="1"/>
            <a:r>
              <a:rPr lang="en-US" altLang="zh-CN" b="1" dirty="0" smtClean="0"/>
              <a:t>Schema Version</a:t>
            </a:r>
            <a:r>
              <a:rPr lang="en-US" altLang="zh-CN" dirty="0" smtClean="0"/>
              <a:t>. The version number to assign to the schema and the API. There are</a:t>
            </a:r>
            <a:r>
              <a:rPr lang="en-US" altLang="zh-CN" baseline="0" dirty="0" smtClean="0"/>
              <a:t> some conventions for the naming. Depending on the version of QAD’s Enterprise Application, a new QDoc should be named as ERP3_1 for EE or eB21_1 for SE if there’s no name conflict. If the QDoc with same version already exist, you can increment the last digit to have a new version, for example, ERP3_2.      </a:t>
            </a:r>
            <a:endParaRPr lang="en-US" altLang="zh-CN" dirty="0" smtClean="0"/>
          </a:p>
          <a:p>
            <a:pPr lvl="1" eaLnBrk="1" hangingPunct="1"/>
            <a:endParaRPr lang="en-US" altLang="zh-CN" dirty="0" smtClean="0"/>
          </a:p>
          <a:p>
            <a:pPr eaLnBrk="1" hangingPunct="1"/>
            <a:r>
              <a:rPr lang="en-US" altLang="zh-CN" dirty="0" err="1" smtClean="0"/>
              <a:t>QGen</a:t>
            </a:r>
            <a:r>
              <a:rPr lang="en-US" altLang="zh-CN" dirty="0" smtClean="0"/>
              <a:t> generates the following files:</a:t>
            </a:r>
          </a:p>
          <a:p>
            <a:pPr eaLnBrk="1" hangingPunct="1"/>
            <a:endParaRPr lang="en-US" altLang="zh-CN" dirty="0" smtClean="0"/>
          </a:p>
          <a:p>
            <a:pPr eaLnBrk="1" hangingPunct="1"/>
            <a:r>
              <a:rPr lang="en-US" altLang="zh-CN" dirty="0" smtClean="0"/>
              <a:t>&lt;</a:t>
            </a:r>
            <a:r>
              <a:rPr lang="en-US" altLang="zh-CN" i="1" dirty="0" smtClean="0"/>
              <a:t>program</a:t>
            </a:r>
            <a:r>
              <a:rPr lang="en-US" altLang="zh-CN" dirty="0" smtClean="0"/>
              <a:t>&gt;-&lt;</a:t>
            </a:r>
            <a:r>
              <a:rPr lang="en-US" altLang="zh-CN" i="1" dirty="0" smtClean="0"/>
              <a:t>version</a:t>
            </a:r>
            <a:r>
              <a:rPr lang="en-US" altLang="zh-CN" dirty="0" smtClean="0"/>
              <a:t>&gt;.xml – the events file</a:t>
            </a:r>
          </a:p>
          <a:p>
            <a:pPr eaLnBrk="1" hangingPunct="1"/>
            <a:r>
              <a:rPr lang="en-US" altLang="zh-CN" dirty="0" smtClean="0"/>
              <a:t>&lt;</a:t>
            </a:r>
            <a:r>
              <a:rPr lang="en-US" altLang="zh-CN" i="1" dirty="0" err="1" smtClean="0"/>
              <a:t>qdoc</a:t>
            </a:r>
            <a:r>
              <a:rPr lang="en-US" altLang="zh-CN" i="1" dirty="0" smtClean="0"/>
              <a:t>-name</a:t>
            </a:r>
            <a:r>
              <a:rPr lang="en-US" altLang="zh-CN" dirty="0" smtClean="0"/>
              <a:t>&gt;-&lt;</a:t>
            </a:r>
            <a:r>
              <a:rPr lang="en-US" altLang="zh-CN" i="1" dirty="0" smtClean="0"/>
              <a:t>version</a:t>
            </a:r>
            <a:r>
              <a:rPr lang="en-US" altLang="zh-CN" dirty="0" smtClean="0"/>
              <a:t>&gt;.</a:t>
            </a:r>
            <a:r>
              <a:rPr lang="en-US" altLang="zh-CN" dirty="0" err="1" smtClean="0"/>
              <a:t>xsd</a:t>
            </a:r>
            <a:r>
              <a:rPr lang="en-US" altLang="zh-CN" dirty="0" smtClean="0"/>
              <a:t> – the request XML Schema file</a:t>
            </a:r>
          </a:p>
          <a:p>
            <a:pPr eaLnBrk="1" hangingPunct="1"/>
            <a:r>
              <a:rPr lang="en-US" altLang="zh-CN" dirty="0" smtClean="0"/>
              <a:t>&lt;</a:t>
            </a:r>
            <a:r>
              <a:rPr lang="en-US" altLang="zh-CN" i="1" dirty="0" err="1" smtClean="0"/>
              <a:t>qdoc</a:t>
            </a:r>
            <a:r>
              <a:rPr lang="en-US" altLang="zh-CN" i="1" dirty="0" smtClean="0"/>
              <a:t>-name</a:t>
            </a:r>
            <a:r>
              <a:rPr lang="en-US" altLang="zh-CN" dirty="0" smtClean="0"/>
              <a:t>&gt;Response-&lt;</a:t>
            </a:r>
            <a:r>
              <a:rPr lang="en-US" altLang="zh-CN" i="1" dirty="0" smtClean="0"/>
              <a:t>version</a:t>
            </a:r>
            <a:r>
              <a:rPr lang="en-US" altLang="zh-CN" dirty="0" smtClean="0"/>
              <a:t>&gt;.</a:t>
            </a:r>
            <a:r>
              <a:rPr lang="en-US" altLang="zh-CN" dirty="0" err="1" smtClean="0"/>
              <a:t>xsd</a:t>
            </a:r>
            <a:r>
              <a:rPr lang="en-US" altLang="zh-CN" dirty="0" smtClean="0"/>
              <a:t> – the response XML Schema file</a:t>
            </a:r>
          </a:p>
        </p:txBody>
      </p:sp>
      <p:sp>
        <p:nvSpPr>
          <p:cNvPr id="43011" name="Slide Number Placeholder 3"/>
          <p:cNvSpPr>
            <a:spLocks noGrp="1"/>
          </p:cNvSpPr>
          <p:nvPr>
            <p:ph type="sldNum" sz="quarter" idx="5"/>
          </p:nvPr>
        </p:nvSpPr>
        <p:spPr>
          <a:noFill/>
        </p:spPr>
        <p:txBody>
          <a:bodyPr/>
          <a:lstStyle/>
          <a:p>
            <a:fld id="{4A3D334C-7045-404D-A3BC-B3A189313470}" type="slidenum">
              <a:rPr lang="zh-CN" altLang="en-US" smtClean="0"/>
              <a:pPr/>
              <a:t>15</a:t>
            </a:fld>
            <a:endParaRPr lang="en-US" altLang="zh-CN"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2"/>
          <p:cNvSpPr>
            <a:spLocks noGrp="1" noRot="1" noChangeAspect="1" noChangeArrowheads="1" noTextEdit="1"/>
          </p:cNvSpPr>
          <p:nvPr>
            <p:ph type="sldImg"/>
          </p:nvPr>
        </p:nvSpPr>
        <p:spPr>
          <a:ln/>
        </p:spPr>
      </p:sp>
      <p:sp>
        <p:nvSpPr>
          <p:cNvPr id="45058" name="Rectangle 3"/>
          <p:cNvSpPr>
            <a:spLocks noGrp="1" noChangeArrowheads="1"/>
          </p:cNvSpPr>
          <p:nvPr>
            <p:ph type="body" idx="1"/>
          </p:nvPr>
        </p:nvSpPr>
        <p:spPr>
          <a:noFill/>
          <a:ln/>
        </p:spPr>
        <p:txBody>
          <a:bodyPr/>
          <a:lstStyle/>
          <a:p>
            <a:pPr>
              <a:lnSpc>
                <a:spcPct val="90000"/>
              </a:lnSpc>
            </a:pPr>
            <a:r>
              <a:rPr lang="en-US" altLang="zh-CN" smtClean="0"/>
              <a:t>To deploy API to QXI, QGen needs to know how to connect to QXI web service. This screen is used to complete the server connection fields. </a:t>
            </a:r>
          </a:p>
          <a:p>
            <a:pPr>
              <a:lnSpc>
                <a:spcPct val="90000"/>
              </a:lnSpc>
            </a:pPr>
            <a:endParaRPr lang="en-US" altLang="zh-CN" smtClean="0"/>
          </a:p>
          <a:p>
            <a:pPr>
              <a:lnSpc>
                <a:spcPct val="90000"/>
              </a:lnSpc>
            </a:pPr>
            <a:r>
              <a:rPr lang="en-US" altLang="zh-CN" b="1" smtClean="0"/>
              <a:t>Note</a:t>
            </a:r>
            <a:r>
              <a:rPr lang="en-US" altLang="zh-CN" smtClean="0"/>
              <a:t> The information in this screen persists in memory until QGen is closed.</a:t>
            </a:r>
          </a:p>
          <a:p>
            <a:pPr>
              <a:lnSpc>
                <a:spcPct val="90000"/>
              </a:lnSpc>
            </a:pPr>
            <a:endParaRPr lang="en-US" altLang="zh-CN" smtClean="0"/>
          </a:p>
          <a:p>
            <a:pPr>
              <a:lnSpc>
                <a:spcPct val="90000"/>
              </a:lnSpc>
            </a:pPr>
            <a:r>
              <a:rPr lang="en-US" altLang="zh-CN" b="1" smtClean="0"/>
              <a:t>QXI Host.</a:t>
            </a:r>
            <a:r>
              <a:rPr lang="en-US" altLang="zh-CN" smtClean="0"/>
              <a:t> Specify the hostname of the QXI server.</a:t>
            </a:r>
          </a:p>
          <a:p>
            <a:pPr>
              <a:lnSpc>
                <a:spcPct val="90000"/>
              </a:lnSpc>
            </a:pPr>
            <a:endParaRPr lang="en-US" altLang="zh-CN" smtClean="0"/>
          </a:p>
          <a:p>
            <a:pPr>
              <a:lnSpc>
                <a:spcPct val="90000"/>
              </a:lnSpc>
            </a:pPr>
            <a:r>
              <a:rPr lang="en-US" altLang="zh-CN" b="1" smtClean="0"/>
              <a:t>QXI Port.</a:t>
            </a:r>
            <a:r>
              <a:rPr lang="en-US" altLang="zh-CN" smtClean="0"/>
              <a:t> Specify the port number used to access the QXI server.</a:t>
            </a:r>
          </a:p>
          <a:p>
            <a:pPr>
              <a:lnSpc>
                <a:spcPct val="90000"/>
              </a:lnSpc>
            </a:pPr>
            <a:endParaRPr lang="en-US" altLang="zh-CN" smtClean="0"/>
          </a:p>
          <a:p>
            <a:pPr>
              <a:lnSpc>
                <a:spcPct val="90000"/>
              </a:lnSpc>
            </a:pPr>
            <a:r>
              <a:rPr lang="en-US" altLang="zh-CN" b="1" smtClean="0"/>
              <a:t>QXI Webapp Name</a:t>
            </a:r>
            <a:r>
              <a:rPr lang="en-US" altLang="zh-CN" smtClean="0"/>
              <a:t>. Specify the name of the Web service used to connect to the QXI server.</a:t>
            </a:r>
          </a:p>
          <a:p>
            <a:pPr>
              <a:lnSpc>
                <a:spcPct val="90000"/>
              </a:lnSpc>
            </a:pPr>
            <a:endParaRPr lang="en-US" altLang="zh-CN" smtClean="0"/>
          </a:p>
          <a:p>
            <a:pPr>
              <a:lnSpc>
                <a:spcPct val="90000"/>
              </a:lnSpc>
            </a:pPr>
            <a:r>
              <a:rPr lang="en-US" altLang="zh-CN" b="1" smtClean="0"/>
              <a:t>SSL</a:t>
            </a:r>
            <a:r>
              <a:rPr lang="en-US" altLang="zh-CN" smtClean="0"/>
              <a:t>. Select the field to use Secure Socket Protocol https encryption on messages to the QXI server.</a:t>
            </a:r>
          </a:p>
          <a:p>
            <a:pPr>
              <a:lnSpc>
                <a:spcPct val="90000"/>
              </a:lnSpc>
            </a:pPr>
            <a:r>
              <a:rPr lang="en-US" altLang="zh-CN" b="1" smtClean="0"/>
              <a:t>Note</a:t>
            </a:r>
            <a:r>
              <a:rPr lang="en-US" altLang="zh-CN" smtClean="0"/>
              <a:t> If SSL is selected, then QXI Host must include domain name of the host.</a:t>
            </a:r>
          </a:p>
          <a:p>
            <a:pPr>
              <a:lnSpc>
                <a:spcPct val="90000"/>
              </a:lnSpc>
            </a:pPr>
            <a:endParaRPr lang="en-US" altLang="zh-CN" smtClean="0"/>
          </a:p>
          <a:p>
            <a:pPr>
              <a:lnSpc>
                <a:spcPct val="90000"/>
              </a:lnSpc>
            </a:pPr>
            <a:r>
              <a:rPr lang="en-US" altLang="zh-CN" b="1" smtClean="0"/>
              <a:t>Username.</a:t>
            </a:r>
            <a:r>
              <a:rPr lang="en-US" altLang="zh-CN" smtClean="0"/>
              <a:t> Specify the username login for the QXI server.</a:t>
            </a:r>
          </a:p>
          <a:p>
            <a:pPr>
              <a:lnSpc>
                <a:spcPct val="90000"/>
              </a:lnSpc>
            </a:pPr>
            <a:endParaRPr lang="en-US" altLang="zh-CN" smtClean="0"/>
          </a:p>
          <a:p>
            <a:pPr>
              <a:lnSpc>
                <a:spcPct val="90000"/>
              </a:lnSpc>
            </a:pPr>
            <a:r>
              <a:rPr lang="en-US" altLang="zh-CN" b="1" smtClean="0"/>
              <a:t>Password.</a:t>
            </a:r>
            <a:r>
              <a:rPr lang="en-US" altLang="zh-CN" smtClean="0"/>
              <a:t> Specify the password for the user.</a:t>
            </a:r>
            <a:endParaRPr lang="zh-CN" alt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Rot="1" noChangeAspect="1" noChangeArrowheads="1" noTextEdit="1"/>
          </p:cNvSpPr>
          <p:nvPr>
            <p:ph type="sldImg"/>
          </p:nvPr>
        </p:nvSpPr>
        <p:spPr>
          <a:ln/>
        </p:spPr>
      </p:sp>
      <p:sp>
        <p:nvSpPr>
          <p:cNvPr id="56323" name="Rectangle 3"/>
          <p:cNvSpPr>
            <a:spLocks noGrp="1" noChangeArrowheads="1"/>
          </p:cNvSpPr>
          <p:nvPr>
            <p:ph type="body" idx="1"/>
          </p:nvPr>
        </p:nvSpPr>
        <p:spPr>
          <a:noFill/>
          <a:ln/>
        </p:spPr>
        <p:txBody>
          <a:bodyPr/>
          <a:lstStyle/>
          <a:p>
            <a:r>
              <a:rPr lang="en-US" altLang="zh-CN" smtClean="0"/>
              <a:t>Select the module to which you want to send the QDocs and then select Continue. The Select Receivers screen displays.</a:t>
            </a:r>
          </a:p>
          <a:p>
            <a:endParaRPr lang="zh-CN" altLang="en-US" smtClean="0"/>
          </a:p>
          <a:p>
            <a:r>
              <a:rPr lang="en-US" altLang="zh-CN" smtClean="0"/>
              <a:t>Then, select the receiver to which you want to send the QDocs and then select Continue. If the upload of QDocs is successful, the Upload QDoc to QXI Successful message displays.</a:t>
            </a:r>
            <a:endParaRPr lang="zh-CN" alt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p:cNvSpPr>
            <a:spLocks noGrp="1" noRot="1" noChangeAspect="1"/>
          </p:cNvSpPr>
          <p:nvPr>
            <p:ph type="sldImg"/>
          </p:nvPr>
        </p:nvSpPr>
        <p:spPr>
          <a:ln/>
        </p:spPr>
      </p:sp>
      <p:sp>
        <p:nvSpPr>
          <p:cNvPr id="48130" name="Notes Placeholder 2"/>
          <p:cNvSpPr>
            <a:spLocks noGrp="1"/>
          </p:cNvSpPr>
          <p:nvPr>
            <p:ph type="body" idx="1"/>
          </p:nvPr>
        </p:nvSpPr>
        <p:spPr>
          <a:noFill/>
          <a:ln/>
        </p:spPr>
        <p:txBody>
          <a:bodyPr/>
          <a:lstStyle/>
          <a:p>
            <a:pPr eaLnBrk="1" hangingPunct="1"/>
            <a:r>
              <a:rPr lang="en-US" altLang="zh-CN" smtClean="0"/>
              <a:t>Mapping functions that contain transaction comments requires special mapping. The structure for comments is common across the entire application, so when mapping a screen that includes transaction comments, you should re-use the screen mapping that has already been performed. </a:t>
            </a:r>
          </a:p>
          <a:p>
            <a:pPr eaLnBrk="1" hangingPunct="1"/>
            <a:endParaRPr lang="en-US" altLang="zh-CN" smtClean="0"/>
          </a:p>
          <a:p>
            <a:pPr eaLnBrk="1" hangingPunct="1"/>
            <a:r>
              <a:rPr lang="en-US" altLang="zh-CN" smtClean="0"/>
              <a:t>When mapping a function with transaction comments, map the screen as normal. Set the comments flag to Yes to ensure that the comments entry screen displays. Map the first four or five fields on the comments as usual. When the system prompts you to enter the 15 lines of comment details for that page, press F4 to exit the update screen. The system prompts you for the page. Press Enter and update the values. The system returns you to the Master Reference field. Press Enter again so that QGen recognizes the iteration.</a:t>
            </a:r>
          </a:p>
        </p:txBody>
      </p:sp>
      <p:sp>
        <p:nvSpPr>
          <p:cNvPr id="48131" name="Slide Number Placeholder 3"/>
          <p:cNvSpPr>
            <a:spLocks noGrp="1"/>
          </p:cNvSpPr>
          <p:nvPr>
            <p:ph type="sldNum" sz="quarter" idx="5"/>
          </p:nvPr>
        </p:nvSpPr>
        <p:spPr>
          <a:noFill/>
        </p:spPr>
        <p:txBody>
          <a:bodyPr/>
          <a:lstStyle/>
          <a:p>
            <a:fld id="{E7725641-12E3-4E05-8245-B46951A6E002}" type="slidenum">
              <a:rPr lang="zh-CN" altLang="en-US" smtClean="0"/>
              <a:pPr/>
              <a:t>18</a:t>
            </a:fld>
            <a:endParaRPr lang="en-US" altLang="zh-CN"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Slide Image Placeholder 1"/>
          <p:cNvSpPr>
            <a:spLocks noGrp="1" noRot="1" noChangeAspect="1"/>
          </p:cNvSpPr>
          <p:nvPr>
            <p:ph type="sldImg"/>
          </p:nvPr>
        </p:nvSpPr>
        <p:spPr>
          <a:ln/>
        </p:spPr>
      </p:sp>
      <p:sp>
        <p:nvSpPr>
          <p:cNvPr id="50178" name="Notes Placeholder 2"/>
          <p:cNvSpPr>
            <a:spLocks noGrp="1"/>
          </p:cNvSpPr>
          <p:nvPr>
            <p:ph type="body" idx="1"/>
          </p:nvPr>
        </p:nvSpPr>
        <p:spPr>
          <a:noFill/>
          <a:ln/>
        </p:spPr>
        <p:txBody>
          <a:bodyPr/>
          <a:lstStyle/>
          <a:p>
            <a:pPr eaLnBrk="1" hangingPunct="1"/>
            <a:r>
              <a:rPr lang="en-US" altLang="zh-CN" smtClean="0"/>
              <a:t>Qgen prompts you for the iteration name for the transaction comments transaction you are mapping. Use the iteration name “transComment”. QGen will recognize this value and substitute the premapped schema definition for transaction comments.</a:t>
            </a:r>
          </a:p>
        </p:txBody>
      </p:sp>
      <p:sp>
        <p:nvSpPr>
          <p:cNvPr id="50179" name="Slide Number Placeholder 3"/>
          <p:cNvSpPr>
            <a:spLocks noGrp="1"/>
          </p:cNvSpPr>
          <p:nvPr>
            <p:ph type="sldNum" sz="quarter" idx="5"/>
          </p:nvPr>
        </p:nvSpPr>
        <p:spPr>
          <a:noFill/>
        </p:spPr>
        <p:txBody>
          <a:bodyPr/>
          <a:lstStyle/>
          <a:p>
            <a:fld id="{2D9A38FB-50EE-4BFD-A3D3-7D14C441476B}" type="slidenum">
              <a:rPr lang="zh-CN" altLang="en-US" smtClean="0"/>
              <a:pPr/>
              <a:t>19</a:t>
            </a:fld>
            <a:endParaRPr lang="en-US" altLang="zh-CN"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7"/>
          <p:cNvSpPr>
            <a:spLocks noGrp="1" noChangeArrowheads="1"/>
          </p:cNvSpPr>
          <p:nvPr>
            <p:ph type="sldNum" sz="quarter" idx="5"/>
          </p:nvPr>
        </p:nvSpPr>
        <p:spPr>
          <a:noFill/>
        </p:spPr>
        <p:txBody>
          <a:bodyPr/>
          <a:lstStyle/>
          <a:p>
            <a:fld id="{D68646FD-5F66-47AE-BFBE-22A79D554876}" type="slidenum">
              <a:rPr lang="zh-CN" altLang="en-US" smtClean="0"/>
              <a:pPr/>
              <a:t>20</a:t>
            </a:fld>
            <a:endParaRPr lang="en-US" altLang="zh-CN" smtClean="0"/>
          </a:p>
        </p:txBody>
      </p:sp>
      <p:sp>
        <p:nvSpPr>
          <p:cNvPr id="52226" name="Rectangle 2"/>
          <p:cNvSpPr>
            <a:spLocks noGrp="1" noRot="1" noChangeAspect="1" noChangeArrowheads="1" noTextEdit="1"/>
          </p:cNvSpPr>
          <p:nvPr>
            <p:ph type="sldImg"/>
          </p:nvPr>
        </p:nvSpPr>
        <p:spPr>
          <a:ln/>
        </p:spPr>
      </p:sp>
      <p:sp>
        <p:nvSpPr>
          <p:cNvPr id="52227" name="Rectangle 3"/>
          <p:cNvSpPr>
            <a:spLocks noGrp="1" noChangeArrowheads="1"/>
          </p:cNvSpPr>
          <p:nvPr>
            <p:ph type="body" idx="1"/>
          </p:nvPr>
        </p:nvSpPr>
        <p:spPr>
          <a:noFill/>
          <a:ln/>
        </p:spPr>
        <p:txBody>
          <a:bodyPr/>
          <a:lstStyle/>
          <a:p>
            <a:pPr eaLnBrk="1" hangingPunct="1"/>
            <a:r>
              <a:rPr lang="en-US" altLang="zh-CN" sz="1000" dirty="0" err="1" smtClean="0"/>
              <a:t>QGen</a:t>
            </a:r>
            <a:r>
              <a:rPr lang="en-US" altLang="zh-CN" sz="1000" dirty="0" smtClean="0"/>
              <a:t> has several other features that have not been covered:</a:t>
            </a:r>
          </a:p>
          <a:p>
            <a:pPr eaLnBrk="1" hangingPunct="1"/>
            <a:endParaRPr lang="en-US" altLang="zh-CN" sz="1000" dirty="0" smtClean="0"/>
          </a:p>
          <a:p>
            <a:pPr eaLnBrk="1" hangingPunct="1"/>
            <a:r>
              <a:rPr lang="en-US" altLang="zh-CN" sz="1000" dirty="0" smtClean="0"/>
              <a:t>You can save your work to a data file if you are interrupted and come back to it later simply by saving and then reloading and carrying on later. All of the fields already mapped will not prompt for information again.</a:t>
            </a:r>
          </a:p>
          <a:p>
            <a:pPr eaLnBrk="1" hangingPunct="1"/>
            <a:endParaRPr lang="en-US" altLang="zh-CN" sz="1000" dirty="0" smtClean="0"/>
          </a:p>
          <a:p>
            <a:pPr eaLnBrk="1" hangingPunct="1"/>
            <a:r>
              <a:rPr lang="en-US" altLang="zh-CN" sz="1000" dirty="0" smtClean="0"/>
              <a:t>There are three operating mode available:</a:t>
            </a:r>
          </a:p>
          <a:p>
            <a:pPr eaLnBrk="1" hangingPunct="1">
              <a:buFontTx/>
              <a:buChar char="•"/>
            </a:pPr>
            <a:r>
              <a:rPr lang="en-US" altLang="zh-CN" sz="1000" dirty="0" smtClean="0"/>
              <a:t> </a:t>
            </a:r>
            <a:r>
              <a:rPr lang="en-US" altLang="zh-CN" sz="1000" b="1" dirty="0" smtClean="0"/>
              <a:t>Run Through</a:t>
            </a:r>
            <a:r>
              <a:rPr lang="en-US" altLang="zh-CN" sz="1000" dirty="0" smtClean="0"/>
              <a:t>. The default mode records information field by field as it is accessed.</a:t>
            </a:r>
          </a:p>
          <a:p>
            <a:pPr eaLnBrk="1" hangingPunct="1">
              <a:buFontTx/>
              <a:buChar char="•"/>
            </a:pPr>
            <a:r>
              <a:rPr lang="en-US" altLang="zh-CN" sz="1000" dirty="0" smtClean="0"/>
              <a:t> </a:t>
            </a:r>
            <a:r>
              <a:rPr lang="en-US" altLang="zh-CN" sz="1000" b="1" dirty="0" smtClean="0"/>
              <a:t>Update</a:t>
            </a:r>
            <a:r>
              <a:rPr lang="en-US" altLang="zh-CN" sz="1000" dirty="0" smtClean="0"/>
              <a:t>. Allows the user to change already recorded info. ctrl-f is used to access the data already recorded.</a:t>
            </a:r>
          </a:p>
          <a:p>
            <a:pPr eaLnBrk="1" hangingPunct="1">
              <a:buFontTx/>
              <a:buChar char="•"/>
            </a:pPr>
            <a:r>
              <a:rPr lang="en-US" altLang="zh-CN" sz="1000" dirty="0" smtClean="0"/>
              <a:t> </a:t>
            </a:r>
            <a:r>
              <a:rPr lang="en-US" altLang="zh-CN" sz="1000" b="1" dirty="0" smtClean="0"/>
              <a:t>New Run Through</a:t>
            </a:r>
            <a:r>
              <a:rPr lang="en-US" altLang="zh-CN" sz="1000" dirty="0" smtClean="0"/>
              <a:t>. Clears all of the data that has been recorded and allows the user to start from scratch.</a:t>
            </a:r>
          </a:p>
          <a:p>
            <a:pPr eaLnBrk="1" hangingPunct="1"/>
            <a:endParaRPr lang="en-US" altLang="zh-CN" sz="1000" dirty="0" smtClean="0"/>
          </a:p>
          <a:p>
            <a:pPr eaLnBrk="1" hangingPunct="1"/>
            <a:r>
              <a:rPr lang="en-US" altLang="zh-CN" sz="1000" dirty="0" smtClean="0"/>
              <a:t>Mapping data files are shipped with the QXtend server so these files can be loaded when mapping a slightly modified function. The standard file can be used as a base and the new data can be added to the data file. This saves a lot of time as the standard data does not have to be recorded again only the customizations need to be recorded.</a:t>
            </a:r>
          </a:p>
          <a:p>
            <a:pPr eaLnBrk="1" hangingPunct="1"/>
            <a:endParaRPr lang="en-US" altLang="zh-CN" sz="1000"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a:ln/>
        </p:spPr>
      </p:sp>
      <p:sp>
        <p:nvSpPr>
          <p:cNvPr id="18434" name="Notes Placeholder 2"/>
          <p:cNvSpPr>
            <a:spLocks noGrp="1"/>
          </p:cNvSpPr>
          <p:nvPr>
            <p:ph type="body" idx="1"/>
          </p:nvPr>
        </p:nvSpPr>
        <p:spPr>
          <a:noFill/>
          <a:ln/>
        </p:spPr>
        <p:txBody>
          <a:bodyPr/>
          <a:lstStyle/>
          <a:p>
            <a:pPr eaLnBrk="1" hangingPunct="1">
              <a:lnSpc>
                <a:spcPct val="90000"/>
              </a:lnSpc>
            </a:pPr>
            <a:r>
              <a:rPr lang="en-US" altLang="zh-CN" dirty="0" smtClean="0"/>
              <a:t>Using </a:t>
            </a:r>
            <a:r>
              <a:rPr lang="en-US" altLang="zh-CN" dirty="0" err="1" smtClean="0"/>
              <a:t>QGen</a:t>
            </a:r>
            <a:r>
              <a:rPr lang="en-US" altLang="zh-CN" dirty="0" smtClean="0"/>
              <a:t> is easy, though you must follow several rules to ensure that you generate the correct API definitions. The following slides describe how to create a new UI API adapter API.</a:t>
            </a:r>
            <a:endParaRPr lang="en-US" altLang="zh-CN" sz="1100" dirty="0" smtClean="0"/>
          </a:p>
          <a:p>
            <a:pPr eaLnBrk="1" hangingPunct="1">
              <a:lnSpc>
                <a:spcPct val="90000"/>
              </a:lnSpc>
            </a:pPr>
            <a:endParaRPr lang="en-US" altLang="zh-CN" sz="1100" dirty="0" smtClean="0"/>
          </a:p>
          <a:p>
            <a:pPr eaLnBrk="1" hangingPunct="1">
              <a:lnSpc>
                <a:spcPct val="90000"/>
              </a:lnSpc>
            </a:pPr>
            <a:r>
              <a:rPr lang="en-US" altLang="zh-CN" sz="1100" dirty="0" err="1" smtClean="0"/>
              <a:t>QGen</a:t>
            </a:r>
            <a:r>
              <a:rPr lang="en-US" altLang="zh-CN" sz="1100" dirty="0" smtClean="0"/>
              <a:t> must run in a character OpenEdge session—you cannot run it from the QAD </a:t>
            </a:r>
            <a:r>
              <a:rPr lang="en-US" altLang="zh-CN" sz="1100" dirty="0" err="1" smtClean="0"/>
              <a:t>.Net</a:t>
            </a:r>
            <a:r>
              <a:rPr lang="en-US" altLang="zh-CN" sz="1100" dirty="0" smtClean="0"/>
              <a:t> UI or from an OpenEdge GUI session. A </a:t>
            </a:r>
            <a:r>
              <a:rPr lang="en-US" altLang="zh-CN" sz="1100" dirty="0" err="1" smtClean="0"/>
              <a:t>QGen</a:t>
            </a:r>
            <a:r>
              <a:rPr lang="en-US" altLang="zh-CN" sz="1100" dirty="0" smtClean="0"/>
              <a:t>-specific startup script is required to launch a </a:t>
            </a:r>
            <a:r>
              <a:rPr lang="en-US" altLang="zh-CN" sz="1100" dirty="0" err="1" smtClean="0"/>
              <a:t>QGen</a:t>
            </a:r>
            <a:r>
              <a:rPr lang="en-US" altLang="zh-CN" sz="1100" dirty="0" smtClean="0"/>
              <a:t> session. The startup script runs the &lt;</a:t>
            </a:r>
            <a:r>
              <a:rPr lang="en-US" altLang="zh-CN" sz="1100" dirty="0" err="1" smtClean="0"/>
              <a:t>qxi</a:t>
            </a:r>
            <a:r>
              <a:rPr lang="en-US" altLang="zh-CN" sz="1100" dirty="0" smtClean="0"/>
              <a:t>-adapter&gt;/tool/</a:t>
            </a:r>
            <a:r>
              <a:rPr lang="en-US" altLang="zh-CN" sz="1100" dirty="0" err="1" smtClean="0"/>
              <a:t>runProgramMapper.p</a:t>
            </a:r>
            <a:r>
              <a:rPr lang="en-US" altLang="zh-CN" sz="1100" dirty="0" smtClean="0"/>
              <a:t> program before calling the standard QAD startup routine </a:t>
            </a:r>
            <a:r>
              <a:rPr lang="en-US" altLang="zh-CN" sz="1100" dirty="0" err="1" smtClean="0"/>
              <a:t>mf.p</a:t>
            </a:r>
            <a:r>
              <a:rPr lang="en-US" altLang="zh-CN" sz="1100" dirty="0" smtClean="0"/>
              <a:t>. When a </a:t>
            </a:r>
            <a:r>
              <a:rPr lang="en-US" altLang="zh-CN" sz="1100" dirty="0" err="1" smtClean="0"/>
              <a:t>QGen</a:t>
            </a:r>
            <a:r>
              <a:rPr lang="en-US" altLang="zh-CN" sz="1100" dirty="0" smtClean="0"/>
              <a:t> session is launched, it looks and functions just like a QAD EA character session.</a:t>
            </a:r>
          </a:p>
          <a:p>
            <a:pPr eaLnBrk="1" hangingPunct="1">
              <a:lnSpc>
                <a:spcPct val="90000"/>
              </a:lnSpc>
            </a:pPr>
            <a:endParaRPr lang="en-US" altLang="zh-CN" sz="1100" dirty="0" smtClean="0"/>
          </a:p>
          <a:p>
            <a:pPr eaLnBrk="1" hangingPunct="1">
              <a:lnSpc>
                <a:spcPct val="90000"/>
              </a:lnSpc>
            </a:pPr>
            <a:r>
              <a:rPr lang="en-US" altLang="zh-CN" sz="1100" dirty="0" smtClean="0"/>
              <a:t>Once in </a:t>
            </a:r>
            <a:r>
              <a:rPr lang="en-US" altLang="zh-CN" sz="1100" dirty="0" err="1" smtClean="0"/>
              <a:t>QGen</a:t>
            </a:r>
            <a:r>
              <a:rPr lang="en-US" altLang="zh-CN" sz="1100" dirty="0" smtClean="0"/>
              <a:t>, do the following to map a program:</a:t>
            </a:r>
          </a:p>
          <a:p>
            <a:pPr eaLnBrk="1" hangingPunct="1">
              <a:lnSpc>
                <a:spcPct val="90000"/>
              </a:lnSpc>
            </a:pPr>
            <a:endParaRPr lang="en-US" altLang="zh-CN" sz="1100" dirty="0" smtClean="0"/>
          </a:p>
          <a:p>
            <a:pPr marL="685800" lvl="1" indent="-228600" eaLnBrk="1" hangingPunct="1">
              <a:lnSpc>
                <a:spcPct val="90000"/>
              </a:lnSpc>
              <a:buFont typeface="Calibri" pitchFamily="34" charset="0"/>
              <a:buAutoNum type="arabicPeriod"/>
            </a:pPr>
            <a:r>
              <a:rPr lang="en-US" altLang="zh-CN" sz="1100" b="1" dirty="0" smtClean="0"/>
              <a:t>Run the function</a:t>
            </a:r>
            <a:r>
              <a:rPr lang="en-US" altLang="zh-CN" sz="1100" dirty="0" smtClean="0"/>
              <a:t>. The function you are mapping is launched from the QAD EA menu.</a:t>
            </a:r>
          </a:p>
          <a:p>
            <a:pPr marL="685800" lvl="1" indent="-228600" eaLnBrk="1" hangingPunct="1">
              <a:lnSpc>
                <a:spcPct val="90000"/>
              </a:lnSpc>
              <a:buFont typeface="Calibri" pitchFamily="34" charset="0"/>
              <a:buAutoNum type="arabicPeriod"/>
            </a:pPr>
            <a:r>
              <a:rPr lang="en-US" altLang="zh-CN" sz="1100" b="1" dirty="0" smtClean="0"/>
              <a:t>Enable the auto pop-up</a:t>
            </a:r>
            <a:r>
              <a:rPr lang="en-US" altLang="zh-CN" sz="1100" dirty="0" smtClean="0"/>
              <a:t>. The auto pop-up feature of </a:t>
            </a:r>
            <a:r>
              <a:rPr lang="en-US" altLang="zh-CN" sz="1100" dirty="0" err="1" smtClean="0"/>
              <a:t>QGen</a:t>
            </a:r>
            <a:r>
              <a:rPr lang="en-US" altLang="zh-CN" sz="1100" dirty="0" smtClean="0"/>
              <a:t> is enabled. This initializes </a:t>
            </a:r>
            <a:r>
              <a:rPr lang="en-US" altLang="zh-CN" sz="1100" dirty="0" err="1" smtClean="0"/>
              <a:t>QGen</a:t>
            </a:r>
            <a:r>
              <a:rPr lang="en-US" altLang="zh-CN" sz="1100" dirty="0" smtClean="0"/>
              <a:t> and displays a pop–up frame after each field in the UI is accessed to allow you to record specific field information required to generate the new UI API adapter artifacts.</a:t>
            </a:r>
          </a:p>
          <a:p>
            <a:pPr marL="685800" lvl="1" indent="-228600" eaLnBrk="1" hangingPunct="1">
              <a:lnSpc>
                <a:spcPct val="90000"/>
              </a:lnSpc>
              <a:buFont typeface="Calibri" pitchFamily="34" charset="0"/>
              <a:buAutoNum type="arabicPeriod"/>
            </a:pPr>
            <a:r>
              <a:rPr lang="en-US" altLang="zh-CN" sz="1100" b="1" dirty="0" smtClean="0"/>
              <a:t>Map the screen</a:t>
            </a:r>
            <a:r>
              <a:rPr lang="en-US" altLang="zh-CN" sz="1100" dirty="0" smtClean="0"/>
              <a:t>. Enter data into the application screen. As you enter the data, record the field information required by the </a:t>
            </a:r>
            <a:r>
              <a:rPr lang="en-US" altLang="zh-CN" sz="1100" dirty="0" err="1" smtClean="0"/>
              <a:t>QGen</a:t>
            </a:r>
            <a:r>
              <a:rPr lang="en-US" altLang="zh-CN" sz="1100" dirty="0" smtClean="0"/>
              <a:t> pop-up screen. </a:t>
            </a:r>
            <a:r>
              <a:rPr lang="en-US" altLang="zh-CN" sz="1100" dirty="0" err="1" smtClean="0"/>
              <a:t>QGen</a:t>
            </a:r>
            <a:r>
              <a:rPr lang="en-US" altLang="zh-CN" sz="1100" dirty="0" smtClean="0"/>
              <a:t> records the fields as you move through the screen, as well as the screen navigation to move from frame to frame. Ensure that you map all fields in the function before completing the mapping; this might need multiple passes through the application screen.</a:t>
            </a:r>
          </a:p>
          <a:p>
            <a:pPr marL="685800" lvl="1" indent="-228600" eaLnBrk="1" hangingPunct="1">
              <a:lnSpc>
                <a:spcPct val="90000"/>
              </a:lnSpc>
              <a:buFont typeface="Calibri" pitchFamily="34" charset="0"/>
              <a:buAutoNum type="arabicPeriod"/>
            </a:pPr>
            <a:r>
              <a:rPr lang="en-US" altLang="zh-CN" sz="1100" b="1" dirty="0" smtClean="0"/>
              <a:t>Save</a:t>
            </a:r>
            <a:r>
              <a:rPr lang="en-US" altLang="zh-CN" sz="1100" dirty="0" smtClean="0"/>
              <a:t>. When all information on the application screen has been recorded, save the information. This creates a file in the QXI adapter directory that contains all of the information recorded during the screen mapping.</a:t>
            </a:r>
          </a:p>
          <a:p>
            <a:pPr marL="685800" lvl="1" indent="-228600" eaLnBrk="1" hangingPunct="1">
              <a:lnSpc>
                <a:spcPct val="90000"/>
              </a:lnSpc>
            </a:pPr>
            <a:endParaRPr lang="en-US" altLang="zh-CN" sz="1100" dirty="0" smtClean="0"/>
          </a:p>
          <a:p>
            <a:pPr eaLnBrk="1" hangingPunct="1">
              <a:lnSpc>
                <a:spcPct val="90000"/>
              </a:lnSpc>
            </a:pPr>
            <a:r>
              <a:rPr lang="en-US" altLang="zh-CN" sz="1100" dirty="0" smtClean="0"/>
              <a:t>From within </a:t>
            </a:r>
            <a:r>
              <a:rPr lang="en-US" altLang="zh-CN" sz="1100" dirty="0" err="1" smtClean="0"/>
              <a:t>QGen</a:t>
            </a:r>
            <a:r>
              <a:rPr lang="en-US" altLang="zh-CN" sz="1100" dirty="0" smtClean="0"/>
              <a:t> you can now deploy API to QXtend Inbound using the Generate Docs function. The Generate option in </a:t>
            </a:r>
            <a:r>
              <a:rPr lang="en-US" altLang="zh-CN" sz="1100" dirty="0" err="1" smtClean="0"/>
              <a:t>QGen</a:t>
            </a:r>
            <a:r>
              <a:rPr lang="en-US" altLang="zh-CN" sz="1100" dirty="0" smtClean="0"/>
              <a:t> lets you generate </a:t>
            </a:r>
            <a:r>
              <a:rPr lang="en-US" altLang="zh-CN" sz="1100" dirty="0" err="1" smtClean="0"/>
              <a:t>QDocs</a:t>
            </a:r>
            <a:r>
              <a:rPr lang="en-US" altLang="zh-CN" sz="1100" dirty="0" smtClean="0"/>
              <a:t> that use either the QDoc 1.0 or QDoc 1.1 standard. The QDoc 1.0 option  is provided for backward compatibility only—you should use the QDoc 1.1 standard for all new </a:t>
            </a:r>
            <a:r>
              <a:rPr lang="en-US" altLang="zh-CN" sz="1100" dirty="0" err="1" smtClean="0"/>
              <a:t>QDocs</a:t>
            </a:r>
            <a:r>
              <a:rPr lang="en-US" altLang="zh-CN" sz="1100" dirty="0" smtClean="0"/>
              <a:t>. The artifacts generated by </a:t>
            </a:r>
            <a:r>
              <a:rPr lang="en-US" altLang="zh-CN" sz="1100" dirty="0" err="1" smtClean="0"/>
              <a:t>QGen</a:t>
            </a:r>
            <a:r>
              <a:rPr lang="en-US" altLang="zh-CN" sz="1100" dirty="0" smtClean="0"/>
              <a:t> are stored in the QXI adapter installation directory.</a:t>
            </a:r>
          </a:p>
          <a:p>
            <a:pPr eaLnBrk="1" hangingPunct="1">
              <a:lnSpc>
                <a:spcPct val="90000"/>
              </a:lnSpc>
            </a:pPr>
            <a:endParaRPr lang="en-US" altLang="zh-CN" sz="1100" dirty="0" smtClean="0"/>
          </a:p>
          <a:p>
            <a:pPr eaLnBrk="1" hangingPunct="1">
              <a:lnSpc>
                <a:spcPct val="90000"/>
              </a:lnSpc>
            </a:pPr>
            <a:r>
              <a:rPr lang="en-US" altLang="zh-CN" sz="1100" dirty="0" smtClean="0"/>
              <a:t>The </a:t>
            </a:r>
            <a:r>
              <a:rPr lang="en-US" altLang="zh-CN" sz="1100" dirty="0" err="1" smtClean="0"/>
              <a:t>QGen</a:t>
            </a:r>
            <a:r>
              <a:rPr lang="en-US" altLang="zh-CN" sz="1100" dirty="0" smtClean="0"/>
              <a:t> also provides you an option to output all the artifacts required by QXtend Inbound, then load the new API into QXI. To do this, copy the generated files from the server to the client machine, uploading them to QXI. In the QXI Configuration Manager, use the Schemas node on the tree menu to upload the files generated from </a:t>
            </a:r>
            <a:r>
              <a:rPr lang="en-US" altLang="zh-CN" sz="1100" dirty="0" err="1" smtClean="0"/>
              <a:t>QGen</a:t>
            </a:r>
            <a:r>
              <a:rPr lang="en-US" altLang="zh-CN" sz="1100" dirty="0" smtClean="0"/>
              <a:t> into QXtend as a UI API adapter interface.</a:t>
            </a:r>
          </a:p>
        </p:txBody>
      </p:sp>
      <p:sp>
        <p:nvSpPr>
          <p:cNvPr id="18435" name="Slide Number Placeholder 3"/>
          <p:cNvSpPr>
            <a:spLocks noGrp="1"/>
          </p:cNvSpPr>
          <p:nvPr>
            <p:ph type="sldNum" sz="quarter" idx="5"/>
          </p:nvPr>
        </p:nvSpPr>
        <p:spPr>
          <a:noFill/>
        </p:spPr>
        <p:txBody>
          <a:bodyPr/>
          <a:lstStyle/>
          <a:p>
            <a:fld id="{0D581A8F-6268-41D1-A051-47B3B0BEC048}" type="slidenum">
              <a:rPr lang="zh-CN" altLang="en-US" smtClean="0"/>
              <a:pPr/>
              <a:t>3</a:t>
            </a:fld>
            <a:endParaRPr lang="en-US" altLang="zh-CN"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Slide Image Placeholder 1"/>
          <p:cNvSpPr>
            <a:spLocks noGrp="1" noRot="1" noChangeAspect="1" noTextEdit="1"/>
          </p:cNvSpPr>
          <p:nvPr>
            <p:ph type="sldImg"/>
          </p:nvPr>
        </p:nvSpPr>
        <p:spPr>
          <a:ln/>
        </p:spPr>
      </p:sp>
      <p:sp>
        <p:nvSpPr>
          <p:cNvPr id="54274" name="Notes Placeholder 2"/>
          <p:cNvSpPr>
            <a:spLocks noGrp="1"/>
          </p:cNvSpPr>
          <p:nvPr>
            <p:ph type="body" idx="1"/>
          </p:nvPr>
        </p:nvSpPr>
        <p:spPr>
          <a:noFill/>
          <a:ln/>
        </p:spPr>
        <p:txBody>
          <a:bodyPr/>
          <a:lstStyle/>
          <a:p>
            <a:pPr marL="228600" indent="-228600" eaLnBrk="1" hangingPunct="1">
              <a:lnSpc>
                <a:spcPct val="80000"/>
              </a:lnSpc>
            </a:pPr>
            <a:r>
              <a:rPr lang="en-US" altLang="zh-CN" sz="1100" smtClean="0"/>
              <a:t>The following list shows a number of key concepts used in QGen in QXI. In each statement below, fill in the correct term from the list.	</a:t>
            </a:r>
          </a:p>
          <a:p>
            <a:pPr marL="228600" indent="-228600" eaLnBrk="1" hangingPunct="1">
              <a:lnSpc>
                <a:spcPct val="80000"/>
              </a:lnSpc>
            </a:pPr>
            <a:endParaRPr lang="en-US" altLang="zh-CN" sz="1100" smtClean="0"/>
          </a:p>
          <a:p>
            <a:pPr marL="228600" indent="-228600" eaLnBrk="1" hangingPunct="1">
              <a:lnSpc>
                <a:spcPct val="80000"/>
              </a:lnSpc>
              <a:buFont typeface="Calibri" pitchFamily="34" charset="0"/>
              <a:buAutoNum type="arabicPeriod"/>
            </a:pPr>
            <a:r>
              <a:rPr lang="en-US" altLang="zh-CN" sz="1100" smtClean="0"/>
              <a:t>QGen is a tool that records the __</a:t>
            </a:r>
            <a:r>
              <a:rPr lang="en-US" altLang="zh-CN" sz="1100" b="1" smtClean="0"/>
              <a:t>structure and field</a:t>
            </a:r>
            <a:r>
              <a:rPr lang="en-US" altLang="zh-CN" sz="1100" smtClean="0"/>
              <a:t>____ information from QAD Enterprise Applications character user interface screens and saves it to data files.</a:t>
            </a:r>
          </a:p>
          <a:p>
            <a:pPr marL="228600" indent="-228600" eaLnBrk="1" hangingPunct="1">
              <a:lnSpc>
                <a:spcPct val="80000"/>
              </a:lnSpc>
              <a:buFont typeface="Calibri" pitchFamily="34" charset="0"/>
              <a:buAutoNum type="arabicPeriod"/>
            </a:pPr>
            <a:r>
              <a:rPr lang="en-US" altLang="zh-CN" sz="1100" smtClean="0"/>
              <a:t>The data recorded by the mapping process is passed to the QGen generation engine, which transforms the data in the files into the relevant QDoc __</a:t>
            </a:r>
            <a:r>
              <a:rPr lang="en-US" altLang="zh-CN" sz="1100" b="1" smtClean="0"/>
              <a:t>schema</a:t>
            </a:r>
            <a:r>
              <a:rPr lang="en-US" altLang="zh-CN" sz="1100" smtClean="0"/>
              <a:t>____ files and events.</a:t>
            </a:r>
          </a:p>
          <a:p>
            <a:pPr marL="228600" indent="-228600" eaLnBrk="1" hangingPunct="1">
              <a:lnSpc>
                <a:spcPct val="80000"/>
              </a:lnSpc>
              <a:buFont typeface="Calibri" pitchFamily="34" charset="0"/>
              <a:buAutoNum type="arabicPeriod"/>
            </a:pPr>
            <a:r>
              <a:rPr lang="en-US" altLang="zh-CN" sz="1100" smtClean="0"/>
              <a:t>To enable the QGen mapper, start a QAD EA session, select the function you want to map, and then press __</a:t>
            </a:r>
            <a:r>
              <a:rPr lang="en-US" altLang="zh-CN" sz="1100" b="1" smtClean="0"/>
              <a:t>Ctrl+W</a:t>
            </a:r>
            <a:r>
              <a:rPr lang="en-US" altLang="zh-CN" sz="1100" smtClean="0"/>
              <a:t>____to enable the mapper.</a:t>
            </a:r>
          </a:p>
          <a:p>
            <a:pPr marL="228600" indent="-228600" eaLnBrk="1" hangingPunct="1">
              <a:lnSpc>
                <a:spcPct val="80000"/>
              </a:lnSpc>
              <a:buFont typeface="Calibri" pitchFamily="34" charset="0"/>
              <a:buAutoNum type="arabicPeriod"/>
            </a:pPr>
            <a:r>
              <a:rPr lang="en-US" altLang="zh-CN" sz="1100" smtClean="0"/>
              <a:t>You enter the information about the field you want to record into the __</a:t>
            </a:r>
            <a:r>
              <a:rPr lang="en-US" altLang="zh-CN" sz="1100" b="1" smtClean="0"/>
              <a:t>Field Info</a:t>
            </a:r>
            <a:r>
              <a:rPr lang="en-US" altLang="zh-CN" sz="1100" smtClean="0"/>
              <a:t>____ pop-up window.</a:t>
            </a:r>
          </a:p>
          <a:p>
            <a:pPr marL="228600" indent="-228600" eaLnBrk="1" hangingPunct="1">
              <a:lnSpc>
                <a:spcPct val="80000"/>
              </a:lnSpc>
              <a:buFont typeface="Calibri" pitchFamily="34" charset="0"/>
              <a:buAutoNum type="arabicPeriod"/>
            </a:pPr>
            <a:r>
              <a:rPr lang="en-US" altLang="zh-CN" sz="1100" smtClean="0"/>
              <a:t>Once you've entered all the information about the field, press __</a:t>
            </a:r>
            <a:r>
              <a:rPr lang="en-US" altLang="zh-CN" sz="1100" b="1" smtClean="0"/>
              <a:t>F1</a:t>
            </a:r>
            <a:r>
              <a:rPr lang="en-US" altLang="zh-CN" sz="1100" smtClean="0"/>
              <a:t>____ to move to the next field.</a:t>
            </a:r>
          </a:p>
          <a:p>
            <a:pPr marL="228600" indent="-228600" eaLnBrk="1" hangingPunct="1">
              <a:lnSpc>
                <a:spcPct val="80000"/>
              </a:lnSpc>
              <a:buFont typeface="Calibri" pitchFamily="34" charset="0"/>
              <a:buAutoNum type="arabicPeriod"/>
            </a:pPr>
            <a:r>
              <a:rPr lang="en-US" altLang="zh-CN" sz="1100" smtClean="0"/>
              <a:t>Where there are frames that you enter iterations, you must press Enter __</a:t>
            </a:r>
            <a:r>
              <a:rPr lang="en-US" altLang="zh-CN" sz="1100" b="1" smtClean="0"/>
              <a:t>twice</a:t>
            </a:r>
            <a:r>
              <a:rPr lang="en-US" altLang="zh-CN" sz="1100" smtClean="0"/>
              <a:t>____ to ensure that the mapper picks up the iteration name.</a:t>
            </a:r>
          </a:p>
          <a:p>
            <a:pPr marL="228600" indent="-228600" eaLnBrk="1" hangingPunct="1">
              <a:lnSpc>
                <a:spcPct val="80000"/>
              </a:lnSpc>
              <a:buFont typeface="Calibri" pitchFamily="34" charset="0"/>
              <a:buAutoNum type="arabicPeriod"/>
            </a:pPr>
            <a:r>
              <a:rPr lang="en-US" altLang="zh-CN" sz="1100" smtClean="0"/>
              <a:t>After mapping the UI function, press __</a:t>
            </a:r>
            <a:r>
              <a:rPr lang="en-US" altLang="zh-CN" sz="1100" b="1" smtClean="0"/>
              <a:t>Ctrl+O</a:t>
            </a:r>
            <a:r>
              <a:rPr lang="en-US" altLang="zh-CN" sz="1100" smtClean="0"/>
              <a:t>____ to display the Options menu. Select Save on the menu and then press Go.</a:t>
            </a:r>
          </a:p>
          <a:p>
            <a:pPr marL="228600" indent="-228600" eaLnBrk="1" hangingPunct="1">
              <a:lnSpc>
                <a:spcPct val="80000"/>
              </a:lnSpc>
              <a:buFont typeface="Calibri" pitchFamily="34" charset="0"/>
              <a:buAutoNum type="arabicPeriod"/>
            </a:pPr>
            <a:r>
              <a:rPr lang="en-US" altLang="zh-CN" sz="1100" smtClean="0"/>
              <a:t>When entering the name of the file in which to save the mapping data, it's recommended that you use the same name as the __</a:t>
            </a:r>
            <a:r>
              <a:rPr lang="en-US" altLang="zh-CN" sz="1100" b="1" smtClean="0"/>
              <a:t>QDoc</a:t>
            </a:r>
            <a:r>
              <a:rPr lang="en-US" altLang="zh-CN" sz="1100" smtClean="0"/>
              <a:t>____ that will be generated.</a:t>
            </a:r>
          </a:p>
          <a:p>
            <a:pPr marL="228600" indent="-228600" eaLnBrk="1" hangingPunct="1">
              <a:lnSpc>
                <a:spcPct val="80000"/>
              </a:lnSpc>
              <a:buFont typeface="Calibri" pitchFamily="34" charset="0"/>
              <a:buAutoNum type="arabicPeriod"/>
            </a:pPr>
            <a:r>
              <a:rPr lang="en-US" altLang="zh-CN" smtClean="0"/>
              <a:t>Deploying an API usually includes following steps:  enter required data, connect to __</a:t>
            </a:r>
            <a:r>
              <a:rPr lang="en-US" altLang="zh-CN" b="1" smtClean="0"/>
              <a:t>QXI Server</a:t>
            </a:r>
            <a:r>
              <a:rPr lang="en-US" altLang="zh-CN" smtClean="0"/>
              <a:t>__, select a _</a:t>
            </a:r>
            <a:r>
              <a:rPr lang="en-US" altLang="zh-CN" b="1" smtClean="0"/>
              <a:t>module</a:t>
            </a:r>
            <a:r>
              <a:rPr lang="en-US" altLang="zh-CN" smtClean="0"/>
              <a:t>___ and select ___</a:t>
            </a:r>
            <a:r>
              <a:rPr lang="en-US" altLang="zh-CN" b="1" smtClean="0"/>
              <a:t>receivers</a:t>
            </a:r>
            <a:r>
              <a:rPr lang="en-US" altLang="zh-CN" smtClean="0"/>
              <a:t>____. </a:t>
            </a:r>
          </a:p>
        </p:txBody>
      </p:sp>
      <p:sp>
        <p:nvSpPr>
          <p:cNvPr id="54275" name="Slide Number Placeholder 3"/>
          <p:cNvSpPr>
            <a:spLocks noGrp="1"/>
          </p:cNvSpPr>
          <p:nvPr>
            <p:ph type="sldNum" sz="quarter" idx="5"/>
          </p:nvPr>
        </p:nvSpPr>
        <p:spPr>
          <a:noFill/>
        </p:spPr>
        <p:txBody>
          <a:bodyPr/>
          <a:lstStyle/>
          <a:p>
            <a:fld id="{DA2169DE-665E-45DD-9B36-8FAEC6711E0B}" type="slidenum">
              <a:rPr lang="zh-CN" altLang="en-US" smtClean="0"/>
              <a:pPr/>
              <a:t>21</a:t>
            </a:fld>
            <a:endParaRPr lang="en-US" altLang="zh-CN"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a:ln/>
        </p:spPr>
      </p:sp>
      <p:sp>
        <p:nvSpPr>
          <p:cNvPr id="20482" name="Notes Placeholder 2"/>
          <p:cNvSpPr>
            <a:spLocks noGrp="1"/>
          </p:cNvSpPr>
          <p:nvPr>
            <p:ph type="body" idx="1"/>
          </p:nvPr>
        </p:nvSpPr>
        <p:spPr>
          <a:noFill/>
          <a:ln/>
        </p:spPr>
        <p:txBody>
          <a:bodyPr/>
          <a:lstStyle/>
          <a:p>
            <a:pPr eaLnBrk="1" hangingPunct="1"/>
            <a:r>
              <a:rPr lang="en-US" altLang="zh-CN" dirty="0" smtClean="0"/>
              <a:t>Using the </a:t>
            </a:r>
            <a:r>
              <a:rPr lang="en-US" altLang="zh-CN" dirty="0" err="1" smtClean="0"/>
              <a:t>QGen</a:t>
            </a:r>
            <a:r>
              <a:rPr lang="en-US" altLang="zh-CN" dirty="0" smtClean="0"/>
              <a:t> startup script, launch a QAD EA character session. The </a:t>
            </a:r>
            <a:r>
              <a:rPr lang="en-US" altLang="zh-CN" dirty="0" err="1" smtClean="0"/>
              <a:t>QGen</a:t>
            </a:r>
            <a:r>
              <a:rPr lang="en-US" altLang="zh-CN" dirty="0" smtClean="0"/>
              <a:t> startup script executes the tool/</a:t>
            </a:r>
            <a:r>
              <a:rPr lang="en-US" altLang="zh-CN" dirty="0" err="1" smtClean="0"/>
              <a:t>runProgramMapper.p</a:t>
            </a:r>
            <a:r>
              <a:rPr lang="en-US" altLang="zh-CN" dirty="0" smtClean="0"/>
              <a:t> program before launching </a:t>
            </a:r>
            <a:r>
              <a:rPr lang="en-US" altLang="zh-CN" dirty="0" err="1" smtClean="0"/>
              <a:t>mf.p</a:t>
            </a:r>
            <a:r>
              <a:rPr lang="en-US" altLang="zh-CN" dirty="0" smtClean="0"/>
              <a:t>. The </a:t>
            </a:r>
            <a:r>
              <a:rPr lang="en-US" altLang="zh-CN" dirty="0" err="1" smtClean="0"/>
              <a:t>runProgramMapper.p</a:t>
            </a:r>
            <a:r>
              <a:rPr lang="en-US" altLang="zh-CN" dirty="0" smtClean="0"/>
              <a:t> program initializes </a:t>
            </a:r>
            <a:r>
              <a:rPr lang="en-US" altLang="zh-CN" dirty="0" err="1" smtClean="0"/>
              <a:t>QGen</a:t>
            </a:r>
            <a:r>
              <a:rPr lang="en-US" altLang="zh-CN" dirty="0" smtClean="0"/>
              <a:t> and sets up session triggers that drive the </a:t>
            </a:r>
            <a:r>
              <a:rPr lang="en-US" altLang="zh-CN" dirty="0" err="1" smtClean="0"/>
              <a:t>QGen</a:t>
            </a:r>
            <a:r>
              <a:rPr lang="en-US" altLang="zh-CN" dirty="0" smtClean="0"/>
              <a:t> field information pop-up screens and the </a:t>
            </a:r>
            <a:r>
              <a:rPr lang="en-US" altLang="zh-CN" dirty="0" err="1" smtClean="0"/>
              <a:t>QGen</a:t>
            </a:r>
            <a:r>
              <a:rPr lang="en-US" altLang="zh-CN" dirty="0" smtClean="0"/>
              <a:t> menu.</a:t>
            </a:r>
          </a:p>
          <a:p>
            <a:pPr eaLnBrk="1" hangingPunct="1"/>
            <a:endParaRPr lang="en-US" altLang="zh-CN" dirty="0" smtClean="0"/>
          </a:p>
          <a:p>
            <a:pPr eaLnBrk="1" hangingPunct="1"/>
            <a:r>
              <a:rPr lang="en-US" altLang="zh-CN" dirty="0" smtClean="0"/>
              <a:t>From the QAD EA menu, launch the function for which you want to create a UI API adapter API. This displays the normal character window that you would expect to see when using a character screen to enter data.</a:t>
            </a:r>
          </a:p>
          <a:p>
            <a:pPr eaLnBrk="1" hangingPunct="1"/>
            <a:endParaRPr lang="en-US" altLang="zh-CN" dirty="0" smtClean="0"/>
          </a:p>
          <a:p>
            <a:pPr eaLnBrk="1" hangingPunct="1"/>
            <a:r>
              <a:rPr lang="en-US" altLang="zh-CN" dirty="0" smtClean="0"/>
              <a:t>Before entering any application data, initialize QXtend by pressing </a:t>
            </a:r>
            <a:r>
              <a:rPr lang="en-US" altLang="zh-CN" dirty="0" err="1" smtClean="0"/>
              <a:t>Ctrl+W</a:t>
            </a:r>
            <a:r>
              <a:rPr lang="en-US" altLang="zh-CN" dirty="0" smtClean="0"/>
              <a:t>. The message “Auto pop-up enabled” displays in the bottom-left corner of the window. </a:t>
            </a:r>
            <a:r>
              <a:rPr lang="en-US" altLang="zh-CN" dirty="0" err="1" smtClean="0"/>
              <a:t>QGen</a:t>
            </a:r>
            <a:r>
              <a:rPr lang="en-US" altLang="zh-CN" dirty="0" smtClean="0"/>
              <a:t> is now enabled and will record any actions you perform in the application.</a:t>
            </a:r>
          </a:p>
        </p:txBody>
      </p:sp>
      <p:sp>
        <p:nvSpPr>
          <p:cNvPr id="20483" name="Slide Number Placeholder 3"/>
          <p:cNvSpPr>
            <a:spLocks noGrp="1"/>
          </p:cNvSpPr>
          <p:nvPr>
            <p:ph type="sldNum" sz="quarter" idx="5"/>
          </p:nvPr>
        </p:nvSpPr>
        <p:spPr>
          <a:noFill/>
        </p:spPr>
        <p:txBody>
          <a:bodyPr/>
          <a:lstStyle/>
          <a:p>
            <a:fld id="{797152BC-6C7F-4A01-A27F-D2D3415629A1}" type="slidenum">
              <a:rPr lang="zh-CN" altLang="en-US" smtClean="0"/>
              <a:pPr/>
              <a:t>4</a:t>
            </a:fld>
            <a:endParaRPr lang="en-US" altLang="zh-CN"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p:cNvSpPr>
          <p:nvPr>
            <p:ph type="sldImg"/>
          </p:nvPr>
        </p:nvSpPr>
        <p:spPr>
          <a:ln/>
        </p:spPr>
      </p:sp>
      <p:sp>
        <p:nvSpPr>
          <p:cNvPr id="22530" name="Notes Placeholder 2"/>
          <p:cNvSpPr>
            <a:spLocks noGrp="1"/>
          </p:cNvSpPr>
          <p:nvPr>
            <p:ph type="body" idx="1"/>
          </p:nvPr>
        </p:nvSpPr>
        <p:spPr>
          <a:noFill/>
          <a:ln/>
        </p:spPr>
        <p:txBody>
          <a:bodyPr/>
          <a:lstStyle/>
          <a:p>
            <a:pPr eaLnBrk="1" hangingPunct="1"/>
            <a:r>
              <a:rPr lang="en-US" altLang="zh-CN" dirty="0" smtClean="0"/>
              <a:t>The easiest way to map a function the first time is to walk through an existing entry that has already been entered. This way you will know which specific information you will require to complete the mapping. You must walk through each field in the function. Press Enter to leave each field, not F1.</a:t>
            </a:r>
          </a:p>
          <a:p>
            <a:pPr eaLnBrk="1" hangingPunct="1"/>
            <a:endParaRPr lang="en-US" altLang="zh-CN" dirty="0" smtClean="0"/>
          </a:p>
          <a:p>
            <a:pPr eaLnBrk="1" hangingPunct="1"/>
            <a:r>
              <a:rPr lang="en-US" altLang="zh-CN" i="1" dirty="0" smtClean="0"/>
              <a:t>Note: If pressing Enter doesn’t bring the Field Info  pop-up, you might have to use </a:t>
            </a:r>
            <a:r>
              <a:rPr lang="en-US" altLang="zh-CN" i="1" dirty="0" err="1" smtClean="0"/>
              <a:t>Ctrl+F</a:t>
            </a:r>
            <a:r>
              <a:rPr lang="en-US" altLang="zh-CN" i="1" dirty="0" smtClean="0"/>
              <a:t> to bring that pop-up .</a:t>
            </a:r>
          </a:p>
          <a:p>
            <a:pPr eaLnBrk="1" hangingPunct="1"/>
            <a:endParaRPr lang="en-US" altLang="zh-CN" dirty="0" smtClean="0"/>
          </a:p>
          <a:p>
            <a:pPr eaLnBrk="1" hangingPunct="1"/>
            <a:r>
              <a:rPr lang="en-US" altLang="zh-CN" dirty="0" smtClean="0"/>
              <a:t>Only information from the fields you access is recorded and added to the API. After entering data into a field and pressing Enter, the </a:t>
            </a:r>
            <a:r>
              <a:rPr lang="en-US" altLang="zh-CN" dirty="0" err="1" smtClean="0"/>
              <a:t>QGen</a:t>
            </a:r>
            <a:r>
              <a:rPr lang="en-US" altLang="zh-CN" dirty="0" smtClean="0"/>
              <a:t> Field Info pop-up frame displays. This frame shows information about the field and prompts you for further details that are used to control the processing when called from QXtend. The Field Info frame prompts for the following values:</a:t>
            </a:r>
          </a:p>
          <a:p>
            <a:pPr eaLnBrk="1" hangingPunct="1"/>
            <a:endParaRPr lang="en-US" altLang="zh-CN" dirty="0" smtClean="0"/>
          </a:p>
          <a:p>
            <a:pPr lvl="1" eaLnBrk="1" hangingPunct="1"/>
            <a:r>
              <a:rPr lang="en-US" altLang="zh-CN" b="1" dirty="0" smtClean="0"/>
              <a:t>Primary Key</a:t>
            </a:r>
            <a:r>
              <a:rPr lang="en-US" altLang="zh-CN" dirty="0" smtClean="0"/>
              <a:t>. Logical field. Enter Yes if this field is part of the primary index in the database, or if you want to include this field in the response message that is returned from QXI.</a:t>
            </a:r>
          </a:p>
          <a:p>
            <a:pPr lvl="1" eaLnBrk="1" hangingPunct="1"/>
            <a:endParaRPr lang="en-US" altLang="zh-CN" dirty="0" smtClean="0"/>
          </a:p>
          <a:p>
            <a:pPr lvl="1" eaLnBrk="1" hangingPunct="1"/>
            <a:r>
              <a:rPr lang="en-US" altLang="zh-CN" b="1" dirty="0" smtClean="0"/>
              <a:t>Delete Field</a:t>
            </a:r>
            <a:r>
              <a:rPr lang="en-US" altLang="zh-CN" dirty="0" smtClean="0"/>
              <a:t>. Logical field. Enter Yes if the Delete key F5 is available on the field.</a:t>
            </a:r>
          </a:p>
          <a:p>
            <a:pPr lvl="1" eaLnBrk="1" hangingPunct="1"/>
            <a:endParaRPr lang="en-US" altLang="zh-CN" dirty="0" smtClean="0"/>
          </a:p>
          <a:p>
            <a:pPr lvl="1" eaLnBrk="1" hangingPunct="1"/>
            <a:r>
              <a:rPr lang="en-US" altLang="zh-CN" b="1" dirty="0" smtClean="0"/>
              <a:t>First Entry Event</a:t>
            </a:r>
            <a:r>
              <a:rPr lang="en-US" altLang="zh-CN" dirty="0" smtClean="0"/>
              <a:t>. Logical field. Enter Yes if a special action should be performed the first time this field is encountered when processing a QDoc. The best example for this event is Sales Order Entry and the Line field. If we want to ensure that multi-line mode is always used when processing sales orders, we would send F4 – m – F1. If Yes is entered, an extra frame displays when F1 is pressed in this frame.</a:t>
            </a:r>
          </a:p>
          <a:p>
            <a:pPr lvl="1" eaLnBrk="1" hangingPunct="1"/>
            <a:endParaRPr lang="en-US" altLang="zh-CN" dirty="0" smtClean="0"/>
          </a:p>
          <a:p>
            <a:pPr lvl="1" eaLnBrk="1" hangingPunct="1"/>
            <a:r>
              <a:rPr lang="en-US" altLang="zh-CN" b="1" dirty="0" smtClean="0"/>
              <a:t>Action To Proceed</a:t>
            </a:r>
            <a:r>
              <a:rPr lang="en-US" altLang="zh-CN" dirty="0" smtClean="0"/>
              <a:t>. The key to use to navigate from this field to the next field/frame. The user must choose from a drop-down list. The default value is Enter. However, sometimes Enter is not used and special navigation is required. This field lets you define the action required to leave this field. For example, when recording transaction comments you must press F4 to continue entering application data.</a:t>
            </a:r>
          </a:p>
          <a:p>
            <a:pPr lvl="1" eaLnBrk="1" hangingPunct="1"/>
            <a:endParaRPr lang="en-US" altLang="zh-CN" b="1" dirty="0" smtClean="0"/>
          </a:p>
          <a:p>
            <a:pPr eaLnBrk="1" hangingPunct="1"/>
            <a:r>
              <a:rPr lang="en-US" altLang="zh-CN" dirty="0" smtClean="0"/>
              <a:t>When all data has been entered, press F1. You are taken either to the First Entry Event frame or to the next field.</a:t>
            </a:r>
            <a:endParaRPr lang="en-US" altLang="zh-CN" b="1" dirty="0" smtClean="0"/>
          </a:p>
          <a:p>
            <a:pPr eaLnBrk="1" hangingPunct="1"/>
            <a:endParaRPr lang="en-US" altLang="zh-CN" dirty="0" smtClean="0"/>
          </a:p>
          <a:p>
            <a:pPr eaLnBrk="1" hangingPunct="1"/>
            <a:endParaRPr lang="zh-CN" altLang="en-US" dirty="0" smtClean="0"/>
          </a:p>
        </p:txBody>
      </p:sp>
      <p:sp>
        <p:nvSpPr>
          <p:cNvPr id="22531" name="Slide Number Placeholder 3"/>
          <p:cNvSpPr>
            <a:spLocks noGrp="1"/>
          </p:cNvSpPr>
          <p:nvPr>
            <p:ph type="sldNum" sz="quarter" idx="5"/>
          </p:nvPr>
        </p:nvSpPr>
        <p:spPr>
          <a:noFill/>
        </p:spPr>
        <p:txBody>
          <a:bodyPr/>
          <a:lstStyle/>
          <a:p>
            <a:fld id="{55DE4E76-6828-4E72-8B43-AC40BEDB9770}" type="slidenum">
              <a:rPr lang="zh-CN" altLang="en-US" smtClean="0"/>
              <a:pPr/>
              <a:t>5</a:t>
            </a:fld>
            <a:endParaRPr lang="en-US" altLang="zh-CN"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a:ln/>
        </p:spPr>
      </p:sp>
      <p:sp>
        <p:nvSpPr>
          <p:cNvPr id="24578" name="Notes Placeholder 2"/>
          <p:cNvSpPr>
            <a:spLocks noGrp="1"/>
          </p:cNvSpPr>
          <p:nvPr>
            <p:ph type="body" idx="1"/>
          </p:nvPr>
        </p:nvSpPr>
        <p:spPr>
          <a:noFill/>
          <a:ln/>
        </p:spPr>
        <p:txBody>
          <a:bodyPr/>
          <a:lstStyle/>
          <a:p>
            <a:pPr eaLnBrk="1" hangingPunct="1"/>
            <a:r>
              <a:rPr lang="en-US" altLang="zh-CN" smtClean="0"/>
              <a:t>You must walk through each of the fields in the function. Remember, leave each field by pressing Enter, not F1.</a:t>
            </a:r>
          </a:p>
          <a:p>
            <a:pPr eaLnBrk="1" hangingPunct="1"/>
            <a:endParaRPr lang="en-US" altLang="zh-CN" i="1" smtClean="0"/>
          </a:p>
          <a:p>
            <a:pPr eaLnBrk="1" hangingPunct="1"/>
            <a:r>
              <a:rPr lang="en-US" altLang="zh-CN" i="1" smtClean="0"/>
              <a:t>Note: When generating a custom API you might sometimes want to skip an entire frame. In this case you would press F1. However, you will not be able to load any data into the fields you have skipped.</a:t>
            </a:r>
          </a:p>
        </p:txBody>
      </p:sp>
      <p:sp>
        <p:nvSpPr>
          <p:cNvPr id="24579" name="Slide Number Placeholder 3"/>
          <p:cNvSpPr>
            <a:spLocks noGrp="1"/>
          </p:cNvSpPr>
          <p:nvPr>
            <p:ph type="sldNum" sz="quarter" idx="5"/>
          </p:nvPr>
        </p:nvSpPr>
        <p:spPr>
          <a:noFill/>
        </p:spPr>
        <p:txBody>
          <a:bodyPr/>
          <a:lstStyle/>
          <a:p>
            <a:fld id="{451B8D09-1E1B-4569-827E-E25F51DF0E8B}" type="slidenum">
              <a:rPr lang="zh-CN" altLang="en-US" smtClean="0"/>
              <a:pPr/>
              <a:t>6</a:t>
            </a:fld>
            <a:endParaRPr lang="en-US" altLang="zh-CN"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a:ln/>
        </p:spPr>
      </p:sp>
      <p:sp>
        <p:nvSpPr>
          <p:cNvPr id="26626" name="Notes Placeholder 2"/>
          <p:cNvSpPr>
            <a:spLocks noGrp="1"/>
          </p:cNvSpPr>
          <p:nvPr>
            <p:ph type="body" idx="1"/>
          </p:nvPr>
        </p:nvSpPr>
        <p:spPr>
          <a:noFill/>
          <a:ln/>
        </p:spPr>
        <p:txBody>
          <a:bodyPr/>
          <a:lstStyle/>
          <a:p>
            <a:pPr eaLnBrk="1" hangingPunct="1"/>
            <a:r>
              <a:rPr lang="en-US" altLang="zh-CN" dirty="0" smtClean="0"/>
              <a:t>Many screens in QAD EA have repeating sections of data. These iterating sections typically represent parent-child relationships in the application, and these data iterations </a:t>
            </a:r>
            <a:r>
              <a:rPr lang="en-US" altLang="zh-CN" i="1" dirty="0" smtClean="0"/>
              <a:t>must</a:t>
            </a:r>
            <a:r>
              <a:rPr lang="en-US" altLang="zh-CN" dirty="0" smtClean="0"/>
              <a:t> be mapped correctly when generating an API for QXI. Each iteration that is mapped represents a different level of data in the generated QDoc; each iteration can occur many times in a QDoc request instance.</a:t>
            </a:r>
          </a:p>
          <a:p>
            <a:pPr eaLnBrk="1" hangingPunct="1"/>
            <a:endParaRPr lang="en-US" altLang="zh-CN" dirty="0" smtClean="0"/>
          </a:p>
          <a:p>
            <a:pPr eaLnBrk="1" hangingPunct="1"/>
            <a:r>
              <a:rPr lang="en-US" altLang="zh-CN" dirty="0" smtClean="0"/>
              <a:t>Ensure that on frames where it is possible to iterate through the screens that you go through at least twice; doing so ensures that you pick up the iteration name.</a:t>
            </a:r>
          </a:p>
          <a:p>
            <a:pPr eaLnBrk="1" hangingPunct="1"/>
            <a:endParaRPr lang="en-US" altLang="zh-CN" dirty="0" smtClean="0"/>
          </a:p>
          <a:p>
            <a:pPr eaLnBrk="1" hangingPunct="1"/>
            <a:r>
              <a:rPr lang="en-US" altLang="zh-CN" dirty="0" smtClean="0"/>
              <a:t>The second time you go through the screen, </a:t>
            </a:r>
            <a:r>
              <a:rPr lang="en-US" altLang="zh-CN" dirty="0" err="1" smtClean="0"/>
              <a:t>QGen</a:t>
            </a:r>
            <a:r>
              <a:rPr lang="en-US" altLang="zh-CN" dirty="0" smtClean="0"/>
              <a:t> recognizes that the field has been encountered before and identifies it as an iteration. When you encounter an iteration, you must specify the name to use in the QDoc to identify the iteration—for example, </a:t>
            </a:r>
            <a:r>
              <a:rPr lang="en-US" altLang="zh-CN" dirty="0" err="1" smtClean="0"/>
              <a:t>salesOrder</a:t>
            </a:r>
            <a:r>
              <a:rPr lang="en-US" altLang="zh-CN" dirty="0" smtClean="0"/>
              <a:t>, </a:t>
            </a:r>
            <a:r>
              <a:rPr lang="en-US" altLang="zh-CN" dirty="0" err="1" smtClean="0"/>
              <a:t>salesOrderDetail</a:t>
            </a:r>
            <a:r>
              <a:rPr lang="en-US" altLang="zh-CN" dirty="0" smtClean="0"/>
              <a:t>. The names given to the iteration should describe the iteration data clearly as this will affect how understandable the XML documents are.</a:t>
            </a:r>
          </a:p>
          <a:p>
            <a:pPr eaLnBrk="1" hangingPunct="1"/>
            <a:endParaRPr lang="en-US" altLang="zh-CN" dirty="0" smtClean="0"/>
          </a:p>
          <a:p>
            <a:pPr eaLnBrk="1" hangingPunct="1"/>
            <a:r>
              <a:rPr lang="en-US" altLang="zh-CN" dirty="0" smtClean="0"/>
              <a:t>The Action To Exit Iteration provides the navigation keys required to exit the current iteration and enter the next screen, or to exit the function. Choose a value from the drop-down list.</a:t>
            </a:r>
          </a:p>
        </p:txBody>
      </p:sp>
      <p:sp>
        <p:nvSpPr>
          <p:cNvPr id="26627" name="Slide Number Placeholder 3"/>
          <p:cNvSpPr>
            <a:spLocks noGrp="1"/>
          </p:cNvSpPr>
          <p:nvPr>
            <p:ph type="sldNum" sz="quarter" idx="5"/>
          </p:nvPr>
        </p:nvSpPr>
        <p:spPr>
          <a:noFill/>
        </p:spPr>
        <p:txBody>
          <a:bodyPr/>
          <a:lstStyle/>
          <a:p>
            <a:fld id="{7EE3C696-B9E0-4248-9993-574BF8262EDC}" type="slidenum">
              <a:rPr lang="zh-CN" altLang="en-US" smtClean="0"/>
              <a:pPr/>
              <a:t>7</a:t>
            </a:fld>
            <a:endParaRPr lang="en-US" altLang="zh-CN"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a:ln/>
        </p:spPr>
      </p:sp>
      <p:sp>
        <p:nvSpPr>
          <p:cNvPr id="28674" name="Notes Placeholder 2"/>
          <p:cNvSpPr>
            <a:spLocks noGrp="1"/>
          </p:cNvSpPr>
          <p:nvPr>
            <p:ph type="body" idx="1"/>
          </p:nvPr>
        </p:nvSpPr>
        <p:spPr>
          <a:noFill/>
          <a:ln/>
        </p:spPr>
        <p:txBody>
          <a:bodyPr/>
          <a:lstStyle/>
          <a:p>
            <a:pPr eaLnBrk="1" hangingPunct="1"/>
            <a:r>
              <a:rPr lang="en-US" altLang="zh-CN" smtClean="0"/>
              <a:t>Typically, you cannot map complex functions in QAD EA in a single pass, as various control settings and data values cause extra screens and fields to display. To correctly map the entire function, you must run through the transaction several times to ensure that you map all necessary frames and fields.</a:t>
            </a:r>
          </a:p>
          <a:p>
            <a:pPr eaLnBrk="1" hangingPunct="1"/>
            <a:endParaRPr lang="en-US" altLang="zh-CN" smtClean="0"/>
          </a:p>
          <a:p>
            <a:pPr eaLnBrk="1" hangingPunct="1"/>
            <a:r>
              <a:rPr lang="en-US" altLang="zh-CN" smtClean="0"/>
              <a:t>Once the iteration name has been entered, the system asks if you want to continue with the current iteration. If some fields have not been mapped—or if there is another route through the screen that has not been mapped—select the toggle button and repeat the iteration, this time choosing a different flow. The second time through the function, the system only prompts for fields and iterations not already mapped.</a:t>
            </a:r>
          </a:p>
        </p:txBody>
      </p:sp>
      <p:sp>
        <p:nvSpPr>
          <p:cNvPr id="28675" name="Slide Number Placeholder 3"/>
          <p:cNvSpPr>
            <a:spLocks noGrp="1"/>
          </p:cNvSpPr>
          <p:nvPr>
            <p:ph type="sldNum" sz="quarter" idx="5"/>
          </p:nvPr>
        </p:nvSpPr>
        <p:spPr>
          <a:noFill/>
        </p:spPr>
        <p:txBody>
          <a:bodyPr/>
          <a:lstStyle/>
          <a:p>
            <a:fld id="{C6D80CE4-AD48-4B21-BD33-41780E0BA675}" type="slidenum">
              <a:rPr lang="zh-CN" altLang="en-US" smtClean="0"/>
              <a:pPr/>
              <a:t>8</a:t>
            </a:fld>
            <a:endParaRPr lang="en-US" altLang="zh-CN"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p:cNvSpPr>
            <a:spLocks noGrp="1" noRot="1" noChangeAspect="1"/>
          </p:cNvSpPr>
          <p:nvPr>
            <p:ph type="sldImg"/>
          </p:nvPr>
        </p:nvSpPr>
        <p:spPr>
          <a:ln/>
        </p:spPr>
      </p:sp>
      <p:sp>
        <p:nvSpPr>
          <p:cNvPr id="30722" name="Notes Placeholder 2"/>
          <p:cNvSpPr>
            <a:spLocks noGrp="1"/>
          </p:cNvSpPr>
          <p:nvPr>
            <p:ph type="body" idx="1"/>
          </p:nvPr>
        </p:nvSpPr>
        <p:spPr>
          <a:noFill/>
          <a:ln/>
        </p:spPr>
        <p:txBody>
          <a:bodyPr/>
          <a:lstStyle/>
          <a:p>
            <a:pPr eaLnBrk="1" hangingPunct="1"/>
            <a:r>
              <a:rPr lang="en-US" altLang="zh-CN" smtClean="0"/>
              <a:t>If the Continue option is not selected, a message displays instructing the user to exit the iteration. The user is returned to the iteration and should then exit. </a:t>
            </a:r>
          </a:p>
        </p:txBody>
      </p:sp>
      <p:sp>
        <p:nvSpPr>
          <p:cNvPr id="30723" name="Slide Number Placeholder 3"/>
          <p:cNvSpPr>
            <a:spLocks noGrp="1"/>
          </p:cNvSpPr>
          <p:nvPr>
            <p:ph type="sldNum" sz="quarter" idx="5"/>
          </p:nvPr>
        </p:nvSpPr>
        <p:spPr>
          <a:noFill/>
        </p:spPr>
        <p:txBody>
          <a:bodyPr/>
          <a:lstStyle/>
          <a:p>
            <a:fld id="{063C0155-069E-4B0C-B0D1-466F9C319399}" type="slidenum">
              <a:rPr lang="zh-CN" altLang="en-US" smtClean="0"/>
              <a:pPr/>
              <a:t>9</a:t>
            </a:fld>
            <a:endParaRPr lang="en-US" altLang="zh-CN"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p:cNvSpPr>
            <a:spLocks noGrp="1" noRot="1" noChangeAspect="1"/>
          </p:cNvSpPr>
          <p:nvPr>
            <p:ph type="sldImg"/>
          </p:nvPr>
        </p:nvSpPr>
        <p:spPr>
          <a:ln/>
        </p:spPr>
      </p:sp>
      <p:sp>
        <p:nvSpPr>
          <p:cNvPr id="32770" name="Notes Placeholder 2"/>
          <p:cNvSpPr>
            <a:spLocks noGrp="1"/>
          </p:cNvSpPr>
          <p:nvPr>
            <p:ph type="body" idx="1"/>
          </p:nvPr>
        </p:nvSpPr>
        <p:spPr>
          <a:noFill/>
          <a:ln/>
        </p:spPr>
        <p:txBody>
          <a:bodyPr/>
          <a:lstStyle/>
          <a:p>
            <a:pPr eaLnBrk="1" hangingPunct="1"/>
            <a:r>
              <a:rPr lang="en-US" altLang="zh-CN" smtClean="0"/>
              <a:t>Once you have finished mapping the function, save the data that has been mapped. Press Ctrl+O to display the QGen options menu. Select Save and press Go.</a:t>
            </a:r>
          </a:p>
        </p:txBody>
      </p:sp>
      <p:sp>
        <p:nvSpPr>
          <p:cNvPr id="32771" name="Slide Number Placeholder 3"/>
          <p:cNvSpPr>
            <a:spLocks noGrp="1"/>
          </p:cNvSpPr>
          <p:nvPr>
            <p:ph type="sldNum" sz="quarter" idx="5"/>
          </p:nvPr>
        </p:nvSpPr>
        <p:spPr>
          <a:noFill/>
        </p:spPr>
        <p:txBody>
          <a:bodyPr/>
          <a:lstStyle/>
          <a:p>
            <a:fld id="{2A1221E8-8FC4-4935-B5D2-58D1584436A7}" type="slidenum">
              <a:rPr lang="zh-CN" altLang="en-US" smtClean="0"/>
              <a:pPr/>
              <a:t>10</a:t>
            </a:fld>
            <a:endParaRPr lang="en-US" altLang="zh-CN"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6" descr="06_corp_ppt_Template"/>
          <p:cNvPicPr>
            <a:picLocks noChangeAspect="1" noChangeArrowheads="1"/>
          </p:cNvPicPr>
          <p:nvPr userDrawn="1"/>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2227"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smtClean="0"/>
              <a:t>Click to edit Master title style</a:t>
            </a:r>
            <a:endParaRPr lang="en-US"/>
          </a:p>
        </p:txBody>
      </p:sp>
      <p:sp>
        <p:nvSpPr>
          <p:cNvPr id="52228"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smtClean="0"/>
              <a:t>Click to edit Master subtitle style</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r>
              <a:rPr lang="en-US" smtClean="0"/>
              <a:t>QX-QGEN-</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QX-QGEN-</a:t>
            </a:r>
            <a:endParaRPr lang="en-US" dirty="0"/>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QX-QGEN-</a:t>
            </a:r>
            <a:endParaRPr lang="en-US" dirty="0"/>
          </a:p>
        </p:txBody>
      </p:sp>
    </p:spTree>
    <p:extLst>
      <p:ext uri="{BB962C8B-B14F-4D97-AF65-F5344CB8AC3E}">
        <p14:creationId xmlns:p14="http://schemas.microsoft.com/office/powerpoint/2010/main" xmlns="" val="17192710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r>
              <a:rPr lang="en-US" smtClean="0"/>
              <a:t>QX-QGEN-</a:t>
            </a:r>
            <a:endParaRPr lang="en-US" dirty="0"/>
          </a:p>
        </p:txBody>
      </p:sp>
    </p:spTree>
    <p:extLst>
      <p:ext uri="{BB962C8B-B14F-4D97-AF65-F5344CB8AC3E}">
        <p14:creationId xmlns:p14="http://schemas.microsoft.com/office/powerpoint/2010/main" xmlns="" val="12369242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smtClean="0"/>
              <a:t>QX-QGEN-</a:t>
            </a:r>
            <a:endParaRPr lang="en-US" dirty="0"/>
          </a:p>
        </p:txBody>
      </p:sp>
    </p:spTree>
    <p:extLst>
      <p:ext uri="{BB962C8B-B14F-4D97-AF65-F5344CB8AC3E}">
        <p14:creationId xmlns:p14="http://schemas.microsoft.com/office/powerpoint/2010/main" xmlns="" val="12955355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r>
              <a:rPr lang="en-US" smtClean="0"/>
              <a:t>QX-QGEN-</a:t>
            </a:r>
            <a:endParaRPr lang="en-US" dirty="0"/>
          </a:p>
        </p:txBody>
      </p:sp>
    </p:spTree>
    <p:extLst>
      <p:ext uri="{BB962C8B-B14F-4D97-AF65-F5344CB8AC3E}">
        <p14:creationId xmlns:p14="http://schemas.microsoft.com/office/powerpoint/2010/main" xmlns="" val="70675099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pic>
        <p:nvPicPr>
          <p:cNvPr id="4" name="Picture 6" descr="06_corp_ppt_Template"/>
          <p:cNvPicPr>
            <a:picLocks noChangeAspect="1" noChangeArrowheads="1"/>
          </p:cNvPicPr>
          <p:nvPr userDrawn="1"/>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2227"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smtClean="0"/>
              <a:t>Click to edit Master title style</a:t>
            </a:r>
            <a:endParaRPr lang="en-US"/>
          </a:p>
        </p:txBody>
      </p:sp>
      <p:sp>
        <p:nvSpPr>
          <p:cNvPr id="52228"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smtClean="0"/>
              <a:t>Click to edit Master subtitle style</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10" Type="http://schemas.openxmlformats.org/officeDocument/2006/relationships/image" Target="../media/image3.png"/><Relationship Id="rId4" Type="http://schemas.openxmlformats.org/officeDocument/2006/relationships/slideLayout" Target="../slideLayouts/slideLayout15.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zh-CN" altLang="en-US" smtClean="0"/>
          </a:p>
        </p:txBody>
      </p:sp>
      <p:sp>
        <p:nvSpPr>
          <p:cNvPr id="1027" name="Rectangle 4"/>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51205" name="Text Box 5"/>
          <p:cNvSpPr txBox="1">
            <a:spLocks noChangeArrowheads="1"/>
          </p:cNvSpPr>
          <p:nvPr/>
        </p:nvSpPr>
        <p:spPr bwMode="auto">
          <a:xfrm>
            <a:off x="0" y="6556375"/>
            <a:ext cx="1143000" cy="244475"/>
          </a:xfrm>
          <a:prstGeom prst="rect">
            <a:avLst/>
          </a:prstGeom>
          <a:noFill/>
          <a:ln w="9525">
            <a:noFill/>
            <a:miter lim="800000"/>
            <a:headEnd/>
            <a:tailEnd/>
          </a:ln>
          <a:effectLst/>
        </p:spPr>
        <p:txBody>
          <a:bodyPr>
            <a:spAutoFit/>
          </a:bodyPr>
          <a:lstStyle/>
          <a:p>
            <a:pPr>
              <a:spcBef>
                <a:spcPct val="50000"/>
              </a:spcBef>
              <a:defRPr/>
            </a:pPr>
            <a:r>
              <a:rPr lang="en-US" sz="1000">
                <a:solidFill>
                  <a:schemeClr val="bg2"/>
                </a:solidFill>
                <a:latin typeface="Tahoma" charset="0"/>
              </a:rPr>
              <a:t>QAD Proprietary</a:t>
            </a:r>
          </a:p>
        </p:txBody>
      </p:sp>
      <p:pic>
        <p:nvPicPr>
          <p:cNvPr id="1029" name="Picture 13"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63"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charset="0"/>
        </a:defRPr>
      </a:lvl2pPr>
      <a:lvl3pPr algn="l" rtl="0" eaLnBrk="0" fontAlgn="base" hangingPunct="0">
        <a:lnSpc>
          <a:spcPct val="90000"/>
        </a:lnSpc>
        <a:spcBef>
          <a:spcPct val="0"/>
        </a:spcBef>
        <a:spcAft>
          <a:spcPct val="0"/>
        </a:spcAft>
        <a:defRPr sz="3200" b="1">
          <a:solidFill>
            <a:srgbClr val="5A87C6"/>
          </a:solidFill>
          <a:latin typeface="Tahoma" charset="0"/>
        </a:defRPr>
      </a:lvl3pPr>
      <a:lvl4pPr algn="l" rtl="0" eaLnBrk="0" fontAlgn="base" hangingPunct="0">
        <a:lnSpc>
          <a:spcPct val="90000"/>
        </a:lnSpc>
        <a:spcBef>
          <a:spcPct val="0"/>
        </a:spcBef>
        <a:spcAft>
          <a:spcPct val="0"/>
        </a:spcAft>
        <a:defRPr sz="3200" b="1">
          <a:solidFill>
            <a:srgbClr val="5A87C6"/>
          </a:solidFill>
          <a:latin typeface="Tahoma" charset="0"/>
        </a:defRPr>
      </a:lvl4pPr>
      <a:lvl5pPr algn="l" rtl="0" eaLnBrk="0" fontAlgn="base" hangingPunct="0">
        <a:lnSpc>
          <a:spcPct val="90000"/>
        </a:lnSpc>
        <a:spcBef>
          <a:spcPct val="0"/>
        </a:spcBef>
        <a:spcAft>
          <a:spcPct val="0"/>
        </a:spcAft>
        <a:defRPr sz="3200" b="1">
          <a:solidFill>
            <a:srgbClr val="5A87C6"/>
          </a:solidFill>
          <a:latin typeface="Tahoma" charset="0"/>
        </a:defRPr>
      </a:lvl5pPr>
      <a:lvl6pPr marL="457200" algn="l" rtl="0" eaLnBrk="1" fontAlgn="base" hangingPunct="1">
        <a:lnSpc>
          <a:spcPct val="90000"/>
        </a:lnSpc>
        <a:spcBef>
          <a:spcPct val="0"/>
        </a:spcBef>
        <a:spcAft>
          <a:spcPct val="0"/>
        </a:spcAft>
        <a:defRPr sz="3200" b="1">
          <a:solidFill>
            <a:srgbClr val="5A87C6"/>
          </a:solidFill>
          <a:latin typeface="Tahoma" charset="0"/>
        </a:defRPr>
      </a:lvl6pPr>
      <a:lvl7pPr marL="914400" algn="l" rtl="0" eaLnBrk="1" fontAlgn="base" hangingPunct="1">
        <a:lnSpc>
          <a:spcPct val="90000"/>
        </a:lnSpc>
        <a:spcBef>
          <a:spcPct val="0"/>
        </a:spcBef>
        <a:spcAft>
          <a:spcPct val="0"/>
        </a:spcAft>
        <a:defRPr sz="3200" b="1">
          <a:solidFill>
            <a:srgbClr val="5A87C6"/>
          </a:solidFill>
          <a:latin typeface="Tahoma" charset="0"/>
        </a:defRPr>
      </a:lvl7pPr>
      <a:lvl8pPr marL="1371600" algn="l" rtl="0" eaLnBrk="1" fontAlgn="base" hangingPunct="1">
        <a:lnSpc>
          <a:spcPct val="90000"/>
        </a:lnSpc>
        <a:spcBef>
          <a:spcPct val="0"/>
        </a:spcBef>
        <a:spcAft>
          <a:spcPct val="0"/>
        </a:spcAft>
        <a:defRPr sz="3200" b="1">
          <a:solidFill>
            <a:srgbClr val="5A87C6"/>
          </a:solidFill>
          <a:latin typeface="Tahoma" charset="0"/>
        </a:defRPr>
      </a:lvl8pPr>
      <a:lvl9pPr marL="1828800" algn="l" rtl="0" eaLnBrk="1" fontAlgn="base" hangingPunct="1">
        <a:lnSpc>
          <a:spcPct val="90000"/>
        </a:lnSpc>
        <a:spcBef>
          <a:spcPct val="0"/>
        </a:spcBef>
        <a:spcAft>
          <a:spcPct val="0"/>
        </a:spcAft>
        <a:defRPr sz="3200" b="1">
          <a:solidFill>
            <a:srgbClr val="5A87C6"/>
          </a:solidFill>
          <a:latin typeface="Tahoma"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eaLnBrk="1" fontAlgn="base" hangingPunct="1">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eaLnBrk="1" fontAlgn="base" hangingPunct="1">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eaLnBrk="1" fontAlgn="base" hangingPunct="1">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eaLnBrk="1" fontAlgn="base" hangingPunct="1">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r>
              <a:rPr lang="en-US" smtClean="0"/>
              <a:t>QX-QGEN-</a:t>
            </a:r>
            <a:endParaRPr lang="en-US" dirty="0"/>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13.xml"/><Relationship Id="rId5" Type="http://schemas.openxmlformats.org/officeDocument/2006/relationships/image" Target="../media/image20.png"/><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4"/>
          <p:cNvSpPr>
            <a:spLocks noGrp="1" noChangeArrowheads="1"/>
          </p:cNvSpPr>
          <p:nvPr>
            <p:ph type="title"/>
          </p:nvPr>
        </p:nvSpPr>
        <p:spPr/>
        <p:txBody>
          <a:bodyPr/>
          <a:lstStyle/>
          <a:p>
            <a:r>
              <a:rPr lang="en-US" altLang="zh-CN" smtClean="0"/>
              <a:t>QAD Fundamentals</a:t>
            </a:r>
          </a:p>
        </p:txBody>
      </p:sp>
      <p:sp>
        <p:nvSpPr>
          <p:cNvPr id="14338" name="Rectangle 5"/>
          <p:cNvSpPr>
            <a:spLocks noGrp="1" noChangeArrowheads="1"/>
          </p:cNvSpPr>
          <p:nvPr>
            <p:ph type="body" sz="quarter" idx="10"/>
          </p:nvPr>
        </p:nvSpPr>
        <p:spPr/>
        <p:txBody>
          <a:bodyPr/>
          <a:lstStyle/>
          <a:p>
            <a:r>
              <a:rPr lang="en-US" altLang="zh-CN" smtClean="0"/>
              <a:t>QGen</a:t>
            </a:r>
          </a:p>
        </p:txBody>
      </p:sp>
      <p:sp>
        <p:nvSpPr>
          <p:cNvPr id="4" name="Text Placeholder 3"/>
          <p:cNvSpPr>
            <a:spLocks noGrp="1"/>
          </p:cNvSpPr>
          <p:nvPr>
            <p:ph type="body" sz="quarter" idx="11"/>
          </p:nvPr>
        </p:nvSpPr>
        <p:spPr/>
        <p:txBody>
          <a:bodyPr/>
          <a:lstStyle/>
          <a:p>
            <a:r>
              <a:rPr lang="en-US" smtClean="0"/>
              <a:t>Training Presentation</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Content Placeholder 2"/>
          <p:cNvSpPr>
            <a:spLocks noGrp="1"/>
          </p:cNvSpPr>
          <p:nvPr>
            <p:ph idx="1"/>
          </p:nvPr>
        </p:nvSpPr>
        <p:spPr>
          <a:xfrm>
            <a:off x="457200" y="891611"/>
            <a:ext cx="8229600" cy="2156390"/>
          </a:xfrm>
        </p:spPr>
        <p:txBody>
          <a:bodyPr/>
          <a:lstStyle/>
          <a:p>
            <a:r>
              <a:rPr lang="en-US" altLang="zh-CN" dirty="0" smtClean="0"/>
              <a:t>Once all iterations are mapped the mapping is complete</a:t>
            </a:r>
          </a:p>
        </p:txBody>
      </p:sp>
      <p:sp>
        <p:nvSpPr>
          <p:cNvPr id="31745" name="Title 1"/>
          <p:cNvSpPr>
            <a:spLocks noGrp="1"/>
          </p:cNvSpPr>
          <p:nvPr>
            <p:ph type="title"/>
          </p:nvPr>
        </p:nvSpPr>
        <p:spPr/>
        <p:txBody>
          <a:bodyPr/>
          <a:lstStyle/>
          <a:p>
            <a:r>
              <a:rPr lang="en-US" altLang="zh-CN" dirty="0" smtClean="0"/>
              <a:t>Using </a:t>
            </a:r>
            <a:r>
              <a:rPr lang="en-US" altLang="zh-CN" dirty="0" err="1" smtClean="0"/>
              <a:t>QGen</a:t>
            </a:r>
            <a:r>
              <a:rPr lang="en-US" altLang="zh-CN" dirty="0" smtClean="0"/>
              <a:t> - Mapping</a:t>
            </a:r>
          </a:p>
        </p:txBody>
      </p:sp>
      <p:sp>
        <p:nvSpPr>
          <p:cNvPr id="11" name="Content Placeholder 2"/>
          <p:cNvSpPr txBox="1">
            <a:spLocks/>
          </p:cNvSpPr>
          <p:nvPr/>
        </p:nvSpPr>
        <p:spPr>
          <a:xfrm>
            <a:off x="381000" y="1828800"/>
            <a:ext cx="2819400" cy="3200400"/>
          </a:xfrm>
          <a:prstGeom prst="rect">
            <a:avLst/>
          </a:prstGeom>
        </p:spPr>
        <p:txBody>
          <a:bodyPr vert="horz" lIns="91440" tIns="45720" rIns="91440" bIns="45720" rtlCol="0">
            <a:normAutofit/>
          </a:bodyPr>
          <a:lstStyle/>
          <a:p>
            <a:pPr marL="742950" marR="0" lvl="1" indent="-285750" algn="l" defTabSz="457200" rtl="0" eaLnBrk="1" fontAlgn="auto" latinLnBrk="0" hangingPunct="1">
              <a:lnSpc>
                <a:spcPct val="100000"/>
              </a:lnSpc>
              <a:spcBef>
                <a:spcPct val="20000"/>
              </a:spcBef>
              <a:spcAft>
                <a:spcPts val="0"/>
              </a:spcAft>
              <a:buClr>
                <a:schemeClr val="accent6"/>
              </a:buClr>
              <a:buSzTx/>
              <a:buFont typeface="Lucida Grande"/>
              <a:buChar char="-"/>
              <a:tabLst/>
              <a:defRPr/>
            </a:pPr>
            <a:r>
              <a:rPr kumimoji="0" lang="en-US" altLang="zh-CN" sz="22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Press </a:t>
            </a:r>
            <a:r>
              <a:rPr kumimoji="0" lang="en-US" altLang="zh-CN" sz="2200" b="0" i="0" u="none" strike="noStrike" kern="1200" cap="none" spc="0" normalizeH="0" baseline="0" noProof="0" dirty="0" err="1" smtClean="0">
                <a:ln>
                  <a:noFill/>
                </a:ln>
                <a:solidFill>
                  <a:schemeClr val="tx1">
                    <a:lumMod val="75000"/>
                    <a:lumOff val="25000"/>
                  </a:schemeClr>
                </a:solidFill>
                <a:effectLst/>
                <a:uLnTx/>
                <a:uFillTx/>
                <a:latin typeface="Century Gothic"/>
                <a:ea typeface="+mn-ea"/>
                <a:cs typeface="Century Gothic"/>
              </a:rPr>
              <a:t>Ctrl+O</a:t>
            </a:r>
            <a:r>
              <a:rPr kumimoji="0" lang="en-US" altLang="zh-CN" sz="22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 to display </a:t>
            </a:r>
            <a:r>
              <a:rPr kumimoji="0" lang="en-US" altLang="zh-CN" sz="2200" b="0" i="0" u="none" strike="noStrike" kern="1200" cap="none" spc="0" normalizeH="0" baseline="0" noProof="0" dirty="0" err="1" smtClean="0">
                <a:ln>
                  <a:noFill/>
                </a:ln>
                <a:solidFill>
                  <a:schemeClr val="tx1">
                    <a:lumMod val="75000"/>
                    <a:lumOff val="25000"/>
                  </a:schemeClr>
                </a:solidFill>
                <a:effectLst/>
                <a:uLnTx/>
                <a:uFillTx/>
                <a:latin typeface="Century Gothic"/>
                <a:ea typeface="+mn-ea"/>
                <a:cs typeface="Century Gothic"/>
              </a:rPr>
              <a:t>QGen</a:t>
            </a:r>
            <a:r>
              <a:rPr kumimoji="0" lang="en-US" altLang="zh-CN" sz="22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 options menu</a:t>
            </a:r>
          </a:p>
          <a:p>
            <a:pPr marL="742950" marR="0" lvl="1" indent="-285750" algn="l" defTabSz="457200" rtl="0" eaLnBrk="1" fontAlgn="auto" latinLnBrk="0" hangingPunct="1">
              <a:lnSpc>
                <a:spcPct val="100000"/>
              </a:lnSpc>
              <a:spcBef>
                <a:spcPct val="20000"/>
              </a:spcBef>
              <a:spcAft>
                <a:spcPts val="0"/>
              </a:spcAft>
              <a:buClr>
                <a:schemeClr val="accent6"/>
              </a:buClr>
              <a:buSzTx/>
              <a:buFont typeface="Lucida Grande"/>
              <a:buChar char="-"/>
              <a:tabLst/>
              <a:defRPr/>
            </a:pPr>
            <a:r>
              <a:rPr kumimoji="0" lang="en-US" altLang="zh-CN" sz="22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Select Save and press GO [F1]</a:t>
            </a:r>
          </a:p>
        </p:txBody>
      </p:sp>
      <p:sp>
        <p:nvSpPr>
          <p:cNvPr id="6" name="Footer Placeholder 5"/>
          <p:cNvSpPr>
            <a:spLocks noGrp="1"/>
          </p:cNvSpPr>
          <p:nvPr>
            <p:ph type="ftr" sz="quarter" idx="10"/>
          </p:nvPr>
        </p:nvSpPr>
        <p:spPr/>
        <p:txBody>
          <a:bodyPr/>
          <a:lstStyle/>
          <a:p>
            <a:r>
              <a:rPr lang="en-US" dirty="0" smtClean="0"/>
              <a:t>QX-QGEN-100</a:t>
            </a:r>
            <a:endParaRPr lang="en-US" dirty="0"/>
          </a:p>
        </p:txBody>
      </p:sp>
      <p:pic>
        <p:nvPicPr>
          <p:cNvPr id="57346" name="Picture 2" descr="C:\Users\frl\AppData\Local\Temp\SNAGHTML32faab0.PNG"/>
          <p:cNvPicPr>
            <a:picLocks noChangeAspect="1" noChangeArrowheads="1"/>
          </p:cNvPicPr>
          <p:nvPr/>
        </p:nvPicPr>
        <p:blipFill>
          <a:blip r:embed="rId3"/>
          <a:srcRect/>
          <a:stretch>
            <a:fillRect/>
          </a:stretch>
        </p:blipFill>
        <p:spPr bwMode="auto">
          <a:xfrm>
            <a:off x="3229714" y="2438400"/>
            <a:ext cx="5914286" cy="3762858"/>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Content Placeholder 2"/>
          <p:cNvSpPr>
            <a:spLocks noGrp="1"/>
          </p:cNvSpPr>
          <p:nvPr>
            <p:ph idx="1"/>
          </p:nvPr>
        </p:nvSpPr>
        <p:spPr>
          <a:xfrm>
            <a:off x="457200" y="891611"/>
            <a:ext cx="8229600" cy="1165789"/>
          </a:xfrm>
        </p:spPr>
        <p:txBody>
          <a:bodyPr>
            <a:normAutofit/>
          </a:bodyPr>
          <a:lstStyle/>
          <a:p>
            <a:r>
              <a:rPr lang="en-US" altLang="zh-CN" sz="2600" dirty="0" smtClean="0"/>
              <a:t>Enter name to use when saving mapped data</a:t>
            </a:r>
          </a:p>
          <a:p>
            <a:r>
              <a:rPr lang="en-US" altLang="zh-CN" sz="2600" dirty="0" smtClean="0"/>
              <a:t>Use the QDoc name that will be generated</a:t>
            </a:r>
          </a:p>
        </p:txBody>
      </p:sp>
      <p:sp>
        <p:nvSpPr>
          <p:cNvPr id="33793" name="Title 1"/>
          <p:cNvSpPr>
            <a:spLocks noGrp="1"/>
          </p:cNvSpPr>
          <p:nvPr>
            <p:ph type="title"/>
          </p:nvPr>
        </p:nvSpPr>
        <p:spPr/>
        <p:txBody>
          <a:bodyPr/>
          <a:lstStyle/>
          <a:p>
            <a:r>
              <a:rPr lang="en-US" altLang="zh-CN" smtClean="0"/>
              <a:t>Using QGen - Mapping</a:t>
            </a:r>
          </a:p>
        </p:txBody>
      </p:sp>
      <p:sp>
        <p:nvSpPr>
          <p:cNvPr id="8" name="Content Placeholder 2"/>
          <p:cNvSpPr txBox="1">
            <a:spLocks/>
          </p:cNvSpPr>
          <p:nvPr/>
        </p:nvSpPr>
        <p:spPr>
          <a:xfrm>
            <a:off x="457200" y="1828800"/>
            <a:ext cx="2819400" cy="3375590"/>
          </a:xfrm>
          <a:prstGeom prst="rect">
            <a:avLst/>
          </a:prstGeom>
        </p:spPr>
        <p:txBody>
          <a:bodyPr vert="horz" lIns="91440" tIns="45720" rIns="91440" bIns="45720" rtlCol="0">
            <a:normAutofit/>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r>
              <a:rPr kumimoji="0" lang="en-US" altLang="zh-CN" sz="26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Once saved, disable the </a:t>
            </a:r>
            <a:r>
              <a:rPr kumimoji="0" lang="en-US" altLang="zh-CN" sz="2600" b="0" i="0" u="none" strike="noStrike" kern="1200" cap="none" spc="0" normalizeH="0" baseline="0" noProof="0" dirty="0" err="1" smtClean="0">
                <a:ln>
                  <a:noFill/>
                </a:ln>
                <a:solidFill>
                  <a:schemeClr val="tx1">
                    <a:lumMod val="75000"/>
                    <a:lumOff val="25000"/>
                  </a:schemeClr>
                </a:solidFill>
                <a:effectLst/>
                <a:uLnTx/>
                <a:uFillTx/>
                <a:latin typeface="Century Gothic"/>
                <a:ea typeface="+mn-ea"/>
                <a:cs typeface="Century Gothic"/>
              </a:rPr>
              <a:t>QGen</a:t>
            </a:r>
            <a:r>
              <a:rPr kumimoji="0" lang="en-US" altLang="zh-CN" sz="26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 pop-up to stop recording by pressing </a:t>
            </a:r>
            <a:r>
              <a:rPr kumimoji="0" lang="en-US" altLang="zh-CN" sz="2600" b="0" i="0" u="none" strike="noStrike" kern="1200" cap="none" spc="0" normalizeH="0" baseline="0" noProof="0" dirty="0" err="1" smtClean="0">
                <a:ln>
                  <a:noFill/>
                </a:ln>
                <a:solidFill>
                  <a:schemeClr val="tx1">
                    <a:lumMod val="75000"/>
                    <a:lumOff val="25000"/>
                  </a:schemeClr>
                </a:solidFill>
                <a:effectLst/>
                <a:uLnTx/>
                <a:uFillTx/>
                <a:latin typeface="Century Gothic"/>
                <a:ea typeface="+mn-ea"/>
                <a:cs typeface="Century Gothic"/>
              </a:rPr>
              <a:t>Ctrl+W</a:t>
            </a:r>
            <a:endParaRPr kumimoji="0" lang="en-US" altLang="zh-CN" sz="26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6" name="Footer Placeholder 5"/>
          <p:cNvSpPr>
            <a:spLocks noGrp="1"/>
          </p:cNvSpPr>
          <p:nvPr>
            <p:ph type="ftr" sz="quarter" idx="10"/>
          </p:nvPr>
        </p:nvSpPr>
        <p:spPr/>
        <p:txBody>
          <a:bodyPr/>
          <a:lstStyle/>
          <a:p>
            <a:r>
              <a:rPr lang="en-US" dirty="0" smtClean="0"/>
              <a:t>QX-QGEN-110</a:t>
            </a:r>
            <a:endParaRPr lang="en-US" dirty="0"/>
          </a:p>
        </p:txBody>
      </p:sp>
      <p:pic>
        <p:nvPicPr>
          <p:cNvPr id="55298" name="Picture 2" descr="C:\Users\frl\AppData\Local\Temp\SNAGHTML331ca9f.PNG"/>
          <p:cNvPicPr>
            <a:picLocks noChangeAspect="1" noChangeArrowheads="1"/>
          </p:cNvPicPr>
          <p:nvPr/>
        </p:nvPicPr>
        <p:blipFill>
          <a:blip r:embed="rId3"/>
          <a:srcRect/>
          <a:stretch>
            <a:fillRect/>
          </a:stretch>
        </p:blipFill>
        <p:spPr bwMode="auto">
          <a:xfrm>
            <a:off x="3229714" y="2438400"/>
            <a:ext cx="5914286" cy="3762858"/>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Content Placeholder 2"/>
          <p:cNvSpPr>
            <a:spLocks noGrp="1"/>
          </p:cNvSpPr>
          <p:nvPr>
            <p:ph idx="1"/>
          </p:nvPr>
        </p:nvSpPr>
        <p:spPr>
          <a:xfrm>
            <a:off x="457200" y="891611"/>
            <a:ext cx="8229600" cy="860989"/>
          </a:xfrm>
        </p:spPr>
        <p:txBody>
          <a:bodyPr/>
          <a:lstStyle/>
          <a:p>
            <a:r>
              <a:rPr lang="en-US" altLang="zh-CN" dirty="0" smtClean="0"/>
              <a:t>Load saved data before generating API files</a:t>
            </a:r>
          </a:p>
        </p:txBody>
      </p:sp>
      <p:sp>
        <p:nvSpPr>
          <p:cNvPr id="35841" name="Title 1"/>
          <p:cNvSpPr>
            <a:spLocks noGrp="1"/>
          </p:cNvSpPr>
          <p:nvPr>
            <p:ph type="title"/>
          </p:nvPr>
        </p:nvSpPr>
        <p:spPr/>
        <p:txBody>
          <a:bodyPr/>
          <a:lstStyle/>
          <a:p>
            <a:r>
              <a:rPr lang="en-US" altLang="zh-CN" smtClean="0"/>
              <a:t>Using QGen - Generation</a:t>
            </a:r>
          </a:p>
        </p:txBody>
      </p:sp>
      <p:sp>
        <p:nvSpPr>
          <p:cNvPr id="6" name="Content Placeholder 2"/>
          <p:cNvSpPr txBox="1">
            <a:spLocks/>
          </p:cNvSpPr>
          <p:nvPr/>
        </p:nvSpPr>
        <p:spPr>
          <a:xfrm>
            <a:off x="457200" y="1524000"/>
            <a:ext cx="2895600" cy="4343400"/>
          </a:xfrm>
          <a:prstGeom prst="rect">
            <a:avLst/>
          </a:prstGeom>
        </p:spPr>
        <p:txBody>
          <a:bodyPr vert="horz" lIns="91440" tIns="45720" rIns="91440" bIns="45720" rtlCol="0">
            <a:normAutofit fontScale="92500" lnSpcReduction="20000"/>
          </a:bodyPr>
          <a:lstStyle/>
          <a:p>
            <a:pPr marL="742950" marR="0" lvl="1" indent="-285750" algn="l" defTabSz="457200" rtl="0" eaLnBrk="1" fontAlgn="auto" latinLnBrk="0" hangingPunct="1">
              <a:lnSpc>
                <a:spcPct val="100000"/>
              </a:lnSpc>
              <a:spcBef>
                <a:spcPct val="20000"/>
              </a:spcBef>
              <a:spcAft>
                <a:spcPts val="0"/>
              </a:spcAft>
              <a:buClr>
                <a:schemeClr val="accent6"/>
              </a:buClr>
              <a:buSzTx/>
              <a:buFont typeface="Lucida Grande"/>
              <a:buChar char="-"/>
              <a:tabLst/>
              <a:defRPr/>
            </a:pPr>
            <a:r>
              <a:rPr kumimoji="0" lang="en-US" altLang="zh-CN"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(Optional) Only required when screen has not just been mapped</a:t>
            </a:r>
          </a:p>
          <a:p>
            <a:pPr marL="742950" marR="0" lvl="1" indent="-285750" algn="l" defTabSz="457200" rtl="0" eaLnBrk="1" fontAlgn="auto" latinLnBrk="0" hangingPunct="1">
              <a:lnSpc>
                <a:spcPct val="100000"/>
              </a:lnSpc>
              <a:spcBef>
                <a:spcPct val="20000"/>
              </a:spcBef>
              <a:spcAft>
                <a:spcPts val="0"/>
              </a:spcAft>
              <a:buClr>
                <a:schemeClr val="accent6"/>
              </a:buClr>
              <a:buSzTx/>
              <a:buFont typeface="Lucida Grande"/>
              <a:buChar char="-"/>
              <a:tabLst/>
              <a:defRPr/>
            </a:pPr>
            <a:r>
              <a:rPr kumimoji="0" lang="en-US" altLang="zh-CN"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Retrieves saved screen mapping information</a:t>
            </a:r>
          </a:p>
          <a:p>
            <a:pPr marL="742950" marR="0" lvl="1" indent="-285750" algn="l" defTabSz="457200" rtl="0" eaLnBrk="1" fontAlgn="auto" latinLnBrk="0" hangingPunct="1">
              <a:lnSpc>
                <a:spcPct val="100000"/>
              </a:lnSpc>
              <a:spcBef>
                <a:spcPct val="20000"/>
              </a:spcBef>
              <a:spcAft>
                <a:spcPts val="0"/>
              </a:spcAft>
              <a:buClr>
                <a:schemeClr val="accent6"/>
              </a:buClr>
              <a:buSzTx/>
              <a:buFont typeface="Lucida Grande"/>
              <a:buChar char="-"/>
              <a:tabLst/>
              <a:defRPr/>
            </a:pPr>
            <a:r>
              <a:rPr kumimoji="0" lang="en-US" altLang="zh-CN"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Any mapped screen data can be loaded</a:t>
            </a:r>
          </a:p>
        </p:txBody>
      </p:sp>
      <p:sp>
        <p:nvSpPr>
          <p:cNvPr id="7" name="Footer Placeholder 6"/>
          <p:cNvSpPr>
            <a:spLocks noGrp="1"/>
          </p:cNvSpPr>
          <p:nvPr>
            <p:ph type="ftr" sz="quarter" idx="10"/>
          </p:nvPr>
        </p:nvSpPr>
        <p:spPr/>
        <p:txBody>
          <a:bodyPr/>
          <a:lstStyle/>
          <a:p>
            <a:r>
              <a:rPr lang="en-US" dirty="0" smtClean="0"/>
              <a:t>QX-QGEN-120</a:t>
            </a:r>
            <a:endParaRPr lang="en-US" dirty="0"/>
          </a:p>
        </p:txBody>
      </p:sp>
      <p:pic>
        <p:nvPicPr>
          <p:cNvPr id="53250" name="Picture 2" descr="C:\Users\frl\AppData\Local\Temp\SNAGHTML3ba3842.PNG"/>
          <p:cNvPicPr>
            <a:picLocks noChangeAspect="1" noChangeArrowheads="1"/>
          </p:cNvPicPr>
          <p:nvPr/>
        </p:nvPicPr>
        <p:blipFill>
          <a:blip r:embed="rId3"/>
          <a:srcRect/>
          <a:stretch>
            <a:fillRect/>
          </a:stretch>
        </p:blipFill>
        <p:spPr bwMode="auto">
          <a:xfrm>
            <a:off x="3153514" y="2104542"/>
            <a:ext cx="5914286" cy="3762858"/>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Content Placeholder 2"/>
          <p:cNvSpPr>
            <a:spLocks noGrp="1"/>
          </p:cNvSpPr>
          <p:nvPr>
            <p:ph idx="1"/>
          </p:nvPr>
        </p:nvSpPr>
        <p:spPr>
          <a:xfrm>
            <a:off x="457200" y="891611"/>
            <a:ext cx="8229600" cy="1470590"/>
          </a:xfrm>
        </p:spPr>
        <p:txBody>
          <a:bodyPr/>
          <a:lstStyle/>
          <a:p>
            <a:r>
              <a:rPr lang="en-US" altLang="zh-CN" dirty="0" smtClean="0"/>
              <a:t>Enter the name of the data file to be loaded</a:t>
            </a:r>
            <a:endParaRPr lang="zh-CN" altLang="en-US" dirty="0" smtClean="0"/>
          </a:p>
          <a:p>
            <a:pPr lvl="1"/>
            <a:endParaRPr lang="en-US" altLang="zh-CN" dirty="0" smtClean="0"/>
          </a:p>
          <a:p>
            <a:pPr lvl="1"/>
            <a:endParaRPr lang="zh-CN" altLang="en-US" dirty="0" smtClean="0"/>
          </a:p>
        </p:txBody>
      </p:sp>
      <p:sp>
        <p:nvSpPr>
          <p:cNvPr id="37889" name="Title 1"/>
          <p:cNvSpPr>
            <a:spLocks noGrp="1"/>
          </p:cNvSpPr>
          <p:nvPr>
            <p:ph type="title"/>
          </p:nvPr>
        </p:nvSpPr>
        <p:spPr/>
        <p:txBody>
          <a:bodyPr/>
          <a:lstStyle/>
          <a:p>
            <a:r>
              <a:rPr lang="en-US" altLang="zh-CN" smtClean="0"/>
              <a:t>Using QGen - Generation</a:t>
            </a:r>
          </a:p>
        </p:txBody>
      </p:sp>
      <p:sp>
        <p:nvSpPr>
          <p:cNvPr id="6" name="Content Placeholder 2"/>
          <p:cNvSpPr txBox="1">
            <a:spLocks/>
          </p:cNvSpPr>
          <p:nvPr/>
        </p:nvSpPr>
        <p:spPr>
          <a:xfrm>
            <a:off x="457200" y="1524000"/>
            <a:ext cx="2895600" cy="3048000"/>
          </a:xfrm>
          <a:prstGeom prst="rect">
            <a:avLst/>
          </a:prstGeom>
        </p:spPr>
        <p:txBody>
          <a:bodyPr vert="horz" lIns="91440" tIns="45720" rIns="91440" bIns="45720" rtlCol="0">
            <a:normAutofit/>
          </a:bodyPr>
          <a:lstStyle/>
          <a:p>
            <a:pPr marL="742950" marR="0" lvl="1" indent="-285750" algn="l" defTabSz="457200" rtl="0" eaLnBrk="1" fontAlgn="auto" latinLnBrk="0" hangingPunct="1">
              <a:lnSpc>
                <a:spcPct val="100000"/>
              </a:lnSpc>
              <a:spcBef>
                <a:spcPct val="20000"/>
              </a:spcBef>
              <a:spcAft>
                <a:spcPts val="0"/>
              </a:spcAft>
              <a:buClr>
                <a:schemeClr val="accent6"/>
              </a:buClr>
              <a:buSzTx/>
              <a:buFont typeface="Lucida Grande"/>
              <a:buChar char="-"/>
              <a:tabLst/>
              <a:defRPr/>
            </a:pPr>
            <a:r>
              <a:rPr kumimoji="0" lang="en-US" altLang="zh-CN"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Standard data files need to be prefixed with the release; for example eB2.1/</a:t>
            </a:r>
            <a:r>
              <a:rPr kumimoji="0" lang="en-US" altLang="zh-CN" sz="2400" b="0" i="0" u="none" strike="noStrike" kern="1200" cap="none" spc="0" normalizeH="0" baseline="0" noProof="0" dirty="0" err="1" smtClean="0">
                <a:ln>
                  <a:noFill/>
                </a:ln>
                <a:solidFill>
                  <a:schemeClr val="tx1">
                    <a:lumMod val="75000"/>
                    <a:lumOff val="25000"/>
                  </a:schemeClr>
                </a:solidFill>
                <a:effectLst/>
                <a:uLnTx/>
                <a:uFillTx/>
                <a:latin typeface="Century Gothic"/>
                <a:ea typeface="+mn-ea"/>
                <a:cs typeface="Century Gothic"/>
              </a:rPr>
              <a:t>maintainSite</a:t>
            </a:r>
            <a:endParaRPr kumimoji="0" lang="en-US" altLang="zh-CN"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742950" marR="0" lvl="1" indent="-285750" algn="l" defTabSz="457200" rtl="0" eaLnBrk="1" fontAlgn="auto" latinLnBrk="0" hangingPunct="1">
              <a:lnSpc>
                <a:spcPct val="100000"/>
              </a:lnSpc>
              <a:spcBef>
                <a:spcPct val="20000"/>
              </a:spcBef>
              <a:spcAft>
                <a:spcPts val="0"/>
              </a:spcAft>
              <a:buClr>
                <a:schemeClr val="accent6"/>
              </a:buClr>
              <a:buSzTx/>
              <a:buFont typeface="Lucida Grande"/>
              <a:buChar char="-"/>
              <a:tabLst/>
              <a:defRPr/>
            </a:pPr>
            <a:endParaRPr kumimoji="0" lang="en-US" altLang="zh-CN"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742950" marR="0" lvl="1" indent="-285750" algn="l" defTabSz="457200" rtl="0" eaLnBrk="1" fontAlgn="auto" latinLnBrk="0" hangingPunct="1">
              <a:lnSpc>
                <a:spcPct val="100000"/>
              </a:lnSpc>
              <a:spcBef>
                <a:spcPct val="20000"/>
              </a:spcBef>
              <a:spcAft>
                <a:spcPts val="0"/>
              </a:spcAft>
              <a:buClr>
                <a:schemeClr val="accent6"/>
              </a:buClr>
              <a:buSzTx/>
              <a:buFont typeface="Lucida Grande"/>
              <a:buChar char="-"/>
              <a:tabLst/>
              <a:defRPr/>
            </a:pPr>
            <a:endParaRPr kumimoji="0" lang="zh-CN" alt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7" name="Footer Placeholder 6"/>
          <p:cNvSpPr>
            <a:spLocks noGrp="1"/>
          </p:cNvSpPr>
          <p:nvPr>
            <p:ph type="ftr" sz="quarter" idx="10"/>
          </p:nvPr>
        </p:nvSpPr>
        <p:spPr/>
        <p:txBody>
          <a:bodyPr/>
          <a:lstStyle/>
          <a:p>
            <a:r>
              <a:rPr lang="en-US" dirty="0" smtClean="0"/>
              <a:t>QX-QGEN-130</a:t>
            </a:r>
            <a:endParaRPr lang="en-US" dirty="0"/>
          </a:p>
        </p:txBody>
      </p:sp>
      <p:pic>
        <p:nvPicPr>
          <p:cNvPr id="51202" name="Picture 2" descr="C:\Users\frl\AppData\Local\Temp\SNAGHTML3bb6f78.PNG"/>
          <p:cNvPicPr>
            <a:picLocks noChangeAspect="1" noChangeArrowheads="1"/>
          </p:cNvPicPr>
          <p:nvPr/>
        </p:nvPicPr>
        <p:blipFill>
          <a:blip r:embed="rId3"/>
          <a:srcRect/>
          <a:stretch>
            <a:fillRect/>
          </a:stretch>
        </p:blipFill>
        <p:spPr bwMode="auto">
          <a:xfrm>
            <a:off x="3200400" y="2028342"/>
            <a:ext cx="5914286" cy="3762858"/>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Content Placeholder 2"/>
          <p:cNvSpPr>
            <a:spLocks noGrp="1"/>
          </p:cNvSpPr>
          <p:nvPr>
            <p:ph idx="1"/>
          </p:nvPr>
        </p:nvSpPr>
        <p:spPr>
          <a:xfrm>
            <a:off x="457200" y="891611"/>
            <a:ext cx="8077200" cy="1165790"/>
          </a:xfrm>
        </p:spPr>
        <p:txBody>
          <a:bodyPr/>
          <a:lstStyle/>
          <a:p>
            <a:r>
              <a:rPr lang="en-US" altLang="zh-CN" dirty="0" smtClean="0"/>
              <a:t>Open the </a:t>
            </a:r>
            <a:r>
              <a:rPr lang="en-US" altLang="zh-CN" dirty="0" err="1" smtClean="0"/>
              <a:t>QGen</a:t>
            </a:r>
            <a:r>
              <a:rPr lang="en-US" altLang="zh-CN" dirty="0" smtClean="0"/>
              <a:t> menu (</a:t>
            </a:r>
            <a:r>
              <a:rPr lang="en-US" altLang="zh-CN" dirty="0" err="1" smtClean="0"/>
              <a:t>Ctrl+O</a:t>
            </a:r>
            <a:r>
              <a:rPr lang="en-US" altLang="zh-CN" dirty="0" smtClean="0"/>
              <a:t>)</a:t>
            </a:r>
            <a:endParaRPr lang="zh-CN" altLang="en-US" dirty="0" smtClean="0"/>
          </a:p>
          <a:p>
            <a:pPr lvl="1"/>
            <a:r>
              <a:rPr lang="en-US" altLang="zh-CN" dirty="0" smtClean="0"/>
              <a:t>Select the Generate Docs menu option</a:t>
            </a:r>
          </a:p>
        </p:txBody>
      </p:sp>
      <p:sp>
        <p:nvSpPr>
          <p:cNvPr id="39937" name="Title 1"/>
          <p:cNvSpPr>
            <a:spLocks noGrp="1"/>
          </p:cNvSpPr>
          <p:nvPr>
            <p:ph type="title"/>
          </p:nvPr>
        </p:nvSpPr>
        <p:spPr/>
        <p:txBody>
          <a:bodyPr/>
          <a:lstStyle/>
          <a:p>
            <a:r>
              <a:rPr lang="en-US" altLang="zh-CN" smtClean="0"/>
              <a:t>Using QGen - Generation</a:t>
            </a:r>
          </a:p>
        </p:txBody>
      </p:sp>
      <p:sp>
        <p:nvSpPr>
          <p:cNvPr id="6" name="Footer Placeholder 5"/>
          <p:cNvSpPr>
            <a:spLocks noGrp="1"/>
          </p:cNvSpPr>
          <p:nvPr>
            <p:ph type="ftr" sz="quarter" idx="10"/>
          </p:nvPr>
        </p:nvSpPr>
        <p:spPr/>
        <p:txBody>
          <a:bodyPr/>
          <a:lstStyle/>
          <a:p>
            <a:r>
              <a:rPr lang="en-US" dirty="0" smtClean="0"/>
              <a:t>QX-QGEN-140</a:t>
            </a:r>
            <a:endParaRPr lang="en-US" dirty="0"/>
          </a:p>
        </p:txBody>
      </p:sp>
      <p:pic>
        <p:nvPicPr>
          <p:cNvPr id="16386" name="Picture 2" descr="C:\Users\frl\AppData\Local\Temp\SNAGHTML55a18b9.PNG"/>
          <p:cNvPicPr>
            <a:picLocks noChangeAspect="1" noChangeArrowheads="1"/>
          </p:cNvPicPr>
          <p:nvPr/>
        </p:nvPicPr>
        <p:blipFill>
          <a:blip r:embed="rId3"/>
          <a:srcRect/>
          <a:stretch>
            <a:fillRect/>
          </a:stretch>
        </p:blipFill>
        <p:spPr bwMode="auto">
          <a:xfrm>
            <a:off x="1219200" y="2057400"/>
            <a:ext cx="6553200" cy="4171951"/>
          </a:xfrm>
          <a:prstGeom prst="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Content Placeholder 2"/>
          <p:cNvSpPr>
            <a:spLocks noGrp="1"/>
          </p:cNvSpPr>
          <p:nvPr>
            <p:ph idx="1"/>
          </p:nvPr>
        </p:nvSpPr>
        <p:spPr>
          <a:xfrm>
            <a:off x="304800" y="891611"/>
            <a:ext cx="8153400" cy="860989"/>
          </a:xfrm>
        </p:spPr>
        <p:txBody>
          <a:bodyPr>
            <a:normAutofit/>
          </a:bodyPr>
          <a:lstStyle/>
          <a:p>
            <a:r>
              <a:rPr lang="en-US" altLang="zh-CN" dirty="0" smtClean="0"/>
              <a:t>Enter the required data</a:t>
            </a:r>
          </a:p>
        </p:txBody>
      </p:sp>
      <p:sp>
        <p:nvSpPr>
          <p:cNvPr id="41985" name="Title 1"/>
          <p:cNvSpPr>
            <a:spLocks noGrp="1"/>
          </p:cNvSpPr>
          <p:nvPr>
            <p:ph type="title"/>
          </p:nvPr>
        </p:nvSpPr>
        <p:spPr/>
        <p:txBody>
          <a:bodyPr/>
          <a:lstStyle/>
          <a:p>
            <a:r>
              <a:rPr lang="en-US" altLang="zh-CN" dirty="0" smtClean="0"/>
              <a:t>Using </a:t>
            </a:r>
            <a:r>
              <a:rPr lang="en-US" altLang="zh-CN" dirty="0" err="1" smtClean="0"/>
              <a:t>QGen</a:t>
            </a:r>
            <a:r>
              <a:rPr lang="en-US" altLang="zh-CN" dirty="0" smtClean="0"/>
              <a:t> - Generation</a:t>
            </a:r>
          </a:p>
        </p:txBody>
      </p:sp>
      <p:sp>
        <p:nvSpPr>
          <p:cNvPr id="6" name="Content Placeholder 2"/>
          <p:cNvSpPr txBox="1">
            <a:spLocks/>
          </p:cNvSpPr>
          <p:nvPr/>
        </p:nvSpPr>
        <p:spPr>
          <a:xfrm>
            <a:off x="381000" y="1371600"/>
            <a:ext cx="3124200" cy="4518590"/>
          </a:xfrm>
          <a:prstGeom prst="rect">
            <a:avLst/>
          </a:prstGeom>
        </p:spPr>
        <p:txBody>
          <a:bodyPr vert="horz" lIns="91440" tIns="45720" rIns="91440" bIns="45720" rtlCol="0">
            <a:normAutofit/>
          </a:bodyPr>
          <a:lstStyle/>
          <a:p>
            <a:pPr marL="742950" marR="0" lvl="1" indent="-285750" algn="l" defTabSz="457200" rtl="0" eaLnBrk="1" fontAlgn="auto" latinLnBrk="0" hangingPunct="1">
              <a:lnSpc>
                <a:spcPct val="100000"/>
              </a:lnSpc>
              <a:spcBef>
                <a:spcPct val="20000"/>
              </a:spcBef>
              <a:spcAft>
                <a:spcPts val="0"/>
              </a:spcAft>
              <a:buClr>
                <a:schemeClr val="accent6"/>
              </a:buClr>
              <a:buSzTx/>
              <a:buFont typeface="Lucida Grande"/>
              <a:buChar char="-"/>
              <a:tabLst/>
              <a:defRPr/>
            </a:pPr>
            <a:r>
              <a:rPr kumimoji="0" lang="en-US" altLang="zh-CN" sz="1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Adapter</a:t>
            </a:r>
          </a:p>
          <a:p>
            <a:pPr marL="742950" marR="0" lvl="1" indent="-285750" algn="l" defTabSz="457200" rtl="0" eaLnBrk="1" fontAlgn="auto" latinLnBrk="0" hangingPunct="1">
              <a:lnSpc>
                <a:spcPct val="100000"/>
              </a:lnSpc>
              <a:spcBef>
                <a:spcPct val="20000"/>
              </a:spcBef>
              <a:spcAft>
                <a:spcPts val="0"/>
              </a:spcAft>
              <a:buClr>
                <a:schemeClr val="accent6"/>
              </a:buClr>
              <a:buSzTx/>
              <a:buFont typeface="Lucida Grande"/>
              <a:buChar char="-"/>
              <a:tabLst/>
              <a:defRPr/>
            </a:pPr>
            <a:r>
              <a:rPr kumimoji="0" lang="en-US" altLang="zh-CN" sz="1800" b="0" i="0" u="none" strike="noStrike" kern="1200" cap="none" spc="0" normalizeH="0" baseline="0" noProof="0" dirty="0" err="1" smtClean="0">
                <a:ln>
                  <a:noFill/>
                </a:ln>
                <a:solidFill>
                  <a:schemeClr val="tx1">
                    <a:lumMod val="75000"/>
                    <a:lumOff val="25000"/>
                  </a:schemeClr>
                </a:solidFill>
                <a:effectLst/>
                <a:uLnTx/>
                <a:uFillTx/>
                <a:latin typeface="Century Gothic"/>
                <a:ea typeface="+mn-ea"/>
                <a:cs typeface="Century Gothic"/>
              </a:rPr>
              <a:t>QDoc</a:t>
            </a:r>
            <a:r>
              <a:rPr kumimoji="0" lang="en-US" altLang="zh-CN" sz="1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 name</a:t>
            </a:r>
          </a:p>
          <a:p>
            <a:pPr marL="742950" marR="0" lvl="1" indent="-285750" algn="l" defTabSz="457200" rtl="0" eaLnBrk="1" fontAlgn="auto" latinLnBrk="0" hangingPunct="1">
              <a:lnSpc>
                <a:spcPct val="100000"/>
              </a:lnSpc>
              <a:spcBef>
                <a:spcPct val="20000"/>
              </a:spcBef>
              <a:spcAft>
                <a:spcPts val="0"/>
              </a:spcAft>
              <a:buClr>
                <a:schemeClr val="accent6"/>
              </a:buClr>
              <a:buSzTx/>
              <a:buFont typeface="Lucida Grande"/>
              <a:buChar char="-"/>
              <a:tabLst/>
              <a:defRPr/>
            </a:pPr>
            <a:r>
              <a:rPr kumimoji="0" lang="en-US" altLang="zh-CN" sz="1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Procedure name</a:t>
            </a:r>
          </a:p>
          <a:p>
            <a:pPr marL="742950" marR="0" lvl="1" indent="-285750" algn="l" defTabSz="457200" rtl="0" eaLnBrk="1" fontAlgn="auto" latinLnBrk="0" hangingPunct="1">
              <a:lnSpc>
                <a:spcPct val="100000"/>
              </a:lnSpc>
              <a:spcBef>
                <a:spcPct val="20000"/>
              </a:spcBef>
              <a:spcAft>
                <a:spcPts val="0"/>
              </a:spcAft>
              <a:buClr>
                <a:schemeClr val="accent6"/>
              </a:buClr>
              <a:buSzTx/>
              <a:buFont typeface="Lucida Grande"/>
              <a:buChar char="-"/>
              <a:tabLst/>
              <a:defRPr/>
            </a:pPr>
            <a:r>
              <a:rPr kumimoji="0" lang="en-US" altLang="zh-CN" sz="1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Output To</a:t>
            </a:r>
          </a:p>
          <a:p>
            <a:pPr marL="742950" marR="0" lvl="1" indent="-285750" algn="l" defTabSz="457200" rtl="0" eaLnBrk="1" fontAlgn="auto" latinLnBrk="0" hangingPunct="1">
              <a:lnSpc>
                <a:spcPct val="100000"/>
              </a:lnSpc>
              <a:spcBef>
                <a:spcPct val="20000"/>
              </a:spcBef>
              <a:spcAft>
                <a:spcPts val="0"/>
              </a:spcAft>
              <a:buClr>
                <a:schemeClr val="accent6"/>
              </a:buClr>
              <a:buSzTx/>
              <a:buFont typeface="Lucida Grande"/>
              <a:buChar char="-"/>
              <a:tabLst/>
              <a:defRPr/>
            </a:pPr>
            <a:r>
              <a:rPr kumimoji="0" lang="en-US" altLang="zh-CN" sz="1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Schema standard	</a:t>
            </a:r>
          </a:p>
          <a:p>
            <a:pPr marL="742950" marR="0" lvl="1" indent="-285750" algn="l" defTabSz="457200" rtl="0" eaLnBrk="1" fontAlgn="auto" latinLnBrk="0" hangingPunct="1">
              <a:lnSpc>
                <a:spcPct val="100000"/>
              </a:lnSpc>
              <a:spcBef>
                <a:spcPct val="20000"/>
              </a:spcBef>
              <a:spcAft>
                <a:spcPts val="0"/>
              </a:spcAft>
              <a:buClr>
                <a:schemeClr val="accent6"/>
              </a:buClr>
              <a:buSzTx/>
              <a:buFont typeface="Lucida Grande"/>
              <a:buChar char="-"/>
              <a:tabLst/>
              <a:defRPr/>
            </a:pPr>
            <a:r>
              <a:rPr kumimoji="0" lang="en-US" altLang="zh-CN" sz="1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Schema version</a:t>
            </a:r>
          </a:p>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r>
              <a:rPr kumimoji="0" lang="en-US" altLang="zh-CN"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Click the Generate Docs button</a:t>
            </a:r>
          </a:p>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r>
              <a:rPr kumimoji="0" lang="en-US" altLang="zh-CN"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Check QXI schemas</a:t>
            </a:r>
          </a:p>
        </p:txBody>
      </p:sp>
      <p:sp>
        <p:nvSpPr>
          <p:cNvPr id="7" name="Footer Placeholder 6"/>
          <p:cNvSpPr>
            <a:spLocks noGrp="1"/>
          </p:cNvSpPr>
          <p:nvPr>
            <p:ph type="ftr" sz="quarter" idx="10"/>
          </p:nvPr>
        </p:nvSpPr>
        <p:spPr/>
        <p:txBody>
          <a:bodyPr/>
          <a:lstStyle/>
          <a:p>
            <a:r>
              <a:rPr lang="en-US" dirty="0" smtClean="0"/>
              <a:t>QX-QGEN-150</a:t>
            </a:r>
            <a:endParaRPr lang="en-US" dirty="0"/>
          </a:p>
        </p:txBody>
      </p:sp>
      <p:pic>
        <p:nvPicPr>
          <p:cNvPr id="47106" name="Picture 2" descr="C:\Users\frl\AppData\Local\Temp\SNAGHTML3bf09b4.PNG"/>
          <p:cNvPicPr>
            <a:picLocks noChangeAspect="1" noChangeArrowheads="1"/>
          </p:cNvPicPr>
          <p:nvPr/>
        </p:nvPicPr>
        <p:blipFill>
          <a:blip r:embed="rId3"/>
          <a:srcRect/>
          <a:stretch>
            <a:fillRect/>
          </a:stretch>
        </p:blipFill>
        <p:spPr bwMode="auto">
          <a:xfrm>
            <a:off x="3229714" y="2104542"/>
            <a:ext cx="5914286" cy="3762858"/>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r>
              <a:rPr lang="en-US" dirty="0" smtClean="0"/>
              <a:t>Complete the server connection fields</a:t>
            </a:r>
          </a:p>
          <a:p>
            <a:pPr lvl="1"/>
            <a:r>
              <a:rPr lang="en-US" dirty="0" smtClean="0"/>
              <a:t>QXI Host</a:t>
            </a:r>
          </a:p>
          <a:p>
            <a:pPr lvl="1"/>
            <a:r>
              <a:rPr lang="en-US" dirty="0" smtClean="0"/>
              <a:t>QXI Port</a:t>
            </a:r>
          </a:p>
          <a:p>
            <a:pPr lvl="1"/>
            <a:r>
              <a:rPr lang="en-US" dirty="0" smtClean="0"/>
              <a:t>QXI </a:t>
            </a:r>
            <a:r>
              <a:rPr lang="en-US" dirty="0" err="1" smtClean="0"/>
              <a:t>Webapp</a:t>
            </a:r>
            <a:r>
              <a:rPr lang="en-US" dirty="0" smtClean="0"/>
              <a:t> Name</a:t>
            </a:r>
          </a:p>
          <a:p>
            <a:pPr lvl="1"/>
            <a:r>
              <a:rPr lang="en-US" dirty="0" smtClean="0"/>
              <a:t>SSL</a:t>
            </a:r>
          </a:p>
          <a:p>
            <a:pPr lvl="1"/>
            <a:r>
              <a:rPr lang="en-US" dirty="0" smtClean="0"/>
              <a:t>Username</a:t>
            </a:r>
          </a:p>
          <a:p>
            <a:pPr lvl="1"/>
            <a:r>
              <a:rPr lang="en-US" dirty="0" smtClean="0"/>
              <a:t>Password</a:t>
            </a:r>
            <a:endParaRPr lang="en-US" dirty="0"/>
          </a:p>
        </p:txBody>
      </p:sp>
      <p:sp>
        <p:nvSpPr>
          <p:cNvPr id="44033" name="Rectangle 2"/>
          <p:cNvSpPr>
            <a:spLocks noGrp="1" noChangeArrowheads="1"/>
          </p:cNvSpPr>
          <p:nvPr>
            <p:ph type="title"/>
          </p:nvPr>
        </p:nvSpPr>
        <p:spPr/>
        <p:txBody>
          <a:bodyPr/>
          <a:lstStyle/>
          <a:p>
            <a:r>
              <a:rPr lang="en-US" altLang="zh-CN" smtClean="0"/>
              <a:t>Using QGen - Generation</a:t>
            </a:r>
            <a:endParaRPr lang="zh-CN" altLang="en-US" smtClean="0"/>
          </a:p>
        </p:txBody>
      </p:sp>
      <p:sp>
        <p:nvSpPr>
          <p:cNvPr id="7" name="Footer Placeholder 6"/>
          <p:cNvSpPr>
            <a:spLocks noGrp="1"/>
          </p:cNvSpPr>
          <p:nvPr>
            <p:ph type="ftr" sz="quarter" idx="10"/>
          </p:nvPr>
        </p:nvSpPr>
        <p:spPr/>
        <p:txBody>
          <a:bodyPr/>
          <a:lstStyle/>
          <a:p>
            <a:r>
              <a:rPr lang="en-US" dirty="0" smtClean="0"/>
              <a:t>QX-QGEN-160</a:t>
            </a:r>
            <a:endParaRPr lang="en-US" dirty="0"/>
          </a:p>
        </p:txBody>
      </p:sp>
      <p:pic>
        <p:nvPicPr>
          <p:cNvPr id="45058" name="Picture 2" descr="C:\Users\frl\AppData\Local\Temp\SNAGHTML3c2d7cb.PNG"/>
          <p:cNvPicPr>
            <a:picLocks noChangeAspect="1" noChangeArrowheads="1"/>
          </p:cNvPicPr>
          <p:nvPr/>
        </p:nvPicPr>
        <p:blipFill>
          <a:blip r:embed="rId3"/>
          <a:srcRect/>
          <a:stretch>
            <a:fillRect/>
          </a:stretch>
        </p:blipFill>
        <p:spPr bwMode="auto">
          <a:xfrm>
            <a:off x="3048000" y="2714142"/>
            <a:ext cx="5914286" cy="3762858"/>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a:xfrm>
            <a:off x="457200" y="891610"/>
            <a:ext cx="4114800" cy="5424523"/>
          </a:xfrm>
        </p:spPr>
        <p:txBody>
          <a:bodyPr/>
          <a:lstStyle/>
          <a:p>
            <a:r>
              <a:rPr lang="en-US" dirty="0" smtClean="0"/>
              <a:t>Select a module to deploy the API</a:t>
            </a:r>
          </a:p>
          <a:p>
            <a:endParaRPr lang="en-US" dirty="0" smtClean="0"/>
          </a:p>
          <a:p>
            <a:r>
              <a:rPr lang="en-US" dirty="0" smtClean="0"/>
              <a:t>Select receivers to add the API to</a:t>
            </a:r>
            <a:endParaRPr lang="en-US" dirty="0"/>
          </a:p>
        </p:txBody>
      </p:sp>
      <p:sp>
        <p:nvSpPr>
          <p:cNvPr id="46081" name="Rectangle 2"/>
          <p:cNvSpPr>
            <a:spLocks noGrp="1" noChangeArrowheads="1"/>
          </p:cNvSpPr>
          <p:nvPr>
            <p:ph type="title"/>
          </p:nvPr>
        </p:nvSpPr>
        <p:spPr/>
        <p:txBody>
          <a:bodyPr/>
          <a:lstStyle/>
          <a:p>
            <a:r>
              <a:rPr lang="en-US" altLang="zh-CN" smtClean="0"/>
              <a:t>Using QGen - Generation</a:t>
            </a:r>
            <a:endParaRPr lang="zh-CN" altLang="en-US" smtClean="0"/>
          </a:p>
        </p:txBody>
      </p:sp>
      <p:pic>
        <p:nvPicPr>
          <p:cNvPr id="46084" name="Picture 4"/>
          <p:cNvPicPr>
            <a:picLocks noChangeAspect="1" noChangeArrowheads="1"/>
          </p:cNvPicPr>
          <p:nvPr/>
        </p:nvPicPr>
        <p:blipFill>
          <a:blip r:embed="rId3" cstate="print"/>
          <a:srcRect/>
          <a:stretch>
            <a:fillRect/>
          </a:stretch>
        </p:blipFill>
        <p:spPr bwMode="auto">
          <a:xfrm>
            <a:off x="4267200" y="1447800"/>
            <a:ext cx="3295650" cy="1371600"/>
          </a:xfrm>
          <a:prstGeom prst="rect">
            <a:avLst/>
          </a:prstGeom>
          <a:noFill/>
          <a:ln w="9525">
            <a:noFill/>
            <a:miter lim="800000"/>
            <a:headEnd/>
            <a:tailEnd/>
          </a:ln>
          <a:effectLst/>
        </p:spPr>
      </p:pic>
      <p:pic>
        <p:nvPicPr>
          <p:cNvPr id="46085" name="Picture 5"/>
          <p:cNvPicPr>
            <a:picLocks noChangeAspect="1" noChangeArrowheads="1"/>
          </p:cNvPicPr>
          <p:nvPr/>
        </p:nvPicPr>
        <p:blipFill>
          <a:blip r:embed="rId4" cstate="print"/>
          <a:srcRect/>
          <a:stretch>
            <a:fillRect/>
          </a:stretch>
        </p:blipFill>
        <p:spPr bwMode="auto">
          <a:xfrm>
            <a:off x="5105400" y="2971800"/>
            <a:ext cx="3057525" cy="1962150"/>
          </a:xfrm>
          <a:prstGeom prst="rect">
            <a:avLst/>
          </a:prstGeom>
          <a:noFill/>
          <a:ln w="9525">
            <a:noFill/>
            <a:miter lim="800000"/>
            <a:headEnd/>
            <a:tailEnd/>
          </a:ln>
          <a:effectLst/>
        </p:spPr>
      </p:pic>
      <p:pic>
        <p:nvPicPr>
          <p:cNvPr id="46086" name="Picture 6"/>
          <p:cNvPicPr>
            <a:picLocks noChangeAspect="1" noChangeArrowheads="1"/>
          </p:cNvPicPr>
          <p:nvPr/>
        </p:nvPicPr>
        <p:blipFill>
          <a:blip r:embed="rId5" cstate="print"/>
          <a:srcRect/>
          <a:stretch>
            <a:fillRect/>
          </a:stretch>
        </p:blipFill>
        <p:spPr bwMode="auto">
          <a:xfrm>
            <a:off x="6096000" y="5105400"/>
            <a:ext cx="2924175" cy="800100"/>
          </a:xfrm>
          <a:prstGeom prst="rect">
            <a:avLst/>
          </a:prstGeom>
          <a:noFill/>
          <a:ln w="9525">
            <a:noFill/>
            <a:miter lim="800000"/>
            <a:headEnd/>
            <a:tailEnd/>
          </a:ln>
          <a:effectLst/>
        </p:spPr>
      </p:pic>
      <p:sp>
        <p:nvSpPr>
          <p:cNvPr id="9" name="Footer Placeholder 8"/>
          <p:cNvSpPr>
            <a:spLocks noGrp="1"/>
          </p:cNvSpPr>
          <p:nvPr>
            <p:ph type="ftr" sz="quarter" idx="10"/>
          </p:nvPr>
        </p:nvSpPr>
        <p:spPr/>
        <p:txBody>
          <a:bodyPr/>
          <a:lstStyle/>
          <a:p>
            <a:r>
              <a:rPr lang="en-US" dirty="0" smtClean="0"/>
              <a:t>QX-QGEN-170</a:t>
            </a:r>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Content Placeholder 2"/>
          <p:cNvSpPr>
            <a:spLocks noGrp="1"/>
          </p:cNvSpPr>
          <p:nvPr>
            <p:ph idx="1"/>
          </p:nvPr>
        </p:nvSpPr>
        <p:spPr/>
        <p:txBody>
          <a:bodyPr/>
          <a:lstStyle/>
          <a:p>
            <a:r>
              <a:rPr lang="en-US" altLang="zh-CN" sz="2400" dirty="0" smtClean="0"/>
              <a:t>Comments require special mapping</a:t>
            </a:r>
          </a:p>
          <a:p>
            <a:pPr lvl="1"/>
            <a:r>
              <a:rPr lang="en-US" altLang="zh-CN" sz="2000" dirty="0" smtClean="0"/>
              <a:t>Enter Yes in application for comments entry</a:t>
            </a:r>
          </a:p>
          <a:p>
            <a:pPr lvl="1"/>
            <a:r>
              <a:rPr lang="en-US" altLang="zh-CN" sz="2000" dirty="0" smtClean="0"/>
              <a:t>Map Master Reference as a normal field</a:t>
            </a:r>
          </a:p>
          <a:p>
            <a:pPr lvl="1"/>
            <a:r>
              <a:rPr lang="en-US" altLang="zh-CN" sz="2000" dirty="0" smtClean="0"/>
              <a:t>Also map Type, Language, and Page as normal fields</a:t>
            </a:r>
          </a:p>
          <a:p>
            <a:pPr lvl="1">
              <a:defRPr/>
            </a:pPr>
            <a:r>
              <a:rPr lang="en-US" altLang="zh-CN" sz="2000" dirty="0" smtClean="0"/>
              <a:t>Press F4 to exit </a:t>
            </a:r>
            <a:br>
              <a:rPr lang="en-US" altLang="zh-CN" sz="2000" dirty="0" smtClean="0"/>
            </a:br>
            <a:r>
              <a:rPr lang="en-US" altLang="zh-CN" sz="2000" dirty="0" smtClean="0"/>
              <a:t>the comment </a:t>
            </a:r>
            <a:br>
              <a:rPr lang="en-US" altLang="zh-CN" sz="2000" dirty="0" smtClean="0"/>
            </a:br>
            <a:r>
              <a:rPr lang="en-US" altLang="zh-CN" sz="2000" dirty="0" smtClean="0"/>
              <a:t>entry screen</a:t>
            </a:r>
          </a:p>
          <a:p>
            <a:pPr lvl="1">
              <a:defRPr/>
            </a:pPr>
            <a:r>
              <a:rPr lang="en-US" altLang="zh-CN" sz="2000" dirty="0" smtClean="0"/>
              <a:t>Map the Page </a:t>
            </a:r>
            <a:br>
              <a:rPr lang="en-US" altLang="zh-CN" sz="2000" dirty="0" smtClean="0"/>
            </a:br>
            <a:r>
              <a:rPr lang="en-US" altLang="zh-CN" sz="2000" dirty="0" smtClean="0"/>
              <a:t>field</a:t>
            </a:r>
          </a:p>
          <a:p>
            <a:pPr lvl="1"/>
            <a:endParaRPr lang="en-US" altLang="zh-CN" sz="2000" dirty="0" smtClean="0"/>
          </a:p>
        </p:txBody>
      </p:sp>
      <p:sp>
        <p:nvSpPr>
          <p:cNvPr id="47105" name="Title 1"/>
          <p:cNvSpPr>
            <a:spLocks noGrp="1"/>
          </p:cNvSpPr>
          <p:nvPr>
            <p:ph type="title"/>
          </p:nvPr>
        </p:nvSpPr>
        <p:spPr/>
        <p:txBody>
          <a:bodyPr/>
          <a:lstStyle/>
          <a:p>
            <a:r>
              <a:rPr lang="en-US" altLang="zh-CN" smtClean="0"/>
              <a:t>Using QGen – Mapping Comments</a:t>
            </a:r>
          </a:p>
        </p:txBody>
      </p:sp>
      <p:sp>
        <p:nvSpPr>
          <p:cNvPr id="7" name="Footer Placeholder 6"/>
          <p:cNvSpPr>
            <a:spLocks noGrp="1"/>
          </p:cNvSpPr>
          <p:nvPr>
            <p:ph type="ftr" sz="quarter" idx="10"/>
          </p:nvPr>
        </p:nvSpPr>
        <p:spPr/>
        <p:txBody>
          <a:bodyPr/>
          <a:lstStyle/>
          <a:p>
            <a:r>
              <a:rPr lang="en-US" dirty="0" smtClean="0"/>
              <a:t>QX-QGEN-180</a:t>
            </a:r>
            <a:endParaRPr lang="en-US" dirty="0"/>
          </a:p>
        </p:txBody>
      </p:sp>
      <p:pic>
        <p:nvPicPr>
          <p:cNvPr id="40962" name="Picture 2" descr="C:\Users\frl\AppData\Local\Temp\SNAGHTML3c89511.PNG"/>
          <p:cNvPicPr>
            <a:picLocks noChangeAspect="1" noChangeArrowheads="1"/>
          </p:cNvPicPr>
          <p:nvPr/>
        </p:nvPicPr>
        <p:blipFill>
          <a:blip r:embed="rId3"/>
          <a:srcRect/>
          <a:stretch>
            <a:fillRect/>
          </a:stretch>
        </p:blipFill>
        <p:spPr bwMode="auto">
          <a:xfrm>
            <a:off x="3153514" y="2590800"/>
            <a:ext cx="5914286" cy="3762858"/>
          </a:xfrm>
          <a:prstGeom prst="rect">
            <a:avLst/>
          </a:prstGeom>
          <a:noFill/>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Content Placeholder 2"/>
          <p:cNvSpPr>
            <a:spLocks noGrp="1"/>
          </p:cNvSpPr>
          <p:nvPr>
            <p:ph idx="1"/>
          </p:nvPr>
        </p:nvSpPr>
        <p:spPr/>
        <p:txBody>
          <a:bodyPr/>
          <a:lstStyle/>
          <a:p>
            <a:r>
              <a:rPr lang="en-US" altLang="zh-CN" sz="2400" dirty="0" smtClean="0"/>
              <a:t>Create an iteration called </a:t>
            </a:r>
            <a:r>
              <a:rPr lang="en-US" altLang="zh-CN" sz="2400" dirty="0" err="1" smtClean="0"/>
              <a:t>transComment</a:t>
            </a:r>
            <a:endParaRPr lang="en-US" altLang="zh-CN" sz="2400" dirty="0" smtClean="0"/>
          </a:p>
          <a:p>
            <a:pPr lvl="1"/>
            <a:r>
              <a:rPr lang="en-US" altLang="zh-CN" sz="2000" dirty="0" smtClean="0"/>
              <a:t>Press Enter again on the Master Reference field</a:t>
            </a:r>
          </a:p>
          <a:p>
            <a:pPr lvl="1"/>
            <a:r>
              <a:rPr lang="en-US" altLang="zh-CN" sz="2000" dirty="0" smtClean="0"/>
              <a:t>When prompted for iteration name call it “</a:t>
            </a:r>
            <a:r>
              <a:rPr lang="en-US" altLang="zh-CN" sz="2000" dirty="0" err="1" smtClean="0"/>
              <a:t>transComment</a:t>
            </a:r>
            <a:r>
              <a:rPr lang="en-US" altLang="zh-CN" sz="2000" dirty="0" smtClean="0"/>
              <a:t>”</a:t>
            </a:r>
          </a:p>
          <a:p>
            <a:r>
              <a:rPr lang="en-US" altLang="zh-CN" sz="2400" dirty="0" smtClean="0"/>
              <a:t>Comments are common and use the same mapping</a:t>
            </a:r>
          </a:p>
        </p:txBody>
      </p:sp>
      <p:sp>
        <p:nvSpPr>
          <p:cNvPr id="49153" name="Title 1"/>
          <p:cNvSpPr>
            <a:spLocks noGrp="1"/>
          </p:cNvSpPr>
          <p:nvPr>
            <p:ph type="title"/>
          </p:nvPr>
        </p:nvSpPr>
        <p:spPr/>
        <p:txBody>
          <a:bodyPr/>
          <a:lstStyle/>
          <a:p>
            <a:r>
              <a:rPr lang="en-US" altLang="zh-CN" smtClean="0"/>
              <a:t>Using QGen – Mapping Comments</a:t>
            </a:r>
          </a:p>
        </p:txBody>
      </p:sp>
      <p:sp>
        <p:nvSpPr>
          <p:cNvPr id="6" name="Footer Placeholder 5"/>
          <p:cNvSpPr>
            <a:spLocks noGrp="1"/>
          </p:cNvSpPr>
          <p:nvPr>
            <p:ph type="ftr" sz="quarter" idx="10"/>
          </p:nvPr>
        </p:nvSpPr>
        <p:spPr/>
        <p:txBody>
          <a:bodyPr/>
          <a:lstStyle/>
          <a:p>
            <a:r>
              <a:rPr lang="en-US" dirty="0" smtClean="0"/>
              <a:t>QX-QGEN-190</a:t>
            </a:r>
            <a:endParaRPr lang="en-US" dirty="0"/>
          </a:p>
        </p:txBody>
      </p:sp>
      <p:pic>
        <p:nvPicPr>
          <p:cNvPr id="38914" name="Picture 2" descr="C:\Users\frl\AppData\Local\Temp\SNAGHTML3ca6a69.PNG"/>
          <p:cNvPicPr>
            <a:picLocks noChangeAspect="1" noChangeArrowheads="1"/>
          </p:cNvPicPr>
          <p:nvPr/>
        </p:nvPicPr>
        <p:blipFill>
          <a:blip r:embed="rId3"/>
          <a:srcRect/>
          <a:stretch>
            <a:fillRect/>
          </a:stretch>
        </p:blipFill>
        <p:spPr bwMode="auto">
          <a:xfrm>
            <a:off x="2667000" y="2590800"/>
            <a:ext cx="5914286" cy="3762858"/>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
          <p:cNvSpPr>
            <a:spLocks noGrp="1" noChangeArrowheads="1"/>
          </p:cNvSpPr>
          <p:nvPr>
            <p:ph idx="1"/>
          </p:nvPr>
        </p:nvSpPr>
        <p:spPr/>
        <p:txBody>
          <a:bodyPr/>
          <a:lstStyle/>
          <a:p>
            <a:r>
              <a:rPr lang="en-US" altLang="zh-CN" smtClean="0"/>
              <a:t>UIAPI adapter API development tool</a:t>
            </a:r>
          </a:p>
          <a:p>
            <a:r>
              <a:rPr lang="en-US" altLang="zh-CN" smtClean="0"/>
              <a:t>Maps character screen to UIAPI adapter QDoc</a:t>
            </a:r>
          </a:p>
          <a:p>
            <a:r>
              <a:rPr lang="en-US" altLang="zh-CN" smtClean="0"/>
              <a:t>Generates QDoc artifacts</a:t>
            </a:r>
          </a:p>
          <a:p>
            <a:pPr lvl="1"/>
            <a:r>
              <a:rPr lang="en-US" altLang="zh-CN" smtClean="0"/>
              <a:t>XML schema</a:t>
            </a:r>
          </a:p>
          <a:p>
            <a:pPr lvl="1"/>
            <a:r>
              <a:rPr lang="en-US" altLang="zh-CN" smtClean="0"/>
              <a:t>Events </a:t>
            </a:r>
          </a:p>
          <a:p>
            <a:r>
              <a:rPr lang="en-US" altLang="zh-CN" smtClean="0"/>
              <a:t>Two-step process</a:t>
            </a:r>
          </a:p>
          <a:p>
            <a:pPr lvl="1"/>
            <a:r>
              <a:rPr lang="en-US" altLang="zh-CN" smtClean="0"/>
              <a:t>Map</a:t>
            </a:r>
          </a:p>
          <a:p>
            <a:pPr lvl="1"/>
            <a:r>
              <a:rPr lang="en-US" altLang="zh-CN" smtClean="0"/>
              <a:t>Deploy</a:t>
            </a:r>
          </a:p>
          <a:p>
            <a:r>
              <a:rPr lang="en-US" altLang="zh-CN" smtClean="0"/>
              <a:t>Provides easy way to generate custom schemas</a:t>
            </a:r>
          </a:p>
        </p:txBody>
      </p:sp>
      <p:sp>
        <p:nvSpPr>
          <p:cNvPr id="15361" name="Rectangle 2"/>
          <p:cNvSpPr>
            <a:spLocks noGrp="1" noChangeArrowheads="1"/>
          </p:cNvSpPr>
          <p:nvPr>
            <p:ph type="title"/>
          </p:nvPr>
        </p:nvSpPr>
        <p:spPr/>
        <p:txBody>
          <a:bodyPr/>
          <a:lstStyle/>
          <a:p>
            <a:r>
              <a:rPr lang="en-US" altLang="zh-CN" smtClean="0"/>
              <a:t>QGen Overview</a:t>
            </a:r>
          </a:p>
        </p:txBody>
      </p:sp>
      <p:sp>
        <p:nvSpPr>
          <p:cNvPr id="4" name="Footer Placeholder 3"/>
          <p:cNvSpPr>
            <a:spLocks noGrp="1"/>
          </p:cNvSpPr>
          <p:nvPr>
            <p:ph type="ftr" sz="quarter" idx="10"/>
          </p:nvPr>
        </p:nvSpPr>
        <p:spPr/>
        <p:txBody>
          <a:bodyPr/>
          <a:lstStyle/>
          <a:p>
            <a:r>
              <a:rPr lang="en-US" dirty="0" smtClean="0"/>
              <a:t>QX-QGEN-020</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3"/>
          <p:cNvSpPr>
            <a:spLocks noGrp="1" noChangeArrowheads="1"/>
          </p:cNvSpPr>
          <p:nvPr>
            <p:ph idx="1"/>
          </p:nvPr>
        </p:nvSpPr>
        <p:spPr/>
        <p:txBody>
          <a:bodyPr/>
          <a:lstStyle/>
          <a:p>
            <a:r>
              <a:rPr lang="en-US" altLang="zh-CN" dirty="0" smtClean="0"/>
              <a:t>Save while mapping – load later</a:t>
            </a:r>
          </a:p>
          <a:p>
            <a:r>
              <a:rPr lang="en-US" altLang="zh-CN" dirty="0" smtClean="0"/>
              <a:t>Two modes </a:t>
            </a:r>
          </a:p>
          <a:p>
            <a:pPr lvl="1"/>
            <a:r>
              <a:rPr lang="en-US" altLang="zh-CN" dirty="0" smtClean="0"/>
              <a:t>Run Through (default) - use </a:t>
            </a:r>
            <a:r>
              <a:rPr lang="en-US" altLang="zh-CN" dirty="0" err="1" smtClean="0"/>
              <a:t>Ctrl+W</a:t>
            </a:r>
            <a:endParaRPr lang="en-US" altLang="zh-CN" dirty="0" smtClean="0"/>
          </a:p>
          <a:p>
            <a:pPr lvl="1"/>
            <a:r>
              <a:rPr lang="en-US" altLang="zh-CN" dirty="0" smtClean="0"/>
              <a:t>Update - use </a:t>
            </a:r>
            <a:r>
              <a:rPr lang="en-US" altLang="zh-CN" dirty="0" err="1" smtClean="0"/>
              <a:t>Ctrl+F</a:t>
            </a:r>
            <a:r>
              <a:rPr lang="en-US" altLang="zh-CN" dirty="0" smtClean="0"/>
              <a:t> to update field settings in update mode </a:t>
            </a:r>
          </a:p>
          <a:p>
            <a:r>
              <a:rPr lang="en-US" altLang="zh-CN" dirty="0" smtClean="0"/>
              <a:t>Clear data and start fresh</a:t>
            </a:r>
          </a:p>
          <a:p>
            <a:r>
              <a:rPr lang="en-US" altLang="zh-CN" dirty="0" smtClean="0"/>
              <a:t>Load existing data file from the </a:t>
            </a:r>
            <a:r>
              <a:rPr lang="en-US" altLang="zh-CN" dirty="0" err="1" smtClean="0"/>
              <a:t>QXtend</a:t>
            </a:r>
            <a:r>
              <a:rPr lang="en-US" altLang="zh-CN" dirty="0" smtClean="0"/>
              <a:t> Server application</a:t>
            </a:r>
          </a:p>
          <a:p>
            <a:endParaRPr lang="zh-CN" altLang="en-US" dirty="0" smtClean="0"/>
          </a:p>
        </p:txBody>
      </p:sp>
      <p:sp>
        <p:nvSpPr>
          <p:cNvPr id="51201" name="Rectangle 2"/>
          <p:cNvSpPr>
            <a:spLocks noGrp="1" noChangeArrowheads="1"/>
          </p:cNvSpPr>
          <p:nvPr>
            <p:ph type="title"/>
          </p:nvPr>
        </p:nvSpPr>
        <p:spPr/>
        <p:txBody>
          <a:bodyPr/>
          <a:lstStyle/>
          <a:p>
            <a:r>
              <a:rPr lang="en-US" altLang="zh-CN" smtClean="0"/>
              <a:t>QGen Extras</a:t>
            </a:r>
          </a:p>
        </p:txBody>
      </p:sp>
      <p:sp>
        <p:nvSpPr>
          <p:cNvPr id="4" name="Footer Placeholder 3"/>
          <p:cNvSpPr>
            <a:spLocks noGrp="1"/>
          </p:cNvSpPr>
          <p:nvPr>
            <p:ph type="ftr" sz="quarter" idx="10"/>
          </p:nvPr>
        </p:nvSpPr>
        <p:spPr/>
        <p:txBody>
          <a:bodyPr/>
          <a:lstStyle/>
          <a:p>
            <a:r>
              <a:rPr lang="en-US" dirty="0" smtClean="0"/>
              <a:t>QX-QGEN-200</a:t>
            </a:r>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Content Placeholder 2"/>
          <p:cNvSpPr>
            <a:spLocks noGrp="1"/>
          </p:cNvSpPr>
          <p:nvPr>
            <p:ph idx="1"/>
          </p:nvPr>
        </p:nvSpPr>
        <p:spPr/>
        <p:txBody>
          <a:bodyPr/>
          <a:lstStyle/>
          <a:p>
            <a:r>
              <a:rPr lang="en-US" altLang="zh-CN" dirty="0" smtClean="0"/>
              <a:t>Complete the exercises in your training guide.</a:t>
            </a:r>
          </a:p>
        </p:txBody>
      </p:sp>
      <p:sp>
        <p:nvSpPr>
          <p:cNvPr id="53249" name="Title 1"/>
          <p:cNvSpPr>
            <a:spLocks noGrp="1"/>
          </p:cNvSpPr>
          <p:nvPr>
            <p:ph type="title"/>
          </p:nvPr>
        </p:nvSpPr>
        <p:spPr/>
        <p:txBody>
          <a:bodyPr/>
          <a:lstStyle/>
          <a:p>
            <a:r>
              <a:rPr lang="en-US" altLang="zh-CN" dirty="0" err="1" smtClean="0"/>
              <a:t>QGen</a:t>
            </a:r>
            <a:r>
              <a:rPr lang="en-US" altLang="zh-CN" dirty="0" smtClean="0"/>
              <a:t> Exercise</a:t>
            </a:r>
          </a:p>
        </p:txBody>
      </p:sp>
      <p:sp>
        <p:nvSpPr>
          <p:cNvPr id="4" name="Footer Placeholder 3"/>
          <p:cNvSpPr>
            <a:spLocks noGrp="1"/>
          </p:cNvSpPr>
          <p:nvPr>
            <p:ph type="ftr" sz="quarter" idx="10"/>
          </p:nvPr>
        </p:nvSpPr>
        <p:spPr/>
        <p:txBody>
          <a:bodyPr/>
          <a:lstStyle/>
          <a:p>
            <a:r>
              <a:rPr lang="en-US" dirty="0" smtClean="0"/>
              <a:t>QX-QGEN-210</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Content Placeholder 2"/>
          <p:cNvSpPr>
            <a:spLocks noGrp="1"/>
          </p:cNvSpPr>
          <p:nvPr>
            <p:ph idx="1"/>
          </p:nvPr>
        </p:nvSpPr>
        <p:spPr/>
        <p:txBody>
          <a:bodyPr>
            <a:normAutofit/>
          </a:bodyPr>
          <a:lstStyle/>
          <a:p>
            <a:r>
              <a:rPr lang="en-US" altLang="zh-CN" dirty="0" smtClean="0"/>
              <a:t>Launch a QAD EA </a:t>
            </a:r>
            <a:r>
              <a:rPr lang="en-US" altLang="zh-CN" dirty="0" err="1" smtClean="0"/>
              <a:t>QGen</a:t>
            </a:r>
            <a:r>
              <a:rPr lang="en-US" altLang="zh-CN" dirty="0" smtClean="0"/>
              <a:t> session</a:t>
            </a:r>
          </a:p>
          <a:p>
            <a:r>
              <a:rPr lang="en-US" altLang="zh-CN" dirty="0" smtClean="0"/>
              <a:t>Map a program</a:t>
            </a:r>
          </a:p>
          <a:p>
            <a:pPr lvl="1"/>
            <a:r>
              <a:rPr lang="en-US" altLang="zh-CN" dirty="0" smtClean="0"/>
              <a:t>Run the QAD EA function</a:t>
            </a:r>
          </a:p>
          <a:p>
            <a:pPr lvl="1"/>
            <a:r>
              <a:rPr lang="en-US" altLang="zh-CN" dirty="0" smtClean="0"/>
              <a:t>Enable auto pop-up</a:t>
            </a:r>
          </a:p>
          <a:p>
            <a:pPr lvl="1"/>
            <a:r>
              <a:rPr lang="en-US" altLang="zh-CN" dirty="0" smtClean="0"/>
              <a:t>Map individual field and iterations</a:t>
            </a:r>
          </a:p>
          <a:p>
            <a:pPr lvl="1"/>
            <a:r>
              <a:rPr lang="en-US" altLang="zh-CN" dirty="0" smtClean="0"/>
              <a:t>Save your work</a:t>
            </a:r>
          </a:p>
          <a:p>
            <a:r>
              <a:rPr lang="en-US" altLang="zh-CN" dirty="0" smtClean="0"/>
              <a:t>Two ways to load API into QXtend Inbound</a:t>
            </a:r>
          </a:p>
          <a:p>
            <a:pPr lvl="1"/>
            <a:r>
              <a:rPr lang="en-US" altLang="zh-CN" dirty="0" smtClean="0"/>
              <a:t>Deploy API to Inbound</a:t>
            </a:r>
          </a:p>
          <a:p>
            <a:pPr lvl="1"/>
            <a:r>
              <a:rPr lang="en-US" altLang="zh-CN" dirty="0" smtClean="0"/>
              <a:t>Generate QXtend API, then load API into Inbound</a:t>
            </a:r>
          </a:p>
          <a:p>
            <a:pPr lvl="1"/>
            <a:endParaRPr lang="zh-CN" altLang="en-US" dirty="0" smtClean="0"/>
          </a:p>
        </p:txBody>
      </p:sp>
      <p:sp>
        <p:nvSpPr>
          <p:cNvPr id="17409" name="Title 1"/>
          <p:cNvSpPr>
            <a:spLocks noGrp="1"/>
          </p:cNvSpPr>
          <p:nvPr>
            <p:ph type="title"/>
          </p:nvPr>
        </p:nvSpPr>
        <p:spPr/>
        <p:txBody>
          <a:bodyPr/>
          <a:lstStyle/>
          <a:p>
            <a:r>
              <a:rPr lang="en-US" altLang="zh-CN" smtClean="0"/>
              <a:t>Using QGen</a:t>
            </a:r>
          </a:p>
        </p:txBody>
      </p:sp>
      <p:sp>
        <p:nvSpPr>
          <p:cNvPr id="4" name="Footer Placeholder 3"/>
          <p:cNvSpPr>
            <a:spLocks noGrp="1"/>
          </p:cNvSpPr>
          <p:nvPr>
            <p:ph type="ftr" sz="quarter" idx="10"/>
          </p:nvPr>
        </p:nvSpPr>
        <p:spPr/>
        <p:txBody>
          <a:bodyPr/>
          <a:lstStyle/>
          <a:p>
            <a:r>
              <a:rPr lang="en-US" dirty="0" smtClean="0"/>
              <a:t>QX-QGEN-030</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Content Placeholder 2"/>
          <p:cNvSpPr>
            <a:spLocks noGrp="1"/>
          </p:cNvSpPr>
          <p:nvPr>
            <p:ph idx="1"/>
          </p:nvPr>
        </p:nvSpPr>
        <p:spPr>
          <a:xfrm>
            <a:off x="457200" y="891611"/>
            <a:ext cx="8229600" cy="1699190"/>
          </a:xfrm>
        </p:spPr>
        <p:txBody>
          <a:bodyPr>
            <a:normAutofit/>
          </a:bodyPr>
          <a:lstStyle/>
          <a:p>
            <a:r>
              <a:rPr lang="en-US" altLang="zh-CN" sz="2600" dirty="0" smtClean="0"/>
              <a:t>Launch QAD EA Session with </a:t>
            </a:r>
            <a:r>
              <a:rPr lang="en-US" altLang="zh-CN" sz="2600" dirty="0" err="1" smtClean="0"/>
              <a:t>QGen</a:t>
            </a:r>
            <a:r>
              <a:rPr lang="en-US" altLang="zh-CN" sz="2600" dirty="0" smtClean="0"/>
              <a:t> script</a:t>
            </a:r>
          </a:p>
          <a:p>
            <a:r>
              <a:rPr lang="en-US" altLang="zh-CN" sz="2600" dirty="0" smtClean="0"/>
              <a:t>Open function</a:t>
            </a:r>
          </a:p>
          <a:p>
            <a:r>
              <a:rPr lang="en-US" altLang="zh-CN" sz="2600" dirty="0" smtClean="0"/>
              <a:t>Enable </a:t>
            </a:r>
            <a:r>
              <a:rPr lang="en-US" altLang="zh-CN" sz="2600" dirty="0" err="1" smtClean="0"/>
              <a:t>QGen</a:t>
            </a:r>
            <a:r>
              <a:rPr lang="en-US" altLang="zh-CN" sz="2600" dirty="0" smtClean="0"/>
              <a:t> mapping engine (</a:t>
            </a:r>
            <a:r>
              <a:rPr lang="en-US" altLang="zh-CN" sz="2600" dirty="0" err="1" smtClean="0"/>
              <a:t>Ctrl+W</a:t>
            </a:r>
            <a:r>
              <a:rPr lang="en-US" altLang="zh-CN" sz="2600" dirty="0" smtClean="0"/>
              <a:t>)</a:t>
            </a:r>
          </a:p>
        </p:txBody>
      </p:sp>
      <p:sp>
        <p:nvSpPr>
          <p:cNvPr id="19457" name="Title 1"/>
          <p:cNvSpPr>
            <a:spLocks noGrp="1"/>
          </p:cNvSpPr>
          <p:nvPr>
            <p:ph type="title"/>
          </p:nvPr>
        </p:nvSpPr>
        <p:spPr/>
        <p:txBody>
          <a:bodyPr/>
          <a:lstStyle/>
          <a:p>
            <a:r>
              <a:rPr lang="en-US" altLang="zh-CN" smtClean="0"/>
              <a:t>Using QGen - Mapping</a:t>
            </a:r>
          </a:p>
        </p:txBody>
      </p:sp>
      <p:sp>
        <p:nvSpPr>
          <p:cNvPr id="6" name="Footer Placeholder 5"/>
          <p:cNvSpPr>
            <a:spLocks noGrp="1"/>
          </p:cNvSpPr>
          <p:nvPr>
            <p:ph type="ftr" sz="quarter" idx="10"/>
          </p:nvPr>
        </p:nvSpPr>
        <p:spPr/>
        <p:txBody>
          <a:bodyPr/>
          <a:lstStyle/>
          <a:p>
            <a:r>
              <a:rPr lang="en-US" dirty="0" smtClean="0"/>
              <a:t>QX-QGEN-040</a:t>
            </a:r>
            <a:endParaRPr lang="en-US" dirty="0"/>
          </a:p>
        </p:txBody>
      </p:sp>
      <p:pic>
        <p:nvPicPr>
          <p:cNvPr id="69634" name="Picture 2" descr="C:\Users\frl\AppData\Local\Temp\SNAGHTML31a4681.PNG"/>
          <p:cNvPicPr>
            <a:picLocks noChangeAspect="1" noChangeArrowheads="1"/>
          </p:cNvPicPr>
          <p:nvPr/>
        </p:nvPicPr>
        <p:blipFill>
          <a:blip r:embed="rId3"/>
          <a:srcRect/>
          <a:stretch>
            <a:fillRect/>
          </a:stretch>
        </p:blipFill>
        <p:spPr bwMode="auto">
          <a:xfrm>
            <a:off x="2819400" y="2438400"/>
            <a:ext cx="5914286" cy="3762858"/>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Content Placeholder 2"/>
          <p:cNvSpPr>
            <a:spLocks noGrp="1"/>
          </p:cNvSpPr>
          <p:nvPr>
            <p:ph idx="1"/>
          </p:nvPr>
        </p:nvSpPr>
        <p:spPr>
          <a:xfrm>
            <a:off x="457200" y="891610"/>
            <a:ext cx="8229600" cy="1394389"/>
          </a:xfrm>
        </p:spPr>
        <p:txBody>
          <a:bodyPr>
            <a:normAutofit/>
          </a:bodyPr>
          <a:lstStyle/>
          <a:p>
            <a:r>
              <a:rPr lang="en-US" altLang="zh-CN" sz="2400" dirty="0" smtClean="0"/>
              <a:t>Modify existing application data</a:t>
            </a:r>
          </a:p>
          <a:p>
            <a:r>
              <a:rPr lang="en-US" altLang="zh-CN" sz="2400" dirty="0" smtClean="0"/>
              <a:t>Enter field data and press Enter</a:t>
            </a:r>
          </a:p>
          <a:p>
            <a:r>
              <a:rPr lang="en-US" altLang="zh-CN" sz="2400" dirty="0" smtClean="0"/>
              <a:t>Field Info frame displays</a:t>
            </a:r>
          </a:p>
        </p:txBody>
      </p:sp>
      <p:sp>
        <p:nvSpPr>
          <p:cNvPr id="21505" name="Title 1"/>
          <p:cNvSpPr>
            <a:spLocks noGrp="1"/>
          </p:cNvSpPr>
          <p:nvPr>
            <p:ph type="title"/>
          </p:nvPr>
        </p:nvSpPr>
        <p:spPr/>
        <p:txBody>
          <a:bodyPr/>
          <a:lstStyle/>
          <a:p>
            <a:r>
              <a:rPr lang="en-US" altLang="zh-CN" dirty="0" smtClean="0"/>
              <a:t>Using </a:t>
            </a:r>
            <a:r>
              <a:rPr lang="en-US" altLang="zh-CN" dirty="0" err="1" smtClean="0"/>
              <a:t>QGen</a:t>
            </a:r>
            <a:r>
              <a:rPr lang="en-US" altLang="zh-CN" dirty="0" smtClean="0"/>
              <a:t> - Mapping</a:t>
            </a:r>
          </a:p>
        </p:txBody>
      </p:sp>
      <p:sp>
        <p:nvSpPr>
          <p:cNvPr id="9" name="Content Placeholder 2"/>
          <p:cNvSpPr txBox="1">
            <a:spLocks/>
          </p:cNvSpPr>
          <p:nvPr/>
        </p:nvSpPr>
        <p:spPr>
          <a:xfrm>
            <a:off x="457200" y="2209800"/>
            <a:ext cx="3124200" cy="2819400"/>
          </a:xfrm>
          <a:prstGeom prst="rect">
            <a:avLst/>
          </a:prstGeom>
        </p:spPr>
        <p:txBody>
          <a:bodyPr vert="horz" lIns="91440" tIns="45720" rIns="91440" bIns="45720" rtlCol="0">
            <a:normAutofit/>
          </a:bodyPr>
          <a:lstStyle/>
          <a:p>
            <a:pPr marL="342900" lvl="0" indent="-342900" defTabSz="457200" fontAlgn="auto">
              <a:spcBef>
                <a:spcPct val="20000"/>
              </a:spcBef>
              <a:spcAft>
                <a:spcPts val="0"/>
              </a:spcAft>
              <a:buClr>
                <a:schemeClr val="accent6"/>
              </a:buClr>
              <a:buFont typeface="Arial"/>
              <a:buChar char="•"/>
            </a:pPr>
            <a:r>
              <a:rPr lang="en-US" altLang="zh-CN" sz="2400" dirty="0" smtClean="0">
                <a:solidFill>
                  <a:schemeClr val="tx1">
                    <a:lumMod val="75000"/>
                    <a:lumOff val="25000"/>
                  </a:schemeClr>
                </a:solidFill>
                <a:latin typeface="Century Gothic"/>
                <a:cs typeface="Century Gothic"/>
              </a:rPr>
              <a:t>Provide additional field information</a:t>
            </a:r>
          </a:p>
          <a:p>
            <a:pPr marL="342900" lvl="0" indent="-342900" defTabSz="457200" fontAlgn="auto">
              <a:spcBef>
                <a:spcPct val="20000"/>
              </a:spcBef>
              <a:spcAft>
                <a:spcPts val="0"/>
              </a:spcAft>
              <a:buClr>
                <a:schemeClr val="accent6"/>
              </a:buClr>
              <a:buFont typeface="Arial"/>
              <a:buChar char="•"/>
            </a:pPr>
            <a:r>
              <a:rPr lang="en-US" altLang="zh-CN" sz="2400" dirty="0" smtClean="0">
                <a:solidFill>
                  <a:schemeClr val="tx1">
                    <a:lumMod val="75000"/>
                    <a:lumOff val="25000"/>
                  </a:schemeClr>
                </a:solidFill>
                <a:latin typeface="Century Gothic"/>
                <a:cs typeface="Century Gothic"/>
              </a:rPr>
              <a:t>Process all fields</a:t>
            </a:r>
            <a:endParaRPr kumimoji="0" lang="en-US" altLang="zh-CN"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6" name="Footer Placeholder 5"/>
          <p:cNvSpPr>
            <a:spLocks noGrp="1"/>
          </p:cNvSpPr>
          <p:nvPr>
            <p:ph type="ftr" sz="quarter" idx="10"/>
          </p:nvPr>
        </p:nvSpPr>
        <p:spPr/>
        <p:txBody>
          <a:bodyPr/>
          <a:lstStyle/>
          <a:p>
            <a:r>
              <a:rPr lang="en-US" dirty="0" smtClean="0"/>
              <a:t>QX-QGEN-050</a:t>
            </a:r>
            <a:endParaRPr lang="en-US" dirty="0"/>
          </a:p>
        </p:txBody>
      </p:sp>
      <p:pic>
        <p:nvPicPr>
          <p:cNvPr id="67586" name="Picture 2" descr="C:\Users\frl\AppData\Local\Temp\SNAGHTML31c4a77.PNG"/>
          <p:cNvPicPr>
            <a:picLocks noChangeAspect="1" noChangeArrowheads="1"/>
          </p:cNvPicPr>
          <p:nvPr/>
        </p:nvPicPr>
        <p:blipFill>
          <a:blip r:embed="rId3"/>
          <a:srcRect/>
          <a:stretch>
            <a:fillRect/>
          </a:stretch>
        </p:blipFill>
        <p:spPr bwMode="auto">
          <a:xfrm>
            <a:off x="3257550" y="2438400"/>
            <a:ext cx="5886450" cy="3745147"/>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itle 1"/>
          <p:cNvSpPr>
            <a:spLocks noGrp="1"/>
          </p:cNvSpPr>
          <p:nvPr>
            <p:ph type="title"/>
          </p:nvPr>
        </p:nvSpPr>
        <p:spPr/>
        <p:txBody>
          <a:bodyPr/>
          <a:lstStyle/>
          <a:p>
            <a:r>
              <a:rPr lang="en-US" altLang="zh-CN" smtClean="0"/>
              <a:t>Using QGen - Mapping</a:t>
            </a:r>
          </a:p>
        </p:txBody>
      </p:sp>
      <p:sp>
        <p:nvSpPr>
          <p:cNvPr id="8" name="Content Placeholder 2"/>
          <p:cNvSpPr txBox="1">
            <a:spLocks/>
          </p:cNvSpPr>
          <p:nvPr/>
        </p:nvSpPr>
        <p:spPr>
          <a:xfrm>
            <a:off x="457200" y="2286000"/>
            <a:ext cx="3048000" cy="1905000"/>
          </a:xfrm>
          <a:prstGeom prst="rect">
            <a:avLst/>
          </a:prstGeom>
        </p:spPr>
        <p:txBody>
          <a:bodyPr vert="horz" lIns="91440" tIns="45720" rIns="91440" bIns="45720" rtlCol="0">
            <a:normAutofit/>
          </a:bodyPr>
          <a:lstStyle/>
          <a:p>
            <a:pPr marL="742950" marR="0" lvl="1" indent="-285750" algn="l" defTabSz="457200" rtl="0" eaLnBrk="1" fontAlgn="auto" latinLnBrk="0" hangingPunct="1">
              <a:lnSpc>
                <a:spcPct val="100000"/>
              </a:lnSpc>
              <a:spcBef>
                <a:spcPct val="20000"/>
              </a:spcBef>
              <a:spcAft>
                <a:spcPts val="0"/>
              </a:spcAft>
              <a:buClr>
                <a:schemeClr val="accent6"/>
              </a:buClr>
              <a:buSzTx/>
              <a:buFont typeface="Lucida Grande"/>
              <a:buChar char="-"/>
              <a:tabLst/>
              <a:defRPr/>
            </a:pPr>
            <a:r>
              <a:rPr kumimoji="0" lang="en-US" altLang="zh-CN"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Record “Action To Proceed” as “F1” </a:t>
            </a:r>
          </a:p>
        </p:txBody>
      </p:sp>
      <p:sp>
        <p:nvSpPr>
          <p:cNvPr id="9" name="Content Placeholder 8"/>
          <p:cNvSpPr>
            <a:spLocks noGrp="1"/>
          </p:cNvSpPr>
          <p:nvPr>
            <p:ph idx="1"/>
          </p:nvPr>
        </p:nvSpPr>
        <p:spPr>
          <a:xfrm>
            <a:off x="457200" y="891610"/>
            <a:ext cx="8229600" cy="1699189"/>
          </a:xfrm>
        </p:spPr>
        <p:txBody>
          <a:bodyPr>
            <a:normAutofit/>
          </a:bodyPr>
          <a:lstStyle/>
          <a:p>
            <a:r>
              <a:rPr lang="en-US" dirty="0" smtClean="0"/>
              <a:t>Do not enter F1 to leave a field as this will:</a:t>
            </a:r>
          </a:p>
          <a:p>
            <a:pPr lvl="1"/>
            <a:r>
              <a:rPr lang="en-US" dirty="0" smtClean="0"/>
              <a:t>Record only the current field details</a:t>
            </a:r>
          </a:p>
          <a:p>
            <a:pPr lvl="1"/>
            <a:r>
              <a:rPr lang="en-US" dirty="0" smtClean="0"/>
              <a:t>Skip the remaining fields in the active frame</a:t>
            </a:r>
            <a:endParaRPr lang="en-US" dirty="0"/>
          </a:p>
        </p:txBody>
      </p:sp>
      <p:sp>
        <p:nvSpPr>
          <p:cNvPr id="6" name="Footer Placeholder 5"/>
          <p:cNvSpPr>
            <a:spLocks noGrp="1"/>
          </p:cNvSpPr>
          <p:nvPr>
            <p:ph type="ftr" sz="quarter" idx="10"/>
          </p:nvPr>
        </p:nvSpPr>
        <p:spPr/>
        <p:txBody>
          <a:bodyPr/>
          <a:lstStyle/>
          <a:p>
            <a:r>
              <a:rPr lang="en-US" dirty="0" smtClean="0"/>
              <a:t>QX-QGEN-060</a:t>
            </a:r>
            <a:endParaRPr lang="en-US" dirty="0"/>
          </a:p>
        </p:txBody>
      </p:sp>
      <p:pic>
        <p:nvPicPr>
          <p:cNvPr id="65540" name="Picture 4" descr="C:\Users\frl\AppData\Local\Temp\SNAGHTML3229e03.PNG"/>
          <p:cNvPicPr>
            <a:picLocks noChangeAspect="1" noChangeArrowheads="1"/>
          </p:cNvPicPr>
          <p:nvPr/>
        </p:nvPicPr>
        <p:blipFill>
          <a:blip r:embed="rId3"/>
          <a:srcRect/>
          <a:stretch>
            <a:fillRect/>
          </a:stretch>
        </p:blipFill>
        <p:spPr bwMode="auto">
          <a:xfrm>
            <a:off x="3153514" y="2438400"/>
            <a:ext cx="5914286" cy="3762858"/>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Content Placeholder 2"/>
          <p:cNvSpPr>
            <a:spLocks noGrp="1"/>
          </p:cNvSpPr>
          <p:nvPr>
            <p:ph idx="1"/>
          </p:nvPr>
        </p:nvSpPr>
        <p:spPr>
          <a:xfrm>
            <a:off x="457200" y="891611"/>
            <a:ext cx="8229600" cy="2537390"/>
          </a:xfrm>
        </p:spPr>
        <p:txBody>
          <a:bodyPr>
            <a:normAutofit/>
          </a:bodyPr>
          <a:lstStyle/>
          <a:p>
            <a:r>
              <a:rPr lang="en-US" altLang="zh-CN" sz="2600" dirty="0" smtClean="0"/>
              <a:t>Map repeating/iterating frames by entering two sets of data</a:t>
            </a:r>
          </a:p>
          <a:p>
            <a:r>
              <a:rPr lang="en-US" altLang="zh-CN" sz="2600" dirty="0" err="1" smtClean="0"/>
              <a:t>QGen</a:t>
            </a:r>
            <a:r>
              <a:rPr lang="en-US" altLang="zh-CN" sz="2600" dirty="0" smtClean="0"/>
              <a:t> displays Iteration Info frame</a:t>
            </a:r>
          </a:p>
        </p:txBody>
      </p:sp>
      <p:sp>
        <p:nvSpPr>
          <p:cNvPr id="25601" name="Title 1"/>
          <p:cNvSpPr>
            <a:spLocks noGrp="1"/>
          </p:cNvSpPr>
          <p:nvPr>
            <p:ph type="title"/>
          </p:nvPr>
        </p:nvSpPr>
        <p:spPr/>
        <p:txBody>
          <a:bodyPr/>
          <a:lstStyle/>
          <a:p>
            <a:r>
              <a:rPr lang="en-US" altLang="zh-CN" smtClean="0"/>
              <a:t>Using QGen - Mapping</a:t>
            </a:r>
          </a:p>
        </p:txBody>
      </p:sp>
      <p:sp>
        <p:nvSpPr>
          <p:cNvPr id="11" name="Content Placeholder 2"/>
          <p:cNvSpPr txBox="1">
            <a:spLocks/>
          </p:cNvSpPr>
          <p:nvPr/>
        </p:nvSpPr>
        <p:spPr>
          <a:xfrm>
            <a:off x="457200" y="2286000"/>
            <a:ext cx="2971800" cy="2590800"/>
          </a:xfrm>
          <a:prstGeom prst="rect">
            <a:avLst/>
          </a:prstGeom>
        </p:spPr>
        <p:txBody>
          <a:bodyPr vert="horz" lIns="91440" tIns="45720" rIns="91440" bIns="45720" rtlCol="0">
            <a:normAutofit fontScale="92500"/>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r>
              <a:rPr kumimoji="0" lang="en-US" altLang="zh-CN"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Enter meaningful iteration name. Used as the node name in the </a:t>
            </a:r>
            <a:r>
              <a:rPr kumimoji="0" lang="en-US" altLang="zh-CN" sz="2800" b="0" i="0" u="none" strike="noStrike" kern="1200" cap="none" spc="0" normalizeH="0" baseline="0" noProof="0" dirty="0" err="1" smtClean="0">
                <a:ln>
                  <a:noFill/>
                </a:ln>
                <a:solidFill>
                  <a:schemeClr val="tx1">
                    <a:lumMod val="75000"/>
                    <a:lumOff val="25000"/>
                  </a:schemeClr>
                </a:solidFill>
                <a:effectLst/>
                <a:uLnTx/>
                <a:uFillTx/>
                <a:latin typeface="Century Gothic"/>
                <a:ea typeface="+mn-ea"/>
                <a:cs typeface="Century Gothic"/>
              </a:rPr>
              <a:t>Qdoc</a:t>
            </a:r>
            <a:r>
              <a:rPr kumimoji="0" lang="en-US" altLang="zh-CN"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a:t>
            </a:r>
          </a:p>
        </p:txBody>
      </p:sp>
      <p:sp>
        <p:nvSpPr>
          <p:cNvPr id="6" name="Footer Placeholder 5"/>
          <p:cNvSpPr>
            <a:spLocks noGrp="1"/>
          </p:cNvSpPr>
          <p:nvPr>
            <p:ph type="ftr" sz="quarter" idx="10"/>
          </p:nvPr>
        </p:nvSpPr>
        <p:spPr/>
        <p:txBody>
          <a:bodyPr/>
          <a:lstStyle/>
          <a:p>
            <a:r>
              <a:rPr lang="en-US" dirty="0" smtClean="0"/>
              <a:t>QX-QGEN-070</a:t>
            </a:r>
            <a:endParaRPr lang="en-US" dirty="0"/>
          </a:p>
        </p:txBody>
      </p:sp>
      <p:pic>
        <p:nvPicPr>
          <p:cNvPr id="63492" name="Picture 4" descr="C:\Users\frl\AppData\Local\Temp\SNAGHTML32469ab.PNG"/>
          <p:cNvPicPr>
            <a:picLocks noChangeAspect="1" noChangeArrowheads="1"/>
          </p:cNvPicPr>
          <p:nvPr/>
        </p:nvPicPr>
        <p:blipFill>
          <a:blip r:embed="rId3"/>
          <a:srcRect/>
          <a:stretch>
            <a:fillRect/>
          </a:stretch>
        </p:blipFill>
        <p:spPr bwMode="auto">
          <a:xfrm>
            <a:off x="3276600" y="2514600"/>
            <a:ext cx="5914286" cy="3762858"/>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Content Placeholder 2"/>
          <p:cNvSpPr>
            <a:spLocks noGrp="1"/>
          </p:cNvSpPr>
          <p:nvPr>
            <p:ph idx="1"/>
          </p:nvPr>
        </p:nvSpPr>
        <p:spPr>
          <a:xfrm>
            <a:off x="457200" y="891611"/>
            <a:ext cx="8229600" cy="2613590"/>
          </a:xfrm>
        </p:spPr>
        <p:txBody>
          <a:bodyPr>
            <a:normAutofit/>
          </a:bodyPr>
          <a:lstStyle/>
          <a:p>
            <a:r>
              <a:rPr lang="en-US" altLang="zh-CN" sz="2600" dirty="0" smtClean="0"/>
              <a:t>All possible paths through the UI must be mapped.</a:t>
            </a:r>
          </a:p>
          <a:p>
            <a:r>
              <a:rPr lang="en-US" altLang="zh-CN" sz="2600" dirty="0" smtClean="0"/>
              <a:t>Select Continue if more mapping is required</a:t>
            </a:r>
          </a:p>
        </p:txBody>
      </p:sp>
      <p:sp>
        <p:nvSpPr>
          <p:cNvPr id="27649" name="Title 1"/>
          <p:cNvSpPr>
            <a:spLocks noGrp="1"/>
          </p:cNvSpPr>
          <p:nvPr>
            <p:ph type="title"/>
          </p:nvPr>
        </p:nvSpPr>
        <p:spPr/>
        <p:txBody>
          <a:bodyPr/>
          <a:lstStyle/>
          <a:p>
            <a:r>
              <a:rPr lang="en-US" altLang="zh-CN" smtClean="0"/>
              <a:t>Using QGen - Mapping</a:t>
            </a:r>
          </a:p>
        </p:txBody>
      </p:sp>
      <p:sp>
        <p:nvSpPr>
          <p:cNvPr id="8" name="Content Placeholder 2"/>
          <p:cNvSpPr txBox="1">
            <a:spLocks/>
          </p:cNvSpPr>
          <p:nvPr/>
        </p:nvSpPr>
        <p:spPr>
          <a:xfrm>
            <a:off x="457200" y="2209800"/>
            <a:ext cx="2819400" cy="3352800"/>
          </a:xfrm>
          <a:prstGeom prst="rect">
            <a:avLst/>
          </a:prstGeom>
        </p:spPr>
        <p:txBody>
          <a:bodyPr vert="horz" lIns="91440" tIns="45720" rIns="91440" bIns="45720" rtlCol="0">
            <a:normAutofit/>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r>
              <a:rPr kumimoji="0" lang="en-US" altLang="zh-CN" sz="26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Map additional flows, missed fields, and missed frames</a:t>
            </a:r>
          </a:p>
        </p:txBody>
      </p:sp>
      <p:sp>
        <p:nvSpPr>
          <p:cNvPr id="6" name="Footer Placeholder 5"/>
          <p:cNvSpPr>
            <a:spLocks noGrp="1"/>
          </p:cNvSpPr>
          <p:nvPr>
            <p:ph type="ftr" sz="quarter" idx="10"/>
          </p:nvPr>
        </p:nvSpPr>
        <p:spPr/>
        <p:txBody>
          <a:bodyPr/>
          <a:lstStyle/>
          <a:p>
            <a:r>
              <a:rPr lang="en-US" dirty="0" smtClean="0"/>
              <a:t>QX-QGEN-080</a:t>
            </a:r>
            <a:endParaRPr lang="en-US" dirty="0"/>
          </a:p>
        </p:txBody>
      </p:sp>
      <p:pic>
        <p:nvPicPr>
          <p:cNvPr id="61442" name="Picture 2" descr="C:\Users\frl\AppData\Local\Temp\SNAGHTML32a4855.PNG"/>
          <p:cNvPicPr>
            <a:picLocks noChangeAspect="1" noChangeArrowheads="1"/>
          </p:cNvPicPr>
          <p:nvPr/>
        </p:nvPicPr>
        <p:blipFill>
          <a:blip r:embed="rId3"/>
          <a:srcRect/>
          <a:stretch>
            <a:fillRect/>
          </a:stretch>
        </p:blipFill>
        <p:spPr bwMode="auto">
          <a:xfrm>
            <a:off x="3229714" y="2590800"/>
            <a:ext cx="5914286" cy="3762858"/>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r>
              <a:rPr lang="en-US" dirty="0" smtClean="0"/>
              <a:t>Once all paths and fields are mapped, exit the iteration</a:t>
            </a:r>
            <a:endParaRPr lang="en-US" dirty="0"/>
          </a:p>
        </p:txBody>
      </p:sp>
      <p:sp>
        <p:nvSpPr>
          <p:cNvPr id="29697" name="Title 1"/>
          <p:cNvSpPr>
            <a:spLocks noGrp="1"/>
          </p:cNvSpPr>
          <p:nvPr>
            <p:ph type="title"/>
          </p:nvPr>
        </p:nvSpPr>
        <p:spPr/>
        <p:txBody>
          <a:bodyPr/>
          <a:lstStyle/>
          <a:p>
            <a:r>
              <a:rPr lang="en-US" altLang="zh-CN" smtClean="0"/>
              <a:t>Using QGen - Mapping</a:t>
            </a:r>
          </a:p>
        </p:txBody>
      </p:sp>
      <p:sp>
        <p:nvSpPr>
          <p:cNvPr id="5" name="Footer Placeholder 4"/>
          <p:cNvSpPr>
            <a:spLocks noGrp="1"/>
          </p:cNvSpPr>
          <p:nvPr>
            <p:ph type="ftr" sz="quarter" idx="10"/>
          </p:nvPr>
        </p:nvSpPr>
        <p:spPr/>
        <p:txBody>
          <a:bodyPr/>
          <a:lstStyle/>
          <a:p>
            <a:r>
              <a:rPr lang="en-US" dirty="0" smtClean="0"/>
              <a:t>QX-QGEN-090</a:t>
            </a:r>
            <a:endParaRPr lang="en-US" dirty="0"/>
          </a:p>
        </p:txBody>
      </p:sp>
      <p:pic>
        <p:nvPicPr>
          <p:cNvPr id="59394" name="Picture 2" descr="C:\Users\frl\AppData\Local\Temp\SNAGHTML32bf43d.PNG"/>
          <p:cNvPicPr>
            <a:picLocks noChangeAspect="1" noChangeArrowheads="1"/>
          </p:cNvPicPr>
          <p:nvPr/>
        </p:nvPicPr>
        <p:blipFill>
          <a:blip r:embed="rId3"/>
          <a:srcRect/>
          <a:stretch>
            <a:fillRect/>
          </a:stretch>
        </p:blipFill>
        <p:spPr bwMode="auto">
          <a:xfrm>
            <a:off x="1524000" y="2057400"/>
            <a:ext cx="5914286" cy="3762858"/>
          </a:xfrm>
          <a:prstGeom prst="rect">
            <a:avLst/>
          </a:prstGeom>
          <a:no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QAD_corporate_presentation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2265</TotalTime>
  <Words>3570</Words>
  <Application>Microsoft Office PowerPoint</Application>
  <PresentationFormat>On-screen Show (4:3)</PresentationFormat>
  <Paragraphs>278</Paragraphs>
  <Slides>21</Slides>
  <Notes>20</Notes>
  <HiddenSlides>0</HiddenSlides>
  <MMClips>0</MMClips>
  <ScaleCrop>false</ScaleCrop>
  <HeadingPairs>
    <vt:vector size="4" baseType="variant">
      <vt:variant>
        <vt:lpstr>Theme</vt:lpstr>
      </vt:variant>
      <vt:variant>
        <vt:i4>2</vt:i4>
      </vt:variant>
      <vt:variant>
        <vt:lpstr>Slide Titles</vt:lpstr>
      </vt:variant>
      <vt:variant>
        <vt:i4>21</vt:i4>
      </vt:variant>
    </vt:vector>
  </HeadingPairs>
  <TitlesOfParts>
    <vt:vector size="23" baseType="lpstr">
      <vt:lpstr>QAD_corporate_presentation_template</vt:lpstr>
      <vt:lpstr>QAD 2010 Template</vt:lpstr>
      <vt:lpstr>QAD Fundamentals</vt:lpstr>
      <vt:lpstr>QGen Overview</vt:lpstr>
      <vt:lpstr>Using QGen</vt:lpstr>
      <vt:lpstr>Using QGen - Mapping</vt:lpstr>
      <vt:lpstr>Using QGen - Mapping</vt:lpstr>
      <vt:lpstr>Using QGen - Mapping</vt:lpstr>
      <vt:lpstr>Using QGen - Mapping</vt:lpstr>
      <vt:lpstr>Using QGen - Mapping</vt:lpstr>
      <vt:lpstr>Using QGen - Mapping</vt:lpstr>
      <vt:lpstr>Using QGen - Mapping</vt:lpstr>
      <vt:lpstr>Using QGen - Mapping</vt:lpstr>
      <vt:lpstr>Using QGen - Generation</vt:lpstr>
      <vt:lpstr>Using QGen - Generation</vt:lpstr>
      <vt:lpstr>Using QGen - Generation</vt:lpstr>
      <vt:lpstr>Using QGen - Generation</vt:lpstr>
      <vt:lpstr>Using QGen - Generation</vt:lpstr>
      <vt:lpstr>Using QGen - Generation</vt:lpstr>
      <vt:lpstr>Using QGen – Mapping Comments</vt:lpstr>
      <vt:lpstr>Using QGen – Mapping Comments</vt:lpstr>
      <vt:lpstr>QGen Extras</vt:lpstr>
      <vt:lpstr>QGen Exercise</vt:lpstr>
    </vt:vector>
  </TitlesOfParts>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QAD</dc:creator>
  <cp:lastModifiedBy>qad</cp:lastModifiedBy>
  <cp:revision>143</cp:revision>
  <dcterms:created xsi:type="dcterms:W3CDTF">2009-01-19T18:35:56Z</dcterms:created>
  <dcterms:modified xsi:type="dcterms:W3CDTF">2013-10-19T03:26:23Z</dcterms:modified>
</cp:coreProperties>
</file>