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819" r:id="rId2"/>
  </p:sldMasterIdLst>
  <p:notesMasterIdLst>
    <p:notesMasterId r:id="rId48"/>
  </p:notesMasterIdLst>
  <p:sldIdLst>
    <p:sldId id="259" r:id="rId3"/>
    <p:sldId id="315" r:id="rId4"/>
    <p:sldId id="269" r:id="rId5"/>
    <p:sldId id="270" r:id="rId6"/>
    <p:sldId id="271" r:id="rId7"/>
    <p:sldId id="272" r:id="rId8"/>
    <p:sldId id="273" r:id="rId9"/>
    <p:sldId id="276" r:id="rId10"/>
    <p:sldId id="277" r:id="rId11"/>
    <p:sldId id="275" r:id="rId12"/>
    <p:sldId id="278" r:id="rId13"/>
    <p:sldId id="316" r:id="rId14"/>
    <p:sldId id="280" r:id="rId15"/>
    <p:sldId id="281" r:id="rId16"/>
    <p:sldId id="282" r:id="rId17"/>
    <p:sldId id="283" r:id="rId18"/>
    <p:sldId id="285" r:id="rId19"/>
    <p:sldId id="321" r:id="rId20"/>
    <p:sldId id="286" r:id="rId21"/>
    <p:sldId id="287" r:id="rId22"/>
    <p:sldId id="288" r:id="rId23"/>
    <p:sldId id="289" r:id="rId24"/>
    <p:sldId id="317" r:id="rId25"/>
    <p:sldId id="291" r:id="rId26"/>
    <p:sldId id="293" r:id="rId27"/>
    <p:sldId id="294" r:id="rId28"/>
    <p:sldId id="320" r:id="rId29"/>
    <p:sldId id="350" r:id="rId30"/>
    <p:sldId id="296" r:id="rId31"/>
    <p:sldId id="297" r:id="rId32"/>
    <p:sldId id="298" r:id="rId33"/>
    <p:sldId id="299" r:id="rId34"/>
    <p:sldId id="300" r:id="rId35"/>
    <p:sldId id="302" r:id="rId36"/>
    <p:sldId id="323" r:id="rId37"/>
    <p:sldId id="349" r:id="rId38"/>
    <p:sldId id="322" r:id="rId39"/>
    <p:sldId id="290" r:id="rId40"/>
    <p:sldId id="306" r:id="rId41"/>
    <p:sldId id="324" r:id="rId42"/>
    <p:sldId id="325" r:id="rId43"/>
    <p:sldId id="311" r:id="rId44"/>
    <p:sldId id="351" r:id="rId45"/>
    <p:sldId id="318" r:id="rId46"/>
    <p:sldId id="303" r:id="rId47"/>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681" autoAdjust="0"/>
    <p:restoredTop sz="83478" autoAdjust="0"/>
  </p:normalViewPr>
  <p:slideViewPr>
    <p:cSldViewPr>
      <p:cViewPr varScale="1">
        <p:scale>
          <a:sx n="95" d="100"/>
          <a:sy n="95" d="100"/>
        </p:scale>
        <p:origin x="-33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66EB4044-347E-4E30-8B74-01BEB87B8A4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a:lnSpc>
                <a:spcPct val="90000"/>
              </a:lnSpc>
            </a:pPr>
            <a:r>
              <a:rPr lang="en-US" dirty="0" smtClean="0"/>
              <a:t>The QXtend Overview slides described the basic components and concepts behind QXI, but did not describe QXI setup and configuration. This training section describes in detail the QXI components, and their configuration and management.</a:t>
            </a:r>
          </a:p>
          <a:p>
            <a:pPr>
              <a:lnSpc>
                <a:spcPct val="90000"/>
              </a:lnSpc>
            </a:pPr>
            <a:endParaRPr lang="en-US" dirty="0" smtClean="0"/>
          </a:p>
          <a:p>
            <a:pPr>
              <a:lnSpc>
                <a:spcPct val="90000"/>
              </a:lnSpc>
            </a:pPr>
            <a:r>
              <a:rPr lang="en-US" dirty="0" smtClean="0"/>
              <a:t>To ensure that messages can be processed into a target QAD application, you must configure QXI by following several basic steps; for example, you must create the services and components that drive QXtend. To configure QXI, you must do the following:</a:t>
            </a:r>
          </a:p>
          <a:p>
            <a:pPr>
              <a:lnSpc>
                <a:spcPct val="90000"/>
              </a:lnSpc>
            </a:pPr>
            <a:endParaRPr lang="en-US" dirty="0" smtClean="0"/>
          </a:p>
          <a:p>
            <a:pPr>
              <a:lnSpc>
                <a:spcPct val="90000"/>
              </a:lnSpc>
              <a:buFont typeface="Calibri" pitchFamily="34" charset="0"/>
              <a:buAutoNum type="arabicPeriod"/>
            </a:pPr>
            <a:r>
              <a:rPr lang="en-US" dirty="0" smtClean="0"/>
              <a:t>Set up the receiver. This step identifies the instance of the target QAD application (application type, version, and supported APIs).</a:t>
            </a:r>
          </a:p>
          <a:p>
            <a:pPr>
              <a:lnSpc>
                <a:spcPct val="90000"/>
              </a:lnSpc>
              <a:buFont typeface="Calibri" pitchFamily="34" charset="0"/>
              <a:buAutoNum type="arabicPeriod"/>
            </a:pPr>
            <a:endParaRPr lang="en-US" dirty="0" smtClean="0"/>
          </a:p>
          <a:p>
            <a:pPr>
              <a:lnSpc>
                <a:spcPct val="90000"/>
              </a:lnSpc>
              <a:buFont typeface="Calibri" pitchFamily="34" charset="0"/>
              <a:buAutoNum type="arabicPeriod"/>
            </a:pPr>
            <a:r>
              <a:rPr lang="en-US" dirty="0" smtClean="0"/>
              <a:t>Set up a connection pool. This step specifies the connection details required to connect and process requests into the target application.</a:t>
            </a:r>
          </a:p>
          <a:p>
            <a:pPr>
              <a:lnSpc>
                <a:spcPct val="90000"/>
              </a:lnSpc>
              <a:buFont typeface="Calibri" pitchFamily="34" charset="0"/>
              <a:buAutoNum type="arabicPeriod"/>
            </a:pPr>
            <a:endParaRPr lang="en-US" dirty="0" smtClean="0"/>
          </a:p>
          <a:p>
            <a:pPr>
              <a:lnSpc>
                <a:spcPct val="90000"/>
              </a:lnSpc>
              <a:buFont typeface="Calibri" pitchFamily="34" charset="0"/>
              <a:buAutoNum type="arabicPeriod"/>
            </a:pPr>
            <a:r>
              <a:rPr lang="en-US" dirty="0" smtClean="0"/>
              <a:t>Manage the supported receiver APIs. This step includes add, modify, and delete support for APIs used by the receivers configured in QXI.</a:t>
            </a:r>
          </a:p>
          <a:p>
            <a:pPr>
              <a:lnSpc>
                <a:spcPct val="90000"/>
              </a:lnSpc>
              <a:buFont typeface="Calibri" pitchFamily="34" charset="0"/>
              <a:buAutoNum type="arabicPeriod"/>
            </a:pPr>
            <a:endParaRPr lang="en-US" dirty="0" smtClean="0"/>
          </a:p>
          <a:p>
            <a:pPr>
              <a:lnSpc>
                <a:spcPct val="90000"/>
              </a:lnSpc>
              <a:buFont typeface="Calibri" pitchFamily="34" charset="0"/>
              <a:buAutoNum type="arabicPeriod"/>
            </a:pPr>
            <a:r>
              <a:rPr lang="en-US" dirty="0" smtClean="0"/>
              <a:t>Verify your configuration. This step validates the QXI configuration and ensures that a request can be processed into the target application.</a:t>
            </a:r>
          </a:p>
          <a:p>
            <a:pPr>
              <a:lnSpc>
                <a:spcPct val="90000"/>
              </a:lnSpc>
              <a:buFont typeface="Calibri" pitchFamily="34" charset="0"/>
              <a:buAutoNum type="arabicPeriod"/>
            </a:pPr>
            <a:endParaRPr lang="en-US" dirty="0" smtClean="0"/>
          </a:p>
          <a:p>
            <a:pPr>
              <a:lnSpc>
                <a:spcPct val="90000"/>
              </a:lnSpc>
              <a:buFont typeface="Calibri" pitchFamily="34" charset="0"/>
              <a:buAutoNum type="arabicPeriod"/>
            </a:pPr>
            <a:r>
              <a:rPr lang="en-US" dirty="0" smtClean="0"/>
              <a:t>Manage implementation APIs. This step manages the APIs required during the implementation project. These APIs are typically customer-specific.</a:t>
            </a:r>
          </a:p>
        </p:txBody>
      </p:sp>
      <p:sp>
        <p:nvSpPr>
          <p:cNvPr id="51204" name="Slide Number Placeholder 3"/>
          <p:cNvSpPr>
            <a:spLocks noGrp="1"/>
          </p:cNvSpPr>
          <p:nvPr>
            <p:ph type="sldNum" sz="quarter" idx="5"/>
          </p:nvPr>
        </p:nvSpPr>
        <p:spPr>
          <a:noFill/>
        </p:spPr>
        <p:txBody>
          <a:bodyPr/>
          <a:lstStyle/>
          <a:p>
            <a:fld id="{24EAA613-66C7-441A-B86D-FC7B55D3BB9F}" type="slidenum">
              <a:rPr lang="en-US"/>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59212811-6567-45E1-8441-6B17A8E55501}" type="slidenum">
              <a:rPr lang="zh-CN" altLang="en-US"/>
              <a:pPr/>
              <a:t>11</a:t>
            </a:fld>
            <a:endParaRPr lang="en-US" altLang="zh-CN"/>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914400" y="4343400"/>
            <a:ext cx="5029200" cy="4114800"/>
          </a:xfrm>
          <a:noFill/>
          <a:ln/>
        </p:spPr>
        <p:txBody>
          <a:bodyPr/>
          <a:lstStyle/>
          <a:p>
            <a:r>
              <a:rPr lang="en-US" altLang="zh-CN" dirty="0" smtClean="0"/>
              <a:t>You can delete receivers as required. Deleting a receiver removes all traces of the receiver from the QXtend system.</a:t>
            </a:r>
          </a:p>
          <a:p>
            <a:endParaRPr lang="en-US" altLang="zh-CN" dirty="0" smtClean="0"/>
          </a:p>
          <a:p>
            <a:r>
              <a:rPr lang="en-US" altLang="zh-CN" dirty="0" smtClean="0"/>
              <a:t>To delete a receiver:</a:t>
            </a:r>
          </a:p>
          <a:p>
            <a:endParaRPr lang="en-US" altLang="zh-CN" dirty="0" smtClean="0"/>
          </a:p>
          <a:p>
            <a:pPr>
              <a:buFont typeface="Calibri" pitchFamily="34" charset="0"/>
              <a:buAutoNum type="arabicPeriod"/>
            </a:pPr>
            <a:r>
              <a:rPr lang="en-US" altLang="zh-CN" dirty="0" smtClean="0"/>
              <a:t>In the Configuration Manager, choose Receivers|&lt;</a:t>
            </a:r>
            <a:r>
              <a:rPr lang="en-US" altLang="zh-CN" i="1" dirty="0" err="1" smtClean="0"/>
              <a:t>mfgpro</a:t>
            </a:r>
            <a:r>
              <a:rPr lang="en-US" altLang="zh-CN" i="1" dirty="0" smtClean="0"/>
              <a:t>-version&gt;, </a:t>
            </a:r>
            <a:r>
              <a:rPr lang="en-US" altLang="zh-CN" dirty="0" smtClean="0"/>
              <a:t>where</a:t>
            </a:r>
            <a:r>
              <a:rPr lang="en-US" altLang="zh-CN" i="1" dirty="0" smtClean="0"/>
              <a:t> &lt;</a:t>
            </a:r>
            <a:r>
              <a:rPr lang="en-US" altLang="zh-CN" i="1" dirty="0" err="1" smtClean="0"/>
              <a:t>mfgpro</a:t>
            </a:r>
            <a:r>
              <a:rPr lang="en-US" altLang="zh-CN" i="1" dirty="0" smtClean="0"/>
              <a:t>-version&gt; </a:t>
            </a:r>
            <a:r>
              <a:rPr lang="en-US" altLang="zh-CN" dirty="0" smtClean="0"/>
              <a:t>is </a:t>
            </a:r>
            <a:r>
              <a:rPr lang="en-US" altLang="zh-CN" dirty="0" err="1" smtClean="0"/>
              <a:t>eB</a:t>
            </a:r>
            <a:r>
              <a:rPr lang="en-US" altLang="zh-CN" dirty="0" smtClean="0"/>
              <a:t>, eB2, eB2.1, QADSE, or QADEE. Other products may display on this menu. The currently available receivers display.</a:t>
            </a:r>
          </a:p>
          <a:p>
            <a:pPr>
              <a:buFont typeface="Calibri" pitchFamily="34" charset="0"/>
              <a:buAutoNum type="arabicPeriod"/>
            </a:pPr>
            <a:r>
              <a:rPr lang="en-US" altLang="zh-CN" dirty="0" smtClean="0"/>
              <a:t>Select the receiver you want to delete by clicking in the box next to it. Choose Delete.</a:t>
            </a:r>
          </a:p>
          <a:p>
            <a:pPr>
              <a:buFont typeface="Calibri" pitchFamily="34" charset="0"/>
              <a:buAutoNum type="arabicPeriod"/>
            </a:pPr>
            <a:r>
              <a:rPr lang="en-US" altLang="zh-CN" dirty="0" smtClean="0"/>
              <a:t>You are asked, “Are you sure you want to delete the receiver?” Choose OK.</a:t>
            </a:r>
          </a:p>
          <a:p>
            <a:pPr>
              <a:buFont typeface="Calibri" pitchFamily="34" charset="0"/>
              <a:buAutoNum type="arabicPeriod"/>
            </a:pPr>
            <a:r>
              <a:rPr lang="en-US" altLang="zh-CN" dirty="0" smtClean="0"/>
              <a:t>You are asked, “Please close all files within specified receiver(s)” Choose OK if no documents are in transit for the receiver. Choose OK. If QXI is active, the suspend options display. Choose a suspend option to cancel or continue. </a:t>
            </a:r>
          </a:p>
          <a:p>
            <a:pPr>
              <a:buFont typeface="Calibri" pitchFamily="34" charset="0"/>
              <a:buAutoNum type="arabicPeriod"/>
            </a:pPr>
            <a:r>
              <a:rPr lang="en-US" altLang="zh-CN" dirty="0" smtClean="0"/>
              <a:t>If you suspended QXI services in step 4, you have the option of resuming QXtend Manager at this point. If you do this, QXI returns to the active state and a confirmation displays.</a:t>
            </a:r>
          </a:p>
          <a:p>
            <a:pPr>
              <a:buFont typeface="Calibri" pitchFamily="34" charset="0"/>
              <a:buAutoNum type="arabicPeriod"/>
            </a:pPr>
            <a:r>
              <a:rPr lang="en-US" altLang="zh-CN" dirty="0" smtClean="0"/>
              <a:t>To exit the delete receiver confirmation screen or the resume QXI services confirmation, choose any other menu option in the QXtend Manager interface.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altLang="zh-CN" sz="1100" smtClean="0"/>
              <a:t>The following list shows a number of key concepts used in receivers in QXI. In each statement below, fill in the correct term from the list.</a:t>
            </a:r>
          </a:p>
          <a:p>
            <a:endParaRPr lang="en-US" altLang="zh-CN" sz="1100" smtClean="0"/>
          </a:p>
          <a:p>
            <a:endParaRPr lang="en-US" altLang="zh-CN" sz="1100" smtClean="0"/>
          </a:p>
          <a:p>
            <a:pPr>
              <a:buFont typeface="Calibri" pitchFamily="34" charset="0"/>
              <a:buAutoNum type="arabicPeriod"/>
            </a:pPr>
            <a:r>
              <a:rPr lang="en-US" altLang="zh-CN" sz="1100" smtClean="0"/>
              <a:t>A receiver serves five primary purposes: Identifies the __</a:t>
            </a:r>
            <a:r>
              <a:rPr lang="en-US" altLang="zh-CN" sz="1100" b="1" smtClean="0"/>
              <a:t>application instance</a:t>
            </a:r>
            <a:r>
              <a:rPr lang="en-US" altLang="zh-CN" sz="1100" smtClean="0"/>
              <a:t>______, identifies the QAD application version, defines the authentication, defines the APIs supported, and determines the licenses and licensed domains.</a:t>
            </a:r>
          </a:p>
          <a:p>
            <a:pPr>
              <a:buFont typeface="Calibri" pitchFamily="34" charset="0"/>
              <a:buAutoNum type="arabicPeriod"/>
            </a:pPr>
            <a:r>
              <a:rPr lang="en-US" altLang="zh-CN" sz="1100" smtClean="0"/>
              <a:t>All receiver management tasks are accessed on the _</a:t>
            </a:r>
            <a:r>
              <a:rPr lang="en-US" altLang="zh-CN" sz="1100" b="1" smtClean="0"/>
              <a:t>Configuration tab</a:t>
            </a:r>
            <a:r>
              <a:rPr lang="en-US" altLang="zh-CN" sz="1100" smtClean="0"/>
              <a:t>_____ via the __</a:t>
            </a:r>
            <a:r>
              <a:rPr lang="en-US" altLang="zh-CN" sz="1100" b="1" smtClean="0"/>
              <a:t>Receivers node</a:t>
            </a:r>
            <a:r>
              <a:rPr lang="en-US" altLang="zh-CN" sz="1100" smtClean="0"/>
              <a:t>____ on the tree menu.</a:t>
            </a:r>
          </a:p>
          <a:p>
            <a:pPr>
              <a:buFont typeface="Calibri" pitchFamily="34" charset="0"/>
              <a:buAutoNum type="arabicPeriod"/>
            </a:pPr>
            <a:r>
              <a:rPr lang="en-US" altLang="zh-CN" sz="1100" smtClean="0"/>
              <a:t>The list of __</a:t>
            </a:r>
            <a:r>
              <a:rPr lang="en-US" altLang="zh-CN" sz="1100" b="1" smtClean="0"/>
              <a:t>supported APIs</a:t>
            </a:r>
            <a:r>
              <a:rPr lang="en-US" altLang="zh-CN" sz="1100" smtClean="0"/>
              <a:t>____ enables QXtend to limit the API transactions that can be processed by the receiver.</a:t>
            </a:r>
          </a:p>
          <a:p>
            <a:pPr>
              <a:buFont typeface="Calibri" pitchFamily="34" charset="0"/>
              <a:buAutoNum type="arabicPeriod"/>
            </a:pPr>
            <a:r>
              <a:rPr lang="en-US" altLang="zh-CN" sz="1100" smtClean="0"/>
              <a:t>You can change the description, ___</a:t>
            </a:r>
            <a:r>
              <a:rPr lang="en-US" altLang="zh-CN" sz="1100" b="1" smtClean="0"/>
              <a:t>authentication</a:t>
            </a:r>
            <a:r>
              <a:rPr lang="en-US" altLang="zh-CN" sz="1100" smtClean="0"/>
              <a:t>___ and __</a:t>
            </a:r>
            <a:r>
              <a:rPr lang="en-US" altLang="zh-CN" sz="1100" b="1" smtClean="0"/>
              <a:t>license settings</a:t>
            </a:r>
            <a:r>
              <a:rPr lang="en-US" altLang="zh-CN" sz="1100" smtClean="0"/>
              <a:t>____ for a receiver.</a:t>
            </a:r>
          </a:p>
          <a:p>
            <a:endParaRPr lang="en-US" altLang="zh-CN" sz="1100" smtClean="0"/>
          </a:p>
        </p:txBody>
      </p:sp>
      <p:sp>
        <p:nvSpPr>
          <p:cNvPr id="62468" name="Slide Number Placeholder 3"/>
          <p:cNvSpPr>
            <a:spLocks noGrp="1"/>
          </p:cNvSpPr>
          <p:nvPr>
            <p:ph type="sldNum" sz="quarter" idx="5"/>
          </p:nvPr>
        </p:nvSpPr>
        <p:spPr>
          <a:noFill/>
        </p:spPr>
        <p:txBody>
          <a:bodyPr/>
          <a:lstStyle/>
          <a:p>
            <a:fld id="{AF3A0010-9DA8-4257-A65C-B806A92B8952}" type="slidenum">
              <a:rPr lang="zh-CN" altLang="en-US"/>
              <a:pPr/>
              <a:t>12</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a:lnSpc>
                <a:spcPct val="90000"/>
              </a:lnSpc>
            </a:pPr>
            <a:r>
              <a:rPr lang="en-US" altLang="zh-CN" dirty="0" smtClean="0"/>
              <a:t>QXI connection pools provide connections from QXtend to specific instances of QAD applications. The connections enable request data passed into QXtend to be loaded into the target QAD application using the APIs that are available. The collection of connection pools available in QXI is managed by the Connection Pool Manager.</a:t>
            </a:r>
          </a:p>
          <a:p>
            <a:pPr>
              <a:lnSpc>
                <a:spcPct val="90000"/>
              </a:lnSpc>
            </a:pPr>
            <a:endParaRPr lang="en-US" altLang="zh-CN" dirty="0" smtClean="0"/>
          </a:p>
          <a:p>
            <a:pPr>
              <a:lnSpc>
                <a:spcPct val="90000"/>
              </a:lnSpc>
            </a:pPr>
            <a:r>
              <a:rPr lang="en-US" altLang="zh-CN" dirty="0" smtClean="0"/>
              <a:t>Connection pools are assigned a name that must match the name of the receiver it is intended to process data for. If the names do not match, QXtend cannot pass data from the receiver to the connection pool that ultimately loads the data into the target application.</a:t>
            </a:r>
          </a:p>
          <a:p>
            <a:pPr>
              <a:lnSpc>
                <a:spcPct val="90000"/>
              </a:lnSpc>
            </a:pPr>
            <a:endParaRPr lang="en-US" altLang="zh-CN" dirty="0" smtClean="0"/>
          </a:p>
          <a:p>
            <a:pPr>
              <a:lnSpc>
                <a:spcPct val="90000"/>
              </a:lnSpc>
            </a:pPr>
            <a:r>
              <a:rPr lang="en-US" altLang="zh-CN" dirty="0" smtClean="0"/>
              <a:t>The settings on the connection pool also control the number of connections that are available to process requests; the minimum and maximum pool size are standard settings on a connection pool. Once the maximum number of connections has been reached, no new connections are created. The maximum pool size settings shows the maximum number of requests that can be processed simultaneously.</a:t>
            </a:r>
          </a:p>
          <a:p>
            <a:pPr>
              <a:lnSpc>
                <a:spcPct val="90000"/>
              </a:lnSpc>
            </a:pPr>
            <a:endParaRPr lang="en-US" altLang="zh-CN" dirty="0" smtClean="0"/>
          </a:p>
          <a:p>
            <a:pPr>
              <a:lnSpc>
                <a:spcPct val="90000"/>
              </a:lnSpc>
            </a:pPr>
            <a:r>
              <a:rPr lang="en-US" altLang="zh-CN" dirty="0" smtClean="0"/>
              <a:t>There are different types of connection pool; the connection pool type controls how data is moved from QXtend to the target application; for example, the UI API uses a telnet or </a:t>
            </a:r>
            <a:r>
              <a:rPr lang="en-US" altLang="zh-CN" dirty="0" err="1" smtClean="0"/>
              <a:t>ssh</a:t>
            </a:r>
            <a:r>
              <a:rPr lang="en-US" altLang="zh-CN" dirty="0" smtClean="0"/>
              <a:t> connection to load data, whereas the SI API uses a connection to the Progress AppServer and the Fin API is one kind of SI API but use a connection to Financial AppServer. When creating an instance of a connection pool, the details required to establish the connection to the QAD Application can vary considerably depending on the connection pool type.</a:t>
            </a:r>
          </a:p>
          <a:p>
            <a:pPr>
              <a:lnSpc>
                <a:spcPct val="90000"/>
              </a:lnSpc>
            </a:pPr>
            <a:endParaRPr lang="en-US" altLang="zh-CN" dirty="0" smtClean="0"/>
          </a:p>
          <a:p>
            <a:pPr>
              <a:lnSpc>
                <a:spcPct val="90000"/>
              </a:lnSpc>
            </a:pPr>
            <a:r>
              <a:rPr lang="en-US" altLang="zh-CN" dirty="0" smtClean="0"/>
              <a:t>The combination of the connection pool name and pool type uniquely identifies a connection pool. A receiver can be linked to one or more connection pools depending on the APIs used. This allows requests to one receiver to use different API mechanisms to access the QAD application logic. The relevant connection pool required to process the request is identified from the API name, and version details that are stored within QXtend.</a:t>
            </a:r>
          </a:p>
        </p:txBody>
      </p:sp>
      <p:sp>
        <p:nvSpPr>
          <p:cNvPr id="63492" name="Slide Number Placeholder 3"/>
          <p:cNvSpPr>
            <a:spLocks noGrp="1"/>
          </p:cNvSpPr>
          <p:nvPr>
            <p:ph type="sldNum" sz="quarter" idx="5"/>
          </p:nvPr>
        </p:nvSpPr>
        <p:spPr>
          <a:noFill/>
        </p:spPr>
        <p:txBody>
          <a:bodyPr/>
          <a:lstStyle/>
          <a:p>
            <a:fld id="{9932BC6C-14A4-49A2-BEA9-062E9F79F5A5}" type="slidenum">
              <a:rPr lang="zh-CN" altLang="en-US"/>
              <a:pPr/>
              <a:t>13</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altLang="zh-CN" dirty="0" smtClean="0"/>
              <a:t>You access the Connection Pool Manager by selecting the Connections tab. The Connection Pool Manager provides a centralized management console that allows users to maintain their required connection pools. The target QAD applications may require several connection pools per instance depending on the APIs being used.</a:t>
            </a:r>
          </a:p>
          <a:p>
            <a:endParaRPr lang="en-US" altLang="zh-CN" dirty="0" smtClean="0"/>
          </a:p>
          <a:p>
            <a:r>
              <a:rPr lang="en-US" altLang="zh-CN" dirty="0" smtClean="0"/>
              <a:t>Connection pools can be individually created, deleted, updated, stopped, or started from this console. You also can stop and start all connection pools by clicking Restart Connection Pool Manager.</a:t>
            </a:r>
          </a:p>
          <a:p>
            <a:endParaRPr lang="en-US" altLang="zh-CN"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addition to managing connection pools through Connection Pool Manager in the administrative UI, you can also use the connection pool manager script to start, stop, restart, and shut down connection pools, as well as query the connection pool status. </a:t>
            </a:r>
            <a:r>
              <a:rPr lang="en-US" baseline="0" smtClean="0"/>
              <a:t>This script can be found under WEB-INF/scripts directory of QXI web application. </a:t>
            </a:r>
            <a:endParaRPr lang="en-US" baseline="0" dirty="0" smtClean="0"/>
          </a:p>
        </p:txBody>
      </p:sp>
      <p:sp>
        <p:nvSpPr>
          <p:cNvPr id="64516" name="Slide Number Placeholder 3"/>
          <p:cNvSpPr>
            <a:spLocks noGrp="1"/>
          </p:cNvSpPr>
          <p:nvPr>
            <p:ph type="sldNum" sz="quarter" idx="5"/>
          </p:nvPr>
        </p:nvSpPr>
        <p:spPr>
          <a:noFill/>
        </p:spPr>
        <p:txBody>
          <a:bodyPr/>
          <a:lstStyle/>
          <a:p>
            <a:fld id="{AB6B8740-4F08-487B-9228-228401D16108}" type="slidenum">
              <a:rPr lang="zh-CN" altLang="en-US"/>
              <a:pPr/>
              <a:t>14</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zh-CN" altLang="en-US" smtClean="0"/>
              <a:t> </a:t>
            </a:r>
          </a:p>
        </p:txBody>
      </p:sp>
      <p:sp>
        <p:nvSpPr>
          <p:cNvPr id="65540" name="Slide Number Placeholder 3"/>
          <p:cNvSpPr>
            <a:spLocks noGrp="1"/>
          </p:cNvSpPr>
          <p:nvPr>
            <p:ph type="sldNum" sz="quarter" idx="5"/>
          </p:nvPr>
        </p:nvSpPr>
        <p:spPr>
          <a:noFill/>
        </p:spPr>
        <p:txBody>
          <a:bodyPr/>
          <a:lstStyle/>
          <a:p>
            <a:fld id="{034EC138-79D4-4E65-B75F-B7F7FDAC4B8D}" type="slidenum">
              <a:rPr lang="zh-CN" altLang="en-US"/>
              <a:pPr/>
              <a:t>15</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altLang="zh-CN" dirty="0" smtClean="0"/>
              <a:t>The UI API connection pool type leverages a telnet or </a:t>
            </a:r>
            <a:r>
              <a:rPr lang="en-US" altLang="zh-CN" dirty="0" err="1" smtClean="0"/>
              <a:t>ssh</a:t>
            </a:r>
            <a:r>
              <a:rPr lang="en-US" altLang="zh-CN" dirty="0" smtClean="0"/>
              <a:t> connection to log in to the QAD application and load data from QXtend. Many configuration parameters are defined against the UI API connection pool; however, most of these settings do not need to be changed as they are for advanced performance tuning and configuration (for details see </a:t>
            </a:r>
            <a:r>
              <a:rPr lang="en-US" altLang="zh-CN" i="1" dirty="0" smtClean="0"/>
              <a:t>Technical Reference: QAD QXtend).</a:t>
            </a:r>
          </a:p>
          <a:p>
            <a:endParaRPr lang="en-US" altLang="zh-CN" i="1" dirty="0" smtClean="0"/>
          </a:p>
          <a:p>
            <a:r>
              <a:rPr lang="en-US" altLang="zh-CN" dirty="0" smtClean="0"/>
              <a:t>The following parameters must be configured correctly to establish a connection:</a:t>
            </a:r>
            <a:endParaRPr lang="en-US" altLang="zh-CN" i="1" dirty="0" smtClean="0"/>
          </a:p>
          <a:p>
            <a:endParaRPr lang="en-US" altLang="zh-CN" dirty="0" smtClean="0"/>
          </a:p>
          <a:p>
            <a:pPr lvl="1" eaLnBrk="1" hangingPunct="1">
              <a:buFontTx/>
              <a:buNone/>
            </a:pPr>
            <a:r>
              <a:rPr lang="en-US" altLang="zh-CN" i="1" dirty="0" smtClean="0"/>
              <a:t>Pool Name. </a:t>
            </a:r>
            <a:r>
              <a:rPr lang="en-US" altLang="zh-CN" dirty="0" smtClean="0"/>
              <a:t>The name that you want to assign to the connection pool instance, remember that this must be exactly the same name as the Receiver and it is also important to remember that QXtend Inbound is Case Sensitive so the names must match exactly including the case of the letters.</a:t>
            </a:r>
          </a:p>
          <a:p>
            <a:pPr lvl="1" eaLnBrk="1" hangingPunct="1">
              <a:buFontTx/>
              <a:buNone/>
            </a:pPr>
            <a:endParaRPr lang="en-US" altLang="zh-CN" dirty="0" smtClean="0"/>
          </a:p>
          <a:p>
            <a:pPr lvl="1" eaLnBrk="1" hangingPunct="1">
              <a:buFontTx/>
              <a:buNone/>
            </a:pPr>
            <a:r>
              <a:rPr lang="en-US" altLang="zh-CN" i="1" dirty="0" smtClean="0"/>
              <a:t>Host.</a:t>
            </a:r>
            <a:r>
              <a:rPr lang="en-US" altLang="zh-CN" i="1" baseline="0" dirty="0" smtClean="0"/>
              <a:t> </a:t>
            </a:r>
            <a:r>
              <a:rPr lang="en-US" altLang="zh-CN" baseline="0" dirty="0" smtClean="0"/>
              <a:t>H</a:t>
            </a:r>
            <a:r>
              <a:rPr lang="en-US" altLang="zh-CN" dirty="0" smtClean="0"/>
              <a:t>ostname of the machine where the QAD Application instance is running, the UI API Adapter opens a telnet or </a:t>
            </a:r>
            <a:r>
              <a:rPr lang="en-US" altLang="zh-CN" dirty="0" err="1" smtClean="0"/>
              <a:t>ssh</a:t>
            </a:r>
            <a:r>
              <a:rPr lang="en-US" altLang="zh-CN" dirty="0" smtClean="0"/>
              <a:t> connection to the host machine and use the name given here to establish that connection.</a:t>
            </a:r>
          </a:p>
          <a:p>
            <a:pPr lvl="1" eaLnBrk="1" hangingPunct="1">
              <a:buFontTx/>
              <a:buChar char="•"/>
            </a:pPr>
            <a:endParaRPr lang="en-US" altLang="zh-CN" dirty="0" smtClean="0"/>
          </a:p>
          <a:p>
            <a:pPr lvl="1" eaLnBrk="1" hangingPunct="1">
              <a:buFontTx/>
              <a:buNone/>
            </a:pPr>
            <a:r>
              <a:rPr lang="en-US" altLang="zh-CN" i="1" dirty="0" smtClean="0"/>
              <a:t>Protocol. </a:t>
            </a:r>
            <a:r>
              <a:rPr lang="en-US" altLang="zh-CN" dirty="0" smtClean="0"/>
              <a:t>The protocol for the connection. Available</a:t>
            </a:r>
            <a:r>
              <a:rPr lang="en-US" altLang="zh-CN" baseline="0" dirty="0" smtClean="0"/>
              <a:t> options are Telnet and SSH. If SSH is chosen, two other parameters are enabled, SSH Private Key File and SSH Private Key Password. However the two parameters are not mandatory for </a:t>
            </a:r>
            <a:r>
              <a:rPr lang="en-US" altLang="zh-CN" baseline="0" dirty="0" err="1" smtClean="0"/>
              <a:t>ssh</a:t>
            </a:r>
            <a:r>
              <a:rPr lang="en-US" altLang="zh-CN" baseline="0" dirty="0" smtClean="0"/>
              <a:t> communication since </a:t>
            </a:r>
            <a:r>
              <a:rPr lang="en-US" altLang="zh-CN" baseline="0" dirty="0" err="1" smtClean="0"/>
              <a:t>ssh</a:t>
            </a:r>
            <a:r>
              <a:rPr lang="en-US" altLang="zh-CN" baseline="0" dirty="0" smtClean="0"/>
              <a:t> can work with or without public/private key pairs.  </a:t>
            </a:r>
            <a:endParaRPr lang="en-US" altLang="zh-CN" dirty="0" smtClean="0"/>
          </a:p>
          <a:p>
            <a:pPr lvl="1" eaLnBrk="1" hangingPunct="1">
              <a:buFontTx/>
              <a:buChar char="•"/>
            </a:pPr>
            <a:endParaRPr lang="en-US" altLang="zh-CN" dirty="0" smtClean="0"/>
          </a:p>
          <a:p>
            <a:pPr lvl="1" eaLnBrk="1" hangingPunct="1">
              <a:buFontTx/>
              <a:buNone/>
            </a:pPr>
            <a:r>
              <a:rPr lang="en-US" altLang="zh-CN" i="1" dirty="0" smtClean="0"/>
              <a:t>Port. </a:t>
            </a:r>
            <a:r>
              <a:rPr lang="en-US" altLang="zh-CN" dirty="0" smtClean="0"/>
              <a:t>The port number that is available on the host machine for telnet or </a:t>
            </a:r>
            <a:r>
              <a:rPr lang="en-US" altLang="zh-CN" dirty="0" err="1" smtClean="0"/>
              <a:t>ssh</a:t>
            </a:r>
            <a:r>
              <a:rPr lang="en-US" altLang="zh-CN" dirty="0" smtClean="0"/>
              <a:t> communications, the default is 23 for telnet communication and 22 for </a:t>
            </a:r>
            <a:r>
              <a:rPr lang="en-US" altLang="zh-CN" dirty="0" err="1" smtClean="0"/>
              <a:t>ssh</a:t>
            </a:r>
            <a:r>
              <a:rPr lang="en-US" altLang="zh-CN" dirty="0" smtClean="0"/>
              <a:t> communication.</a:t>
            </a:r>
          </a:p>
          <a:p>
            <a:pPr lvl="1" eaLnBrk="1" hangingPunct="1">
              <a:buFontTx/>
              <a:buChar char="•"/>
            </a:pPr>
            <a:endParaRPr lang="en-US" altLang="zh-CN" dirty="0" smtClean="0"/>
          </a:p>
          <a:p>
            <a:pPr lvl="1" eaLnBrk="1" hangingPunct="1">
              <a:buFontTx/>
              <a:buNone/>
            </a:pPr>
            <a:r>
              <a:rPr lang="en-US" altLang="zh-CN" i="1" dirty="0" smtClean="0"/>
              <a:t>Server Startup Script. </a:t>
            </a:r>
            <a:r>
              <a:rPr lang="en-US" altLang="zh-CN" dirty="0" smtClean="0"/>
              <a:t>When UI API Adapter opens a connection it uses this script to login to the host machine and launch a QXtend specific startup script. This setting scripts the actions that must be performed to successfully login and start the connection. The script is effectively prompt value pairs, the first entry is a prompt that is displayed during each step of the login process and the second entry is the value that needs to be entered. The prompts are simple to identify by using a telnet session to log into the machine and launch the connection startup script, record these prompts and actions and these are the values that need to be entered into this parameter.</a:t>
            </a:r>
          </a:p>
          <a:p>
            <a:pPr lvl="1" eaLnBrk="1" hangingPunct="1"/>
            <a:endParaRPr lang="en-US" altLang="zh-CN" dirty="0" smtClean="0"/>
          </a:p>
          <a:p>
            <a:pPr lvl="1" eaLnBrk="1" hangingPunct="1"/>
            <a:r>
              <a:rPr lang="en-US" altLang="zh-CN" dirty="0" smtClean="0"/>
              <a:t>The following  pre-formatted script is provided that needs to have the correct values substituted when the Add UI API connection pool option is selected:</a:t>
            </a:r>
          </a:p>
          <a:p>
            <a:pPr lvl="2" eaLnBrk="1" hangingPunct="1"/>
            <a:r>
              <a:rPr lang="en-US" altLang="zh-CN" dirty="0" err="1" smtClean="0"/>
              <a:t>loginPrompt|userid|passwordPrompt</a:t>
            </a:r>
            <a:r>
              <a:rPr lang="en-US" altLang="zh-CN" dirty="0" smtClean="0"/>
              <a:t>|$</a:t>
            </a:r>
            <a:r>
              <a:rPr lang="en-US" altLang="zh-CN" dirty="0" err="1" smtClean="0"/>
              <a:t>PASSWD|osPrompt|startScript</a:t>
            </a:r>
            <a:endParaRPr lang="en-US" altLang="zh-CN" dirty="0" smtClean="0"/>
          </a:p>
          <a:p>
            <a:pPr lvl="1" eaLnBrk="1" hangingPunct="1"/>
            <a:endParaRPr lang="en-US" altLang="zh-CN" dirty="0" smtClean="0"/>
          </a:p>
          <a:p>
            <a:pPr lvl="1" eaLnBrk="1" hangingPunct="1"/>
            <a:r>
              <a:rPr lang="en-US" altLang="zh-CN" dirty="0" smtClean="0"/>
              <a:t>For a valid connection pool login script it should be changed to something like this:</a:t>
            </a:r>
          </a:p>
          <a:p>
            <a:pPr lvl="2" eaLnBrk="1" hangingPunct="1"/>
            <a:r>
              <a:rPr lang="en-US" altLang="zh-CN" dirty="0" smtClean="0"/>
              <a:t>login:|</a:t>
            </a:r>
            <a:r>
              <a:rPr lang="en-US" altLang="zh-CN" dirty="0" err="1" smtClean="0"/>
              <a:t>mfg|Password</a:t>
            </a:r>
            <a:r>
              <a:rPr lang="en-US" altLang="zh-CN" dirty="0" smtClean="0"/>
              <a:t>:|$PASSWD|$|/dr01/scripts/</a:t>
            </a:r>
            <a:r>
              <a:rPr lang="en-US" altLang="zh-CN" dirty="0" err="1" smtClean="0"/>
              <a:t>client.qxtend</a:t>
            </a:r>
            <a:endParaRPr lang="en-US" altLang="zh-CN" dirty="0" smtClean="0"/>
          </a:p>
          <a:p>
            <a:pPr lvl="1" eaLnBrk="1" hangingPunct="1"/>
            <a:endParaRPr lang="en-US" altLang="zh-CN" dirty="0" smtClean="0"/>
          </a:p>
          <a:p>
            <a:pPr lvl="1" eaLnBrk="1" hangingPunct="1"/>
            <a:r>
              <a:rPr lang="en-US" altLang="zh-CN" dirty="0" smtClean="0"/>
              <a:t>Note The password is not supplied as plain text to ensure that the password is protected.</a:t>
            </a:r>
          </a:p>
          <a:p>
            <a:pPr lvl="1" eaLnBrk="1" hangingPunct="1">
              <a:buFontTx/>
              <a:buChar char="•"/>
            </a:pPr>
            <a:endParaRPr lang="en-US" altLang="zh-CN" dirty="0" smtClean="0"/>
          </a:p>
          <a:p>
            <a:pPr lvl="1" eaLnBrk="1" hangingPunct="1">
              <a:buFontTx/>
              <a:buNone/>
            </a:pPr>
            <a:r>
              <a:rPr lang="en-US" altLang="zh-CN" i="1" dirty="0" smtClean="0"/>
              <a:t>Server Startup Password.</a:t>
            </a:r>
            <a:r>
              <a:rPr lang="en-US" altLang="zh-CN" dirty="0" smtClean="0"/>
              <a:t> Holds the password that is used by the Server Startup Script, the value of the password is masked.</a:t>
            </a:r>
          </a:p>
          <a:p>
            <a:pPr lvl="1" eaLnBrk="1" hangingPunct="1">
              <a:buFontTx/>
              <a:buChar char="•"/>
            </a:pPr>
            <a:endParaRPr lang="en-US" altLang="zh-CN" dirty="0" smtClean="0"/>
          </a:p>
          <a:p>
            <a:pPr lvl="1" eaLnBrk="1" hangingPunct="1">
              <a:buFontTx/>
              <a:buNone/>
            </a:pPr>
            <a:r>
              <a:rPr lang="en-US" altLang="zh-CN" i="1" dirty="0" smtClean="0"/>
              <a:t>Minimum Connections.</a:t>
            </a:r>
            <a:r>
              <a:rPr lang="en-US" altLang="zh-CN" dirty="0" smtClean="0"/>
              <a:t> The minimum number of idle connections that the connection pool will try to maintain. If the minimum connections is 2 and the pool has 2 idle connections and then one of the of the connection is assigned to the busy status the connection pool will automatically start another connection to maintain a minimum of 2 idle connections.</a:t>
            </a:r>
          </a:p>
          <a:p>
            <a:pPr lvl="1" eaLnBrk="1" hangingPunct="1">
              <a:buFontTx/>
              <a:buChar char="•"/>
            </a:pPr>
            <a:endParaRPr lang="en-US" altLang="zh-CN" dirty="0" smtClean="0"/>
          </a:p>
          <a:p>
            <a:pPr lvl="1" eaLnBrk="1" hangingPunct="1">
              <a:buFontTx/>
              <a:buNone/>
            </a:pPr>
            <a:r>
              <a:rPr lang="en-US" altLang="zh-CN" i="1" dirty="0" smtClean="0"/>
              <a:t>Maximum Connections.</a:t>
            </a:r>
            <a:r>
              <a:rPr lang="en-US" altLang="zh-CN" baseline="0" dirty="0" smtClean="0"/>
              <a:t> T</a:t>
            </a:r>
            <a:r>
              <a:rPr lang="en-US" altLang="zh-CN" dirty="0" smtClean="0"/>
              <a:t>he maximum number of connections that can be created for this connection pool. Once the maximum number of connections has been reached the connection pool stops trying to spawn new idle connections.</a:t>
            </a:r>
          </a:p>
          <a:p>
            <a:pPr lvl="1" eaLnBrk="1" hangingPunct="1">
              <a:buFontTx/>
              <a:buChar char="•"/>
            </a:pPr>
            <a:endParaRPr lang="en-US" altLang="zh-CN" dirty="0" smtClean="0"/>
          </a:p>
          <a:p>
            <a:pPr lvl="1" eaLnBrk="1" hangingPunct="1">
              <a:buFontTx/>
              <a:buNone/>
            </a:pPr>
            <a:r>
              <a:rPr lang="en-US" altLang="zh-CN" i="1" dirty="0" smtClean="0"/>
              <a:t>Connection Setup User ID.</a:t>
            </a:r>
            <a:r>
              <a:rPr lang="en-US" altLang="zh-CN" dirty="0" smtClean="0"/>
              <a:t> The user id that is used to login to the QAD Application. The startup script defines the user to connect to the hose machine and this is the QAD Application user.</a:t>
            </a:r>
          </a:p>
          <a:p>
            <a:pPr lvl="1" eaLnBrk="1" hangingPunct="1">
              <a:buFontTx/>
              <a:buChar char="•"/>
            </a:pPr>
            <a:endParaRPr lang="en-US" altLang="zh-CN" dirty="0" smtClean="0"/>
          </a:p>
          <a:p>
            <a:pPr lvl="1" eaLnBrk="1" hangingPunct="1">
              <a:buFontTx/>
              <a:buNone/>
            </a:pPr>
            <a:r>
              <a:rPr lang="en-US" altLang="zh-CN" i="1" dirty="0" smtClean="0"/>
              <a:t>Connection Setup Password.</a:t>
            </a:r>
            <a:r>
              <a:rPr lang="en-US" altLang="zh-CN" baseline="0" dirty="0" smtClean="0"/>
              <a:t> </a:t>
            </a:r>
            <a:r>
              <a:rPr lang="en-US" altLang="zh-CN" dirty="0" smtClean="0"/>
              <a:t>Password required for the specified user id to login successfully into the QAD Application, this password is not shown in plain test.</a:t>
            </a:r>
          </a:p>
          <a:p>
            <a:pPr lvl="1" eaLnBrk="1" hangingPunct="1">
              <a:buFontTx/>
              <a:buChar char="•"/>
            </a:pPr>
            <a:endParaRPr lang="en-US" altLang="zh-CN" dirty="0" smtClean="0"/>
          </a:p>
          <a:p>
            <a:pPr lvl="1" eaLnBrk="1" hangingPunct="1">
              <a:buFontTx/>
              <a:buNone/>
            </a:pPr>
            <a:r>
              <a:rPr lang="en-US" altLang="zh-CN" i="1" dirty="0" smtClean="0"/>
              <a:t>Domain.</a:t>
            </a:r>
            <a:r>
              <a:rPr lang="en-US" altLang="zh-CN" dirty="0" smtClean="0"/>
              <a:t> The QAD Application domain to use when logging into an application version that supports the QAD Domain architecture.</a:t>
            </a:r>
          </a:p>
          <a:p>
            <a:pPr lvl="1" eaLnBrk="1" hangingPunct="1">
              <a:buFontTx/>
              <a:buChar char="•"/>
            </a:pPr>
            <a:endParaRPr lang="zh-CN" altLang="en-US" dirty="0" smtClean="0"/>
          </a:p>
        </p:txBody>
      </p:sp>
      <p:sp>
        <p:nvSpPr>
          <p:cNvPr id="66564" name="Slide Number Placeholder 3"/>
          <p:cNvSpPr>
            <a:spLocks noGrp="1"/>
          </p:cNvSpPr>
          <p:nvPr>
            <p:ph type="sldNum" sz="quarter" idx="5"/>
          </p:nvPr>
        </p:nvSpPr>
        <p:spPr>
          <a:noFill/>
        </p:spPr>
        <p:txBody>
          <a:bodyPr/>
          <a:lstStyle/>
          <a:p>
            <a:fld id="{00AEC658-911C-45BD-9D48-08E806116821}" type="slidenum">
              <a:rPr lang="zh-CN" altLang="en-US"/>
              <a:pPr/>
              <a:t>16</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r>
              <a:rPr lang="en-US" altLang="zh-CN" dirty="0" smtClean="0"/>
              <a:t>The SI API connection pool type uses a the Progress AppServer technology to execute QAD Business Services without using a telnet or </a:t>
            </a:r>
            <a:r>
              <a:rPr lang="en-US" altLang="zh-CN" dirty="0" err="1" smtClean="0"/>
              <a:t>ssh</a:t>
            </a:r>
            <a:r>
              <a:rPr lang="en-US" altLang="zh-CN" dirty="0" smtClean="0"/>
              <a:t> session and therefore requires a different set of connection parameters to access the services. There are many configuration parameters that are defined against the SI API connection pool, however, many of these settings do not need to be changed as they are for advanced performance tuning and configuration (</a:t>
            </a:r>
            <a:r>
              <a:rPr lang="en-US" altLang="zh-CN" i="1" dirty="0" smtClean="0"/>
              <a:t>for more information on the parameters see the QXtend Technical Reference Guide</a:t>
            </a:r>
            <a:r>
              <a:rPr lang="en-US" altLang="zh-CN" dirty="0" smtClean="0"/>
              <a:t>). </a:t>
            </a:r>
          </a:p>
          <a:p>
            <a:pPr eaLnBrk="1" hangingPunct="1"/>
            <a:endParaRPr lang="en-US" altLang="zh-CN" dirty="0" smtClean="0"/>
          </a:p>
          <a:p>
            <a:pPr lvl="1" eaLnBrk="1" hangingPunct="1">
              <a:buFontTx/>
              <a:buNone/>
            </a:pPr>
            <a:r>
              <a:rPr lang="en-US" altLang="zh-CN" i="1" dirty="0" smtClean="0"/>
              <a:t>Pool Name. </a:t>
            </a:r>
            <a:r>
              <a:rPr lang="en-US" altLang="zh-CN" dirty="0" smtClean="0"/>
              <a:t>The name that you want to assign to the connection pool instance, remember that this must be exactly the same name as the Receiver and it is also important to remember that QXtend Inbound is Case Sensitive so the names must match exactly including the case of the letters.</a:t>
            </a:r>
          </a:p>
          <a:p>
            <a:pPr lvl="1" eaLnBrk="1" hangingPunct="1">
              <a:buFontTx/>
              <a:buNone/>
            </a:pPr>
            <a:endParaRPr lang="en-US" altLang="zh-CN" dirty="0" smtClean="0"/>
          </a:p>
          <a:p>
            <a:pPr lvl="1" eaLnBrk="1" hangingPunct="1">
              <a:buFontTx/>
              <a:buNone/>
            </a:pPr>
            <a:r>
              <a:rPr lang="en-US" altLang="zh-CN" i="1" dirty="0" smtClean="0"/>
              <a:t>App Server Name. </a:t>
            </a:r>
            <a:r>
              <a:rPr lang="en-US" altLang="zh-CN" dirty="0" smtClean="0"/>
              <a:t>The name of the </a:t>
            </a:r>
            <a:r>
              <a:rPr lang="en-US" altLang="zh-CN" dirty="0" err="1" smtClean="0"/>
              <a:t>AppServer</a:t>
            </a:r>
            <a:r>
              <a:rPr lang="en-US" altLang="zh-CN" dirty="0" smtClean="0"/>
              <a:t> that is hosting the Business Services that need to be accessed by QXtend. This is the name that has been configured in the Progress </a:t>
            </a:r>
            <a:r>
              <a:rPr lang="en-US" altLang="zh-CN" dirty="0" err="1" smtClean="0"/>
              <a:t>ubroker.properties</a:t>
            </a:r>
            <a:r>
              <a:rPr lang="en-US" altLang="zh-CN" dirty="0" smtClean="0"/>
              <a:t> file.</a:t>
            </a:r>
          </a:p>
          <a:p>
            <a:pPr lvl="1" eaLnBrk="1" hangingPunct="1">
              <a:buFontTx/>
              <a:buChar char="•"/>
            </a:pPr>
            <a:endParaRPr lang="en-US" altLang="zh-CN" dirty="0" smtClean="0"/>
          </a:p>
          <a:p>
            <a:pPr lvl="1" eaLnBrk="1" hangingPunct="1">
              <a:buFontTx/>
              <a:buNone/>
            </a:pPr>
            <a:r>
              <a:rPr lang="en-US" altLang="zh-CN" i="1" dirty="0" smtClean="0"/>
              <a:t>Host.</a:t>
            </a:r>
            <a:r>
              <a:rPr lang="en-US" altLang="zh-CN" dirty="0" smtClean="0"/>
              <a:t> Hostname of the machine where the Progress </a:t>
            </a:r>
            <a:r>
              <a:rPr lang="en-US" altLang="zh-CN" dirty="0" err="1" smtClean="0"/>
              <a:t>AppServer</a:t>
            </a:r>
            <a:r>
              <a:rPr lang="en-US" altLang="zh-CN" dirty="0" smtClean="0"/>
              <a:t> instance is running, the SI API Adapter connections to the machine hosting the progress </a:t>
            </a:r>
            <a:r>
              <a:rPr lang="en-US" altLang="zh-CN" dirty="0" err="1" smtClean="0"/>
              <a:t>AppServer</a:t>
            </a:r>
            <a:r>
              <a:rPr lang="en-US" altLang="zh-CN" dirty="0" smtClean="0"/>
              <a:t> and uses the name given here to establish that connection.</a:t>
            </a:r>
          </a:p>
          <a:p>
            <a:pPr lvl="1" eaLnBrk="1" hangingPunct="1">
              <a:buFontTx/>
              <a:buChar char="•"/>
            </a:pPr>
            <a:endParaRPr lang="en-US" altLang="zh-CN" dirty="0" smtClean="0"/>
          </a:p>
          <a:p>
            <a:pPr lvl="1" eaLnBrk="1" hangingPunct="1">
              <a:buFontTx/>
              <a:buNone/>
            </a:pPr>
            <a:r>
              <a:rPr lang="en-US" altLang="zh-CN" i="1" dirty="0" smtClean="0"/>
              <a:t>App</a:t>
            </a:r>
            <a:r>
              <a:rPr lang="en-US" altLang="zh-CN" i="1" baseline="0" dirty="0" smtClean="0"/>
              <a:t> Server Direct Connect.</a:t>
            </a:r>
            <a:r>
              <a:rPr lang="en-US" altLang="zh-CN" baseline="0" dirty="0" smtClean="0"/>
              <a:t> Specify whether you want QXtend Inbound to directly connect to the AppServer.</a:t>
            </a:r>
          </a:p>
          <a:p>
            <a:pPr lvl="1" eaLnBrk="1" hangingPunct="1">
              <a:buFontTx/>
              <a:buChar char="•"/>
            </a:pPr>
            <a:endParaRPr lang="en-US" altLang="zh-CN" dirty="0" smtClean="0"/>
          </a:p>
          <a:p>
            <a:pPr lvl="1" eaLnBrk="1" hangingPunct="1">
              <a:buFontTx/>
              <a:buNone/>
            </a:pPr>
            <a:r>
              <a:rPr lang="en-US" altLang="zh-CN" i="1" dirty="0" smtClean="0"/>
              <a:t>App</a:t>
            </a:r>
            <a:r>
              <a:rPr lang="en-US" altLang="zh-CN" i="1" baseline="0" dirty="0" smtClean="0"/>
              <a:t> Server Secure Connect. </a:t>
            </a:r>
            <a:r>
              <a:rPr lang="en-US" altLang="zh-CN" i="0" baseline="0" dirty="0" smtClean="0"/>
              <a:t>Specify whether you want the connection pool to connect to an SSL-enabled AppServer</a:t>
            </a:r>
            <a:r>
              <a:rPr lang="en-US" altLang="zh-CN" baseline="0" dirty="0" smtClean="0"/>
              <a:t>. This way the communication is encrypted and can’t be monitored on network. The parameter </a:t>
            </a:r>
            <a:r>
              <a:rPr lang="en-US" altLang="zh-CN" i="1" baseline="0" dirty="0" smtClean="0"/>
              <a:t>Public Key Location</a:t>
            </a:r>
            <a:r>
              <a:rPr lang="en-US" altLang="zh-CN" baseline="0" dirty="0" smtClean="0"/>
              <a:t> is only used when </a:t>
            </a:r>
            <a:r>
              <a:rPr lang="en-US" altLang="zh-CN" i="1" baseline="0" dirty="0" smtClean="0"/>
              <a:t>App Server Secure Connect</a:t>
            </a:r>
            <a:r>
              <a:rPr lang="en-US" altLang="zh-CN" baseline="0" dirty="0" smtClean="0"/>
              <a:t> is set to true. </a:t>
            </a:r>
          </a:p>
          <a:p>
            <a:pPr lvl="1" eaLnBrk="1" hangingPunct="1">
              <a:buFontTx/>
              <a:buChar char="•"/>
            </a:pPr>
            <a:endParaRPr lang="en-US" altLang="zh-CN" dirty="0" smtClean="0"/>
          </a:p>
          <a:p>
            <a:pPr lvl="1" eaLnBrk="1" hangingPunct="1">
              <a:buFontTx/>
              <a:buNone/>
            </a:pPr>
            <a:r>
              <a:rPr lang="en-US" altLang="zh-CN" i="1" dirty="0" smtClean="0"/>
              <a:t>Port.</a:t>
            </a:r>
            <a:r>
              <a:rPr lang="en-US" altLang="zh-CN" dirty="0" smtClean="0"/>
              <a:t> Enter the port number for the </a:t>
            </a:r>
            <a:r>
              <a:rPr lang="en-US" altLang="zh-CN" dirty="0" err="1" smtClean="0"/>
              <a:t>AppServer</a:t>
            </a:r>
            <a:r>
              <a:rPr lang="en-US" altLang="zh-CN" dirty="0" smtClean="0"/>
              <a:t> or the </a:t>
            </a:r>
            <a:r>
              <a:rPr lang="en-US" altLang="zh-CN" dirty="0" err="1" smtClean="0"/>
              <a:t>NameServer</a:t>
            </a:r>
            <a:r>
              <a:rPr lang="en-US" altLang="zh-CN" dirty="0" smtClean="0"/>
              <a:t>, depending on your App Server Direct Connect setting. If you selected the App Server Direct Connect option, enter the port number for the </a:t>
            </a:r>
            <a:r>
              <a:rPr lang="en-US" altLang="zh-CN" dirty="0" err="1" smtClean="0"/>
              <a:t>AppServer</a:t>
            </a:r>
            <a:r>
              <a:rPr lang="en-US" altLang="zh-CN" dirty="0" smtClean="0"/>
              <a:t>; otherwise, enter the port number for the </a:t>
            </a:r>
            <a:r>
              <a:rPr lang="en-US" altLang="zh-CN" dirty="0" err="1" smtClean="0"/>
              <a:t>NameServer</a:t>
            </a:r>
            <a:r>
              <a:rPr lang="en-US" altLang="zh-CN" dirty="0" smtClean="0"/>
              <a:t> that is controlling the </a:t>
            </a:r>
            <a:r>
              <a:rPr lang="en-US" altLang="zh-CN" dirty="0" err="1" smtClean="0"/>
              <a:t>AppServer</a:t>
            </a:r>
            <a:r>
              <a:rPr lang="en-US" altLang="zh-CN" dirty="0" smtClean="0"/>
              <a:t> instance. </a:t>
            </a:r>
          </a:p>
          <a:p>
            <a:pPr lvl="1" eaLnBrk="1" hangingPunct="1">
              <a:buFontTx/>
              <a:buChar char="•"/>
            </a:pPr>
            <a:endParaRPr lang="en-US" altLang="zh-CN" dirty="0" smtClean="0"/>
          </a:p>
          <a:p>
            <a:pPr lvl="1" eaLnBrk="1" hangingPunct="1">
              <a:buFontTx/>
              <a:buNone/>
            </a:pPr>
            <a:r>
              <a:rPr lang="en-US" altLang="zh-CN" i="1" dirty="0" smtClean="0"/>
              <a:t>State</a:t>
            </a:r>
            <a:r>
              <a:rPr lang="en-US" altLang="zh-CN" i="1" baseline="0" dirty="0" smtClean="0"/>
              <a:t> Free.</a:t>
            </a:r>
            <a:r>
              <a:rPr lang="en-US" altLang="zh-CN" baseline="0" dirty="0" smtClean="0"/>
              <a:t> Specify in which operating mode the connection pool can connect to </a:t>
            </a:r>
            <a:r>
              <a:rPr lang="en-US" altLang="zh-CN" baseline="0" dirty="0" err="1" smtClean="0"/>
              <a:t>AppServer</a:t>
            </a:r>
            <a:r>
              <a:rPr lang="en-US" altLang="zh-CN" baseline="0" dirty="0" smtClean="0"/>
              <a:t>.</a:t>
            </a:r>
          </a:p>
          <a:p>
            <a:pPr lvl="1" eaLnBrk="1" hangingPunct="1">
              <a:buFontTx/>
              <a:buNone/>
            </a:pPr>
            <a:r>
              <a:rPr lang="en-US" altLang="zh-CN" dirty="0" smtClean="0"/>
              <a:t>Yes: The connection pool can only connect to </a:t>
            </a:r>
            <a:r>
              <a:rPr lang="en-US" altLang="zh-CN" dirty="0" err="1" smtClean="0"/>
              <a:t>AppServer</a:t>
            </a:r>
            <a:r>
              <a:rPr lang="en-US" altLang="zh-CN" dirty="0" smtClean="0"/>
              <a:t> when </a:t>
            </a:r>
            <a:r>
              <a:rPr lang="en-US" altLang="zh-CN" dirty="0" err="1" smtClean="0"/>
              <a:t>operatingMode</a:t>
            </a:r>
            <a:r>
              <a:rPr lang="en-US" altLang="zh-CN" dirty="0" smtClean="0"/>
              <a:t> is State-free.</a:t>
            </a:r>
          </a:p>
          <a:p>
            <a:pPr lvl="1" eaLnBrk="1" hangingPunct="1">
              <a:buFontTx/>
              <a:buNone/>
            </a:pPr>
            <a:r>
              <a:rPr lang="en-US" altLang="zh-CN" dirty="0" smtClean="0"/>
              <a:t>No: The connection pool can only connect to </a:t>
            </a:r>
            <a:r>
              <a:rPr lang="en-US" altLang="zh-CN" dirty="0" err="1" smtClean="0"/>
              <a:t>AppServer</a:t>
            </a:r>
            <a:r>
              <a:rPr lang="en-US" altLang="zh-CN" dirty="0" smtClean="0"/>
              <a:t> when </a:t>
            </a:r>
            <a:r>
              <a:rPr lang="en-US" altLang="zh-CN" dirty="0" err="1" smtClean="0"/>
              <a:t>operatingMode</a:t>
            </a:r>
            <a:r>
              <a:rPr lang="en-US" altLang="zh-CN" dirty="0" smtClean="0"/>
              <a:t> is Stateless.</a:t>
            </a:r>
          </a:p>
          <a:p>
            <a:pPr lvl="1" eaLnBrk="1" hangingPunct="1">
              <a:buFontTx/>
              <a:buChar char="•"/>
            </a:pPr>
            <a:endParaRPr lang="en-US" altLang="zh-CN" dirty="0" smtClean="0"/>
          </a:p>
          <a:p>
            <a:pPr lvl="1" eaLnBrk="1" hangingPunct="1">
              <a:buFontTx/>
              <a:buNone/>
            </a:pPr>
            <a:r>
              <a:rPr lang="en-US" altLang="zh-CN" i="1" dirty="0" smtClean="0"/>
              <a:t>User.</a:t>
            </a:r>
            <a:r>
              <a:rPr lang="en-US" altLang="zh-CN" dirty="0" smtClean="0"/>
              <a:t> The user id that is to be used to login to the QAD Application instance.</a:t>
            </a:r>
          </a:p>
          <a:p>
            <a:pPr lvl="1" eaLnBrk="1" hangingPunct="1">
              <a:buFontTx/>
              <a:buChar char="•"/>
            </a:pPr>
            <a:endParaRPr lang="en-US" altLang="zh-CN" dirty="0" smtClean="0"/>
          </a:p>
          <a:p>
            <a:pPr lvl="1" eaLnBrk="1" hangingPunct="1">
              <a:buFontTx/>
              <a:buNone/>
            </a:pPr>
            <a:r>
              <a:rPr lang="en-US" altLang="zh-CN" i="1" dirty="0" smtClean="0"/>
              <a:t>Password.</a:t>
            </a:r>
            <a:r>
              <a:rPr lang="en-US" altLang="zh-CN" dirty="0" smtClean="0"/>
              <a:t> Holds the password that is used to login to the QAD Application, the value of the password is masked.</a:t>
            </a:r>
          </a:p>
          <a:p>
            <a:pPr lvl="1" eaLnBrk="1" hangingPunct="1">
              <a:buFontTx/>
              <a:buChar char="•"/>
            </a:pPr>
            <a:endParaRPr lang="en-US" altLang="zh-CN" dirty="0" smtClean="0"/>
          </a:p>
          <a:p>
            <a:pPr lvl="1" eaLnBrk="1" hangingPunct="1">
              <a:buFontTx/>
              <a:buNone/>
            </a:pPr>
            <a:r>
              <a:rPr lang="en-US" altLang="zh-CN" i="1" dirty="0" smtClean="0"/>
              <a:t>Minimum Connections.</a:t>
            </a:r>
            <a:r>
              <a:rPr lang="en-US" altLang="zh-CN" dirty="0" smtClean="0"/>
              <a:t> The minimum number of idle connections that the connection pool will try to maintain. If the minimum connections is 2 and the pool has 2 idle connections and then one of the of the connection is assigned to the busy status the connection pool will automatically start another connection to maintain a minimum of 2 idle connections.</a:t>
            </a:r>
          </a:p>
          <a:p>
            <a:pPr lvl="1" eaLnBrk="1" hangingPunct="1">
              <a:buFontTx/>
              <a:buChar char="•"/>
            </a:pPr>
            <a:endParaRPr lang="en-US" altLang="zh-CN" dirty="0" smtClean="0"/>
          </a:p>
          <a:p>
            <a:pPr lvl="1" eaLnBrk="1" hangingPunct="1">
              <a:buFontTx/>
              <a:buNone/>
            </a:pPr>
            <a:r>
              <a:rPr lang="en-US" altLang="zh-CN" i="1" dirty="0" smtClean="0"/>
              <a:t>Maximum Connections.</a:t>
            </a:r>
            <a:r>
              <a:rPr lang="en-US" altLang="zh-CN" dirty="0" smtClean="0"/>
              <a:t> The maximum number of connections that can be created for this connection pool. Once the maximum number of connections has been reached the connection pool stops trying to spawn new idle connections.</a:t>
            </a:r>
          </a:p>
          <a:p>
            <a:pPr lvl="1" eaLnBrk="1" hangingPunct="1">
              <a:buFontTx/>
              <a:buChar char="•"/>
            </a:pPr>
            <a:endParaRPr lang="en-US" altLang="zh-CN" dirty="0" smtClean="0"/>
          </a:p>
          <a:p>
            <a:pPr lvl="1" eaLnBrk="1" hangingPunct="1">
              <a:buFontTx/>
              <a:buNone/>
            </a:pPr>
            <a:r>
              <a:rPr lang="en-US" altLang="zh-CN" i="1" dirty="0" smtClean="0"/>
              <a:t>Domain.</a:t>
            </a:r>
            <a:r>
              <a:rPr lang="en-US" altLang="zh-CN" dirty="0" smtClean="0"/>
              <a:t> The QAD Application domain to use when logging into an application version that supports the QAD Domain architecture.</a:t>
            </a:r>
          </a:p>
        </p:txBody>
      </p:sp>
      <p:sp>
        <p:nvSpPr>
          <p:cNvPr id="67588" name="Slide Number Placeholder 3"/>
          <p:cNvSpPr>
            <a:spLocks noGrp="1"/>
          </p:cNvSpPr>
          <p:nvPr>
            <p:ph type="sldNum" sz="quarter" idx="5"/>
          </p:nvPr>
        </p:nvSpPr>
        <p:spPr>
          <a:noFill/>
        </p:spPr>
        <p:txBody>
          <a:bodyPr/>
          <a:lstStyle/>
          <a:p>
            <a:fld id="{55F04789-6E2C-4567-B24D-8119DE041BA0}" type="slidenum">
              <a:rPr lang="zh-CN" altLang="en-US"/>
              <a:pPr/>
              <a:t>17</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altLang="zh-CN" dirty="0" smtClean="0"/>
              <a:t>You can start or stop all connection pools by using the Launch Connection Pool Manager, Close Connection Pool Manager, and Restart Connection Pool Manager options from the Function node on the navigation tree menu. However, to manage an individual connection pool it is recommended that you navigate to the page for the specific connection pool and use the options that affect the current connection pool only.</a:t>
            </a:r>
          </a:p>
          <a:p>
            <a:endParaRPr lang="en-US" altLang="zh-CN" dirty="0" smtClean="0"/>
          </a:p>
          <a:p>
            <a:r>
              <a:rPr lang="en-US" altLang="zh-CN" dirty="0" smtClean="0"/>
              <a:t>To access the management page for a connection pool, navigate to the Connection Pool Manager and expand the View Connection Pool node on the tree menu. Then select the pool you want to manage from the list to display the management screen for that pool.</a:t>
            </a:r>
          </a:p>
        </p:txBody>
      </p:sp>
      <p:sp>
        <p:nvSpPr>
          <p:cNvPr id="68612" name="Slide Number Placeholder 3"/>
          <p:cNvSpPr>
            <a:spLocks noGrp="1"/>
          </p:cNvSpPr>
          <p:nvPr>
            <p:ph type="sldNum" sz="quarter" idx="5"/>
          </p:nvPr>
        </p:nvSpPr>
        <p:spPr>
          <a:noFill/>
        </p:spPr>
        <p:txBody>
          <a:bodyPr/>
          <a:lstStyle/>
          <a:p>
            <a:fld id="{39636B7F-4593-455B-A475-DAE52631ABCD}" type="slidenum">
              <a:rPr lang="zh-CN" altLang="en-US"/>
              <a:pPr/>
              <a:t>19</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altLang="zh-CN" dirty="0" smtClean="0"/>
              <a:t>The Configuration Settings Update page on the Connections tab contains functions for managing a connection pool. The advanced user can configure the pool to ensure optimal operation, as well as adjust the size of the connection pool. To change the connection pool configuration, select Update Configuration Settings in the Functions menu. If the configuration of a connection pool is modified, the pool must be restarted for those changes to take effect since pool settings are cached when the pool is started.</a:t>
            </a:r>
          </a:p>
          <a:p>
            <a:endParaRPr lang="en-US" altLang="zh-CN" dirty="0" smtClean="0"/>
          </a:p>
          <a:p>
            <a:r>
              <a:rPr lang="en-US" altLang="zh-CN" dirty="0" smtClean="0"/>
              <a:t>The Connections node on the menu tree contains options for viewing the current status of your connection pools:</a:t>
            </a:r>
          </a:p>
          <a:p>
            <a:endParaRPr lang="en-US" altLang="zh-CN" dirty="0" smtClean="0"/>
          </a:p>
          <a:p>
            <a:pPr>
              <a:buFontTx/>
              <a:buChar char="•"/>
            </a:pPr>
            <a:r>
              <a:rPr lang="en-US" altLang="zh-CN" dirty="0" smtClean="0"/>
              <a:t> </a:t>
            </a:r>
            <a:r>
              <a:rPr lang="en-US" altLang="zh-CN" b="1" dirty="0" smtClean="0"/>
              <a:t>All</a:t>
            </a:r>
            <a:r>
              <a:rPr lang="en-US" altLang="zh-CN" dirty="0" smtClean="0"/>
              <a:t>. Displays all connections in the pool and current status.</a:t>
            </a:r>
          </a:p>
          <a:p>
            <a:pPr>
              <a:buFontTx/>
              <a:buChar char="•"/>
            </a:pPr>
            <a:r>
              <a:rPr lang="en-US" altLang="zh-CN" dirty="0" smtClean="0"/>
              <a:t> </a:t>
            </a:r>
            <a:r>
              <a:rPr lang="en-US" altLang="zh-CN" b="1" dirty="0" smtClean="0"/>
              <a:t>Busy</a:t>
            </a:r>
            <a:r>
              <a:rPr lang="en-US" altLang="zh-CN" dirty="0" smtClean="0"/>
              <a:t>. Displays connections that are processing an API request.</a:t>
            </a:r>
          </a:p>
          <a:p>
            <a:pPr>
              <a:buFontTx/>
              <a:buChar char="•"/>
            </a:pPr>
            <a:r>
              <a:rPr lang="en-US" altLang="zh-CN" dirty="0" smtClean="0"/>
              <a:t> </a:t>
            </a:r>
            <a:r>
              <a:rPr lang="en-US" altLang="zh-CN" b="1" dirty="0" smtClean="0"/>
              <a:t>Idle</a:t>
            </a:r>
            <a:r>
              <a:rPr lang="en-US" altLang="zh-CN" dirty="0" smtClean="0"/>
              <a:t>. Displays the connections that are idle and available to process requests.</a:t>
            </a:r>
          </a:p>
          <a:p>
            <a:pPr>
              <a:buFontTx/>
              <a:buChar char="•"/>
            </a:pPr>
            <a:r>
              <a:rPr lang="en-US" altLang="zh-CN" dirty="0" smtClean="0"/>
              <a:t> </a:t>
            </a:r>
            <a:r>
              <a:rPr lang="en-US" altLang="zh-CN" b="1" dirty="0" smtClean="0"/>
              <a:t>Initializing</a:t>
            </a:r>
            <a:r>
              <a:rPr lang="en-US" altLang="zh-CN" dirty="0" smtClean="0"/>
              <a:t>. Displays the connections that are been started.</a:t>
            </a:r>
          </a:p>
          <a:p>
            <a:endParaRPr lang="en-US" altLang="zh-CN" dirty="0" smtClean="0"/>
          </a:p>
          <a:p>
            <a:r>
              <a:rPr lang="en-US" altLang="zh-CN" dirty="0" smtClean="0"/>
              <a:t>When setting up a new connection pool, you must ensure that idle sessions are being created before trying to process any requests to QXI.</a:t>
            </a:r>
          </a:p>
        </p:txBody>
      </p:sp>
      <p:sp>
        <p:nvSpPr>
          <p:cNvPr id="69636" name="Slide Number Placeholder 3"/>
          <p:cNvSpPr>
            <a:spLocks noGrp="1"/>
          </p:cNvSpPr>
          <p:nvPr>
            <p:ph type="sldNum" sz="quarter" idx="5"/>
          </p:nvPr>
        </p:nvSpPr>
        <p:spPr>
          <a:noFill/>
        </p:spPr>
        <p:txBody>
          <a:bodyPr/>
          <a:lstStyle/>
          <a:p>
            <a:fld id="{21EEC8E1-DD4E-48A5-9543-D77CEB9AF44F}" type="slidenum">
              <a:rPr lang="zh-CN" altLang="en-US"/>
              <a:pPr/>
              <a:t>20</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altLang="zh-CN" dirty="0" smtClean="0"/>
              <a:t>When viewing a connection pool, you can see the current status of the connection pool. Idle sessions are available to process requests; busy sessions are currently processing requests.</a:t>
            </a:r>
          </a:p>
          <a:p>
            <a:r>
              <a:rPr lang="en-US" altLang="zh-CN" dirty="0" smtClean="0"/>
              <a:t> </a:t>
            </a:r>
          </a:p>
          <a:p>
            <a:r>
              <a:rPr lang="en-US" altLang="zh-CN" dirty="0" smtClean="0"/>
              <a:t>When a connection is busy processing a request, the program shows the API that is being executed. In the example above, the Program is set to </a:t>
            </a:r>
            <a:r>
              <a:rPr lang="en-US" altLang="zh-CN" dirty="0" err="1" smtClean="0"/>
              <a:t>ppptmt.p</a:t>
            </a:r>
            <a:r>
              <a:rPr lang="en-US" altLang="zh-CN" dirty="0" smtClean="0"/>
              <a:t> (Item Maintenance).</a:t>
            </a:r>
          </a:p>
          <a:p>
            <a:r>
              <a:rPr lang="en-US" altLang="zh-CN" dirty="0" smtClean="0"/>
              <a:t> </a:t>
            </a:r>
          </a:p>
          <a:p>
            <a:r>
              <a:rPr lang="en-US" altLang="zh-CN" dirty="0" smtClean="0"/>
              <a:t>If the connection pool is a UI API pool, the View column lets you start a viewer that shows the underlying character screen used to load data into the QAD application. This is useful when debugging errors.</a:t>
            </a:r>
          </a:p>
        </p:txBody>
      </p:sp>
      <p:sp>
        <p:nvSpPr>
          <p:cNvPr id="70660" name="Slide Number Placeholder 3"/>
          <p:cNvSpPr>
            <a:spLocks noGrp="1"/>
          </p:cNvSpPr>
          <p:nvPr>
            <p:ph type="sldNum" sz="quarter" idx="5"/>
          </p:nvPr>
        </p:nvSpPr>
        <p:spPr>
          <a:noFill/>
        </p:spPr>
        <p:txBody>
          <a:bodyPr/>
          <a:lstStyle/>
          <a:p>
            <a:fld id="{0A8C7C93-4DE7-4773-B912-65B8964798C3}" type="slidenum">
              <a:rPr lang="zh-CN" altLang="en-US"/>
              <a:pPr/>
              <a:t>21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a:lnSpc>
                <a:spcPct val="90000"/>
              </a:lnSpc>
            </a:pPr>
            <a:r>
              <a:rPr lang="en-US" altLang="zh-CN" dirty="0" smtClean="0"/>
              <a:t>The concept of a receiver is core to understanding QXI. A receiver serves four primary purposes:</a:t>
            </a:r>
          </a:p>
          <a:p>
            <a:pPr>
              <a:lnSpc>
                <a:spcPct val="90000"/>
              </a:lnSpc>
            </a:pPr>
            <a:endParaRPr lang="en-US" altLang="zh-CN" dirty="0" smtClean="0"/>
          </a:p>
          <a:p>
            <a:pPr>
              <a:lnSpc>
                <a:spcPct val="90000"/>
              </a:lnSpc>
              <a:buFontTx/>
              <a:buChar char="•"/>
            </a:pPr>
            <a:r>
              <a:rPr lang="en-US" altLang="zh-CN" dirty="0" smtClean="0"/>
              <a:t> </a:t>
            </a:r>
            <a:r>
              <a:rPr lang="en-US" altLang="zh-CN" b="1" dirty="0" smtClean="0"/>
              <a:t>Identifies the application instance</a:t>
            </a:r>
            <a:r>
              <a:rPr lang="en-US" altLang="zh-CN" dirty="0" smtClean="0"/>
              <a:t>. QXtend will support many instances of QAD applications; therefore a QXtend installation is not required for each and every QAD application instance that is using QXtend. However, if QXtend is to support many QAD application instances, there must be a way to differentiate between those instances. The receiver allows each QAD application to be assigned a name that uniquely identifies it. For a request to be successfully processed by QXI, a valid receiver must be included in the request.</a:t>
            </a:r>
          </a:p>
          <a:p>
            <a:pPr>
              <a:lnSpc>
                <a:spcPct val="90000"/>
              </a:lnSpc>
              <a:buFontTx/>
              <a:buChar char="•"/>
            </a:pPr>
            <a:endParaRPr lang="en-US" altLang="zh-CN" dirty="0" smtClean="0"/>
          </a:p>
          <a:p>
            <a:pPr>
              <a:lnSpc>
                <a:spcPct val="90000"/>
              </a:lnSpc>
              <a:buFontTx/>
              <a:buChar char="•"/>
            </a:pPr>
            <a:r>
              <a:rPr lang="en-US" altLang="zh-CN" dirty="0" smtClean="0"/>
              <a:t> </a:t>
            </a:r>
            <a:r>
              <a:rPr lang="en-US" altLang="zh-CN" b="1" dirty="0" smtClean="0"/>
              <a:t>Identifies the QAD application version</a:t>
            </a:r>
            <a:r>
              <a:rPr lang="en-US" altLang="zh-CN" dirty="0" smtClean="0"/>
              <a:t>. An important attribute of the receiver is the application version, which identifies the exact release of the application to which the receiver is linked. Identifying the release is important as this identifies all of the APIs that are available through QXtend, as well as the versions of those APIs that are available for that specific application release.</a:t>
            </a:r>
          </a:p>
          <a:p>
            <a:pPr>
              <a:lnSpc>
                <a:spcPct val="90000"/>
              </a:lnSpc>
              <a:buFontTx/>
              <a:buChar char="•"/>
            </a:pPr>
            <a:endParaRPr lang="en-US" altLang="zh-CN" dirty="0" smtClean="0"/>
          </a:p>
          <a:p>
            <a:pPr>
              <a:lnSpc>
                <a:spcPct val="90000"/>
              </a:lnSpc>
              <a:buFontTx/>
              <a:buChar char="•"/>
            </a:pPr>
            <a:r>
              <a:rPr lang="en-US" altLang="zh-CN" dirty="0" smtClean="0"/>
              <a:t> </a:t>
            </a:r>
            <a:r>
              <a:rPr lang="en-US" altLang="zh-CN" b="1" dirty="0" smtClean="0"/>
              <a:t>Defines the APIs supported</a:t>
            </a:r>
            <a:r>
              <a:rPr lang="en-US" altLang="zh-CN" dirty="0" smtClean="0"/>
              <a:t>. Each receiver must define the APIs that are valid for use. QXtend ships with hundreds of APIs available for use in any integration project, and typically only a subset are used for an integration. QXtend allows the user to define which APIs are available to be used—or, in QXtend terms, supported—by that receiver. This helps to prevent unauthorized use of the API and enables how QXtend is being used to be tracked.</a:t>
            </a:r>
          </a:p>
          <a:p>
            <a:pPr>
              <a:lnSpc>
                <a:spcPct val="90000"/>
              </a:lnSpc>
              <a:buFontTx/>
              <a:buChar char="•"/>
            </a:pPr>
            <a:endParaRPr lang="en-US" altLang="zh-CN" dirty="0" smtClean="0"/>
          </a:p>
          <a:p>
            <a:pPr>
              <a:lnSpc>
                <a:spcPct val="90000"/>
              </a:lnSpc>
              <a:buFontTx/>
              <a:buChar char="•"/>
            </a:pPr>
            <a:r>
              <a:rPr lang="en-US" altLang="zh-CN" b="1" dirty="0" smtClean="0"/>
              <a:t> Receiver-level authentication.  </a:t>
            </a:r>
            <a:r>
              <a:rPr lang="en-US" altLang="zh-CN" dirty="0" smtClean="0"/>
              <a:t>This attribute is used to indicate that this receiver requires all </a:t>
            </a:r>
            <a:r>
              <a:rPr lang="en-US" altLang="zh-CN" dirty="0" err="1" smtClean="0"/>
              <a:t>QDocs</a:t>
            </a:r>
            <a:r>
              <a:rPr lang="en-US" altLang="zh-CN" dirty="0" smtClean="0"/>
              <a:t> to contain authentication information. For each receiver in the system, you can specify that every QDoc for the receiver must contain authentication credentials consisting of a username and password, or a session ID.</a:t>
            </a:r>
          </a:p>
          <a:p>
            <a:pPr>
              <a:lnSpc>
                <a:spcPct val="90000"/>
              </a:lnSpc>
              <a:buFontTx/>
              <a:buChar char="•"/>
            </a:pPr>
            <a:endParaRPr lang="en-US" altLang="zh-CN" dirty="0" smtClean="0"/>
          </a:p>
          <a:p>
            <a:pPr>
              <a:lnSpc>
                <a:spcPct val="90000"/>
              </a:lnSpc>
              <a:buFontTx/>
              <a:buChar char="•"/>
            </a:pPr>
            <a:r>
              <a:rPr lang="en-US" altLang="zh-CN" dirty="0" smtClean="0"/>
              <a:t> </a:t>
            </a:r>
            <a:r>
              <a:rPr lang="en-US" altLang="zh-CN" b="1" dirty="0" smtClean="0"/>
              <a:t>Determines licenses and licensed domains</a:t>
            </a:r>
            <a:r>
              <a:rPr lang="en-US" altLang="zh-CN" dirty="0" smtClean="0"/>
              <a:t>. The QXtend pricing model requires all QAD applications that receive data from an external application to be identified. These applications count as integration points and are part of the overall price that is charged for QXtend.</a:t>
            </a:r>
          </a:p>
          <a:p>
            <a:pPr>
              <a:lnSpc>
                <a:spcPct val="90000"/>
              </a:lnSpc>
              <a:buFontTx/>
              <a:buChar char="•"/>
            </a:pPr>
            <a:endParaRPr lang="en-US" altLang="zh-CN" dirty="0" smtClean="0"/>
          </a:p>
          <a:p>
            <a:pPr>
              <a:lnSpc>
                <a:spcPct val="90000"/>
              </a:lnSpc>
            </a:pPr>
            <a:r>
              <a:rPr lang="en-US" altLang="zh-CN" dirty="0" smtClean="0"/>
              <a:t>When a receiver is added to QXI that is for the </a:t>
            </a:r>
            <a:r>
              <a:rPr lang="en-US" altLang="zh-CN" dirty="0" err="1" smtClean="0"/>
              <a:t>eB</a:t>
            </a:r>
            <a:r>
              <a:rPr lang="en-US" altLang="zh-CN" dirty="0" smtClean="0"/>
              <a:t> or eB2 version, the Licensed check box must be selected if it will receive data from an external applications. When a receiver is added to QXI that is for eB2.1 or later versions, a list of the domains in that instance that will receive data must be provided. This information is then used when processing a request from an external system to ensure that the target is licensed to receive data. If the target is not licensed to receive data, the message is rejected.</a:t>
            </a:r>
          </a:p>
          <a:p>
            <a:pPr lvl="1" eaLnBrk="1" hangingPunct="1">
              <a:lnSpc>
                <a:spcPct val="90000"/>
              </a:lnSpc>
              <a:buFontTx/>
              <a:buChar char="•"/>
            </a:pPr>
            <a:endParaRPr lang="zh-CN" altLang="en-US" dirty="0" smtClean="0"/>
          </a:p>
        </p:txBody>
      </p:sp>
      <p:sp>
        <p:nvSpPr>
          <p:cNvPr id="52228" name="Slide Number Placeholder 3"/>
          <p:cNvSpPr>
            <a:spLocks noGrp="1"/>
          </p:cNvSpPr>
          <p:nvPr>
            <p:ph type="sldNum" sz="quarter" idx="5"/>
          </p:nvPr>
        </p:nvSpPr>
        <p:spPr>
          <a:noFill/>
        </p:spPr>
        <p:txBody>
          <a:bodyPr/>
          <a:lstStyle/>
          <a:p>
            <a:fld id="{44B2C9EA-A738-4DE3-9983-663521E00D21}" type="slidenum">
              <a:rPr lang="zh-CN" altLang="en-US"/>
              <a:pPr/>
              <a:t>3</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altLang="zh-CN" smtClean="0"/>
              <a:t>You can delete individual connection pools by using the Connection Pool Manager. Expand the Delete Connection Pool node to view a list of all connection pools currently configured in the QXtend instance. To delete a pool, select the pool from the list. The system prompts you to confirm the delete. When the delete is confirmed, the connection pool and all its connections are removed from the QXI configuration.</a:t>
            </a:r>
          </a:p>
        </p:txBody>
      </p:sp>
      <p:sp>
        <p:nvSpPr>
          <p:cNvPr id="71684" name="Slide Number Placeholder 3"/>
          <p:cNvSpPr>
            <a:spLocks noGrp="1"/>
          </p:cNvSpPr>
          <p:nvPr>
            <p:ph type="sldNum" sz="quarter" idx="5"/>
          </p:nvPr>
        </p:nvSpPr>
        <p:spPr>
          <a:noFill/>
        </p:spPr>
        <p:txBody>
          <a:bodyPr/>
          <a:lstStyle/>
          <a:p>
            <a:fld id="{2E2DA387-26C2-4D2F-941F-BF77D0DF22D9}" type="slidenum">
              <a:rPr lang="zh-CN" altLang="en-US"/>
              <a:pPr/>
              <a:t>22</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marL="228600" indent="-228600"/>
            <a:r>
              <a:rPr lang="en-US" altLang="zh-CN" sz="1100" dirty="0" smtClean="0"/>
              <a:t>The following list shows a number of key concepts used in connection pools in QXI. In each statement below, fill in the correct term from the list.</a:t>
            </a:r>
          </a:p>
          <a:p>
            <a:pPr marL="228600" indent="-228600"/>
            <a:endParaRPr lang="en-US" altLang="zh-CN" sz="1100" dirty="0" smtClean="0"/>
          </a:p>
          <a:p>
            <a:pPr marL="228600" indent="-228600">
              <a:buFont typeface="Calibri" pitchFamily="34" charset="0"/>
              <a:buAutoNum type="arabicPeriod"/>
            </a:pPr>
            <a:r>
              <a:rPr lang="en-US" altLang="zh-CN" sz="1100" dirty="0" smtClean="0"/>
              <a:t>QXI connection pools provide connections from QXtend to specific instances of __</a:t>
            </a:r>
            <a:r>
              <a:rPr lang="en-US" altLang="zh-CN" sz="1100" b="1" dirty="0" smtClean="0"/>
              <a:t>QAD applications</a:t>
            </a:r>
            <a:r>
              <a:rPr lang="en-US" altLang="zh-CN" sz="1100" dirty="0" smtClean="0"/>
              <a:t>____.</a:t>
            </a:r>
          </a:p>
          <a:p>
            <a:pPr marL="228600" indent="-228600">
              <a:buFont typeface="Calibri" pitchFamily="34" charset="0"/>
              <a:buAutoNum type="arabicPeriod"/>
            </a:pPr>
            <a:r>
              <a:rPr lang="en-US" altLang="zh-CN" sz="1100" dirty="0" smtClean="0"/>
              <a:t>The connections enable __</a:t>
            </a:r>
            <a:r>
              <a:rPr lang="en-US" altLang="zh-CN" sz="1100" b="1" dirty="0" smtClean="0"/>
              <a:t>request data</a:t>
            </a:r>
            <a:r>
              <a:rPr lang="en-US" altLang="zh-CN" sz="1100" dirty="0" smtClean="0"/>
              <a:t>____ passed into QXtend to be loaded into the target QAD application using the APIs that are available.</a:t>
            </a:r>
          </a:p>
          <a:p>
            <a:pPr marL="228600" indent="-228600">
              <a:buFont typeface="Calibri" pitchFamily="34" charset="0"/>
              <a:buAutoNum type="arabicPeriod"/>
            </a:pPr>
            <a:r>
              <a:rPr lang="en-US" altLang="zh-CN" sz="1100" dirty="0" smtClean="0"/>
              <a:t>You use the __</a:t>
            </a:r>
            <a:r>
              <a:rPr lang="en-US" altLang="zh-CN" sz="1100" b="1" dirty="0" smtClean="0"/>
              <a:t>Connection Pool Manager</a:t>
            </a:r>
            <a:r>
              <a:rPr lang="en-US" altLang="zh-CN" sz="1100" dirty="0" smtClean="0"/>
              <a:t>____ to administer the connection pools available in QXI.</a:t>
            </a:r>
          </a:p>
          <a:p>
            <a:pPr marL="228600" indent="-228600">
              <a:buFont typeface="Calibri" pitchFamily="34" charset="0"/>
              <a:buAutoNum type="arabicPeriod"/>
            </a:pPr>
            <a:r>
              <a:rPr lang="en-US" altLang="zh-CN" sz="1100" dirty="0" smtClean="0"/>
              <a:t>When creating a connection pool, the assigned _</a:t>
            </a:r>
            <a:r>
              <a:rPr lang="en-US" altLang="zh-CN" sz="1100" b="1" dirty="0" smtClean="0"/>
              <a:t>connection pool name</a:t>
            </a:r>
            <a:r>
              <a:rPr lang="en-US" altLang="zh-CN" sz="1100" dirty="0" smtClean="0"/>
              <a:t>____ must match the name of the _</a:t>
            </a:r>
            <a:r>
              <a:rPr lang="en-US" altLang="zh-CN" sz="1100" b="1" dirty="0" smtClean="0"/>
              <a:t>receiver</a:t>
            </a:r>
            <a:r>
              <a:rPr lang="en-US" altLang="zh-CN" sz="1100" dirty="0" smtClean="0"/>
              <a:t>_____ it will process data for.</a:t>
            </a:r>
          </a:p>
          <a:p>
            <a:pPr marL="228600" indent="-228600">
              <a:buFont typeface="Calibri" pitchFamily="34" charset="0"/>
              <a:buAutoNum type="arabicPeriod"/>
            </a:pPr>
            <a:r>
              <a:rPr lang="en-US" altLang="zh-CN" sz="1100" dirty="0" smtClean="0"/>
              <a:t>No new connections are created once the __</a:t>
            </a:r>
            <a:r>
              <a:rPr lang="en-US" altLang="zh-CN" sz="1100" b="1" dirty="0" smtClean="0"/>
              <a:t>maximum number of connections</a:t>
            </a:r>
            <a:r>
              <a:rPr lang="en-US" altLang="zh-CN" sz="1100" dirty="0" smtClean="0"/>
              <a:t>____ has been reached.</a:t>
            </a:r>
          </a:p>
          <a:p>
            <a:pPr marL="228600" indent="-228600">
              <a:buFont typeface="Calibri" pitchFamily="34" charset="0"/>
              <a:buAutoNum type="arabicPeriod"/>
            </a:pPr>
            <a:r>
              <a:rPr lang="en-US" altLang="zh-CN" sz="1100" dirty="0" smtClean="0"/>
              <a:t>QXI uses three types of connection pool: the __</a:t>
            </a:r>
            <a:r>
              <a:rPr lang="en-US" altLang="zh-CN" sz="1100" b="1" dirty="0" smtClean="0"/>
              <a:t>UI API</a:t>
            </a:r>
            <a:r>
              <a:rPr lang="en-US" altLang="zh-CN" sz="1100" dirty="0" smtClean="0"/>
              <a:t>___ pool type, the __</a:t>
            </a:r>
            <a:r>
              <a:rPr lang="en-US" altLang="zh-CN" sz="1100" b="1" dirty="0" smtClean="0"/>
              <a:t>SI API</a:t>
            </a:r>
            <a:r>
              <a:rPr lang="en-US" altLang="zh-CN" sz="1100" dirty="0" smtClean="0"/>
              <a:t>____ pool type and the __</a:t>
            </a:r>
            <a:r>
              <a:rPr lang="en-US" altLang="zh-CN" sz="1100" b="1" dirty="0" smtClean="0"/>
              <a:t>Fin API</a:t>
            </a:r>
            <a:r>
              <a:rPr lang="en-US" altLang="zh-CN" sz="1100" dirty="0" smtClean="0"/>
              <a:t>____ pool type.</a:t>
            </a:r>
          </a:p>
          <a:p>
            <a:pPr marL="228600" indent="-228600">
              <a:buFont typeface="Calibri" pitchFamily="34" charset="0"/>
              <a:buAutoNum type="arabicPeriod"/>
            </a:pPr>
            <a:r>
              <a:rPr lang="en-US" altLang="zh-CN" dirty="0" smtClean="0"/>
              <a:t>Pool type __</a:t>
            </a:r>
            <a:r>
              <a:rPr lang="en-US" altLang="zh-CN" b="1" dirty="0" smtClean="0"/>
              <a:t>Fin API</a:t>
            </a:r>
            <a:r>
              <a:rPr lang="en-US" altLang="zh-CN" dirty="0" smtClean="0"/>
              <a:t>___ connects to the Financials </a:t>
            </a:r>
            <a:r>
              <a:rPr lang="en-US" altLang="zh-CN" dirty="0" err="1" smtClean="0"/>
              <a:t>AppServer</a:t>
            </a:r>
            <a:r>
              <a:rPr lang="en-US" altLang="zh-CN" dirty="0" smtClean="0"/>
              <a:t>. </a:t>
            </a:r>
            <a:endParaRPr lang="en-US" altLang="zh-CN" sz="1100" dirty="0" smtClean="0"/>
          </a:p>
          <a:p>
            <a:pPr marL="228600" indent="-228600">
              <a:buFont typeface="Calibri" pitchFamily="34" charset="0"/>
              <a:buAutoNum type="arabicPeriod"/>
            </a:pPr>
            <a:r>
              <a:rPr lang="en-US" altLang="zh-CN" sz="1100" dirty="0" smtClean="0"/>
              <a:t>A connection pool is identified by the unique combination of __</a:t>
            </a:r>
            <a:r>
              <a:rPr lang="en-US" altLang="zh-CN" sz="1100" b="1" dirty="0" smtClean="0"/>
              <a:t>pool name</a:t>
            </a:r>
            <a:r>
              <a:rPr lang="en-US" altLang="zh-CN" sz="1100" dirty="0" smtClean="0"/>
              <a:t>____ and __</a:t>
            </a:r>
            <a:r>
              <a:rPr lang="en-US" altLang="zh-CN" sz="1100" b="1" dirty="0" smtClean="0"/>
              <a:t>pool type</a:t>
            </a:r>
            <a:r>
              <a:rPr lang="en-US" altLang="zh-CN" sz="1100" dirty="0" smtClean="0"/>
              <a:t>____.</a:t>
            </a:r>
          </a:p>
          <a:p>
            <a:pPr marL="228600" indent="-228600">
              <a:buFont typeface="Calibri" pitchFamily="34" charset="0"/>
              <a:buAutoNum type="arabicPeriod"/>
            </a:pPr>
            <a:r>
              <a:rPr lang="en-US" altLang="zh-CN" sz="1100" dirty="0" smtClean="0"/>
              <a:t>When setting up a new connection pool, you must ensure that __</a:t>
            </a:r>
            <a:r>
              <a:rPr lang="en-US" altLang="zh-CN" sz="1100" b="1" dirty="0" smtClean="0"/>
              <a:t>idle sessions</a:t>
            </a:r>
            <a:r>
              <a:rPr lang="en-US" altLang="zh-CN" sz="1100" dirty="0" smtClean="0"/>
              <a:t>____ are being created before trying to process any requests to QXI.</a:t>
            </a:r>
          </a:p>
        </p:txBody>
      </p:sp>
      <p:sp>
        <p:nvSpPr>
          <p:cNvPr id="72708" name="Slide Number Placeholder 3"/>
          <p:cNvSpPr>
            <a:spLocks noGrp="1"/>
          </p:cNvSpPr>
          <p:nvPr>
            <p:ph type="sldNum" sz="quarter" idx="5"/>
          </p:nvPr>
        </p:nvSpPr>
        <p:spPr>
          <a:noFill/>
        </p:spPr>
        <p:txBody>
          <a:bodyPr/>
          <a:lstStyle/>
          <a:p>
            <a:fld id="{A385DC23-0FB8-4B3C-A06C-93F552048EF1}" type="slidenum">
              <a:rPr lang="zh-CN" altLang="en-US"/>
              <a:pPr/>
              <a:t>23</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altLang="zh-CN" sz="1100" dirty="0" smtClean="0"/>
              <a:t>QXI has several functions you can use to verify your QXI configuration. Select the QXtend Manager tab, select Functions, then select Test Harness. The following options are available:</a:t>
            </a:r>
          </a:p>
          <a:p>
            <a:endParaRPr lang="en-US" altLang="zh-CN" sz="1100" dirty="0" smtClean="0"/>
          </a:p>
          <a:p>
            <a:pPr>
              <a:buFontTx/>
              <a:buChar char="•"/>
            </a:pPr>
            <a:r>
              <a:rPr lang="en-US" altLang="zh-CN" sz="1100" dirty="0" smtClean="0"/>
              <a:t> </a:t>
            </a:r>
            <a:r>
              <a:rPr lang="en-US" altLang="zh-CN" sz="1100" b="1" dirty="0" smtClean="0"/>
              <a:t>Process Request</a:t>
            </a:r>
            <a:r>
              <a:rPr lang="en-US" altLang="zh-CN" sz="1100" dirty="0" smtClean="0"/>
              <a:t>. Lets you test the QXI web service call. To use this function you must have a complete, valid </a:t>
            </a:r>
            <a:r>
              <a:rPr lang="en-US" altLang="zh-CN" sz="1100" dirty="0" err="1" smtClean="0"/>
              <a:t>QDoc</a:t>
            </a:r>
            <a:r>
              <a:rPr lang="en-US" altLang="zh-CN" sz="1100" dirty="0" smtClean="0"/>
              <a:t> SOAP message that can be processed by QXtend.</a:t>
            </a:r>
          </a:p>
          <a:p>
            <a:pPr>
              <a:buFont typeface="Calibri" pitchFamily="34" charset="0"/>
              <a:buAutoNum type="arabicPeriod"/>
            </a:pPr>
            <a:endParaRPr lang="en-US" altLang="zh-CN" sz="1100" dirty="0" smtClean="0"/>
          </a:p>
          <a:p>
            <a:pPr>
              <a:buFont typeface="Calibri" pitchFamily="34" charset="0"/>
              <a:buAutoNum type="arabicPeriod"/>
            </a:pPr>
            <a:r>
              <a:rPr lang="en-US" altLang="zh-CN" sz="1100" dirty="0" smtClean="0"/>
              <a:t>Create an XML file that contains the </a:t>
            </a:r>
            <a:r>
              <a:rPr lang="en-US" altLang="zh-CN" sz="1100" dirty="0" err="1" smtClean="0"/>
              <a:t>QDoc</a:t>
            </a:r>
            <a:r>
              <a:rPr lang="en-US" altLang="zh-CN" sz="1100" dirty="0" smtClean="0"/>
              <a:t> SOAP message.</a:t>
            </a:r>
          </a:p>
          <a:p>
            <a:pPr>
              <a:buFont typeface="Calibri" pitchFamily="34" charset="0"/>
              <a:buAutoNum type="arabicPeriod"/>
            </a:pPr>
            <a:r>
              <a:rPr lang="en-US" altLang="zh-CN" sz="1100" dirty="0" smtClean="0"/>
              <a:t>Copy the XML file into the directory &lt;tomcat&gt;/</a:t>
            </a:r>
            <a:r>
              <a:rPr lang="en-US" altLang="zh-CN" sz="1100" dirty="0" err="1" smtClean="0"/>
              <a:t>webapps</a:t>
            </a:r>
            <a:r>
              <a:rPr lang="en-US" altLang="zh-CN" sz="1100" dirty="0" smtClean="0"/>
              <a:t>/&lt;</a:t>
            </a:r>
            <a:r>
              <a:rPr lang="en-US" altLang="zh-CN" sz="1100" dirty="0" err="1" smtClean="0"/>
              <a:t>qxi-webapp</a:t>
            </a:r>
            <a:r>
              <a:rPr lang="en-US" altLang="zh-CN" sz="1100" dirty="0" smtClean="0"/>
              <a:t>&gt;/WEB-INF/ </a:t>
            </a:r>
            <a:r>
              <a:rPr lang="en-US" altLang="zh-CN" sz="1100" dirty="0" err="1" smtClean="0"/>
              <a:t>receviers</a:t>
            </a:r>
            <a:r>
              <a:rPr lang="en-US" altLang="zh-CN" sz="1100" dirty="0" smtClean="0"/>
              <a:t>/&lt;receiver-name&gt;/requests on the Tomcat server that is running the QXI instance. The request is placed in a directory under a specific receiver.</a:t>
            </a:r>
          </a:p>
          <a:p>
            <a:pPr>
              <a:buFont typeface="Calibri" pitchFamily="34" charset="0"/>
              <a:buAutoNum type="arabicPeriod"/>
            </a:pPr>
            <a:r>
              <a:rPr lang="en-US" altLang="zh-CN" sz="1100" dirty="0" smtClean="0"/>
              <a:t>Select the “Process Request” menu option and provide the name of the xml file and the name of the receiver, click “Submit”</a:t>
            </a:r>
          </a:p>
          <a:p>
            <a:pPr>
              <a:buFont typeface="Calibri" pitchFamily="34" charset="0"/>
              <a:buAutoNum type="arabicPeriod"/>
            </a:pPr>
            <a:r>
              <a:rPr lang="en-US" altLang="zh-CN" sz="1100" dirty="0" smtClean="0"/>
              <a:t>The response message displays and be analyzed for any errors.</a:t>
            </a:r>
          </a:p>
          <a:p>
            <a:endParaRPr lang="en-US" altLang="zh-CN" sz="1100" dirty="0" smtClean="0"/>
          </a:p>
          <a:p>
            <a:r>
              <a:rPr lang="en-US" altLang="zh-CN" sz="1100" dirty="0" smtClean="0"/>
              <a:t>This function has been in QXI since its inception but will be removed in future releases. Now there are user-friendly open source tools that can be used to test the product. It is recommended that you use the free product SOAP UI that can be downloaded at www.soapui.org.</a:t>
            </a:r>
          </a:p>
          <a:p>
            <a:endParaRPr lang="en-US" altLang="zh-CN" sz="1100" dirty="0" smtClean="0"/>
          </a:p>
          <a:p>
            <a:r>
              <a:rPr lang="en-US" altLang="zh-CN" sz="1100" dirty="0" smtClean="0"/>
              <a:t>The labs in this class will use SOAP UI, not the Test Harness, to process requests.</a:t>
            </a:r>
          </a:p>
          <a:p>
            <a:endParaRPr lang="en-US" altLang="zh-CN" sz="1100" dirty="0" smtClean="0"/>
          </a:p>
          <a:p>
            <a:pPr>
              <a:buFontTx/>
              <a:buChar char="•"/>
            </a:pPr>
            <a:r>
              <a:rPr lang="en-US" altLang="zh-CN" sz="1100" dirty="0" smtClean="0"/>
              <a:t> </a:t>
            </a:r>
            <a:r>
              <a:rPr lang="en-US" altLang="zh-CN" sz="1100" b="1" dirty="0" smtClean="0"/>
              <a:t>Create Empty </a:t>
            </a:r>
            <a:r>
              <a:rPr lang="en-US" altLang="zh-CN" sz="1100" b="1" dirty="0" err="1" smtClean="0"/>
              <a:t>QDoc</a:t>
            </a:r>
            <a:r>
              <a:rPr lang="en-US" altLang="zh-CN" sz="1100" dirty="0" smtClean="0"/>
              <a:t>. Creates a sample </a:t>
            </a:r>
            <a:r>
              <a:rPr lang="en-US" altLang="zh-CN" sz="1100" dirty="0" err="1" smtClean="0"/>
              <a:t>QDoc</a:t>
            </a:r>
            <a:r>
              <a:rPr lang="en-US" altLang="zh-CN" sz="1100" dirty="0" smtClean="0"/>
              <a:t> request for the selected QXtend API. It uses the API schema and builds a sample request. The generated request will not process until the data in the </a:t>
            </a:r>
            <a:r>
              <a:rPr lang="en-US" altLang="zh-CN" sz="1100" dirty="0" err="1" smtClean="0"/>
              <a:t>QDoc</a:t>
            </a:r>
            <a:r>
              <a:rPr lang="en-US" altLang="zh-CN" sz="1100" dirty="0" smtClean="0"/>
              <a:t> is set up to meet the requirements of the target QAD application. Sample requests are generated in &lt;tomcat&gt;/</a:t>
            </a:r>
            <a:r>
              <a:rPr lang="en-US" altLang="zh-CN" sz="1100" dirty="0" err="1" smtClean="0"/>
              <a:t>webapps</a:t>
            </a:r>
            <a:r>
              <a:rPr lang="en-US" altLang="zh-CN" sz="1100" dirty="0" smtClean="0"/>
              <a:t>/&lt;</a:t>
            </a:r>
            <a:r>
              <a:rPr lang="en-US" altLang="zh-CN" sz="1100" dirty="0" err="1" smtClean="0"/>
              <a:t>qxi-webapp</a:t>
            </a:r>
            <a:r>
              <a:rPr lang="en-US" altLang="zh-CN" sz="1100" dirty="0" smtClean="0"/>
              <a:t>&gt;/test. This function also can be replaced with SOAP UI functionality.</a:t>
            </a:r>
          </a:p>
          <a:p>
            <a:endParaRPr lang="en-US" altLang="zh-CN" sz="1100" dirty="0" smtClean="0"/>
          </a:p>
          <a:p>
            <a:pPr>
              <a:buFontTx/>
              <a:buChar char="•"/>
            </a:pPr>
            <a:r>
              <a:rPr lang="en-US" altLang="zh-CN" sz="1100" dirty="0" smtClean="0"/>
              <a:t> </a:t>
            </a:r>
            <a:r>
              <a:rPr lang="en-US" altLang="zh-CN" sz="1100" b="1" dirty="0" smtClean="0"/>
              <a:t>Verify </a:t>
            </a:r>
            <a:r>
              <a:rPr lang="en-US" altLang="zh-CN" sz="1100" b="1" dirty="0" err="1" smtClean="0"/>
              <a:t>QDoc</a:t>
            </a:r>
            <a:r>
              <a:rPr lang="en-US" altLang="zh-CN" sz="1100" b="1" dirty="0" smtClean="0"/>
              <a:t> Supported</a:t>
            </a:r>
            <a:r>
              <a:rPr lang="en-US" altLang="zh-CN" sz="1100" dirty="0" smtClean="0"/>
              <a:t>. Used to test whether or not the specified API and API version are supported against the specified receiver. This function can be used to validate the receiver configuration to determine if an API is available to be used against a receiver. This check is performed against every request that is processed by the QXtend Web service. </a:t>
            </a:r>
          </a:p>
          <a:p>
            <a:endParaRPr lang="en-US" altLang="zh-CN" sz="1100" dirty="0" smtClean="0"/>
          </a:p>
          <a:p>
            <a:pPr>
              <a:buFontTx/>
              <a:buChar char="•"/>
            </a:pPr>
            <a:r>
              <a:rPr lang="en-US" altLang="zh-CN" sz="1100" dirty="0" smtClean="0"/>
              <a:t> </a:t>
            </a:r>
            <a:r>
              <a:rPr lang="en-US" altLang="zh-CN" sz="1100" b="1" dirty="0" smtClean="0"/>
              <a:t>Verify Receiver</a:t>
            </a:r>
            <a:r>
              <a:rPr lang="en-US" altLang="zh-CN" sz="1100" dirty="0" smtClean="0"/>
              <a:t>. Used to validate that the entered receiver is set up in the QXtend instance.</a:t>
            </a:r>
          </a:p>
          <a:p>
            <a:endParaRPr lang="en-US" altLang="zh-CN" sz="1100" dirty="0" smtClean="0"/>
          </a:p>
          <a:p>
            <a:pPr>
              <a:buFontTx/>
              <a:buChar char="•"/>
            </a:pPr>
            <a:r>
              <a:rPr lang="en-US" altLang="zh-CN" sz="1100" dirty="0" smtClean="0"/>
              <a:t> </a:t>
            </a:r>
            <a:r>
              <a:rPr lang="en-US" altLang="zh-CN" sz="1100" b="1" dirty="0" smtClean="0"/>
              <a:t>UI Adapter Connection Test</a:t>
            </a:r>
            <a:r>
              <a:rPr lang="en-US" altLang="zh-CN" sz="1100" dirty="0" smtClean="0"/>
              <a:t>. Used to process a dummy request to ensure that the UI adapter connection is configured correctly. The UI API adapter leverages a telnet or </a:t>
            </a:r>
            <a:r>
              <a:rPr lang="en-US" altLang="zh-CN" sz="1100" dirty="0" err="1" smtClean="0"/>
              <a:t>ssh</a:t>
            </a:r>
            <a:r>
              <a:rPr lang="en-US" altLang="zh-CN" sz="1100" dirty="0" smtClean="0"/>
              <a:t> connection to load data into QAD applications. The UI Adapter Connection Test function uses the UI API connection pool set up against a receiver. When the connection pool is created, success is indicated simply by having a connection pool that has idle connections. However, this does not necessarily mean that the setup is correct. To verify the setup, run the connection test. This test should be performed every time a new UI API connection pool is created.</a:t>
            </a:r>
          </a:p>
          <a:p>
            <a:endParaRPr lang="en-US" altLang="zh-CN" sz="1100" dirty="0" smtClean="0"/>
          </a:p>
          <a:p>
            <a:r>
              <a:rPr lang="en-US" altLang="zh-CN" sz="1100" dirty="0" smtClean="0"/>
              <a:t>Enter the receiver and (if applicable) domain to test the connection, then click Submit. The response will be Success if the setup is correct.</a:t>
            </a:r>
          </a:p>
          <a:p>
            <a:pPr lvl="1" eaLnBrk="1" hangingPunct="1"/>
            <a:endParaRPr lang="zh-CN" altLang="en-US" sz="1100" dirty="0" smtClean="0">
              <a:sym typeface="Wingdings" pitchFamily="2" charset="2"/>
            </a:endParaRPr>
          </a:p>
        </p:txBody>
      </p:sp>
      <p:sp>
        <p:nvSpPr>
          <p:cNvPr id="73732" name="Slide Number Placeholder 3"/>
          <p:cNvSpPr>
            <a:spLocks noGrp="1"/>
          </p:cNvSpPr>
          <p:nvPr>
            <p:ph type="sldNum" sz="quarter" idx="5"/>
          </p:nvPr>
        </p:nvSpPr>
        <p:spPr>
          <a:noFill/>
        </p:spPr>
        <p:txBody>
          <a:bodyPr/>
          <a:lstStyle/>
          <a:p>
            <a:fld id="{EC2CFC31-DF37-4625-B7BB-C0FB0EB1C589}" type="slidenum">
              <a:rPr lang="zh-CN" altLang="en-US"/>
              <a:pPr/>
              <a:t>24</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altLang="zh-CN" dirty="0" smtClean="0"/>
              <a:t>You can process test requests using QXI in several ways; the test harness is functionality that is currently built into QXtend. As the test harness does not provide a consolidated environment for testing QXtend—and because there are open source tools available that provide a better environment in which to build ad test </a:t>
            </a:r>
            <a:r>
              <a:rPr lang="en-US" altLang="zh-CN" dirty="0" err="1" smtClean="0"/>
              <a:t>QDocs</a:t>
            </a:r>
            <a:r>
              <a:rPr lang="en-US" altLang="zh-CN" dirty="0" smtClean="0"/>
              <a:t>—this functionality is</a:t>
            </a:r>
            <a:r>
              <a:rPr lang="en-US" altLang="zh-CN" baseline="0" dirty="0" smtClean="0"/>
              <a:t> not recommended as primary </a:t>
            </a:r>
            <a:r>
              <a:rPr lang="en-US" altLang="zh-CN" dirty="0" smtClean="0"/>
              <a:t>QXtend Inbound test</a:t>
            </a:r>
            <a:r>
              <a:rPr lang="en-US" altLang="zh-CN" baseline="0" dirty="0" smtClean="0"/>
              <a:t> tool</a:t>
            </a:r>
            <a:r>
              <a:rPr lang="en-US" altLang="zh-CN" dirty="0" smtClean="0"/>
              <a:t>.</a:t>
            </a:r>
          </a:p>
          <a:p>
            <a:endParaRPr lang="en-US" altLang="zh-CN" dirty="0" smtClean="0"/>
          </a:p>
          <a:p>
            <a:r>
              <a:rPr lang="en-US" altLang="zh-CN" dirty="0" smtClean="0"/>
              <a:t>The recommended testing approach for QXtend is to use SOAP UI. SOAP UI provides a Web Service testing environment that lets you build </a:t>
            </a:r>
            <a:r>
              <a:rPr lang="en-US" altLang="zh-CN" dirty="0" err="1" smtClean="0"/>
              <a:t>QDocs</a:t>
            </a:r>
            <a:r>
              <a:rPr lang="en-US" altLang="zh-CN" dirty="0" smtClean="0"/>
              <a:t> and test the QXtend Web Service easily. You can download a free version from http://www.soapui.org. All manual testing in this class will use SOAP UI.</a:t>
            </a:r>
          </a:p>
          <a:p>
            <a:pPr eaLnBrk="1" hangingPunct="1"/>
            <a:endParaRPr lang="zh-CN" altLang="en-US" dirty="0" smtClean="0"/>
          </a:p>
        </p:txBody>
      </p:sp>
      <p:sp>
        <p:nvSpPr>
          <p:cNvPr id="74756" name="Slide Number Placeholder 3"/>
          <p:cNvSpPr>
            <a:spLocks noGrp="1"/>
          </p:cNvSpPr>
          <p:nvPr>
            <p:ph type="sldNum" sz="quarter" idx="5"/>
          </p:nvPr>
        </p:nvSpPr>
        <p:spPr>
          <a:noFill/>
        </p:spPr>
        <p:txBody>
          <a:bodyPr/>
          <a:lstStyle/>
          <a:p>
            <a:fld id="{1DEA3C67-548E-4328-882C-ED6365B4C43C}" type="slidenum">
              <a:rPr lang="zh-CN" altLang="en-US"/>
              <a:pPr/>
              <a:t>25</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marL="228600" indent="-228600">
              <a:lnSpc>
                <a:spcPct val="90000"/>
              </a:lnSpc>
            </a:pPr>
            <a:r>
              <a:rPr lang="en-US" altLang="zh-CN" dirty="0" smtClean="0"/>
              <a:t>Testing the QXI Web Service using SOAP UI is not a complex task. SOAP UI allows you to save your test cases into a project and re-use them to test QXtend. Some features allow you to run test cases as a test suite.</a:t>
            </a:r>
          </a:p>
          <a:p>
            <a:pPr marL="228600" indent="-228600" eaLnBrk="1" hangingPunct="1">
              <a:lnSpc>
                <a:spcPct val="90000"/>
              </a:lnSpc>
            </a:pPr>
            <a:endParaRPr lang="en-US" altLang="zh-CN" dirty="0" smtClean="0"/>
          </a:p>
          <a:p>
            <a:pPr marL="228600" indent="-228600">
              <a:lnSpc>
                <a:spcPct val="90000"/>
              </a:lnSpc>
            </a:pPr>
            <a:r>
              <a:rPr lang="en-US" altLang="zh-CN" dirty="0" smtClean="0"/>
              <a:t>To test the QXI Web Service, do the following:</a:t>
            </a:r>
          </a:p>
          <a:p>
            <a:pPr marL="228600" indent="-228600" eaLnBrk="1" hangingPunct="1">
              <a:lnSpc>
                <a:spcPct val="90000"/>
              </a:lnSpc>
            </a:pPr>
            <a:endParaRPr lang="en-US" altLang="zh-CN" dirty="0" smtClean="0"/>
          </a:p>
          <a:p>
            <a:pPr marL="685800" lvl="1" indent="-228600" eaLnBrk="1" hangingPunct="1">
              <a:lnSpc>
                <a:spcPct val="90000"/>
              </a:lnSpc>
              <a:buFont typeface="Calibri" pitchFamily="34" charset="0"/>
              <a:buAutoNum type="arabicPeriod"/>
            </a:pPr>
            <a:r>
              <a:rPr lang="en-US" altLang="zh-CN" b="1" dirty="0" smtClean="0"/>
              <a:t>Access WSDL for a Receiver/API </a:t>
            </a:r>
            <a:r>
              <a:rPr lang="en-US" altLang="zh-CN" dirty="0" smtClean="0"/>
              <a:t>– SOAP UI is a web service testing tool and requires a WSDL document that describes the API to be available. WSDL files describe the API Interface, they also describe where the service is and how to access the service. The API definition is split into the 3 components:</a:t>
            </a:r>
          </a:p>
          <a:p>
            <a:pPr marL="1143000" lvl="2" indent="-228600" eaLnBrk="1" hangingPunct="1">
              <a:lnSpc>
                <a:spcPct val="90000"/>
              </a:lnSpc>
              <a:buFontTx/>
              <a:buChar char="•"/>
            </a:pPr>
            <a:r>
              <a:rPr lang="en-US" altLang="zh-CN" dirty="0" smtClean="0"/>
              <a:t>WSDL – describes the entire API, the request and the response. </a:t>
            </a:r>
          </a:p>
          <a:p>
            <a:pPr marL="1143000" lvl="2" indent="-228600" eaLnBrk="1" hangingPunct="1">
              <a:lnSpc>
                <a:spcPct val="90000"/>
              </a:lnSpc>
              <a:buFontTx/>
              <a:buChar char="•"/>
            </a:pPr>
            <a:r>
              <a:rPr lang="en-US" altLang="zh-CN" dirty="0" smtClean="0"/>
              <a:t>Request Schema – describes the request data that can be sent to the API, you can think of this as the data that gets entered.</a:t>
            </a:r>
          </a:p>
          <a:p>
            <a:pPr marL="1143000" lvl="2" indent="-228600" eaLnBrk="1" hangingPunct="1">
              <a:lnSpc>
                <a:spcPct val="90000"/>
              </a:lnSpc>
              <a:buFontTx/>
              <a:buChar char="•"/>
            </a:pPr>
            <a:r>
              <a:rPr lang="en-US" altLang="zh-CN" dirty="0" smtClean="0"/>
              <a:t>Response Schema – describes the data that is returned after a request has been processed, this can include Invoice, Sales Order numbers that were created during the processing of the request.</a:t>
            </a:r>
          </a:p>
          <a:p>
            <a:pPr marL="685800" lvl="1" indent="-228600" eaLnBrk="1" hangingPunct="1">
              <a:lnSpc>
                <a:spcPct val="90000"/>
              </a:lnSpc>
            </a:pPr>
            <a:r>
              <a:rPr lang="en-US" altLang="zh-CN" dirty="0" smtClean="0"/>
              <a:t>  	</a:t>
            </a:r>
          </a:p>
          <a:p>
            <a:pPr marL="228600" indent="-228600"/>
            <a:r>
              <a:rPr lang="en-US" altLang="zh-CN" dirty="0" smtClean="0"/>
              <a:t>	Through</a:t>
            </a:r>
            <a:r>
              <a:rPr lang="en-US" altLang="zh-CN" baseline="0" dirty="0" smtClean="0"/>
              <a:t> the WSDL access page (</a:t>
            </a:r>
            <a:r>
              <a:rPr lang="en-US" altLang="zh-CN" dirty="0" smtClean="0"/>
              <a:t>http://&lt;hostname&gt;:&lt;tomcat_port&gt;/&lt;QXI </a:t>
            </a:r>
            <a:r>
              <a:rPr lang="en-US" altLang="zh-CN" dirty="0" err="1" smtClean="0"/>
              <a:t>webapp</a:t>
            </a:r>
            <a:r>
              <a:rPr lang="en-US" altLang="zh-CN" dirty="0" smtClean="0"/>
              <a:t>&gt;/</a:t>
            </a:r>
            <a:r>
              <a:rPr lang="en-US" altLang="zh-CN" dirty="0" err="1" smtClean="0"/>
              <a:t>wsdl</a:t>
            </a:r>
            <a:r>
              <a:rPr lang="en-US" altLang="zh-CN" dirty="0" smtClean="0"/>
              <a:t>),</a:t>
            </a:r>
            <a:r>
              <a:rPr lang="en-US" altLang="zh-CN" baseline="0" dirty="0" smtClean="0"/>
              <a:t> select the module, and then receiver, and then</a:t>
            </a:r>
            <a:r>
              <a:rPr lang="en-US" altLang="zh-CN" dirty="0" smtClean="0"/>
              <a:t> identify the APIs which you want to generate a WSDL. Click on Use SOAP Headers - Yes</a:t>
            </a:r>
            <a:r>
              <a:rPr lang="en-US" altLang="zh-CN" baseline="0" dirty="0" smtClean="0"/>
              <a:t> or </a:t>
            </a:r>
            <a:r>
              <a:rPr lang="en-US" altLang="zh-CN" dirty="0" smtClean="0"/>
              <a:t>No</a:t>
            </a:r>
            <a:r>
              <a:rPr lang="en-US" altLang="zh-CN" baseline="0" dirty="0" smtClean="0"/>
              <a:t> to access the WSDL page. </a:t>
            </a:r>
            <a:endParaRPr lang="en-US" altLang="zh-CN" dirty="0" smtClean="0"/>
          </a:p>
          <a:p>
            <a:pPr marL="1143000" lvl="2" indent="-228600" eaLnBrk="1" hangingPunct="1">
              <a:lnSpc>
                <a:spcPct val="90000"/>
              </a:lnSpc>
            </a:pPr>
            <a:endParaRPr lang="en-US" altLang="zh-CN" dirty="0" smtClean="0"/>
          </a:p>
          <a:p>
            <a:pPr marL="685800" lvl="1" indent="-228600" eaLnBrk="1" hangingPunct="1">
              <a:lnSpc>
                <a:spcPct val="90000"/>
              </a:lnSpc>
              <a:buFont typeface="Calibri" pitchFamily="34" charset="0"/>
              <a:buAutoNum type="arabicPeriod" startAt="2"/>
            </a:pPr>
            <a:r>
              <a:rPr lang="en-US" altLang="zh-CN" b="1" dirty="0" smtClean="0"/>
              <a:t>Create a New SOAP UI WSDL Project</a:t>
            </a:r>
            <a:r>
              <a:rPr lang="en-US" altLang="zh-CN" dirty="0" smtClean="0"/>
              <a:t> – SOAP UI is a project based tool and provides an environment to build Web Service testing projects. In New SOAP Project</a:t>
            </a:r>
            <a:r>
              <a:rPr lang="en-US" altLang="zh-CN" baseline="0" dirty="0" smtClean="0"/>
              <a:t> page, provide the URL for the WSDL page as value of Initial WSDL.</a:t>
            </a:r>
            <a:r>
              <a:rPr lang="en-US" altLang="zh-CN" dirty="0" smtClean="0"/>
              <a:t> The “create sample requests for all operations” option is selected so when the project is created a sample request is automatically created.</a:t>
            </a:r>
          </a:p>
          <a:p>
            <a:pPr marL="685800" lvl="1" indent="-228600" eaLnBrk="1" hangingPunct="1">
              <a:lnSpc>
                <a:spcPct val="90000"/>
              </a:lnSpc>
              <a:buFont typeface="Calibri" pitchFamily="34" charset="0"/>
              <a:buAutoNum type="arabicPeriod" startAt="2"/>
            </a:pPr>
            <a:endParaRPr lang="en-US" altLang="zh-CN" dirty="0" smtClean="0"/>
          </a:p>
          <a:p>
            <a:pPr marL="685800" lvl="1" indent="-228600" eaLnBrk="1" hangingPunct="1">
              <a:lnSpc>
                <a:spcPct val="90000"/>
              </a:lnSpc>
              <a:buFont typeface="Calibri" pitchFamily="34" charset="0"/>
              <a:buAutoNum type="arabicPeriod" startAt="2"/>
            </a:pPr>
            <a:r>
              <a:rPr lang="en-US" altLang="zh-CN" b="1" dirty="0" smtClean="0"/>
              <a:t>Edit QDoc Request </a:t>
            </a:r>
            <a:r>
              <a:rPr lang="en-US" altLang="zh-CN" dirty="0" smtClean="0"/>
              <a:t>– once the project has been created a sample QDoc is generated. Because the QDoc is generated without any knowledge of QAD QXtend or the target QAD application, the QDoc does not contain any application data and needs to be edited before calling QAD QXtend.</a:t>
            </a:r>
          </a:p>
          <a:p>
            <a:pPr marL="685800" lvl="1" indent="-228600" eaLnBrk="1" hangingPunct="1">
              <a:lnSpc>
                <a:spcPct val="90000"/>
              </a:lnSpc>
              <a:buFont typeface="Calibri" pitchFamily="34" charset="0"/>
              <a:buAutoNum type="arabicPeriod" startAt="2"/>
            </a:pPr>
            <a:endParaRPr lang="en-US" altLang="zh-CN" dirty="0" smtClean="0"/>
          </a:p>
          <a:p>
            <a:pPr marL="685800" lvl="1" indent="-228600" eaLnBrk="1" hangingPunct="1">
              <a:lnSpc>
                <a:spcPct val="90000"/>
              </a:lnSpc>
              <a:buFont typeface="Calibri" pitchFamily="34" charset="0"/>
              <a:buAutoNum type="arabicPeriod" startAt="2"/>
            </a:pPr>
            <a:r>
              <a:rPr lang="en-US" altLang="zh-CN" b="1" dirty="0" smtClean="0"/>
              <a:t>Process Request</a:t>
            </a:r>
            <a:r>
              <a:rPr lang="en-US" altLang="zh-CN" dirty="0" smtClean="0"/>
              <a:t> – once the project has been created and the request is updated, the final step is to process the request. The green arrow in SOAP UI submits the request to the web service and displays the response.</a:t>
            </a:r>
          </a:p>
        </p:txBody>
      </p:sp>
      <p:sp>
        <p:nvSpPr>
          <p:cNvPr id="75780" name="Slide Number Placeholder 3"/>
          <p:cNvSpPr>
            <a:spLocks noGrp="1"/>
          </p:cNvSpPr>
          <p:nvPr>
            <p:ph type="sldNum" sz="quarter" idx="5"/>
          </p:nvPr>
        </p:nvSpPr>
        <p:spPr>
          <a:noFill/>
        </p:spPr>
        <p:txBody>
          <a:bodyPr/>
          <a:lstStyle/>
          <a:p>
            <a:fld id="{8C32C957-AB0F-45B0-930A-3CC426DBE207}" type="slidenum">
              <a:rPr lang="zh-CN" altLang="en-US"/>
              <a:pPr/>
              <a:t>26</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altLang="zh-CN" sz="1000" dirty="0" smtClean="0"/>
              <a:t>To access WSDL:</a:t>
            </a:r>
          </a:p>
          <a:p>
            <a:pPr>
              <a:lnSpc>
                <a:spcPct val="80000"/>
              </a:lnSpc>
            </a:pPr>
            <a:endParaRPr lang="en-US" altLang="zh-CN" sz="1000" dirty="0" smtClean="0"/>
          </a:p>
          <a:p>
            <a:pPr>
              <a:lnSpc>
                <a:spcPct val="80000"/>
              </a:lnSpc>
              <a:buFont typeface="Calibri" pitchFamily="34" charset="0"/>
              <a:buAutoNum type="arabicPeriod"/>
            </a:pPr>
            <a:r>
              <a:rPr lang="en-US" altLang="zh-CN" sz="1000" dirty="0" smtClean="0"/>
              <a:t>In the Internet Explorer address bar, add</a:t>
            </a:r>
            <a:r>
              <a:rPr lang="en-US" altLang="zh-CN" sz="1000" baseline="0" dirty="0" smtClean="0"/>
              <a:t> “</a:t>
            </a:r>
            <a:r>
              <a:rPr lang="en-US" altLang="zh-CN" sz="1000" baseline="0" dirty="0" err="1" smtClean="0"/>
              <a:t>wsdl</a:t>
            </a:r>
            <a:r>
              <a:rPr lang="en-US" altLang="zh-CN" sz="1000" baseline="0" dirty="0" smtClean="0"/>
              <a:t>” to the end of Inbound URL and then press enter. A Modules screen displays and lists all the supported modules from which you can drill down to the Receivers screen. This is the main WSDL entry page. </a:t>
            </a:r>
            <a:endParaRPr lang="en-US" altLang="zh-CN" sz="1000" dirty="0" smtClean="0"/>
          </a:p>
          <a:p>
            <a:pPr>
              <a:lnSpc>
                <a:spcPct val="80000"/>
              </a:lnSpc>
              <a:buFont typeface="Calibri" pitchFamily="34" charset="0"/>
              <a:buAutoNum type="arabicPeriod"/>
            </a:pPr>
            <a:r>
              <a:rPr lang="en-US" altLang="zh-CN" sz="1000" dirty="0" smtClean="0"/>
              <a:t>Select the module</a:t>
            </a:r>
            <a:r>
              <a:rPr lang="en-US" altLang="zh-CN" sz="1000" baseline="0" dirty="0" smtClean="0"/>
              <a:t> that the receiver belongs to and see </a:t>
            </a:r>
            <a:r>
              <a:rPr lang="en-US" altLang="zh-CN" sz="1000" dirty="0" smtClean="0"/>
              <a:t>receivers screen. </a:t>
            </a:r>
          </a:p>
          <a:p>
            <a:pPr>
              <a:lnSpc>
                <a:spcPct val="80000"/>
              </a:lnSpc>
              <a:buFont typeface="Calibri" pitchFamily="34" charset="0"/>
              <a:buAutoNum type="arabicPeriod"/>
            </a:pPr>
            <a:r>
              <a:rPr lang="en-US" altLang="zh-CN" sz="1000" dirty="0" smtClean="0"/>
              <a:t>Select</a:t>
            </a:r>
            <a:r>
              <a:rPr lang="en-US" altLang="zh-CN" sz="1000" baseline="0" dirty="0" smtClean="0"/>
              <a:t> the receiver and see APIs screen. </a:t>
            </a:r>
            <a:endParaRPr lang="en-US" altLang="zh-CN" sz="1000" dirty="0" smtClean="0"/>
          </a:p>
        </p:txBody>
      </p:sp>
      <p:sp>
        <p:nvSpPr>
          <p:cNvPr id="76804" name="Slide Number Placeholder 3"/>
          <p:cNvSpPr>
            <a:spLocks noGrp="1"/>
          </p:cNvSpPr>
          <p:nvPr>
            <p:ph type="sldNum" sz="quarter" idx="5"/>
          </p:nvPr>
        </p:nvSpPr>
        <p:spPr>
          <a:noFill/>
        </p:spPr>
        <p:txBody>
          <a:bodyPr/>
          <a:lstStyle/>
          <a:p>
            <a:fld id="{9993DC82-2AD7-4272-9094-44AB403E91CD}" type="slidenum">
              <a:rPr lang="zh-CN" altLang="en-US"/>
              <a:pPr/>
              <a:t>27</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lnSpc>
                <a:spcPct val="80000"/>
              </a:lnSpc>
              <a:buFont typeface="+mj-lt"/>
              <a:buAutoNum type="arabicPeriod" startAt="4"/>
            </a:pPr>
            <a:r>
              <a:rPr lang="en-US" altLang="zh-CN" sz="1000" dirty="0" smtClean="0"/>
              <a:t>A list displays the standard and custom APIs that the</a:t>
            </a:r>
            <a:r>
              <a:rPr lang="en-US" altLang="zh-CN" sz="1000" baseline="0" dirty="0" smtClean="0"/>
              <a:t> receiver currently supports</a:t>
            </a:r>
            <a:r>
              <a:rPr lang="en-US" altLang="zh-CN" sz="1000" dirty="0" smtClean="0"/>
              <a:t>. It also displays the system APIs. System APIs are usually used for</a:t>
            </a:r>
            <a:r>
              <a:rPr lang="en-US" altLang="zh-CN" sz="1000" baseline="0" dirty="0" smtClean="0"/>
              <a:t> integration of QAD products and they can’t be seen in Inbound configuration page. </a:t>
            </a:r>
            <a:endParaRPr lang="en-US" altLang="zh-CN" sz="1000" dirty="0" smtClean="0"/>
          </a:p>
          <a:p>
            <a:pPr>
              <a:lnSpc>
                <a:spcPct val="80000"/>
              </a:lnSpc>
              <a:buFont typeface="Calibri" pitchFamily="34" charset="0"/>
              <a:buAutoNum type="arabicPeriod" startAt="4"/>
            </a:pPr>
            <a:r>
              <a:rPr lang="en-US" altLang="zh-CN" sz="1000" dirty="0" smtClean="0"/>
              <a:t>Select the APIs for which you want to access a WSDL. In the Use SOAP Headers column, click Yes to access WSDL file with SOAP header;</a:t>
            </a:r>
            <a:r>
              <a:rPr lang="en-US" altLang="zh-CN" sz="1000" baseline="0" dirty="0" smtClean="0"/>
              <a:t> click </a:t>
            </a:r>
            <a:r>
              <a:rPr lang="en-US" altLang="zh-CN" sz="1000" dirty="0" smtClean="0"/>
              <a:t>No to access WSDL file without SOAP header.</a:t>
            </a:r>
          </a:p>
          <a:p>
            <a:pPr>
              <a:lnSpc>
                <a:spcPct val="80000"/>
              </a:lnSpc>
              <a:buFont typeface="Calibri" pitchFamily="34" charset="0"/>
              <a:buAutoNum type="arabicPeriod" startAt="4"/>
            </a:pPr>
            <a:r>
              <a:rPr lang="en-US" altLang="zh-CN" sz="1000" dirty="0" smtClean="0"/>
              <a:t>The WSDL is displayed in another page. </a:t>
            </a:r>
          </a:p>
        </p:txBody>
      </p:sp>
      <p:sp>
        <p:nvSpPr>
          <p:cNvPr id="4" name="Slide Number Placeholder 3"/>
          <p:cNvSpPr>
            <a:spLocks noGrp="1"/>
          </p:cNvSpPr>
          <p:nvPr>
            <p:ph type="sldNum" sz="quarter" idx="10"/>
          </p:nvPr>
        </p:nvSpPr>
        <p:spPr/>
        <p:txBody>
          <a:bodyPr/>
          <a:lstStyle/>
          <a:p>
            <a:fld id="{66EB4044-347E-4E30-8B74-01BEB87B8A4F}" type="slidenum">
              <a:rPr lang="en-US" smtClean="0"/>
              <a:pPr/>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altLang="zh-CN" dirty="0" smtClean="0"/>
              <a:t>Select </a:t>
            </a:r>
            <a:r>
              <a:rPr lang="en-US" altLang="zh-CN" dirty="0" err="1" smtClean="0"/>
              <a:t>File|New</a:t>
            </a:r>
            <a:r>
              <a:rPr lang="en-US" altLang="zh-CN" dirty="0" smtClean="0"/>
              <a:t> WSDL Project to create a new project from a WSDL URL. Enter the URL of the WSDL page as Initial WSDL. Project Name will</a:t>
            </a:r>
            <a:r>
              <a:rPr lang="en-US" altLang="zh-CN" baseline="0" dirty="0" smtClean="0"/>
              <a:t> be automatically filled out with the name of the WSDL, which includes API name and version.  Update the Project Name if needed. </a:t>
            </a:r>
            <a:endParaRPr lang="en-US" altLang="zh-CN" dirty="0" smtClean="0"/>
          </a:p>
          <a:p>
            <a:endParaRPr lang="en-US" altLang="zh-CN" dirty="0" smtClean="0"/>
          </a:p>
          <a:p>
            <a:r>
              <a:rPr lang="en-US" altLang="zh-CN" dirty="0" smtClean="0"/>
              <a:t>The Create Requests option is automatically selected so that when the project is created, SOAP UI will create a sample request.</a:t>
            </a:r>
          </a:p>
        </p:txBody>
      </p:sp>
      <p:sp>
        <p:nvSpPr>
          <p:cNvPr id="77828" name="Slide Number Placeholder 3"/>
          <p:cNvSpPr>
            <a:spLocks noGrp="1"/>
          </p:cNvSpPr>
          <p:nvPr>
            <p:ph type="sldNum" sz="quarter" idx="5"/>
          </p:nvPr>
        </p:nvSpPr>
        <p:spPr>
          <a:noFill/>
        </p:spPr>
        <p:txBody>
          <a:bodyPr/>
          <a:lstStyle/>
          <a:p>
            <a:fld id="{E197E12E-BE68-4C4D-BD90-7B06D49B5CB8}" type="slidenum">
              <a:rPr lang="zh-CN" altLang="en-US"/>
              <a:pPr/>
              <a:t>29</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a:lnSpc>
                <a:spcPct val="90000"/>
              </a:lnSpc>
            </a:pPr>
            <a:r>
              <a:rPr lang="en-US" altLang="zh-CN" dirty="0" smtClean="0"/>
              <a:t>The sample request that is generated by SOAP UI interprets the definition contained in the QXtend API WSDL and schema, and generates a SOAP message that includes the elements that can be included in a request to the service. The request does not contain data that is required by QXtend or the target QAD application, and the request must be edited before it can be successfully processed.</a:t>
            </a:r>
          </a:p>
          <a:p>
            <a:pPr>
              <a:lnSpc>
                <a:spcPct val="90000"/>
              </a:lnSpc>
            </a:pPr>
            <a:endParaRPr lang="en-US" altLang="zh-CN" dirty="0" smtClean="0"/>
          </a:p>
          <a:p>
            <a:pPr>
              <a:lnSpc>
                <a:spcPct val="90000"/>
              </a:lnSpc>
            </a:pPr>
            <a:r>
              <a:rPr lang="en-US" altLang="zh-CN" dirty="0" smtClean="0"/>
              <a:t>To access the sample request, expand the project in the Navigation pane, expand the </a:t>
            </a:r>
            <a:r>
              <a:rPr lang="en-US" altLang="zh-CN" dirty="0" err="1" smtClean="0"/>
              <a:t>SoapBinding</a:t>
            </a:r>
            <a:r>
              <a:rPr lang="en-US" altLang="zh-CN" dirty="0" smtClean="0"/>
              <a:t> option, expand the API name option, then double-click the Request 1 entry. The request opens in Edit mode.</a:t>
            </a:r>
          </a:p>
          <a:p>
            <a:pPr>
              <a:lnSpc>
                <a:spcPct val="90000"/>
              </a:lnSpc>
            </a:pPr>
            <a:endParaRPr lang="en-US" altLang="zh-CN" dirty="0" smtClean="0"/>
          </a:p>
          <a:p>
            <a:pPr>
              <a:lnSpc>
                <a:spcPct val="90000"/>
              </a:lnSpc>
            </a:pPr>
            <a:r>
              <a:rPr lang="en-US" altLang="zh-CN" dirty="0" smtClean="0"/>
              <a:t>SOAP UI provides some useful features for editing requests:</a:t>
            </a:r>
          </a:p>
          <a:p>
            <a:pPr>
              <a:lnSpc>
                <a:spcPct val="90000"/>
              </a:lnSpc>
            </a:pPr>
            <a:endParaRPr lang="en-US" altLang="zh-CN" dirty="0" smtClean="0"/>
          </a:p>
          <a:p>
            <a:pPr>
              <a:lnSpc>
                <a:spcPct val="90000"/>
              </a:lnSpc>
              <a:buFontTx/>
              <a:buChar char="•"/>
            </a:pPr>
            <a:r>
              <a:rPr lang="en-US" altLang="zh-CN" b="1" dirty="0" smtClean="0"/>
              <a:t> Format XML</a:t>
            </a:r>
            <a:r>
              <a:rPr lang="en-US" altLang="zh-CN" dirty="0" smtClean="0"/>
              <a:t>. Right-click the request during data input and select Format XML. SOAP UI automatically formats the request.</a:t>
            </a:r>
          </a:p>
          <a:p>
            <a:pPr>
              <a:lnSpc>
                <a:spcPct val="90000"/>
              </a:lnSpc>
              <a:buFontTx/>
              <a:buChar char="•"/>
            </a:pPr>
            <a:endParaRPr lang="en-US" altLang="zh-CN" dirty="0" smtClean="0"/>
          </a:p>
          <a:p>
            <a:pPr>
              <a:lnSpc>
                <a:spcPct val="90000"/>
              </a:lnSpc>
              <a:buFontTx/>
              <a:buChar char="•"/>
            </a:pPr>
            <a:r>
              <a:rPr lang="en-US" altLang="zh-CN" b="1" dirty="0" smtClean="0"/>
              <a:t> Validate</a:t>
            </a:r>
            <a:r>
              <a:rPr lang="en-US" altLang="zh-CN" dirty="0" smtClean="0"/>
              <a:t>. After entering the request data, right-click and select Validate. SOAP UI validates the data entered into the request against the QXtend API WSDL and schema, and reports any exceptions such as invalid date, number, and logical or missing mandatory data.</a:t>
            </a:r>
          </a:p>
        </p:txBody>
      </p:sp>
      <p:sp>
        <p:nvSpPr>
          <p:cNvPr id="78852" name="Slide Number Placeholder 3"/>
          <p:cNvSpPr>
            <a:spLocks noGrp="1"/>
          </p:cNvSpPr>
          <p:nvPr>
            <p:ph type="sldNum" sz="quarter" idx="5"/>
          </p:nvPr>
        </p:nvSpPr>
        <p:spPr>
          <a:noFill/>
        </p:spPr>
        <p:txBody>
          <a:bodyPr/>
          <a:lstStyle/>
          <a:p>
            <a:fld id="{3CF4CE69-9DE3-4FC9-BC17-A151818DB20F}" type="slidenum">
              <a:rPr lang="zh-CN" altLang="en-US"/>
              <a:pPr/>
              <a:t>30</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a:lnSpc>
                <a:spcPct val="90000"/>
              </a:lnSpc>
            </a:pPr>
            <a:r>
              <a:rPr lang="en-US" altLang="zh-CN" dirty="0" smtClean="0"/>
              <a:t>A QDoc SOAP message has three sections:</a:t>
            </a:r>
          </a:p>
          <a:p>
            <a:pPr>
              <a:lnSpc>
                <a:spcPct val="90000"/>
              </a:lnSpc>
            </a:pPr>
            <a:endParaRPr lang="en-US" altLang="zh-CN" dirty="0" smtClean="0"/>
          </a:p>
          <a:p>
            <a:pPr>
              <a:lnSpc>
                <a:spcPct val="90000"/>
              </a:lnSpc>
              <a:buFont typeface="Calibri" pitchFamily="34" charset="0"/>
              <a:buAutoNum type="arabicPeriod"/>
            </a:pPr>
            <a:r>
              <a:rPr lang="en-US" altLang="zh-CN" dirty="0" smtClean="0"/>
              <a:t>SOAP header</a:t>
            </a:r>
          </a:p>
          <a:p>
            <a:pPr>
              <a:lnSpc>
                <a:spcPct val="90000"/>
              </a:lnSpc>
              <a:buFont typeface="Calibri" pitchFamily="34" charset="0"/>
              <a:buAutoNum type="arabicPeriod"/>
            </a:pPr>
            <a:r>
              <a:rPr lang="en-US" altLang="zh-CN" dirty="0" smtClean="0"/>
              <a:t>SOAP body - session context</a:t>
            </a:r>
          </a:p>
          <a:p>
            <a:pPr>
              <a:lnSpc>
                <a:spcPct val="90000"/>
              </a:lnSpc>
              <a:buFont typeface="Calibri" pitchFamily="34" charset="0"/>
              <a:buAutoNum type="arabicPeriod"/>
            </a:pPr>
            <a:r>
              <a:rPr lang="en-US" altLang="zh-CN" dirty="0" smtClean="0"/>
              <a:t>SOAP body – request data</a:t>
            </a:r>
          </a:p>
          <a:p>
            <a:pPr>
              <a:lnSpc>
                <a:spcPct val="90000"/>
              </a:lnSpc>
            </a:pPr>
            <a:endParaRPr lang="en-US" altLang="zh-CN" dirty="0" smtClean="0"/>
          </a:p>
          <a:p>
            <a:pPr>
              <a:lnSpc>
                <a:spcPct val="90000"/>
              </a:lnSpc>
            </a:pPr>
            <a:r>
              <a:rPr lang="en-US" altLang="zh-CN" dirty="0" smtClean="0"/>
              <a:t>Updates are required to each of these sections to ensure that QXI can successfully process the request.</a:t>
            </a:r>
          </a:p>
          <a:p>
            <a:pPr>
              <a:lnSpc>
                <a:spcPct val="90000"/>
              </a:lnSpc>
            </a:pPr>
            <a:endParaRPr lang="en-US" altLang="zh-CN" dirty="0" smtClean="0"/>
          </a:p>
          <a:p>
            <a:pPr>
              <a:lnSpc>
                <a:spcPct val="90000"/>
              </a:lnSpc>
            </a:pPr>
            <a:r>
              <a:rPr lang="en-US" altLang="zh-CN" dirty="0" smtClean="0"/>
              <a:t>The SOAP header contains information that QXI requires, such as addressing information and processing directives that control how QXtend processes the request. The 3 most important elements are:</a:t>
            </a:r>
          </a:p>
          <a:p>
            <a:pPr>
              <a:lnSpc>
                <a:spcPct val="90000"/>
              </a:lnSpc>
            </a:pPr>
            <a:endParaRPr lang="en-US" altLang="zh-CN" dirty="0" smtClean="0"/>
          </a:p>
          <a:p>
            <a:pPr>
              <a:lnSpc>
                <a:spcPct val="90000"/>
              </a:lnSpc>
              <a:buFontTx/>
              <a:buChar char="•"/>
            </a:pPr>
            <a:r>
              <a:rPr lang="en-US" altLang="zh-CN" b="1" dirty="0" smtClean="0"/>
              <a:t> Sender</a:t>
            </a:r>
            <a:r>
              <a:rPr lang="en-US" altLang="zh-CN" dirty="0" smtClean="0"/>
              <a:t>. Used to identify the source of the request. Typically the sender is the application instance that sent the data to QXtend. QXO is a good example of a sending application. The sender is defined in the </a:t>
            </a:r>
            <a:r>
              <a:rPr lang="en-US" altLang="zh-CN" dirty="0" err="1" smtClean="0"/>
              <a:t>ReplyTo</a:t>
            </a:r>
            <a:r>
              <a:rPr lang="en-US" altLang="zh-CN" dirty="0" smtClean="0"/>
              <a:t> node of the SOAP header.</a:t>
            </a:r>
          </a:p>
          <a:p>
            <a:pPr>
              <a:lnSpc>
                <a:spcPct val="90000"/>
              </a:lnSpc>
            </a:pPr>
            <a:endParaRPr lang="en-US" altLang="zh-CN" dirty="0" smtClean="0"/>
          </a:p>
          <a:p>
            <a:pPr>
              <a:lnSpc>
                <a:spcPct val="90000"/>
              </a:lnSpc>
            </a:pPr>
            <a:r>
              <a:rPr lang="en-US" altLang="zh-CN" dirty="0" smtClean="0"/>
              <a:t>&lt;</a:t>
            </a:r>
            <a:r>
              <a:rPr lang="en-US" altLang="zh-CN" dirty="0" err="1" smtClean="0"/>
              <a:t>add:ReplyTo</a:t>
            </a:r>
            <a:r>
              <a:rPr lang="en-US" altLang="zh-CN" dirty="0" smtClean="0"/>
              <a:t>&gt;</a:t>
            </a:r>
            <a:br>
              <a:rPr lang="en-US" altLang="zh-CN" dirty="0" smtClean="0"/>
            </a:br>
            <a:r>
              <a:rPr lang="en-US" altLang="zh-CN" dirty="0" smtClean="0"/>
              <a:t>&lt;</a:t>
            </a:r>
            <a:r>
              <a:rPr lang="en-US" altLang="zh-CN" dirty="0" err="1" smtClean="0"/>
              <a:t>add:Address</a:t>
            </a:r>
            <a:r>
              <a:rPr lang="en-US" altLang="zh-CN" dirty="0" smtClean="0"/>
              <a:t>&gt;</a:t>
            </a:r>
            <a:r>
              <a:rPr lang="en-US" altLang="zh-CN" dirty="0" err="1" smtClean="0"/>
              <a:t>qxtend</a:t>
            </a:r>
            <a:r>
              <a:rPr lang="en-US" altLang="zh-CN" dirty="0" smtClean="0"/>
              <a:t>-training&lt;/</a:t>
            </a:r>
            <a:r>
              <a:rPr lang="en-US" altLang="zh-CN" dirty="0" err="1" smtClean="0"/>
              <a:t>add:Address</a:t>
            </a:r>
            <a:r>
              <a:rPr lang="en-US" altLang="zh-CN" dirty="0" smtClean="0"/>
              <a:t>&gt;</a:t>
            </a:r>
            <a:br>
              <a:rPr lang="en-US" altLang="zh-CN" dirty="0" smtClean="0"/>
            </a:br>
            <a:r>
              <a:rPr lang="en-US" altLang="zh-CN" dirty="0" smtClean="0"/>
              <a:t>&lt;/</a:t>
            </a:r>
            <a:r>
              <a:rPr lang="en-US" altLang="zh-CN" dirty="0" err="1" smtClean="0"/>
              <a:t>add:ReplyTo</a:t>
            </a:r>
            <a:r>
              <a:rPr lang="en-US" altLang="zh-CN" dirty="0" smtClean="0"/>
              <a:t>&gt;</a:t>
            </a:r>
          </a:p>
          <a:p>
            <a:pPr>
              <a:lnSpc>
                <a:spcPct val="90000"/>
              </a:lnSpc>
            </a:pPr>
            <a:endParaRPr lang="en-US" altLang="zh-CN" dirty="0" smtClean="0"/>
          </a:p>
          <a:p>
            <a:pPr>
              <a:lnSpc>
                <a:spcPct val="90000"/>
              </a:lnSpc>
              <a:buFontTx/>
              <a:buChar char="•"/>
            </a:pPr>
            <a:r>
              <a:rPr lang="en-US" altLang="zh-CN" b="1" dirty="0" smtClean="0"/>
              <a:t> Receiver</a:t>
            </a:r>
            <a:r>
              <a:rPr lang="en-US" altLang="zh-CN" dirty="0" smtClean="0"/>
              <a:t>. Used to identify the receiver in QXI that should be used to deliver the request to the target QAD application; this element is the most important element in the SOAP header. The receiver name is the user-defined name assigned to identify an instance of a target QAD application as discussed earlier. The value defined here controls where QXI loads the request data to. The receiver is specified in the To element in the header.</a:t>
            </a:r>
          </a:p>
          <a:p>
            <a:pPr>
              <a:lnSpc>
                <a:spcPct val="90000"/>
              </a:lnSpc>
              <a:buFontTx/>
              <a:buChar char="•"/>
            </a:pPr>
            <a:endParaRPr lang="en-US" altLang="zh-CN" dirty="0" smtClean="0"/>
          </a:p>
          <a:p>
            <a:pPr>
              <a:lnSpc>
                <a:spcPct val="90000"/>
              </a:lnSpc>
            </a:pPr>
            <a:r>
              <a:rPr lang="en-US" altLang="zh-CN" dirty="0" smtClean="0"/>
              <a:t>&lt;</a:t>
            </a:r>
            <a:r>
              <a:rPr lang="en-US" altLang="zh-CN" dirty="0" err="1" smtClean="0"/>
              <a:t>add:To</a:t>
            </a:r>
            <a:r>
              <a:rPr lang="en-US" altLang="zh-CN" dirty="0" smtClean="0"/>
              <a:t>&gt;QADERP&lt;/</a:t>
            </a:r>
            <a:r>
              <a:rPr lang="en-US" altLang="zh-CN" dirty="0" err="1" smtClean="0"/>
              <a:t>add:To</a:t>
            </a:r>
            <a:r>
              <a:rPr lang="en-US" altLang="zh-CN" dirty="0" smtClean="0"/>
              <a:t>&gt;</a:t>
            </a:r>
          </a:p>
          <a:p>
            <a:pPr>
              <a:lnSpc>
                <a:spcPct val="90000"/>
              </a:lnSpc>
            </a:pPr>
            <a:endParaRPr lang="en-US" altLang="zh-CN" dirty="0" smtClean="0"/>
          </a:p>
          <a:p>
            <a:pPr>
              <a:lnSpc>
                <a:spcPct val="90000"/>
              </a:lnSpc>
              <a:buFontTx/>
              <a:buChar char="•"/>
            </a:pPr>
            <a:r>
              <a:rPr lang="en-US" altLang="zh-CN" b="1" dirty="0" smtClean="0"/>
              <a:t> Suppress Response Details</a:t>
            </a:r>
            <a:r>
              <a:rPr lang="en-US" altLang="zh-CN" dirty="0" smtClean="0"/>
              <a:t>. This element is optional. If it is not supplied in the request, QXtend defaults it to true. This element controls the level of detail returned to the calling application in the response message.</a:t>
            </a:r>
          </a:p>
          <a:p>
            <a:pPr>
              <a:lnSpc>
                <a:spcPct val="90000"/>
              </a:lnSpc>
              <a:buFontTx/>
              <a:buChar char="•"/>
            </a:pPr>
            <a:endParaRPr lang="en-US" altLang="zh-CN" dirty="0" smtClean="0"/>
          </a:p>
          <a:p>
            <a:pPr>
              <a:lnSpc>
                <a:spcPct val="90000"/>
              </a:lnSpc>
            </a:pPr>
            <a:r>
              <a:rPr lang="en-US" altLang="zh-CN" dirty="0" smtClean="0"/>
              <a:t>When true, the response message from QXI will only contain an indication of the processing result (success, error, warning). If there are any error/warning messages raised during the processing of the request, these are also returned. </a:t>
            </a:r>
          </a:p>
          <a:p>
            <a:pPr>
              <a:lnSpc>
                <a:spcPct val="90000"/>
              </a:lnSpc>
            </a:pPr>
            <a:endParaRPr lang="en-US" altLang="zh-CN" dirty="0" smtClean="0"/>
          </a:p>
          <a:p>
            <a:pPr>
              <a:lnSpc>
                <a:spcPct val="90000"/>
              </a:lnSpc>
            </a:pPr>
            <a:r>
              <a:rPr lang="en-US" altLang="zh-CN" dirty="0" smtClean="0"/>
              <a:t>When false, the response message from QXI contains more details; the processing result and any errors are returned along with the data defined in the response schema. The response schema for an API typically returns the values of the keys of the updated records, but the schema can be configured to return whatever data is required. The response schema data is returned only when </a:t>
            </a:r>
            <a:r>
              <a:rPr lang="en-US" altLang="zh-CN" dirty="0" err="1" smtClean="0"/>
              <a:t>suppressResponseDetails</a:t>
            </a:r>
            <a:r>
              <a:rPr lang="en-US" altLang="zh-CN" dirty="0" smtClean="0"/>
              <a:t> is set to false. </a:t>
            </a:r>
          </a:p>
          <a:p>
            <a:pPr>
              <a:lnSpc>
                <a:spcPct val="90000"/>
              </a:lnSpc>
            </a:pPr>
            <a:endParaRPr lang="en-US" altLang="zh-CN" dirty="0" smtClean="0"/>
          </a:p>
          <a:p>
            <a:pPr>
              <a:lnSpc>
                <a:spcPct val="90000"/>
              </a:lnSpc>
            </a:pPr>
            <a:r>
              <a:rPr lang="en-US" altLang="zh-CN" dirty="0" smtClean="0"/>
              <a:t>The setting for this is part of the </a:t>
            </a:r>
            <a:r>
              <a:rPr lang="en-US" altLang="zh-CN" dirty="0" err="1" smtClean="0"/>
              <a:t>ReferenceParameters</a:t>
            </a:r>
            <a:r>
              <a:rPr lang="en-US" altLang="zh-CN" dirty="0" smtClean="0"/>
              <a:t> node:</a:t>
            </a:r>
          </a:p>
          <a:p>
            <a:pPr>
              <a:lnSpc>
                <a:spcPct val="90000"/>
              </a:lnSpc>
            </a:pPr>
            <a:endParaRPr lang="en-US" altLang="zh-CN" dirty="0" smtClean="0"/>
          </a:p>
          <a:p>
            <a:pPr>
              <a:lnSpc>
                <a:spcPct val="90000"/>
              </a:lnSpc>
            </a:pPr>
            <a:r>
              <a:rPr lang="en-US" altLang="zh-CN" dirty="0" smtClean="0"/>
              <a:t>&lt;</a:t>
            </a:r>
            <a:r>
              <a:rPr lang="en-US" altLang="zh-CN" dirty="0" err="1" smtClean="0"/>
              <a:t>add:ReferenceParameters</a:t>
            </a:r>
            <a:r>
              <a:rPr lang="en-US" altLang="zh-CN" dirty="0" smtClean="0"/>
              <a:t>&gt;</a:t>
            </a:r>
            <a:br>
              <a:rPr lang="en-US" altLang="zh-CN" dirty="0" smtClean="0"/>
            </a:br>
            <a:r>
              <a:rPr lang="en-US" altLang="zh-CN" dirty="0" smtClean="0"/>
              <a:t>&lt;</a:t>
            </a:r>
            <a:r>
              <a:rPr lang="en-US" altLang="zh-CN" dirty="0" err="1" smtClean="0"/>
              <a:t>urn:suppressResponseDetail</a:t>
            </a:r>
            <a:r>
              <a:rPr lang="en-US" altLang="zh-CN" dirty="0" smtClean="0"/>
              <a:t>&gt;true&lt;/</a:t>
            </a:r>
            <a:r>
              <a:rPr lang="en-US" altLang="zh-CN" dirty="0" err="1" smtClean="0"/>
              <a:t>urn:suppressResponseDetail</a:t>
            </a:r>
            <a:r>
              <a:rPr lang="en-US" altLang="zh-CN" dirty="0" smtClean="0"/>
              <a:t>&gt;</a:t>
            </a:r>
            <a:br>
              <a:rPr lang="en-US" altLang="zh-CN" dirty="0" smtClean="0"/>
            </a:br>
            <a:r>
              <a:rPr lang="en-US" altLang="zh-CN" dirty="0" smtClean="0"/>
              <a:t>&lt;/</a:t>
            </a:r>
            <a:r>
              <a:rPr lang="en-US" altLang="zh-CN" dirty="0" err="1" smtClean="0"/>
              <a:t>add:ReferenceParameters</a:t>
            </a:r>
            <a:r>
              <a:rPr lang="en-US" altLang="zh-CN" dirty="0" smtClean="0"/>
              <a:t>&gt;</a:t>
            </a:r>
          </a:p>
          <a:p>
            <a:pPr lvl="1" eaLnBrk="1" hangingPunct="1">
              <a:lnSpc>
                <a:spcPct val="90000"/>
              </a:lnSpc>
            </a:pPr>
            <a:endParaRPr lang="zh-CN" altLang="en-US" dirty="0" smtClean="0"/>
          </a:p>
        </p:txBody>
      </p:sp>
      <p:sp>
        <p:nvSpPr>
          <p:cNvPr id="79876" name="Slide Number Placeholder 3"/>
          <p:cNvSpPr>
            <a:spLocks noGrp="1"/>
          </p:cNvSpPr>
          <p:nvPr>
            <p:ph type="sldNum" sz="quarter" idx="5"/>
          </p:nvPr>
        </p:nvSpPr>
        <p:spPr>
          <a:noFill/>
        </p:spPr>
        <p:txBody>
          <a:bodyPr/>
          <a:lstStyle/>
          <a:p>
            <a:fld id="{E7BF48CC-10C6-4BAC-B069-595B4A997750}" type="slidenum">
              <a:rPr lang="zh-CN" altLang="en-US"/>
              <a:pPr/>
              <a:t>31</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dirty="0" smtClean="0"/>
              <a:t>Receivers are managed through QXI. All receiver management tasks are accessed on the Configuration tab via the Receivers node on the tree menu.</a:t>
            </a:r>
          </a:p>
          <a:p>
            <a:endParaRPr lang="en-US" dirty="0" smtClean="0"/>
          </a:p>
          <a:p>
            <a:r>
              <a:rPr lang="en-US" dirty="0" smtClean="0"/>
              <a:t>Receivers are grouped by application version. To perform tasks against a specific receiver, select the application version from the tree menu, select the receiver, and then click a button—Add, Delete, Modify, View and so on—to choose the action to perform against the receiver.</a:t>
            </a:r>
          </a:p>
        </p:txBody>
      </p:sp>
      <p:sp>
        <p:nvSpPr>
          <p:cNvPr id="53252" name="Slide Number Placeholder 3"/>
          <p:cNvSpPr>
            <a:spLocks noGrp="1"/>
          </p:cNvSpPr>
          <p:nvPr>
            <p:ph type="sldNum" sz="quarter" idx="5"/>
          </p:nvPr>
        </p:nvSpPr>
        <p:spPr>
          <a:noFill/>
        </p:spPr>
        <p:txBody>
          <a:bodyPr/>
          <a:lstStyle/>
          <a:p>
            <a:fld id="{74079B50-44F4-4A81-891E-B1CA70326DBB}" type="slidenum">
              <a:rPr lang="en-US"/>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a:lnSpc>
                <a:spcPct val="90000"/>
              </a:lnSpc>
            </a:pPr>
            <a:r>
              <a:rPr lang="en-US" altLang="zh-CN" dirty="0" smtClean="0"/>
              <a:t>The body of the </a:t>
            </a:r>
            <a:r>
              <a:rPr lang="en-US" altLang="zh-CN" dirty="0" err="1" smtClean="0"/>
              <a:t>QDoc</a:t>
            </a:r>
            <a:r>
              <a:rPr lang="en-US" altLang="zh-CN" dirty="0" smtClean="0"/>
              <a:t> SOAP message has two sections:</a:t>
            </a:r>
          </a:p>
          <a:p>
            <a:pPr>
              <a:lnSpc>
                <a:spcPct val="90000"/>
              </a:lnSpc>
            </a:pPr>
            <a:endParaRPr lang="en-US" altLang="zh-CN" dirty="0" smtClean="0"/>
          </a:p>
          <a:p>
            <a:pPr>
              <a:lnSpc>
                <a:spcPct val="90000"/>
              </a:lnSpc>
              <a:buFont typeface="Calibri" pitchFamily="34" charset="0"/>
              <a:buAutoNum type="arabicPeriod"/>
            </a:pPr>
            <a:r>
              <a:rPr lang="en-US" altLang="zh-CN" dirty="0" smtClean="0"/>
              <a:t>Session context</a:t>
            </a:r>
          </a:p>
          <a:p>
            <a:pPr>
              <a:lnSpc>
                <a:spcPct val="90000"/>
              </a:lnSpc>
              <a:buFont typeface="Calibri" pitchFamily="34" charset="0"/>
              <a:buAutoNum type="arabicPeriod"/>
            </a:pPr>
            <a:r>
              <a:rPr lang="en-US" altLang="zh-CN" dirty="0" smtClean="0"/>
              <a:t>Application data</a:t>
            </a:r>
          </a:p>
          <a:p>
            <a:pPr>
              <a:lnSpc>
                <a:spcPct val="90000"/>
              </a:lnSpc>
            </a:pPr>
            <a:endParaRPr lang="en-US" altLang="zh-CN" dirty="0" smtClean="0"/>
          </a:p>
          <a:p>
            <a:pPr>
              <a:lnSpc>
                <a:spcPct val="90000"/>
              </a:lnSpc>
            </a:pPr>
            <a:r>
              <a:rPr lang="en-US" altLang="zh-CN" dirty="0" smtClean="0"/>
              <a:t>The data in the session context section controls how the request is processed both within QXtend and in the target QAD application. Several valid parameters can be sent, some mandatory and some optional. The following parameters are supported and represented using the following format:</a:t>
            </a:r>
          </a:p>
          <a:p>
            <a:pPr>
              <a:lnSpc>
                <a:spcPct val="90000"/>
              </a:lnSpc>
            </a:pPr>
            <a:endParaRPr lang="en-US" altLang="zh-CN" dirty="0" smtClean="0"/>
          </a:p>
          <a:p>
            <a:pPr>
              <a:lnSpc>
                <a:spcPct val="90000"/>
              </a:lnSpc>
            </a:pPr>
            <a:r>
              <a:rPr lang="en-US" altLang="zh-CN" dirty="0" smtClean="0"/>
              <a:t>&lt;</a:t>
            </a:r>
            <a:r>
              <a:rPr lang="en-US" altLang="zh-CN" i="1" dirty="0" err="1" smtClean="0"/>
              <a:t>propertyQualifier</a:t>
            </a:r>
            <a:r>
              <a:rPr lang="en-US" altLang="zh-CN" i="1" dirty="0" smtClean="0"/>
              <a:t>&gt;/&lt;</a:t>
            </a:r>
            <a:r>
              <a:rPr lang="en-US" altLang="zh-CN" i="1" dirty="0" err="1" smtClean="0"/>
              <a:t>propertyName</a:t>
            </a:r>
            <a:r>
              <a:rPr lang="en-US" altLang="zh-CN" i="1" dirty="0" smtClean="0"/>
              <a:t>&gt; – &lt;parameter description&gt;</a:t>
            </a:r>
          </a:p>
          <a:p>
            <a:pPr>
              <a:lnSpc>
                <a:spcPct val="90000"/>
              </a:lnSpc>
            </a:pPr>
            <a:endParaRPr lang="en-US" altLang="zh-CN" i="1" dirty="0" smtClean="0"/>
          </a:p>
          <a:p>
            <a:pPr>
              <a:lnSpc>
                <a:spcPct val="90000"/>
              </a:lnSpc>
              <a:buFontTx/>
              <a:buChar char="•"/>
            </a:pPr>
            <a:r>
              <a:rPr lang="en-US" altLang="zh-CN" b="1" dirty="0" smtClean="0"/>
              <a:t> QAD/domain</a:t>
            </a:r>
            <a:r>
              <a:rPr lang="en-US" altLang="zh-CN" dirty="0" smtClean="0"/>
              <a:t>. An optional parameter that identifies the domain the data should be loaded into in the target QAD application. This parameter is required only when the target application supports the QAD domain architecture. If this value is not supplied, the domain defined on the connection pool is used.</a:t>
            </a:r>
          </a:p>
          <a:p>
            <a:pPr>
              <a:lnSpc>
                <a:spcPct val="90000"/>
              </a:lnSpc>
            </a:pPr>
            <a:endParaRPr lang="en-US" altLang="zh-CN" dirty="0" smtClean="0"/>
          </a:p>
          <a:p>
            <a:pPr>
              <a:lnSpc>
                <a:spcPct val="90000"/>
              </a:lnSpc>
              <a:buFontTx/>
              <a:buChar char="•"/>
            </a:pPr>
            <a:r>
              <a:rPr lang="en-US" altLang="zh-CN" b="1" dirty="0" smtClean="0"/>
              <a:t> QAD/version</a:t>
            </a:r>
            <a:r>
              <a:rPr lang="en-US" altLang="zh-CN" dirty="0" smtClean="0"/>
              <a:t>. A mandatory parameter used to determine the version of the API to use to process the request; for example, eB2_2. The combination of the </a:t>
            </a:r>
            <a:r>
              <a:rPr lang="en-US" altLang="zh-CN" dirty="0" err="1" smtClean="0"/>
              <a:t>QDoc</a:t>
            </a:r>
            <a:r>
              <a:rPr lang="en-US" altLang="zh-CN" dirty="0" smtClean="0"/>
              <a:t> name and version determine the API adapter/connection pool used to process the request. </a:t>
            </a:r>
          </a:p>
          <a:p>
            <a:pPr>
              <a:lnSpc>
                <a:spcPct val="90000"/>
              </a:lnSpc>
            </a:pPr>
            <a:endParaRPr lang="en-US" altLang="zh-CN" dirty="0" smtClean="0"/>
          </a:p>
          <a:p>
            <a:pPr>
              <a:lnSpc>
                <a:spcPct val="90000"/>
              </a:lnSpc>
              <a:buFontTx/>
              <a:buChar char="•"/>
            </a:pPr>
            <a:r>
              <a:rPr lang="en-US" altLang="zh-CN" b="1" dirty="0" smtClean="0"/>
              <a:t> QAD/</a:t>
            </a:r>
            <a:r>
              <a:rPr lang="en-US" altLang="zh-CN" b="1" dirty="0" err="1" smtClean="0"/>
              <a:t>scopeTransaction</a:t>
            </a:r>
            <a:r>
              <a:rPr lang="en-US" altLang="zh-CN" dirty="0" smtClean="0"/>
              <a:t>. An optional parameter that defaults to false if not included in the request. This parameter controls the transaction scope during the processing of a request with QXI. If set to true, the entire QDoc is treated as a single transaction; if any error messages are received the entire transaction is backed out. If set to false, the traditional transaction scoping of the underlying QAD application is used.</a:t>
            </a:r>
          </a:p>
          <a:p>
            <a:pPr>
              <a:lnSpc>
                <a:spcPct val="90000"/>
              </a:lnSpc>
            </a:pPr>
            <a:endParaRPr lang="en-US" altLang="zh-CN" dirty="0" smtClean="0"/>
          </a:p>
          <a:p>
            <a:pPr>
              <a:lnSpc>
                <a:spcPct val="90000"/>
              </a:lnSpc>
              <a:buFontTx/>
              <a:buChar char="•"/>
            </a:pPr>
            <a:r>
              <a:rPr lang="en-US" altLang="zh-CN" b="1" dirty="0" smtClean="0"/>
              <a:t> QAD/</a:t>
            </a:r>
            <a:r>
              <a:rPr lang="en-US" altLang="zh-CN" b="1" dirty="0" err="1" smtClean="0"/>
              <a:t>mnemonicsRaw</a:t>
            </a:r>
            <a:r>
              <a:rPr lang="en-US" altLang="zh-CN" dirty="0" smtClean="0"/>
              <a:t>. An optional parameter that allows the user to define whether or not fields in the user interface that use language mnemonics should be entered using the universal code value or the translated string that is dependent on the setup of the user processing the request. If set to true, fields that use mnemonic values will only accept the mnemonic code, and not the value that is normally displayed on screen.</a:t>
            </a:r>
          </a:p>
          <a:p>
            <a:pPr>
              <a:lnSpc>
                <a:spcPct val="90000"/>
              </a:lnSpc>
            </a:pPr>
            <a:endParaRPr lang="en-US" altLang="zh-CN" dirty="0" smtClean="0"/>
          </a:p>
          <a:p>
            <a:pPr>
              <a:lnSpc>
                <a:spcPct val="90000"/>
              </a:lnSpc>
              <a:buFontTx/>
              <a:buChar char="•"/>
            </a:pPr>
            <a:r>
              <a:rPr lang="en-US" altLang="zh-CN" b="1" dirty="0" smtClean="0"/>
              <a:t> QAD/username</a:t>
            </a:r>
            <a:r>
              <a:rPr lang="en-US" altLang="zh-CN" dirty="0" smtClean="0"/>
              <a:t>. An optional parameter that allows the user name to be used to process the request when the Use Requestor feature is enabled with QXtend; otherwise the user name defined on the connection pool is used. For details on Use Requestor, see </a:t>
            </a:r>
            <a:r>
              <a:rPr lang="en-US" altLang="zh-CN" i="1" dirty="0" smtClean="0"/>
              <a:t>Technical Reference: QAD QXtend.</a:t>
            </a:r>
          </a:p>
          <a:p>
            <a:pPr>
              <a:lnSpc>
                <a:spcPct val="90000"/>
              </a:lnSpc>
            </a:pPr>
            <a:endParaRPr lang="en-US" altLang="zh-CN" i="1" dirty="0" smtClean="0"/>
          </a:p>
          <a:p>
            <a:pPr>
              <a:lnSpc>
                <a:spcPct val="90000"/>
              </a:lnSpc>
              <a:buFontTx/>
              <a:buChar char="•"/>
            </a:pPr>
            <a:r>
              <a:rPr lang="en-US" altLang="zh-CN" b="1" dirty="0" smtClean="0"/>
              <a:t> QAD/password</a:t>
            </a:r>
            <a:r>
              <a:rPr lang="en-US" altLang="zh-CN" dirty="0" smtClean="0"/>
              <a:t>. An optional parameter required when a username has been defined in the request. The password is required for the username parameter to ensure that the session can log in. The username and password are required if ‘Require Authentication’ attribute of the receiver is set to true. </a:t>
            </a:r>
          </a:p>
          <a:p>
            <a:pPr>
              <a:lnSpc>
                <a:spcPct val="90000"/>
              </a:lnSpc>
            </a:pPr>
            <a:endParaRPr lang="en-US" altLang="zh-CN" dirty="0" smtClean="0"/>
          </a:p>
          <a:p>
            <a:pPr>
              <a:lnSpc>
                <a:spcPct val="90000"/>
              </a:lnSpc>
              <a:buFontTx/>
              <a:buChar char="•"/>
            </a:pPr>
            <a:r>
              <a:rPr lang="en-US" altLang="zh-CN" b="1" dirty="0" smtClean="0"/>
              <a:t> QAD/</a:t>
            </a:r>
            <a:r>
              <a:rPr lang="en-US" altLang="zh-CN" b="1" dirty="0" err="1" smtClean="0"/>
              <a:t>sessionID</a:t>
            </a:r>
            <a:r>
              <a:rPr lang="en-US" altLang="zh-CN" dirty="0" smtClean="0"/>
              <a:t>. If a valid QAD Enterprise Application session ID is provided in the </a:t>
            </a:r>
            <a:r>
              <a:rPr lang="en-US" altLang="zh-CN" dirty="0" err="1" smtClean="0"/>
              <a:t>QDoc</a:t>
            </a:r>
            <a:r>
              <a:rPr lang="en-US" altLang="zh-CN" dirty="0" smtClean="0"/>
              <a:t>, the </a:t>
            </a:r>
            <a:r>
              <a:rPr lang="en-US" altLang="zh-CN" dirty="0" err="1" smtClean="0"/>
              <a:t>QDoc</a:t>
            </a:r>
            <a:r>
              <a:rPr lang="en-US" altLang="zh-CN" dirty="0" smtClean="0"/>
              <a:t> can pass authentication without having the username and password checked. The system also caches and reuses the session ID provided in the response </a:t>
            </a:r>
            <a:r>
              <a:rPr lang="en-US" altLang="zh-CN" dirty="0" err="1" smtClean="0"/>
              <a:t>QDoc</a:t>
            </a:r>
            <a:r>
              <a:rPr lang="en-US" altLang="zh-CN" dirty="0" smtClean="0"/>
              <a:t> to further speed up authentication and improve performance. If the session ID is no longer valid, the system checks the username and password. </a:t>
            </a:r>
          </a:p>
          <a:p>
            <a:pPr>
              <a:lnSpc>
                <a:spcPct val="90000"/>
              </a:lnSpc>
            </a:pPr>
            <a:endParaRPr lang="en-US" altLang="zh-CN" dirty="0" smtClean="0"/>
          </a:p>
          <a:p>
            <a:pPr>
              <a:lnSpc>
                <a:spcPct val="90000"/>
              </a:lnSpc>
              <a:buFontTx/>
              <a:buChar char="•"/>
            </a:pPr>
            <a:r>
              <a:rPr lang="en-US" altLang="zh-CN" b="1" dirty="0" smtClean="0"/>
              <a:t> QAD/action</a:t>
            </a:r>
            <a:r>
              <a:rPr lang="en-US" altLang="zh-CN" dirty="0" smtClean="0"/>
              <a:t>. An optional parameter only used with QAD EE, this parameter defines the action being performed by the request. This parameter must be used with functions that leverage the new infrastructure that drives the Enterprise Financials in the Enterprise Edition. The typical value when synchronizing data between instances of EE is Save.</a:t>
            </a:r>
          </a:p>
          <a:p>
            <a:pPr>
              <a:lnSpc>
                <a:spcPct val="90000"/>
              </a:lnSpc>
            </a:pPr>
            <a:endParaRPr lang="en-US" altLang="zh-CN" dirty="0" smtClean="0"/>
          </a:p>
          <a:p>
            <a:pPr>
              <a:lnSpc>
                <a:spcPct val="90000"/>
              </a:lnSpc>
              <a:buFontTx/>
              <a:buChar char="•"/>
            </a:pPr>
            <a:r>
              <a:rPr lang="en-US" altLang="zh-CN" b="1" dirty="0" smtClean="0"/>
              <a:t> QAD/entity</a:t>
            </a:r>
            <a:r>
              <a:rPr lang="en-US" altLang="zh-CN" dirty="0" smtClean="0"/>
              <a:t>. An optional parameter only used with QAD EE, this parameter defines the entity in QAD EE that the data is to be loaded into. If a value is not supplied, the default entity for the user set up against the connection pool is used.</a:t>
            </a:r>
          </a:p>
          <a:p>
            <a:pPr>
              <a:lnSpc>
                <a:spcPct val="90000"/>
              </a:lnSpc>
              <a:buFontTx/>
              <a:buChar char="•"/>
            </a:pPr>
            <a:endParaRPr lang="en-US" altLang="zh-CN" dirty="0" smtClean="0"/>
          </a:p>
          <a:p>
            <a:pPr>
              <a:lnSpc>
                <a:spcPct val="90000"/>
              </a:lnSpc>
              <a:buFontTx/>
              <a:buChar char="•"/>
            </a:pPr>
            <a:r>
              <a:rPr lang="en-US" altLang="zh-CN" b="1" dirty="0" smtClean="0"/>
              <a:t>QAD/email</a:t>
            </a:r>
            <a:r>
              <a:rPr lang="en-US" altLang="zh-CN" dirty="0" smtClean="0"/>
              <a:t>. Email address(</a:t>
            </a:r>
            <a:r>
              <a:rPr lang="en-US" altLang="zh-CN" dirty="0" err="1" smtClean="0"/>
              <a:t>es</a:t>
            </a:r>
            <a:r>
              <a:rPr lang="en-US" altLang="zh-CN" dirty="0" smtClean="0"/>
              <a:t>) of person requiring notification of the message after receiver has processed it.</a:t>
            </a:r>
          </a:p>
          <a:p>
            <a:pPr>
              <a:lnSpc>
                <a:spcPct val="90000"/>
              </a:lnSpc>
              <a:buFontTx/>
              <a:buChar char="•"/>
            </a:pPr>
            <a:endParaRPr lang="en-US" altLang="zh-CN" dirty="0" smtClean="0"/>
          </a:p>
          <a:p>
            <a:pPr>
              <a:buFontTx/>
              <a:buChar char="•"/>
            </a:pPr>
            <a:r>
              <a:rPr lang="en-US" altLang="zh-CN" b="1" dirty="0" smtClean="0"/>
              <a:t>QAD/</a:t>
            </a:r>
            <a:r>
              <a:rPr lang="en-US" altLang="zh-CN" b="1" dirty="0" err="1" smtClean="0"/>
              <a:t>emailLevel</a:t>
            </a:r>
            <a:r>
              <a:rPr lang="en-US" altLang="zh-CN" dirty="0" smtClean="0"/>
              <a:t>. Email delivery level (1 or ERR - send on error, 2 or WRN - send on error or warning, 3 or MES - send all).</a:t>
            </a:r>
          </a:p>
          <a:p>
            <a:pPr>
              <a:buFontTx/>
              <a:buChar char="•"/>
            </a:pPr>
            <a:endParaRPr lang="en-US" altLang="zh-CN" dirty="0" smtClean="0"/>
          </a:p>
          <a:p>
            <a:pPr>
              <a:buFontTx/>
              <a:buChar char="•"/>
            </a:pPr>
            <a:r>
              <a:rPr lang="en-US" altLang="zh-CN" b="1" dirty="0" smtClean="0"/>
              <a:t>QAD/</a:t>
            </a:r>
            <a:r>
              <a:rPr lang="en-US" altLang="zh-CN" b="1" dirty="0" err="1" smtClean="0"/>
              <a:t>decimal</a:t>
            </a:r>
            <a:r>
              <a:rPr lang="en-US" altLang="zh-CN" b="1" baseline="0" dirty="0" err="1" smtClean="0"/>
              <a:t>Separator</a:t>
            </a:r>
            <a:r>
              <a:rPr lang="en-US" altLang="zh-CN" baseline="0" dirty="0" smtClean="0"/>
              <a:t>.  Replace the decimal separator with a dot (.) before processing the </a:t>
            </a:r>
            <a:r>
              <a:rPr lang="en-US" altLang="zh-CN" baseline="0" dirty="0" err="1" smtClean="0"/>
              <a:t>Qdoc</a:t>
            </a:r>
            <a:r>
              <a:rPr lang="en-US" altLang="zh-CN" baseline="0" dirty="0" smtClean="0"/>
              <a:t> in the system that does not use a dot as decimal separator. </a:t>
            </a:r>
          </a:p>
          <a:p>
            <a:pPr>
              <a:buFontTx/>
              <a:buChar char="•"/>
            </a:pPr>
            <a:endParaRPr lang="en-US" altLang="zh-CN" dirty="0" smtClean="0"/>
          </a:p>
        </p:txBody>
      </p:sp>
      <p:sp>
        <p:nvSpPr>
          <p:cNvPr id="80900" name="Slide Number Placeholder 3"/>
          <p:cNvSpPr>
            <a:spLocks noGrp="1"/>
          </p:cNvSpPr>
          <p:nvPr>
            <p:ph type="sldNum" sz="quarter" idx="5"/>
          </p:nvPr>
        </p:nvSpPr>
        <p:spPr>
          <a:noFill/>
        </p:spPr>
        <p:txBody>
          <a:bodyPr/>
          <a:lstStyle/>
          <a:p>
            <a:fld id="{FDC3AB9D-2660-4CC9-9A20-0FC37A5E9889}" type="slidenum">
              <a:rPr lang="zh-CN" altLang="en-US"/>
              <a:pPr/>
              <a:t>32</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a:lnSpc>
                <a:spcPct val="90000"/>
              </a:lnSpc>
            </a:pPr>
            <a:r>
              <a:rPr lang="en-US" altLang="zh-CN" dirty="0" smtClean="0"/>
              <a:t>The request data section of the SOAP–BODY contains the actual application data that needs to be loaded into the target QAD application.</a:t>
            </a:r>
          </a:p>
          <a:p>
            <a:pPr>
              <a:lnSpc>
                <a:spcPct val="90000"/>
              </a:lnSpc>
            </a:pPr>
            <a:endParaRPr lang="en-US" altLang="zh-CN" dirty="0" smtClean="0"/>
          </a:p>
          <a:p>
            <a:pPr>
              <a:lnSpc>
                <a:spcPct val="90000"/>
              </a:lnSpc>
            </a:pPr>
            <a:r>
              <a:rPr lang="en-US" altLang="zh-CN" dirty="0" smtClean="0"/>
              <a:t>When a new WSDL project is created in SOAP UI, by default it includes every XML node defined in the API interface definition: in the case of QXtend, in the </a:t>
            </a:r>
            <a:r>
              <a:rPr lang="en-US" altLang="zh-CN" dirty="0" err="1" smtClean="0"/>
              <a:t>QDoc</a:t>
            </a:r>
            <a:r>
              <a:rPr lang="en-US" altLang="zh-CN" dirty="0" smtClean="0"/>
              <a:t> XML schema. This means that if you create a project for a Sales Order, the sample message will contain hundreds of XML nodes/ fields—and iterations such as Comments, Tax, and so on—that may not be required.</a:t>
            </a:r>
          </a:p>
          <a:p>
            <a:pPr>
              <a:lnSpc>
                <a:spcPct val="90000"/>
              </a:lnSpc>
            </a:pPr>
            <a:endParaRPr lang="en-US" altLang="zh-CN" dirty="0" smtClean="0"/>
          </a:p>
          <a:p>
            <a:pPr>
              <a:lnSpc>
                <a:spcPct val="90000"/>
              </a:lnSpc>
            </a:pPr>
            <a:r>
              <a:rPr lang="en-US" altLang="zh-CN" dirty="0" smtClean="0"/>
              <a:t>The first task when editing the request data is to identify the nodes/fields required to successfully process the transaction you are trying to load into the QAD application. The best approach is to only supply the values in the request that are definitely required, as this will help to minimize the amount of data being passed across the network. </a:t>
            </a:r>
          </a:p>
          <a:p>
            <a:pPr>
              <a:lnSpc>
                <a:spcPct val="90000"/>
              </a:lnSpc>
            </a:pPr>
            <a:endParaRPr lang="en-US" altLang="zh-CN" dirty="0" smtClean="0"/>
          </a:p>
          <a:p>
            <a:pPr>
              <a:lnSpc>
                <a:spcPct val="90000"/>
              </a:lnSpc>
            </a:pPr>
            <a:r>
              <a:rPr lang="en-US" altLang="zh-CN" dirty="0" smtClean="0"/>
              <a:t>Once the sample request has been trimmed down to the required elements, the next step is to update the request with the application data that you want to load. The nodes in the XML are named to represent the data elements that will be loaded: for example &lt;</a:t>
            </a:r>
            <a:r>
              <a:rPr lang="en-US" altLang="zh-CN" dirty="0" err="1" smtClean="0"/>
              <a:t>soNbr</a:t>
            </a:r>
            <a:r>
              <a:rPr lang="en-US" altLang="zh-CN" dirty="0" smtClean="0"/>
              <a:t>&gt;&lt;/</a:t>
            </a:r>
            <a:r>
              <a:rPr lang="en-US" altLang="zh-CN" dirty="0" err="1" smtClean="0"/>
              <a:t>soNbr</a:t>
            </a:r>
            <a:r>
              <a:rPr lang="en-US" altLang="zh-CN" dirty="0" smtClean="0"/>
              <a:t>&gt; represents the location in the message for the sales order number. Update the nodes with the application data; for example, &lt;</a:t>
            </a:r>
            <a:r>
              <a:rPr lang="en-US" altLang="zh-CN" dirty="0" err="1" smtClean="0"/>
              <a:t>soNbr</a:t>
            </a:r>
            <a:r>
              <a:rPr lang="en-US" altLang="zh-CN" dirty="0" smtClean="0"/>
              <a:t>&gt;SO12345&lt;/</a:t>
            </a:r>
            <a:r>
              <a:rPr lang="en-US" altLang="zh-CN" dirty="0" err="1" smtClean="0"/>
              <a:t>soNbr</a:t>
            </a:r>
            <a:r>
              <a:rPr lang="en-US" altLang="zh-CN" dirty="0" smtClean="0"/>
              <a:t>&gt; defines a sales order number of SO12345. When processed this value will be used to update the existing order, or to create a new one with the specified number. All nodes in the request should be updated to contain data that needs to be loaded.</a:t>
            </a:r>
          </a:p>
          <a:p>
            <a:pPr>
              <a:lnSpc>
                <a:spcPct val="90000"/>
              </a:lnSpc>
            </a:pPr>
            <a:endParaRPr lang="en-US" altLang="zh-CN" dirty="0" smtClean="0"/>
          </a:p>
          <a:p>
            <a:pPr>
              <a:lnSpc>
                <a:spcPct val="90000"/>
              </a:lnSpc>
            </a:pPr>
            <a:r>
              <a:rPr lang="en-US" altLang="zh-CN" dirty="0" smtClean="0"/>
              <a:t>In the example, a new item is being created with the item number = qxtend001, unit of measure = EA, Description 1 = QXtend Training, Description 2 = Test Item 01, and Status = ACTIVE. Other values not defined in the request are assigned default values.</a:t>
            </a:r>
          </a:p>
          <a:p>
            <a:pPr>
              <a:lnSpc>
                <a:spcPct val="90000"/>
              </a:lnSpc>
            </a:pPr>
            <a:endParaRPr lang="en-US" altLang="zh-CN" dirty="0" smtClean="0"/>
          </a:p>
          <a:p>
            <a:pPr>
              <a:lnSpc>
                <a:spcPct val="90000"/>
              </a:lnSpc>
            </a:pPr>
            <a:r>
              <a:rPr lang="en-US" altLang="zh-CN" b="1" dirty="0" smtClean="0"/>
              <a:t>Additional Notes</a:t>
            </a:r>
          </a:p>
          <a:p>
            <a:pPr>
              <a:lnSpc>
                <a:spcPct val="90000"/>
              </a:lnSpc>
            </a:pPr>
            <a:r>
              <a:rPr lang="en-US" altLang="zh-CN" dirty="0" smtClean="0"/>
              <a:t>The different adapters supported by QXtend behave differently when values are removed/omitted from the XML. The following list describes how each adapter handles removed nodes.</a:t>
            </a:r>
          </a:p>
          <a:p>
            <a:pPr>
              <a:lnSpc>
                <a:spcPct val="90000"/>
              </a:lnSpc>
            </a:pPr>
            <a:endParaRPr lang="en-US" altLang="zh-CN" dirty="0" smtClean="0"/>
          </a:p>
          <a:p>
            <a:pPr>
              <a:lnSpc>
                <a:spcPct val="90000"/>
              </a:lnSpc>
              <a:buFontTx/>
              <a:buChar char="•"/>
            </a:pPr>
            <a:r>
              <a:rPr lang="en-US" altLang="zh-CN" dirty="0" smtClean="0"/>
              <a:t> </a:t>
            </a:r>
            <a:r>
              <a:rPr lang="en-US" altLang="zh-CN" b="1" dirty="0" smtClean="0"/>
              <a:t>UI API adapter</a:t>
            </a:r>
            <a:r>
              <a:rPr lang="en-US" altLang="zh-CN" dirty="0" smtClean="0"/>
              <a:t>. When adding, fields are assigned the default value configured within the application. When modifying existing data, the value is left unchanged.</a:t>
            </a:r>
          </a:p>
          <a:p>
            <a:pPr>
              <a:lnSpc>
                <a:spcPct val="90000"/>
              </a:lnSpc>
              <a:buFontTx/>
              <a:buChar char="•"/>
            </a:pPr>
            <a:endParaRPr lang="en-US" altLang="zh-CN" dirty="0" smtClean="0"/>
          </a:p>
          <a:p>
            <a:pPr>
              <a:lnSpc>
                <a:spcPct val="90000"/>
              </a:lnSpc>
              <a:buFontTx/>
              <a:buChar char="•"/>
            </a:pPr>
            <a:r>
              <a:rPr lang="en-US" altLang="zh-CN" dirty="0" smtClean="0"/>
              <a:t> </a:t>
            </a:r>
            <a:r>
              <a:rPr lang="en-US" altLang="zh-CN" b="1" dirty="0" smtClean="0"/>
              <a:t>Fin API adapter. </a:t>
            </a:r>
            <a:r>
              <a:rPr lang="en-US" altLang="zh-CN" dirty="0" smtClean="0"/>
              <a:t>When adding, fields are assigned the default value configured within the application. When modifying existing data, the value is cleared and any data previously stored in the field is lost. When modifying a record, ensure that all data for the financial component is included in the request, otherwise unexpected errors may occur when processing the request resulting in lost data.</a:t>
            </a:r>
          </a:p>
          <a:p>
            <a:pPr>
              <a:lnSpc>
                <a:spcPct val="90000"/>
              </a:lnSpc>
              <a:buFontTx/>
              <a:buChar char="•"/>
            </a:pPr>
            <a:endParaRPr lang="en-US" altLang="zh-CN" dirty="0" smtClean="0"/>
          </a:p>
          <a:p>
            <a:pPr>
              <a:lnSpc>
                <a:spcPct val="90000"/>
              </a:lnSpc>
              <a:buFontTx/>
              <a:buChar char="•"/>
            </a:pPr>
            <a:r>
              <a:rPr lang="en-US" altLang="zh-CN" dirty="0" smtClean="0"/>
              <a:t> </a:t>
            </a:r>
            <a:r>
              <a:rPr lang="en-US" altLang="zh-CN" b="1" dirty="0" smtClean="0"/>
              <a:t>SI API adapter. </a:t>
            </a:r>
            <a:r>
              <a:rPr lang="en-US" altLang="zh-CN" dirty="0" smtClean="0"/>
              <a:t>When adding, fields are assigned the default value configured within the application. When modifying existing data, the value is left unchanged.</a:t>
            </a:r>
          </a:p>
          <a:p>
            <a:pPr eaLnBrk="1" hangingPunct="1">
              <a:lnSpc>
                <a:spcPct val="90000"/>
              </a:lnSpc>
            </a:pPr>
            <a:endParaRPr lang="en-US" altLang="zh-CN" i="1" dirty="0" smtClean="0"/>
          </a:p>
          <a:p>
            <a:pPr eaLnBrk="1" hangingPunct="1">
              <a:lnSpc>
                <a:spcPct val="90000"/>
              </a:lnSpc>
            </a:pPr>
            <a:endParaRPr lang="zh-CN" altLang="en-US" i="1" dirty="0" smtClean="0"/>
          </a:p>
        </p:txBody>
      </p:sp>
      <p:sp>
        <p:nvSpPr>
          <p:cNvPr id="81924" name="Slide Number Placeholder 3"/>
          <p:cNvSpPr>
            <a:spLocks noGrp="1"/>
          </p:cNvSpPr>
          <p:nvPr>
            <p:ph type="sldNum" sz="quarter" idx="5"/>
          </p:nvPr>
        </p:nvSpPr>
        <p:spPr>
          <a:noFill/>
        </p:spPr>
        <p:txBody>
          <a:bodyPr/>
          <a:lstStyle/>
          <a:p>
            <a:fld id="{99C0A249-5C75-4660-B5DE-CFC761C14513}" type="slidenum">
              <a:rPr lang="zh-CN" altLang="en-US"/>
              <a:pPr/>
              <a:t>33</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altLang="zh-CN" dirty="0" smtClean="0"/>
              <a:t>The final step is to process the request you have built by invoking the QXtend </a:t>
            </a:r>
            <a:r>
              <a:rPr lang="en-US" altLang="zh-CN" dirty="0" err="1" smtClean="0"/>
              <a:t>WebService</a:t>
            </a:r>
            <a:r>
              <a:rPr lang="en-US" altLang="zh-CN" dirty="0" smtClean="0"/>
              <a:t>, and passing the QDoc XML message from SOAP UI to QXI. The green arrow icon in the Request window executes the Web Service call and passes the XML to QXtend.</a:t>
            </a:r>
          </a:p>
          <a:p>
            <a:endParaRPr lang="en-US" altLang="zh-CN" dirty="0" smtClean="0"/>
          </a:p>
          <a:p>
            <a:r>
              <a:rPr lang="en-US" altLang="zh-CN" dirty="0" smtClean="0"/>
              <a:t>The request is processed and SOAP UI waits for the response from QXI. When the response is received it display in the response section of the Request Message window. The response details indicate the status of the response; the &lt;ns1:result&gt;&lt;/ns1:result&gt; node contains the status, which should be success, error, or warning.</a:t>
            </a:r>
          </a:p>
          <a:p>
            <a:endParaRPr lang="en-US" altLang="zh-CN" dirty="0" smtClean="0"/>
          </a:p>
          <a:p>
            <a:r>
              <a:rPr lang="en-US" altLang="zh-CN" dirty="0" smtClean="0"/>
              <a:t>Errors that occur during message processing display in the </a:t>
            </a:r>
            <a:r>
              <a:rPr lang="en-US" altLang="zh-CN" dirty="0" err="1" smtClean="0"/>
              <a:t>dsExceptions</a:t>
            </a:r>
            <a:r>
              <a:rPr lang="en-US" altLang="zh-CN" dirty="0" smtClean="0"/>
              <a:t> area of the response message.</a:t>
            </a:r>
          </a:p>
          <a:p>
            <a:endParaRPr lang="en-US" altLang="zh-CN" dirty="0" smtClean="0"/>
          </a:p>
        </p:txBody>
      </p:sp>
      <p:sp>
        <p:nvSpPr>
          <p:cNvPr id="82948" name="Slide Number Placeholder 3"/>
          <p:cNvSpPr>
            <a:spLocks noGrp="1"/>
          </p:cNvSpPr>
          <p:nvPr>
            <p:ph type="sldNum" sz="quarter" idx="5"/>
          </p:nvPr>
        </p:nvSpPr>
        <p:spPr>
          <a:noFill/>
        </p:spPr>
        <p:txBody>
          <a:bodyPr/>
          <a:lstStyle/>
          <a:p>
            <a:fld id="{32FCE605-BFCB-4AD9-9EC2-6C0D9474DBAB}" type="slidenum">
              <a:rPr lang="zh-CN" altLang="en-US"/>
              <a:pPr/>
              <a:t>34</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altLang="zh-CN" dirty="0" smtClean="0"/>
              <a:t>You can also generate</a:t>
            </a:r>
            <a:r>
              <a:rPr lang="en-US" altLang="zh-CN" baseline="0" dirty="0" smtClean="0"/>
              <a:t> </a:t>
            </a:r>
            <a:r>
              <a:rPr lang="en-US" altLang="zh-CN" dirty="0" smtClean="0"/>
              <a:t>a WSDL file on demand for APIs. Each WSDL can contain more than one </a:t>
            </a:r>
            <a:r>
              <a:rPr lang="en-US" altLang="zh-CN" dirty="0" err="1" smtClean="0"/>
              <a:t>QDoc</a:t>
            </a:r>
            <a:r>
              <a:rPr lang="en-US" altLang="zh-CN" dirty="0" smtClean="0"/>
              <a:t> definition, allowing multiple APIs to be combined into one WSDL file for a selected receiver. All the request and response schemas are included and can be saved to a client. To generate a WSDL, select a receiver and then click the Generate WSDL button. </a:t>
            </a:r>
          </a:p>
          <a:p>
            <a:endParaRPr lang="en-US" altLang="zh-CN" dirty="0" smtClean="0"/>
          </a:p>
          <a:p>
            <a:r>
              <a:rPr lang="en-US" altLang="zh-CN" dirty="0" smtClean="0"/>
              <a:t>If a WSDL is generated from a single</a:t>
            </a:r>
            <a:r>
              <a:rPr lang="en-US" altLang="zh-CN" baseline="0" dirty="0" smtClean="0"/>
              <a:t> API, both the compressed .zip file and it’s contained WSDL .</a:t>
            </a:r>
            <a:r>
              <a:rPr lang="en-US" altLang="zh-CN" baseline="0" dirty="0" err="1" smtClean="0"/>
              <a:t>xsd</a:t>
            </a:r>
            <a:r>
              <a:rPr lang="en-US" altLang="zh-CN" baseline="0" dirty="0" smtClean="0"/>
              <a:t> file use the same name as the API name. If a WSDL is generated from multiple APIs, the zip file is called QDocWebService.zip and WSDL file is called </a:t>
            </a:r>
            <a:r>
              <a:rPr lang="en-US" altLang="zh-CN" baseline="0" dirty="0" err="1" smtClean="0"/>
              <a:t>QDocWebService.wsdl</a:t>
            </a:r>
            <a:r>
              <a:rPr lang="en-US" altLang="zh-CN" baseline="0" dirty="0" smtClean="0"/>
              <a:t>. </a:t>
            </a:r>
            <a:endParaRPr lang="en-US" altLang="zh-CN" dirty="0" smtClean="0"/>
          </a:p>
        </p:txBody>
      </p:sp>
      <p:sp>
        <p:nvSpPr>
          <p:cNvPr id="10650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3B4614C-7074-4BE7-955A-DB96BBA5B956}" type="slidenum">
              <a:rPr lang="zh-CN" altLang="en-US" sz="1200">
                <a:latin typeface="Arial" charset="0"/>
              </a:rPr>
              <a:pPr algn="r"/>
              <a:t>35</a:t>
            </a:fld>
            <a:endParaRPr lang="en-US" altLang="zh-CN" sz="1200">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80000"/>
              </a:lnSpc>
              <a:buFont typeface="Calibri" pitchFamily="34" charset="0"/>
              <a:buAutoNum type="arabicPeriod"/>
            </a:pPr>
            <a:r>
              <a:rPr lang="en-US" altLang="zh-CN" sz="1000" dirty="0" smtClean="0"/>
              <a:t>In the Configuration Manager, choose Receivers|&lt;</a:t>
            </a:r>
            <a:r>
              <a:rPr lang="en-US" altLang="zh-CN" sz="1000" i="1" dirty="0" smtClean="0"/>
              <a:t>application&gt;, where &lt;application&gt; </a:t>
            </a:r>
            <a:r>
              <a:rPr lang="en-US" altLang="zh-CN" sz="1000" dirty="0" smtClean="0"/>
              <a:t>is </a:t>
            </a:r>
            <a:r>
              <a:rPr lang="en-US" altLang="zh-CN" sz="1000" dirty="0" err="1" smtClean="0"/>
              <a:t>eB</a:t>
            </a:r>
            <a:r>
              <a:rPr lang="en-US" altLang="zh-CN" sz="1000" dirty="0" smtClean="0"/>
              <a:t>, eB2, eB2.1, QADSE, or QADEE. Other products also might display on this menu. The currently available receivers for that version display. </a:t>
            </a:r>
          </a:p>
          <a:p>
            <a:pPr>
              <a:lnSpc>
                <a:spcPct val="80000"/>
              </a:lnSpc>
              <a:buFont typeface="Calibri" pitchFamily="34" charset="0"/>
              <a:buAutoNum type="arabicPeriod"/>
            </a:pPr>
            <a:r>
              <a:rPr lang="en-US" altLang="zh-CN" sz="1000" dirty="0" smtClean="0"/>
              <a:t>Select the receiver to generate a WSDL for by selecting its check box and then click View.</a:t>
            </a:r>
          </a:p>
          <a:p>
            <a:pPr>
              <a:lnSpc>
                <a:spcPct val="80000"/>
              </a:lnSpc>
              <a:buFont typeface="Calibri" pitchFamily="34" charset="0"/>
              <a:buAutoNum type="arabicPeriod"/>
            </a:pPr>
            <a:r>
              <a:rPr lang="en-US" altLang="zh-CN" sz="1000" dirty="0" smtClean="0"/>
              <a:t>A list displays of the standard and custom APIs that are currently supported by the receiver.</a:t>
            </a:r>
          </a:p>
          <a:p>
            <a:pPr>
              <a:lnSpc>
                <a:spcPct val="80000"/>
              </a:lnSpc>
              <a:buFont typeface="Calibri" pitchFamily="34" charset="0"/>
              <a:buAutoNum type="arabicPeriod"/>
            </a:pPr>
            <a:r>
              <a:rPr lang="en-US" altLang="zh-CN" sz="1000" dirty="0" smtClean="0"/>
              <a:t>Select the APIs for which you want to generate a WSDL. You can select any combination of standard APIs, custom APIs, or both.</a:t>
            </a:r>
          </a:p>
          <a:p>
            <a:pPr>
              <a:lnSpc>
                <a:spcPct val="80000"/>
              </a:lnSpc>
              <a:buFont typeface="Calibri" pitchFamily="34" charset="0"/>
              <a:buAutoNum type="arabicPeriod"/>
            </a:pPr>
            <a:r>
              <a:rPr lang="en-US" altLang="zh-CN" sz="1000" dirty="0" smtClean="0"/>
              <a:t> Click Generate WSDL. The WSDL is generated and a File Download box displays.</a:t>
            </a:r>
          </a:p>
          <a:p>
            <a:pPr>
              <a:lnSpc>
                <a:spcPct val="80000"/>
              </a:lnSpc>
              <a:buFont typeface="Calibri" pitchFamily="34" charset="0"/>
              <a:buNone/>
            </a:pPr>
            <a:r>
              <a:rPr lang="en-US" altLang="zh-CN" sz="1000" dirty="0" smtClean="0"/>
              <a:t>Note</a:t>
            </a:r>
          </a:p>
          <a:p>
            <a:pPr marL="685800" lvl="1" indent="-228600">
              <a:lnSpc>
                <a:spcPct val="80000"/>
              </a:lnSpc>
              <a:buFontTx/>
              <a:buChar char="•"/>
            </a:pPr>
            <a:r>
              <a:rPr lang="en-US" altLang="zh-CN" sz="1000" dirty="0" smtClean="0"/>
              <a:t>If no API is selected, a warning message appears when you click Generate WSDL. Exit the message box and select an API.</a:t>
            </a:r>
          </a:p>
          <a:p>
            <a:pPr marL="685800" lvl="1" indent="-228600">
              <a:lnSpc>
                <a:spcPct val="80000"/>
              </a:lnSpc>
              <a:buFontTx/>
              <a:buChar char="•"/>
            </a:pPr>
            <a:r>
              <a:rPr lang="en-US" altLang="zh-CN" sz="1000" dirty="0" smtClean="0"/>
              <a:t>If you select only one API, you have the option to generate a backward-compatible WSDL that can be used with an older version of an API. You also can generate a backward-compatible WSDL if you select multiple APIs but choose not to combine them in a single WSDL. </a:t>
            </a:r>
          </a:p>
          <a:p>
            <a:pPr marL="685800" lvl="1" indent="-228600">
              <a:lnSpc>
                <a:spcPct val="80000"/>
              </a:lnSpc>
              <a:buFontTx/>
              <a:buChar char="•"/>
            </a:pPr>
            <a:r>
              <a:rPr lang="en-US" altLang="zh-CN" sz="1000" dirty="0" smtClean="0"/>
              <a:t>If you select multiple APIs, you have the option of combining all the APIs in a single WSDL. If you select No, you have the option to create a backward-compatible WSDL.</a:t>
            </a:r>
          </a:p>
          <a:p>
            <a:pPr marL="228600" indent="-228600">
              <a:lnSpc>
                <a:spcPct val="80000"/>
              </a:lnSpc>
              <a:buFont typeface="+mj-lt"/>
              <a:buAutoNum type="arabicPeriod" startAt="6"/>
            </a:pPr>
            <a:r>
              <a:rPr lang="en-US" altLang="zh-CN" sz="1000" dirty="0" smtClean="0"/>
              <a:t>Navigate to where you want to download the file and click Save. The .zip file is saved to the selected location.</a:t>
            </a:r>
          </a:p>
        </p:txBody>
      </p:sp>
      <p:sp>
        <p:nvSpPr>
          <p:cNvPr id="76804" name="Slide Number Placeholder 3"/>
          <p:cNvSpPr>
            <a:spLocks noGrp="1"/>
          </p:cNvSpPr>
          <p:nvPr>
            <p:ph type="sldNum" sz="quarter" idx="5"/>
          </p:nvPr>
        </p:nvSpPr>
        <p:spPr>
          <a:noFill/>
        </p:spPr>
        <p:txBody>
          <a:bodyPr/>
          <a:lstStyle/>
          <a:p>
            <a:fld id="{9993DC82-2AD7-4272-9094-44AB403E91CD}" type="slidenum">
              <a:rPr lang="zh-CN" altLang="en-US"/>
              <a:pPr/>
              <a:t>36</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r>
              <a:rPr lang="en-US" altLang="zh-CN" smtClean="0"/>
              <a:t>The e-mail alerts feature allows specified recipients to receive e-mail alerts that are raised by QXI for events relating to specific receivers, domains, and APIs.</a:t>
            </a:r>
          </a:p>
          <a:p>
            <a:endParaRPr lang="en-US" altLang="zh-CN" smtClean="0"/>
          </a:p>
          <a:p>
            <a:r>
              <a:rPr lang="en-US" altLang="zh-CN" smtClean="0"/>
              <a:t>Alerts in QXI are generated by two types of events: Default (system) alerts and Processing alerts. </a:t>
            </a:r>
          </a:p>
          <a:p>
            <a:endParaRPr lang="en-US" altLang="zh-CN" smtClean="0"/>
          </a:p>
          <a:p>
            <a:r>
              <a:rPr lang="en-US" altLang="zh-CN" smtClean="0"/>
              <a:t>In the QXI Configuration Manager you can:</a:t>
            </a:r>
          </a:p>
          <a:p>
            <a:pPr>
              <a:buFontTx/>
              <a:buChar char="•"/>
            </a:pPr>
            <a:r>
              <a:rPr lang="en-US" altLang="zh-CN" smtClean="0"/>
              <a:t>Configure e-mail settings.</a:t>
            </a:r>
          </a:p>
          <a:p>
            <a:pPr>
              <a:buFontTx/>
              <a:buChar char="•"/>
            </a:pPr>
            <a:r>
              <a:rPr lang="en-US" altLang="zh-CN" smtClean="0"/>
              <a:t>Manage alert recipients.</a:t>
            </a:r>
          </a:p>
          <a:p>
            <a:pPr>
              <a:buFontTx/>
              <a:buChar char="•"/>
            </a:pPr>
            <a:r>
              <a:rPr lang="en-US" altLang="zh-CN" smtClean="0"/>
              <a:t>Manage alert groups.</a:t>
            </a:r>
          </a:p>
          <a:p>
            <a:endParaRPr lang="en-US" altLang="zh-CN" smtClean="0"/>
          </a:p>
          <a:p>
            <a:r>
              <a:rPr lang="en-US" altLang="zh-CN" smtClean="0"/>
              <a:t>For details on E-mail Alerts, see </a:t>
            </a:r>
            <a:r>
              <a:rPr lang="en-US" altLang="zh-CN" i="1" smtClean="0"/>
              <a:t>Technical Reference: QAD QXtend.</a:t>
            </a:r>
            <a:endParaRPr lang="en-US" altLang="zh-CN" smtClean="0"/>
          </a:p>
        </p:txBody>
      </p:sp>
      <p:sp>
        <p:nvSpPr>
          <p:cNvPr id="83972" name="Slide Number Placeholder 3"/>
          <p:cNvSpPr>
            <a:spLocks noGrp="1"/>
          </p:cNvSpPr>
          <p:nvPr>
            <p:ph type="sldNum" sz="quarter" idx="5"/>
          </p:nvPr>
        </p:nvSpPr>
        <p:spPr>
          <a:noFill/>
        </p:spPr>
        <p:txBody>
          <a:bodyPr/>
          <a:lstStyle/>
          <a:p>
            <a:fld id="{77C8D2AF-8D34-493A-B5B8-EF6D50CC7732}" type="slidenum">
              <a:rPr lang="zh-CN" altLang="en-US"/>
              <a:pPr/>
              <a:t>37</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pPr>
              <a:lnSpc>
                <a:spcPct val="90000"/>
              </a:lnSpc>
            </a:pPr>
            <a:r>
              <a:rPr lang="en-US" altLang="zh-CN" dirty="0" smtClean="0"/>
              <a:t>QXI provides access to many APIs; the list of available APIs is maintained in QXtend under the Schemas node on the menu tree on the Configuration tab. QXI allows APIs to be added, modified (only certain details), or deleted.</a:t>
            </a:r>
          </a:p>
          <a:p>
            <a:pPr>
              <a:lnSpc>
                <a:spcPct val="90000"/>
              </a:lnSpc>
            </a:pPr>
            <a:endParaRPr lang="en-US" altLang="zh-CN" dirty="0" smtClean="0"/>
          </a:p>
          <a:p>
            <a:pPr>
              <a:lnSpc>
                <a:spcPct val="90000"/>
              </a:lnSpc>
            </a:pPr>
            <a:r>
              <a:rPr lang="en-US" altLang="zh-CN" dirty="0" smtClean="0"/>
              <a:t>The schemas define the API. An API has two schemas; one schema defines the content of the request message, the other defines the content of the response message. </a:t>
            </a:r>
          </a:p>
          <a:p>
            <a:pPr>
              <a:lnSpc>
                <a:spcPct val="90000"/>
              </a:lnSpc>
            </a:pPr>
            <a:endParaRPr lang="en-US" altLang="zh-CN" dirty="0" smtClean="0"/>
          </a:p>
          <a:p>
            <a:pPr>
              <a:lnSpc>
                <a:spcPct val="90000"/>
              </a:lnSpc>
            </a:pPr>
            <a:r>
              <a:rPr lang="en-US" altLang="zh-CN" dirty="0" smtClean="0"/>
              <a:t>API names have two components &lt;</a:t>
            </a:r>
            <a:r>
              <a:rPr lang="en-US" altLang="zh-CN" dirty="0" err="1" smtClean="0"/>
              <a:t>apiName</a:t>
            </a:r>
            <a:r>
              <a:rPr lang="en-US" altLang="zh-CN" dirty="0" smtClean="0"/>
              <a:t>&gt;-&lt;</a:t>
            </a:r>
            <a:r>
              <a:rPr lang="en-US" altLang="zh-CN" dirty="0" err="1" smtClean="0"/>
              <a:t>apiVersion</a:t>
            </a:r>
            <a:r>
              <a:rPr lang="en-US" altLang="zh-CN" dirty="0" smtClean="0"/>
              <a:t>&gt;; the combination of </a:t>
            </a:r>
            <a:r>
              <a:rPr lang="en-US" altLang="zh-CN" dirty="0" err="1" smtClean="0"/>
              <a:t>apiName</a:t>
            </a:r>
            <a:r>
              <a:rPr lang="en-US" altLang="zh-CN" dirty="0" smtClean="0"/>
              <a:t> and </a:t>
            </a:r>
            <a:r>
              <a:rPr lang="en-US" altLang="zh-CN" dirty="0" err="1" smtClean="0"/>
              <a:t>apiVersion</a:t>
            </a:r>
            <a:r>
              <a:rPr lang="en-US" altLang="zh-CN" dirty="0" smtClean="0"/>
              <a:t> combine to create a unique identifier for the API. A specific version of an API is linked directly to an adapter; QXtend maintains the list of APIs that are valid for an adapter.</a:t>
            </a:r>
          </a:p>
          <a:p>
            <a:pPr>
              <a:lnSpc>
                <a:spcPct val="90000"/>
              </a:lnSpc>
            </a:pPr>
            <a:endParaRPr lang="en-US" altLang="zh-CN" dirty="0" smtClean="0"/>
          </a:p>
          <a:p>
            <a:pPr>
              <a:lnSpc>
                <a:spcPct val="90000"/>
              </a:lnSpc>
            </a:pPr>
            <a:r>
              <a:rPr lang="en-US" altLang="zh-CN" b="1" dirty="0" smtClean="0"/>
              <a:t>Example</a:t>
            </a:r>
          </a:p>
          <a:p>
            <a:pPr>
              <a:lnSpc>
                <a:spcPct val="90000"/>
              </a:lnSpc>
            </a:pPr>
            <a:r>
              <a:rPr lang="en-US" altLang="zh-CN" dirty="0" smtClean="0"/>
              <a:t>If maintainItem-ERP3_2 is linked to a UI API Adapter, when a </a:t>
            </a:r>
            <a:r>
              <a:rPr lang="en-US" altLang="zh-CN" dirty="0" err="1" smtClean="0"/>
              <a:t>maintainItem</a:t>
            </a:r>
            <a:r>
              <a:rPr lang="en-US" altLang="zh-CN" dirty="0" smtClean="0"/>
              <a:t> SI API is created the API would be called maintainItem-ERP3_3.</a:t>
            </a:r>
          </a:p>
          <a:p>
            <a:pPr>
              <a:lnSpc>
                <a:spcPct val="90000"/>
              </a:lnSpc>
            </a:pPr>
            <a:endParaRPr lang="en-US" altLang="zh-CN" dirty="0" smtClean="0"/>
          </a:p>
          <a:p>
            <a:pPr>
              <a:lnSpc>
                <a:spcPct val="90000"/>
              </a:lnSpc>
            </a:pPr>
            <a:r>
              <a:rPr lang="en-US" altLang="zh-CN" dirty="0" smtClean="0"/>
              <a:t>APIs are only valid for the QAD application they were developed for—for example, an API used in QAD EAM is valid only when the receiver is a QAD EAM receiver. When APIs are added to QXtend, they are added for a specific application type and can only be used on receivers that are linked to the same application type.</a:t>
            </a:r>
          </a:p>
        </p:txBody>
      </p:sp>
      <p:sp>
        <p:nvSpPr>
          <p:cNvPr id="84996" name="Slide Number Placeholder 3"/>
          <p:cNvSpPr>
            <a:spLocks noGrp="1"/>
          </p:cNvSpPr>
          <p:nvPr>
            <p:ph type="sldNum" sz="quarter" idx="5"/>
          </p:nvPr>
        </p:nvSpPr>
        <p:spPr>
          <a:noFill/>
        </p:spPr>
        <p:txBody>
          <a:bodyPr/>
          <a:lstStyle/>
          <a:p>
            <a:fld id="{52887E7A-1DBA-4F30-BAB4-C2BD6DFD2341}" type="slidenum">
              <a:rPr lang="zh-CN" altLang="en-US"/>
              <a:pPr/>
              <a:t>38</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r>
              <a:rPr lang="en-US" altLang="zh-CN" dirty="0" smtClean="0"/>
              <a:t>Visible APIs in QXI can be grouped into two types: standard and custom.  System APIs are not displayed</a:t>
            </a:r>
            <a:r>
              <a:rPr lang="en-US" altLang="zh-CN" baseline="0" dirty="0" smtClean="0"/>
              <a:t> in Configuration Administration page since users are not expected to use them.   </a:t>
            </a:r>
            <a:endParaRPr lang="en-US" altLang="zh-CN" dirty="0" smtClean="0"/>
          </a:p>
          <a:p>
            <a:endParaRPr lang="en-US" altLang="zh-CN" dirty="0" smtClean="0"/>
          </a:p>
          <a:p>
            <a:pPr>
              <a:buFontTx/>
              <a:buChar char="•"/>
            </a:pPr>
            <a:r>
              <a:rPr lang="en-US" altLang="zh-CN" dirty="0" smtClean="0"/>
              <a:t> Standard APIs are either shipped with QXtend, or are supplied later by QAD as part of future QXtend releases. These APIs support the standard functions and are not designed to work with customizations made to the QAD application. Standard APIs cannot be modified or deleted as they are controlled by QAD. When new APIs are added to QXI, you have the option as adding them as either standard or custom. </a:t>
            </a:r>
          </a:p>
          <a:p>
            <a:pPr>
              <a:buFontTx/>
              <a:buChar char="•"/>
            </a:pPr>
            <a:endParaRPr lang="en-US" altLang="zh-CN" dirty="0" smtClean="0"/>
          </a:p>
          <a:p>
            <a:pPr>
              <a:buFontTx/>
              <a:buChar char="•"/>
            </a:pPr>
            <a:r>
              <a:rPr lang="en-US" altLang="zh-CN" dirty="0" smtClean="0"/>
              <a:t> Custom APIs allow for APIs that are developed to support the QXtend implementation. These APIs are required to support customizations that have been made to screens during the application implementation, or to provide APIs that are not part of the standard QXtend release. If a standard API is modified and loaded as a custom API, the version number used for the API must be different to the version number of the corresponding standard API. Custom APIs can be modified and deleted once they have been added to QXI.</a:t>
            </a:r>
          </a:p>
        </p:txBody>
      </p:sp>
      <p:sp>
        <p:nvSpPr>
          <p:cNvPr id="86020" name="Slide Number Placeholder 3"/>
          <p:cNvSpPr>
            <a:spLocks noGrp="1"/>
          </p:cNvSpPr>
          <p:nvPr>
            <p:ph type="sldNum" sz="quarter" idx="5"/>
          </p:nvPr>
        </p:nvSpPr>
        <p:spPr>
          <a:noFill/>
        </p:spPr>
        <p:txBody>
          <a:bodyPr/>
          <a:lstStyle/>
          <a:p>
            <a:fld id="{702C82DB-A6DD-4682-BD19-E97792757325}" type="slidenum">
              <a:rPr lang="zh-CN" altLang="en-US"/>
              <a:pPr/>
              <a:t>39</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pPr>
              <a:lnSpc>
                <a:spcPct val="90000"/>
              </a:lnSpc>
            </a:pPr>
            <a:r>
              <a:rPr lang="en-US" altLang="zh-CN" dirty="0" smtClean="0"/>
              <a:t>An API can be added/modified in two ways:  using </a:t>
            </a:r>
            <a:r>
              <a:rPr lang="en-US" altLang="zh-CN" dirty="0" err="1" smtClean="0"/>
              <a:t>QGen</a:t>
            </a:r>
            <a:r>
              <a:rPr lang="en-US" altLang="zh-CN" dirty="0" smtClean="0"/>
              <a:t> to deploy the API, or using QXI to add or modify an API. Using </a:t>
            </a:r>
            <a:r>
              <a:rPr lang="en-US" altLang="zh-CN" dirty="0" err="1" smtClean="0"/>
              <a:t>QGen</a:t>
            </a:r>
            <a:r>
              <a:rPr lang="en-US" altLang="zh-CN" dirty="0" smtClean="0"/>
              <a:t> is the recommended way as API can be generated from </a:t>
            </a:r>
            <a:r>
              <a:rPr lang="en-US" altLang="zh-CN" dirty="0" err="1" smtClean="0"/>
              <a:t>QGen</a:t>
            </a:r>
            <a:r>
              <a:rPr lang="en-US" altLang="zh-CN" dirty="0" smtClean="0"/>
              <a:t> and deployed to QXI seamlessly. </a:t>
            </a:r>
          </a:p>
          <a:p>
            <a:pPr>
              <a:lnSpc>
                <a:spcPct val="90000"/>
              </a:lnSpc>
            </a:pPr>
            <a:endParaRPr lang="en-US" altLang="zh-CN" dirty="0" smtClean="0"/>
          </a:p>
          <a:p>
            <a:pPr eaLnBrk="1" hangingPunct="1">
              <a:lnSpc>
                <a:spcPct val="90000"/>
              </a:lnSpc>
            </a:pPr>
            <a:r>
              <a:rPr lang="en-US" altLang="zh-CN" dirty="0" err="1" smtClean="0"/>
              <a:t>QGen</a:t>
            </a:r>
            <a:r>
              <a:rPr lang="en-US" altLang="zh-CN" dirty="0" smtClean="0"/>
              <a:t> is a development tool that facilitates the creation and maintenance of QXtend APIs. The UI API adapter uses the character screen within the application to load data. </a:t>
            </a:r>
            <a:r>
              <a:rPr lang="en-US" altLang="zh-CN" dirty="0" err="1" smtClean="0"/>
              <a:t>QGen</a:t>
            </a:r>
            <a:r>
              <a:rPr lang="en-US" altLang="zh-CN" dirty="0" smtClean="0"/>
              <a:t> records the structure and field information from QAD EA character UI screens and saves the information to data files. </a:t>
            </a:r>
            <a:r>
              <a:rPr lang="en-US" altLang="zh-CN" dirty="0" err="1" smtClean="0"/>
              <a:t>QGen</a:t>
            </a:r>
            <a:r>
              <a:rPr lang="en-US" altLang="zh-CN" dirty="0" smtClean="0"/>
              <a:t> can also generate API required files (schema files and event files) from the data files and deploy them to QXI.</a:t>
            </a:r>
          </a:p>
          <a:p>
            <a:pPr eaLnBrk="1" hangingPunct="1">
              <a:lnSpc>
                <a:spcPct val="90000"/>
              </a:lnSpc>
            </a:pPr>
            <a:endParaRPr lang="en-US" altLang="zh-CN" dirty="0" smtClean="0"/>
          </a:p>
          <a:p>
            <a:pPr eaLnBrk="1" hangingPunct="1">
              <a:lnSpc>
                <a:spcPct val="90000"/>
              </a:lnSpc>
            </a:pPr>
            <a:r>
              <a:rPr lang="en-US" altLang="zh-CN" dirty="0" smtClean="0"/>
              <a:t>For SI API, </a:t>
            </a:r>
            <a:r>
              <a:rPr lang="en-US" altLang="zh-CN" dirty="0" err="1" smtClean="0"/>
              <a:t>QGen</a:t>
            </a:r>
            <a:r>
              <a:rPr lang="en-US" altLang="zh-CN" dirty="0" smtClean="0"/>
              <a:t> can pull the schemas from Native API framework and deploy them to QXI.  </a:t>
            </a:r>
          </a:p>
          <a:p>
            <a:pPr eaLnBrk="1" hangingPunct="1">
              <a:lnSpc>
                <a:spcPct val="90000"/>
              </a:lnSpc>
            </a:pPr>
            <a:endParaRPr lang="en-US" altLang="zh-CN" dirty="0" smtClean="0"/>
          </a:p>
          <a:p>
            <a:pPr eaLnBrk="1" hangingPunct="1">
              <a:lnSpc>
                <a:spcPct val="90000"/>
              </a:lnSpc>
            </a:pPr>
            <a:r>
              <a:rPr lang="en-US" altLang="zh-CN" dirty="0" smtClean="0"/>
              <a:t>To modify an API, redeploy the API from </a:t>
            </a:r>
            <a:r>
              <a:rPr lang="en-US" altLang="zh-CN" dirty="0" err="1" smtClean="0"/>
              <a:t>QGen</a:t>
            </a:r>
            <a:r>
              <a:rPr lang="en-US" altLang="zh-CN" dirty="0" smtClean="0"/>
              <a:t> to QXI. Only custom APIs can be modified.  </a:t>
            </a:r>
          </a:p>
          <a:p>
            <a:pPr eaLnBrk="1" hangingPunct="1">
              <a:lnSpc>
                <a:spcPct val="90000"/>
              </a:lnSpc>
            </a:pPr>
            <a:endParaRPr lang="en-US" altLang="zh-CN" dirty="0" smtClean="0"/>
          </a:p>
          <a:p>
            <a:pPr eaLnBrk="1" hangingPunct="1">
              <a:lnSpc>
                <a:spcPct val="90000"/>
              </a:lnSpc>
            </a:pPr>
            <a:r>
              <a:rPr lang="en-US" altLang="zh-CN" dirty="0" err="1" smtClean="0"/>
              <a:t>QGen</a:t>
            </a:r>
            <a:r>
              <a:rPr lang="en-US" altLang="zh-CN" dirty="0" smtClean="0"/>
              <a:t> doesn’t work for Fin API. User has to use the QXI function to add/modify Fin APIs.   </a:t>
            </a:r>
          </a:p>
          <a:p>
            <a:pPr eaLnBrk="1" hangingPunct="1">
              <a:lnSpc>
                <a:spcPct val="90000"/>
              </a:lnSpc>
            </a:pPr>
            <a:endParaRPr lang="en-US" altLang="zh-CN" dirty="0" smtClean="0"/>
          </a:p>
          <a:p>
            <a:pPr eaLnBrk="1" hangingPunct="1">
              <a:lnSpc>
                <a:spcPct val="90000"/>
              </a:lnSpc>
            </a:pPr>
            <a:endParaRPr lang="en-US" altLang="zh-CN"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pPr>
              <a:lnSpc>
                <a:spcPct val="90000"/>
              </a:lnSpc>
            </a:pPr>
            <a:r>
              <a:rPr lang="en-US" altLang="zh-CN" sz="900" dirty="0" smtClean="0"/>
              <a:t>To add/modify API in QXtend, navigate to the configuration tab, select schemas node in tree menu, and then select the application version. </a:t>
            </a:r>
          </a:p>
          <a:p>
            <a:pPr>
              <a:lnSpc>
                <a:spcPct val="90000"/>
              </a:lnSpc>
            </a:pPr>
            <a:endParaRPr lang="zh-CN" altLang="en-US" sz="900" dirty="0" smtClean="0"/>
          </a:p>
          <a:p>
            <a:pPr>
              <a:lnSpc>
                <a:spcPct val="90000"/>
              </a:lnSpc>
            </a:pPr>
            <a:r>
              <a:rPr lang="en-US" altLang="zh-CN" sz="900" dirty="0" smtClean="0"/>
              <a:t>Click on Add button to add an API, or select a custom schema and click on Modify button to modify it. </a:t>
            </a:r>
          </a:p>
          <a:p>
            <a:pPr>
              <a:lnSpc>
                <a:spcPct val="90000"/>
              </a:lnSpc>
            </a:pPr>
            <a:endParaRPr lang="en-US" altLang="zh-CN" sz="900" dirty="0" smtClean="0"/>
          </a:p>
          <a:p>
            <a:pPr>
              <a:lnSpc>
                <a:spcPct val="90000"/>
              </a:lnSpc>
            </a:pPr>
            <a:r>
              <a:rPr lang="en-US" altLang="zh-CN" sz="900" dirty="0" smtClean="0"/>
              <a:t>Here’s the steps for adding an API: </a:t>
            </a:r>
          </a:p>
          <a:p>
            <a:pPr>
              <a:lnSpc>
                <a:spcPct val="90000"/>
              </a:lnSpc>
            </a:pPr>
            <a:endParaRPr lang="en-US" altLang="zh-CN" sz="900" dirty="0" smtClean="0"/>
          </a:p>
          <a:p>
            <a:pPr>
              <a:lnSpc>
                <a:spcPct val="90000"/>
              </a:lnSpc>
            </a:pPr>
            <a:r>
              <a:rPr lang="en-US" altLang="zh-CN" sz="900" dirty="0" smtClean="0"/>
              <a:t>A screen displays stating that QXtend is active. Because changing a live running QXtend system is potentially dangerous to your system data, you are given three options to allow you to proceed safely:</a:t>
            </a:r>
          </a:p>
          <a:p>
            <a:pPr>
              <a:lnSpc>
                <a:spcPct val="90000"/>
              </a:lnSpc>
              <a:buFontTx/>
              <a:buChar char="•"/>
            </a:pPr>
            <a:r>
              <a:rPr lang="en-US" altLang="zh-CN" sz="900" dirty="0" smtClean="0"/>
              <a:t>Cancel Update. Stops the requested update. No changes are applied.</a:t>
            </a:r>
          </a:p>
          <a:p>
            <a:pPr>
              <a:lnSpc>
                <a:spcPct val="90000"/>
              </a:lnSpc>
              <a:buFontTx/>
              <a:buChar char="•"/>
            </a:pPr>
            <a:r>
              <a:rPr lang="en-US" altLang="zh-CN" sz="900" dirty="0" smtClean="0"/>
              <a:t> Suspend QXtend. Suspends QXI while the update is made. During suspension, QXI cannot process requests.</a:t>
            </a:r>
          </a:p>
          <a:p>
            <a:pPr>
              <a:lnSpc>
                <a:spcPct val="90000"/>
              </a:lnSpc>
              <a:buFontTx/>
              <a:buChar char="•"/>
            </a:pPr>
            <a:r>
              <a:rPr lang="en-US" altLang="zh-CN" sz="900" dirty="0" smtClean="0"/>
              <a:t> Continue without Suspending. Allows you to continue and make the configuration changes without suspending QXtend. Some changes made will not be applied until QXtend has been restarted, as many of the configuration details are cached at system startup.</a:t>
            </a:r>
          </a:p>
          <a:p>
            <a:pPr>
              <a:lnSpc>
                <a:spcPct val="90000"/>
              </a:lnSpc>
            </a:pPr>
            <a:endParaRPr lang="en-US" altLang="zh-CN" sz="900" dirty="0" smtClean="0"/>
          </a:p>
          <a:p>
            <a:pPr>
              <a:lnSpc>
                <a:spcPct val="90000"/>
              </a:lnSpc>
            </a:pPr>
            <a:r>
              <a:rPr lang="en-US" altLang="zh-CN" sz="900" dirty="0" smtClean="0"/>
              <a:t>After selecting either the Suspend QXtend or Continue without Suspending option, you are prompted to enter details for the API you want to add. Currently you can add APIs for UI API, Fin API or SI API adapter. Each adapter requires different parameters. </a:t>
            </a:r>
          </a:p>
          <a:p>
            <a:pPr>
              <a:lnSpc>
                <a:spcPct val="90000"/>
              </a:lnSpc>
            </a:pPr>
            <a:endParaRPr lang="en-US" altLang="zh-CN" sz="900" dirty="0" smtClean="0"/>
          </a:p>
          <a:p>
            <a:pPr>
              <a:lnSpc>
                <a:spcPct val="90000"/>
              </a:lnSpc>
            </a:pPr>
            <a:r>
              <a:rPr lang="en-US" altLang="zh-CN" sz="900" dirty="0" smtClean="0"/>
              <a:t>Once the details required for the new API have been entered, click Next. You can then select the receivers to automatically add this API to. If you do not want to automatically add it, do not select any receivers from the list, and just click Done. If you choose not to add the API to any receivers, you can add the API to receivers later. </a:t>
            </a:r>
          </a:p>
          <a:p>
            <a:pPr>
              <a:lnSpc>
                <a:spcPct val="90000"/>
              </a:lnSpc>
            </a:pPr>
            <a:endParaRPr lang="en-US" altLang="zh-CN" sz="900" dirty="0" smtClean="0"/>
          </a:p>
          <a:p>
            <a:pPr>
              <a:lnSpc>
                <a:spcPct val="90000"/>
              </a:lnSpc>
            </a:pPr>
            <a:r>
              <a:rPr lang="en-US" altLang="zh-CN" sz="900" dirty="0" smtClean="0"/>
              <a:t>If you selected receivers, the system displays a message confirming the receivers to which the API was added.</a:t>
            </a:r>
          </a:p>
          <a:p>
            <a:pPr>
              <a:lnSpc>
                <a:spcPct val="90000"/>
              </a:lnSpc>
            </a:pPr>
            <a:endParaRPr lang="en-US" altLang="zh-CN" sz="9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a:lnSpc>
                <a:spcPct val="90000"/>
              </a:lnSpc>
            </a:pPr>
            <a:r>
              <a:rPr lang="en-US" altLang="zh-CN" sz="1000" dirty="0" smtClean="0"/>
              <a:t>Receivers are created against specific application versions selected from the Receiver menu. Select the version, then click Add to add a new receiver. When adding a new receiver, a unique receiver name must be specified; this is the name used to route requests to the correct QAD application instance.</a:t>
            </a:r>
          </a:p>
          <a:p>
            <a:pPr>
              <a:lnSpc>
                <a:spcPct val="90000"/>
              </a:lnSpc>
            </a:pPr>
            <a:endParaRPr lang="en-US" altLang="zh-CN" sz="1000" dirty="0" smtClean="0"/>
          </a:p>
          <a:p>
            <a:pPr>
              <a:lnSpc>
                <a:spcPct val="90000"/>
              </a:lnSpc>
            </a:pPr>
            <a:r>
              <a:rPr lang="en-US" altLang="zh-CN" sz="1000" dirty="0" smtClean="0"/>
              <a:t>Set Require Authentication to True if it is required that every QDoc for this receiver must contain authentication credentials consisting of a username and password, or a session ID.</a:t>
            </a:r>
          </a:p>
          <a:p>
            <a:pPr>
              <a:lnSpc>
                <a:spcPct val="90000"/>
              </a:lnSpc>
            </a:pPr>
            <a:endParaRPr lang="en-US" altLang="zh-CN" sz="1000" dirty="0" smtClean="0"/>
          </a:p>
          <a:p>
            <a:pPr>
              <a:lnSpc>
                <a:spcPct val="90000"/>
              </a:lnSpc>
            </a:pPr>
            <a:r>
              <a:rPr lang="en-US" altLang="zh-CN" sz="1000" dirty="0" smtClean="0"/>
              <a:t>For</a:t>
            </a:r>
            <a:r>
              <a:rPr lang="en-US" altLang="zh-CN" sz="1000" baseline="0" dirty="0" smtClean="0"/>
              <a:t> </a:t>
            </a:r>
            <a:r>
              <a:rPr lang="en-US" altLang="zh-CN" sz="1000" baseline="0" dirty="0" err="1" smtClean="0"/>
              <a:t>eB</a:t>
            </a:r>
            <a:r>
              <a:rPr lang="en-US" altLang="zh-CN" sz="1000" baseline="0" dirty="0" smtClean="0"/>
              <a:t> and eB2 releases, select the Licensed check box to indicate whether the receiver will be processing requests that require a licensed agent. </a:t>
            </a:r>
          </a:p>
          <a:p>
            <a:pPr>
              <a:lnSpc>
                <a:spcPct val="90000"/>
              </a:lnSpc>
            </a:pPr>
            <a:endParaRPr lang="en-US" altLang="zh-CN" sz="1000" baseline="0" dirty="0" smtClean="0"/>
          </a:p>
          <a:p>
            <a:r>
              <a:rPr lang="en-US" altLang="zh-CN" sz="1000" baseline="0" dirty="0" smtClean="0"/>
              <a:t>For eB2.1, QADSE and QADEE, </a:t>
            </a:r>
            <a:r>
              <a:rPr lang="en-US" sz="1200" kern="1200" baseline="0" dirty="0" smtClean="0">
                <a:solidFill>
                  <a:schemeClr val="tx1"/>
                </a:solidFill>
                <a:latin typeface="Arial" charset="0"/>
                <a:ea typeface="+mn-ea"/>
                <a:cs typeface="+mn-cs"/>
              </a:rPr>
              <a:t>you can define a list of domain codes for the new receiver. The License Manager will reject any non-free or charged message/QDoc for an undefined domain. </a:t>
            </a:r>
          </a:p>
          <a:p>
            <a:endParaRPr lang="en-US" altLang="zh-CN" sz="1200" kern="1200" baseline="0" dirty="0" smtClean="0">
              <a:solidFill>
                <a:schemeClr val="tx1"/>
              </a:solidFill>
              <a:latin typeface="Arial" charset="0"/>
              <a:ea typeface="+mn-ea"/>
              <a:cs typeface="+mn-cs"/>
            </a:endParaRPr>
          </a:p>
          <a:p>
            <a:r>
              <a:rPr lang="en-US" altLang="zh-CN" sz="1200" kern="1200" baseline="0" dirty="0" smtClean="0">
                <a:solidFill>
                  <a:schemeClr val="tx1"/>
                </a:solidFill>
                <a:latin typeface="Arial" charset="0"/>
                <a:ea typeface="+mn-ea"/>
                <a:cs typeface="+mn-cs"/>
              </a:rPr>
              <a:t>Details about QXtend licensing will be discussed later. </a:t>
            </a:r>
            <a:endParaRPr lang="en-US" altLang="zh-CN" sz="1000" dirty="0" smtClean="0"/>
          </a:p>
        </p:txBody>
      </p:sp>
      <p:sp>
        <p:nvSpPr>
          <p:cNvPr id="54276" name="Slide Number Placeholder 3"/>
          <p:cNvSpPr>
            <a:spLocks noGrp="1"/>
          </p:cNvSpPr>
          <p:nvPr>
            <p:ph type="sldNum" sz="quarter" idx="5"/>
          </p:nvPr>
        </p:nvSpPr>
        <p:spPr>
          <a:noFill/>
        </p:spPr>
        <p:txBody>
          <a:bodyPr/>
          <a:lstStyle/>
          <a:p>
            <a:fld id="{DE9B2C56-35E4-4363-836F-899091D06773}" type="slidenum">
              <a:rPr lang="zh-CN" altLang="en-US"/>
              <a:pPr/>
              <a:t>5</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altLang="zh-CN" smtClean="0"/>
              <a:t>Custom APIs can be deleted. To delete an API, select an application version from the Schemas node in the tree menu on the Configuration tab. Select the custom API you want to delete from the list of APIs and click Modify. You can delete more than one API at a time.</a:t>
            </a:r>
          </a:p>
        </p:txBody>
      </p:sp>
      <p:sp>
        <p:nvSpPr>
          <p:cNvPr id="92164" name="Slide Number Placeholder 3"/>
          <p:cNvSpPr>
            <a:spLocks noGrp="1"/>
          </p:cNvSpPr>
          <p:nvPr>
            <p:ph type="sldNum" sz="quarter" idx="5"/>
          </p:nvPr>
        </p:nvSpPr>
        <p:spPr>
          <a:noFill/>
        </p:spPr>
        <p:txBody>
          <a:bodyPr/>
          <a:lstStyle/>
          <a:p>
            <a:fld id="{05527DE3-D5C1-458F-B457-5FF7AF748FCD}" type="slidenum">
              <a:rPr lang="zh-CN" altLang="en-US"/>
              <a:pPr/>
              <a:t>42</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view detailed reference information about all QAD-supplied standard </a:t>
            </a:r>
            <a:r>
              <a:rPr lang="en-US" dirty="0" err="1" smtClean="0"/>
              <a:t>QDocs</a:t>
            </a:r>
            <a:r>
              <a:rPr lang="en-US" dirty="0" smtClean="0"/>
              <a:t> in an Excel spreadsheet accessible from the Configuration Manager.</a:t>
            </a:r>
          </a:p>
          <a:p>
            <a:endParaRPr lang="en-US" dirty="0" smtClean="0"/>
          </a:p>
          <a:p>
            <a:r>
              <a:rPr lang="en-US" dirty="0" smtClean="0"/>
              <a:t>To access the spreadsheet, go to the Configuration tab and click QDoc </a:t>
            </a:r>
            <a:r>
              <a:rPr lang="en-US" smtClean="0"/>
              <a:t>Spreadsheet in </a:t>
            </a:r>
            <a:r>
              <a:rPr lang="en-US" dirty="0" smtClean="0"/>
              <a:t>the lower part of the tree view pane. The QDoc spreadsheet elaborates on all standard </a:t>
            </a:r>
            <a:r>
              <a:rPr lang="en-US" dirty="0" err="1" smtClean="0"/>
              <a:t>QDocs</a:t>
            </a:r>
            <a:r>
              <a:rPr lang="en-US" dirty="0" smtClean="0"/>
              <a:t> for all QAD Enterprise Application versions, allowing you to compare one version of QDoc against another for differences. You can also sort and filter data in the spreadsheet to easily view the QDoc information you want.</a:t>
            </a:r>
            <a:endParaRPr lang="en-US" dirty="0"/>
          </a:p>
        </p:txBody>
      </p:sp>
      <p:sp>
        <p:nvSpPr>
          <p:cNvPr id="4" name="Slide Number Placeholder 3"/>
          <p:cNvSpPr>
            <a:spLocks noGrp="1"/>
          </p:cNvSpPr>
          <p:nvPr>
            <p:ph type="sldNum" sz="quarter" idx="10"/>
          </p:nvPr>
        </p:nvSpPr>
        <p:spPr/>
        <p:txBody>
          <a:bodyPr/>
          <a:lstStyle/>
          <a:p>
            <a:fld id="{66EB4044-347E-4E30-8B74-01BEB87B8A4F}" type="slidenum">
              <a:rPr lang="en-US" smtClean="0"/>
              <a:pPr/>
              <a:t>43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pPr marL="228600" indent="-228600"/>
            <a:r>
              <a:rPr lang="en-US" altLang="zh-CN" sz="1100" dirty="0" smtClean="0"/>
              <a:t>The following list shows a number of key concepts used in schemas in QXI. In each statement below, fill in the correct term from the list.</a:t>
            </a:r>
          </a:p>
          <a:p>
            <a:pPr marL="228600" indent="-228600"/>
            <a:endParaRPr lang="en-US" altLang="zh-CN" sz="1100" dirty="0" smtClean="0"/>
          </a:p>
          <a:p>
            <a:pPr marL="228600" indent="-228600">
              <a:buFont typeface="Calibri" pitchFamily="34" charset="0"/>
              <a:buAutoNum type="arabicPeriod"/>
            </a:pPr>
            <a:r>
              <a:rPr lang="en-US" altLang="zh-CN" sz="1100" dirty="0" smtClean="0"/>
              <a:t>An API has two schemas; one schema defines the content of the _</a:t>
            </a:r>
            <a:r>
              <a:rPr lang="en-US" altLang="zh-CN" sz="1100" b="1" dirty="0" smtClean="0"/>
              <a:t>request message</a:t>
            </a:r>
            <a:r>
              <a:rPr lang="en-US" altLang="zh-CN" sz="1100" dirty="0" smtClean="0"/>
              <a:t>_____, the other defines the content of the __</a:t>
            </a:r>
            <a:r>
              <a:rPr lang="en-US" altLang="zh-CN" sz="1100" b="1" dirty="0" smtClean="0"/>
              <a:t>response message</a:t>
            </a:r>
            <a:r>
              <a:rPr lang="en-US" altLang="zh-CN" sz="1100" dirty="0" smtClean="0"/>
              <a:t>____.</a:t>
            </a:r>
          </a:p>
          <a:p>
            <a:pPr marL="228600" indent="-228600">
              <a:buFont typeface="Calibri" pitchFamily="34" charset="0"/>
              <a:buAutoNum type="arabicPeriod"/>
            </a:pPr>
            <a:r>
              <a:rPr lang="en-US" altLang="zh-CN" sz="1100" dirty="0" smtClean="0"/>
              <a:t>The combination of __</a:t>
            </a:r>
            <a:r>
              <a:rPr lang="en-US" altLang="zh-CN" sz="1100" b="1" dirty="0" err="1" smtClean="0"/>
              <a:t>apiNam</a:t>
            </a:r>
            <a:r>
              <a:rPr lang="en-US" altLang="zh-CN" sz="1100" dirty="0" err="1" smtClean="0"/>
              <a:t>e</a:t>
            </a:r>
            <a:r>
              <a:rPr lang="en-US" altLang="zh-CN" sz="1100" dirty="0" smtClean="0"/>
              <a:t>____ and _</a:t>
            </a:r>
            <a:r>
              <a:rPr lang="en-US" altLang="zh-CN" sz="1100" b="1" dirty="0" err="1" smtClean="0"/>
              <a:t>apiVersion</a:t>
            </a:r>
            <a:r>
              <a:rPr lang="en-US" altLang="zh-CN" sz="1100" dirty="0" smtClean="0"/>
              <a:t>_____ combine to create a unique identifier for the API. A specific __</a:t>
            </a:r>
            <a:r>
              <a:rPr lang="en-US" altLang="zh-CN" sz="1100" b="1" dirty="0" smtClean="0"/>
              <a:t>version</a:t>
            </a:r>
            <a:r>
              <a:rPr lang="en-US" altLang="zh-CN" sz="1100" dirty="0" smtClean="0"/>
              <a:t>____ of an API is linked directly to an adapter.</a:t>
            </a:r>
          </a:p>
          <a:p>
            <a:pPr marL="228600" indent="-228600">
              <a:buFont typeface="Calibri" pitchFamily="34" charset="0"/>
              <a:buAutoNum type="arabicPeriod"/>
            </a:pPr>
            <a:r>
              <a:rPr lang="en-US" altLang="zh-CN" sz="1100" dirty="0" smtClean="0"/>
              <a:t>When APIs are added to QXtend, they are added for a specific ___</a:t>
            </a:r>
            <a:r>
              <a:rPr lang="en-US" altLang="zh-CN" sz="1100" b="1" dirty="0" smtClean="0"/>
              <a:t>application type</a:t>
            </a:r>
            <a:r>
              <a:rPr lang="en-US" altLang="zh-CN" sz="1100" dirty="0" smtClean="0"/>
              <a:t>___ and can only be used on __</a:t>
            </a:r>
            <a:r>
              <a:rPr lang="en-US" altLang="zh-CN" sz="1100" b="1" dirty="0" smtClean="0"/>
              <a:t>receivers</a:t>
            </a:r>
            <a:r>
              <a:rPr lang="en-US" altLang="zh-CN" sz="1100" dirty="0" smtClean="0"/>
              <a:t>____ that are linked to the same application type.</a:t>
            </a:r>
          </a:p>
          <a:p>
            <a:pPr marL="228600" indent="-228600">
              <a:buFont typeface="Calibri" pitchFamily="34" charset="0"/>
              <a:buAutoNum type="arabicPeriod"/>
            </a:pPr>
            <a:r>
              <a:rPr lang="en-US" altLang="zh-CN" sz="1100" dirty="0" smtClean="0"/>
              <a:t>APIs in QXI can be grouped into two types: ___</a:t>
            </a:r>
            <a:r>
              <a:rPr lang="en-US" altLang="zh-CN" sz="1100" b="1" dirty="0" smtClean="0"/>
              <a:t>standard</a:t>
            </a:r>
            <a:r>
              <a:rPr lang="en-US" altLang="zh-CN" sz="1100" dirty="0" smtClean="0"/>
              <a:t>___ and __</a:t>
            </a:r>
            <a:r>
              <a:rPr lang="en-US" altLang="zh-CN" sz="1100" b="1" dirty="0" smtClean="0"/>
              <a:t>custom</a:t>
            </a:r>
            <a:r>
              <a:rPr lang="en-US" altLang="zh-CN" sz="1100" dirty="0" smtClean="0"/>
              <a:t>____.</a:t>
            </a:r>
          </a:p>
          <a:p>
            <a:pPr marL="228600" indent="-228600">
              <a:buFont typeface="Calibri" pitchFamily="34" charset="0"/>
              <a:buAutoNum type="arabicPeriod"/>
            </a:pPr>
            <a:r>
              <a:rPr lang="en-US" altLang="zh-CN" sz="1100" dirty="0" smtClean="0"/>
              <a:t>Standard APIs cannot be __</a:t>
            </a:r>
            <a:r>
              <a:rPr lang="en-US" altLang="zh-CN" sz="1100" b="1" dirty="0" smtClean="0"/>
              <a:t>modified or deleted</a:t>
            </a:r>
            <a:r>
              <a:rPr lang="en-US" altLang="zh-CN" sz="1100" dirty="0" smtClean="0"/>
              <a:t>____ since they are controlled by QAD.</a:t>
            </a:r>
          </a:p>
          <a:p>
            <a:pPr marL="228600" indent="-228600">
              <a:buFont typeface="Calibri" pitchFamily="34" charset="0"/>
              <a:buAutoNum type="arabicPeriod"/>
            </a:pPr>
            <a:r>
              <a:rPr lang="en-US" altLang="zh-CN" sz="1100" dirty="0" smtClean="0"/>
              <a:t>You are given the option to __</a:t>
            </a:r>
            <a:r>
              <a:rPr lang="en-US" altLang="zh-CN" sz="1100" b="1" dirty="0" smtClean="0"/>
              <a:t>suspend</a:t>
            </a:r>
            <a:r>
              <a:rPr lang="en-US" altLang="zh-CN" sz="1100" dirty="0" smtClean="0"/>
              <a:t>____ the QXtend system when adding a new API.</a:t>
            </a:r>
          </a:p>
          <a:p>
            <a:pPr marL="228600" indent="-228600">
              <a:buFont typeface="Calibri" pitchFamily="34" charset="0"/>
              <a:buAutoNum type="arabicPeriod"/>
            </a:pPr>
            <a:r>
              <a:rPr lang="en-US" altLang="zh-CN" dirty="0" smtClean="0"/>
              <a:t>There are two ways to add APIs to QXI, deploy APIs through __</a:t>
            </a:r>
            <a:r>
              <a:rPr lang="en-US" altLang="zh-CN" b="1" dirty="0" err="1" smtClean="0"/>
              <a:t>QGen</a:t>
            </a:r>
            <a:r>
              <a:rPr lang="en-US" altLang="zh-CN" dirty="0" smtClean="0"/>
              <a:t>___, or add __</a:t>
            </a:r>
            <a:r>
              <a:rPr lang="en-US" altLang="zh-CN" b="1" dirty="0" smtClean="0"/>
              <a:t>schemas</a:t>
            </a:r>
            <a:r>
              <a:rPr lang="en-US" altLang="zh-CN" dirty="0" smtClean="0"/>
              <a:t>___ in QXI. </a:t>
            </a:r>
          </a:p>
        </p:txBody>
      </p:sp>
      <p:sp>
        <p:nvSpPr>
          <p:cNvPr id="93188" name="Slide Number Placeholder 3"/>
          <p:cNvSpPr>
            <a:spLocks noGrp="1"/>
          </p:cNvSpPr>
          <p:nvPr>
            <p:ph type="sldNum" sz="quarter" idx="5"/>
          </p:nvPr>
        </p:nvSpPr>
        <p:spPr>
          <a:noFill/>
        </p:spPr>
        <p:txBody>
          <a:bodyPr/>
          <a:lstStyle/>
          <a:p>
            <a:fld id="{15DEAF27-D6A9-44FE-B654-722E84D5EDC2}" type="slidenum">
              <a:rPr lang="zh-CN" altLang="en-US"/>
              <a:pPr/>
              <a:t>44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When a new receiver is created, you need to select the APIs that will be supported by the receiver. The list of supported APIs enables QXtend to limit the API transactions that can be processed by the receiver. This ability is useful when you need to limit the use of QXtend to approved transactions only. If all APIs are to be supported, select the Select All check box to add all of the APIs to the receiver’s supported API list.</a:t>
            </a:r>
          </a:p>
          <a:p>
            <a:endParaRPr lang="en-US" dirty="0" smtClean="0"/>
          </a:p>
          <a:p>
            <a:r>
              <a:rPr lang="en-US" dirty="0" smtClean="0"/>
              <a:t>The system displays two lists of APIs. The Standard APIs list contains all APIs provided by QAD for use with QXtend. The Custom APIs list contains the APIs developed specifically for the customer. Select the APIs you want to support, then click Done.</a:t>
            </a:r>
          </a:p>
        </p:txBody>
      </p:sp>
      <p:sp>
        <p:nvSpPr>
          <p:cNvPr id="55300" name="Slide Number Placeholder 3"/>
          <p:cNvSpPr>
            <a:spLocks noGrp="1"/>
          </p:cNvSpPr>
          <p:nvPr>
            <p:ph type="sldNum" sz="quarter" idx="5"/>
          </p:nvPr>
        </p:nvSpPr>
        <p:spPr>
          <a:noFill/>
        </p:spPr>
        <p:txBody>
          <a:bodyPr/>
          <a:lstStyle/>
          <a:p>
            <a:fld id="{D8298713-D414-445E-A66D-81C2CAF75847}"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pPr eaLnBrk="1" hangingPunct="1"/>
            <a:r>
              <a:rPr lang="en-US" dirty="0" smtClean="0"/>
              <a:t>After successfully adding a receiver, a summary report displays showing licensed domains, standard API support, and custom API support.</a:t>
            </a:r>
          </a:p>
        </p:txBody>
      </p:sp>
      <p:sp>
        <p:nvSpPr>
          <p:cNvPr id="56324" name="Slide Number Placeholder 3"/>
          <p:cNvSpPr>
            <a:spLocks noGrp="1"/>
          </p:cNvSpPr>
          <p:nvPr>
            <p:ph type="sldNum" sz="quarter" idx="5"/>
          </p:nvPr>
        </p:nvSpPr>
        <p:spPr>
          <a:noFill/>
        </p:spPr>
        <p:txBody>
          <a:bodyPr/>
          <a:lstStyle/>
          <a:p>
            <a:fld id="{142A9973-F486-450C-9DA9-FCFE210FE9D4}"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altLang="zh-CN" dirty="0" smtClean="0"/>
              <a:t>You cannot change the name assigned to a receiver. If you need to change the name of a receiver, you must delete the receiver and then re-create it.</a:t>
            </a:r>
          </a:p>
          <a:p>
            <a:endParaRPr lang="en-US" altLang="zh-CN" dirty="0" smtClean="0"/>
          </a:p>
          <a:p>
            <a:r>
              <a:rPr lang="en-US" altLang="zh-CN" dirty="0" smtClean="0"/>
              <a:t>You can change the description, Require Authentication setting,</a:t>
            </a:r>
            <a:r>
              <a:rPr lang="en-US" altLang="zh-CN" baseline="0" dirty="0" smtClean="0"/>
              <a:t> and Licensed/Licensed Domains setting of a receiver</a:t>
            </a:r>
            <a:r>
              <a:rPr lang="en-US" altLang="zh-CN" dirty="0" smtClean="0"/>
              <a:t>. The list of supported APIs can also be modified. To modify the settings on a receiver, select the check box next to the name of the receiver and click Modify</a:t>
            </a:r>
            <a:r>
              <a:rPr lang="en-US" altLang="zh-CN" baseline="0" dirty="0" smtClean="0"/>
              <a:t> button</a:t>
            </a:r>
            <a:r>
              <a:rPr lang="en-US" altLang="zh-CN" dirty="0" smtClean="0"/>
              <a:t>.</a:t>
            </a:r>
          </a:p>
          <a:p>
            <a:endParaRPr lang="en-US" altLang="zh-CN" dirty="0" smtClean="0"/>
          </a:p>
        </p:txBody>
      </p:sp>
      <p:sp>
        <p:nvSpPr>
          <p:cNvPr id="57348" name="Slide Number Placeholder 3"/>
          <p:cNvSpPr>
            <a:spLocks noGrp="1"/>
          </p:cNvSpPr>
          <p:nvPr>
            <p:ph type="sldNum" sz="quarter" idx="5"/>
          </p:nvPr>
        </p:nvSpPr>
        <p:spPr>
          <a:noFill/>
        </p:spPr>
        <p:txBody>
          <a:bodyPr/>
          <a:lstStyle/>
          <a:p>
            <a:fld id="{9F2AED71-38B1-4025-920F-8C8B587E9B11}" type="slidenum">
              <a:rPr lang="zh-CN" altLang="en-US"/>
              <a:pPr/>
              <a:t>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eaLnBrk="1" hangingPunct="1">
              <a:lnSpc>
                <a:spcPct val="90000"/>
              </a:lnSpc>
            </a:pPr>
            <a:r>
              <a:rPr lang="en-US" smtClean="0"/>
              <a:t> </a:t>
            </a:r>
          </a:p>
        </p:txBody>
      </p:sp>
      <p:sp>
        <p:nvSpPr>
          <p:cNvPr id="58372" name="Slide Number Placeholder 3"/>
          <p:cNvSpPr>
            <a:spLocks noGrp="1"/>
          </p:cNvSpPr>
          <p:nvPr>
            <p:ph type="sldNum" sz="quarter" idx="5"/>
          </p:nvPr>
        </p:nvSpPr>
        <p:spPr>
          <a:noFill/>
        </p:spPr>
        <p:txBody>
          <a:bodyPr/>
          <a:lstStyle/>
          <a:p>
            <a:fld id="{C138D312-5562-482E-A5F2-883EEBF32875}" type="slidenum">
              <a:rPr lang="en-US"/>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r>
              <a:rPr lang="en-US" smtClean="0"/>
              <a:t>You also can modify the list of APIs supported by the receiver: you can add support for additional APIs, or remove support for APIs that are no longer required.</a:t>
            </a:r>
          </a:p>
          <a:p>
            <a:endParaRPr lang="en-US" smtClean="0"/>
          </a:p>
          <a:p>
            <a:r>
              <a:rPr lang="en-US" smtClean="0"/>
              <a:t>To add support, click Add QDoc. A new screen displays that lists the APIs that are currently not supported by the receiver. Select the APIs to add and click Finish.</a:t>
            </a:r>
          </a:p>
          <a:p>
            <a:endParaRPr lang="en-US" smtClean="0"/>
          </a:p>
          <a:p>
            <a:r>
              <a:rPr lang="en-US" smtClean="0"/>
              <a:t>To remove support, select the check box next to the APIs that need to be removed and click Remove QDoc.</a:t>
            </a:r>
          </a:p>
        </p:txBody>
      </p:sp>
      <p:sp>
        <p:nvSpPr>
          <p:cNvPr id="59396" name="Slide Number Placeholder 3"/>
          <p:cNvSpPr>
            <a:spLocks noGrp="1"/>
          </p:cNvSpPr>
          <p:nvPr>
            <p:ph type="sldNum" sz="quarter" idx="5"/>
          </p:nvPr>
        </p:nvSpPr>
        <p:spPr>
          <a:noFill/>
        </p:spPr>
        <p:txBody>
          <a:bodyPr/>
          <a:lstStyle/>
          <a:p>
            <a:fld id="{A6F533A1-EA11-4D16-AA65-66919C87A769}" type="slidenum">
              <a:rPr lang="en-US"/>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8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QX-CNFG-</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QX-CNFG-</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18"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8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8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8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8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QX-CNFG-</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image" Target="../media/image17.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hyperlink" Target="http://www.soapui.org/"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16.xml"/><Relationship Id="rId5" Type="http://schemas.openxmlformats.org/officeDocument/2006/relationships/image" Target="../media/image42.png"/><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smtClean="0"/>
              <a:t>QXtend Fundamentals</a:t>
            </a:r>
          </a:p>
        </p:txBody>
      </p:sp>
      <p:sp>
        <p:nvSpPr>
          <p:cNvPr id="3075" name="Rectangle 5"/>
          <p:cNvSpPr>
            <a:spLocks noGrp="1" noChangeArrowheads="1"/>
          </p:cNvSpPr>
          <p:nvPr>
            <p:ph type="body" sz="quarter" idx="10"/>
          </p:nvPr>
        </p:nvSpPr>
        <p:spPr/>
        <p:txBody>
          <a:bodyPr/>
          <a:lstStyle/>
          <a:p>
            <a:r>
              <a:rPr lang="en-US" smtClean="0"/>
              <a:t>QXI Configuration</a:t>
            </a:r>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Modify Receiver – Supported APIs</a:t>
            </a:r>
          </a:p>
        </p:txBody>
      </p:sp>
      <p:sp>
        <p:nvSpPr>
          <p:cNvPr id="6" name="Footer Placeholder 5"/>
          <p:cNvSpPr>
            <a:spLocks noGrp="1"/>
          </p:cNvSpPr>
          <p:nvPr>
            <p:ph type="ftr" sz="quarter" idx="10"/>
          </p:nvPr>
        </p:nvSpPr>
        <p:spPr/>
        <p:txBody>
          <a:bodyPr/>
          <a:lstStyle/>
          <a:p>
            <a:r>
              <a:rPr lang="en-US" dirty="0" smtClean="0"/>
              <a:t>QX-CNFG-100</a:t>
            </a:r>
            <a:endParaRPr lang="en-US" dirty="0"/>
          </a:p>
        </p:txBody>
      </p:sp>
      <p:grpSp>
        <p:nvGrpSpPr>
          <p:cNvPr id="7" name="Group 6"/>
          <p:cNvGrpSpPr/>
          <p:nvPr/>
        </p:nvGrpSpPr>
        <p:grpSpPr>
          <a:xfrm>
            <a:off x="609600" y="1066800"/>
            <a:ext cx="7862888" cy="5029200"/>
            <a:chOff x="609600" y="1066800"/>
            <a:chExt cx="7862888" cy="5029200"/>
          </a:xfrm>
        </p:grpSpPr>
        <p:pic>
          <p:nvPicPr>
            <p:cNvPr id="12291" name="Picture 5"/>
            <p:cNvPicPr>
              <a:picLocks noChangeAspect="1" noChangeArrowheads="1"/>
            </p:cNvPicPr>
            <p:nvPr/>
          </p:nvPicPr>
          <p:blipFill>
            <a:blip r:embed="rId3" cstate="print"/>
            <a:srcRect/>
            <a:stretch>
              <a:fillRect/>
            </a:stretch>
          </p:blipFill>
          <p:spPr bwMode="auto">
            <a:xfrm>
              <a:off x="609600" y="1066800"/>
              <a:ext cx="7862888" cy="50292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 name="Picture 3"/>
            <p:cNvPicPr>
              <a:picLocks noChangeAspect="1" noChangeArrowheads="1"/>
            </p:cNvPicPr>
            <p:nvPr/>
          </p:nvPicPr>
          <p:blipFill>
            <a:blip r:embed="rId4"/>
            <a:srcRect/>
            <a:stretch>
              <a:fillRect/>
            </a:stretch>
          </p:blipFill>
          <p:spPr bwMode="auto">
            <a:xfrm>
              <a:off x="685800" y="4114800"/>
              <a:ext cx="1011905" cy="194285"/>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Delete Receiver</a:t>
            </a:r>
          </a:p>
        </p:txBody>
      </p:sp>
      <p:sp>
        <p:nvSpPr>
          <p:cNvPr id="7" name="Footer Placeholder 6"/>
          <p:cNvSpPr>
            <a:spLocks noGrp="1"/>
          </p:cNvSpPr>
          <p:nvPr>
            <p:ph type="ftr" sz="quarter" idx="10"/>
          </p:nvPr>
        </p:nvSpPr>
        <p:spPr/>
        <p:txBody>
          <a:bodyPr/>
          <a:lstStyle/>
          <a:p>
            <a:r>
              <a:rPr lang="en-US" dirty="0" smtClean="0"/>
              <a:t>QX-CNFG-110</a:t>
            </a:r>
            <a:endParaRPr lang="en-US" dirty="0"/>
          </a:p>
        </p:txBody>
      </p:sp>
      <p:grpSp>
        <p:nvGrpSpPr>
          <p:cNvPr id="10" name="Group 9"/>
          <p:cNvGrpSpPr/>
          <p:nvPr/>
        </p:nvGrpSpPr>
        <p:grpSpPr>
          <a:xfrm>
            <a:off x="685800" y="4343400"/>
            <a:ext cx="6951663" cy="1752600"/>
            <a:chOff x="685800" y="4343400"/>
            <a:chExt cx="6951663" cy="1752600"/>
          </a:xfrm>
        </p:grpSpPr>
        <p:pic>
          <p:nvPicPr>
            <p:cNvPr id="14340" name="Picture 6"/>
            <p:cNvPicPr>
              <a:picLocks noChangeAspect="1" noChangeArrowheads="1"/>
            </p:cNvPicPr>
            <p:nvPr/>
          </p:nvPicPr>
          <p:blipFill>
            <a:blip r:embed="rId3" cstate="print"/>
            <a:srcRect/>
            <a:stretch>
              <a:fillRect/>
            </a:stretch>
          </p:blipFill>
          <p:spPr bwMode="auto">
            <a:xfrm>
              <a:off x="685800" y="4343400"/>
              <a:ext cx="6951663" cy="17526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3"/>
            <p:cNvPicPr>
              <a:picLocks noChangeAspect="1" noChangeArrowheads="1"/>
            </p:cNvPicPr>
            <p:nvPr/>
          </p:nvPicPr>
          <p:blipFill>
            <a:blip r:embed="rId4"/>
            <a:srcRect/>
            <a:stretch>
              <a:fillRect/>
            </a:stretch>
          </p:blipFill>
          <p:spPr bwMode="auto">
            <a:xfrm>
              <a:off x="748800" y="5596915"/>
              <a:ext cx="892857" cy="171428"/>
            </a:xfrm>
            <a:prstGeom prst="rect">
              <a:avLst/>
            </a:prstGeom>
            <a:noFill/>
            <a:ln w="9525">
              <a:noFill/>
              <a:miter lim="800000"/>
              <a:headEnd/>
              <a:tailEnd/>
            </a:ln>
            <a:effectLst/>
          </p:spPr>
        </p:pic>
      </p:grpSp>
      <p:grpSp>
        <p:nvGrpSpPr>
          <p:cNvPr id="9" name="Group 8"/>
          <p:cNvGrpSpPr/>
          <p:nvPr/>
        </p:nvGrpSpPr>
        <p:grpSpPr>
          <a:xfrm>
            <a:off x="685800" y="990600"/>
            <a:ext cx="6938963" cy="3124200"/>
            <a:chOff x="685800" y="990600"/>
            <a:chExt cx="6938963" cy="3124200"/>
          </a:xfrm>
        </p:grpSpPr>
        <p:pic>
          <p:nvPicPr>
            <p:cNvPr id="14339" name="Picture 5"/>
            <p:cNvPicPr>
              <a:picLocks noChangeAspect="1" noChangeArrowheads="1"/>
            </p:cNvPicPr>
            <p:nvPr/>
          </p:nvPicPr>
          <p:blipFill>
            <a:blip r:embed="rId5" cstate="print"/>
            <a:srcRect/>
            <a:stretch>
              <a:fillRect/>
            </a:stretch>
          </p:blipFill>
          <p:spPr bwMode="auto">
            <a:xfrm>
              <a:off x="685800" y="990600"/>
              <a:ext cx="6938963" cy="31242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 name="Picture 3"/>
            <p:cNvPicPr>
              <a:picLocks noChangeAspect="1" noChangeArrowheads="1"/>
            </p:cNvPicPr>
            <p:nvPr/>
          </p:nvPicPr>
          <p:blipFill>
            <a:blip r:embed="rId4"/>
            <a:srcRect/>
            <a:stretch>
              <a:fillRect/>
            </a:stretch>
          </p:blipFill>
          <p:spPr bwMode="auto">
            <a:xfrm>
              <a:off x="748800" y="3657600"/>
              <a:ext cx="892857" cy="17142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p:txBody>
          <a:bodyPr/>
          <a:lstStyle/>
          <a:p>
            <a:r>
              <a:rPr lang="en-US" smtClean="0"/>
              <a:t>Complete the exercises in your training guide.</a:t>
            </a:r>
          </a:p>
        </p:txBody>
      </p:sp>
      <p:sp>
        <p:nvSpPr>
          <p:cNvPr id="15362" name="Title 1"/>
          <p:cNvSpPr>
            <a:spLocks noGrp="1"/>
          </p:cNvSpPr>
          <p:nvPr>
            <p:ph type="title"/>
          </p:nvPr>
        </p:nvSpPr>
        <p:spPr/>
        <p:txBody>
          <a:bodyPr/>
          <a:lstStyle/>
          <a:p>
            <a:r>
              <a:rPr lang="en-US" smtClean="0"/>
              <a:t>Exercise: Receivers</a:t>
            </a:r>
          </a:p>
        </p:txBody>
      </p:sp>
      <p:sp>
        <p:nvSpPr>
          <p:cNvPr id="6" name="Footer Placeholder 5"/>
          <p:cNvSpPr>
            <a:spLocks noGrp="1"/>
          </p:cNvSpPr>
          <p:nvPr>
            <p:ph type="ftr" sz="quarter" idx="10"/>
          </p:nvPr>
        </p:nvSpPr>
        <p:spPr/>
        <p:txBody>
          <a:bodyPr/>
          <a:lstStyle/>
          <a:p>
            <a:r>
              <a:rPr lang="en-US" dirty="0" smtClean="0"/>
              <a:t>QX-CNFG-120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a:xfrm>
            <a:off x="457200" y="3733800"/>
            <a:ext cx="8229600" cy="2971800"/>
          </a:xfrm>
        </p:spPr>
        <p:txBody>
          <a:bodyPr/>
          <a:lstStyle/>
          <a:p>
            <a:r>
              <a:rPr lang="en-US" sz="2400" dirty="0" smtClean="0"/>
              <a:t>Defines connection to QAD Application</a:t>
            </a:r>
          </a:p>
          <a:p>
            <a:r>
              <a:rPr lang="en-US" sz="2400" dirty="0" smtClean="0"/>
              <a:t>Pool name must match receiver name</a:t>
            </a:r>
          </a:p>
          <a:p>
            <a:r>
              <a:rPr lang="en-US" sz="2400" dirty="0" smtClean="0"/>
              <a:t>Manages number of connections (threads)</a:t>
            </a:r>
          </a:p>
          <a:p>
            <a:r>
              <a:rPr lang="en-US" sz="2400" dirty="0" smtClean="0"/>
              <a:t>Pools assigned types</a:t>
            </a:r>
          </a:p>
          <a:p>
            <a:pPr lvl="1"/>
            <a:r>
              <a:rPr lang="en-US" sz="2000" dirty="0" smtClean="0"/>
              <a:t>Receivers can link to many pools of different types</a:t>
            </a:r>
          </a:p>
          <a:p>
            <a:r>
              <a:rPr lang="en-US" sz="2400" dirty="0" smtClean="0"/>
              <a:t>Controls transfer of data to QAD application</a:t>
            </a:r>
          </a:p>
        </p:txBody>
      </p:sp>
      <p:sp>
        <p:nvSpPr>
          <p:cNvPr id="16386" name="Title 1"/>
          <p:cNvSpPr>
            <a:spLocks noGrp="1"/>
          </p:cNvSpPr>
          <p:nvPr>
            <p:ph type="title"/>
          </p:nvPr>
        </p:nvSpPr>
        <p:spPr/>
        <p:txBody>
          <a:bodyPr/>
          <a:lstStyle/>
          <a:p>
            <a:r>
              <a:rPr lang="en-US" smtClean="0"/>
              <a:t>Connection Pools</a:t>
            </a:r>
          </a:p>
        </p:txBody>
      </p:sp>
      <p:grpSp>
        <p:nvGrpSpPr>
          <p:cNvPr id="16388" name="Group 36"/>
          <p:cNvGrpSpPr>
            <a:grpSpLocks/>
          </p:cNvGrpSpPr>
          <p:nvPr/>
        </p:nvGrpSpPr>
        <p:grpSpPr bwMode="auto">
          <a:xfrm>
            <a:off x="762000" y="838200"/>
            <a:ext cx="6503987" cy="2819400"/>
            <a:chOff x="354013" y="1284288"/>
            <a:chExt cx="8051800" cy="3751262"/>
          </a:xfrm>
        </p:grpSpPr>
        <p:pic>
          <p:nvPicPr>
            <p:cNvPr id="16389" name="Picture 4" descr="qadlogo.jpg"/>
            <p:cNvPicPr>
              <a:picLocks noChangeAspect="1"/>
            </p:cNvPicPr>
            <p:nvPr/>
          </p:nvPicPr>
          <p:blipFill>
            <a:blip r:embed="rId3" cstate="print"/>
            <a:srcRect/>
            <a:stretch>
              <a:fillRect/>
            </a:stretch>
          </p:blipFill>
          <p:spPr bwMode="auto">
            <a:xfrm>
              <a:off x="476250" y="2595563"/>
              <a:ext cx="619125" cy="600075"/>
            </a:xfrm>
            <a:prstGeom prst="rect">
              <a:avLst/>
            </a:prstGeom>
            <a:noFill/>
            <a:ln w="9525">
              <a:noFill/>
              <a:miter lim="800000"/>
              <a:headEnd/>
              <a:tailEnd/>
            </a:ln>
          </p:spPr>
        </p:pic>
        <p:sp>
          <p:nvSpPr>
            <p:cNvPr id="39" name="TextBox 119"/>
            <p:cNvSpPr txBox="1">
              <a:spLocks noChangeArrowheads="1"/>
            </p:cNvSpPr>
            <p:nvPr/>
          </p:nvSpPr>
          <p:spPr bwMode="auto">
            <a:xfrm>
              <a:off x="2164046" y="1284288"/>
              <a:ext cx="3818563" cy="3751262"/>
            </a:xfrm>
            <a:prstGeom prst="rect">
              <a:avLst/>
            </a:prstGeom>
            <a:solidFill>
              <a:schemeClr val="tx2">
                <a:lumMod val="60000"/>
                <a:lumOff val="40000"/>
              </a:schemeClr>
            </a:solidFill>
            <a:ln w="9525">
              <a:noFill/>
              <a:miter lim="800000"/>
              <a:headEnd/>
              <a:tailEnd/>
            </a:ln>
          </p:spPr>
          <p:txBody>
            <a:bodyPr wrap="none" anchor="b"/>
            <a:lstStyle/>
            <a:p>
              <a:pPr algn="ctr"/>
              <a:r>
                <a:rPr lang="en-GB" sz="1800">
                  <a:solidFill>
                    <a:srgbClr val="FFFFFF"/>
                  </a:solidFill>
                  <a:latin typeface="+mj-lt"/>
                </a:rPr>
                <a:t>Qxtend Inbound</a:t>
              </a:r>
              <a:endParaRPr lang="en-US" sz="1800">
                <a:solidFill>
                  <a:srgbClr val="FFFFFF"/>
                </a:solidFill>
                <a:latin typeface="+mj-lt"/>
              </a:endParaRPr>
            </a:p>
          </p:txBody>
        </p:sp>
        <p:cxnSp>
          <p:nvCxnSpPr>
            <p:cNvPr id="40" name="Straight Arrow Connector 39"/>
            <p:cNvCxnSpPr>
              <a:endCxn id="41" idx="0"/>
            </p:cNvCxnSpPr>
            <p:nvPr/>
          </p:nvCxnSpPr>
          <p:spPr bwMode="auto">
            <a:xfrm flipV="1">
              <a:off x="1094927" y="2838865"/>
              <a:ext cx="886348" cy="57031"/>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41" name="TextBox 119"/>
            <p:cNvSpPr txBox="1">
              <a:spLocks noChangeArrowheads="1"/>
            </p:cNvSpPr>
            <p:nvPr/>
          </p:nvSpPr>
          <p:spPr bwMode="auto">
            <a:xfrm rot="16200000">
              <a:off x="1197957" y="2574533"/>
              <a:ext cx="2095299" cy="528663"/>
            </a:xfrm>
            <a:prstGeom prst="rect">
              <a:avLst/>
            </a:prstGeom>
            <a:solidFill>
              <a:schemeClr val="tx2">
                <a:lumMod val="40000"/>
                <a:lumOff val="60000"/>
              </a:schemeClr>
            </a:solidFill>
            <a:ln w="9525">
              <a:noFill/>
              <a:miter lim="800000"/>
              <a:headEnd/>
              <a:tailEnd/>
            </a:ln>
          </p:spPr>
          <p:txBody>
            <a:bodyPr wrap="none" anchor="ctr"/>
            <a:lstStyle/>
            <a:p>
              <a:r>
                <a:rPr lang="en-GB" sz="1800">
                  <a:solidFill>
                    <a:srgbClr val="FFFFFF"/>
                  </a:solidFill>
                  <a:latin typeface="+mj-lt"/>
                </a:rPr>
                <a:t>Web Service</a:t>
              </a:r>
              <a:endParaRPr lang="en-US" sz="1800">
                <a:solidFill>
                  <a:srgbClr val="FFFFFF"/>
                </a:solidFill>
                <a:latin typeface="+mj-lt"/>
              </a:endParaRPr>
            </a:p>
          </p:txBody>
        </p:sp>
        <p:sp>
          <p:nvSpPr>
            <p:cNvPr id="16393" name="TextBox 23"/>
            <p:cNvSpPr txBox="1">
              <a:spLocks noChangeArrowheads="1"/>
            </p:cNvSpPr>
            <p:nvPr/>
          </p:nvSpPr>
          <p:spPr bwMode="auto">
            <a:xfrm>
              <a:off x="7186613" y="1477963"/>
              <a:ext cx="1219200" cy="12954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(EMEA)</a:t>
              </a:r>
              <a:endParaRPr lang="en-US" sz="1200">
                <a:solidFill>
                  <a:schemeClr val="bg1"/>
                </a:solidFill>
                <a:latin typeface="+mj-lt"/>
              </a:endParaRPr>
            </a:p>
          </p:txBody>
        </p:sp>
        <p:sp>
          <p:nvSpPr>
            <p:cNvPr id="16394" name="TextBox 23"/>
            <p:cNvSpPr txBox="1">
              <a:spLocks noChangeArrowheads="1"/>
            </p:cNvSpPr>
            <p:nvPr/>
          </p:nvSpPr>
          <p:spPr bwMode="auto">
            <a:xfrm>
              <a:off x="7162800" y="3048000"/>
              <a:ext cx="1219200" cy="1371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(NAMER)</a:t>
              </a:r>
              <a:endParaRPr lang="en-US" sz="1200">
                <a:solidFill>
                  <a:schemeClr val="bg1"/>
                </a:solidFill>
                <a:latin typeface="+mj-lt"/>
              </a:endParaRPr>
            </a:p>
          </p:txBody>
        </p:sp>
        <p:sp>
          <p:nvSpPr>
            <p:cNvPr id="16395" name="TextBox 17"/>
            <p:cNvSpPr txBox="1">
              <a:spLocks noChangeArrowheads="1"/>
            </p:cNvSpPr>
            <p:nvPr/>
          </p:nvSpPr>
          <p:spPr bwMode="auto">
            <a:xfrm>
              <a:off x="354013" y="3152775"/>
              <a:ext cx="1214902" cy="368552"/>
            </a:xfrm>
            <a:prstGeom prst="rect">
              <a:avLst/>
            </a:prstGeom>
            <a:noFill/>
            <a:ln w="9525">
              <a:noFill/>
              <a:miter lim="800000"/>
              <a:headEnd/>
              <a:tailEnd/>
            </a:ln>
          </p:spPr>
          <p:txBody>
            <a:bodyPr wrap="none">
              <a:spAutoFit/>
            </a:bodyPr>
            <a:lstStyle/>
            <a:p>
              <a:r>
                <a:rPr lang="en-US" sz="1200">
                  <a:latin typeface="+mj-lt"/>
                </a:rPr>
                <a:t>QDoc XML</a:t>
              </a:r>
            </a:p>
          </p:txBody>
        </p:sp>
        <p:sp>
          <p:nvSpPr>
            <p:cNvPr id="45" name="TextBox 119"/>
            <p:cNvSpPr txBox="1">
              <a:spLocks noChangeArrowheads="1"/>
            </p:cNvSpPr>
            <p:nvPr/>
          </p:nvSpPr>
          <p:spPr bwMode="auto">
            <a:xfrm>
              <a:off x="2732016" y="1364551"/>
              <a:ext cx="609240" cy="1552466"/>
            </a:xfrm>
            <a:prstGeom prst="rect">
              <a:avLst/>
            </a:prstGeom>
            <a:solidFill>
              <a:schemeClr val="tx2">
                <a:lumMod val="40000"/>
                <a:lumOff val="60000"/>
              </a:schemeClr>
            </a:solidFill>
            <a:ln w="9525">
              <a:noFill/>
              <a:miter lim="800000"/>
              <a:headEnd/>
              <a:tailEnd/>
            </a:ln>
          </p:spPr>
          <p:txBody>
            <a:bodyPr wrap="none" anchor="ctr"/>
            <a:lstStyle/>
            <a:p>
              <a:pPr algn="ctr"/>
              <a:r>
                <a:rPr lang="en-GB" sz="1200">
                  <a:solidFill>
                    <a:srgbClr val="FFFFFF"/>
                  </a:solidFill>
                  <a:latin typeface="+mj-lt"/>
                </a:rPr>
                <a:t>EMEA</a:t>
              </a:r>
            </a:p>
            <a:p>
              <a:pPr algn="ctr"/>
              <a:r>
                <a:rPr lang="en-GB" sz="1200">
                  <a:solidFill>
                    <a:srgbClr val="FFFFFF"/>
                  </a:solidFill>
                  <a:latin typeface="+mj-lt"/>
                </a:rPr>
                <a:t>(</a:t>
              </a:r>
              <a:r>
                <a:rPr lang="en-GB" sz="1000">
                  <a:solidFill>
                    <a:srgbClr val="FFFFFF"/>
                  </a:solidFill>
                  <a:latin typeface="+mj-lt"/>
                </a:rPr>
                <a:t>Rcvr</a:t>
              </a:r>
              <a:r>
                <a:rPr lang="en-GB" sz="1200">
                  <a:solidFill>
                    <a:srgbClr val="FFFFFF"/>
                  </a:solidFill>
                  <a:latin typeface="+mj-lt"/>
                </a:rPr>
                <a:t>)</a:t>
              </a:r>
              <a:endParaRPr lang="en-US" sz="1200">
                <a:solidFill>
                  <a:srgbClr val="FFFFFF"/>
                </a:solidFill>
                <a:latin typeface="+mj-lt"/>
              </a:endParaRPr>
            </a:p>
          </p:txBody>
        </p:sp>
        <p:sp>
          <p:nvSpPr>
            <p:cNvPr id="46" name="TextBox 119"/>
            <p:cNvSpPr txBox="1">
              <a:spLocks noChangeArrowheads="1"/>
            </p:cNvSpPr>
            <p:nvPr/>
          </p:nvSpPr>
          <p:spPr bwMode="auto">
            <a:xfrm>
              <a:off x="3341257" y="1364551"/>
              <a:ext cx="2515574" cy="1552466"/>
            </a:xfrm>
            <a:prstGeom prst="rect">
              <a:avLst/>
            </a:prstGeom>
            <a:solidFill>
              <a:schemeClr val="tx2">
                <a:lumMod val="40000"/>
                <a:lumOff val="60000"/>
              </a:schemeClr>
            </a:solidFill>
            <a:ln w="9525">
              <a:noFill/>
              <a:miter lim="800000"/>
              <a:headEnd/>
              <a:tailEnd/>
            </a:ln>
          </p:spPr>
          <p:txBody>
            <a:bodyPr wrap="none" anchor="ctr"/>
            <a:lstStyle/>
            <a:p>
              <a:endParaRPr lang="en-US" sz="2000">
                <a:solidFill>
                  <a:srgbClr val="FFFFFF"/>
                </a:solidFill>
                <a:latin typeface="+mj-lt"/>
              </a:endParaRPr>
            </a:p>
          </p:txBody>
        </p:sp>
        <p:sp>
          <p:nvSpPr>
            <p:cNvPr id="48" name="TextBox 119"/>
            <p:cNvSpPr txBox="1">
              <a:spLocks noChangeArrowheads="1"/>
            </p:cNvSpPr>
            <p:nvPr/>
          </p:nvSpPr>
          <p:spPr bwMode="auto">
            <a:xfrm>
              <a:off x="4255117" y="1446928"/>
              <a:ext cx="1525066" cy="428775"/>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cxnSp>
          <p:nvCxnSpPr>
            <p:cNvPr id="49" name="Straight Arrow Connector 48"/>
            <p:cNvCxnSpPr>
              <a:stCxn id="48" idx="3"/>
            </p:cNvCxnSpPr>
            <p:nvPr/>
          </p:nvCxnSpPr>
          <p:spPr bwMode="auto">
            <a:xfrm>
              <a:off x="5780183" y="1660259"/>
              <a:ext cx="1407149" cy="52806"/>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50" name="TextBox 119"/>
            <p:cNvSpPr txBox="1">
              <a:spLocks noChangeArrowheads="1"/>
            </p:cNvSpPr>
            <p:nvPr/>
          </p:nvSpPr>
          <p:spPr bwMode="auto">
            <a:xfrm>
              <a:off x="4331764" y="1480723"/>
              <a:ext cx="1371774" cy="348512"/>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UI API Adapter</a:t>
              </a:r>
            </a:p>
          </p:txBody>
        </p:sp>
        <p:cxnSp>
          <p:nvCxnSpPr>
            <p:cNvPr id="51" name="Straight Arrow Connector 50"/>
            <p:cNvCxnSpPr/>
            <p:nvPr/>
          </p:nvCxnSpPr>
          <p:spPr bwMode="auto">
            <a:xfrm>
              <a:off x="5776253" y="1793328"/>
              <a:ext cx="1401254" cy="59142"/>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53" name="TextBox 119"/>
            <p:cNvSpPr txBox="1">
              <a:spLocks noChangeArrowheads="1"/>
            </p:cNvSpPr>
            <p:nvPr/>
          </p:nvSpPr>
          <p:spPr bwMode="auto">
            <a:xfrm>
              <a:off x="4255117" y="1945406"/>
              <a:ext cx="1525066" cy="416102"/>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54" name="TextBox 119"/>
            <p:cNvSpPr txBox="1">
              <a:spLocks noChangeArrowheads="1"/>
            </p:cNvSpPr>
            <p:nvPr/>
          </p:nvSpPr>
          <p:spPr bwMode="auto">
            <a:xfrm>
              <a:off x="4331764" y="1979202"/>
              <a:ext cx="1371774" cy="335839"/>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SI API Adapter</a:t>
              </a:r>
            </a:p>
          </p:txBody>
        </p:sp>
        <p:cxnSp>
          <p:nvCxnSpPr>
            <p:cNvPr id="55" name="Straight Arrow Connector 54"/>
            <p:cNvCxnSpPr/>
            <p:nvPr/>
          </p:nvCxnSpPr>
          <p:spPr bwMode="auto">
            <a:xfrm flipV="1">
              <a:off x="5788044" y="2513587"/>
              <a:ext cx="1375704" cy="8449"/>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64" idx="3"/>
            </p:cNvCxnSpPr>
            <p:nvPr/>
          </p:nvCxnSpPr>
          <p:spPr bwMode="auto">
            <a:xfrm>
              <a:off x="5717294" y="2636094"/>
              <a:ext cx="1436629" cy="1478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7" name="Straight Arrow Connector 56"/>
            <p:cNvCxnSpPr/>
            <p:nvPr/>
          </p:nvCxnSpPr>
          <p:spPr bwMode="auto">
            <a:xfrm>
              <a:off x="5715329" y="3134573"/>
              <a:ext cx="1448419" cy="217557"/>
            </a:xfrm>
            <a:prstGeom prst="straightConnector1">
              <a:avLst/>
            </a:prstGeom>
            <a:solidFill>
              <a:schemeClr val="accent1">
                <a:lumMod val="75000"/>
              </a:schemeClr>
            </a:solidFill>
            <a:ln w="9525">
              <a:noFill/>
              <a:miter lim="800000"/>
              <a:headEnd/>
              <a:tailEnd/>
            </a:ln>
          </p:spPr>
        </p:cxnSp>
        <p:cxnSp>
          <p:nvCxnSpPr>
            <p:cNvPr id="58" name="Straight Arrow Connector 57"/>
            <p:cNvCxnSpPr/>
            <p:nvPr/>
          </p:nvCxnSpPr>
          <p:spPr bwMode="auto">
            <a:xfrm>
              <a:off x="5776253" y="3415496"/>
              <a:ext cx="1387496" cy="1056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9" name="Straight Arrow Connector 58"/>
            <p:cNvCxnSpPr>
              <a:endCxn id="16394" idx="1"/>
            </p:cNvCxnSpPr>
            <p:nvPr/>
          </p:nvCxnSpPr>
          <p:spPr bwMode="auto">
            <a:xfrm>
              <a:off x="5764461" y="3668959"/>
              <a:ext cx="1399288" cy="6547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0" name="Straight Arrow Connector 59"/>
            <p:cNvCxnSpPr>
              <a:stCxn id="71" idx="3"/>
            </p:cNvCxnSpPr>
            <p:nvPr/>
          </p:nvCxnSpPr>
          <p:spPr bwMode="auto">
            <a:xfrm>
              <a:off x="5770357" y="3787242"/>
              <a:ext cx="1371774" cy="6759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1" name="Straight Arrow Connector 60"/>
            <p:cNvCxnSpPr>
              <a:stCxn id="68" idx="3"/>
            </p:cNvCxnSpPr>
            <p:nvPr/>
          </p:nvCxnSpPr>
          <p:spPr bwMode="auto">
            <a:xfrm flipV="1">
              <a:off x="5770357" y="3276091"/>
              <a:ext cx="1393391" cy="19009"/>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62" name="TextBox 119"/>
            <p:cNvSpPr txBox="1">
              <a:spLocks noChangeArrowheads="1"/>
            </p:cNvSpPr>
            <p:nvPr/>
          </p:nvSpPr>
          <p:spPr bwMode="auto">
            <a:xfrm>
              <a:off x="3355013" y="2431212"/>
              <a:ext cx="990507" cy="418215"/>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EMEA (CP)</a:t>
              </a:r>
            </a:p>
          </p:txBody>
        </p:sp>
        <p:sp>
          <p:nvSpPr>
            <p:cNvPr id="63" name="TextBox 119"/>
            <p:cNvSpPr txBox="1">
              <a:spLocks noChangeArrowheads="1"/>
            </p:cNvSpPr>
            <p:nvPr/>
          </p:nvSpPr>
          <p:spPr bwMode="auto">
            <a:xfrm>
              <a:off x="4268874" y="2431212"/>
              <a:ext cx="1523101" cy="418215"/>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64" name="TextBox 119"/>
            <p:cNvSpPr txBox="1">
              <a:spLocks noChangeArrowheads="1"/>
            </p:cNvSpPr>
            <p:nvPr/>
          </p:nvSpPr>
          <p:spPr bwMode="auto">
            <a:xfrm>
              <a:off x="4345520" y="2467118"/>
              <a:ext cx="1371774" cy="335840"/>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Fin API Adapter</a:t>
              </a:r>
            </a:p>
          </p:txBody>
        </p:sp>
        <p:sp>
          <p:nvSpPr>
            <p:cNvPr id="65" name="TextBox 119"/>
            <p:cNvSpPr txBox="1">
              <a:spLocks noChangeArrowheads="1"/>
            </p:cNvSpPr>
            <p:nvPr/>
          </p:nvSpPr>
          <p:spPr bwMode="auto">
            <a:xfrm>
              <a:off x="2722189" y="2999392"/>
              <a:ext cx="609240" cy="1552466"/>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200">
                  <a:solidFill>
                    <a:srgbClr val="FFFFFF"/>
                  </a:solidFill>
                  <a:latin typeface="+mj-lt"/>
                </a:rPr>
                <a:t>(Rcvr)</a:t>
              </a:r>
              <a:endParaRPr lang="en-US" sz="1200">
                <a:solidFill>
                  <a:srgbClr val="FFFFFF"/>
                </a:solidFill>
                <a:latin typeface="+mj-lt"/>
              </a:endParaRPr>
            </a:p>
          </p:txBody>
        </p:sp>
        <p:sp>
          <p:nvSpPr>
            <p:cNvPr id="66" name="TextBox 119"/>
            <p:cNvSpPr txBox="1">
              <a:spLocks noChangeArrowheads="1"/>
            </p:cNvSpPr>
            <p:nvPr/>
          </p:nvSpPr>
          <p:spPr bwMode="auto">
            <a:xfrm>
              <a:off x="3331430" y="2999392"/>
              <a:ext cx="2515574" cy="1552466"/>
            </a:xfrm>
            <a:prstGeom prst="rect">
              <a:avLst/>
            </a:prstGeom>
            <a:solidFill>
              <a:schemeClr val="tx2">
                <a:lumMod val="40000"/>
                <a:lumOff val="60000"/>
              </a:schemeClr>
            </a:solidFill>
            <a:ln w="9525">
              <a:noFill/>
              <a:miter lim="800000"/>
              <a:headEnd/>
              <a:tailEnd/>
            </a:ln>
          </p:spPr>
          <p:txBody>
            <a:bodyPr wrap="none" anchor="ctr"/>
            <a:lstStyle/>
            <a:p>
              <a:endParaRPr lang="en-US" sz="2000">
                <a:solidFill>
                  <a:srgbClr val="FFFFFF"/>
                </a:solidFill>
                <a:latin typeface="+mj-lt"/>
              </a:endParaRPr>
            </a:p>
          </p:txBody>
        </p:sp>
        <p:sp>
          <p:nvSpPr>
            <p:cNvPr id="68" name="TextBox 119"/>
            <p:cNvSpPr txBox="1">
              <a:spLocks noChangeArrowheads="1"/>
            </p:cNvSpPr>
            <p:nvPr/>
          </p:nvSpPr>
          <p:spPr bwMode="auto">
            <a:xfrm>
              <a:off x="4247255" y="3081768"/>
              <a:ext cx="1523102" cy="426664"/>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69" name="TextBox 119"/>
            <p:cNvSpPr txBox="1">
              <a:spLocks noChangeArrowheads="1"/>
            </p:cNvSpPr>
            <p:nvPr/>
          </p:nvSpPr>
          <p:spPr bwMode="auto">
            <a:xfrm>
              <a:off x="4321937" y="3115564"/>
              <a:ext cx="1371774" cy="346400"/>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UI API Adapter</a:t>
              </a:r>
            </a:p>
          </p:txBody>
        </p:sp>
        <p:sp>
          <p:nvSpPr>
            <p:cNvPr id="70" name="TextBox 119"/>
            <p:cNvSpPr txBox="1">
              <a:spLocks noChangeArrowheads="1"/>
            </p:cNvSpPr>
            <p:nvPr/>
          </p:nvSpPr>
          <p:spPr bwMode="auto">
            <a:xfrm>
              <a:off x="3331430" y="3578134"/>
              <a:ext cx="990507" cy="418215"/>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NAMER(CP)</a:t>
              </a:r>
            </a:p>
          </p:txBody>
        </p:sp>
        <p:sp>
          <p:nvSpPr>
            <p:cNvPr id="71" name="TextBox 119"/>
            <p:cNvSpPr txBox="1">
              <a:spLocks noChangeArrowheads="1"/>
            </p:cNvSpPr>
            <p:nvPr/>
          </p:nvSpPr>
          <p:spPr bwMode="auto">
            <a:xfrm>
              <a:off x="4247255" y="3578134"/>
              <a:ext cx="1523102" cy="418215"/>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72" name="TextBox 119"/>
            <p:cNvSpPr txBox="1">
              <a:spLocks noChangeArrowheads="1"/>
            </p:cNvSpPr>
            <p:nvPr/>
          </p:nvSpPr>
          <p:spPr bwMode="auto">
            <a:xfrm>
              <a:off x="4321937" y="3614042"/>
              <a:ext cx="1371774" cy="333727"/>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SI API Adapter</a:t>
              </a:r>
            </a:p>
          </p:txBody>
        </p:sp>
        <p:sp>
          <p:nvSpPr>
            <p:cNvPr id="74" name="TextBox 119"/>
            <p:cNvSpPr txBox="1">
              <a:spLocks noChangeArrowheads="1"/>
            </p:cNvSpPr>
            <p:nvPr/>
          </p:nvSpPr>
          <p:spPr bwMode="auto">
            <a:xfrm>
              <a:off x="4259047" y="4068164"/>
              <a:ext cx="1525066" cy="413991"/>
            </a:xfrm>
            <a:prstGeom prst="rect">
              <a:avLst/>
            </a:prstGeom>
            <a:solidFill>
              <a:schemeClr val="accent1">
                <a:lumMod val="75000"/>
              </a:schemeClr>
            </a:solidFill>
            <a:ln w="9525">
              <a:noFill/>
              <a:miter lim="800000"/>
              <a:headEnd/>
              <a:tailEnd/>
            </a:ln>
          </p:spPr>
          <p:txBody>
            <a:bodyPr wrap="none" anchor="ctr"/>
            <a:lstStyle/>
            <a:p>
              <a:endParaRPr lang="en-US" sz="1400">
                <a:solidFill>
                  <a:srgbClr val="FFFFFF"/>
                </a:solidFill>
                <a:latin typeface="+mj-lt"/>
              </a:endParaRPr>
            </a:p>
          </p:txBody>
        </p:sp>
        <p:sp>
          <p:nvSpPr>
            <p:cNvPr id="75" name="TextBox 119"/>
            <p:cNvSpPr txBox="1">
              <a:spLocks noChangeArrowheads="1"/>
            </p:cNvSpPr>
            <p:nvPr/>
          </p:nvSpPr>
          <p:spPr bwMode="auto">
            <a:xfrm>
              <a:off x="4335694" y="4099847"/>
              <a:ext cx="1371774" cy="337952"/>
            </a:xfrm>
            <a:prstGeom prst="rect">
              <a:avLst/>
            </a:prstGeom>
            <a:solidFill>
              <a:schemeClr val="accent1">
                <a:lumMod val="50000"/>
              </a:schemeClr>
            </a:solidFill>
            <a:ln w="9525">
              <a:noFill/>
              <a:miter lim="800000"/>
              <a:headEnd/>
              <a:tailEnd/>
            </a:ln>
          </p:spPr>
          <p:txBody>
            <a:bodyPr wrap="none" anchor="ctr"/>
            <a:lstStyle/>
            <a:p>
              <a:pPr>
                <a:defRPr/>
              </a:pPr>
              <a:r>
                <a:rPr lang="en-US" sz="1000" dirty="0">
                  <a:solidFill>
                    <a:srgbClr val="FFFFFF"/>
                  </a:solidFill>
                  <a:latin typeface="+mj-lt"/>
                </a:rPr>
                <a:t>Fin API Adapter</a:t>
              </a:r>
            </a:p>
          </p:txBody>
        </p:sp>
        <p:cxnSp>
          <p:nvCxnSpPr>
            <p:cNvPr id="76" name="Straight Arrow Connector 75"/>
            <p:cNvCxnSpPr>
              <a:stCxn id="53" idx="3"/>
              <a:endCxn id="16393" idx="1"/>
            </p:cNvCxnSpPr>
            <p:nvPr/>
          </p:nvCxnSpPr>
          <p:spPr bwMode="auto">
            <a:xfrm flipV="1">
              <a:off x="5780183" y="2124942"/>
              <a:ext cx="1407149" cy="27459"/>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7" name="Straight Arrow Connector 76"/>
            <p:cNvCxnSpPr/>
            <p:nvPr/>
          </p:nvCxnSpPr>
          <p:spPr bwMode="auto">
            <a:xfrm>
              <a:off x="5764461" y="2279133"/>
              <a:ext cx="1413045" cy="12673"/>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8" name="Straight Arrow Connector 77"/>
            <p:cNvCxnSpPr/>
            <p:nvPr/>
          </p:nvCxnSpPr>
          <p:spPr bwMode="auto">
            <a:xfrm flipV="1">
              <a:off x="5799836" y="4097734"/>
              <a:ext cx="1363913" cy="3379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9" name="Straight Arrow Connector 78"/>
            <p:cNvCxnSpPr>
              <a:stCxn id="74" idx="3"/>
            </p:cNvCxnSpPr>
            <p:nvPr/>
          </p:nvCxnSpPr>
          <p:spPr bwMode="auto">
            <a:xfrm flipV="1">
              <a:off x="5784114" y="4247701"/>
              <a:ext cx="1379635" cy="2745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47" name="TextBox 119"/>
            <p:cNvSpPr txBox="1">
              <a:spLocks noChangeArrowheads="1"/>
            </p:cNvSpPr>
            <p:nvPr/>
          </p:nvSpPr>
          <p:spPr bwMode="auto">
            <a:xfrm>
              <a:off x="3341257" y="1446928"/>
              <a:ext cx="990507" cy="428775"/>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EMEA (CP)</a:t>
              </a:r>
            </a:p>
          </p:txBody>
        </p:sp>
        <p:sp>
          <p:nvSpPr>
            <p:cNvPr id="52" name="TextBox 119"/>
            <p:cNvSpPr txBox="1">
              <a:spLocks noChangeArrowheads="1"/>
            </p:cNvSpPr>
            <p:nvPr/>
          </p:nvSpPr>
          <p:spPr bwMode="auto">
            <a:xfrm>
              <a:off x="3341257" y="1945406"/>
              <a:ext cx="990507" cy="416102"/>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EMEA (CP)</a:t>
              </a:r>
            </a:p>
          </p:txBody>
        </p:sp>
        <p:sp>
          <p:nvSpPr>
            <p:cNvPr id="67" name="TextBox 119"/>
            <p:cNvSpPr txBox="1">
              <a:spLocks noChangeArrowheads="1"/>
            </p:cNvSpPr>
            <p:nvPr/>
          </p:nvSpPr>
          <p:spPr bwMode="auto">
            <a:xfrm>
              <a:off x="3331430" y="3081768"/>
              <a:ext cx="990507" cy="426664"/>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NAMER (CP)</a:t>
              </a:r>
            </a:p>
          </p:txBody>
        </p:sp>
        <p:sp>
          <p:nvSpPr>
            <p:cNvPr id="73" name="TextBox 119"/>
            <p:cNvSpPr txBox="1">
              <a:spLocks noChangeArrowheads="1"/>
            </p:cNvSpPr>
            <p:nvPr/>
          </p:nvSpPr>
          <p:spPr bwMode="auto">
            <a:xfrm>
              <a:off x="3345187" y="4068164"/>
              <a:ext cx="990507" cy="413991"/>
            </a:xfrm>
            <a:prstGeom prst="rect">
              <a:avLst/>
            </a:prstGeom>
            <a:solidFill>
              <a:schemeClr val="accent1">
                <a:lumMod val="75000"/>
              </a:schemeClr>
            </a:solidFill>
            <a:ln w="9525">
              <a:noFill/>
              <a:miter lim="800000"/>
              <a:headEnd/>
              <a:tailEnd/>
            </a:ln>
          </p:spPr>
          <p:txBody>
            <a:bodyPr wrap="none" anchor="ctr"/>
            <a:lstStyle/>
            <a:p>
              <a:pPr>
                <a:defRPr/>
              </a:pPr>
              <a:r>
                <a:rPr lang="en-US" sz="900" dirty="0">
                  <a:solidFill>
                    <a:srgbClr val="FFFFFF"/>
                  </a:solidFill>
                  <a:latin typeface="+mj-lt"/>
                </a:rPr>
                <a:t>NAMER (CP)</a:t>
              </a:r>
            </a:p>
          </p:txBody>
        </p:sp>
      </p:grpSp>
      <p:sp>
        <p:nvSpPr>
          <p:cNvPr id="82" name="Footer Placeholder 81"/>
          <p:cNvSpPr>
            <a:spLocks noGrp="1"/>
          </p:cNvSpPr>
          <p:nvPr>
            <p:ph type="ftr" sz="quarter" idx="10"/>
          </p:nvPr>
        </p:nvSpPr>
        <p:spPr/>
        <p:txBody>
          <a:bodyPr/>
          <a:lstStyle/>
          <a:p>
            <a:r>
              <a:rPr lang="en-US" dirty="0" smtClean="0"/>
              <a:t>QX-CNFG-130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a:xfrm>
            <a:off x="457200" y="3657600"/>
            <a:ext cx="8229600" cy="2765990"/>
          </a:xfrm>
        </p:spPr>
        <p:txBody>
          <a:bodyPr/>
          <a:lstStyle/>
          <a:p>
            <a:r>
              <a:rPr lang="en-US" dirty="0" smtClean="0"/>
              <a:t>Manages a collection of connection pools</a:t>
            </a:r>
          </a:p>
          <a:p>
            <a:r>
              <a:rPr lang="en-US" dirty="0" smtClean="0"/>
              <a:t>Management functions include:	</a:t>
            </a:r>
          </a:p>
          <a:p>
            <a:pPr lvl="1"/>
            <a:r>
              <a:rPr lang="en-US" dirty="0" smtClean="0"/>
              <a:t>Start/stop all connection pools</a:t>
            </a:r>
          </a:p>
          <a:p>
            <a:pPr lvl="1"/>
            <a:r>
              <a:rPr lang="en-US" dirty="0" smtClean="0"/>
              <a:t>Add, delete, view connection pool</a:t>
            </a:r>
          </a:p>
          <a:p>
            <a:r>
              <a:rPr lang="en-US" dirty="0" smtClean="0"/>
              <a:t>The conn-control.sh script. </a:t>
            </a:r>
          </a:p>
        </p:txBody>
      </p:sp>
      <p:sp>
        <p:nvSpPr>
          <p:cNvPr id="17410" name="Title 1"/>
          <p:cNvSpPr>
            <a:spLocks noGrp="1"/>
          </p:cNvSpPr>
          <p:nvPr>
            <p:ph type="title"/>
          </p:nvPr>
        </p:nvSpPr>
        <p:spPr/>
        <p:txBody>
          <a:bodyPr/>
          <a:lstStyle/>
          <a:p>
            <a:r>
              <a:rPr lang="en-US" smtClean="0"/>
              <a:t>Connection Pool Manager</a:t>
            </a:r>
          </a:p>
        </p:txBody>
      </p:sp>
      <p:pic>
        <p:nvPicPr>
          <p:cNvPr id="17412" name="Picture 2"/>
          <p:cNvPicPr>
            <a:picLocks noChangeAspect="1" noChangeArrowheads="1"/>
          </p:cNvPicPr>
          <p:nvPr/>
        </p:nvPicPr>
        <p:blipFill>
          <a:blip r:embed="rId3" cstate="print"/>
          <a:srcRect/>
          <a:stretch>
            <a:fillRect/>
          </a:stretch>
        </p:blipFill>
        <p:spPr bwMode="auto">
          <a:xfrm>
            <a:off x="914400" y="1066800"/>
            <a:ext cx="7332663" cy="23526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QX-CNFG-140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a:xfrm>
            <a:off x="457200" y="3581400"/>
            <a:ext cx="8229600" cy="2537390"/>
          </a:xfrm>
        </p:spPr>
        <p:txBody>
          <a:bodyPr/>
          <a:lstStyle/>
          <a:p>
            <a:r>
              <a:rPr lang="en-US" dirty="0" smtClean="0"/>
              <a:t>Create new connection pools </a:t>
            </a:r>
          </a:p>
          <a:p>
            <a:pPr lvl="1"/>
            <a:r>
              <a:rPr lang="en-US" dirty="0" smtClean="0"/>
              <a:t>Select required pool type from menu</a:t>
            </a:r>
          </a:p>
        </p:txBody>
      </p:sp>
      <p:sp>
        <p:nvSpPr>
          <p:cNvPr id="18434" name="Title 1"/>
          <p:cNvSpPr>
            <a:spLocks noGrp="1"/>
          </p:cNvSpPr>
          <p:nvPr>
            <p:ph type="title"/>
          </p:nvPr>
        </p:nvSpPr>
        <p:spPr/>
        <p:txBody>
          <a:bodyPr/>
          <a:lstStyle/>
          <a:p>
            <a:r>
              <a:rPr lang="en-US" smtClean="0"/>
              <a:t>Add Connection Pool</a:t>
            </a:r>
          </a:p>
        </p:txBody>
      </p:sp>
      <p:pic>
        <p:nvPicPr>
          <p:cNvPr id="18436" name="Picture 5"/>
          <p:cNvPicPr>
            <a:picLocks noChangeAspect="1" noChangeArrowheads="1"/>
          </p:cNvPicPr>
          <p:nvPr/>
        </p:nvPicPr>
        <p:blipFill>
          <a:blip r:embed="rId3" cstate="print"/>
          <a:srcRect/>
          <a:stretch>
            <a:fillRect/>
          </a:stretch>
        </p:blipFill>
        <p:spPr bwMode="auto">
          <a:xfrm>
            <a:off x="1066800" y="1143000"/>
            <a:ext cx="6629400" cy="20669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QX-CNFG-150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a:xfrm>
            <a:off x="4495800" y="914400"/>
            <a:ext cx="4572000" cy="5424523"/>
          </a:xfrm>
        </p:spPr>
        <p:txBody>
          <a:bodyPr>
            <a:normAutofit lnSpcReduction="10000"/>
          </a:bodyPr>
          <a:lstStyle/>
          <a:p>
            <a:r>
              <a:rPr lang="en-US" dirty="0" smtClean="0"/>
              <a:t>Important Settings</a:t>
            </a:r>
          </a:p>
          <a:p>
            <a:pPr lvl="1"/>
            <a:r>
              <a:rPr lang="en-US" dirty="0" smtClean="0"/>
              <a:t>Pool Name</a:t>
            </a:r>
          </a:p>
          <a:p>
            <a:pPr lvl="1"/>
            <a:r>
              <a:rPr lang="en-US" dirty="0" smtClean="0"/>
              <a:t>Host</a:t>
            </a:r>
          </a:p>
          <a:p>
            <a:pPr lvl="1"/>
            <a:r>
              <a:rPr lang="en-US" dirty="0" smtClean="0"/>
              <a:t>Protocol</a:t>
            </a:r>
          </a:p>
          <a:p>
            <a:pPr lvl="1"/>
            <a:r>
              <a:rPr lang="en-US" dirty="0" smtClean="0"/>
              <a:t>Port</a:t>
            </a:r>
          </a:p>
          <a:p>
            <a:pPr lvl="1"/>
            <a:r>
              <a:rPr lang="en-US" dirty="0" smtClean="0"/>
              <a:t>Server Startup Script</a:t>
            </a:r>
          </a:p>
          <a:p>
            <a:pPr lvl="1"/>
            <a:r>
              <a:rPr lang="en-US" dirty="0" smtClean="0"/>
              <a:t>Server Startup Password</a:t>
            </a:r>
          </a:p>
          <a:p>
            <a:pPr lvl="1"/>
            <a:r>
              <a:rPr lang="en-US" dirty="0" smtClean="0"/>
              <a:t>Min/Max Connections</a:t>
            </a:r>
          </a:p>
          <a:p>
            <a:pPr lvl="1"/>
            <a:r>
              <a:rPr lang="en-US" dirty="0" smtClean="0"/>
              <a:t>Connection Setup User ID</a:t>
            </a:r>
          </a:p>
          <a:p>
            <a:pPr lvl="1"/>
            <a:r>
              <a:rPr lang="en-US" dirty="0" smtClean="0"/>
              <a:t>Connection Setup Password</a:t>
            </a:r>
          </a:p>
          <a:p>
            <a:pPr lvl="1"/>
            <a:r>
              <a:rPr lang="en-US" dirty="0" smtClean="0"/>
              <a:t>Domain</a:t>
            </a:r>
          </a:p>
        </p:txBody>
      </p:sp>
      <p:sp>
        <p:nvSpPr>
          <p:cNvPr id="19458" name="Title 1"/>
          <p:cNvSpPr>
            <a:spLocks noGrp="1"/>
          </p:cNvSpPr>
          <p:nvPr>
            <p:ph type="title"/>
          </p:nvPr>
        </p:nvSpPr>
        <p:spPr/>
        <p:txBody>
          <a:bodyPr/>
          <a:lstStyle/>
          <a:p>
            <a:r>
              <a:rPr lang="en-US" smtClean="0"/>
              <a:t>Add UI API Connection Pool</a:t>
            </a:r>
          </a:p>
        </p:txBody>
      </p:sp>
      <p:sp>
        <p:nvSpPr>
          <p:cNvPr id="7" name="Footer Placeholder 6"/>
          <p:cNvSpPr>
            <a:spLocks noGrp="1"/>
          </p:cNvSpPr>
          <p:nvPr>
            <p:ph type="ftr" sz="quarter" idx="10"/>
          </p:nvPr>
        </p:nvSpPr>
        <p:spPr/>
        <p:txBody>
          <a:bodyPr/>
          <a:lstStyle/>
          <a:p>
            <a:r>
              <a:rPr lang="en-US" dirty="0" smtClean="0"/>
              <a:t>QX-CNFG-160</a:t>
            </a:r>
            <a:endParaRPr lang="en-US" dirty="0"/>
          </a:p>
        </p:txBody>
      </p:sp>
      <p:pic>
        <p:nvPicPr>
          <p:cNvPr id="76802" name="Picture 2" descr="C:\Users\frl\AppData\Local\Temp\SNAGHTML6243246.PNG"/>
          <p:cNvPicPr>
            <a:picLocks noChangeAspect="1" noChangeArrowheads="1"/>
          </p:cNvPicPr>
          <p:nvPr/>
        </p:nvPicPr>
        <p:blipFill>
          <a:blip r:embed="rId3"/>
          <a:srcRect/>
          <a:stretch>
            <a:fillRect/>
          </a:stretch>
        </p:blipFill>
        <p:spPr bwMode="auto">
          <a:xfrm>
            <a:off x="304800" y="838200"/>
            <a:ext cx="4314825" cy="560070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4724400" y="914400"/>
            <a:ext cx="4419600" cy="5424523"/>
          </a:xfrm>
        </p:spPr>
        <p:txBody>
          <a:bodyPr>
            <a:normAutofit fontScale="92500" lnSpcReduction="10000"/>
          </a:bodyPr>
          <a:lstStyle/>
          <a:p>
            <a:r>
              <a:rPr lang="en-US" dirty="0" smtClean="0"/>
              <a:t>Important Settings</a:t>
            </a:r>
          </a:p>
          <a:p>
            <a:pPr lvl="1"/>
            <a:r>
              <a:rPr lang="en-US" dirty="0" smtClean="0"/>
              <a:t>Pool Name</a:t>
            </a:r>
          </a:p>
          <a:p>
            <a:pPr lvl="1"/>
            <a:r>
              <a:rPr lang="en-US" dirty="0" smtClean="0"/>
              <a:t>App Server Name</a:t>
            </a:r>
          </a:p>
          <a:p>
            <a:pPr lvl="1"/>
            <a:r>
              <a:rPr lang="en-US" dirty="0" smtClean="0"/>
              <a:t>Host</a:t>
            </a:r>
          </a:p>
          <a:p>
            <a:pPr lvl="1"/>
            <a:r>
              <a:rPr lang="en-US" dirty="0" smtClean="0"/>
              <a:t>App Server Direct Connect</a:t>
            </a:r>
          </a:p>
          <a:p>
            <a:pPr lvl="1"/>
            <a:r>
              <a:rPr lang="en-US" dirty="0" smtClean="0"/>
              <a:t>App Server Secure Connect</a:t>
            </a:r>
          </a:p>
          <a:p>
            <a:pPr lvl="1"/>
            <a:r>
              <a:rPr lang="en-US" dirty="0" smtClean="0"/>
              <a:t>Port</a:t>
            </a:r>
          </a:p>
          <a:p>
            <a:pPr lvl="1"/>
            <a:r>
              <a:rPr lang="en-US" dirty="0" smtClean="0"/>
              <a:t>State Free</a:t>
            </a:r>
          </a:p>
          <a:p>
            <a:pPr lvl="1"/>
            <a:r>
              <a:rPr lang="en-US" dirty="0" smtClean="0"/>
              <a:t>User</a:t>
            </a:r>
          </a:p>
          <a:p>
            <a:pPr lvl="1"/>
            <a:r>
              <a:rPr lang="en-US" dirty="0" smtClean="0"/>
              <a:t>Password</a:t>
            </a:r>
          </a:p>
          <a:p>
            <a:pPr lvl="1"/>
            <a:r>
              <a:rPr lang="en-US" dirty="0" smtClean="0"/>
              <a:t>Min/Max Connections</a:t>
            </a:r>
          </a:p>
          <a:p>
            <a:pPr lvl="1"/>
            <a:r>
              <a:rPr lang="en-US" dirty="0" smtClean="0"/>
              <a:t>Domain</a:t>
            </a:r>
          </a:p>
          <a:p>
            <a:pPr lvl="1"/>
            <a:endParaRPr lang="en-US" dirty="0" smtClean="0"/>
          </a:p>
        </p:txBody>
      </p:sp>
      <p:sp>
        <p:nvSpPr>
          <p:cNvPr id="20482" name="Title 1"/>
          <p:cNvSpPr>
            <a:spLocks noGrp="1"/>
          </p:cNvSpPr>
          <p:nvPr>
            <p:ph type="title"/>
          </p:nvPr>
        </p:nvSpPr>
        <p:spPr/>
        <p:txBody>
          <a:bodyPr/>
          <a:lstStyle/>
          <a:p>
            <a:r>
              <a:rPr lang="en-US" dirty="0" smtClean="0"/>
              <a:t>Add SI API Connection Pool</a:t>
            </a:r>
          </a:p>
        </p:txBody>
      </p:sp>
      <p:sp>
        <p:nvSpPr>
          <p:cNvPr id="7" name="Footer Placeholder 6"/>
          <p:cNvSpPr>
            <a:spLocks noGrp="1"/>
          </p:cNvSpPr>
          <p:nvPr>
            <p:ph type="ftr" sz="quarter" idx="10"/>
          </p:nvPr>
        </p:nvSpPr>
        <p:spPr/>
        <p:txBody>
          <a:bodyPr/>
          <a:lstStyle/>
          <a:p>
            <a:r>
              <a:rPr lang="en-US" dirty="0" smtClean="0"/>
              <a:t>QX-CNFG-170</a:t>
            </a:r>
            <a:endParaRPr lang="en-US" dirty="0"/>
          </a:p>
        </p:txBody>
      </p:sp>
      <p:pic>
        <p:nvPicPr>
          <p:cNvPr id="74755" name="Picture 3" descr="C:\Users\frl\AppData\Local\Temp\SNAGHTML64f62a9.PNG"/>
          <p:cNvPicPr>
            <a:picLocks noChangeAspect="1" noChangeArrowheads="1"/>
          </p:cNvPicPr>
          <p:nvPr/>
        </p:nvPicPr>
        <p:blipFill>
          <a:blip r:embed="rId3"/>
          <a:srcRect/>
          <a:stretch>
            <a:fillRect/>
          </a:stretch>
        </p:blipFill>
        <p:spPr bwMode="auto">
          <a:xfrm>
            <a:off x="609600" y="1295400"/>
            <a:ext cx="4295775" cy="450532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a:xfrm>
            <a:off x="4572000" y="914400"/>
            <a:ext cx="4495800" cy="5424523"/>
          </a:xfrm>
        </p:spPr>
        <p:txBody>
          <a:bodyPr/>
          <a:lstStyle/>
          <a:p>
            <a:r>
              <a:rPr lang="en-US" altLang="zh-CN" dirty="0" smtClean="0"/>
              <a:t>Fields are the same as SI API Connection Pool</a:t>
            </a:r>
          </a:p>
          <a:p>
            <a:r>
              <a:rPr lang="en-US" altLang="zh-CN" dirty="0" smtClean="0"/>
              <a:t>App Server Name is the name of Financial </a:t>
            </a:r>
            <a:r>
              <a:rPr lang="en-US" altLang="zh-CN" dirty="0" err="1" smtClean="0"/>
              <a:t>AppServer</a:t>
            </a:r>
            <a:endParaRPr lang="en-US" altLang="zh-CN" dirty="0" smtClean="0"/>
          </a:p>
        </p:txBody>
      </p:sp>
      <p:sp>
        <p:nvSpPr>
          <p:cNvPr id="21506" name="Title 1"/>
          <p:cNvSpPr>
            <a:spLocks noGrp="1"/>
          </p:cNvSpPr>
          <p:nvPr>
            <p:ph type="title"/>
          </p:nvPr>
        </p:nvSpPr>
        <p:spPr/>
        <p:txBody>
          <a:bodyPr/>
          <a:lstStyle/>
          <a:p>
            <a:r>
              <a:rPr lang="en-US" altLang="zh-CN" dirty="0" smtClean="0"/>
              <a:t>Add Fin API Connection Pool</a:t>
            </a:r>
          </a:p>
        </p:txBody>
      </p:sp>
      <p:sp>
        <p:nvSpPr>
          <p:cNvPr id="7" name="Footer Placeholder 6"/>
          <p:cNvSpPr>
            <a:spLocks noGrp="1"/>
          </p:cNvSpPr>
          <p:nvPr>
            <p:ph type="ftr" sz="quarter" idx="10"/>
          </p:nvPr>
        </p:nvSpPr>
        <p:spPr/>
        <p:txBody>
          <a:bodyPr/>
          <a:lstStyle/>
          <a:p>
            <a:r>
              <a:rPr lang="en-US" dirty="0" smtClean="0"/>
              <a:t>QX-CNFG-180</a:t>
            </a:r>
            <a:endParaRPr lang="en-US" dirty="0"/>
          </a:p>
        </p:txBody>
      </p:sp>
      <p:pic>
        <p:nvPicPr>
          <p:cNvPr id="72706" name="Picture 2" descr="C:\Users\frl\AppData\Local\Temp\SNAGHTML6663e87.PNG"/>
          <p:cNvPicPr>
            <a:picLocks noChangeAspect="1" noChangeArrowheads="1"/>
          </p:cNvPicPr>
          <p:nvPr/>
        </p:nvPicPr>
        <p:blipFill>
          <a:blip r:embed="rId2"/>
          <a:srcRect/>
          <a:stretch>
            <a:fillRect/>
          </a:stretch>
        </p:blipFill>
        <p:spPr bwMode="auto">
          <a:xfrm>
            <a:off x="381000" y="1143000"/>
            <a:ext cx="4305300" cy="450532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a:xfrm>
            <a:off x="457200" y="4495800"/>
            <a:ext cx="7543800" cy="2286000"/>
          </a:xfrm>
        </p:spPr>
        <p:txBody>
          <a:bodyPr>
            <a:normAutofit/>
          </a:bodyPr>
          <a:lstStyle/>
          <a:p>
            <a:r>
              <a:rPr lang="en-US" dirty="0" smtClean="0"/>
              <a:t>Select pool to manage from View Connection Pool list</a:t>
            </a:r>
          </a:p>
          <a:p>
            <a:r>
              <a:rPr lang="en-US" dirty="0" smtClean="0"/>
              <a:t>Pool monitoring and management functions provided</a:t>
            </a:r>
          </a:p>
        </p:txBody>
      </p:sp>
      <p:sp>
        <p:nvSpPr>
          <p:cNvPr id="22530" name="Title 1"/>
          <p:cNvSpPr>
            <a:spLocks noGrp="1"/>
          </p:cNvSpPr>
          <p:nvPr>
            <p:ph type="title"/>
          </p:nvPr>
        </p:nvSpPr>
        <p:spPr/>
        <p:txBody>
          <a:bodyPr/>
          <a:lstStyle/>
          <a:p>
            <a:r>
              <a:rPr lang="en-US" smtClean="0"/>
              <a:t>Managing a Connection Pool</a:t>
            </a:r>
          </a:p>
        </p:txBody>
      </p:sp>
      <p:sp>
        <p:nvSpPr>
          <p:cNvPr id="8" name="Footer Placeholder 7"/>
          <p:cNvSpPr>
            <a:spLocks noGrp="1"/>
          </p:cNvSpPr>
          <p:nvPr>
            <p:ph type="ftr" sz="quarter" idx="10"/>
          </p:nvPr>
        </p:nvSpPr>
        <p:spPr/>
        <p:txBody>
          <a:bodyPr/>
          <a:lstStyle/>
          <a:p>
            <a:r>
              <a:rPr lang="en-US" dirty="0" smtClean="0"/>
              <a:t>QX-CNFG-190</a:t>
            </a:r>
            <a:endParaRPr lang="en-US" dirty="0"/>
          </a:p>
        </p:txBody>
      </p:sp>
      <p:pic>
        <p:nvPicPr>
          <p:cNvPr id="54274" name="Picture 2" descr="C:\Users\frl\AppData\Local\Temp\SNAGHTML295d6db.PNG"/>
          <p:cNvPicPr>
            <a:picLocks noChangeAspect="1" noChangeArrowheads="1"/>
          </p:cNvPicPr>
          <p:nvPr/>
        </p:nvPicPr>
        <p:blipFill>
          <a:blip r:embed="rId3"/>
          <a:srcRect/>
          <a:stretch>
            <a:fillRect/>
          </a:stretch>
        </p:blipFill>
        <p:spPr bwMode="auto">
          <a:xfrm>
            <a:off x="609600" y="1066800"/>
            <a:ext cx="4829175" cy="3028950"/>
          </a:xfrm>
          <a:prstGeom prst="rect">
            <a:avLst/>
          </a:prstGeom>
          <a:noFill/>
        </p:spPr>
      </p:pic>
      <p:pic>
        <p:nvPicPr>
          <p:cNvPr id="54276" name="Picture 4" descr="C:\Users\frl\AppData\Local\Temp\SNAGHTML29681f8.PNG"/>
          <p:cNvPicPr>
            <a:picLocks noChangeAspect="1" noChangeArrowheads="1"/>
          </p:cNvPicPr>
          <p:nvPr/>
        </p:nvPicPr>
        <p:blipFill>
          <a:blip r:embed="rId4"/>
          <a:srcRect/>
          <a:stretch>
            <a:fillRect/>
          </a:stretch>
        </p:blipFill>
        <p:spPr bwMode="auto">
          <a:xfrm>
            <a:off x="4114800" y="1981200"/>
            <a:ext cx="4829175" cy="2724151"/>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Content Placeholder 2"/>
          <p:cNvSpPr>
            <a:spLocks noGrp="1"/>
          </p:cNvSpPr>
          <p:nvPr>
            <p:ph idx="1"/>
          </p:nvPr>
        </p:nvSpPr>
        <p:spPr>
          <a:xfrm>
            <a:off x="457200" y="3711010"/>
            <a:ext cx="8229600" cy="2994590"/>
          </a:xfrm>
        </p:spPr>
        <p:txBody>
          <a:bodyPr/>
          <a:lstStyle/>
          <a:p>
            <a:r>
              <a:rPr lang="en-US" dirty="0" smtClean="0"/>
              <a:t>Basic QXI Configuration Steps</a:t>
            </a:r>
          </a:p>
          <a:p>
            <a:pPr lvl="1"/>
            <a:r>
              <a:rPr lang="en-US" dirty="0" smtClean="0"/>
              <a:t>Set up receiver</a:t>
            </a:r>
          </a:p>
          <a:p>
            <a:pPr lvl="1"/>
            <a:r>
              <a:rPr lang="en-US" dirty="0" smtClean="0"/>
              <a:t>Set up connection pool</a:t>
            </a:r>
          </a:p>
          <a:p>
            <a:pPr lvl="1"/>
            <a:r>
              <a:rPr lang="en-US" dirty="0" smtClean="0"/>
              <a:t>Manage supported APIs by receiver</a:t>
            </a:r>
          </a:p>
          <a:p>
            <a:pPr lvl="1"/>
            <a:r>
              <a:rPr lang="en-US" dirty="0" smtClean="0"/>
              <a:t>Test QXI</a:t>
            </a:r>
          </a:p>
          <a:p>
            <a:pPr lvl="1"/>
            <a:r>
              <a:rPr lang="en-US" dirty="0" smtClean="0"/>
              <a:t>Manage implementation-specific APIs</a:t>
            </a:r>
          </a:p>
        </p:txBody>
      </p:sp>
      <p:sp>
        <p:nvSpPr>
          <p:cNvPr id="4098" name="Title 1"/>
          <p:cNvSpPr>
            <a:spLocks noGrp="1"/>
          </p:cNvSpPr>
          <p:nvPr>
            <p:ph type="title"/>
          </p:nvPr>
        </p:nvSpPr>
        <p:spPr/>
        <p:txBody>
          <a:bodyPr/>
          <a:lstStyle/>
          <a:p>
            <a:r>
              <a:rPr lang="en-US" smtClean="0"/>
              <a:t>QXtend Inbound Configuration</a:t>
            </a:r>
          </a:p>
        </p:txBody>
      </p:sp>
      <p:grpSp>
        <p:nvGrpSpPr>
          <p:cNvPr id="4100" name="Group 47"/>
          <p:cNvGrpSpPr>
            <a:grpSpLocks/>
          </p:cNvGrpSpPr>
          <p:nvPr/>
        </p:nvGrpSpPr>
        <p:grpSpPr bwMode="auto">
          <a:xfrm>
            <a:off x="1025969" y="914400"/>
            <a:ext cx="6622606" cy="2667000"/>
            <a:chOff x="1202182" y="1295400"/>
            <a:chExt cx="6622606" cy="2667000"/>
          </a:xfrm>
        </p:grpSpPr>
        <p:grpSp>
          <p:nvGrpSpPr>
            <p:cNvPr id="4101" name="Group 55"/>
            <p:cNvGrpSpPr>
              <a:grpSpLocks/>
            </p:cNvGrpSpPr>
            <p:nvPr/>
          </p:nvGrpSpPr>
          <p:grpSpPr bwMode="auto">
            <a:xfrm>
              <a:off x="1202182" y="1295400"/>
              <a:ext cx="6622606" cy="2667000"/>
              <a:chOff x="208825" y="1234440"/>
              <a:chExt cx="8173175" cy="3378200"/>
            </a:xfrm>
          </p:grpSpPr>
          <p:sp>
            <p:nvSpPr>
              <p:cNvPr id="4" name="TextBox 119"/>
              <p:cNvSpPr txBox="1">
                <a:spLocks noChangeArrowheads="1"/>
              </p:cNvSpPr>
              <p:nvPr/>
            </p:nvSpPr>
            <p:spPr bwMode="auto">
              <a:xfrm>
                <a:off x="2204687" y="1234440"/>
                <a:ext cx="3818454" cy="3378200"/>
              </a:xfrm>
              <a:prstGeom prst="rect">
                <a:avLst/>
              </a:prstGeom>
              <a:solidFill>
                <a:schemeClr val="tx2">
                  <a:lumMod val="60000"/>
                  <a:lumOff val="40000"/>
                </a:schemeClr>
              </a:solidFill>
              <a:ln w="9525">
                <a:noFill/>
                <a:miter lim="800000"/>
                <a:headEnd/>
                <a:tailEnd/>
              </a:ln>
            </p:spPr>
            <p:txBody>
              <a:bodyPr wrap="none" anchor="b"/>
              <a:lstStyle/>
              <a:p>
                <a:pPr algn="ctr"/>
                <a:r>
                  <a:rPr lang="en-GB" sz="1000">
                    <a:solidFill>
                      <a:srgbClr val="FFFFFF"/>
                    </a:solidFill>
                    <a:latin typeface="+mj-lt"/>
                  </a:rPr>
                  <a:t>QXtend</a:t>
                </a:r>
                <a:endParaRPr lang="en-US" sz="1000">
                  <a:solidFill>
                    <a:srgbClr val="FFFFFF"/>
                  </a:solidFill>
                  <a:latin typeface="+mj-lt"/>
                </a:endParaRPr>
              </a:p>
            </p:txBody>
          </p:sp>
          <p:pic>
            <p:nvPicPr>
              <p:cNvPr id="4114" name="Picture 4" descr="qadlogo.jpg"/>
              <p:cNvPicPr>
                <a:picLocks noChangeAspect="1"/>
              </p:cNvPicPr>
              <p:nvPr/>
            </p:nvPicPr>
            <p:blipFill>
              <a:blip r:embed="rId3" cstate="print"/>
              <a:srcRect/>
              <a:stretch>
                <a:fillRect/>
              </a:stretch>
            </p:blipFill>
            <p:spPr bwMode="auto">
              <a:xfrm>
                <a:off x="476666" y="2595564"/>
                <a:ext cx="619125" cy="600075"/>
              </a:xfrm>
              <a:prstGeom prst="rect">
                <a:avLst/>
              </a:prstGeom>
              <a:noFill/>
              <a:ln w="9525">
                <a:noFill/>
                <a:miter lim="800000"/>
                <a:headEnd/>
                <a:tailEnd/>
              </a:ln>
            </p:spPr>
          </p:pic>
          <p:cxnSp>
            <p:nvCxnSpPr>
              <p:cNvPr id="6" name="Straight Arrow Connector 5"/>
              <p:cNvCxnSpPr>
                <a:stCxn id="5" idx="3"/>
                <a:endCxn id="10" idx="0"/>
              </p:cNvCxnSpPr>
              <p:nvPr/>
            </p:nvCxnSpPr>
            <p:spPr bwMode="auto">
              <a:xfrm flipV="1">
                <a:off x="1095788" y="2895388"/>
                <a:ext cx="885552"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489" y="2630899"/>
                <a:ext cx="1982682" cy="52898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Web Service</a:t>
                </a:r>
                <a:endParaRPr lang="en-US" sz="1000">
                  <a:solidFill>
                    <a:srgbClr val="FFFFFF"/>
                  </a:solidFill>
                  <a:latin typeface="+mj-lt"/>
                </a:endParaRPr>
              </a:p>
            </p:txBody>
          </p:sp>
          <p:sp>
            <p:nvSpPr>
              <p:cNvPr id="4117" name="TextBox 23"/>
              <p:cNvSpPr txBox="1">
                <a:spLocks noChangeArrowheads="1"/>
              </p:cNvSpPr>
              <p:nvPr/>
            </p:nvSpPr>
            <p:spPr bwMode="auto">
              <a:xfrm>
                <a:off x="7162800" y="1524000"/>
                <a:ext cx="1219200" cy="12954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(EMEA)</a:t>
                </a:r>
                <a:endParaRPr lang="en-US" sz="1000">
                  <a:solidFill>
                    <a:schemeClr val="bg1"/>
                  </a:solidFill>
                  <a:latin typeface="+mj-lt"/>
                </a:endParaRPr>
              </a:p>
            </p:txBody>
          </p:sp>
          <p:sp>
            <p:nvSpPr>
              <p:cNvPr id="4118" name="TextBox 23"/>
              <p:cNvSpPr txBox="1">
                <a:spLocks noChangeArrowheads="1"/>
              </p:cNvSpPr>
              <p:nvPr/>
            </p:nvSpPr>
            <p:spPr bwMode="auto">
              <a:xfrm>
                <a:off x="7162800" y="3048000"/>
                <a:ext cx="1219200" cy="13716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(NAMER)</a:t>
                </a:r>
                <a:endParaRPr lang="en-US" sz="1000">
                  <a:solidFill>
                    <a:schemeClr val="bg1"/>
                  </a:solidFill>
                  <a:latin typeface="+mj-lt"/>
                </a:endParaRPr>
              </a:p>
            </p:txBody>
          </p:sp>
          <p:sp>
            <p:nvSpPr>
              <p:cNvPr id="4119" name="TextBox 17"/>
              <p:cNvSpPr txBox="1">
                <a:spLocks noChangeArrowheads="1"/>
              </p:cNvSpPr>
              <p:nvPr/>
            </p:nvSpPr>
            <p:spPr bwMode="auto">
              <a:xfrm>
                <a:off x="208825" y="3152001"/>
                <a:ext cx="1040992" cy="311880"/>
              </a:xfrm>
              <a:prstGeom prst="rect">
                <a:avLst/>
              </a:prstGeom>
              <a:noFill/>
              <a:ln w="9525">
                <a:noFill/>
                <a:miter lim="800000"/>
                <a:headEnd/>
                <a:tailEnd/>
              </a:ln>
            </p:spPr>
            <p:txBody>
              <a:bodyPr wrap="none">
                <a:spAutoFit/>
              </a:bodyPr>
              <a:lstStyle/>
              <a:p>
                <a:pPr algn="ctr"/>
                <a:r>
                  <a:rPr lang="en-US" sz="1000" dirty="0" smtClean="0">
                    <a:latin typeface="+mj-lt"/>
                  </a:rPr>
                  <a:t>QDoc </a:t>
                </a:r>
                <a:r>
                  <a:rPr lang="en-US" sz="1000" dirty="0">
                    <a:latin typeface="+mj-lt"/>
                  </a:rPr>
                  <a:t>XML</a:t>
                </a:r>
              </a:p>
            </p:txBody>
          </p:sp>
          <p:sp>
            <p:nvSpPr>
              <p:cNvPr id="14" name="TextBox 119"/>
              <p:cNvSpPr txBox="1">
                <a:spLocks noChangeArrowheads="1"/>
              </p:cNvSpPr>
              <p:nvPr/>
            </p:nvSpPr>
            <p:spPr bwMode="auto">
              <a:xfrm>
                <a:off x="2772851" y="1371177"/>
                <a:ext cx="609307" cy="91493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EMEA</a:t>
                </a:r>
              </a:p>
              <a:p>
                <a:pPr algn="ctr"/>
                <a:r>
                  <a:rPr lang="en-GB" sz="1000">
                    <a:solidFill>
                      <a:srgbClr val="FFFFFF"/>
                    </a:solidFill>
                    <a:latin typeface="+mj-lt"/>
                  </a:rPr>
                  <a:t>(Rcvr)</a:t>
                </a:r>
                <a:endParaRPr lang="en-US" sz="1000">
                  <a:solidFill>
                    <a:srgbClr val="FFFFFF"/>
                  </a:solidFill>
                  <a:latin typeface="+mj-lt"/>
                </a:endParaRPr>
              </a:p>
            </p:txBody>
          </p:sp>
          <p:sp>
            <p:nvSpPr>
              <p:cNvPr id="21" name="TextBox 119"/>
              <p:cNvSpPr txBox="1">
                <a:spLocks noChangeArrowheads="1"/>
              </p:cNvSpPr>
              <p:nvPr/>
            </p:nvSpPr>
            <p:spPr bwMode="auto">
              <a:xfrm>
                <a:off x="3382158" y="1371177"/>
                <a:ext cx="2515594" cy="914930"/>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26" name="TextBox 119"/>
              <p:cNvSpPr txBox="1">
                <a:spLocks noChangeArrowheads="1"/>
              </p:cNvSpPr>
              <p:nvPr/>
            </p:nvSpPr>
            <p:spPr bwMode="auto">
              <a:xfrm>
                <a:off x="3382158" y="1447588"/>
                <a:ext cx="609306" cy="762106"/>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EMEA </a:t>
                </a:r>
              </a:p>
              <a:p>
                <a:pPr algn="ctr">
                  <a:defRPr/>
                </a:pPr>
                <a:r>
                  <a:rPr lang="en-US" sz="1000" dirty="0">
                    <a:solidFill>
                      <a:srgbClr val="FFFFFF"/>
                    </a:solidFill>
                    <a:latin typeface="+mj-lt"/>
                  </a:rPr>
                  <a:t>(CP)</a:t>
                </a:r>
              </a:p>
            </p:txBody>
          </p:sp>
          <p:sp>
            <p:nvSpPr>
              <p:cNvPr id="40" name="TextBox 119"/>
              <p:cNvSpPr txBox="1">
                <a:spLocks noChangeArrowheads="1"/>
              </p:cNvSpPr>
              <p:nvPr/>
            </p:nvSpPr>
            <p:spPr bwMode="auto">
              <a:xfrm>
                <a:off x="3946404" y="1447588"/>
                <a:ext cx="1829879" cy="762106"/>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50" name="Straight Arrow Connector 49"/>
              <p:cNvCxnSpPr/>
              <p:nvPr/>
            </p:nvCxnSpPr>
            <p:spPr bwMode="auto">
              <a:xfrm>
                <a:off x="5872283" y="2006600"/>
                <a:ext cx="1316573" cy="38608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0" name="TextBox 119"/>
              <p:cNvSpPr txBox="1">
                <a:spLocks noChangeArrowheads="1"/>
              </p:cNvSpPr>
              <p:nvPr/>
            </p:nvSpPr>
            <p:spPr bwMode="auto">
              <a:xfrm>
                <a:off x="2780687" y="2388658"/>
                <a:ext cx="609307" cy="91493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000">
                    <a:solidFill>
                      <a:srgbClr val="FFFFFF"/>
                    </a:solidFill>
                    <a:latin typeface="+mj-lt"/>
                  </a:rPr>
                  <a:t>(Rcvr)</a:t>
                </a:r>
                <a:endParaRPr lang="en-US" sz="1000">
                  <a:solidFill>
                    <a:srgbClr val="FFFFFF"/>
                  </a:solidFill>
                  <a:latin typeface="+mj-lt"/>
                </a:endParaRPr>
              </a:p>
            </p:txBody>
          </p:sp>
          <p:sp>
            <p:nvSpPr>
              <p:cNvPr id="91" name="TextBox 119"/>
              <p:cNvSpPr txBox="1">
                <a:spLocks noChangeArrowheads="1"/>
              </p:cNvSpPr>
              <p:nvPr/>
            </p:nvSpPr>
            <p:spPr bwMode="auto">
              <a:xfrm>
                <a:off x="3389995" y="2388658"/>
                <a:ext cx="2515594" cy="914930"/>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53" name="Straight Arrow Connector 52"/>
              <p:cNvCxnSpPr/>
              <p:nvPr/>
            </p:nvCxnSpPr>
            <p:spPr bwMode="auto">
              <a:xfrm>
                <a:off x="5715548" y="3132667"/>
                <a:ext cx="1447839" cy="219181"/>
              </a:xfrm>
              <a:prstGeom prst="straightConnector1">
                <a:avLst/>
              </a:prstGeom>
              <a:solidFill>
                <a:schemeClr val="accent1">
                  <a:lumMod val="75000"/>
                </a:schemeClr>
              </a:solidFill>
              <a:ln w="9525">
                <a:noFill/>
                <a:miter lim="800000"/>
                <a:headEnd/>
                <a:tailEnd/>
              </a:ln>
            </p:spPr>
          </p:cxnSp>
          <p:sp>
            <p:nvSpPr>
              <p:cNvPr id="35" name="TextBox 119"/>
              <p:cNvSpPr txBox="1">
                <a:spLocks noChangeArrowheads="1"/>
              </p:cNvSpPr>
              <p:nvPr/>
            </p:nvSpPr>
            <p:spPr bwMode="auto">
              <a:xfrm>
                <a:off x="3389995" y="2465070"/>
                <a:ext cx="609306" cy="762106"/>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NAMER</a:t>
                </a:r>
              </a:p>
              <a:p>
                <a:pPr algn="ctr">
                  <a:defRPr/>
                </a:pPr>
                <a:r>
                  <a:rPr lang="en-US" sz="1000" dirty="0">
                    <a:solidFill>
                      <a:srgbClr val="FFFFFF"/>
                    </a:solidFill>
                    <a:latin typeface="+mj-lt"/>
                  </a:rPr>
                  <a:t>(CP)</a:t>
                </a:r>
              </a:p>
            </p:txBody>
          </p:sp>
          <p:sp>
            <p:nvSpPr>
              <p:cNvPr id="36" name="TextBox 119"/>
              <p:cNvSpPr txBox="1">
                <a:spLocks noChangeArrowheads="1"/>
              </p:cNvSpPr>
              <p:nvPr/>
            </p:nvSpPr>
            <p:spPr bwMode="auto">
              <a:xfrm>
                <a:off x="3999301" y="2465070"/>
                <a:ext cx="1829879" cy="762106"/>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38" name="TextBox 119"/>
              <p:cNvSpPr txBox="1">
                <a:spLocks noChangeArrowheads="1"/>
              </p:cNvSpPr>
              <p:nvPr/>
            </p:nvSpPr>
            <p:spPr bwMode="auto">
              <a:xfrm>
                <a:off x="4608608" y="2541482"/>
                <a:ext cx="1144164" cy="60928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39" name="TextBox 119"/>
              <p:cNvSpPr txBox="1">
                <a:spLocks noChangeArrowheads="1"/>
              </p:cNvSpPr>
              <p:nvPr/>
            </p:nvSpPr>
            <p:spPr bwMode="auto">
              <a:xfrm>
                <a:off x="4555710" y="1524000"/>
                <a:ext cx="1144164" cy="60928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46" name="Straight Arrow Connector 45"/>
              <p:cNvCxnSpPr>
                <a:stCxn id="91" idx="3"/>
              </p:cNvCxnSpPr>
              <p:nvPr/>
            </p:nvCxnSpPr>
            <p:spPr bwMode="auto">
              <a:xfrm>
                <a:off x="5905589" y="2847128"/>
                <a:ext cx="1283266" cy="60727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5" name="Straight Arrow Connector 54"/>
              <p:cNvCxnSpPr/>
              <p:nvPr/>
            </p:nvCxnSpPr>
            <p:spPr bwMode="auto">
              <a:xfrm>
                <a:off x="5872283" y="2682240"/>
                <a:ext cx="1291104" cy="59520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0" name="Straight Arrow Connector 59"/>
              <p:cNvCxnSpPr>
                <a:stCxn id="21" idx="3"/>
              </p:cNvCxnSpPr>
              <p:nvPr/>
            </p:nvCxnSpPr>
            <p:spPr bwMode="auto">
              <a:xfrm>
                <a:off x="5897753" y="1827636"/>
                <a:ext cx="1265634" cy="384069"/>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4137" name="Group 65"/>
              <p:cNvGrpSpPr>
                <a:grpSpLocks/>
              </p:cNvGrpSpPr>
              <p:nvPr/>
            </p:nvGrpSpPr>
            <p:grpSpPr bwMode="auto">
              <a:xfrm>
                <a:off x="4753587" y="1600409"/>
                <a:ext cx="838531" cy="458469"/>
                <a:chOff x="5363187" y="4254747"/>
                <a:chExt cx="838531" cy="534881"/>
              </a:xfrm>
            </p:grpSpPr>
            <p:sp>
              <p:nvSpPr>
                <p:cNvPr id="65" name="TextBox 119"/>
                <p:cNvSpPr txBox="1">
                  <a:spLocks noChangeArrowheads="1"/>
                </p:cNvSpPr>
                <p:nvPr/>
              </p:nvSpPr>
              <p:spPr bwMode="auto">
                <a:xfrm>
                  <a:off x="5516005" y="4407239"/>
                  <a:ext cx="685715" cy="382393"/>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2" name="TextBox 119"/>
                <p:cNvSpPr txBox="1">
                  <a:spLocks noChangeArrowheads="1"/>
                </p:cNvSpPr>
                <p:nvPr/>
              </p:nvSpPr>
              <p:spPr bwMode="auto">
                <a:xfrm>
                  <a:off x="5439596" y="4332168"/>
                  <a:ext cx="685715" cy="380048"/>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1" name="TextBox 119"/>
                <p:cNvSpPr txBox="1">
                  <a:spLocks noChangeArrowheads="1"/>
                </p:cNvSpPr>
                <p:nvPr/>
              </p:nvSpPr>
              <p:spPr bwMode="auto">
                <a:xfrm>
                  <a:off x="5363188" y="4254750"/>
                  <a:ext cx="685715" cy="382395"/>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grpSp>
          <p:grpSp>
            <p:nvGrpSpPr>
              <p:cNvPr id="4138" name="Group 66"/>
              <p:cNvGrpSpPr>
                <a:grpSpLocks/>
              </p:cNvGrpSpPr>
              <p:nvPr/>
            </p:nvGrpSpPr>
            <p:grpSpPr bwMode="auto">
              <a:xfrm>
                <a:off x="4761424" y="2617899"/>
                <a:ext cx="838531" cy="456458"/>
                <a:chOff x="5371024" y="4197212"/>
                <a:chExt cx="838531" cy="532534"/>
              </a:xfrm>
            </p:grpSpPr>
            <p:sp>
              <p:nvSpPr>
                <p:cNvPr id="68" name="TextBox 119"/>
                <p:cNvSpPr txBox="1">
                  <a:spLocks noChangeArrowheads="1"/>
                </p:cNvSpPr>
                <p:nvPr/>
              </p:nvSpPr>
              <p:spPr bwMode="auto">
                <a:xfrm>
                  <a:off x="5523842" y="4349695"/>
                  <a:ext cx="685715" cy="380047"/>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9" name="TextBox 119"/>
                <p:cNvSpPr txBox="1">
                  <a:spLocks noChangeArrowheads="1"/>
                </p:cNvSpPr>
                <p:nvPr/>
              </p:nvSpPr>
              <p:spPr bwMode="auto">
                <a:xfrm>
                  <a:off x="5447433" y="4272277"/>
                  <a:ext cx="685715" cy="382394"/>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0" name="TextBox 119"/>
                <p:cNvSpPr txBox="1">
                  <a:spLocks noChangeArrowheads="1"/>
                </p:cNvSpPr>
                <p:nvPr/>
              </p:nvSpPr>
              <p:spPr bwMode="auto">
                <a:xfrm>
                  <a:off x="5371025" y="4197206"/>
                  <a:ext cx="685715" cy="380047"/>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grpSp>
          <p:sp>
            <p:nvSpPr>
              <p:cNvPr id="41" name="TextBox 119"/>
              <p:cNvSpPr txBox="1">
                <a:spLocks noChangeArrowheads="1"/>
              </p:cNvSpPr>
              <p:nvPr/>
            </p:nvSpPr>
            <p:spPr bwMode="auto">
              <a:xfrm>
                <a:off x="3991464" y="1524000"/>
                <a:ext cx="687675" cy="60928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UI API </a:t>
                </a:r>
              </a:p>
              <a:p>
                <a:pPr algn="ctr">
                  <a:defRPr/>
                </a:pPr>
                <a:r>
                  <a:rPr lang="en-US" sz="1000" dirty="0">
                    <a:solidFill>
                      <a:srgbClr val="FFFFFF"/>
                    </a:solidFill>
                    <a:latin typeface="+mj-lt"/>
                  </a:rPr>
                  <a:t>Adapter</a:t>
                </a:r>
              </a:p>
            </p:txBody>
          </p:sp>
          <p:sp>
            <p:nvSpPr>
              <p:cNvPr id="37" name="TextBox 119"/>
              <p:cNvSpPr txBox="1">
                <a:spLocks noChangeArrowheads="1"/>
              </p:cNvSpPr>
              <p:nvPr/>
            </p:nvSpPr>
            <p:spPr bwMode="auto">
              <a:xfrm>
                <a:off x="3999301" y="2541482"/>
                <a:ext cx="609307" cy="60928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SI API </a:t>
                </a:r>
              </a:p>
              <a:p>
                <a:pPr algn="ctr">
                  <a:defRPr/>
                </a:pPr>
                <a:r>
                  <a:rPr lang="en-US" sz="1000" dirty="0">
                    <a:solidFill>
                      <a:srgbClr val="FFFFFF"/>
                    </a:solidFill>
                    <a:latin typeface="+mj-lt"/>
                  </a:rPr>
                  <a:t>Adapter</a:t>
                </a:r>
              </a:p>
            </p:txBody>
          </p:sp>
        </p:grpSp>
        <p:sp>
          <p:nvSpPr>
            <p:cNvPr id="58" name="TextBox 119"/>
            <p:cNvSpPr txBox="1">
              <a:spLocks noChangeArrowheads="1"/>
            </p:cNvSpPr>
            <p:nvPr/>
          </p:nvSpPr>
          <p:spPr bwMode="auto">
            <a:xfrm>
              <a:off x="3279775" y="3003550"/>
              <a:ext cx="493713" cy="722313"/>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000">
                  <a:solidFill>
                    <a:srgbClr val="FFFFFF"/>
                  </a:solidFill>
                  <a:latin typeface="+mj-lt"/>
                </a:rPr>
                <a:t>(Rcvr)</a:t>
              </a:r>
              <a:endParaRPr lang="en-US" sz="1000">
                <a:solidFill>
                  <a:srgbClr val="FFFFFF"/>
                </a:solidFill>
                <a:latin typeface="+mj-lt"/>
              </a:endParaRPr>
            </a:p>
          </p:txBody>
        </p:sp>
        <p:sp>
          <p:nvSpPr>
            <p:cNvPr id="59" name="TextBox 119"/>
            <p:cNvSpPr txBox="1">
              <a:spLocks noChangeArrowheads="1"/>
            </p:cNvSpPr>
            <p:nvPr/>
          </p:nvSpPr>
          <p:spPr bwMode="auto">
            <a:xfrm>
              <a:off x="3773488" y="3003550"/>
              <a:ext cx="2038350" cy="722313"/>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3" name="TextBox 119"/>
            <p:cNvSpPr txBox="1">
              <a:spLocks noChangeArrowheads="1"/>
            </p:cNvSpPr>
            <p:nvPr/>
          </p:nvSpPr>
          <p:spPr bwMode="auto">
            <a:xfrm>
              <a:off x="3773488" y="3063875"/>
              <a:ext cx="493712" cy="601663"/>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NAMER</a:t>
              </a:r>
            </a:p>
            <a:p>
              <a:pPr algn="ctr">
                <a:defRPr/>
              </a:pPr>
              <a:r>
                <a:rPr lang="en-US" sz="1000" dirty="0">
                  <a:solidFill>
                    <a:srgbClr val="FFFFFF"/>
                  </a:solidFill>
                  <a:latin typeface="+mj-lt"/>
                </a:rPr>
                <a:t>(CP)</a:t>
              </a:r>
            </a:p>
          </p:txBody>
        </p:sp>
        <p:sp>
          <p:nvSpPr>
            <p:cNvPr id="64" name="TextBox 119"/>
            <p:cNvSpPr txBox="1">
              <a:spLocks noChangeArrowheads="1"/>
            </p:cNvSpPr>
            <p:nvPr/>
          </p:nvSpPr>
          <p:spPr bwMode="auto">
            <a:xfrm>
              <a:off x="4267200" y="3063875"/>
              <a:ext cx="1482725" cy="601663"/>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67" name="TextBox 119"/>
            <p:cNvSpPr txBox="1">
              <a:spLocks noChangeArrowheads="1"/>
            </p:cNvSpPr>
            <p:nvPr/>
          </p:nvSpPr>
          <p:spPr bwMode="auto">
            <a:xfrm>
              <a:off x="4760913" y="3124200"/>
              <a:ext cx="927100" cy="48101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1" name="TextBox 119"/>
            <p:cNvSpPr txBox="1">
              <a:spLocks noChangeArrowheads="1"/>
            </p:cNvSpPr>
            <p:nvPr/>
          </p:nvSpPr>
          <p:spPr bwMode="auto">
            <a:xfrm>
              <a:off x="5008563" y="3287713"/>
              <a:ext cx="555625" cy="257175"/>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2" name="TextBox 119"/>
            <p:cNvSpPr txBox="1">
              <a:spLocks noChangeArrowheads="1"/>
            </p:cNvSpPr>
            <p:nvPr/>
          </p:nvSpPr>
          <p:spPr bwMode="auto">
            <a:xfrm>
              <a:off x="4946650" y="3235325"/>
              <a:ext cx="555625" cy="258763"/>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3" name="TextBox 119"/>
            <p:cNvSpPr txBox="1">
              <a:spLocks noChangeArrowheads="1"/>
            </p:cNvSpPr>
            <p:nvPr/>
          </p:nvSpPr>
          <p:spPr bwMode="auto">
            <a:xfrm>
              <a:off x="4884738" y="3184525"/>
              <a:ext cx="555625" cy="257175"/>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cxnSp>
          <p:nvCxnSpPr>
            <p:cNvPr id="88" name="Straight Arrow Connector 87"/>
            <p:cNvCxnSpPr>
              <a:stCxn id="59" idx="3"/>
            </p:cNvCxnSpPr>
            <p:nvPr/>
          </p:nvCxnSpPr>
          <p:spPr bwMode="auto">
            <a:xfrm flipV="1">
              <a:off x="5811838" y="3352800"/>
              <a:ext cx="1046162" cy="127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89" name="Straight Arrow Connector 88"/>
            <p:cNvCxnSpPr/>
            <p:nvPr/>
          </p:nvCxnSpPr>
          <p:spPr bwMode="auto">
            <a:xfrm>
              <a:off x="5791200" y="3505200"/>
              <a:ext cx="10668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66" name="TextBox 119"/>
            <p:cNvSpPr txBox="1">
              <a:spLocks noChangeArrowheads="1"/>
            </p:cNvSpPr>
            <p:nvPr/>
          </p:nvSpPr>
          <p:spPr bwMode="auto">
            <a:xfrm>
              <a:off x="4267200" y="3124200"/>
              <a:ext cx="493713" cy="48101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Fin API </a:t>
              </a:r>
            </a:p>
            <a:p>
              <a:pPr algn="ctr">
                <a:defRPr/>
              </a:pPr>
              <a:r>
                <a:rPr lang="en-US" sz="1000" dirty="0">
                  <a:solidFill>
                    <a:srgbClr val="FFFFFF"/>
                  </a:solidFill>
                  <a:latin typeface="+mj-lt"/>
                </a:rPr>
                <a:t>Adapter</a:t>
              </a:r>
            </a:p>
          </p:txBody>
        </p:sp>
      </p:grpSp>
      <p:sp>
        <p:nvSpPr>
          <p:cNvPr id="52" name="Footer Placeholder 51"/>
          <p:cNvSpPr>
            <a:spLocks noGrp="1"/>
          </p:cNvSpPr>
          <p:nvPr>
            <p:ph type="ftr" sz="quarter" idx="10"/>
          </p:nvPr>
        </p:nvSpPr>
        <p:spPr/>
        <p:txBody>
          <a:bodyPr/>
          <a:lstStyle/>
          <a:p>
            <a:r>
              <a:rPr lang="en-US" dirty="0" smtClean="0"/>
              <a:t>QX-CNFG-020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idx="1"/>
          </p:nvPr>
        </p:nvSpPr>
        <p:spPr>
          <a:xfrm>
            <a:off x="457200" y="891611"/>
            <a:ext cx="8229600" cy="2080190"/>
          </a:xfrm>
        </p:spPr>
        <p:txBody>
          <a:bodyPr>
            <a:normAutofit/>
          </a:bodyPr>
          <a:lstStyle/>
          <a:p>
            <a:r>
              <a:rPr lang="en-US" sz="2400" dirty="0" smtClean="0"/>
              <a:t>Change pool settings with the Update Configuration Settings function</a:t>
            </a:r>
          </a:p>
          <a:p>
            <a:r>
              <a:rPr lang="en-US" sz="2400" dirty="0" smtClean="0"/>
              <a:t>Connection Pool must be restarted for changes to become effective</a:t>
            </a:r>
          </a:p>
        </p:txBody>
      </p:sp>
      <p:sp>
        <p:nvSpPr>
          <p:cNvPr id="23554" name="Title 1"/>
          <p:cNvSpPr>
            <a:spLocks noGrp="1"/>
          </p:cNvSpPr>
          <p:nvPr>
            <p:ph type="title"/>
          </p:nvPr>
        </p:nvSpPr>
        <p:spPr/>
        <p:txBody>
          <a:bodyPr/>
          <a:lstStyle/>
          <a:p>
            <a:r>
              <a:rPr lang="en-US" smtClean="0"/>
              <a:t>Manage Connection Pool</a:t>
            </a:r>
          </a:p>
        </p:txBody>
      </p:sp>
      <p:sp>
        <p:nvSpPr>
          <p:cNvPr id="7" name="Footer Placeholder 6"/>
          <p:cNvSpPr>
            <a:spLocks noGrp="1"/>
          </p:cNvSpPr>
          <p:nvPr>
            <p:ph type="ftr" sz="quarter" idx="10"/>
          </p:nvPr>
        </p:nvSpPr>
        <p:spPr/>
        <p:txBody>
          <a:bodyPr/>
          <a:lstStyle/>
          <a:p>
            <a:r>
              <a:rPr lang="en-US" dirty="0" smtClean="0"/>
              <a:t>QX-CNFG-200</a:t>
            </a:r>
            <a:endParaRPr lang="en-US" dirty="0"/>
          </a:p>
        </p:txBody>
      </p:sp>
      <p:pic>
        <p:nvPicPr>
          <p:cNvPr id="69634" name="Picture 2" descr="C:\Users\frl\AppData\Local\Temp\SNAGHTML66a4625.PNG"/>
          <p:cNvPicPr>
            <a:picLocks noChangeAspect="1" noChangeArrowheads="1"/>
          </p:cNvPicPr>
          <p:nvPr/>
        </p:nvPicPr>
        <p:blipFill>
          <a:blip r:embed="rId3"/>
          <a:srcRect/>
          <a:stretch>
            <a:fillRect/>
          </a:stretch>
        </p:blipFill>
        <p:spPr bwMode="auto">
          <a:xfrm>
            <a:off x="3886200" y="2209800"/>
            <a:ext cx="4314825" cy="433387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View Connection Pool</a:t>
            </a:r>
          </a:p>
        </p:txBody>
      </p:sp>
      <p:sp>
        <p:nvSpPr>
          <p:cNvPr id="6" name="Footer Placeholder 5"/>
          <p:cNvSpPr>
            <a:spLocks noGrp="1"/>
          </p:cNvSpPr>
          <p:nvPr>
            <p:ph type="ftr" sz="quarter" idx="10"/>
          </p:nvPr>
        </p:nvSpPr>
        <p:spPr/>
        <p:txBody>
          <a:bodyPr/>
          <a:lstStyle/>
          <a:p>
            <a:r>
              <a:rPr lang="en-US" dirty="0" smtClean="0"/>
              <a:t>QX-CNFG-210</a:t>
            </a:r>
            <a:endParaRPr lang="en-US" dirty="0"/>
          </a:p>
        </p:txBody>
      </p:sp>
      <p:pic>
        <p:nvPicPr>
          <p:cNvPr id="67587" name="Picture 3" descr="C:\Users\frl\AppData\Local\Temp\SNAGHTML67bb7eb.PNG"/>
          <p:cNvPicPr>
            <a:picLocks noChangeAspect="1" noChangeArrowheads="1"/>
          </p:cNvPicPr>
          <p:nvPr/>
        </p:nvPicPr>
        <p:blipFill>
          <a:blip r:embed="rId3"/>
          <a:srcRect/>
          <a:stretch>
            <a:fillRect/>
          </a:stretch>
        </p:blipFill>
        <p:spPr bwMode="auto">
          <a:xfrm>
            <a:off x="152401" y="1600200"/>
            <a:ext cx="8915399" cy="326707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a:xfrm>
            <a:off x="457200" y="4191000"/>
            <a:ext cx="8229600" cy="2080190"/>
          </a:xfrm>
        </p:spPr>
        <p:txBody>
          <a:bodyPr/>
          <a:lstStyle/>
          <a:p>
            <a:r>
              <a:rPr lang="en-US" dirty="0" smtClean="0"/>
              <a:t>Delete pools from Connection Pool Manager</a:t>
            </a:r>
          </a:p>
          <a:p>
            <a:r>
              <a:rPr lang="en-US" dirty="0" smtClean="0"/>
              <a:t>Select pool to delete </a:t>
            </a:r>
          </a:p>
          <a:p>
            <a:r>
              <a:rPr lang="en-US" dirty="0" smtClean="0"/>
              <a:t>Confirm delete action</a:t>
            </a:r>
          </a:p>
        </p:txBody>
      </p:sp>
      <p:sp>
        <p:nvSpPr>
          <p:cNvPr id="25602" name="Title 1"/>
          <p:cNvSpPr>
            <a:spLocks noGrp="1"/>
          </p:cNvSpPr>
          <p:nvPr>
            <p:ph type="title"/>
          </p:nvPr>
        </p:nvSpPr>
        <p:spPr/>
        <p:txBody>
          <a:bodyPr/>
          <a:lstStyle/>
          <a:p>
            <a:r>
              <a:rPr lang="en-US" smtClean="0"/>
              <a:t>Delete Connection Pool</a:t>
            </a:r>
          </a:p>
        </p:txBody>
      </p:sp>
      <p:pic>
        <p:nvPicPr>
          <p:cNvPr id="25604" name="Picture 7"/>
          <p:cNvPicPr>
            <a:picLocks noChangeAspect="1" noChangeArrowheads="1"/>
          </p:cNvPicPr>
          <p:nvPr/>
        </p:nvPicPr>
        <p:blipFill>
          <a:blip r:embed="rId3" cstate="print"/>
          <a:srcRect/>
          <a:stretch>
            <a:fillRect/>
          </a:stretch>
        </p:blipFill>
        <p:spPr bwMode="auto">
          <a:xfrm>
            <a:off x="1219200" y="990600"/>
            <a:ext cx="6324600" cy="29622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QX-CNFG-220</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r>
              <a:rPr lang="en-US" smtClean="0"/>
              <a:t>Complete the exercises in your training guide.</a:t>
            </a:r>
          </a:p>
        </p:txBody>
      </p:sp>
      <p:sp>
        <p:nvSpPr>
          <p:cNvPr id="26626" name="Title 1"/>
          <p:cNvSpPr>
            <a:spLocks noGrp="1"/>
          </p:cNvSpPr>
          <p:nvPr>
            <p:ph type="title"/>
          </p:nvPr>
        </p:nvSpPr>
        <p:spPr/>
        <p:txBody>
          <a:bodyPr/>
          <a:lstStyle/>
          <a:p>
            <a:r>
              <a:rPr lang="en-US" smtClean="0"/>
              <a:t>Exercise: Connection Pools</a:t>
            </a:r>
          </a:p>
        </p:txBody>
      </p:sp>
      <p:sp>
        <p:nvSpPr>
          <p:cNvPr id="6" name="Footer Placeholder 5"/>
          <p:cNvSpPr>
            <a:spLocks noGrp="1"/>
          </p:cNvSpPr>
          <p:nvPr>
            <p:ph type="ftr" sz="quarter" idx="10"/>
          </p:nvPr>
        </p:nvSpPr>
        <p:spPr/>
        <p:txBody>
          <a:bodyPr/>
          <a:lstStyle/>
          <a:p>
            <a:r>
              <a:rPr lang="en-US" dirty="0" smtClean="0"/>
              <a:t>QX-CNFG-230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nvPr>
        </p:nvSpPr>
        <p:spPr>
          <a:xfrm>
            <a:off x="457200" y="3939610"/>
            <a:ext cx="8229600" cy="2918390"/>
          </a:xfrm>
        </p:spPr>
        <p:txBody>
          <a:bodyPr/>
          <a:lstStyle/>
          <a:p>
            <a:r>
              <a:rPr lang="en-US" dirty="0" smtClean="0"/>
              <a:t>Test harness provides functions to:</a:t>
            </a:r>
          </a:p>
          <a:p>
            <a:pPr lvl="1"/>
            <a:r>
              <a:rPr lang="en-US" sz="2000" dirty="0" smtClean="0"/>
              <a:t>Process test message</a:t>
            </a:r>
          </a:p>
          <a:p>
            <a:pPr lvl="1"/>
            <a:r>
              <a:rPr lang="en-US" sz="2000" dirty="0" smtClean="0"/>
              <a:t>Create Sample QDoc </a:t>
            </a:r>
          </a:p>
          <a:p>
            <a:pPr lvl="1"/>
            <a:r>
              <a:rPr lang="en-US" sz="2000" dirty="0" smtClean="0"/>
              <a:t>Validate API Support</a:t>
            </a:r>
          </a:p>
          <a:p>
            <a:pPr lvl="1"/>
            <a:r>
              <a:rPr lang="en-US" sz="2000" dirty="0" smtClean="0"/>
              <a:t>Validate Receiver</a:t>
            </a:r>
          </a:p>
          <a:p>
            <a:pPr lvl="1"/>
            <a:r>
              <a:rPr lang="en-US" sz="2000" dirty="0" smtClean="0"/>
              <a:t>Test UI API Connection Setup</a:t>
            </a:r>
          </a:p>
        </p:txBody>
      </p:sp>
      <p:sp>
        <p:nvSpPr>
          <p:cNvPr id="27650" name="Title 1"/>
          <p:cNvSpPr>
            <a:spLocks noGrp="1"/>
          </p:cNvSpPr>
          <p:nvPr>
            <p:ph type="title"/>
          </p:nvPr>
        </p:nvSpPr>
        <p:spPr/>
        <p:txBody>
          <a:bodyPr/>
          <a:lstStyle/>
          <a:p>
            <a:r>
              <a:rPr lang="en-US" smtClean="0"/>
              <a:t>Validating Configuration</a:t>
            </a:r>
          </a:p>
        </p:txBody>
      </p:sp>
      <p:pic>
        <p:nvPicPr>
          <p:cNvPr id="27652" name="Picture 5"/>
          <p:cNvPicPr>
            <a:picLocks noChangeAspect="1" noChangeArrowheads="1"/>
          </p:cNvPicPr>
          <p:nvPr/>
        </p:nvPicPr>
        <p:blipFill>
          <a:blip r:embed="rId3" cstate="print"/>
          <a:srcRect/>
          <a:stretch>
            <a:fillRect/>
          </a:stretch>
        </p:blipFill>
        <p:spPr bwMode="auto">
          <a:xfrm>
            <a:off x="1676400" y="914400"/>
            <a:ext cx="5181600" cy="2997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QX-CNFG-240</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Content Placeholder 4"/>
          <p:cNvSpPr>
            <a:spLocks noGrp="1"/>
          </p:cNvSpPr>
          <p:nvPr>
            <p:ph idx="1"/>
          </p:nvPr>
        </p:nvSpPr>
        <p:spPr/>
        <p:txBody>
          <a:bodyPr/>
          <a:lstStyle/>
          <a:p>
            <a:r>
              <a:rPr lang="en-US" dirty="0" smtClean="0"/>
              <a:t>QXtend Inbound Test Harness</a:t>
            </a:r>
          </a:p>
          <a:p>
            <a:pPr lvl="1"/>
            <a:r>
              <a:rPr lang="en-US" dirty="0" smtClean="0"/>
              <a:t>Create empty QDoc</a:t>
            </a:r>
          </a:p>
          <a:p>
            <a:pPr lvl="1"/>
            <a:r>
              <a:rPr lang="en-US" dirty="0" smtClean="0"/>
              <a:t>Edit empty QDoc</a:t>
            </a:r>
          </a:p>
          <a:p>
            <a:pPr lvl="1"/>
            <a:r>
              <a:rPr lang="en-US" dirty="0" smtClean="0"/>
              <a:t>Process request</a:t>
            </a:r>
          </a:p>
          <a:p>
            <a:pPr lvl="1"/>
            <a:r>
              <a:rPr lang="en-US" dirty="0" smtClean="0"/>
              <a:t>Not recommended as primary test tool</a:t>
            </a:r>
          </a:p>
          <a:p>
            <a:r>
              <a:rPr lang="en-US" dirty="0" smtClean="0"/>
              <a:t>SOAP UI, Open Source </a:t>
            </a:r>
            <a:r>
              <a:rPr lang="en-US" dirty="0" smtClean="0">
                <a:hlinkClick r:id="rId3"/>
              </a:rPr>
              <a:t>http://www.soapui.org</a:t>
            </a:r>
            <a:r>
              <a:rPr lang="en-US" dirty="0" smtClean="0"/>
              <a:t> </a:t>
            </a:r>
          </a:p>
          <a:p>
            <a:pPr lvl="1"/>
            <a:r>
              <a:rPr lang="en-US" dirty="0" smtClean="0"/>
              <a:t>Free download</a:t>
            </a:r>
          </a:p>
          <a:p>
            <a:pPr lvl="1"/>
            <a:r>
              <a:rPr lang="en-US" dirty="0" smtClean="0"/>
              <a:t>Test QXtend using WSDL</a:t>
            </a:r>
          </a:p>
          <a:p>
            <a:pPr lvl="1"/>
            <a:r>
              <a:rPr lang="en-US" dirty="0" smtClean="0"/>
              <a:t>Build suite of reusable test </a:t>
            </a:r>
            <a:r>
              <a:rPr lang="en-US" dirty="0" err="1" smtClean="0"/>
              <a:t>QDocs</a:t>
            </a:r>
            <a:r>
              <a:rPr lang="en-US" dirty="0" smtClean="0"/>
              <a:t> </a:t>
            </a:r>
          </a:p>
        </p:txBody>
      </p:sp>
      <p:sp>
        <p:nvSpPr>
          <p:cNvPr id="28674" name="Title 1"/>
          <p:cNvSpPr>
            <a:spLocks noGrp="1"/>
          </p:cNvSpPr>
          <p:nvPr>
            <p:ph type="title"/>
          </p:nvPr>
        </p:nvSpPr>
        <p:spPr/>
        <p:txBody>
          <a:bodyPr/>
          <a:lstStyle/>
          <a:p>
            <a:r>
              <a:rPr lang="en-US" smtClean="0"/>
              <a:t>Testing QXtend Inbound</a:t>
            </a:r>
          </a:p>
        </p:txBody>
      </p:sp>
      <p:sp>
        <p:nvSpPr>
          <p:cNvPr id="6" name="Footer Placeholder 5"/>
          <p:cNvSpPr>
            <a:spLocks noGrp="1"/>
          </p:cNvSpPr>
          <p:nvPr>
            <p:ph type="ftr" sz="quarter" idx="10"/>
          </p:nvPr>
        </p:nvSpPr>
        <p:spPr/>
        <p:txBody>
          <a:bodyPr/>
          <a:lstStyle/>
          <a:p>
            <a:r>
              <a:rPr lang="en-US" dirty="0" smtClean="0"/>
              <a:t>QX-CNFG-250</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idx="1"/>
          </p:nvPr>
        </p:nvSpPr>
        <p:spPr/>
        <p:txBody>
          <a:bodyPr/>
          <a:lstStyle/>
          <a:p>
            <a:r>
              <a:rPr lang="en-US" dirty="0" smtClean="0"/>
              <a:t>The following steps are used to test </a:t>
            </a:r>
            <a:r>
              <a:rPr lang="en-US" dirty="0" err="1" smtClean="0"/>
              <a:t>QXtend</a:t>
            </a:r>
            <a:r>
              <a:rPr lang="en-US" dirty="0" smtClean="0"/>
              <a:t> with SOAP UI:</a:t>
            </a:r>
          </a:p>
          <a:p>
            <a:pPr marL="914400" lvl="1" indent="-457200">
              <a:buFont typeface="+mj-lt"/>
              <a:buAutoNum type="arabicPeriod"/>
            </a:pPr>
            <a:r>
              <a:rPr lang="en-US" dirty="0" smtClean="0"/>
              <a:t>Access WSDL for a Receiver/API</a:t>
            </a:r>
          </a:p>
          <a:p>
            <a:pPr marL="914400" lvl="1" indent="-457200">
              <a:buFont typeface="+mj-lt"/>
              <a:buAutoNum type="arabicPeriod"/>
            </a:pPr>
            <a:r>
              <a:rPr lang="en-US" dirty="0" smtClean="0"/>
              <a:t>Create a new SOAP UI WSDL project</a:t>
            </a:r>
          </a:p>
          <a:p>
            <a:pPr marL="914400" lvl="1" indent="-457200">
              <a:buFont typeface="+mj-lt"/>
              <a:buAutoNum type="arabicPeriod"/>
            </a:pPr>
            <a:r>
              <a:rPr lang="en-US" dirty="0" smtClean="0"/>
              <a:t>Edit the QDoc request</a:t>
            </a:r>
          </a:p>
          <a:p>
            <a:pPr marL="914400" lvl="1" indent="-457200">
              <a:buFont typeface="+mj-lt"/>
              <a:buAutoNum type="arabicPeriod"/>
            </a:pPr>
            <a:r>
              <a:rPr lang="en-US" dirty="0" smtClean="0"/>
              <a:t>Process the request</a:t>
            </a:r>
          </a:p>
        </p:txBody>
      </p:sp>
      <p:sp>
        <p:nvSpPr>
          <p:cNvPr id="29698" name="Title 1"/>
          <p:cNvSpPr>
            <a:spLocks noGrp="1"/>
          </p:cNvSpPr>
          <p:nvPr>
            <p:ph type="title"/>
          </p:nvPr>
        </p:nvSpPr>
        <p:spPr/>
        <p:txBody>
          <a:bodyPr/>
          <a:lstStyle/>
          <a:p>
            <a:r>
              <a:rPr lang="en-US" smtClean="0"/>
              <a:t>Testing QXI Using SOAP UI</a:t>
            </a:r>
          </a:p>
        </p:txBody>
      </p:sp>
      <p:sp>
        <p:nvSpPr>
          <p:cNvPr id="6" name="Footer Placeholder 5"/>
          <p:cNvSpPr>
            <a:spLocks noGrp="1"/>
          </p:cNvSpPr>
          <p:nvPr>
            <p:ph type="ftr" sz="quarter" idx="10"/>
          </p:nvPr>
        </p:nvSpPr>
        <p:spPr/>
        <p:txBody>
          <a:bodyPr/>
          <a:lstStyle/>
          <a:p>
            <a:r>
              <a:rPr lang="en-US" dirty="0" smtClean="0"/>
              <a:t>QX-CNFG-260</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zh-CN" dirty="0" smtClean="0"/>
              <a:t>Access WSDL for Receiver/APIs</a:t>
            </a:r>
          </a:p>
        </p:txBody>
      </p:sp>
      <p:sp>
        <p:nvSpPr>
          <p:cNvPr id="9" name="Footer Placeholder 8"/>
          <p:cNvSpPr>
            <a:spLocks noGrp="1"/>
          </p:cNvSpPr>
          <p:nvPr>
            <p:ph type="ftr" sz="quarter" idx="10"/>
          </p:nvPr>
        </p:nvSpPr>
        <p:spPr/>
        <p:txBody>
          <a:bodyPr/>
          <a:lstStyle/>
          <a:p>
            <a:r>
              <a:rPr lang="en-US" dirty="0" smtClean="0"/>
              <a:t>QX-CNFG-280</a:t>
            </a:r>
            <a:endParaRPr lang="en-US" dirty="0"/>
          </a:p>
        </p:txBody>
      </p:sp>
      <p:pic>
        <p:nvPicPr>
          <p:cNvPr id="55298" name="Picture 2" descr="C:\Users\frl\AppData\Local\Temp\SNAGHTML2df4a38.PNG"/>
          <p:cNvPicPr>
            <a:picLocks noChangeAspect="1" noChangeArrowheads="1"/>
          </p:cNvPicPr>
          <p:nvPr/>
        </p:nvPicPr>
        <p:blipFill>
          <a:blip r:embed="rId3"/>
          <a:srcRect/>
          <a:stretch>
            <a:fillRect/>
          </a:stretch>
        </p:blipFill>
        <p:spPr bwMode="auto">
          <a:xfrm>
            <a:off x="381000" y="990600"/>
            <a:ext cx="4648200" cy="3529894"/>
          </a:xfrm>
          <a:prstGeom prst="rect">
            <a:avLst/>
          </a:prstGeom>
          <a:noFill/>
        </p:spPr>
      </p:pic>
      <p:pic>
        <p:nvPicPr>
          <p:cNvPr id="55301" name="Picture 5" descr="C:\Users\frl\AppData\Local\Temp\SNAGHTML337bbdf.PNG"/>
          <p:cNvPicPr>
            <a:picLocks noChangeAspect="1" noChangeArrowheads="1"/>
          </p:cNvPicPr>
          <p:nvPr/>
        </p:nvPicPr>
        <p:blipFill>
          <a:blip r:embed="rId4"/>
          <a:srcRect/>
          <a:stretch>
            <a:fillRect/>
          </a:stretch>
        </p:blipFill>
        <p:spPr bwMode="auto">
          <a:xfrm>
            <a:off x="3810000" y="3810000"/>
            <a:ext cx="4953000" cy="1462081"/>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Access WSDL for Receiver/APIs  (cont.)</a:t>
            </a:r>
            <a:endParaRPr lang="en-US" dirty="0"/>
          </a:p>
        </p:txBody>
      </p:sp>
      <p:sp>
        <p:nvSpPr>
          <p:cNvPr id="3" name="Footer Placeholder 2"/>
          <p:cNvSpPr>
            <a:spLocks noGrp="1"/>
          </p:cNvSpPr>
          <p:nvPr>
            <p:ph type="ftr" sz="quarter" idx="10"/>
          </p:nvPr>
        </p:nvSpPr>
        <p:spPr/>
        <p:txBody>
          <a:bodyPr/>
          <a:lstStyle/>
          <a:p>
            <a:r>
              <a:rPr lang="en-US" smtClean="0"/>
              <a:t>QX-CNFG-</a:t>
            </a:r>
            <a:endParaRPr lang="en-US" dirty="0"/>
          </a:p>
        </p:txBody>
      </p:sp>
      <p:pic>
        <p:nvPicPr>
          <p:cNvPr id="131076" name="Picture 4" descr="C:\Users\frl\AppData\Local\Temp\SNAGHTML338c448.PNG"/>
          <p:cNvPicPr>
            <a:picLocks noChangeAspect="1" noChangeArrowheads="1"/>
          </p:cNvPicPr>
          <p:nvPr/>
        </p:nvPicPr>
        <p:blipFill>
          <a:blip r:embed="rId3"/>
          <a:srcRect/>
          <a:stretch>
            <a:fillRect/>
          </a:stretch>
        </p:blipFill>
        <p:spPr bwMode="auto">
          <a:xfrm>
            <a:off x="381000" y="914400"/>
            <a:ext cx="4343400" cy="3676277"/>
          </a:xfrm>
          <a:prstGeom prst="rect">
            <a:avLst/>
          </a:prstGeom>
          <a:noFill/>
        </p:spPr>
      </p:pic>
      <p:pic>
        <p:nvPicPr>
          <p:cNvPr id="131080" name="Picture 8" descr="C:\Users\frl\AppData\Local\Temp\SNAGHTML36e98a8.PNG"/>
          <p:cNvPicPr>
            <a:picLocks noChangeAspect="1" noChangeArrowheads="1"/>
          </p:cNvPicPr>
          <p:nvPr/>
        </p:nvPicPr>
        <p:blipFill>
          <a:blip r:embed="rId4"/>
          <a:srcRect/>
          <a:stretch>
            <a:fillRect/>
          </a:stretch>
        </p:blipFill>
        <p:spPr bwMode="auto">
          <a:xfrm>
            <a:off x="3581400" y="2796639"/>
            <a:ext cx="5254624" cy="3548577"/>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p:cNvSpPr>
          <p:nvPr>
            <p:ph idx="1"/>
          </p:nvPr>
        </p:nvSpPr>
        <p:spPr/>
        <p:txBody>
          <a:bodyPr/>
          <a:lstStyle/>
          <a:p>
            <a:r>
              <a:rPr lang="en-US" dirty="0" smtClean="0"/>
              <a:t>Launch SOAP UI</a:t>
            </a:r>
          </a:p>
          <a:p>
            <a:r>
              <a:rPr lang="en-US" dirty="0" smtClean="0"/>
              <a:t>Select: File &gt; New SOAP UI Project</a:t>
            </a:r>
          </a:p>
          <a:p>
            <a:pPr lvl="1"/>
            <a:r>
              <a:rPr lang="en-US" dirty="0" smtClean="0"/>
              <a:t>Enter Initial WSDL</a:t>
            </a:r>
          </a:p>
          <a:p>
            <a:pPr lvl="1"/>
            <a:r>
              <a:rPr lang="en-US" dirty="0" smtClean="0"/>
              <a:t>Change Project Name as needed</a:t>
            </a:r>
          </a:p>
          <a:p>
            <a:pPr lvl="1"/>
            <a:r>
              <a:rPr lang="en-US" dirty="0" smtClean="0"/>
              <a:t>Create Requests option ticked by default</a:t>
            </a:r>
          </a:p>
        </p:txBody>
      </p:sp>
      <p:sp>
        <p:nvSpPr>
          <p:cNvPr id="31746" name="Title 1"/>
          <p:cNvSpPr>
            <a:spLocks noGrp="1"/>
          </p:cNvSpPr>
          <p:nvPr>
            <p:ph type="title"/>
          </p:nvPr>
        </p:nvSpPr>
        <p:spPr/>
        <p:txBody>
          <a:bodyPr/>
          <a:lstStyle/>
          <a:p>
            <a:r>
              <a:rPr lang="en-US" smtClean="0"/>
              <a:t>Create New SOAP UI Project</a:t>
            </a:r>
          </a:p>
        </p:txBody>
      </p:sp>
      <p:sp>
        <p:nvSpPr>
          <p:cNvPr id="7" name="Footer Placeholder 6"/>
          <p:cNvSpPr>
            <a:spLocks noGrp="1"/>
          </p:cNvSpPr>
          <p:nvPr>
            <p:ph type="ftr" sz="quarter" idx="10"/>
          </p:nvPr>
        </p:nvSpPr>
        <p:spPr/>
        <p:txBody>
          <a:bodyPr/>
          <a:lstStyle/>
          <a:p>
            <a:r>
              <a:rPr lang="en-US" dirty="0" smtClean="0"/>
              <a:t>QX-CNFG-290</a:t>
            </a:r>
            <a:endParaRPr lang="en-US" dirty="0"/>
          </a:p>
        </p:txBody>
      </p:sp>
      <p:pic>
        <p:nvPicPr>
          <p:cNvPr id="53252" name="Picture 4" descr="C:\Users\frl\AppData\Local\Temp\SNAGHTML3717a9d.PNG"/>
          <p:cNvPicPr>
            <a:picLocks noChangeAspect="1" noChangeArrowheads="1"/>
          </p:cNvPicPr>
          <p:nvPr/>
        </p:nvPicPr>
        <p:blipFill>
          <a:blip r:embed="rId3"/>
          <a:srcRect/>
          <a:stretch>
            <a:fillRect/>
          </a:stretch>
        </p:blipFill>
        <p:spPr bwMode="auto">
          <a:xfrm>
            <a:off x="1219200" y="3276600"/>
            <a:ext cx="5857875" cy="31527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457200" y="2872810"/>
            <a:ext cx="8229600" cy="3680390"/>
          </a:xfrm>
        </p:spPr>
        <p:txBody>
          <a:bodyPr/>
          <a:lstStyle/>
          <a:p>
            <a:r>
              <a:rPr lang="en-US" altLang="zh-CN" dirty="0" smtClean="0"/>
              <a:t>Identify QAD application instance(s)</a:t>
            </a:r>
          </a:p>
          <a:p>
            <a:pPr lvl="1"/>
            <a:r>
              <a:rPr lang="en-US" altLang="zh-CN" dirty="0" smtClean="0"/>
              <a:t>Assigned a unique user-defined name</a:t>
            </a:r>
          </a:p>
          <a:p>
            <a:r>
              <a:rPr lang="en-US" altLang="zh-CN" dirty="0" smtClean="0"/>
              <a:t>Associated to QAD application version</a:t>
            </a:r>
          </a:p>
          <a:p>
            <a:r>
              <a:rPr lang="en-US" altLang="zh-CN" dirty="0" smtClean="0"/>
              <a:t>Supported API list</a:t>
            </a:r>
          </a:p>
          <a:p>
            <a:pPr lvl="1"/>
            <a:r>
              <a:rPr lang="en-US" altLang="zh-CN" dirty="0" smtClean="0"/>
              <a:t>Standard/Custom</a:t>
            </a:r>
          </a:p>
          <a:p>
            <a:r>
              <a:rPr lang="en-US" altLang="zh-CN" dirty="0" smtClean="0"/>
              <a:t>Receiver-level authentication </a:t>
            </a:r>
          </a:p>
          <a:p>
            <a:r>
              <a:rPr lang="en-US" altLang="zh-CN" dirty="0" smtClean="0"/>
              <a:t>Licensed domains</a:t>
            </a:r>
          </a:p>
        </p:txBody>
      </p:sp>
      <p:sp>
        <p:nvSpPr>
          <p:cNvPr id="5122" name="Title 1"/>
          <p:cNvSpPr>
            <a:spLocks noGrp="1"/>
          </p:cNvSpPr>
          <p:nvPr>
            <p:ph type="title"/>
          </p:nvPr>
        </p:nvSpPr>
        <p:spPr/>
        <p:txBody>
          <a:bodyPr/>
          <a:lstStyle/>
          <a:p>
            <a:r>
              <a:rPr lang="en-US" altLang="zh-CN" smtClean="0"/>
              <a:t>Receivers</a:t>
            </a:r>
          </a:p>
        </p:txBody>
      </p:sp>
      <p:grpSp>
        <p:nvGrpSpPr>
          <p:cNvPr id="5124" name="Group 19"/>
          <p:cNvGrpSpPr>
            <a:grpSpLocks/>
          </p:cNvGrpSpPr>
          <p:nvPr/>
        </p:nvGrpSpPr>
        <p:grpSpPr bwMode="auto">
          <a:xfrm>
            <a:off x="1700586" y="1066800"/>
            <a:ext cx="5438402" cy="1676400"/>
            <a:chOff x="39694" y="1524000"/>
            <a:chExt cx="8342306" cy="2895600"/>
          </a:xfrm>
        </p:grpSpPr>
        <p:sp>
          <p:nvSpPr>
            <p:cNvPr id="4" name="TextBox 119"/>
            <p:cNvSpPr txBox="1">
              <a:spLocks noChangeArrowheads="1"/>
            </p:cNvSpPr>
            <p:nvPr/>
          </p:nvSpPr>
          <p:spPr bwMode="auto">
            <a:xfrm>
              <a:off x="2208853" y="1524000"/>
              <a:ext cx="3820776" cy="2895600"/>
            </a:xfrm>
            <a:prstGeom prst="rect">
              <a:avLst/>
            </a:prstGeom>
            <a:solidFill>
              <a:schemeClr val="tx2">
                <a:lumMod val="60000"/>
                <a:lumOff val="40000"/>
              </a:schemeClr>
            </a:solidFill>
            <a:ln w="9525">
              <a:noFill/>
              <a:miter lim="800000"/>
              <a:headEnd/>
              <a:tailEnd/>
            </a:ln>
          </p:spPr>
          <p:txBody>
            <a:bodyPr wrap="none" anchor="b"/>
            <a:lstStyle/>
            <a:p>
              <a:pPr algn="ctr"/>
              <a:r>
                <a:rPr lang="en-GB" sz="1200">
                  <a:solidFill>
                    <a:srgbClr val="FFFFFF"/>
                  </a:solidFill>
                  <a:latin typeface="+mj-lt"/>
                </a:rPr>
                <a:t>QXtend Inbound</a:t>
              </a:r>
              <a:endParaRPr lang="en-US" altLang="zh-CN" sz="1200">
                <a:solidFill>
                  <a:srgbClr val="FFFFFF"/>
                </a:solidFill>
                <a:latin typeface="+mj-lt"/>
                <a:ea typeface="宋体" pitchFamily="2" charset="-122"/>
              </a:endParaRPr>
            </a:p>
          </p:txBody>
        </p:sp>
        <p:cxnSp>
          <p:nvCxnSpPr>
            <p:cNvPr id="6" name="Straight Arrow Connector 5"/>
            <p:cNvCxnSpPr>
              <a:stCxn id="5" idx="3"/>
              <a:endCxn id="10" idx="0"/>
            </p:cNvCxnSpPr>
            <p:nvPr/>
          </p:nvCxnSpPr>
          <p:spPr bwMode="auto">
            <a:xfrm flipV="1">
              <a:off x="1095983" y="2895023"/>
              <a:ext cx="886400"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5503" y="2632027"/>
              <a:ext cx="1979757" cy="525996"/>
            </a:xfrm>
            <a:prstGeom prst="rect">
              <a:avLst/>
            </a:prstGeom>
            <a:solidFill>
              <a:schemeClr val="tx2">
                <a:lumMod val="40000"/>
                <a:lumOff val="60000"/>
              </a:schemeClr>
            </a:solidFill>
            <a:ln w="9525">
              <a:noFill/>
              <a:miter lim="800000"/>
              <a:headEnd/>
              <a:tailEnd/>
            </a:ln>
          </p:spPr>
          <p:txBody>
            <a:bodyPr wrap="none" anchor="ctr"/>
            <a:lstStyle/>
            <a:p>
              <a:pPr algn="ctr"/>
              <a:r>
                <a:rPr lang="en-GB" sz="1200">
                  <a:solidFill>
                    <a:srgbClr val="FFFFFF"/>
                  </a:solidFill>
                  <a:latin typeface="+mj-lt"/>
                </a:rPr>
                <a:t>Web Service</a:t>
              </a:r>
              <a:endParaRPr lang="en-US" altLang="zh-CN" sz="1200">
                <a:solidFill>
                  <a:srgbClr val="FFFFFF"/>
                </a:solidFill>
                <a:latin typeface="+mj-lt"/>
                <a:ea typeface="宋体" pitchFamily="2" charset="-122"/>
              </a:endParaRPr>
            </a:p>
          </p:txBody>
        </p:sp>
        <p:sp>
          <p:nvSpPr>
            <p:cNvPr id="5128" name="TextBox 23"/>
            <p:cNvSpPr txBox="1">
              <a:spLocks noChangeArrowheads="1"/>
            </p:cNvSpPr>
            <p:nvPr/>
          </p:nvSpPr>
          <p:spPr bwMode="auto">
            <a:xfrm>
              <a:off x="7162800" y="1524000"/>
              <a:ext cx="1219200" cy="1298448"/>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(EMEA)</a:t>
              </a:r>
              <a:endParaRPr lang="en-US" altLang="zh-CN" sz="1200">
                <a:solidFill>
                  <a:schemeClr val="bg1"/>
                </a:solidFill>
                <a:latin typeface="+mj-lt"/>
                <a:ea typeface="宋体" pitchFamily="2" charset="-122"/>
              </a:endParaRPr>
            </a:p>
          </p:txBody>
        </p:sp>
        <p:sp>
          <p:nvSpPr>
            <p:cNvPr id="5129" name="TextBox 23"/>
            <p:cNvSpPr txBox="1">
              <a:spLocks noChangeArrowheads="1"/>
            </p:cNvSpPr>
            <p:nvPr/>
          </p:nvSpPr>
          <p:spPr bwMode="auto">
            <a:xfrm>
              <a:off x="7162800" y="3044952"/>
              <a:ext cx="1219200" cy="1371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(NAMER)</a:t>
              </a:r>
              <a:endParaRPr lang="en-US" altLang="zh-CN" sz="1200">
                <a:solidFill>
                  <a:schemeClr val="bg1"/>
                </a:solidFill>
                <a:latin typeface="+mj-lt"/>
                <a:ea typeface="宋体" pitchFamily="2" charset="-122"/>
              </a:endParaRPr>
            </a:p>
          </p:txBody>
        </p:sp>
        <p:grpSp>
          <p:nvGrpSpPr>
            <p:cNvPr id="5130" name="Group 18"/>
            <p:cNvGrpSpPr>
              <a:grpSpLocks/>
            </p:cNvGrpSpPr>
            <p:nvPr/>
          </p:nvGrpSpPr>
          <p:grpSpPr bwMode="auto">
            <a:xfrm>
              <a:off x="39694" y="2595564"/>
              <a:ext cx="1493071" cy="1034889"/>
              <a:chOff x="39694" y="2595564"/>
              <a:chExt cx="1493071" cy="1034889"/>
            </a:xfrm>
          </p:grpSpPr>
          <p:pic>
            <p:nvPicPr>
              <p:cNvPr id="5135" name="Picture 4" descr="qadlogo.jpg"/>
              <p:cNvPicPr>
                <a:picLocks noChangeAspect="1"/>
              </p:cNvPicPr>
              <p:nvPr/>
            </p:nvPicPr>
            <p:blipFill>
              <a:blip r:embed="rId3" cstate="print"/>
              <a:srcRect/>
              <a:stretch>
                <a:fillRect/>
              </a:stretch>
            </p:blipFill>
            <p:spPr bwMode="auto">
              <a:xfrm>
                <a:off x="476666" y="2595564"/>
                <a:ext cx="619125" cy="600075"/>
              </a:xfrm>
              <a:prstGeom prst="rect">
                <a:avLst/>
              </a:prstGeom>
              <a:noFill/>
              <a:ln w="9525">
                <a:noFill/>
                <a:miter lim="800000"/>
                <a:headEnd/>
                <a:tailEnd/>
              </a:ln>
            </p:spPr>
          </p:pic>
          <p:sp>
            <p:nvSpPr>
              <p:cNvPr id="5136" name="TextBox 17"/>
              <p:cNvSpPr txBox="1">
                <a:spLocks noChangeArrowheads="1"/>
              </p:cNvSpPr>
              <p:nvPr/>
            </p:nvSpPr>
            <p:spPr bwMode="auto">
              <a:xfrm>
                <a:off x="39694" y="3152001"/>
                <a:ext cx="1493071" cy="478452"/>
              </a:xfrm>
              <a:prstGeom prst="rect">
                <a:avLst/>
              </a:prstGeom>
              <a:noFill/>
              <a:ln w="9525">
                <a:noFill/>
                <a:miter lim="800000"/>
                <a:headEnd/>
                <a:tailEnd/>
              </a:ln>
            </p:spPr>
            <p:txBody>
              <a:bodyPr wrap="none">
                <a:spAutoFit/>
              </a:bodyPr>
              <a:lstStyle/>
              <a:p>
                <a:pPr algn="ctr"/>
                <a:r>
                  <a:rPr lang="en-US" altLang="zh-CN" sz="1200" dirty="0" smtClean="0">
                    <a:latin typeface="+mj-lt"/>
                    <a:ea typeface="宋体" pitchFamily="2" charset="-122"/>
                  </a:rPr>
                  <a:t>QDoc </a:t>
                </a:r>
                <a:r>
                  <a:rPr lang="en-US" altLang="zh-CN" sz="1200" dirty="0">
                    <a:latin typeface="+mj-lt"/>
                    <a:ea typeface="宋体" pitchFamily="2" charset="-122"/>
                  </a:rPr>
                  <a:t>XML</a:t>
                </a:r>
              </a:p>
            </p:txBody>
          </p:sp>
        </p:grpSp>
        <p:sp>
          <p:nvSpPr>
            <p:cNvPr id="14" name="TextBox 119"/>
            <p:cNvSpPr txBox="1">
              <a:spLocks noChangeArrowheads="1"/>
            </p:cNvSpPr>
            <p:nvPr/>
          </p:nvSpPr>
          <p:spPr bwMode="auto">
            <a:xfrm>
              <a:off x="2742156" y="1905145"/>
              <a:ext cx="2744431" cy="913100"/>
            </a:xfrm>
            <a:prstGeom prst="rect">
              <a:avLst/>
            </a:prstGeom>
            <a:solidFill>
              <a:schemeClr val="tx2">
                <a:lumMod val="40000"/>
                <a:lumOff val="60000"/>
              </a:schemeClr>
            </a:solidFill>
            <a:ln w="9525">
              <a:noFill/>
              <a:miter lim="800000"/>
              <a:headEnd/>
              <a:tailEnd/>
            </a:ln>
          </p:spPr>
          <p:txBody>
            <a:bodyPr wrap="none" anchor="ctr"/>
            <a:lstStyle/>
            <a:p>
              <a:pPr algn="ctr"/>
              <a:r>
                <a:rPr lang="en-GB" sz="1200" b="1">
                  <a:solidFill>
                    <a:srgbClr val="FFFFFF"/>
                  </a:solidFill>
                  <a:latin typeface="+mj-lt"/>
                </a:rPr>
                <a:t>EMEA</a:t>
              </a:r>
            </a:p>
            <a:p>
              <a:pPr algn="ctr"/>
              <a:r>
                <a:rPr lang="en-GB" sz="1200" b="1">
                  <a:solidFill>
                    <a:srgbClr val="FFFFFF"/>
                  </a:solidFill>
                  <a:latin typeface="+mj-lt"/>
                </a:rPr>
                <a:t>(Receiver)</a:t>
              </a:r>
              <a:endParaRPr lang="en-US" altLang="zh-CN" sz="1200" b="1">
                <a:solidFill>
                  <a:srgbClr val="FFFFFF"/>
                </a:solidFill>
                <a:latin typeface="+mj-lt"/>
                <a:ea typeface="宋体" pitchFamily="2" charset="-122"/>
              </a:endParaRPr>
            </a:p>
          </p:txBody>
        </p:sp>
        <p:sp>
          <p:nvSpPr>
            <p:cNvPr id="15" name="TextBox 119"/>
            <p:cNvSpPr txBox="1">
              <a:spLocks noChangeArrowheads="1"/>
            </p:cNvSpPr>
            <p:nvPr/>
          </p:nvSpPr>
          <p:spPr bwMode="auto">
            <a:xfrm>
              <a:off x="2771378" y="2971800"/>
              <a:ext cx="2744431" cy="913102"/>
            </a:xfrm>
            <a:prstGeom prst="rect">
              <a:avLst/>
            </a:prstGeom>
            <a:solidFill>
              <a:schemeClr val="tx2">
                <a:lumMod val="40000"/>
                <a:lumOff val="60000"/>
              </a:schemeClr>
            </a:solidFill>
            <a:ln w="9525">
              <a:noFill/>
              <a:miter lim="800000"/>
              <a:headEnd/>
              <a:tailEnd/>
            </a:ln>
          </p:spPr>
          <p:txBody>
            <a:bodyPr wrap="none" anchor="ctr"/>
            <a:lstStyle/>
            <a:p>
              <a:pPr algn="ctr"/>
              <a:r>
                <a:rPr lang="en-GB" sz="1200" b="1">
                  <a:solidFill>
                    <a:srgbClr val="FFFFFF"/>
                  </a:solidFill>
                  <a:latin typeface="+mj-lt"/>
                </a:rPr>
                <a:t>NAMER</a:t>
              </a:r>
            </a:p>
            <a:p>
              <a:pPr algn="ctr"/>
              <a:r>
                <a:rPr lang="en-GB" sz="1200" b="1">
                  <a:solidFill>
                    <a:srgbClr val="FFFFFF"/>
                  </a:solidFill>
                  <a:latin typeface="+mj-lt"/>
                </a:rPr>
                <a:t>(Receiver)</a:t>
              </a:r>
              <a:endParaRPr lang="en-US" altLang="zh-CN" sz="1200" b="1">
                <a:solidFill>
                  <a:srgbClr val="FFFFFF"/>
                </a:solidFill>
                <a:latin typeface="+mj-lt"/>
                <a:ea typeface="宋体" pitchFamily="2" charset="-122"/>
              </a:endParaRPr>
            </a:p>
          </p:txBody>
        </p:sp>
        <p:cxnSp>
          <p:nvCxnSpPr>
            <p:cNvPr id="25" name="Straight Arrow Connector 24"/>
            <p:cNvCxnSpPr>
              <a:stCxn id="14" idx="3"/>
              <a:endCxn id="5128" idx="1"/>
            </p:cNvCxnSpPr>
            <p:nvPr/>
          </p:nvCxnSpPr>
          <p:spPr bwMode="auto">
            <a:xfrm flipV="1">
              <a:off x="5486587" y="2173866"/>
              <a:ext cx="1675394" cy="18920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9" name="Straight Arrow Connector 28"/>
            <p:cNvCxnSpPr>
              <a:stCxn id="15" idx="3"/>
              <a:endCxn id="5129" idx="1"/>
            </p:cNvCxnSpPr>
            <p:nvPr/>
          </p:nvCxnSpPr>
          <p:spPr bwMode="auto">
            <a:xfrm>
              <a:off x="5515809" y="3429722"/>
              <a:ext cx="1646172" cy="301625"/>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9" name="Footer Placeholder 18"/>
          <p:cNvSpPr>
            <a:spLocks noGrp="1"/>
          </p:cNvSpPr>
          <p:nvPr>
            <p:ph type="ftr" sz="quarter" idx="10"/>
          </p:nvPr>
        </p:nvSpPr>
        <p:spPr/>
        <p:txBody>
          <a:bodyPr/>
          <a:lstStyle/>
          <a:p>
            <a:r>
              <a:rPr lang="en-US" dirty="0" smtClean="0"/>
              <a:t>QX-CNFG-030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idx="1"/>
          </p:nvPr>
        </p:nvSpPr>
        <p:spPr/>
        <p:txBody>
          <a:bodyPr/>
          <a:lstStyle/>
          <a:p>
            <a:r>
              <a:rPr lang="en-US" smtClean="0"/>
              <a:t>Open the request generated by SOAP UI</a:t>
            </a:r>
          </a:p>
          <a:p>
            <a:endParaRPr lang="en-US" smtClean="0"/>
          </a:p>
        </p:txBody>
      </p:sp>
      <p:sp>
        <p:nvSpPr>
          <p:cNvPr id="32770" name="Title 1"/>
          <p:cNvSpPr>
            <a:spLocks noGrp="1"/>
          </p:cNvSpPr>
          <p:nvPr>
            <p:ph type="title"/>
          </p:nvPr>
        </p:nvSpPr>
        <p:spPr/>
        <p:txBody>
          <a:bodyPr/>
          <a:lstStyle/>
          <a:p>
            <a:r>
              <a:rPr lang="en-US" smtClean="0"/>
              <a:t>Edit QDoc Request</a:t>
            </a:r>
          </a:p>
        </p:txBody>
      </p:sp>
      <p:sp>
        <p:nvSpPr>
          <p:cNvPr id="7" name="Footer Placeholder 6"/>
          <p:cNvSpPr>
            <a:spLocks noGrp="1"/>
          </p:cNvSpPr>
          <p:nvPr>
            <p:ph type="ftr" sz="quarter" idx="10"/>
          </p:nvPr>
        </p:nvSpPr>
        <p:spPr/>
        <p:txBody>
          <a:bodyPr/>
          <a:lstStyle/>
          <a:p>
            <a:r>
              <a:rPr lang="en-US" dirty="0" smtClean="0"/>
              <a:t>QX-CNFG-300</a:t>
            </a:r>
            <a:endParaRPr lang="en-US" dirty="0"/>
          </a:p>
        </p:txBody>
      </p:sp>
      <p:pic>
        <p:nvPicPr>
          <p:cNvPr id="51203" name="Picture 3" descr="C:\Users\frl\AppData\Local\Temp\SNAGHTML3729eef.PNG"/>
          <p:cNvPicPr>
            <a:picLocks noChangeAspect="1" noChangeArrowheads="1"/>
          </p:cNvPicPr>
          <p:nvPr/>
        </p:nvPicPr>
        <p:blipFill>
          <a:blip r:embed="rId3"/>
          <a:srcRect/>
          <a:stretch>
            <a:fillRect/>
          </a:stretch>
        </p:blipFill>
        <p:spPr bwMode="auto">
          <a:xfrm>
            <a:off x="1219200" y="1524000"/>
            <a:ext cx="6400800" cy="4817942"/>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idx="1"/>
          </p:nvPr>
        </p:nvSpPr>
        <p:spPr/>
        <p:txBody>
          <a:bodyPr/>
          <a:lstStyle/>
          <a:p>
            <a:r>
              <a:rPr lang="en-US" smtClean="0"/>
              <a:t>Set the sender and receiver in the header</a:t>
            </a:r>
          </a:p>
        </p:txBody>
      </p:sp>
      <p:sp>
        <p:nvSpPr>
          <p:cNvPr id="33794" name="Title 1"/>
          <p:cNvSpPr>
            <a:spLocks noGrp="1"/>
          </p:cNvSpPr>
          <p:nvPr>
            <p:ph type="title"/>
          </p:nvPr>
        </p:nvSpPr>
        <p:spPr/>
        <p:txBody>
          <a:bodyPr/>
          <a:lstStyle/>
          <a:p>
            <a:r>
              <a:rPr lang="en-US" smtClean="0"/>
              <a:t>Edit QDoc Request – Update Header</a:t>
            </a:r>
          </a:p>
        </p:txBody>
      </p:sp>
      <p:sp>
        <p:nvSpPr>
          <p:cNvPr id="7" name="Footer Placeholder 6"/>
          <p:cNvSpPr>
            <a:spLocks noGrp="1"/>
          </p:cNvSpPr>
          <p:nvPr>
            <p:ph type="ftr" sz="quarter" idx="10"/>
          </p:nvPr>
        </p:nvSpPr>
        <p:spPr/>
        <p:txBody>
          <a:bodyPr/>
          <a:lstStyle/>
          <a:p>
            <a:r>
              <a:rPr lang="en-US" dirty="0" smtClean="0"/>
              <a:t>QX-CNFG-310</a:t>
            </a:r>
            <a:endParaRPr lang="en-US" dirty="0"/>
          </a:p>
        </p:txBody>
      </p:sp>
      <p:pic>
        <p:nvPicPr>
          <p:cNvPr id="49157" name="Picture 5" descr="C:\Users\frl\AppData\Local\Temp\SNAGHTML3798d33.PNG"/>
          <p:cNvPicPr>
            <a:picLocks noChangeAspect="1" noChangeArrowheads="1"/>
          </p:cNvPicPr>
          <p:nvPr/>
        </p:nvPicPr>
        <p:blipFill>
          <a:blip r:embed="rId3"/>
          <a:srcRect/>
          <a:stretch>
            <a:fillRect/>
          </a:stretch>
        </p:blipFill>
        <p:spPr bwMode="auto">
          <a:xfrm>
            <a:off x="990600" y="1524000"/>
            <a:ext cx="6781800" cy="4774521"/>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p:cNvSpPr>
          <p:nvPr>
            <p:ph idx="1"/>
          </p:nvPr>
        </p:nvSpPr>
        <p:spPr/>
        <p:txBody>
          <a:bodyPr/>
          <a:lstStyle/>
          <a:p>
            <a:r>
              <a:rPr lang="en-US" smtClean="0"/>
              <a:t>Create session context entries</a:t>
            </a:r>
          </a:p>
          <a:p>
            <a:pPr lvl="1"/>
            <a:r>
              <a:rPr lang="en-US" smtClean="0"/>
              <a:t>version, domain, username, password, scopeTransaction</a:t>
            </a:r>
          </a:p>
        </p:txBody>
      </p:sp>
      <p:sp>
        <p:nvSpPr>
          <p:cNvPr id="34818" name="Title 1"/>
          <p:cNvSpPr>
            <a:spLocks noGrp="1"/>
          </p:cNvSpPr>
          <p:nvPr>
            <p:ph type="title"/>
          </p:nvPr>
        </p:nvSpPr>
        <p:spPr/>
        <p:txBody>
          <a:bodyPr/>
          <a:lstStyle/>
          <a:p>
            <a:r>
              <a:rPr lang="en-US" smtClean="0"/>
              <a:t>Edit QDoc Request – Session Context</a:t>
            </a:r>
          </a:p>
        </p:txBody>
      </p:sp>
      <p:sp>
        <p:nvSpPr>
          <p:cNvPr id="7" name="Footer Placeholder 6"/>
          <p:cNvSpPr>
            <a:spLocks noGrp="1"/>
          </p:cNvSpPr>
          <p:nvPr>
            <p:ph type="ftr" sz="quarter" idx="10"/>
          </p:nvPr>
        </p:nvSpPr>
        <p:spPr/>
        <p:txBody>
          <a:bodyPr/>
          <a:lstStyle/>
          <a:p>
            <a:r>
              <a:rPr lang="en-US" dirty="0" smtClean="0"/>
              <a:t>QX-CNFG-320</a:t>
            </a:r>
            <a:endParaRPr lang="en-US" dirty="0"/>
          </a:p>
        </p:txBody>
      </p:sp>
      <p:pic>
        <p:nvPicPr>
          <p:cNvPr id="47109" name="Picture 5" descr="C:\Users\frl\AppData\Local\Temp\SNAGHTML379053f.PNG"/>
          <p:cNvPicPr>
            <a:picLocks noChangeAspect="1" noChangeArrowheads="1"/>
          </p:cNvPicPr>
          <p:nvPr/>
        </p:nvPicPr>
        <p:blipFill>
          <a:blip r:embed="rId3"/>
          <a:srcRect/>
          <a:stretch>
            <a:fillRect/>
          </a:stretch>
        </p:blipFill>
        <p:spPr bwMode="auto">
          <a:xfrm>
            <a:off x="1524000" y="2209800"/>
            <a:ext cx="5943600" cy="419676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2"/>
          <p:cNvSpPr>
            <a:spLocks noGrp="1"/>
          </p:cNvSpPr>
          <p:nvPr>
            <p:ph idx="1"/>
          </p:nvPr>
        </p:nvSpPr>
        <p:spPr/>
        <p:txBody>
          <a:bodyPr/>
          <a:lstStyle/>
          <a:p>
            <a:r>
              <a:rPr lang="en-US" smtClean="0"/>
              <a:t>Remove unwanted nodes from request</a:t>
            </a:r>
          </a:p>
          <a:p>
            <a:r>
              <a:rPr lang="en-US" smtClean="0"/>
              <a:t>Insert application data</a:t>
            </a:r>
          </a:p>
          <a:p>
            <a:endParaRPr lang="en-US" smtClean="0"/>
          </a:p>
        </p:txBody>
      </p:sp>
      <p:sp>
        <p:nvSpPr>
          <p:cNvPr id="35842" name="Title 1"/>
          <p:cNvSpPr>
            <a:spLocks noGrp="1"/>
          </p:cNvSpPr>
          <p:nvPr>
            <p:ph type="title"/>
          </p:nvPr>
        </p:nvSpPr>
        <p:spPr/>
        <p:txBody>
          <a:bodyPr/>
          <a:lstStyle/>
          <a:p>
            <a:r>
              <a:rPr lang="en-US" smtClean="0"/>
              <a:t>Edit QDoc Request – Request Data</a:t>
            </a:r>
          </a:p>
        </p:txBody>
      </p:sp>
      <p:sp>
        <p:nvSpPr>
          <p:cNvPr id="7" name="Footer Placeholder 6"/>
          <p:cNvSpPr>
            <a:spLocks noGrp="1"/>
          </p:cNvSpPr>
          <p:nvPr>
            <p:ph type="ftr" sz="quarter" idx="10"/>
          </p:nvPr>
        </p:nvSpPr>
        <p:spPr/>
        <p:txBody>
          <a:bodyPr/>
          <a:lstStyle/>
          <a:p>
            <a:r>
              <a:rPr lang="en-US" dirty="0" smtClean="0"/>
              <a:t>QX-CNFG-330</a:t>
            </a:r>
            <a:endParaRPr lang="en-US" dirty="0"/>
          </a:p>
        </p:txBody>
      </p:sp>
      <p:pic>
        <p:nvPicPr>
          <p:cNvPr id="45061" name="Picture 5" descr="C:\Users\frl\AppData\Local\Temp\SNAGHTML385b636.PNG"/>
          <p:cNvPicPr>
            <a:picLocks noChangeAspect="1" noChangeArrowheads="1"/>
          </p:cNvPicPr>
          <p:nvPr/>
        </p:nvPicPr>
        <p:blipFill>
          <a:blip r:embed="rId3"/>
          <a:srcRect/>
          <a:stretch>
            <a:fillRect/>
          </a:stretch>
        </p:blipFill>
        <p:spPr bwMode="auto">
          <a:xfrm>
            <a:off x="1143000" y="1905000"/>
            <a:ext cx="6477000" cy="4461591"/>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Content Placeholder 2"/>
          <p:cNvSpPr>
            <a:spLocks noGrp="1"/>
          </p:cNvSpPr>
          <p:nvPr>
            <p:ph idx="1"/>
          </p:nvPr>
        </p:nvSpPr>
        <p:spPr/>
        <p:txBody>
          <a:bodyPr/>
          <a:lstStyle/>
          <a:p>
            <a:r>
              <a:rPr lang="en-US" dirty="0" smtClean="0"/>
              <a:t>To process the request, click the green arrow</a:t>
            </a:r>
          </a:p>
          <a:p>
            <a:r>
              <a:rPr lang="en-US" dirty="0" smtClean="0"/>
              <a:t>The response received from </a:t>
            </a:r>
            <a:r>
              <a:rPr lang="en-US" dirty="0" err="1" smtClean="0"/>
              <a:t>QXtend</a:t>
            </a:r>
            <a:r>
              <a:rPr lang="en-US" dirty="0" smtClean="0"/>
              <a:t> displays </a:t>
            </a:r>
          </a:p>
        </p:txBody>
      </p:sp>
      <p:sp>
        <p:nvSpPr>
          <p:cNvPr id="36866" name="Title 1"/>
          <p:cNvSpPr>
            <a:spLocks noGrp="1"/>
          </p:cNvSpPr>
          <p:nvPr>
            <p:ph type="title"/>
          </p:nvPr>
        </p:nvSpPr>
        <p:spPr/>
        <p:txBody>
          <a:bodyPr/>
          <a:lstStyle/>
          <a:p>
            <a:r>
              <a:rPr lang="en-US" smtClean="0"/>
              <a:t>Process Request</a:t>
            </a:r>
          </a:p>
        </p:txBody>
      </p:sp>
      <p:pic>
        <p:nvPicPr>
          <p:cNvPr id="36869" name="Picture 5"/>
          <p:cNvPicPr>
            <a:picLocks noChangeAspect="1" noChangeArrowheads="1"/>
          </p:cNvPicPr>
          <p:nvPr/>
        </p:nvPicPr>
        <p:blipFill>
          <a:blip r:embed="rId3" cstate="print"/>
          <a:srcRect/>
          <a:stretch>
            <a:fillRect/>
          </a:stretch>
        </p:blipFill>
        <p:spPr bwMode="auto">
          <a:xfrm>
            <a:off x="2133600" y="1447800"/>
            <a:ext cx="304800" cy="304800"/>
          </a:xfrm>
          <a:prstGeom prst="rect">
            <a:avLst/>
          </a:prstGeom>
          <a:noFill/>
          <a:ln w="9525">
            <a:noFill/>
            <a:miter lim="800000"/>
            <a:headEnd/>
            <a:tailEnd/>
          </a:ln>
        </p:spPr>
      </p:pic>
      <p:sp>
        <p:nvSpPr>
          <p:cNvPr id="8" name="Footer Placeholder 7"/>
          <p:cNvSpPr>
            <a:spLocks noGrp="1"/>
          </p:cNvSpPr>
          <p:nvPr>
            <p:ph type="ftr" sz="quarter" idx="10"/>
          </p:nvPr>
        </p:nvSpPr>
        <p:spPr/>
        <p:txBody>
          <a:bodyPr/>
          <a:lstStyle/>
          <a:p>
            <a:r>
              <a:rPr lang="en-US" dirty="0" smtClean="0"/>
              <a:t>QX-CNFG-340</a:t>
            </a:r>
            <a:endParaRPr lang="en-US" dirty="0"/>
          </a:p>
        </p:txBody>
      </p:sp>
      <p:pic>
        <p:nvPicPr>
          <p:cNvPr id="43010" name="Picture 2" descr="C:\Users\frl\AppData\Local\Temp\SNAGHTML387ab5d.PNG"/>
          <p:cNvPicPr>
            <a:picLocks noChangeAspect="1" noChangeArrowheads="1"/>
          </p:cNvPicPr>
          <p:nvPr/>
        </p:nvPicPr>
        <p:blipFill>
          <a:blip r:embed="rId4"/>
          <a:srcRect/>
          <a:stretch>
            <a:fillRect/>
          </a:stretch>
        </p:blipFill>
        <p:spPr bwMode="auto">
          <a:xfrm>
            <a:off x="762000" y="2362200"/>
            <a:ext cx="7894756" cy="40386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altLang="zh-CN" dirty="0" smtClean="0"/>
              <a:t>User can generate a WSDL for an API - or set of APIs - for a given receiver/API combination. </a:t>
            </a:r>
          </a:p>
          <a:p>
            <a:r>
              <a:rPr lang="en-US" altLang="zh-CN" dirty="0" smtClean="0"/>
              <a:t>Generate WSDL button is available in Modify and View Receiver screens</a:t>
            </a:r>
          </a:p>
          <a:p>
            <a:r>
              <a:rPr lang="en-US" altLang="zh-CN" dirty="0" smtClean="0"/>
              <a:t>Each WSDL can contain one or more </a:t>
            </a:r>
            <a:r>
              <a:rPr lang="en-US" altLang="zh-CN" dirty="0" err="1" smtClean="0"/>
              <a:t>QDoc</a:t>
            </a:r>
            <a:r>
              <a:rPr lang="en-US" altLang="zh-CN" dirty="0" smtClean="0"/>
              <a:t> definitions. </a:t>
            </a:r>
          </a:p>
          <a:p>
            <a:r>
              <a:rPr lang="en-US" altLang="zh-CN" dirty="0" smtClean="0"/>
              <a:t>WSDL can only be generated for APIs that use the 1.1 syntax specification.</a:t>
            </a:r>
          </a:p>
          <a:p>
            <a:r>
              <a:rPr lang="en-US" altLang="zh-CN" dirty="0" smtClean="0"/>
              <a:t>The generated .zip file includes</a:t>
            </a:r>
          </a:p>
          <a:p>
            <a:pPr lvl="1"/>
            <a:r>
              <a:rPr lang="en-US" altLang="zh-CN" dirty="0" smtClean="0"/>
              <a:t>WSDL file(s)</a:t>
            </a:r>
          </a:p>
          <a:p>
            <a:pPr lvl="1"/>
            <a:r>
              <a:rPr lang="en-US" altLang="zh-CN" dirty="0" smtClean="0"/>
              <a:t>Request scheme file(s)</a:t>
            </a:r>
          </a:p>
          <a:p>
            <a:pPr lvl="1"/>
            <a:r>
              <a:rPr lang="en-US" altLang="zh-CN" dirty="0" smtClean="0"/>
              <a:t>Response scheme file(s)</a:t>
            </a:r>
          </a:p>
          <a:p>
            <a:pPr lvl="1"/>
            <a:r>
              <a:rPr lang="en-US" altLang="zh-CN" dirty="0" smtClean="0"/>
              <a:t>Sample </a:t>
            </a:r>
            <a:r>
              <a:rPr lang="en-US" altLang="zh-CN" dirty="0" err="1" smtClean="0"/>
              <a:t>QDoc</a:t>
            </a:r>
            <a:r>
              <a:rPr lang="en-US" altLang="zh-CN" dirty="0" smtClean="0"/>
              <a:t>(s)</a:t>
            </a:r>
          </a:p>
          <a:p>
            <a:endParaRPr lang="zh-CN" altLang="en-US" dirty="0" smtClean="0"/>
          </a:p>
        </p:txBody>
      </p:sp>
      <p:sp>
        <p:nvSpPr>
          <p:cNvPr id="105474" name="Title 1"/>
          <p:cNvSpPr>
            <a:spLocks noGrp="1"/>
          </p:cNvSpPr>
          <p:nvPr>
            <p:ph type="title"/>
          </p:nvPr>
        </p:nvSpPr>
        <p:spPr/>
        <p:txBody>
          <a:bodyPr/>
          <a:lstStyle/>
          <a:p>
            <a:r>
              <a:rPr lang="en-US" altLang="zh-CN" dirty="0" smtClean="0"/>
              <a:t>Generate WSDL</a:t>
            </a:r>
          </a:p>
        </p:txBody>
      </p:sp>
      <p:sp>
        <p:nvSpPr>
          <p:cNvPr id="6" name="Footer Placeholder 5"/>
          <p:cNvSpPr>
            <a:spLocks noGrp="1"/>
          </p:cNvSpPr>
          <p:nvPr>
            <p:ph type="ftr" sz="quarter" idx="10"/>
          </p:nvPr>
        </p:nvSpPr>
        <p:spPr/>
        <p:txBody>
          <a:bodyPr/>
          <a:lstStyle/>
          <a:p>
            <a:r>
              <a:rPr lang="en-US" dirty="0" smtClean="0"/>
              <a:t>QX-CNFG-270</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zh-CN" dirty="0" smtClean="0"/>
              <a:t>Generate a WSDL for Receiver/APIs</a:t>
            </a:r>
          </a:p>
        </p:txBody>
      </p:sp>
      <p:pic>
        <p:nvPicPr>
          <p:cNvPr id="30723" name="Picture 4"/>
          <p:cNvPicPr>
            <a:picLocks noChangeAspect="1" noChangeArrowheads="1"/>
          </p:cNvPicPr>
          <p:nvPr/>
        </p:nvPicPr>
        <p:blipFill>
          <a:blip r:embed="rId3" cstate="print"/>
          <a:srcRect/>
          <a:stretch>
            <a:fillRect/>
          </a:stretch>
        </p:blipFill>
        <p:spPr bwMode="auto">
          <a:xfrm>
            <a:off x="5791200" y="1524000"/>
            <a:ext cx="2905125" cy="1247775"/>
          </a:xfrm>
          <a:prstGeom prst="rect">
            <a:avLst/>
          </a:prstGeom>
          <a:noFill/>
          <a:ln w="9525">
            <a:noFill/>
            <a:miter lim="800000"/>
            <a:headEnd/>
            <a:tailEnd/>
          </a:ln>
        </p:spPr>
      </p:pic>
      <p:sp>
        <p:nvSpPr>
          <p:cNvPr id="9" name="Footer Placeholder 8"/>
          <p:cNvSpPr>
            <a:spLocks noGrp="1"/>
          </p:cNvSpPr>
          <p:nvPr>
            <p:ph type="ftr" sz="quarter" idx="10"/>
          </p:nvPr>
        </p:nvSpPr>
        <p:spPr/>
        <p:txBody>
          <a:bodyPr/>
          <a:lstStyle/>
          <a:p>
            <a:r>
              <a:rPr lang="en-US" dirty="0" smtClean="0"/>
              <a:t>QX-CNFG-280</a:t>
            </a:r>
            <a:endParaRPr lang="en-US" dirty="0"/>
          </a:p>
        </p:txBody>
      </p:sp>
      <p:pic>
        <p:nvPicPr>
          <p:cNvPr id="5123" name="Picture 3"/>
          <p:cNvPicPr>
            <a:picLocks noChangeAspect="1" noChangeArrowheads="1"/>
          </p:cNvPicPr>
          <p:nvPr/>
        </p:nvPicPr>
        <p:blipFill>
          <a:blip r:embed="rId4"/>
          <a:srcRect/>
          <a:stretch>
            <a:fillRect/>
          </a:stretch>
        </p:blipFill>
        <p:spPr bwMode="auto">
          <a:xfrm>
            <a:off x="5707329" y="3200400"/>
            <a:ext cx="3436671" cy="2438400"/>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a:srcRect/>
          <a:stretch>
            <a:fillRect/>
          </a:stretch>
        </p:blipFill>
        <p:spPr bwMode="auto">
          <a:xfrm>
            <a:off x="152400" y="1219201"/>
            <a:ext cx="5514415" cy="4343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p:txBody>
          <a:bodyPr/>
          <a:lstStyle/>
          <a:p>
            <a:r>
              <a:rPr lang="en-US" dirty="0" smtClean="0"/>
              <a:t>Configure e-mail Settings</a:t>
            </a:r>
          </a:p>
          <a:p>
            <a:r>
              <a:rPr lang="en-US" dirty="0" smtClean="0"/>
              <a:t>Manage alert recipients</a:t>
            </a:r>
          </a:p>
          <a:p>
            <a:r>
              <a:rPr lang="en-US" dirty="0" smtClean="0"/>
              <a:t>Manage alert groups</a:t>
            </a:r>
          </a:p>
        </p:txBody>
      </p:sp>
      <p:sp>
        <p:nvSpPr>
          <p:cNvPr id="37890" name="Title 1"/>
          <p:cNvSpPr>
            <a:spLocks noGrp="1"/>
          </p:cNvSpPr>
          <p:nvPr>
            <p:ph type="title"/>
          </p:nvPr>
        </p:nvSpPr>
        <p:spPr/>
        <p:txBody>
          <a:bodyPr>
            <a:normAutofit/>
          </a:bodyPr>
          <a:lstStyle/>
          <a:p>
            <a:r>
              <a:rPr lang="en-US" dirty="0" smtClean="0"/>
              <a:t>E-mail Alerts</a:t>
            </a:r>
          </a:p>
        </p:txBody>
      </p:sp>
      <p:pic>
        <p:nvPicPr>
          <p:cNvPr id="37892" name="Picture 2"/>
          <p:cNvPicPr>
            <a:picLocks noChangeAspect="1" noChangeArrowheads="1"/>
          </p:cNvPicPr>
          <p:nvPr/>
        </p:nvPicPr>
        <p:blipFill>
          <a:blip r:embed="rId3" cstate="print"/>
          <a:srcRect/>
          <a:stretch>
            <a:fillRect/>
          </a:stretch>
        </p:blipFill>
        <p:spPr bwMode="auto">
          <a:xfrm>
            <a:off x="990600" y="2819400"/>
            <a:ext cx="7143750" cy="21907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9" name="Footer Placeholder 8"/>
          <p:cNvSpPr>
            <a:spLocks noGrp="1"/>
          </p:cNvSpPr>
          <p:nvPr>
            <p:ph type="ftr" sz="quarter" idx="10"/>
          </p:nvPr>
        </p:nvSpPr>
        <p:spPr/>
        <p:txBody>
          <a:bodyPr/>
          <a:lstStyle/>
          <a:p>
            <a:r>
              <a:rPr lang="en-US" dirty="0" smtClean="0"/>
              <a:t>QX-CNFG-350</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2"/>
          <p:cNvSpPr>
            <a:spLocks noGrp="1"/>
          </p:cNvSpPr>
          <p:nvPr>
            <p:ph idx="1"/>
          </p:nvPr>
        </p:nvSpPr>
        <p:spPr/>
        <p:txBody>
          <a:bodyPr/>
          <a:lstStyle/>
          <a:p>
            <a:r>
              <a:rPr lang="en-US" dirty="0" smtClean="0"/>
              <a:t>Available API list held in QXI by:</a:t>
            </a:r>
          </a:p>
          <a:p>
            <a:pPr lvl="1"/>
            <a:r>
              <a:rPr lang="en-US" dirty="0" smtClean="0"/>
              <a:t>Adapter and application version</a:t>
            </a:r>
          </a:p>
          <a:p>
            <a:r>
              <a:rPr lang="en-US" dirty="0" smtClean="0"/>
              <a:t>Schemas define interface </a:t>
            </a:r>
          </a:p>
          <a:p>
            <a:pPr lvl="1"/>
            <a:r>
              <a:rPr lang="en-US" dirty="0" smtClean="0"/>
              <a:t>data contents, data type, and data structure</a:t>
            </a:r>
          </a:p>
          <a:p>
            <a:pPr lvl="1"/>
            <a:r>
              <a:rPr lang="en-US" dirty="0" smtClean="0"/>
              <a:t>request and response</a:t>
            </a:r>
          </a:p>
          <a:p>
            <a:r>
              <a:rPr lang="en-US" dirty="0" smtClean="0"/>
              <a:t>API list managed using QXI UI</a:t>
            </a:r>
          </a:p>
          <a:p>
            <a:pPr lvl="1"/>
            <a:r>
              <a:rPr lang="en-US" dirty="0" smtClean="0"/>
              <a:t>Add, modify, and delete operations supported</a:t>
            </a:r>
          </a:p>
          <a:p>
            <a:endParaRPr lang="en-US" dirty="0" smtClean="0"/>
          </a:p>
        </p:txBody>
      </p:sp>
      <p:sp>
        <p:nvSpPr>
          <p:cNvPr id="39938" name="Title 1"/>
          <p:cNvSpPr>
            <a:spLocks noGrp="1"/>
          </p:cNvSpPr>
          <p:nvPr>
            <p:ph type="title"/>
          </p:nvPr>
        </p:nvSpPr>
        <p:spPr/>
        <p:txBody>
          <a:bodyPr/>
          <a:lstStyle/>
          <a:p>
            <a:r>
              <a:rPr lang="en-US" smtClean="0"/>
              <a:t>QXtend Inbound APIs (Schemas)</a:t>
            </a:r>
          </a:p>
        </p:txBody>
      </p:sp>
      <p:grpSp>
        <p:nvGrpSpPr>
          <p:cNvPr id="39940" name="Group 41"/>
          <p:cNvGrpSpPr>
            <a:grpSpLocks/>
          </p:cNvGrpSpPr>
          <p:nvPr/>
        </p:nvGrpSpPr>
        <p:grpSpPr bwMode="auto">
          <a:xfrm>
            <a:off x="784210" y="4191000"/>
            <a:ext cx="6354778" cy="2209800"/>
            <a:chOff x="1183146" y="1295400"/>
            <a:chExt cx="6641643" cy="2667000"/>
          </a:xfrm>
        </p:grpSpPr>
        <p:grpSp>
          <p:nvGrpSpPr>
            <p:cNvPr id="39941" name="Group 55"/>
            <p:cNvGrpSpPr>
              <a:grpSpLocks/>
            </p:cNvGrpSpPr>
            <p:nvPr/>
          </p:nvGrpSpPr>
          <p:grpSpPr bwMode="auto">
            <a:xfrm>
              <a:off x="1183146" y="1295400"/>
              <a:ext cx="6641643" cy="2667000"/>
              <a:chOff x="185330" y="1234440"/>
              <a:chExt cx="8196670" cy="3378200"/>
            </a:xfrm>
          </p:grpSpPr>
          <p:sp>
            <p:nvSpPr>
              <p:cNvPr id="59" name="TextBox 119"/>
              <p:cNvSpPr txBox="1">
                <a:spLocks noChangeArrowheads="1"/>
              </p:cNvSpPr>
              <p:nvPr/>
            </p:nvSpPr>
            <p:spPr bwMode="auto">
              <a:xfrm>
                <a:off x="2204309" y="1234440"/>
                <a:ext cx="3818823" cy="3378200"/>
              </a:xfrm>
              <a:prstGeom prst="rect">
                <a:avLst/>
              </a:prstGeom>
              <a:solidFill>
                <a:schemeClr val="tx2">
                  <a:lumMod val="60000"/>
                  <a:lumOff val="40000"/>
                </a:schemeClr>
              </a:solidFill>
              <a:ln w="9525">
                <a:noFill/>
                <a:miter lim="800000"/>
                <a:headEnd/>
                <a:tailEnd/>
              </a:ln>
            </p:spPr>
            <p:txBody>
              <a:bodyPr wrap="none" anchor="b"/>
              <a:lstStyle/>
              <a:p>
                <a:pPr algn="ctr"/>
                <a:r>
                  <a:rPr lang="en-GB" sz="1000">
                    <a:solidFill>
                      <a:srgbClr val="FFFFFF"/>
                    </a:solidFill>
                    <a:latin typeface="+mj-lt"/>
                  </a:rPr>
                  <a:t>QXtend</a:t>
                </a:r>
                <a:endParaRPr lang="en-US" sz="1000">
                  <a:solidFill>
                    <a:srgbClr val="FFFFFF"/>
                  </a:solidFill>
                  <a:latin typeface="+mj-lt"/>
                </a:endParaRPr>
              </a:p>
            </p:txBody>
          </p:sp>
          <p:pic>
            <p:nvPicPr>
              <p:cNvPr id="39954" name="Picture 4" descr="qadlogo.jpg"/>
              <p:cNvPicPr>
                <a:picLocks noChangeAspect="1"/>
              </p:cNvPicPr>
              <p:nvPr/>
            </p:nvPicPr>
            <p:blipFill>
              <a:blip r:embed="rId3" cstate="print"/>
              <a:srcRect/>
              <a:stretch>
                <a:fillRect/>
              </a:stretch>
            </p:blipFill>
            <p:spPr bwMode="auto">
              <a:xfrm>
                <a:off x="476666" y="2595564"/>
                <a:ext cx="619125" cy="600075"/>
              </a:xfrm>
              <a:prstGeom prst="rect">
                <a:avLst/>
              </a:prstGeom>
              <a:noFill/>
              <a:ln w="9525">
                <a:noFill/>
                <a:miter lim="800000"/>
                <a:headEnd/>
                <a:tailEnd/>
              </a:ln>
            </p:spPr>
          </p:pic>
          <p:cxnSp>
            <p:nvCxnSpPr>
              <p:cNvPr id="64" name="Straight Arrow Connector 63"/>
              <p:cNvCxnSpPr>
                <a:endCxn id="66" idx="0"/>
              </p:cNvCxnSpPr>
              <p:nvPr/>
            </p:nvCxnSpPr>
            <p:spPr bwMode="auto">
              <a:xfrm flipV="1">
                <a:off x="1096542" y="2894418"/>
                <a:ext cx="884575"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66" name="TextBox 119"/>
              <p:cNvSpPr txBox="1">
                <a:spLocks noChangeArrowheads="1"/>
              </p:cNvSpPr>
              <p:nvPr/>
            </p:nvSpPr>
            <p:spPr bwMode="auto">
              <a:xfrm rot="16200000">
                <a:off x="1253886" y="2631487"/>
                <a:ext cx="1982752" cy="528288"/>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Web Service</a:t>
                </a:r>
                <a:endParaRPr lang="en-US" sz="1000">
                  <a:solidFill>
                    <a:srgbClr val="FFFFFF"/>
                  </a:solidFill>
                  <a:latin typeface="+mj-lt"/>
                </a:endParaRPr>
              </a:p>
            </p:txBody>
          </p:sp>
          <p:sp>
            <p:nvSpPr>
              <p:cNvPr id="39957" name="TextBox 23"/>
              <p:cNvSpPr txBox="1">
                <a:spLocks noChangeArrowheads="1"/>
              </p:cNvSpPr>
              <p:nvPr/>
            </p:nvSpPr>
            <p:spPr bwMode="auto">
              <a:xfrm>
                <a:off x="7162800" y="1524000"/>
                <a:ext cx="1219200" cy="12954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(EMEA)</a:t>
                </a:r>
                <a:endParaRPr lang="en-US" sz="1000">
                  <a:solidFill>
                    <a:schemeClr val="bg1"/>
                  </a:solidFill>
                  <a:latin typeface="+mj-lt"/>
                </a:endParaRPr>
              </a:p>
            </p:txBody>
          </p:sp>
          <p:sp>
            <p:nvSpPr>
              <p:cNvPr id="39958" name="TextBox 23"/>
              <p:cNvSpPr txBox="1">
                <a:spLocks noChangeArrowheads="1"/>
              </p:cNvSpPr>
              <p:nvPr/>
            </p:nvSpPr>
            <p:spPr bwMode="auto">
              <a:xfrm>
                <a:off x="7162800" y="3048000"/>
                <a:ext cx="1219200" cy="13716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(NAMER)</a:t>
                </a:r>
                <a:endParaRPr lang="en-US" sz="1000">
                  <a:solidFill>
                    <a:schemeClr val="bg1"/>
                  </a:solidFill>
                  <a:latin typeface="+mj-lt"/>
                </a:endParaRPr>
              </a:p>
            </p:txBody>
          </p:sp>
          <p:sp>
            <p:nvSpPr>
              <p:cNvPr id="39959" name="TextBox 17"/>
              <p:cNvSpPr txBox="1">
                <a:spLocks noChangeArrowheads="1"/>
              </p:cNvSpPr>
              <p:nvPr/>
            </p:nvSpPr>
            <p:spPr bwMode="auto">
              <a:xfrm>
                <a:off x="185330" y="3152000"/>
                <a:ext cx="1087984" cy="376407"/>
              </a:xfrm>
              <a:prstGeom prst="rect">
                <a:avLst/>
              </a:prstGeom>
              <a:noFill/>
              <a:ln w="9525">
                <a:noFill/>
                <a:miter lim="800000"/>
                <a:headEnd/>
                <a:tailEnd/>
              </a:ln>
            </p:spPr>
            <p:txBody>
              <a:bodyPr wrap="none">
                <a:spAutoFit/>
              </a:bodyPr>
              <a:lstStyle/>
              <a:p>
                <a:pPr algn="ctr"/>
                <a:r>
                  <a:rPr lang="en-US" sz="1000" dirty="0" smtClean="0">
                    <a:latin typeface="+mj-lt"/>
                  </a:rPr>
                  <a:t>QDoc </a:t>
                </a:r>
                <a:r>
                  <a:rPr lang="en-US" sz="1000" dirty="0">
                    <a:latin typeface="+mj-lt"/>
                  </a:rPr>
                  <a:t>XML</a:t>
                </a:r>
              </a:p>
            </p:txBody>
          </p:sp>
          <p:sp>
            <p:nvSpPr>
              <p:cNvPr id="73" name="TextBox 119"/>
              <p:cNvSpPr txBox="1">
                <a:spLocks noChangeArrowheads="1"/>
              </p:cNvSpPr>
              <p:nvPr/>
            </p:nvSpPr>
            <p:spPr bwMode="auto">
              <a:xfrm>
                <a:off x="2773549" y="1370345"/>
                <a:ext cx="608145" cy="91493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EMEA</a:t>
                </a:r>
              </a:p>
              <a:p>
                <a:pPr algn="ctr"/>
                <a:r>
                  <a:rPr lang="en-GB" sz="1000">
                    <a:solidFill>
                      <a:srgbClr val="FFFFFF"/>
                    </a:solidFill>
                    <a:latin typeface="+mj-lt"/>
                  </a:rPr>
                  <a:t>(Rcvr)</a:t>
                </a:r>
                <a:endParaRPr lang="en-US" sz="1000">
                  <a:solidFill>
                    <a:srgbClr val="FFFFFF"/>
                  </a:solidFill>
                  <a:latin typeface="+mj-lt"/>
                </a:endParaRPr>
              </a:p>
            </p:txBody>
          </p:sp>
          <p:sp>
            <p:nvSpPr>
              <p:cNvPr id="74" name="TextBox 119"/>
              <p:cNvSpPr txBox="1">
                <a:spLocks noChangeArrowheads="1"/>
              </p:cNvSpPr>
              <p:nvPr/>
            </p:nvSpPr>
            <p:spPr bwMode="auto">
              <a:xfrm>
                <a:off x="3381694" y="1370345"/>
                <a:ext cx="2516534" cy="914930"/>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75" name="TextBox 119"/>
              <p:cNvSpPr txBox="1">
                <a:spLocks noChangeArrowheads="1"/>
              </p:cNvSpPr>
              <p:nvPr/>
            </p:nvSpPr>
            <p:spPr bwMode="auto">
              <a:xfrm>
                <a:off x="3381694" y="1448004"/>
                <a:ext cx="610193" cy="762036"/>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EMEA </a:t>
                </a:r>
              </a:p>
              <a:p>
                <a:pPr algn="ctr">
                  <a:defRPr/>
                </a:pPr>
                <a:r>
                  <a:rPr lang="en-US" sz="1000" dirty="0">
                    <a:solidFill>
                      <a:srgbClr val="FFFFFF"/>
                    </a:solidFill>
                    <a:latin typeface="+mj-lt"/>
                  </a:rPr>
                  <a:t>(CP)</a:t>
                </a:r>
              </a:p>
            </p:txBody>
          </p:sp>
          <p:sp>
            <p:nvSpPr>
              <p:cNvPr id="76" name="TextBox 119"/>
              <p:cNvSpPr txBox="1">
                <a:spLocks noChangeArrowheads="1"/>
              </p:cNvSpPr>
              <p:nvPr/>
            </p:nvSpPr>
            <p:spPr bwMode="auto">
              <a:xfrm>
                <a:off x="3946839" y="1448004"/>
                <a:ext cx="1828531" cy="762036"/>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78" name="Straight Arrow Connector 77"/>
              <p:cNvCxnSpPr/>
              <p:nvPr/>
            </p:nvCxnSpPr>
            <p:spPr bwMode="auto">
              <a:xfrm>
                <a:off x="5871608" y="2006184"/>
                <a:ext cx="1316625" cy="385873"/>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79" name="TextBox 119"/>
              <p:cNvSpPr txBox="1">
                <a:spLocks noChangeArrowheads="1"/>
              </p:cNvSpPr>
              <p:nvPr/>
            </p:nvSpPr>
            <p:spPr bwMode="auto">
              <a:xfrm>
                <a:off x="2779692" y="2389629"/>
                <a:ext cx="610193" cy="914930"/>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000">
                    <a:solidFill>
                      <a:srgbClr val="FFFFFF"/>
                    </a:solidFill>
                    <a:latin typeface="+mj-lt"/>
                  </a:rPr>
                  <a:t>(Rcvr)</a:t>
                </a:r>
                <a:endParaRPr lang="en-US" sz="1000">
                  <a:solidFill>
                    <a:srgbClr val="FFFFFF"/>
                  </a:solidFill>
                  <a:latin typeface="+mj-lt"/>
                </a:endParaRPr>
              </a:p>
            </p:txBody>
          </p:sp>
          <p:sp>
            <p:nvSpPr>
              <p:cNvPr id="80" name="TextBox 119"/>
              <p:cNvSpPr txBox="1">
                <a:spLocks noChangeArrowheads="1"/>
              </p:cNvSpPr>
              <p:nvPr/>
            </p:nvSpPr>
            <p:spPr bwMode="auto">
              <a:xfrm>
                <a:off x="3389884" y="2389629"/>
                <a:ext cx="2516534" cy="914930"/>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81" name="Straight Arrow Connector 80"/>
              <p:cNvCxnSpPr/>
              <p:nvPr/>
            </p:nvCxnSpPr>
            <p:spPr bwMode="auto">
              <a:xfrm>
                <a:off x="5715989" y="3132251"/>
                <a:ext cx="1447673" cy="218418"/>
              </a:xfrm>
              <a:prstGeom prst="straightConnector1">
                <a:avLst/>
              </a:prstGeom>
              <a:solidFill>
                <a:schemeClr val="accent1">
                  <a:lumMod val="75000"/>
                </a:schemeClr>
              </a:solidFill>
              <a:ln w="9525">
                <a:noFill/>
                <a:miter lim="800000"/>
                <a:headEnd/>
                <a:tailEnd/>
              </a:ln>
            </p:spPr>
          </p:cxnSp>
          <p:sp>
            <p:nvSpPr>
              <p:cNvPr id="82" name="TextBox 119"/>
              <p:cNvSpPr txBox="1">
                <a:spLocks noChangeArrowheads="1"/>
              </p:cNvSpPr>
              <p:nvPr/>
            </p:nvSpPr>
            <p:spPr bwMode="auto">
              <a:xfrm>
                <a:off x="3389884" y="2464863"/>
                <a:ext cx="610193" cy="762036"/>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NAMER</a:t>
                </a:r>
              </a:p>
              <a:p>
                <a:pPr algn="ctr">
                  <a:defRPr/>
                </a:pPr>
                <a:r>
                  <a:rPr lang="en-US" sz="1000" dirty="0">
                    <a:solidFill>
                      <a:srgbClr val="FFFFFF"/>
                    </a:solidFill>
                    <a:latin typeface="+mj-lt"/>
                  </a:rPr>
                  <a:t>(CP)</a:t>
                </a:r>
              </a:p>
            </p:txBody>
          </p:sp>
          <p:sp>
            <p:nvSpPr>
              <p:cNvPr id="83" name="TextBox 119"/>
              <p:cNvSpPr txBox="1">
                <a:spLocks noChangeArrowheads="1"/>
              </p:cNvSpPr>
              <p:nvPr/>
            </p:nvSpPr>
            <p:spPr bwMode="auto">
              <a:xfrm>
                <a:off x="4000077" y="2464863"/>
                <a:ext cx="1828531" cy="762036"/>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85" name="TextBox 119"/>
              <p:cNvSpPr txBox="1">
                <a:spLocks noChangeArrowheads="1"/>
              </p:cNvSpPr>
              <p:nvPr/>
            </p:nvSpPr>
            <p:spPr bwMode="auto">
              <a:xfrm>
                <a:off x="4608223" y="2542523"/>
                <a:ext cx="1144623" cy="60914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86" name="TextBox 119"/>
              <p:cNvSpPr txBox="1">
                <a:spLocks noChangeArrowheads="1"/>
              </p:cNvSpPr>
              <p:nvPr/>
            </p:nvSpPr>
            <p:spPr bwMode="auto">
              <a:xfrm>
                <a:off x="4554985" y="1523238"/>
                <a:ext cx="1144623" cy="609143"/>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cxnSp>
            <p:nvCxnSpPr>
              <p:cNvPr id="87" name="Straight Arrow Connector 86"/>
              <p:cNvCxnSpPr>
                <a:stCxn id="80" idx="3"/>
              </p:cNvCxnSpPr>
              <p:nvPr/>
            </p:nvCxnSpPr>
            <p:spPr bwMode="auto">
              <a:xfrm>
                <a:off x="5906418" y="2848308"/>
                <a:ext cx="1281814" cy="606717"/>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88" name="Straight Arrow Connector 87"/>
              <p:cNvCxnSpPr/>
              <p:nvPr/>
            </p:nvCxnSpPr>
            <p:spPr bwMode="auto">
              <a:xfrm>
                <a:off x="5871608" y="2683281"/>
                <a:ext cx="1292053" cy="59458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89" name="Straight Arrow Connector 88"/>
              <p:cNvCxnSpPr>
                <a:stCxn id="74" idx="3"/>
              </p:cNvCxnSpPr>
              <p:nvPr/>
            </p:nvCxnSpPr>
            <p:spPr bwMode="auto">
              <a:xfrm>
                <a:off x="5898228" y="1826596"/>
                <a:ext cx="1265433" cy="385873"/>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39977" name="Group 65"/>
              <p:cNvGrpSpPr>
                <a:grpSpLocks/>
              </p:cNvGrpSpPr>
              <p:nvPr/>
            </p:nvGrpSpPr>
            <p:grpSpPr bwMode="auto">
              <a:xfrm>
                <a:off x="4753588" y="1600405"/>
                <a:ext cx="838532" cy="458469"/>
                <a:chOff x="5363188" y="4254750"/>
                <a:chExt cx="838532" cy="534882"/>
              </a:xfrm>
            </p:grpSpPr>
            <p:sp>
              <p:nvSpPr>
                <p:cNvPr id="97" name="TextBox 119"/>
                <p:cNvSpPr txBox="1">
                  <a:spLocks noChangeArrowheads="1"/>
                </p:cNvSpPr>
                <p:nvPr/>
              </p:nvSpPr>
              <p:spPr bwMode="auto">
                <a:xfrm>
                  <a:off x="5516776" y="4408217"/>
                  <a:ext cx="685954" cy="382232"/>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98" name="TextBox 119"/>
                <p:cNvSpPr txBox="1">
                  <a:spLocks noChangeArrowheads="1"/>
                </p:cNvSpPr>
                <p:nvPr/>
              </p:nvSpPr>
              <p:spPr bwMode="auto">
                <a:xfrm>
                  <a:off x="5438966" y="4331770"/>
                  <a:ext cx="688002" cy="382233"/>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99" name="TextBox 119"/>
                <p:cNvSpPr txBox="1">
                  <a:spLocks noChangeArrowheads="1"/>
                </p:cNvSpPr>
                <p:nvPr/>
              </p:nvSpPr>
              <p:spPr bwMode="auto">
                <a:xfrm>
                  <a:off x="5363203" y="4255324"/>
                  <a:ext cx="685955" cy="382232"/>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grpSp>
          <p:grpSp>
            <p:nvGrpSpPr>
              <p:cNvPr id="39978" name="Group 66"/>
              <p:cNvGrpSpPr>
                <a:grpSpLocks/>
              </p:cNvGrpSpPr>
              <p:nvPr/>
            </p:nvGrpSpPr>
            <p:grpSpPr bwMode="auto">
              <a:xfrm>
                <a:off x="4761425" y="2617896"/>
                <a:ext cx="838532" cy="456460"/>
                <a:chOff x="5371025" y="4197206"/>
                <a:chExt cx="838532" cy="532536"/>
              </a:xfrm>
            </p:grpSpPr>
            <p:sp>
              <p:nvSpPr>
                <p:cNvPr id="94" name="TextBox 119"/>
                <p:cNvSpPr txBox="1">
                  <a:spLocks noChangeArrowheads="1"/>
                </p:cNvSpPr>
                <p:nvPr/>
              </p:nvSpPr>
              <p:spPr bwMode="auto">
                <a:xfrm>
                  <a:off x="5524966" y="4349934"/>
                  <a:ext cx="683907" cy="379399"/>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95" name="TextBox 119"/>
                <p:cNvSpPr txBox="1">
                  <a:spLocks noChangeArrowheads="1"/>
                </p:cNvSpPr>
                <p:nvPr/>
              </p:nvSpPr>
              <p:spPr bwMode="auto">
                <a:xfrm>
                  <a:off x="5447157" y="4273489"/>
                  <a:ext cx="685954" cy="379399"/>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96" name="TextBox 119"/>
                <p:cNvSpPr txBox="1">
                  <a:spLocks noChangeArrowheads="1"/>
                </p:cNvSpPr>
                <p:nvPr/>
              </p:nvSpPr>
              <p:spPr bwMode="auto">
                <a:xfrm>
                  <a:off x="5371394" y="4197042"/>
                  <a:ext cx="683907" cy="379399"/>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grpSp>
          <p:sp>
            <p:nvSpPr>
              <p:cNvPr id="77" name="TextBox 119"/>
              <p:cNvSpPr txBox="1">
                <a:spLocks noChangeArrowheads="1"/>
              </p:cNvSpPr>
              <p:nvPr/>
            </p:nvSpPr>
            <p:spPr bwMode="auto">
              <a:xfrm>
                <a:off x="3991887" y="1523238"/>
                <a:ext cx="608146" cy="60914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UI API </a:t>
                </a:r>
              </a:p>
              <a:p>
                <a:pPr algn="ctr">
                  <a:defRPr/>
                </a:pPr>
                <a:r>
                  <a:rPr lang="en-US" sz="1000" dirty="0">
                    <a:solidFill>
                      <a:srgbClr val="FFFFFF"/>
                    </a:solidFill>
                    <a:latin typeface="+mj-lt"/>
                  </a:rPr>
                  <a:t>Adapter</a:t>
                </a:r>
              </a:p>
            </p:txBody>
          </p:sp>
          <p:sp>
            <p:nvSpPr>
              <p:cNvPr id="84" name="TextBox 119"/>
              <p:cNvSpPr txBox="1">
                <a:spLocks noChangeArrowheads="1"/>
              </p:cNvSpPr>
              <p:nvPr/>
            </p:nvSpPr>
            <p:spPr bwMode="auto">
              <a:xfrm>
                <a:off x="4000077" y="2542523"/>
                <a:ext cx="608146" cy="609143"/>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SI API </a:t>
                </a:r>
              </a:p>
              <a:p>
                <a:pPr algn="ctr">
                  <a:defRPr/>
                </a:pPr>
                <a:r>
                  <a:rPr lang="en-US" sz="1000" dirty="0">
                    <a:solidFill>
                      <a:srgbClr val="FFFFFF"/>
                    </a:solidFill>
                    <a:latin typeface="+mj-lt"/>
                  </a:rPr>
                  <a:t>Adapter</a:t>
                </a:r>
              </a:p>
            </p:txBody>
          </p:sp>
        </p:grpSp>
        <p:sp>
          <p:nvSpPr>
            <p:cNvPr id="44" name="TextBox 119"/>
            <p:cNvSpPr txBox="1">
              <a:spLocks noChangeArrowheads="1"/>
            </p:cNvSpPr>
            <p:nvPr/>
          </p:nvSpPr>
          <p:spPr bwMode="auto">
            <a:xfrm>
              <a:off x="3280343" y="3004426"/>
              <a:ext cx="492771" cy="722313"/>
            </a:xfrm>
            <a:prstGeom prst="rect">
              <a:avLst/>
            </a:prstGeom>
            <a:solidFill>
              <a:schemeClr val="tx2">
                <a:lumMod val="40000"/>
                <a:lumOff val="60000"/>
              </a:schemeClr>
            </a:solidFill>
            <a:ln w="9525">
              <a:noFill/>
              <a:miter lim="800000"/>
              <a:headEnd/>
              <a:tailEnd/>
            </a:ln>
          </p:spPr>
          <p:txBody>
            <a:bodyPr wrap="none" anchor="ctr"/>
            <a:lstStyle/>
            <a:p>
              <a:pPr algn="ctr"/>
              <a:r>
                <a:rPr lang="en-GB" sz="1000">
                  <a:solidFill>
                    <a:srgbClr val="FFFFFF"/>
                  </a:solidFill>
                  <a:latin typeface="+mj-lt"/>
                </a:rPr>
                <a:t>NAMER</a:t>
              </a:r>
            </a:p>
            <a:p>
              <a:pPr algn="ctr"/>
              <a:r>
                <a:rPr lang="en-GB" sz="1000">
                  <a:solidFill>
                    <a:srgbClr val="FFFFFF"/>
                  </a:solidFill>
                  <a:latin typeface="+mj-lt"/>
                </a:rPr>
                <a:t>(Rcvr)</a:t>
              </a:r>
              <a:endParaRPr lang="en-US" sz="1000">
                <a:solidFill>
                  <a:srgbClr val="FFFFFF"/>
                </a:solidFill>
                <a:latin typeface="+mj-lt"/>
              </a:endParaRPr>
            </a:p>
          </p:txBody>
        </p:sp>
        <p:sp>
          <p:nvSpPr>
            <p:cNvPr id="45" name="TextBox 119"/>
            <p:cNvSpPr txBox="1">
              <a:spLocks noChangeArrowheads="1"/>
            </p:cNvSpPr>
            <p:nvPr/>
          </p:nvSpPr>
          <p:spPr bwMode="auto">
            <a:xfrm>
              <a:off x="3773114" y="3004426"/>
              <a:ext cx="2039111" cy="722313"/>
            </a:xfrm>
            <a:prstGeom prst="rect">
              <a:avLst/>
            </a:prstGeom>
            <a:solidFill>
              <a:schemeClr val="tx2">
                <a:lumMod val="40000"/>
                <a:lumOff val="6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47" name="TextBox 119"/>
            <p:cNvSpPr txBox="1">
              <a:spLocks noChangeArrowheads="1"/>
            </p:cNvSpPr>
            <p:nvPr/>
          </p:nvSpPr>
          <p:spPr bwMode="auto">
            <a:xfrm>
              <a:off x="3773114" y="3063821"/>
              <a:ext cx="494430" cy="601608"/>
            </a:xfrm>
            <a:prstGeom prst="rect">
              <a:avLst/>
            </a:prstGeom>
            <a:solidFill>
              <a:schemeClr val="accent1">
                <a:lumMod val="75000"/>
              </a:schemeClr>
            </a:solidFill>
            <a:ln w="9525">
              <a:noFill/>
              <a:miter lim="800000"/>
              <a:headEnd/>
              <a:tailEnd/>
            </a:ln>
          </p:spPr>
          <p:txBody>
            <a:bodyPr wrap="none" anchor="ctr"/>
            <a:lstStyle/>
            <a:p>
              <a:pPr algn="ctr">
                <a:defRPr/>
              </a:pPr>
              <a:r>
                <a:rPr lang="en-US" sz="1000" dirty="0">
                  <a:solidFill>
                    <a:srgbClr val="FFFFFF"/>
                  </a:solidFill>
                  <a:latin typeface="+mj-lt"/>
                </a:rPr>
                <a:t>NAMER</a:t>
              </a:r>
            </a:p>
            <a:p>
              <a:pPr algn="ctr">
                <a:defRPr/>
              </a:pPr>
              <a:r>
                <a:rPr lang="en-US" sz="1000" dirty="0">
                  <a:solidFill>
                    <a:srgbClr val="FFFFFF"/>
                  </a:solidFill>
                  <a:latin typeface="+mj-lt"/>
                </a:rPr>
                <a:t>(CP)</a:t>
              </a:r>
            </a:p>
          </p:txBody>
        </p:sp>
        <p:sp>
          <p:nvSpPr>
            <p:cNvPr id="48" name="TextBox 119"/>
            <p:cNvSpPr txBox="1">
              <a:spLocks noChangeArrowheads="1"/>
            </p:cNvSpPr>
            <p:nvPr/>
          </p:nvSpPr>
          <p:spPr bwMode="auto">
            <a:xfrm>
              <a:off x="4267544" y="3063821"/>
              <a:ext cx="1481632" cy="601608"/>
            </a:xfrm>
            <a:prstGeom prst="rect">
              <a:avLst/>
            </a:prstGeom>
            <a:solidFill>
              <a:schemeClr val="accent1">
                <a:lumMod val="75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51" name="TextBox 119"/>
            <p:cNvSpPr txBox="1">
              <a:spLocks noChangeArrowheads="1"/>
            </p:cNvSpPr>
            <p:nvPr/>
          </p:nvSpPr>
          <p:spPr bwMode="auto">
            <a:xfrm>
              <a:off x="4760316" y="3125131"/>
              <a:ext cx="927471" cy="480902"/>
            </a:xfrm>
            <a:prstGeom prst="rect">
              <a:avLst/>
            </a:prstGeom>
            <a:solidFill>
              <a:schemeClr val="accent1">
                <a:lumMod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52" name="TextBox 119"/>
            <p:cNvSpPr txBox="1">
              <a:spLocks noChangeArrowheads="1"/>
            </p:cNvSpPr>
            <p:nvPr/>
          </p:nvSpPr>
          <p:spPr bwMode="auto">
            <a:xfrm>
              <a:off x="5009190" y="3287986"/>
              <a:ext cx="555819" cy="256737"/>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54" name="TextBox 119"/>
            <p:cNvSpPr txBox="1">
              <a:spLocks noChangeArrowheads="1"/>
            </p:cNvSpPr>
            <p:nvPr/>
          </p:nvSpPr>
          <p:spPr bwMode="auto">
            <a:xfrm>
              <a:off x="4946142" y="3236256"/>
              <a:ext cx="555819" cy="258652"/>
            </a:xfrm>
            <a:prstGeom prst="rect">
              <a:avLst/>
            </a:prstGeom>
            <a:solidFill>
              <a:schemeClr val="tx2">
                <a:lumMod val="20000"/>
                <a:lumOff val="80000"/>
                <a:alpha val="50000"/>
              </a:schemeClr>
            </a:solidFill>
            <a:ln w="9525">
              <a:noFill/>
              <a:miter lim="800000"/>
              <a:headEnd/>
              <a:tailEnd/>
            </a:ln>
          </p:spPr>
          <p:txBody>
            <a:bodyPr wrap="none" anchor="ctr"/>
            <a:lstStyle/>
            <a:p>
              <a:pPr algn="ctr"/>
              <a:endParaRPr lang="en-US" sz="1000">
                <a:solidFill>
                  <a:srgbClr val="FFFFFF"/>
                </a:solidFill>
                <a:latin typeface="+mj-lt"/>
              </a:endParaRPr>
            </a:p>
          </p:txBody>
        </p:sp>
        <p:sp>
          <p:nvSpPr>
            <p:cNvPr id="56" name="TextBox 119"/>
            <p:cNvSpPr txBox="1">
              <a:spLocks noChangeArrowheads="1"/>
            </p:cNvSpPr>
            <p:nvPr/>
          </p:nvSpPr>
          <p:spPr bwMode="auto">
            <a:xfrm>
              <a:off x="4884752" y="3184525"/>
              <a:ext cx="555820" cy="256737"/>
            </a:xfrm>
            <a:prstGeom prst="rect">
              <a:avLst/>
            </a:prstGeom>
            <a:solidFill>
              <a:schemeClr val="tx2">
                <a:lumMod val="20000"/>
                <a:lumOff val="80000"/>
                <a:alpha val="50000"/>
              </a:schemeClr>
            </a:solidFill>
            <a:ln w="9525">
              <a:noFill/>
              <a:miter lim="800000"/>
              <a:headEnd/>
              <a:tailEnd/>
            </a:ln>
          </p:spPr>
          <p:txBody>
            <a:bodyPr wrap="none" anchor="ctr"/>
            <a:lstStyle/>
            <a:p>
              <a:pPr algn="ctr">
                <a:defRPr/>
              </a:pPr>
              <a:r>
                <a:rPr lang="en-US" sz="1000" dirty="0">
                  <a:solidFill>
                    <a:srgbClr val="FFFFFF"/>
                  </a:solidFill>
                  <a:latin typeface="+mj-lt"/>
                </a:rPr>
                <a:t>APIs</a:t>
              </a:r>
            </a:p>
          </p:txBody>
        </p:sp>
        <p:cxnSp>
          <p:nvCxnSpPr>
            <p:cNvPr id="57" name="Straight Arrow Connector 56"/>
            <p:cNvCxnSpPr>
              <a:stCxn id="45" idx="3"/>
            </p:cNvCxnSpPr>
            <p:nvPr/>
          </p:nvCxnSpPr>
          <p:spPr bwMode="auto">
            <a:xfrm flipV="1">
              <a:off x="5812225" y="3353128"/>
              <a:ext cx="1045272" cy="1149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8" name="Straight Arrow Connector 57"/>
            <p:cNvCxnSpPr/>
            <p:nvPr/>
          </p:nvCxnSpPr>
          <p:spPr bwMode="auto">
            <a:xfrm>
              <a:off x="5790655" y="3504489"/>
              <a:ext cx="1066842" cy="1915"/>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49" name="TextBox 119"/>
            <p:cNvSpPr txBox="1">
              <a:spLocks noChangeArrowheads="1"/>
            </p:cNvSpPr>
            <p:nvPr/>
          </p:nvSpPr>
          <p:spPr bwMode="auto">
            <a:xfrm>
              <a:off x="4267544" y="3125131"/>
              <a:ext cx="492772" cy="480902"/>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Fin API </a:t>
              </a:r>
            </a:p>
            <a:p>
              <a:pPr algn="ctr">
                <a:defRPr/>
              </a:pPr>
              <a:r>
                <a:rPr lang="en-US" sz="1000" dirty="0">
                  <a:solidFill>
                    <a:srgbClr val="FFFFFF"/>
                  </a:solidFill>
                  <a:latin typeface="+mj-lt"/>
                </a:rPr>
                <a:t>Adapter</a:t>
              </a:r>
            </a:p>
          </p:txBody>
        </p:sp>
      </p:grpSp>
      <p:sp>
        <p:nvSpPr>
          <p:cNvPr id="55" name="Footer Placeholder 54"/>
          <p:cNvSpPr>
            <a:spLocks noGrp="1"/>
          </p:cNvSpPr>
          <p:nvPr>
            <p:ph type="ftr" sz="quarter" idx="10"/>
          </p:nvPr>
        </p:nvSpPr>
        <p:spPr/>
        <p:txBody>
          <a:bodyPr/>
          <a:lstStyle/>
          <a:p>
            <a:r>
              <a:rPr lang="en-US" dirty="0" smtClean="0"/>
              <a:t>QX-CNFG-370</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Content Placeholder 2"/>
          <p:cNvSpPr>
            <a:spLocks noGrp="1"/>
          </p:cNvSpPr>
          <p:nvPr>
            <p:ph idx="1"/>
          </p:nvPr>
        </p:nvSpPr>
        <p:spPr>
          <a:xfrm>
            <a:off x="457200" y="891611"/>
            <a:ext cx="8229600" cy="2765990"/>
          </a:xfrm>
        </p:spPr>
        <p:txBody>
          <a:bodyPr>
            <a:normAutofit/>
          </a:bodyPr>
          <a:lstStyle/>
          <a:p>
            <a:r>
              <a:rPr lang="en-US" sz="2400" dirty="0" smtClean="0"/>
              <a:t>APIs split into two types: standard and custom </a:t>
            </a:r>
          </a:p>
          <a:p>
            <a:r>
              <a:rPr lang="en-US" sz="2400" dirty="0" smtClean="0"/>
              <a:t>Standard APIs</a:t>
            </a:r>
          </a:p>
          <a:p>
            <a:pPr lvl="1"/>
            <a:r>
              <a:rPr lang="en-US" sz="2000" dirty="0" smtClean="0"/>
              <a:t>QAD supplied, part of standard product</a:t>
            </a:r>
          </a:p>
          <a:p>
            <a:pPr lvl="1"/>
            <a:r>
              <a:rPr lang="en-US" sz="2000" dirty="0" smtClean="0"/>
              <a:t>Cannot be modified/deleted</a:t>
            </a:r>
          </a:p>
          <a:p>
            <a:r>
              <a:rPr lang="en-US" sz="2400" dirty="0" smtClean="0"/>
              <a:t>Custom APIs</a:t>
            </a:r>
          </a:p>
          <a:p>
            <a:pPr lvl="1"/>
            <a:r>
              <a:rPr lang="en-US" sz="2000" dirty="0" smtClean="0"/>
              <a:t>Developed during implementation, customer specific</a:t>
            </a:r>
          </a:p>
        </p:txBody>
      </p:sp>
      <p:sp>
        <p:nvSpPr>
          <p:cNvPr id="40962" name="Title 1"/>
          <p:cNvSpPr>
            <a:spLocks noGrp="1"/>
          </p:cNvSpPr>
          <p:nvPr>
            <p:ph type="title"/>
          </p:nvPr>
        </p:nvSpPr>
        <p:spPr/>
        <p:txBody>
          <a:bodyPr/>
          <a:lstStyle/>
          <a:p>
            <a:r>
              <a:rPr lang="en-US" smtClean="0"/>
              <a:t>API Types</a:t>
            </a:r>
          </a:p>
        </p:txBody>
      </p:sp>
      <p:pic>
        <p:nvPicPr>
          <p:cNvPr id="40964" name="Picture 5"/>
          <p:cNvPicPr>
            <a:picLocks noChangeAspect="1" noChangeArrowheads="1"/>
          </p:cNvPicPr>
          <p:nvPr/>
        </p:nvPicPr>
        <p:blipFill>
          <a:blip r:embed="rId3" cstate="print"/>
          <a:srcRect/>
          <a:stretch>
            <a:fillRect/>
          </a:stretch>
        </p:blipFill>
        <p:spPr bwMode="auto">
          <a:xfrm>
            <a:off x="2438400" y="3352800"/>
            <a:ext cx="5867400" cy="31480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QX-CNFG-380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5"/>
          <p:cNvSpPr>
            <a:spLocks noGrp="1"/>
          </p:cNvSpPr>
          <p:nvPr>
            <p:ph idx="1"/>
          </p:nvPr>
        </p:nvSpPr>
        <p:spPr>
          <a:xfrm>
            <a:off x="457200" y="4648200"/>
            <a:ext cx="8229600" cy="1752600"/>
          </a:xfrm>
        </p:spPr>
        <p:txBody>
          <a:bodyPr/>
          <a:lstStyle/>
          <a:p>
            <a:r>
              <a:rPr lang="en-US" altLang="zh-CN" dirty="0" smtClean="0"/>
              <a:t>Accessed through the Configuration tab</a:t>
            </a:r>
          </a:p>
          <a:p>
            <a:r>
              <a:rPr lang="en-US" altLang="zh-CN" dirty="0" smtClean="0"/>
              <a:t>Management tasks include:</a:t>
            </a:r>
          </a:p>
          <a:p>
            <a:pPr lvl="1"/>
            <a:r>
              <a:rPr lang="en-US" altLang="zh-CN" dirty="0" smtClean="0"/>
              <a:t>Add / Delete / Modify / View</a:t>
            </a:r>
          </a:p>
        </p:txBody>
      </p:sp>
      <p:sp>
        <p:nvSpPr>
          <p:cNvPr id="6146" name="Title 1"/>
          <p:cNvSpPr>
            <a:spLocks noGrp="1"/>
          </p:cNvSpPr>
          <p:nvPr>
            <p:ph type="title"/>
          </p:nvPr>
        </p:nvSpPr>
        <p:spPr/>
        <p:txBody>
          <a:bodyPr/>
          <a:lstStyle/>
          <a:p>
            <a:r>
              <a:rPr lang="en-US" altLang="zh-CN" smtClean="0"/>
              <a:t>Receiver Management</a:t>
            </a:r>
          </a:p>
        </p:txBody>
      </p:sp>
      <p:sp>
        <p:nvSpPr>
          <p:cNvPr id="7" name="Footer Placeholder 6"/>
          <p:cNvSpPr>
            <a:spLocks noGrp="1"/>
          </p:cNvSpPr>
          <p:nvPr>
            <p:ph type="ftr" sz="quarter" idx="10"/>
          </p:nvPr>
        </p:nvSpPr>
        <p:spPr/>
        <p:txBody>
          <a:bodyPr/>
          <a:lstStyle/>
          <a:p>
            <a:r>
              <a:rPr lang="en-US" dirty="0" smtClean="0"/>
              <a:t>QX-CNFG-040</a:t>
            </a:r>
            <a:endParaRPr lang="en-US" dirty="0"/>
          </a:p>
        </p:txBody>
      </p:sp>
      <p:grpSp>
        <p:nvGrpSpPr>
          <p:cNvPr id="8" name="Group 7"/>
          <p:cNvGrpSpPr/>
          <p:nvPr/>
        </p:nvGrpSpPr>
        <p:grpSpPr>
          <a:xfrm>
            <a:off x="685800" y="914400"/>
            <a:ext cx="7467600" cy="3641725"/>
            <a:chOff x="685800" y="914400"/>
            <a:chExt cx="7467600" cy="3641725"/>
          </a:xfrm>
        </p:grpSpPr>
        <p:pic>
          <p:nvPicPr>
            <p:cNvPr id="6148" name="Picture 5"/>
            <p:cNvPicPr>
              <a:picLocks noChangeAspect="1" noChangeArrowheads="1"/>
            </p:cNvPicPr>
            <p:nvPr/>
          </p:nvPicPr>
          <p:blipFill>
            <a:blip r:embed="rId3" cstate="print"/>
            <a:srcRect/>
            <a:stretch>
              <a:fillRect/>
            </a:stretch>
          </p:blipFill>
          <p:spPr bwMode="auto">
            <a:xfrm>
              <a:off x="685800" y="914400"/>
              <a:ext cx="7467600" cy="364172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3"/>
            <p:cNvPicPr>
              <a:picLocks noChangeAspect="1" noChangeArrowheads="1"/>
            </p:cNvPicPr>
            <p:nvPr/>
          </p:nvPicPr>
          <p:blipFill>
            <a:blip r:embed="rId4"/>
            <a:srcRect/>
            <a:stretch>
              <a:fillRect/>
            </a:stretch>
          </p:blipFill>
          <p:spPr bwMode="auto">
            <a:xfrm>
              <a:off x="741600" y="4038600"/>
              <a:ext cx="1011905" cy="194285"/>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p:cNvSpPr>
            <a:spLocks noGrp="1" noChangeArrowheads="1"/>
          </p:cNvSpPr>
          <p:nvPr>
            <p:ph idx="1"/>
          </p:nvPr>
        </p:nvSpPr>
        <p:spPr/>
        <p:txBody>
          <a:bodyPr/>
          <a:lstStyle/>
          <a:p>
            <a:r>
              <a:rPr lang="en-US" altLang="zh-CN" smtClean="0"/>
              <a:t>Two options to add/modify APIs</a:t>
            </a:r>
          </a:p>
          <a:p>
            <a:pPr lvl="1"/>
            <a:r>
              <a:rPr lang="en-US" altLang="zh-CN" smtClean="0"/>
              <a:t>Deploy APIs to QXI from QGen (for UI API and SI API)</a:t>
            </a:r>
          </a:p>
          <a:p>
            <a:pPr lvl="1"/>
            <a:r>
              <a:rPr lang="en-US" altLang="zh-CN" smtClean="0"/>
              <a:t>Add/modify API from QXI (for all APIs)</a:t>
            </a:r>
          </a:p>
        </p:txBody>
      </p:sp>
      <p:sp>
        <p:nvSpPr>
          <p:cNvPr id="107522" name="Rectangle 2"/>
          <p:cNvSpPr>
            <a:spLocks noGrp="1" noChangeArrowheads="1"/>
          </p:cNvSpPr>
          <p:nvPr>
            <p:ph type="title"/>
          </p:nvPr>
        </p:nvSpPr>
        <p:spPr/>
        <p:txBody>
          <a:bodyPr/>
          <a:lstStyle/>
          <a:p>
            <a:r>
              <a:rPr lang="en-US" altLang="zh-CN" smtClean="0"/>
              <a:t>Adding and Modifying an API </a:t>
            </a:r>
          </a:p>
        </p:txBody>
      </p:sp>
      <p:pic>
        <p:nvPicPr>
          <p:cNvPr id="107524" name="Picture 2"/>
          <p:cNvPicPr>
            <a:picLocks noChangeAspect="1" noChangeArrowheads="1"/>
          </p:cNvPicPr>
          <p:nvPr/>
        </p:nvPicPr>
        <p:blipFill>
          <a:blip r:embed="rId3" cstate="print"/>
          <a:srcRect/>
          <a:stretch>
            <a:fillRect/>
          </a:stretch>
        </p:blipFill>
        <p:spPr bwMode="auto">
          <a:xfrm>
            <a:off x="1524000" y="2751137"/>
            <a:ext cx="5638800" cy="3573463"/>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QX-CNFG-390</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3"/>
          <p:cNvSpPr>
            <a:spLocks noGrp="1" noChangeArrowheads="1"/>
          </p:cNvSpPr>
          <p:nvPr>
            <p:ph idx="1"/>
          </p:nvPr>
        </p:nvSpPr>
        <p:spPr>
          <a:xfrm>
            <a:off x="457200" y="891610"/>
            <a:ext cx="8229600" cy="5424523"/>
          </a:xfrm>
        </p:spPr>
        <p:txBody>
          <a:bodyPr/>
          <a:lstStyle/>
          <a:p>
            <a:r>
              <a:rPr lang="en-US" altLang="zh-CN" dirty="0" smtClean="0"/>
              <a:t>Configuration Administration page</a:t>
            </a:r>
          </a:p>
          <a:p>
            <a:pPr lvl="1"/>
            <a:r>
              <a:rPr lang="en-US" altLang="zh-CN" dirty="0" smtClean="0"/>
              <a:t>Click on Add button to add an API</a:t>
            </a:r>
          </a:p>
          <a:p>
            <a:pPr lvl="1"/>
            <a:r>
              <a:rPr lang="en-US" altLang="zh-CN" dirty="0" smtClean="0"/>
              <a:t>Select a custom schema and click on Modify button to modify it</a:t>
            </a:r>
          </a:p>
        </p:txBody>
      </p:sp>
      <p:sp>
        <p:nvSpPr>
          <p:cNvPr id="108546" name="Rectangle 2"/>
          <p:cNvSpPr>
            <a:spLocks noGrp="1" noChangeArrowheads="1"/>
          </p:cNvSpPr>
          <p:nvPr>
            <p:ph type="title"/>
          </p:nvPr>
        </p:nvSpPr>
        <p:spPr/>
        <p:txBody>
          <a:bodyPr>
            <a:normAutofit fontScale="90000"/>
          </a:bodyPr>
          <a:lstStyle/>
          <a:p>
            <a:r>
              <a:rPr lang="en-US" altLang="zh-CN" smtClean="0"/>
              <a:t>Adding and Modifying an API through QXI</a:t>
            </a:r>
            <a:endParaRPr lang="zh-CN" altLang="en-US" smtClean="0"/>
          </a:p>
        </p:txBody>
      </p:sp>
      <p:pic>
        <p:nvPicPr>
          <p:cNvPr id="108550" name="Picture 5"/>
          <p:cNvPicPr>
            <a:picLocks noChangeAspect="1" noChangeArrowheads="1"/>
          </p:cNvPicPr>
          <p:nvPr/>
        </p:nvPicPr>
        <p:blipFill>
          <a:blip r:embed="rId3" cstate="print"/>
          <a:srcRect/>
          <a:stretch>
            <a:fillRect/>
          </a:stretch>
        </p:blipFill>
        <p:spPr bwMode="auto">
          <a:xfrm>
            <a:off x="228600" y="2643187"/>
            <a:ext cx="5867400" cy="3148013"/>
          </a:xfrm>
          <a:prstGeom prst="rect">
            <a:avLst/>
          </a:prstGeom>
          <a:noFill/>
          <a:ln w="9525">
            <a:noFill/>
            <a:miter lim="800000"/>
            <a:headEnd/>
            <a:tailEnd/>
          </a:ln>
        </p:spPr>
      </p:pic>
      <p:pic>
        <p:nvPicPr>
          <p:cNvPr id="108551" name="Picture 6"/>
          <p:cNvPicPr>
            <a:picLocks noChangeAspect="1" noChangeArrowheads="1"/>
          </p:cNvPicPr>
          <p:nvPr/>
        </p:nvPicPr>
        <p:blipFill>
          <a:blip r:embed="rId4" cstate="print"/>
          <a:srcRect/>
          <a:stretch>
            <a:fillRect/>
          </a:stretch>
        </p:blipFill>
        <p:spPr bwMode="auto">
          <a:xfrm>
            <a:off x="3038475" y="3257550"/>
            <a:ext cx="6105525" cy="3067050"/>
          </a:xfrm>
          <a:prstGeom prst="rect">
            <a:avLst/>
          </a:prstGeom>
          <a:noFill/>
          <a:ln w="9525">
            <a:noFill/>
            <a:miter lim="800000"/>
            <a:headEnd/>
            <a:tailEnd/>
          </a:ln>
        </p:spPr>
      </p:pic>
      <p:sp>
        <p:nvSpPr>
          <p:cNvPr id="8" name="Footer Placeholder 7"/>
          <p:cNvSpPr>
            <a:spLocks noGrp="1"/>
          </p:cNvSpPr>
          <p:nvPr>
            <p:ph type="ftr" sz="quarter" idx="10"/>
          </p:nvPr>
        </p:nvSpPr>
        <p:spPr/>
        <p:txBody>
          <a:bodyPr/>
          <a:lstStyle/>
          <a:p>
            <a:r>
              <a:rPr lang="en-US" dirty="0" smtClean="0"/>
              <a:t>QX-CNFG-400</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Content Placeholder 2"/>
          <p:cNvSpPr>
            <a:spLocks noGrp="1"/>
          </p:cNvSpPr>
          <p:nvPr>
            <p:ph idx="1"/>
          </p:nvPr>
        </p:nvSpPr>
        <p:spPr/>
        <p:txBody>
          <a:bodyPr/>
          <a:lstStyle/>
          <a:p>
            <a:r>
              <a:rPr lang="en-US" smtClean="0"/>
              <a:t>Only custom APIs can be deleted</a:t>
            </a:r>
          </a:p>
          <a:p>
            <a:r>
              <a:rPr lang="en-US" smtClean="0"/>
              <a:t>Select one or more API and then click Delete</a:t>
            </a:r>
          </a:p>
        </p:txBody>
      </p:sp>
      <p:sp>
        <p:nvSpPr>
          <p:cNvPr id="47106" name="Title 1"/>
          <p:cNvSpPr>
            <a:spLocks noGrp="1"/>
          </p:cNvSpPr>
          <p:nvPr>
            <p:ph type="title"/>
          </p:nvPr>
        </p:nvSpPr>
        <p:spPr/>
        <p:txBody>
          <a:bodyPr/>
          <a:lstStyle/>
          <a:p>
            <a:r>
              <a:rPr lang="en-US" smtClean="0"/>
              <a:t>Deleting a Custom API</a:t>
            </a:r>
          </a:p>
        </p:txBody>
      </p:sp>
      <p:pic>
        <p:nvPicPr>
          <p:cNvPr id="47108" name="Picture 2"/>
          <p:cNvPicPr>
            <a:picLocks noChangeAspect="1" noChangeArrowheads="1"/>
          </p:cNvPicPr>
          <p:nvPr/>
        </p:nvPicPr>
        <p:blipFill>
          <a:blip r:embed="rId3" cstate="print"/>
          <a:srcRect/>
          <a:stretch>
            <a:fillRect/>
          </a:stretch>
        </p:blipFill>
        <p:spPr bwMode="auto">
          <a:xfrm>
            <a:off x="1143000" y="2438400"/>
            <a:ext cx="6591300" cy="36893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QX-CNFG-410</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QDoc Spreadsheet</a:t>
            </a:r>
            <a:endParaRPr lang="en-US" dirty="0"/>
          </a:p>
        </p:txBody>
      </p:sp>
      <p:sp>
        <p:nvSpPr>
          <p:cNvPr id="4" name="Footer Placeholder 3"/>
          <p:cNvSpPr>
            <a:spLocks noGrp="1"/>
          </p:cNvSpPr>
          <p:nvPr>
            <p:ph type="ftr" sz="quarter" idx="10"/>
          </p:nvPr>
        </p:nvSpPr>
        <p:spPr/>
        <p:txBody>
          <a:bodyPr/>
          <a:lstStyle/>
          <a:p>
            <a:r>
              <a:rPr lang="en-US" smtClean="0"/>
              <a:t>QX-CNFG-</a:t>
            </a:r>
            <a:endParaRPr lang="en-US" dirty="0"/>
          </a:p>
        </p:txBody>
      </p:sp>
      <p:pic>
        <p:nvPicPr>
          <p:cNvPr id="133122" name="Picture 2" descr="C:\Users\frl\AppData\Local\Temp\SNAGHTML3a94d19.PNG"/>
          <p:cNvPicPr>
            <a:picLocks noChangeAspect="1" noChangeArrowheads="1"/>
          </p:cNvPicPr>
          <p:nvPr/>
        </p:nvPicPr>
        <p:blipFill>
          <a:blip r:embed="rId3"/>
          <a:srcRect/>
          <a:stretch>
            <a:fillRect/>
          </a:stretch>
        </p:blipFill>
        <p:spPr bwMode="auto">
          <a:xfrm>
            <a:off x="304800" y="914400"/>
            <a:ext cx="1647825" cy="4391026"/>
          </a:xfrm>
          <a:prstGeom prst="rect">
            <a:avLst/>
          </a:prstGeom>
          <a:noFill/>
        </p:spPr>
      </p:pic>
      <p:pic>
        <p:nvPicPr>
          <p:cNvPr id="133124" name="Picture 4" descr="C:\Users\frl\AppData\Local\Temp\SNAGHTML3ae1798.PNG"/>
          <p:cNvPicPr>
            <a:picLocks noChangeAspect="1" noChangeArrowheads="1"/>
          </p:cNvPicPr>
          <p:nvPr/>
        </p:nvPicPr>
        <p:blipFill>
          <a:blip r:embed="rId4"/>
          <a:srcRect/>
          <a:stretch>
            <a:fillRect/>
          </a:stretch>
        </p:blipFill>
        <p:spPr bwMode="auto">
          <a:xfrm>
            <a:off x="1676400" y="1905000"/>
            <a:ext cx="7162800" cy="405625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Content Placeholder 2"/>
          <p:cNvSpPr>
            <a:spLocks noGrp="1"/>
          </p:cNvSpPr>
          <p:nvPr>
            <p:ph idx="1"/>
          </p:nvPr>
        </p:nvSpPr>
        <p:spPr/>
        <p:txBody>
          <a:bodyPr/>
          <a:lstStyle/>
          <a:p>
            <a:r>
              <a:rPr lang="en-US" smtClean="0"/>
              <a:t>Complete the exercises in your training guide.</a:t>
            </a:r>
          </a:p>
        </p:txBody>
      </p:sp>
      <p:sp>
        <p:nvSpPr>
          <p:cNvPr id="48130" name="Title 1"/>
          <p:cNvSpPr>
            <a:spLocks noGrp="1"/>
          </p:cNvSpPr>
          <p:nvPr>
            <p:ph type="title"/>
          </p:nvPr>
        </p:nvSpPr>
        <p:spPr/>
        <p:txBody>
          <a:bodyPr/>
          <a:lstStyle/>
          <a:p>
            <a:r>
              <a:rPr lang="en-US" smtClean="0"/>
              <a:t>Exercise: Schemas</a:t>
            </a:r>
          </a:p>
        </p:txBody>
      </p:sp>
      <p:sp>
        <p:nvSpPr>
          <p:cNvPr id="6" name="Footer Placeholder 5"/>
          <p:cNvSpPr>
            <a:spLocks noGrp="1"/>
          </p:cNvSpPr>
          <p:nvPr>
            <p:ph type="ftr" sz="quarter" idx="10"/>
          </p:nvPr>
        </p:nvSpPr>
        <p:spPr/>
        <p:txBody>
          <a:bodyPr/>
          <a:lstStyle/>
          <a:p>
            <a:r>
              <a:rPr lang="en-US" dirty="0" smtClean="0"/>
              <a:t>QX-CNFG-420</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447800" y="2667000"/>
            <a:ext cx="6172200" cy="716523"/>
          </a:xfrm>
        </p:spPr>
        <p:txBody>
          <a:bodyPr>
            <a:noAutofit/>
          </a:bodyPr>
          <a:lstStyle/>
          <a:p>
            <a:pPr algn="ctr"/>
            <a:r>
              <a:rPr lang="en-US" sz="6600" dirty="0" smtClean="0"/>
              <a:t>QXI Configuration Lab</a:t>
            </a:r>
          </a:p>
        </p:txBody>
      </p:sp>
      <p:sp>
        <p:nvSpPr>
          <p:cNvPr id="7" name="Footer Placeholder 6"/>
          <p:cNvSpPr>
            <a:spLocks noGrp="1"/>
          </p:cNvSpPr>
          <p:nvPr>
            <p:ph type="ftr" sz="quarter" idx="10"/>
          </p:nvPr>
        </p:nvSpPr>
        <p:spPr/>
        <p:txBody>
          <a:bodyPr/>
          <a:lstStyle/>
          <a:p>
            <a:r>
              <a:rPr lang="en-US" dirty="0" smtClean="0"/>
              <a:t>QX-CNFG-360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457200" y="838200"/>
            <a:ext cx="8229600" cy="1089590"/>
          </a:xfrm>
        </p:spPr>
        <p:txBody>
          <a:bodyPr/>
          <a:lstStyle/>
          <a:p>
            <a:r>
              <a:rPr lang="en-US" altLang="zh-CN" dirty="0" err="1" smtClean="0"/>
              <a:t>eB</a:t>
            </a:r>
            <a:r>
              <a:rPr lang="en-US" altLang="zh-CN" dirty="0" smtClean="0"/>
              <a:t> &amp; eB2 Releases</a:t>
            </a:r>
          </a:p>
        </p:txBody>
      </p:sp>
      <p:sp>
        <p:nvSpPr>
          <p:cNvPr id="7170" name="Title 1"/>
          <p:cNvSpPr>
            <a:spLocks noGrp="1"/>
          </p:cNvSpPr>
          <p:nvPr>
            <p:ph type="title"/>
          </p:nvPr>
        </p:nvSpPr>
        <p:spPr/>
        <p:txBody>
          <a:bodyPr/>
          <a:lstStyle/>
          <a:p>
            <a:r>
              <a:rPr lang="en-US" altLang="zh-CN" smtClean="0"/>
              <a:t>Add Receiver</a:t>
            </a:r>
          </a:p>
        </p:txBody>
      </p:sp>
      <p:pic>
        <p:nvPicPr>
          <p:cNvPr id="7177" name="Picture 9"/>
          <p:cNvPicPr>
            <a:picLocks noChangeAspect="1" noChangeArrowheads="1"/>
          </p:cNvPicPr>
          <p:nvPr/>
        </p:nvPicPr>
        <p:blipFill>
          <a:blip r:embed="rId3" cstate="print"/>
          <a:srcRect/>
          <a:stretch>
            <a:fillRect/>
          </a:stretch>
        </p:blipFill>
        <p:spPr bwMode="auto">
          <a:xfrm>
            <a:off x="1143000" y="1371600"/>
            <a:ext cx="6400800" cy="2212975"/>
          </a:xfrm>
          <a:prstGeom prst="rect">
            <a:avLst/>
          </a:prstGeom>
          <a:noFill/>
          <a:ln w="9525">
            <a:noFill/>
            <a:miter lim="800000"/>
            <a:headEnd/>
            <a:tailEnd/>
          </a:ln>
          <a:effectLst/>
        </p:spPr>
      </p:pic>
      <p:pic>
        <p:nvPicPr>
          <p:cNvPr id="7178" name="Picture 10"/>
          <p:cNvPicPr>
            <a:picLocks noChangeAspect="1" noChangeArrowheads="1"/>
          </p:cNvPicPr>
          <p:nvPr/>
        </p:nvPicPr>
        <p:blipFill>
          <a:blip r:embed="rId4" cstate="print"/>
          <a:srcRect/>
          <a:stretch>
            <a:fillRect/>
          </a:stretch>
        </p:blipFill>
        <p:spPr bwMode="auto">
          <a:xfrm>
            <a:off x="1143000" y="4114800"/>
            <a:ext cx="6400800" cy="2208213"/>
          </a:xfrm>
          <a:prstGeom prst="rect">
            <a:avLst/>
          </a:prstGeom>
          <a:noFill/>
          <a:ln w="9525">
            <a:noFill/>
            <a:miter lim="800000"/>
            <a:headEnd/>
            <a:tailEnd/>
          </a:ln>
          <a:effectLst/>
        </p:spPr>
      </p:pic>
      <p:sp>
        <p:nvSpPr>
          <p:cNvPr id="10" name="Content Placeholder 2"/>
          <p:cNvSpPr txBox="1">
            <a:spLocks/>
          </p:cNvSpPr>
          <p:nvPr/>
        </p:nvSpPr>
        <p:spPr>
          <a:xfrm>
            <a:off x="457200" y="3581400"/>
            <a:ext cx="8229600" cy="1089590"/>
          </a:xfrm>
          <a:prstGeom prst="rect">
            <a:avLst/>
          </a:prstGeom>
        </p:spPr>
        <p:txBody>
          <a:bodyPr vert="horz" lIns="91440" tIns="45720" rIns="91440" bIns="45720" rtlCol="0">
            <a:normAutofit/>
          </a:bodyPr>
          <a:lstStyle/>
          <a:p>
            <a:pPr marL="342900" lvl="0" indent="-342900" defTabSz="457200" fontAlgn="auto">
              <a:spcBef>
                <a:spcPct val="20000"/>
              </a:spcBef>
              <a:spcAft>
                <a:spcPts val="0"/>
              </a:spcAft>
              <a:buClr>
                <a:schemeClr val="accent6"/>
              </a:buClr>
              <a:buFont typeface="Arial"/>
              <a:buChar char="•"/>
            </a:pPr>
            <a:r>
              <a:rPr lang="en-US" altLang="zh-CN" dirty="0">
                <a:solidFill>
                  <a:schemeClr val="tx1">
                    <a:lumMod val="75000"/>
                    <a:lumOff val="25000"/>
                  </a:schemeClr>
                </a:solidFill>
                <a:latin typeface="Century Gothic"/>
                <a:cs typeface="Century Gothic"/>
              </a:rPr>
              <a:t>eB2.1, QADSE &amp; QADEE</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1" name="Footer Placeholder 10"/>
          <p:cNvSpPr>
            <a:spLocks noGrp="1"/>
          </p:cNvSpPr>
          <p:nvPr>
            <p:ph type="ftr" sz="quarter" idx="10"/>
          </p:nvPr>
        </p:nvSpPr>
        <p:spPr/>
        <p:txBody>
          <a:bodyPr/>
          <a:lstStyle/>
          <a:p>
            <a:r>
              <a:rPr lang="en-US" dirty="0" smtClean="0"/>
              <a:t>QX-CNFG-050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Add Receiver – Supported APIs</a:t>
            </a:r>
          </a:p>
        </p:txBody>
      </p:sp>
      <p:sp>
        <p:nvSpPr>
          <p:cNvPr id="6" name="Footer Placeholder 5"/>
          <p:cNvSpPr>
            <a:spLocks noGrp="1"/>
          </p:cNvSpPr>
          <p:nvPr>
            <p:ph type="ftr" sz="quarter" idx="10"/>
          </p:nvPr>
        </p:nvSpPr>
        <p:spPr/>
        <p:txBody>
          <a:bodyPr/>
          <a:lstStyle/>
          <a:p>
            <a:r>
              <a:rPr lang="en-US" dirty="0" smtClean="0"/>
              <a:t>QX-CNFG-060</a:t>
            </a:r>
            <a:endParaRPr lang="en-US" dirty="0"/>
          </a:p>
        </p:txBody>
      </p:sp>
      <p:grpSp>
        <p:nvGrpSpPr>
          <p:cNvPr id="7" name="Group 6"/>
          <p:cNvGrpSpPr/>
          <p:nvPr/>
        </p:nvGrpSpPr>
        <p:grpSpPr>
          <a:xfrm>
            <a:off x="609600" y="990600"/>
            <a:ext cx="8001000" cy="5103813"/>
            <a:chOff x="609600" y="990600"/>
            <a:chExt cx="8001000" cy="5103813"/>
          </a:xfrm>
        </p:grpSpPr>
        <p:pic>
          <p:nvPicPr>
            <p:cNvPr id="8195" name="Picture 4"/>
            <p:cNvPicPr>
              <a:picLocks noChangeAspect="1" noChangeArrowheads="1"/>
            </p:cNvPicPr>
            <p:nvPr/>
          </p:nvPicPr>
          <p:blipFill>
            <a:blip r:embed="rId3" cstate="print"/>
            <a:srcRect/>
            <a:stretch>
              <a:fillRect/>
            </a:stretch>
          </p:blipFill>
          <p:spPr bwMode="auto">
            <a:xfrm>
              <a:off x="609600" y="990600"/>
              <a:ext cx="8001000" cy="510381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27" name="Picture 3"/>
            <p:cNvPicPr>
              <a:picLocks noChangeAspect="1" noChangeArrowheads="1"/>
            </p:cNvPicPr>
            <p:nvPr/>
          </p:nvPicPr>
          <p:blipFill>
            <a:blip r:embed="rId4"/>
            <a:srcRect/>
            <a:stretch>
              <a:fillRect/>
            </a:stretch>
          </p:blipFill>
          <p:spPr bwMode="auto">
            <a:xfrm>
              <a:off x="685800" y="5596915"/>
              <a:ext cx="1011905" cy="194285"/>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Add Receiver - Report</a:t>
            </a:r>
          </a:p>
        </p:txBody>
      </p:sp>
      <p:sp>
        <p:nvSpPr>
          <p:cNvPr id="6" name="Footer Placeholder 5"/>
          <p:cNvSpPr>
            <a:spLocks noGrp="1"/>
          </p:cNvSpPr>
          <p:nvPr>
            <p:ph type="ftr" sz="quarter" idx="10"/>
          </p:nvPr>
        </p:nvSpPr>
        <p:spPr/>
        <p:txBody>
          <a:bodyPr/>
          <a:lstStyle/>
          <a:p>
            <a:r>
              <a:rPr lang="en-US" dirty="0" smtClean="0"/>
              <a:t>QX-CNFG-070</a:t>
            </a:r>
            <a:endParaRPr lang="en-US" dirty="0"/>
          </a:p>
        </p:txBody>
      </p:sp>
      <p:grpSp>
        <p:nvGrpSpPr>
          <p:cNvPr id="7" name="Group 6"/>
          <p:cNvGrpSpPr/>
          <p:nvPr/>
        </p:nvGrpSpPr>
        <p:grpSpPr>
          <a:xfrm>
            <a:off x="533400" y="914400"/>
            <a:ext cx="8120063" cy="5095875"/>
            <a:chOff x="533400" y="914400"/>
            <a:chExt cx="8120063" cy="5095875"/>
          </a:xfrm>
        </p:grpSpPr>
        <p:pic>
          <p:nvPicPr>
            <p:cNvPr id="9219" name="Picture 4"/>
            <p:cNvPicPr>
              <a:picLocks noChangeAspect="1" noChangeArrowheads="1"/>
            </p:cNvPicPr>
            <p:nvPr/>
          </p:nvPicPr>
          <p:blipFill>
            <a:blip r:embed="rId3" cstate="print"/>
            <a:srcRect/>
            <a:stretch>
              <a:fillRect/>
            </a:stretch>
          </p:blipFill>
          <p:spPr bwMode="auto">
            <a:xfrm>
              <a:off x="533400" y="914400"/>
              <a:ext cx="8120063" cy="50958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 name="Picture 3"/>
            <p:cNvPicPr>
              <a:picLocks noChangeAspect="1" noChangeArrowheads="1"/>
            </p:cNvPicPr>
            <p:nvPr/>
          </p:nvPicPr>
          <p:blipFill>
            <a:blip r:embed="rId4"/>
            <a:srcRect/>
            <a:stretch>
              <a:fillRect/>
            </a:stretch>
          </p:blipFill>
          <p:spPr bwMode="auto">
            <a:xfrm>
              <a:off x="609600" y="5673115"/>
              <a:ext cx="1011905" cy="194285"/>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a:xfrm>
            <a:off x="457200" y="3962400"/>
            <a:ext cx="8229600" cy="2895600"/>
          </a:xfrm>
        </p:spPr>
        <p:txBody>
          <a:bodyPr/>
          <a:lstStyle/>
          <a:p>
            <a:r>
              <a:rPr lang="en-US" altLang="zh-CN" dirty="0" smtClean="0"/>
              <a:t>Receiver name cannot be changed</a:t>
            </a:r>
          </a:p>
          <a:p>
            <a:r>
              <a:rPr lang="en-US" altLang="zh-CN" dirty="0" smtClean="0"/>
              <a:t>Changes allowed to</a:t>
            </a:r>
          </a:p>
          <a:p>
            <a:pPr lvl="1"/>
            <a:r>
              <a:rPr lang="en-US" altLang="zh-CN" sz="2000" dirty="0" smtClean="0"/>
              <a:t>Description</a:t>
            </a:r>
          </a:p>
          <a:p>
            <a:pPr lvl="1"/>
            <a:r>
              <a:rPr lang="en-US" altLang="zh-CN" sz="2000" dirty="0" smtClean="0"/>
              <a:t>Authentication</a:t>
            </a:r>
          </a:p>
          <a:p>
            <a:pPr lvl="1"/>
            <a:r>
              <a:rPr lang="en-US" altLang="zh-CN" sz="2000" dirty="0" smtClean="0"/>
              <a:t>Licensed/Licensed Domains </a:t>
            </a:r>
          </a:p>
          <a:p>
            <a:pPr lvl="1"/>
            <a:r>
              <a:rPr lang="en-US" altLang="zh-CN" sz="2000" dirty="0" smtClean="0"/>
              <a:t>Supported APIs</a:t>
            </a:r>
          </a:p>
        </p:txBody>
      </p:sp>
      <p:sp>
        <p:nvSpPr>
          <p:cNvPr id="10242" name="Title 1"/>
          <p:cNvSpPr>
            <a:spLocks noGrp="1"/>
          </p:cNvSpPr>
          <p:nvPr>
            <p:ph type="title"/>
          </p:nvPr>
        </p:nvSpPr>
        <p:spPr/>
        <p:txBody>
          <a:bodyPr/>
          <a:lstStyle/>
          <a:p>
            <a:r>
              <a:rPr lang="en-US" altLang="zh-CN" smtClean="0"/>
              <a:t>Modify Receiver</a:t>
            </a:r>
          </a:p>
        </p:txBody>
      </p:sp>
      <p:sp>
        <p:nvSpPr>
          <p:cNvPr id="7" name="Footer Placeholder 6"/>
          <p:cNvSpPr>
            <a:spLocks noGrp="1"/>
          </p:cNvSpPr>
          <p:nvPr>
            <p:ph type="ftr" sz="quarter" idx="10"/>
          </p:nvPr>
        </p:nvSpPr>
        <p:spPr/>
        <p:txBody>
          <a:bodyPr/>
          <a:lstStyle/>
          <a:p>
            <a:r>
              <a:rPr lang="en-US" dirty="0" smtClean="0"/>
              <a:t>QX-CNFG-080</a:t>
            </a:r>
            <a:endParaRPr lang="en-US" dirty="0"/>
          </a:p>
        </p:txBody>
      </p:sp>
      <p:grpSp>
        <p:nvGrpSpPr>
          <p:cNvPr id="8" name="Group 7"/>
          <p:cNvGrpSpPr/>
          <p:nvPr/>
        </p:nvGrpSpPr>
        <p:grpSpPr>
          <a:xfrm>
            <a:off x="838200" y="838200"/>
            <a:ext cx="6934200" cy="3141663"/>
            <a:chOff x="838200" y="838200"/>
            <a:chExt cx="6934200" cy="3141663"/>
          </a:xfrm>
        </p:grpSpPr>
        <p:pic>
          <p:nvPicPr>
            <p:cNvPr id="10244" name="Picture 5"/>
            <p:cNvPicPr>
              <a:picLocks noChangeAspect="1" noChangeArrowheads="1"/>
            </p:cNvPicPr>
            <p:nvPr/>
          </p:nvPicPr>
          <p:blipFill>
            <a:blip r:embed="rId3" cstate="print"/>
            <a:srcRect/>
            <a:stretch>
              <a:fillRect/>
            </a:stretch>
          </p:blipFill>
          <p:spPr bwMode="auto">
            <a:xfrm>
              <a:off x="838200" y="838200"/>
              <a:ext cx="6934200" cy="31416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3"/>
            <p:cNvPicPr>
              <a:picLocks noChangeAspect="1" noChangeArrowheads="1"/>
            </p:cNvPicPr>
            <p:nvPr/>
          </p:nvPicPr>
          <p:blipFill>
            <a:blip r:embed="rId4"/>
            <a:srcRect/>
            <a:stretch>
              <a:fillRect/>
            </a:stretch>
          </p:blipFill>
          <p:spPr bwMode="auto">
            <a:xfrm>
              <a:off x="892800" y="3505200"/>
              <a:ext cx="892857" cy="171428"/>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457200" y="891611"/>
            <a:ext cx="8229600" cy="1013390"/>
          </a:xfrm>
        </p:spPr>
        <p:txBody>
          <a:bodyPr/>
          <a:lstStyle/>
          <a:p>
            <a:r>
              <a:rPr lang="en-US" altLang="zh-CN" dirty="0" err="1" smtClean="0"/>
              <a:t>eB</a:t>
            </a:r>
            <a:r>
              <a:rPr lang="en-US" altLang="zh-CN" dirty="0" smtClean="0"/>
              <a:t> &amp; eB2 Releases</a:t>
            </a:r>
          </a:p>
        </p:txBody>
      </p:sp>
      <p:sp>
        <p:nvSpPr>
          <p:cNvPr id="11266" name="Title 1"/>
          <p:cNvSpPr>
            <a:spLocks noGrp="1"/>
          </p:cNvSpPr>
          <p:nvPr>
            <p:ph type="title"/>
          </p:nvPr>
        </p:nvSpPr>
        <p:spPr/>
        <p:txBody>
          <a:bodyPr/>
          <a:lstStyle/>
          <a:p>
            <a:r>
              <a:rPr lang="en-US" altLang="zh-CN" smtClean="0"/>
              <a:t>Modify Receiver</a:t>
            </a:r>
          </a:p>
        </p:txBody>
      </p:sp>
      <p:pic>
        <p:nvPicPr>
          <p:cNvPr id="11269" name="Picture 7"/>
          <p:cNvPicPr>
            <a:picLocks noChangeAspect="1" noChangeArrowheads="1"/>
          </p:cNvPicPr>
          <p:nvPr/>
        </p:nvPicPr>
        <p:blipFill>
          <a:blip r:embed="rId3" cstate="print"/>
          <a:srcRect/>
          <a:stretch>
            <a:fillRect/>
          </a:stretch>
        </p:blipFill>
        <p:spPr bwMode="auto">
          <a:xfrm>
            <a:off x="990600" y="1371600"/>
            <a:ext cx="6629400" cy="212883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1270" name="Picture 8"/>
          <p:cNvPicPr>
            <a:picLocks noChangeAspect="1" noChangeArrowheads="1"/>
          </p:cNvPicPr>
          <p:nvPr/>
        </p:nvPicPr>
        <p:blipFill>
          <a:blip r:embed="rId4" cstate="print"/>
          <a:srcRect/>
          <a:stretch>
            <a:fillRect/>
          </a:stretch>
        </p:blipFill>
        <p:spPr bwMode="auto">
          <a:xfrm>
            <a:off x="990600" y="4114800"/>
            <a:ext cx="6642100" cy="21336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0" name="Content Placeholder 2"/>
          <p:cNvSpPr txBox="1">
            <a:spLocks/>
          </p:cNvSpPr>
          <p:nvPr/>
        </p:nvSpPr>
        <p:spPr>
          <a:xfrm>
            <a:off x="457200" y="3581400"/>
            <a:ext cx="8229600" cy="1013390"/>
          </a:xfrm>
          <a:prstGeom prst="rect">
            <a:avLst/>
          </a:prstGeom>
        </p:spPr>
        <p:txBody>
          <a:bodyPr vert="horz" lIns="91440" tIns="45720" rIns="91440" bIns="45720" rtlCol="0">
            <a:normAutofit/>
          </a:bodyPr>
          <a:lstStyle/>
          <a:p>
            <a:pPr marL="342900" lvl="0" indent="-342900" defTabSz="457200" fontAlgn="auto">
              <a:spcBef>
                <a:spcPct val="20000"/>
              </a:spcBef>
              <a:spcAft>
                <a:spcPts val="0"/>
              </a:spcAft>
              <a:buClr>
                <a:schemeClr val="accent6"/>
              </a:buClr>
              <a:buFont typeface="Arial"/>
              <a:buChar char="•"/>
            </a:pPr>
            <a:r>
              <a:rPr lang="en-US" altLang="zh-CN" dirty="0">
                <a:solidFill>
                  <a:schemeClr val="tx1">
                    <a:lumMod val="75000"/>
                    <a:lumOff val="25000"/>
                  </a:schemeClr>
                </a:solidFill>
                <a:latin typeface="Century Gothic"/>
                <a:cs typeface="Century Gothic"/>
              </a:rPr>
              <a:t>eB2.1, QADSE, QADEE</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
        <p:nvSpPr>
          <p:cNvPr id="11" name="Footer Placeholder 10"/>
          <p:cNvSpPr>
            <a:spLocks noGrp="1"/>
          </p:cNvSpPr>
          <p:nvPr>
            <p:ph type="ftr" sz="quarter" idx="10"/>
          </p:nvPr>
        </p:nvSpPr>
        <p:spPr/>
        <p:txBody>
          <a:bodyPr/>
          <a:lstStyle/>
          <a:p>
            <a:r>
              <a:rPr lang="en-US" dirty="0" smtClean="0"/>
              <a:t>QX-CNFG-090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txDef>
      <a:spPr bwMode="auto">
        <a:solidFill>
          <a:schemeClr val="accent1">
            <a:lumMod val="50000"/>
          </a:schemeClr>
        </a:solidFill>
        <a:ln w="9525">
          <a:noFill/>
          <a:miter lim="800000"/>
          <a:headEnd/>
          <a:tailEnd/>
        </a:ln>
      </a:spPr>
      <a:bodyPr wrap="none" anchor="ctr" anchorCtr="0"/>
      <a:lstStyle>
        <a:defPPr>
          <a:defRPr sz="1400" dirty="0">
            <a:solidFill>
              <a:srgbClr val="FFFFFF"/>
            </a:solidFill>
          </a:defRPr>
        </a:defPPr>
      </a:lstStyle>
    </a:tx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22732</TotalTime>
  <Words>9534</Words>
  <Application>Microsoft Office PowerPoint</Application>
  <PresentationFormat>On-screen Show (4:3)</PresentationFormat>
  <Paragraphs>753</Paragraphs>
  <Slides>45</Slides>
  <Notes>42</Notes>
  <HiddenSlides>0</HiddenSlides>
  <MMClips>0</MMClips>
  <ScaleCrop>false</ScaleCrop>
  <HeadingPairs>
    <vt:vector size="4" baseType="variant">
      <vt:variant>
        <vt:lpstr>Theme</vt:lpstr>
      </vt:variant>
      <vt:variant>
        <vt:i4>2</vt:i4>
      </vt:variant>
      <vt:variant>
        <vt:lpstr>Slide Titles</vt:lpstr>
      </vt:variant>
      <vt:variant>
        <vt:i4>45</vt:i4>
      </vt:variant>
    </vt:vector>
  </HeadingPairs>
  <TitlesOfParts>
    <vt:vector size="47" baseType="lpstr">
      <vt:lpstr>QAD_corporate_presentation_template</vt:lpstr>
      <vt:lpstr>QAD 2010 Template</vt:lpstr>
      <vt:lpstr>QXtend Fundamentals</vt:lpstr>
      <vt:lpstr>QXtend Inbound Configuration</vt:lpstr>
      <vt:lpstr>Receivers</vt:lpstr>
      <vt:lpstr>Receiver Management</vt:lpstr>
      <vt:lpstr>Add Receiver</vt:lpstr>
      <vt:lpstr>Add Receiver – Supported APIs</vt:lpstr>
      <vt:lpstr>Add Receiver - Report</vt:lpstr>
      <vt:lpstr>Modify Receiver</vt:lpstr>
      <vt:lpstr>Modify Receiver</vt:lpstr>
      <vt:lpstr>Modify Receiver – Supported APIs</vt:lpstr>
      <vt:lpstr>Delete Receiver</vt:lpstr>
      <vt:lpstr>Exercise: Receivers</vt:lpstr>
      <vt:lpstr>Connection Pools</vt:lpstr>
      <vt:lpstr>Connection Pool Manager</vt:lpstr>
      <vt:lpstr>Add Connection Pool</vt:lpstr>
      <vt:lpstr>Add UI API Connection Pool</vt:lpstr>
      <vt:lpstr>Add SI API Connection Pool</vt:lpstr>
      <vt:lpstr>Add Fin API Connection Pool</vt:lpstr>
      <vt:lpstr>Managing a Connection Pool</vt:lpstr>
      <vt:lpstr>Manage Connection Pool</vt:lpstr>
      <vt:lpstr>View Connection Pool</vt:lpstr>
      <vt:lpstr>Delete Connection Pool</vt:lpstr>
      <vt:lpstr>Exercise: Connection Pools</vt:lpstr>
      <vt:lpstr>Validating Configuration</vt:lpstr>
      <vt:lpstr>Testing QXtend Inbound</vt:lpstr>
      <vt:lpstr>Testing QXI Using SOAP UI</vt:lpstr>
      <vt:lpstr>Access WSDL for Receiver/APIs</vt:lpstr>
      <vt:lpstr>Access WSDL for Receiver/APIs  (cont.)</vt:lpstr>
      <vt:lpstr>Create New SOAP UI Project</vt:lpstr>
      <vt:lpstr>Edit QDoc Request</vt:lpstr>
      <vt:lpstr>Edit QDoc Request – Update Header</vt:lpstr>
      <vt:lpstr>Edit QDoc Request – Session Context</vt:lpstr>
      <vt:lpstr>Edit QDoc Request – Request Data</vt:lpstr>
      <vt:lpstr>Process Request</vt:lpstr>
      <vt:lpstr>Generate WSDL</vt:lpstr>
      <vt:lpstr>Generate a WSDL for Receiver/APIs</vt:lpstr>
      <vt:lpstr>E-mail Alerts</vt:lpstr>
      <vt:lpstr>QXtend Inbound APIs (Schemas)</vt:lpstr>
      <vt:lpstr>API Types</vt:lpstr>
      <vt:lpstr>Adding and Modifying an API </vt:lpstr>
      <vt:lpstr>Adding and Modifying an API through QXI</vt:lpstr>
      <vt:lpstr>Deleting a Custom API</vt:lpstr>
      <vt:lpstr>QDoc Spreadsheet</vt:lpstr>
      <vt:lpstr>Exercise: Schemas</vt:lpstr>
      <vt:lpstr>QXI Configuration Lab</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644</cp:revision>
  <dcterms:created xsi:type="dcterms:W3CDTF">2008-11-17T06:52:24Z</dcterms:created>
  <dcterms:modified xsi:type="dcterms:W3CDTF">2013-10-16T22:10:34Z</dcterms:modified>
</cp:coreProperties>
</file>