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notesMasterIdLst>
    <p:notesMasterId r:id="rId32"/>
  </p:notesMasterIdLst>
  <p:sldIdLst>
    <p:sldId id="262" r:id="rId2"/>
    <p:sldId id="274" r:id="rId3"/>
    <p:sldId id="295" r:id="rId4"/>
    <p:sldId id="296" r:id="rId5"/>
    <p:sldId id="301" r:id="rId6"/>
    <p:sldId id="277" r:id="rId7"/>
    <p:sldId id="278" r:id="rId8"/>
    <p:sldId id="279" r:id="rId9"/>
    <p:sldId id="280" r:id="rId10"/>
    <p:sldId id="281" r:id="rId11"/>
    <p:sldId id="288" r:id="rId12"/>
    <p:sldId id="289" r:id="rId13"/>
    <p:sldId id="290" r:id="rId14"/>
    <p:sldId id="298" r:id="rId15"/>
    <p:sldId id="291" r:id="rId16"/>
    <p:sldId id="299" r:id="rId17"/>
    <p:sldId id="283" r:id="rId18"/>
    <p:sldId id="284" r:id="rId19"/>
    <p:sldId id="293" r:id="rId20"/>
    <p:sldId id="294" r:id="rId21"/>
    <p:sldId id="266" r:id="rId22"/>
    <p:sldId id="267" r:id="rId23"/>
    <p:sldId id="268" r:id="rId24"/>
    <p:sldId id="292" r:id="rId25"/>
    <p:sldId id="304" r:id="rId26"/>
    <p:sldId id="305" r:id="rId27"/>
    <p:sldId id="286" r:id="rId28"/>
    <p:sldId id="302" r:id="rId29"/>
    <p:sldId id="303" r:id="rId30"/>
    <p:sldId id="300" r:id="rId31"/>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382" autoAdjust="0"/>
    <p:restoredTop sz="76522" autoAdjust="0"/>
  </p:normalViewPr>
  <p:slideViewPr>
    <p:cSldViewPr snapToGrid="0">
      <p:cViewPr>
        <p:scale>
          <a:sx n="70" d="100"/>
          <a:sy n="70" d="100"/>
        </p:scale>
        <p:origin x="-1800" y="1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100" d="100"/>
        <a:sy n="100" d="100"/>
      </p:scale>
      <p:origin x="0" y="462"/>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6.xml"/><Relationship Id="rId1" Type="http://schemas.openxmlformats.org/officeDocument/2006/relationships/slide" Target="slides/slide4.xml"/><Relationship Id="rId6" Type="http://schemas.openxmlformats.org/officeDocument/2006/relationships/slide" Target="slides/slide10.xml"/><Relationship Id="rId5" Type="http://schemas.openxmlformats.org/officeDocument/2006/relationships/slide" Target="slides/slide9.xml"/><Relationship Id="rId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D986DE10-662D-4B29-B8E4-239A4B676B5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0092277-996D-416B-B296-74A3D6CD3997}" type="slidenum">
              <a:rPr lang="en-US"/>
              <a:pPr/>
              <a:t>1</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B41A832-171C-4FA2-8EC5-8A78C44D7BD4}" type="slidenum">
              <a:rPr lang="en-US"/>
              <a:pPr/>
              <a:t>10</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dirty="0" smtClean="0"/>
              <a:t>The Queue Manager log file contains the details of the Queue processing. The log file contains the start/stop of each queue and for each message that is processed every time the request state changes that is also logged. The default setting for the logging level of the queue is “info”, debug messages can be received by setting the logging level to ‘debug’. </a:t>
            </a:r>
          </a:p>
          <a:p>
            <a:pPr eaLnBrk="1" hangingPunct="1"/>
            <a:endParaRPr lang="en-US" dirty="0" smtClean="0"/>
          </a:p>
          <a:p>
            <a:pPr eaLnBrk="1" hangingPunct="1"/>
            <a:r>
              <a:rPr lang="en-US" dirty="0" smtClean="0"/>
              <a:t>The logger to change the level is:</a:t>
            </a:r>
          </a:p>
          <a:p>
            <a:pPr eaLnBrk="1" hangingPunct="1"/>
            <a:endParaRPr lang="en-US" dirty="0" smtClean="0"/>
          </a:p>
          <a:p>
            <a:pPr eaLnBrk="1" hangingPunct="1"/>
            <a:r>
              <a:rPr lang="en-US" dirty="0" smtClean="0">
                <a:solidFill>
                  <a:srgbClr val="0000FF"/>
                </a:solidFill>
                <a:latin typeface="Courier New" pitchFamily="49" charset="0"/>
              </a:rPr>
              <a:t>&lt;</a:t>
            </a:r>
            <a:r>
              <a:rPr lang="en-US" dirty="0" smtClean="0">
                <a:solidFill>
                  <a:srgbClr val="800000"/>
                </a:solidFill>
                <a:latin typeface="Courier New" pitchFamily="49" charset="0"/>
              </a:rPr>
              <a:t>logger </a:t>
            </a:r>
            <a:r>
              <a:rPr lang="en-US" dirty="0" smtClean="0">
                <a:solidFill>
                  <a:srgbClr val="FF0000"/>
                </a:solidFill>
                <a:latin typeface="Courier New" pitchFamily="49" charset="0"/>
              </a:rPr>
              <a:t>name</a:t>
            </a:r>
            <a:r>
              <a:rPr lang="en-US" dirty="0" smtClean="0">
                <a:solidFill>
                  <a:srgbClr val="0000FF"/>
                </a:solidFill>
                <a:latin typeface="Courier New" pitchFamily="49" charset="0"/>
              </a:rPr>
              <a:t>="</a:t>
            </a:r>
            <a:r>
              <a:rPr lang="en-US" dirty="0" err="1" smtClean="0">
                <a:solidFill>
                  <a:srgbClr val="0000FF"/>
                </a:solidFill>
                <a:latin typeface="Courier New" pitchFamily="49" charset="0"/>
              </a:rPr>
              <a:t>directoryLoader</a:t>
            </a:r>
            <a:r>
              <a:rPr lang="en-US" dirty="0" smtClean="0">
                <a:solidFill>
                  <a:srgbClr val="0000FF"/>
                </a:solidFill>
                <a:latin typeface="Courier New" pitchFamily="49" charset="0"/>
              </a:rPr>
              <a:t>"</a:t>
            </a:r>
            <a:r>
              <a:rPr lang="en-US" dirty="0" smtClean="0">
                <a:solidFill>
                  <a:srgbClr val="FF0000"/>
                </a:solidFill>
                <a:latin typeface="Courier New" pitchFamily="49" charset="0"/>
              </a:rPr>
              <a:t> </a:t>
            </a:r>
            <a:r>
              <a:rPr lang="en-US" dirty="0" err="1" smtClean="0">
                <a:solidFill>
                  <a:srgbClr val="FF0000"/>
                </a:solidFill>
                <a:latin typeface="Courier New" pitchFamily="49" charset="0"/>
              </a:rPr>
              <a:t>additivity</a:t>
            </a:r>
            <a:r>
              <a:rPr lang="en-US" dirty="0" smtClean="0">
                <a:solidFill>
                  <a:srgbClr val="0000FF"/>
                </a:solidFill>
                <a:latin typeface="Courier New" pitchFamily="49" charset="0"/>
              </a:rPr>
              <a:t>="false"&gt;</a:t>
            </a:r>
            <a:endParaRPr lang="en-US" dirty="0" smtClean="0">
              <a:solidFill>
                <a:srgbClr val="000000"/>
              </a:solidFill>
              <a:latin typeface="Courier New" pitchFamily="49" charset="0"/>
            </a:endParaRPr>
          </a:p>
          <a:p>
            <a:pPr eaLnBrk="1" hangingPunct="1"/>
            <a:r>
              <a:rPr lang="en-US" dirty="0" smtClean="0">
                <a:solidFill>
                  <a:srgbClr val="0000FF"/>
                </a:solidFill>
                <a:latin typeface="Courier New" pitchFamily="49" charset="0"/>
              </a:rPr>
              <a:t>	&lt;</a:t>
            </a:r>
            <a:r>
              <a:rPr lang="en-US" dirty="0" smtClean="0">
                <a:solidFill>
                  <a:srgbClr val="800000"/>
                </a:solidFill>
                <a:latin typeface="Courier New" pitchFamily="49" charset="0"/>
              </a:rPr>
              <a:t>level </a:t>
            </a:r>
            <a:r>
              <a:rPr lang="en-US" dirty="0" smtClean="0">
                <a:solidFill>
                  <a:srgbClr val="FF0000"/>
                </a:solidFill>
                <a:latin typeface="Courier New" pitchFamily="49" charset="0"/>
              </a:rPr>
              <a:t>value</a:t>
            </a:r>
            <a:r>
              <a:rPr lang="en-US" dirty="0" smtClean="0">
                <a:solidFill>
                  <a:srgbClr val="0000FF"/>
                </a:solidFill>
                <a:latin typeface="Courier New" pitchFamily="49" charset="0"/>
              </a:rPr>
              <a:t>="info"/&gt;</a:t>
            </a:r>
            <a:endParaRPr lang="en-US" dirty="0" smtClean="0">
              <a:solidFill>
                <a:srgbClr val="000000"/>
              </a:solidFill>
              <a:latin typeface="Courier New" pitchFamily="49" charset="0"/>
            </a:endParaRPr>
          </a:p>
          <a:p>
            <a:pPr eaLnBrk="1" hangingPunct="1"/>
            <a:r>
              <a:rPr lang="en-US" dirty="0" smtClean="0">
                <a:solidFill>
                  <a:srgbClr val="0000FF"/>
                </a:solidFill>
                <a:latin typeface="Courier New" pitchFamily="49" charset="0"/>
              </a:rPr>
              <a:t>	&lt;</a:t>
            </a:r>
            <a:r>
              <a:rPr lang="en-US" dirty="0" err="1" smtClean="0">
                <a:solidFill>
                  <a:srgbClr val="800000"/>
                </a:solidFill>
                <a:latin typeface="Courier New" pitchFamily="49" charset="0"/>
              </a:rPr>
              <a:t>appender</a:t>
            </a:r>
            <a:r>
              <a:rPr lang="en-US" dirty="0" smtClean="0">
                <a:solidFill>
                  <a:srgbClr val="800000"/>
                </a:solidFill>
                <a:latin typeface="Courier New" pitchFamily="49" charset="0"/>
              </a:rPr>
              <a:t>-ref </a:t>
            </a:r>
            <a:r>
              <a:rPr lang="en-US" dirty="0" smtClean="0">
                <a:solidFill>
                  <a:srgbClr val="FF0000"/>
                </a:solidFill>
                <a:latin typeface="Courier New" pitchFamily="49" charset="0"/>
              </a:rPr>
              <a:t>ref</a:t>
            </a:r>
            <a:r>
              <a:rPr lang="en-US" dirty="0" smtClean="0">
                <a:solidFill>
                  <a:srgbClr val="0000FF"/>
                </a:solidFill>
                <a:latin typeface="Courier New" pitchFamily="49" charset="0"/>
              </a:rPr>
              <a:t>="</a:t>
            </a:r>
            <a:r>
              <a:rPr lang="en-US" dirty="0" err="1" smtClean="0">
                <a:solidFill>
                  <a:srgbClr val="0000FF"/>
                </a:solidFill>
                <a:latin typeface="Courier New" pitchFamily="49" charset="0"/>
              </a:rPr>
              <a:t>asyncqdocDirectoryLoader</a:t>
            </a:r>
            <a:r>
              <a:rPr lang="en-US" dirty="0" smtClean="0">
                <a:solidFill>
                  <a:srgbClr val="0000FF"/>
                </a:solidFill>
                <a:latin typeface="Courier New" pitchFamily="49" charset="0"/>
              </a:rPr>
              <a:t>"/&gt;</a:t>
            </a:r>
            <a:endParaRPr lang="en-US" dirty="0" smtClean="0">
              <a:solidFill>
                <a:srgbClr val="000000"/>
              </a:solidFill>
              <a:latin typeface="Courier New" pitchFamily="49" charset="0"/>
            </a:endParaRPr>
          </a:p>
          <a:p>
            <a:pPr eaLnBrk="1" hangingPunct="1"/>
            <a:r>
              <a:rPr lang="en-US" dirty="0" smtClean="0">
                <a:solidFill>
                  <a:srgbClr val="0000FF"/>
                </a:solidFill>
                <a:latin typeface="Courier New" pitchFamily="49" charset="0"/>
              </a:rPr>
              <a:t>&lt;/</a:t>
            </a:r>
            <a:r>
              <a:rPr lang="en-US" dirty="0" smtClean="0">
                <a:solidFill>
                  <a:srgbClr val="800000"/>
                </a:solidFill>
                <a:latin typeface="Courier New" pitchFamily="49" charset="0"/>
              </a:rPr>
              <a:t>logger</a:t>
            </a:r>
            <a:r>
              <a:rPr lang="en-US" dirty="0" smtClean="0">
                <a:solidFill>
                  <a:srgbClr val="0000FF"/>
                </a:solidFill>
                <a:latin typeface="Courier New" pitchFamily="49" charset="0"/>
              </a:rPr>
              <a:t>&gt;</a:t>
            </a:r>
            <a:endParaRPr lang="en-US" dirty="0" smtClean="0"/>
          </a:p>
          <a:p>
            <a:pPr eaLnBrk="1" hangingPunct="1"/>
            <a:endParaRPr lang="en-US" dirty="0" smtClean="0"/>
          </a:p>
          <a:p>
            <a:pPr eaLnBrk="1" hangingPunct="1"/>
            <a:r>
              <a:rPr lang="en-US" dirty="0" smtClean="0"/>
              <a:t>All activity within the QXtend Server is logged in the queue.log file, the date and time and other information is recorded. The log file is created in:</a:t>
            </a:r>
          </a:p>
          <a:p>
            <a:pPr lvl="1" eaLnBrk="1" hangingPunct="1"/>
            <a:r>
              <a:rPr lang="en-US" sz="1200" kern="1200" dirty="0" smtClean="0">
                <a:solidFill>
                  <a:schemeClr val="tx1"/>
                </a:solidFill>
                <a:latin typeface="Arial" charset="0"/>
                <a:ea typeface="+mn-ea"/>
                <a:cs typeface="+mn-cs"/>
              </a:rPr>
              <a:t>&lt;TOMCAT_HOME&gt;/</a:t>
            </a:r>
            <a:r>
              <a:rPr lang="en-US" sz="1200" kern="1200" dirty="0" err="1" smtClean="0">
                <a:solidFill>
                  <a:schemeClr val="tx1"/>
                </a:solidFill>
                <a:latin typeface="Arial" charset="0"/>
                <a:ea typeface="+mn-ea"/>
                <a:cs typeface="+mn-cs"/>
              </a:rPr>
              <a:t>webapps</a:t>
            </a:r>
            <a:r>
              <a:rPr lang="en-US" dirty="0" smtClean="0"/>
              <a:t>/&lt;QXI&gt;/WEB-INF/logs </a:t>
            </a:r>
          </a:p>
          <a:p>
            <a:pPr lvl="1" eaLnBrk="1" hangingPunct="1"/>
            <a:endParaRPr lang="en-US" dirty="0" smtClean="0"/>
          </a:p>
          <a:p>
            <a:pPr eaLnBrk="1" hangingPunct="1"/>
            <a:r>
              <a:rPr lang="en-US" dirty="0" smtClean="0"/>
              <a:t>The log file is set so that each day at midnight the log file rolls over and archives the existing log file with a date suffix and starts a brand new log file.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AD2079A-4E10-46C7-B731-904ADDEC73AC}" type="slidenum">
              <a:rPr lang="en-US"/>
              <a:pPr/>
              <a:t>11</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mtClean="0"/>
              <a:t>It is possible to view the screen for each telnet connection within the connection pool manager.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890F54E-D007-49DE-88CC-5AFE4EE75926}" type="slidenum">
              <a:rPr lang="en-US"/>
              <a:pPr/>
              <a:t>12</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dirty="0" smtClean="0"/>
              <a:t>Using the Start link you can debug your </a:t>
            </a:r>
            <a:r>
              <a:rPr lang="en-US" dirty="0" err="1" smtClean="0"/>
              <a:t>QDocs</a:t>
            </a:r>
            <a:r>
              <a:rPr lang="en-US" dirty="0" smtClean="0"/>
              <a:t>. Choose Start to view the telnet window for the connection being used to import data from a QDoc when that QDoc is being processed. If there is an error in the QDoc, the scrolling of the QDoc on the telnet window halts at the location of the error. When finished testing your connections, click the Stop link, which displays next to the Start link.</a:t>
            </a:r>
          </a:p>
          <a:p>
            <a:pPr eaLnBrk="1" hangingPunct="1"/>
            <a:endParaRPr lang="en-US" dirty="0" smtClean="0"/>
          </a:p>
          <a:p>
            <a:pPr eaLnBrk="1" hangingPunct="1"/>
            <a:r>
              <a:rPr lang="en-US" dirty="0" smtClean="0"/>
              <a:t>If the QDoc is in the processing state, there is no need to start the telnet viewer—just click the View link on the connection agent in question and view the pop-up screen.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9F15EBC-006C-4A7F-BA93-02446D38E150}" type="slidenum">
              <a:rPr lang="en-US"/>
              <a:pPr/>
              <a:t>13</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mtClean="0"/>
              <a:t>In this example, the processing is being held up because the ad_mstr record is currently locked. Other causes may be unexpected pop-up frames/alert-boxes.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38D84AE-3E83-41C0-ABFC-F93A79D2F4EE}" type="slidenum">
              <a:rPr lang="en-US"/>
              <a:pPr/>
              <a:t>14</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b="1" dirty="0" smtClean="0"/>
              <a:t>Important</a:t>
            </a:r>
            <a:r>
              <a:rPr lang="en-US" b="1" i="1" dirty="0" smtClean="0"/>
              <a:t> </a:t>
            </a:r>
            <a:r>
              <a:rPr lang="en-US" dirty="0" smtClean="0"/>
              <a:t>Since telnet windows for connections use system resources, you should close any telnet windows not in use.</a:t>
            </a:r>
          </a:p>
          <a:p>
            <a:pPr eaLnBrk="1" hangingPunct="1"/>
            <a:endParaRPr lang="en-US" dirty="0" smtClean="0"/>
          </a:p>
          <a:p>
            <a:pPr eaLnBrk="1" hangingPunct="1"/>
            <a:r>
              <a:rPr lang="en-US" dirty="0" smtClean="0"/>
              <a:t>To view multiple telnet windows—and to avoid network port conflicts while doing so—set the base port to different values for each connection pool in connectionManagerConfig.xml.</a:t>
            </a:r>
          </a:p>
          <a:p>
            <a:pPr eaLnBrk="1" hangingPunct="1"/>
            <a:endParaRPr lang="en-US" dirty="0" smtClean="0"/>
          </a:p>
          <a:p>
            <a:pPr eaLnBrk="1" hangingPunct="1"/>
            <a:r>
              <a:rPr lang="en-US" b="1" dirty="0" smtClean="0"/>
              <a:t>Note</a:t>
            </a:r>
            <a:r>
              <a:rPr lang="en-US" b="1" i="1" dirty="0" smtClean="0"/>
              <a:t> </a:t>
            </a:r>
            <a:r>
              <a:rPr lang="en-US" dirty="0" smtClean="0"/>
              <a:t>The telnet port that each process agent uses is a combination of the base port and agent ID. For example, for agent ID 2 in this connection pool, the network port used will be 15002.</a:t>
            </a:r>
          </a:p>
          <a:p>
            <a:pPr eaLnBrk="1" hangingPunct="1"/>
            <a:endParaRPr lang="en-US" dirty="0" smtClean="0"/>
          </a:p>
          <a:p>
            <a:pPr eaLnBrk="1" hangingPunct="1"/>
            <a:r>
              <a:rPr lang="en-US" dirty="0" smtClean="0"/>
              <a:t>To be able to use the telnet viewer you may need to provide access to the specified ports or make sure the ports are accessible in the networking setup of server.</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FAD85EA4-8561-4C24-A92C-B3555EB82862}" type="slidenum">
              <a:rPr lang="en-US"/>
              <a:pPr/>
              <a:t>15</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dirty="0" smtClean="0"/>
              <a:t>Progress client logging can be used to output more detail on the Progress side of the QXtend processing.</a:t>
            </a:r>
          </a:p>
          <a:p>
            <a:pPr eaLnBrk="1" hangingPunct="1"/>
            <a:endParaRPr lang="en-US" dirty="0" smtClean="0"/>
          </a:p>
          <a:p>
            <a:pPr eaLnBrk="1" hangingPunct="1"/>
            <a:r>
              <a:rPr lang="en-US" dirty="0" smtClean="0"/>
              <a:t>To do this you add the 4GL Trace parameters to the telnet connection script: </a:t>
            </a:r>
          </a:p>
          <a:p>
            <a:pPr eaLnBrk="1" hangingPunct="1"/>
            <a:endParaRPr lang="en-US" dirty="0" smtClean="0"/>
          </a:p>
          <a:p>
            <a:pPr eaLnBrk="1" hangingPunct="1"/>
            <a:r>
              <a:rPr lang="en-US" dirty="0" smtClean="0"/>
              <a:t>OpenEdge versions:</a:t>
            </a:r>
          </a:p>
          <a:p>
            <a:pPr eaLnBrk="1" hangingPunct="1"/>
            <a:endParaRPr lang="en-US" dirty="0" smtClean="0"/>
          </a:p>
          <a:p>
            <a:pPr eaLnBrk="1" hangingPunct="1"/>
            <a:r>
              <a:rPr lang="en-US" dirty="0" smtClean="0"/>
              <a:t>$DLC/bin/_</a:t>
            </a:r>
            <a:r>
              <a:rPr lang="en-US" dirty="0" err="1" smtClean="0"/>
              <a:t>progres</a:t>
            </a:r>
            <a:r>
              <a:rPr lang="en-US" dirty="0" smtClean="0"/>
              <a:t> </a:t>
            </a:r>
            <a:r>
              <a:rPr lang="en-US" b="1" dirty="0" smtClean="0"/>
              <a:t>–</a:t>
            </a:r>
            <a:r>
              <a:rPr lang="en-US" b="1" dirty="0" err="1" smtClean="0"/>
              <a:t>clientlog</a:t>
            </a:r>
            <a:r>
              <a:rPr lang="en-US" b="1" dirty="0" smtClean="0"/>
              <a:t> qxilog.txt –</a:t>
            </a:r>
            <a:r>
              <a:rPr lang="en-US" b="1" dirty="0" err="1" smtClean="0"/>
              <a:t>logginglevel</a:t>
            </a:r>
            <a:r>
              <a:rPr lang="en-US" b="1" dirty="0" smtClean="0"/>
              <a:t> 2 –</a:t>
            </a:r>
            <a:r>
              <a:rPr lang="en-US" b="1" dirty="0" err="1" smtClean="0"/>
              <a:t>logentrytypes</a:t>
            </a:r>
            <a:r>
              <a:rPr lang="en-US" b="1" dirty="0" smtClean="0"/>
              <a:t> 4GLTrace</a:t>
            </a:r>
            <a:r>
              <a:rPr lang="en-US" dirty="0" smtClean="0"/>
              <a:t> -</a:t>
            </a:r>
            <a:r>
              <a:rPr lang="en-US" dirty="0" err="1" smtClean="0"/>
              <a:t>rereadnolock</a:t>
            </a:r>
            <a:r>
              <a:rPr lang="en-US" dirty="0" smtClean="0"/>
              <a:t> -c 30 -d </a:t>
            </a:r>
            <a:r>
              <a:rPr lang="en-US" dirty="0" err="1" smtClean="0"/>
              <a:t>mdy</a:t>
            </a:r>
            <a:r>
              <a:rPr lang="en-US" dirty="0" smtClean="0"/>
              <a:t> -</a:t>
            </a:r>
            <a:r>
              <a:rPr lang="en-US" dirty="0" err="1" smtClean="0"/>
              <a:t>yy</a:t>
            </a:r>
            <a:r>
              <a:rPr lang="en-US" dirty="0" smtClean="0"/>
              <a:t> 1920 -Bt 350 -D 100 -</a:t>
            </a:r>
            <a:r>
              <a:rPr lang="en-US" dirty="0" err="1" smtClean="0"/>
              <a:t>mmax</a:t>
            </a:r>
            <a:r>
              <a:rPr lang="en-US" dirty="0" smtClean="0"/>
              <a:t> 3000 -</a:t>
            </a:r>
            <a:r>
              <a:rPr lang="en-US" dirty="0" err="1" smtClean="0"/>
              <a:t>nb</a:t>
            </a:r>
            <a:r>
              <a:rPr lang="en-US" dirty="0" smtClean="0"/>
              <a:t> 200 -s 128</a:t>
            </a:r>
          </a:p>
          <a:p>
            <a:pPr eaLnBrk="1" hangingPunct="1"/>
            <a:r>
              <a:rPr lang="en-US" dirty="0" smtClean="0"/>
              <a:t>-</a:t>
            </a:r>
            <a:r>
              <a:rPr lang="en-US" dirty="0" err="1" smtClean="0"/>
              <a:t>noshvarfix</a:t>
            </a:r>
            <a:r>
              <a:rPr lang="en-US" dirty="0" smtClean="0"/>
              <a:t> -</a:t>
            </a:r>
            <a:r>
              <a:rPr lang="en-US" dirty="0" err="1" smtClean="0"/>
              <a:t>pf</a:t>
            </a:r>
            <a:r>
              <a:rPr lang="en-US" dirty="0" smtClean="0"/>
              <a:t> /</a:t>
            </a:r>
            <a:r>
              <a:rPr lang="en-US" dirty="0" err="1" smtClean="0"/>
              <a:t>qad</a:t>
            </a:r>
            <a:r>
              <a:rPr lang="en-US" dirty="0" smtClean="0"/>
              <a:t>/</a:t>
            </a:r>
            <a:r>
              <a:rPr lang="en-US" dirty="0" err="1" smtClean="0"/>
              <a:t>mfgsvr</a:t>
            </a:r>
            <a:r>
              <a:rPr lang="en-US" dirty="0" smtClean="0"/>
              <a:t>/Demonstration.pf -p mfwb01aa.p -</a:t>
            </a:r>
            <a:r>
              <a:rPr lang="en-US" dirty="0" err="1" smtClean="0"/>
              <a:t>param</a:t>
            </a:r>
            <a:r>
              <a:rPr lang="en-US" dirty="0" smtClean="0"/>
              <a:t> </a:t>
            </a:r>
            <a:r>
              <a:rPr lang="en-US" dirty="0" err="1" smtClean="0"/>
              <a:t>mfgwrapper</a:t>
            </a:r>
            <a:r>
              <a:rPr lang="en-US" dirty="0" smtClean="0"/>
              <a:t>=</a:t>
            </a:r>
            <a:r>
              <a:rPr lang="en-US" dirty="0" err="1" smtClean="0"/>
              <a:t>true,apimode</a:t>
            </a:r>
            <a:r>
              <a:rPr lang="en-US" dirty="0" smtClean="0"/>
              <a:t>=true</a:t>
            </a:r>
          </a:p>
          <a:p>
            <a:pPr eaLnBrk="1" hangingPunct="1"/>
            <a:endParaRPr lang="en-US" dirty="0" smtClean="0"/>
          </a:p>
          <a:p>
            <a:pPr eaLnBrk="1" hangingPunct="1"/>
            <a:r>
              <a:rPr lang="en-US" dirty="0" smtClean="0"/>
              <a:t>Progress 9 versions:</a:t>
            </a:r>
          </a:p>
          <a:p>
            <a:pPr eaLnBrk="1" hangingPunct="1"/>
            <a:endParaRPr lang="en-US" dirty="0" smtClean="0"/>
          </a:p>
          <a:p>
            <a:pPr eaLnBrk="1" hangingPunct="1"/>
            <a:r>
              <a:rPr lang="en-US" dirty="0" smtClean="0"/>
              <a:t>$DLC/bin/_</a:t>
            </a:r>
            <a:r>
              <a:rPr lang="en-US" dirty="0" err="1" smtClean="0"/>
              <a:t>progres</a:t>
            </a:r>
            <a:r>
              <a:rPr lang="en-US" dirty="0" smtClean="0"/>
              <a:t> </a:t>
            </a:r>
            <a:r>
              <a:rPr lang="en-US" b="1" dirty="0" smtClean="0"/>
              <a:t>–</a:t>
            </a:r>
            <a:r>
              <a:rPr lang="en-US" b="1" dirty="0" err="1" smtClean="0"/>
              <a:t>clientlog</a:t>
            </a:r>
            <a:r>
              <a:rPr lang="en-US" b="1" dirty="0" smtClean="0"/>
              <a:t> qxilog.txt –</a:t>
            </a:r>
            <a:r>
              <a:rPr lang="en-US" b="1" dirty="0" err="1" smtClean="0"/>
              <a:t>logginglevel</a:t>
            </a:r>
            <a:r>
              <a:rPr lang="en-US" b="1" dirty="0" smtClean="0"/>
              <a:t> 4 –</a:t>
            </a:r>
            <a:r>
              <a:rPr lang="en-US" b="1" dirty="0" err="1" smtClean="0"/>
              <a:t>logentrytypes</a:t>
            </a:r>
            <a:r>
              <a:rPr lang="en-US" b="1" dirty="0" smtClean="0"/>
              <a:t> 2</a:t>
            </a:r>
            <a:r>
              <a:rPr lang="en-US" dirty="0" smtClean="0"/>
              <a:t> -</a:t>
            </a:r>
            <a:r>
              <a:rPr lang="en-US" dirty="0" err="1" smtClean="0"/>
              <a:t>rereadnolock</a:t>
            </a:r>
            <a:r>
              <a:rPr lang="en-US" dirty="0" smtClean="0"/>
              <a:t> -c 30 -d </a:t>
            </a:r>
            <a:r>
              <a:rPr lang="en-US" dirty="0" err="1" smtClean="0"/>
              <a:t>mdy</a:t>
            </a:r>
            <a:r>
              <a:rPr lang="en-US" dirty="0" smtClean="0"/>
              <a:t> -</a:t>
            </a:r>
            <a:r>
              <a:rPr lang="en-US" dirty="0" err="1" smtClean="0"/>
              <a:t>yy</a:t>
            </a:r>
            <a:r>
              <a:rPr lang="en-US" dirty="0" smtClean="0"/>
              <a:t> 1920 -Bt 350 -D 100 -</a:t>
            </a:r>
            <a:r>
              <a:rPr lang="en-US" dirty="0" err="1" smtClean="0"/>
              <a:t>mmax</a:t>
            </a:r>
            <a:r>
              <a:rPr lang="en-US" dirty="0" smtClean="0"/>
              <a:t> 3000 -</a:t>
            </a:r>
            <a:r>
              <a:rPr lang="en-US" dirty="0" err="1" smtClean="0"/>
              <a:t>nb</a:t>
            </a:r>
            <a:r>
              <a:rPr lang="en-US" dirty="0" smtClean="0"/>
              <a:t> 200 -s 128</a:t>
            </a:r>
          </a:p>
          <a:p>
            <a:pPr eaLnBrk="1" hangingPunct="1"/>
            <a:r>
              <a:rPr lang="en-US" dirty="0" smtClean="0"/>
              <a:t>-</a:t>
            </a:r>
            <a:r>
              <a:rPr lang="en-US" dirty="0" err="1" smtClean="0"/>
              <a:t>noshvarfix</a:t>
            </a:r>
            <a:r>
              <a:rPr lang="en-US" dirty="0" smtClean="0"/>
              <a:t> -</a:t>
            </a:r>
            <a:r>
              <a:rPr lang="en-US" dirty="0" err="1" smtClean="0"/>
              <a:t>pf</a:t>
            </a:r>
            <a:r>
              <a:rPr lang="en-US" dirty="0" smtClean="0"/>
              <a:t> /</a:t>
            </a:r>
            <a:r>
              <a:rPr lang="en-US" dirty="0" err="1" smtClean="0"/>
              <a:t>qad</a:t>
            </a:r>
            <a:r>
              <a:rPr lang="en-US" dirty="0" smtClean="0"/>
              <a:t>/</a:t>
            </a:r>
            <a:r>
              <a:rPr lang="en-US" dirty="0" err="1" smtClean="0"/>
              <a:t>mfgsvr</a:t>
            </a:r>
            <a:r>
              <a:rPr lang="en-US" dirty="0" smtClean="0"/>
              <a:t>/Demonstration.pf -p mfwb01aa.p -</a:t>
            </a:r>
            <a:r>
              <a:rPr lang="en-US" dirty="0" err="1" smtClean="0"/>
              <a:t>param</a:t>
            </a:r>
            <a:r>
              <a:rPr lang="en-US" dirty="0" smtClean="0"/>
              <a:t> </a:t>
            </a:r>
            <a:r>
              <a:rPr lang="en-US" dirty="0" err="1" smtClean="0"/>
              <a:t>mfgwrapper</a:t>
            </a:r>
            <a:r>
              <a:rPr lang="en-US" dirty="0" smtClean="0"/>
              <a:t>=</a:t>
            </a:r>
            <a:r>
              <a:rPr lang="en-US" dirty="0" err="1" smtClean="0"/>
              <a:t>true,apimode</a:t>
            </a:r>
            <a:r>
              <a:rPr lang="en-US" dirty="0" smtClean="0"/>
              <a:t>=true</a:t>
            </a:r>
          </a:p>
          <a:p>
            <a:pPr eaLnBrk="1" hangingPunct="1"/>
            <a:endParaRPr lang="en-US" dirty="0" smtClean="0"/>
          </a:p>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AE1B908-E242-4934-9340-05B25647851C}" type="slidenum">
              <a:rPr lang="en-US"/>
              <a:pPr/>
              <a:t>16</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dirty="0" smtClean="0"/>
              <a:t>The reference section of </a:t>
            </a:r>
            <a:r>
              <a:rPr lang="en-US" i="1" baseline="0" dirty="0" smtClean="0"/>
              <a:t>User Guide</a:t>
            </a:r>
            <a:r>
              <a:rPr lang="en-US" i="1" dirty="0" smtClean="0"/>
              <a:t>: QAD QXtend </a:t>
            </a:r>
            <a:r>
              <a:rPr lang="en-US" dirty="0" smtClean="0"/>
              <a:t>lists all exception codes and explains why the exception was raised, as well as suggestions for resolving the problem.</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0C32D0B-9625-49FC-BFDA-F774757555DD}" type="slidenum">
              <a:rPr lang="zh-CN" altLang="en-US"/>
              <a:pPr/>
              <a:t>17</a:t>
            </a:fld>
            <a:endParaRPr lang="en-US" altLang="zh-CN"/>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marL="228600" indent="-228600" eaLnBrk="1" hangingPunct="1"/>
            <a:r>
              <a:rPr lang="en-US" altLang="zh-CN" dirty="0" smtClean="0"/>
              <a:t>There are three main areas where logging takes place in QXtend Outbound:</a:t>
            </a:r>
          </a:p>
          <a:p>
            <a:pPr marL="228600" indent="-228600" eaLnBrk="1" hangingPunct="1"/>
            <a:endParaRPr lang="en-US" altLang="zh-CN" dirty="0" smtClean="0"/>
          </a:p>
          <a:p>
            <a:pPr marL="228600" indent="-228600" eaLnBrk="1" hangingPunct="1">
              <a:buFontTx/>
              <a:buAutoNum type="arabicPeriod"/>
            </a:pPr>
            <a:r>
              <a:rPr lang="en-US" altLang="zh-CN" dirty="0" smtClean="0"/>
              <a:t>Session log files – the session log files are the log files for the background Progress sessions for the Event Service, Message Publisher, Message Sender and Archive Service.</a:t>
            </a:r>
          </a:p>
          <a:p>
            <a:pPr marL="228600" indent="-228600" eaLnBrk="1" hangingPunct="1">
              <a:buFontTx/>
              <a:buAutoNum type="arabicPeriod"/>
            </a:pPr>
            <a:r>
              <a:rPr lang="en-US" altLang="zh-CN" dirty="0" smtClean="0"/>
              <a:t>AppServer log files – the AppServer is used mainly for the communication between the QXO Administration UI (Tomcat/java side) and the QXO DB (OpenEdge side). The AppServer may also be used when implementing calculated fields.</a:t>
            </a:r>
          </a:p>
          <a:p>
            <a:pPr marL="228600" indent="-228600" eaLnBrk="1" hangingPunct="1">
              <a:buFontTx/>
              <a:buAutoNum type="arabicPeriod"/>
            </a:pPr>
            <a:r>
              <a:rPr lang="en-US" altLang="zh-CN" dirty="0" smtClean="0"/>
              <a:t>Tomcat log files – Tomcat is used for housing the QXO Admin UI. As such the log file called outbound-ui.log in &lt;TOMCAT_HOME&gt;/</a:t>
            </a:r>
            <a:r>
              <a:rPr lang="en-US" altLang="zh-CN" dirty="0" err="1" smtClean="0"/>
              <a:t>webapps</a:t>
            </a:r>
            <a:r>
              <a:rPr lang="en-US" altLang="zh-CN" dirty="0" smtClean="0"/>
              <a:t>/&lt;QXO&gt;/WEB-INF/logs only logs information related to the UI. No QXO processing information is logged to the Tomcat logs.</a:t>
            </a:r>
          </a:p>
          <a:p>
            <a:pPr marL="228600" indent="-228600" eaLnBrk="1" hangingPunct="1">
              <a:buFontTx/>
              <a:buAutoNum type="arabicPeriod"/>
            </a:pPr>
            <a:endParaRPr lang="en-US" altLang="zh-CN" dirty="0" smtClean="0"/>
          </a:p>
          <a:p>
            <a:pPr marL="228600" indent="-228600" eaLnBrk="1" hangingPunct="1">
              <a:buFontTx/>
              <a:buAutoNum type="arabicPeriod"/>
            </a:pPr>
            <a:endParaRPr lang="zh-CN" alt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r>
              <a:rPr lang="en-US" altLang="zh-CN" smtClean="0"/>
              <a:t>This start-sess.sh can be found under $QXOSRV/scripts directory.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2353880F-CDF2-4FE7-9776-BFD898F49A5A}" type="slidenum">
              <a:rPr lang="zh-CN" altLang="en-US"/>
              <a:pPr/>
              <a:t>21</a:t>
            </a:fld>
            <a:endParaRPr lang="en-US" altLang="zh-CN"/>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altLang="zh-CN" dirty="0" smtClean="0"/>
              <a:t>This is a sample of the Event Service log file with the logging level increased to 2. The start of the log file shows the session id of the event service. This allows to trace it back to the service instance in the QXO UI. This log file is useful when debugging message extraction problems. When running in debug mode the identifier of the event message is displayed and also the query used on the object including any filter data specified on the Business Object definition. </a:t>
            </a:r>
          </a:p>
          <a:p>
            <a:pPr eaLnBrk="1" hangingPunct="1"/>
            <a:endParaRPr lang="en-US" altLang="zh-CN" dirty="0" smtClean="0"/>
          </a:p>
          <a:p>
            <a:pPr eaLnBrk="1" hangingPunct="1"/>
            <a:r>
              <a:rPr lang="en-US" altLang="zh-CN" dirty="0" smtClean="0"/>
              <a:t>It is worth noting that this log file is only used for extraction type event message and not for events messages that are created using the Direct Data Publish API.</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DCDC3E7E-A0D5-45C5-B7A0-DE59C9D0B36D}" type="slidenum">
              <a:rPr lang="en-US"/>
              <a:pPr/>
              <a:t>2</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14400" y="4343400"/>
            <a:ext cx="5029200" cy="4114800"/>
          </a:xfrm>
          <a:noFill/>
          <a:ln/>
        </p:spPr>
        <p:txBody>
          <a:bodyPr/>
          <a:lstStyle/>
          <a:p>
            <a:pPr eaLnBrk="1" hangingPunct="1"/>
            <a:r>
              <a:rPr lang="en-US" dirty="0" smtClean="0"/>
              <a:t>Logging is facilitated by the Apache Jakarta Project Log4j infrastructure. This means that log statements are in the code; their output can be configured in an external XML file. In QXI, this file is called qxtendlogging.xml and is located in:</a:t>
            </a:r>
          </a:p>
          <a:p>
            <a:pPr eaLnBrk="1" hangingPunct="1"/>
            <a:endParaRPr lang="en-US" dirty="0" smtClean="0"/>
          </a:p>
          <a:p>
            <a:pPr eaLnBrk="1" hangingPunct="1"/>
            <a:r>
              <a:rPr lang="en-US" dirty="0" smtClean="0"/>
              <a:t>&lt;TOMCAT_HOME&gt;/</a:t>
            </a:r>
            <a:r>
              <a:rPr lang="en-US" dirty="0" err="1" smtClean="0"/>
              <a:t>webapps</a:t>
            </a:r>
            <a:r>
              <a:rPr lang="en-US" dirty="0" smtClean="0"/>
              <a:t>/&lt;QXI&gt;/WEB-INF/conf</a:t>
            </a:r>
          </a:p>
          <a:p>
            <a:pPr eaLnBrk="1" hangingPunct="1"/>
            <a:endParaRPr lang="en-US" dirty="0" smtClean="0"/>
          </a:p>
          <a:p>
            <a:pPr eaLnBrk="1" hangingPunct="1"/>
            <a:r>
              <a:rPr lang="en-US" dirty="0" smtClean="0"/>
              <a:t>All log files are created and stored by default in:</a:t>
            </a:r>
          </a:p>
          <a:p>
            <a:pPr eaLnBrk="1" hangingPunct="1"/>
            <a:endParaRPr lang="en-US" dirty="0" smtClean="0"/>
          </a:p>
          <a:p>
            <a:pPr eaLnBrk="1" hangingPunct="1"/>
            <a:r>
              <a:rPr lang="en-US" dirty="0" smtClean="0"/>
              <a:t>&lt;TOMCAT_HOME&gt;/</a:t>
            </a:r>
            <a:r>
              <a:rPr lang="en-US" dirty="0" err="1" smtClean="0"/>
              <a:t>webapps</a:t>
            </a:r>
            <a:r>
              <a:rPr lang="en-US" dirty="0" smtClean="0"/>
              <a:t>/&lt;QXI&gt;/WEB-INF/logs</a:t>
            </a:r>
          </a:p>
          <a:p>
            <a:pPr eaLnBrk="1" hangingPunct="1"/>
            <a:endParaRPr lang="en-US" dirty="0" smtClean="0"/>
          </a:p>
          <a:p>
            <a:pPr eaLnBrk="1" hangingPunct="1"/>
            <a:r>
              <a:rPr lang="en-US" dirty="0" smtClean="0"/>
              <a:t>Unless otherwise directed, do not change the details for these logs, except where they are stored or the reporting levels. You might want to move these files to backup storage or delete them when the records are no longer required.</a:t>
            </a:r>
          </a:p>
          <a:p>
            <a:pPr eaLnBrk="1" hangingPunct="1"/>
            <a:endParaRPr lang="en-US" dirty="0" smtClean="0"/>
          </a:p>
          <a:p>
            <a:pPr eaLnBrk="1" hangingPunct="1"/>
            <a:r>
              <a:rPr lang="en-US" dirty="0" smtClean="0"/>
              <a:t>Reporting levels for the QXI logs are:</a:t>
            </a:r>
          </a:p>
          <a:p>
            <a:pPr eaLnBrk="1" hangingPunct="1"/>
            <a:endParaRPr lang="en-US" dirty="0" smtClean="0"/>
          </a:p>
          <a:p>
            <a:pPr eaLnBrk="1" hangingPunct="1">
              <a:buFontTx/>
              <a:buChar char="•"/>
            </a:pPr>
            <a:r>
              <a:rPr lang="en-US" dirty="0" smtClean="0"/>
              <a:t> Error – error messages only</a:t>
            </a:r>
          </a:p>
          <a:p>
            <a:pPr eaLnBrk="1" hangingPunct="1">
              <a:buFontTx/>
              <a:buChar char="•"/>
            </a:pPr>
            <a:r>
              <a:rPr lang="en-US" dirty="0" smtClean="0"/>
              <a:t> Warning – error and warning messages only</a:t>
            </a:r>
          </a:p>
          <a:p>
            <a:pPr eaLnBrk="1" hangingPunct="1">
              <a:buFontTx/>
              <a:buChar char="•"/>
            </a:pPr>
            <a:r>
              <a:rPr lang="en-US" dirty="0" smtClean="0"/>
              <a:t> Info – error, warning, and info messages only</a:t>
            </a:r>
          </a:p>
          <a:p>
            <a:pPr eaLnBrk="1" hangingPunct="1">
              <a:buFontTx/>
              <a:buChar char="•"/>
            </a:pPr>
            <a:r>
              <a:rPr lang="en-US" dirty="0" smtClean="0"/>
              <a:t> Debug – all messages</a:t>
            </a:r>
          </a:p>
          <a:p>
            <a:pPr eaLnBrk="1" hangingPunct="1"/>
            <a:endParaRPr lang="en-US" dirty="0" smtClean="0"/>
          </a:p>
          <a:p>
            <a:pPr eaLnBrk="1" hangingPunct="1"/>
            <a:r>
              <a:rPr lang="en-US" dirty="0" smtClean="0"/>
              <a:t>These can be set for each of the logs in qxtendlogging.xml.</a:t>
            </a:r>
          </a:p>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8323471C-E639-473E-8402-0BBEC7247055}" type="slidenum">
              <a:rPr lang="zh-CN" altLang="en-US"/>
              <a:pPr/>
              <a:t>22</a:t>
            </a:fld>
            <a:endParaRPr lang="en-US" altLang="zh-CN"/>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altLang="zh-CN" smtClean="0"/>
              <a:t>This is a sample of the Message Publisher log file with the logging level increased to 2. The start of the log file shows the session ID of the event service. This allows to trace it back to the service instance in the QXO UI. The Message Publisher is responsible for creating the QDoc profile message, and this log file is useful when debugging the creation of profile messages and delivery requests for each profile message. When running in debug mode, the time taken to create the profile message is logged, along with the name of the profile and any registered subscribers.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BFE7873-FF64-424F-81F4-6EEA7398D451}" type="slidenum">
              <a:rPr lang="zh-CN" altLang="en-US"/>
              <a:pPr/>
              <a:t>23</a:t>
            </a:fld>
            <a:endParaRPr lang="en-US" altLang="zh-CN"/>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n-US" altLang="zh-CN" smtClean="0"/>
              <a:t>This is a sample of the Message Sender log file with the logging level increased to 2. The start of the log file shows the session id of the event service. This allows to trace it back to the service instance in the QXO UI. The Message Sender is responsible for delivering messages to all registered subscribers. This log file is useful when debugging message delivery problems.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6038A17-8339-4AC6-A6C0-76E4D55BAF93}" type="slidenum">
              <a:rPr lang="zh-CN" altLang="en-US"/>
              <a:pPr/>
              <a:t>24</a:t>
            </a:fld>
            <a:endParaRPr lang="en-US" altLang="zh-CN"/>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US" altLang="zh-CN" smtClean="0"/>
              <a:t>In addition to the LOGLEVEL setting in the start-sess.sh script, you can enable the 4GL Trace logging for each of the background services. You will need to use the $1 parameter to separate the trace log files for each of the services. You can add the –debugalert option of the logging command to ensure you capture any Progress errors should a session die abruptly.</a:t>
            </a:r>
          </a:p>
          <a:p>
            <a:pPr eaLnBrk="1" hangingPunct="1"/>
            <a:endParaRPr lang="en-US" altLang="zh-CN" smtClean="0"/>
          </a:p>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There are three </a:t>
            </a:r>
            <a:r>
              <a:rPr lang="en-US" dirty="0" err="1" smtClean="0"/>
              <a:t>AppServers</a:t>
            </a:r>
            <a:r>
              <a:rPr lang="en-US" baseline="0" dirty="0" smtClean="0"/>
              <a:t> created during QXtend installation and each has specific responsibilities. </a:t>
            </a:r>
          </a:p>
          <a:p>
            <a:endParaRPr lang="en-US" baseline="0" dirty="0" smtClean="0"/>
          </a:p>
          <a:p>
            <a:r>
              <a:rPr lang="en-US" sz="1200" b="0" i="0" kern="1200" dirty="0" err="1" smtClean="0">
                <a:solidFill>
                  <a:schemeClr val="tx1"/>
                </a:solidFill>
                <a:latin typeface="Arial" charset="0"/>
                <a:ea typeface="+mn-ea"/>
                <a:cs typeface="+mn-cs"/>
              </a:rPr>
              <a:t>Qadsi</a:t>
            </a:r>
            <a:r>
              <a:rPr lang="en-US" sz="1200" b="0" i="0" kern="1200" dirty="0" smtClean="0">
                <a:solidFill>
                  <a:schemeClr val="tx1"/>
                </a:solidFill>
                <a:latin typeface="Arial" charset="0"/>
                <a:ea typeface="+mn-ea"/>
                <a:cs typeface="+mn-cs"/>
              </a:rPr>
              <a:t> (QAD Service Interface) AppServer connects with enterprise application</a:t>
            </a:r>
            <a:r>
              <a:rPr lang="en-US" sz="1200" b="0" i="0" kern="1200" baseline="0" dirty="0" smtClean="0">
                <a:solidFill>
                  <a:schemeClr val="tx1"/>
                </a:solidFill>
                <a:latin typeface="Arial" charset="0"/>
                <a:ea typeface="+mn-ea"/>
                <a:cs typeface="+mn-cs"/>
              </a:rPr>
              <a:t> databases and event database.  It is mainly used by QADSI Connection Pool to process SIAPI </a:t>
            </a:r>
            <a:r>
              <a:rPr lang="en-US" sz="1200" b="0" i="0" kern="1200" baseline="0" dirty="0" err="1" smtClean="0">
                <a:solidFill>
                  <a:schemeClr val="tx1"/>
                </a:solidFill>
                <a:latin typeface="Arial" charset="0"/>
                <a:ea typeface="+mn-ea"/>
                <a:cs typeface="+mn-cs"/>
              </a:rPr>
              <a:t>QDocs</a:t>
            </a:r>
            <a:r>
              <a:rPr lang="en-US" sz="1200" b="0" i="0" kern="1200" baseline="0" dirty="0" smtClean="0">
                <a:solidFill>
                  <a:schemeClr val="tx1"/>
                </a:solidFill>
                <a:latin typeface="Arial" charset="0"/>
                <a:ea typeface="+mn-ea"/>
                <a:cs typeface="+mn-cs"/>
              </a:rPr>
              <a:t>. It can also be used by Outbound as the server to run calculated programs on BOs/Profiles and the server to run event consolidation, when source application WAN option is set to true. </a:t>
            </a:r>
          </a:p>
          <a:p>
            <a:endParaRPr lang="en-US" sz="1200" b="0" i="0" kern="1200" baseline="0" dirty="0" smtClean="0">
              <a:solidFill>
                <a:schemeClr val="tx1"/>
              </a:solidFill>
              <a:latin typeface="Arial" charset="0"/>
              <a:ea typeface="+mn-ea"/>
              <a:cs typeface="+mn-cs"/>
            </a:endParaRPr>
          </a:p>
          <a:p>
            <a:r>
              <a:rPr lang="en-US" sz="1200" b="0" i="0" kern="1200" baseline="0" dirty="0" err="1" smtClean="0">
                <a:solidFill>
                  <a:schemeClr val="tx1"/>
                </a:solidFill>
                <a:latin typeface="Arial" charset="0"/>
                <a:ea typeface="+mn-ea"/>
                <a:cs typeface="+mn-cs"/>
              </a:rPr>
              <a:t>Qxosi</a:t>
            </a:r>
            <a:r>
              <a:rPr lang="en-US" sz="1200" b="0" i="0" kern="1200" baseline="0" dirty="0" smtClean="0">
                <a:solidFill>
                  <a:schemeClr val="tx1"/>
                </a:solidFill>
                <a:latin typeface="Arial" charset="0"/>
                <a:ea typeface="+mn-ea"/>
                <a:cs typeface="+mn-cs"/>
              </a:rPr>
              <a:t> (QXO Service Interface) AppServer connects with </a:t>
            </a:r>
            <a:r>
              <a:rPr lang="en-US" sz="1200" b="0" i="0" kern="1200" baseline="0" dirty="0" err="1" smtClean="0">
                <a:solidFill>
                  <a:schemeClr val="tx1"/>
                </a:solidFill>
                <a:latin typeface="Arial" charset="0"/>
                <a:ea typeface="+mn-ea"/>
                <a:cs typeface="+mn-cs"/>
              </a:rPr>
              <a:t>qxodb</a:t>
            </a:r>
            <a:r>
              <a:rPr lang="en-US" sz="1200" b="0" i="0" kern="1200" baseline="0" dirty="0" smtClean="0">
                <a:solidFill>
                  <a:schemeClr val="tx1"/>
                </a:solidFill>
                <a:latin typeface="Arial" charset="0"/>
                <a:ea typeface="+mn-ea"/>
                <a:cs typeface="+mn-cs"/>
              </a:rPr>
              <a:t> database. It also dynamically connects to source application databases (using the parameters defined in source application) to query data.  This AppServer is mainly used in two areas, direct data publish and query service. </a:t>
            </a:r>
          </a:p>
          <a:p>
            <a:endParaRPr lang="en-US" sz="1200" b="0" i="0" kern="1200" baseline="0" dirty="0" smtClean="0">
              <a:solidFill>
                <a:schemeClr val="tx1"/>
              </a:solidFill>
              <a:latin typeface="Arial" charset="0"/>
              <a:ea typeface="+mn-ea"/>
              <a:cs typeface="+mn-cs"/>
            </a:endParaRPr>
          </a:p>
          <a:p>
            <a:r>
              <a:rPr lang="en-US" sz="1200" b="0" i="0" kern="1200" baseline="0" dirty="0" err="1" smtClean="0">
                <a:solidFill>
                  <a:schemeClr val="tx1"/>
                </a:solidFill>
                <a:latin typeface="Arial" charset="0"/>
                <a:ea typeface="+mn-ea"/>
                <a:cs typeface="+mn-cs"/>
              </a:rPr>
              <a:t>Qxoui</a:t>
            </a:r>
            <a:r>
              <a:rPr lang="en-US" sz="1200" b="0" i="0" kern="1200" baseline="0" dirty="0" smtClean="0">
                <a:solidFill>
                  <a:schemeClr val="tx1"/>
                </a:solidFill>
                <a:latin typeface="Arial" charset="0"/>
                <a:ea typeface="+mn-ea"/>
                <a:cs typeface="+mn-cs"/>
              </a:rPr>
              <a:t> AppServer only connects with </a:t>
            </a:r>
            <a:r>
              <a:rPr lang="en-US" sz="1200" b="0" i="0" kern="1200" baseline="0" dirty="0" err="1" smtClean="0">
                <a:solidFill>
                  <a:schemeClr val="tx1"/>
                </a:solidFill>
                <a:latin typeface="Arial" charset="0"/>
                <a:ea typeface="+mn-ea"/>
                <a:cs typeface="+mn-cs"/>
              </a:rPr>
              <a:t>qxodb</a:t>
            </a:r>
            <a:r>
              <a:rPr lang="en-US" sz="1200" b="0" i="0" kern="1200" baseline="0" dirty="0" smtClean="0">
                <a:solidFill>
                  <a:schemeClr val="tx1"/>
                </a:solidFill>
                <a:latin typeface="Arial" charset="0"/>
                <a:ea typeface="+mn-ea"/>
                <a:cs typeface="+mn-cs"/>
              </a:rPr>
              <a:t> database. It is called by Outbound UI to query/update the </a:t>
            </a:r>
            <a:r>
              <a:rPr lang="en-US" sz="1200" b="0" i="0" kern="1200" baseline="0" dirty="0" err="1" smtClean="0">
                <a:solidFill>
                  <a:schemeClr val="tx1"/>
                </a:solidFill>
                <a:latin typeface="Arial" charset="0"/>
                <a:ea typeface="+mn-ea"/>
                <a:cs typeface="+mn-cs"/>
              </a:rPr>
              <a:t>qxodb</a:t>
            </a:r>
            <a:r>
              <a:rPr lang="en-US" sz="1200" b="0" i="0" kern="1200" baseline="0" dirty="0" smtClean="0">
                <a:solidFill>
                  <a:schemeClr val="tx1"/>
                </a:solidFill>
                <a:latin typeface="Arial" charset="0"/>
                <a:ea typeface="+mn-ea"/>
                <a:cs typeface="+mn-cs"/>
              </a:rPr>
              <a:t> and render the Outbound UI.  </a:t>
            </a:r>
          </a:p>
          <a:p>
            <a:endParaRPr lang="en-US" sz="1200" b="0" i="0" kern="1200" baseline="0" dirty="0" smtClean="0">
              <a:solidFill>
                <a:schemeClr val="tx1"/>
              </a:solidFill>
              <a:latin typeface="Arial" charset="0"/>
              <a:ea typeface="+mn-ea"/>
              <a:cs typeface="+mn-cs"/>
            </a:endParaRPr>
          </a:p>
          <a:p>
            <a:r>
              <a:rPr lang="en-US" sz="1200" b="0" i="0" kern="1200" baseline="0" dirty="0" smtClean="0">
                <a:solidFill>
                  <a:schemeClr val="tx1"/>
                </a:solidFill>
                <a:latin typeface="Arial" charset="0"/>
                <a:ea typeface="+mn-ea"/>
                <a:cs typeface="+mn-cs"/>
              </a:rPr>
              <a:t>  </a:t>
            </a: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sz="1200" b="0" i="0" kern="1200" dirty="0" smtClean="0">
                <a:solidFill>
                  <a:schemeClr val="tx1"/>
                </a:solidFill>
                <a:latin typeface="Arial" charset="0"/>
                <a:ea typeface="+mn-ea"/>
                <a:cs typeface="+mn-cs"/>
              </a:rPr>
              <a:t>All the above </a:t>
            </a:r>
            <a:r>
              <a:rPr lang="en-AU" sz="1200" b="0" i="0" kern="1200" dirty="0" err="1" smtClean="0">
                <a:solidFill>
                  <a:schemeClr val="tx1"/>
                </a:solidFill>
                <a:latin typeface="Arial" charset="0"/>
                <a:ea typeface="+mn-ea"/>
                <a:cs typeface="+mn-cs"/>
              </a:rPr>
              <a:t>AppServers</a:t>
            </a:r>
            <a:r>
              <a:rPr lang="en-AU" sz="1200" b="0" i="0" kern="1200" dirty="0" smtClean="0">
                <a:solidFill>
                  <a:schemeClr val="tx1"/>
                </a:solidFill>
                <a:latin typeface="Arial" charset="0"/>
                <a:ea typeface="+mn-ea"/>
                <a:cs typeface="+mn-cs"/>
              </a:rPr>
              <a:t> are configured in the </a:t>
            </a:r>
            <a:r>
              <a:rPr lang="en-AU" sz="1200" b="0" i="0" kern="1200" dirty="0" err="1" smtClean="0">
                <a:solidFill>
                  <a:schemeClr val="tx1"/>
                </a:solidFill>
                <a:latin typeface="Arial" charset="0"/>
                <a:ea typeface="+mn-ea"/>
                <a:cs typeface="+mn-cs"/>
              </a:rPr>
              <a:t>ubroker.properties</a:t>
            </a:r>
            <a:r>
              <a:rPr lang="en-AU" sz="1200" b="0" i="0" kern="1200" dirty="0" smtClean="0">
                <a:solidFill>
                  <a:schemeClr val="tx1"/>
                </a:solidFill>
                <a:latin typeface="Arial" charset="0"/>
                <a:ea typeface="+mn-ea"/>
                <a:cs typeface="+mn-cs"/>
              </a:rPr>
              <a:t> of the installed Progress base.</a:t>
            </a:r>
          </a:p>
          <a:p>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Check the relevant sections of the AppServer for the location of the AppServer broker and server logs. </a:t>
            </a:r>
            <a:r>
              <a:rPr lang="en-AU" sz="1200" b="0" i="0" kern="1200" dirty="0" err="1" smtClean="0">
                <a:solidFill>
                  <a:schemeClr val="tx1"/>
                </a:solidFill>
                <a:latin typeface="Arial" charset="0"/>
                <a:ea typeface="+mn-ea"/>
                <a:cs typeface="+mn-cs"/>
              </a:rPr>
              <a:t>E.g</a:t>
            </a:r>
            <a:r>
              <a:rPr lang="en-AU" sz="1200" b="0" i="0" kern="1200" dirty="0" smtClean="0">
                <a:solidFill>
                  <a:schemeClr val="tx1"/>
                </a:solidFill>
                <a:latin typeface="Arial" charset="0"/>
                <a:ea typeface="+mn-ea"/>
                <a:cs typeface="+mn-cs"/>
              </a:rPr>
              <a:t>,</a:t>
            </a:r>
          </a:p>
          <a:p>
            <a:r>
              <a:rPr lang="en-AU" sz="1200" b="0" i="0" kern="1200" dirty="0" smtClean="0">
                <a:solidFill>
                  <a:schemeClr val="tx1"/>
                </a:solidFill>
                <a:latin typeface="Arial" charset="0"/>
                <a:ea typeface="+mn-ea"/>
                <a:cs typeface="+mn-cs"/>
              </a:rPr>
              <a:t>   </a:t>
            </a:r>
            <a:r>
              <a:rPr lang="en-AU" sz="1200" b="0" i="0" kern="1200" dirty="0" err="1" smtClean="0">
                <a:solidFill>
                  <a:schemeClr val="tx1"/>
                </a:solidFill>
                <a:latin typeface="Arial" charset="0"/>
                <a:ea typeface="+mn-ea"/>
                <a:cs typeface="+mn-cs"/>
              </a:rPr>
              <a:t>brokerLogFile</a:t>
            </a:r>
            <a:r>
              <a:rPr lang="en-AU" sz="1200" b="0" i="0" kern="1200" dirty="0" smtClean="0">
                <a:solidFill>
                  <a:schemeClr val="tx1"/>
                </a:solidFill>
                <a:latin typeface="Arial" charset="0"/>
                <a:ea typeface="+mn-ea"/>
                <a:cs typeface="+mn-cs"/>
              </a:rPr>
              <a:t>=/dr01/logs/progress/</a:t>
            </a:r>
            <a:r>
              <a:rPr lang="en-AU" sz="1200" b="0" i="0" kern="1200" dirty="0" err="1" smtClean="0">
                <a:solidFill>
                  <a:schemeClr val="tx1"/>
                </a:solidFill>
                <a:latin typeface="Arial" charset="0"/>
                <a:ea typeface="+mn-ea"/>
                <a:cs typeface="+mn-cs"/>
              </a:rPr>
              <a:t>qadsi_ASlive.broker.log</a:t>
            </a:r>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   </a:t>
            </a:r>
            <a:r>
              <a:rPr lang="en-AU" sz="1200" b="0" i="0" kern="1200" dirty="0" err="1" smtClean="0">
                <a:solidFill>
                  <a:schemeClr val="tx1"/>
                </a:solidFill>
                <a:latin typeface="Arial" charset="0"/>
                <a:ea typeface="+mn-ea"/>
                <a:cs typeface="+mn-cs"/>
              </a:rPr>
              <a:t>srvrLogFile</a:t>
            </a:r>
            <a:r>
              <a:rPr lang="en-AU" sz="1200" b="0" i="0" kern="1200" dirty="0" smtClean="0">
                <a:solidFill>
                  <a:schemeClr val="tx1"/>
                </a:solidFill>
                <a:latin typeface="Arial" charset="0"/>
                <a:ea typeface="+mn-ea"/>
                <a:cs typeface="+mn-cs"/>
              </a:rPr>
              <a:t>=/dr01/logs/progress/</a:t>
            </a:r>
            <a:r>
              <a:rPr lang="en-AU" sz="1200" b="0" i="0" kern="1200" dirty="0" err="1" smtClean="0">
                <a:solidFill>
                  <a:schemeClr val="tx1"/>
                </a:solidFill>
                <a:latin typeface="Arial" charset="0"/>
                <a:ea typeface="+mn-ea"/>
                <a:cs typeface="+mn-cs"/>
              </a:rPr>
              <a:t>qadsi_ASlive.server.log</a:t>
            </a:r>
            <a:endParaRPr lang="en-AU" sz="1200" b="0" i="0" kern="1200" dirty="0" smtClean="0">
              <a:solidFill>
                <a:schemeClr val="tx1"/>
              </a:solidFill>
              <a:latin typeface="Arial" charset="0"/>
              <a:ea typeface="+mn-ea"/>
              <a:cs typeface="+mn-cs"/>
            </a:endParaRPr>
          </a:p>
          <a:p>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In order to add 4GL trace to the AppServer logs, specific</a:t>
            </a:r>
            <a:r>
              <a:rPr lang="en-AU" sz="1200" b="0" i="0" kern="1200" baseline="0" dirty="0" smtClean="0">
                <a:solidFill>
                  <a:schemeClr val="tx1"/>
                </a:solidFill>
                <a:latin typeface="Arial" charset="0"/>
                <a:ea typeface="+mn-ea"/>
                <a:cs typeface="+mn-cs"/>
              </a:rPr>
              <a:t> parameters need to be defined in </a:t>
            </a:r>
            <a:r>
              <a:rPr lang="en-US" dirty="0" smtClean="0"/>
              <a:t>UBroker.AS.[AppServer Name] section in </a:t>
            </a:r>
            <a:r>
              <a:rPr lang="en-US" dirty="0" err="1" smtClean="0"/>
              <a:t>ubroker.properties</a:t>
            </a:r>
            <a:r>
              <a:rPr lang="en-US" dirty="0" smtClean="0"/>
              <a:t>. </a:t>
            </a:r>
            <a:endParaRPr lang="en-AU" sz="1200" b="0" i="0" kern="1200" dirty="0" smtClean="0">
              <a:solidFill>
                <a:schemeClr val="tx1"/>
              </a:solidFill>
              <a:latin typeface="Arial" charset="0"/>
              <a:ea typeface="+mn-ea"/>
              <a:cs typeface="+mn-cs"/>
            </a:endParaRPr>
          </a:p>
          <a:p>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For OE10+, add:</a:t>
            </a:r>
            <a:r>
              <a:rPr lang="en-AU" sz="1200" b="0" i="0" kern="1200" baseline="0" dirty="0" smtClean="0">
                <a:solidFill>
                  <a:schemeClr val="tx1"/>
                </a:solidFill>
                <a:latin typeface="Arial" charset="0"/>
                <a:ea typeface="+mn-ea"/>
                <a:cs typeface="+mn-cs"/>
              </a:rPr>
              <a:t> </a:t>
            </a:r>
            <a:endParaRPr lang="en-AU" sz="1200" b="0" i="0" kern="1200" dirty="0" smtClean="0">
              <a:solidFill>
                <a:schemeClr val="tx1"/>
              </a:solidFill>
              <a:latin typeface="Arial" charset="0"/>
              <a:ea typeface="+mn-ea"/>
              <a:cs typeface="+mn-cs"/>
            </a:endParaRPr>
          </a:p>
          <a:p>
            <a:r>
              <a:rPr lang="en-AU" sz="1200" b="0" i="0" kern="1200" dirty="0" err="1" smtClean="0">
                <a:solidFill>
                  <a:schemeClr val="tx1"/>
                </a:solidFill>
                <a:latin typeface="Arial" charset="0"/>
                <a:ea typeface="+mn-ea"/>
                <a:cs typeface="+mn-cs"/>
              </a:rPr>
              <a:t>srvrLogEntryTypes</a:t>
            </a:r>
            <a:r>
              <a:rPr lang="en-AU" sz="1200" b="0" i="0" kern="1200" dirty="0" smtClean="0">
                <a:solidFill>
                  <a:schemeClr val="tx1"/>
                </a:solidFill>
                <a:latin typeface="Arial" charset="0"/>
                <a:ea typeface="+mn-ea"/>
                <a:cs typeface="+mn-cs"/>
              </a:rPr>
              <a:t>=4GLTrace</a:t>
            </a:r>
          </a:p>
          <a:p>
            <a:r>
              <a:rPr lang="en-AU" sz="1200" b="0" i="0" kern="1200" dirty="0" err="1" smtClean="0">
                <a:solidFill>
                  <a:schemeClr val="tx1"/>
                </a:solidFill>
                <a:latin typeface="Arial" charset="0"/>
                <a:ea typeface="+mn-ea"/>
                <a:cs typeface="+mn-cs"/>
              </a:rPr>
              <a:t>srvrLoggingLevel</a:t>
            </a:r>
            <a:r>
              <a:rPr lang="en-AU" sz="1200" b="0" i="0" kern="1200" dirty="0" smtClean="0">
                <a:solidFill>
                  <a:schemeClr val="tx1"/>
                </a:solidFill>
                <a:latin typeface="Arial" charset="0"/>
                <a:ea typeface="+mn-ea"/>
                <a:cs typeface="+mn-cs"/>
              </a:rPr>
              <a:t>=4</a:t>
            </a:r>
          </a:p>
          <a:p>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For Progress 9.1E, add:</a:t>
            </a:r>
            <a:r>
              <a:rPr lang="en-AU" sz="1200" b="0" i="0" kern="1200" baseline="0" dirty="0" smtClean="0">
                <a:solidFill>
                  <a:schemeClr val="tx1"/>
                </a:solidFill>
                <a:latin typeface="Arial" charset="0"/>
                <a:ea typeface="+mn-ea"/>
                <a:cs typeface="+mn-cs"/>
              </a:rPr>
              <a:t> </a:t>
            </a:r>
            <a:endParaRPr lang="en-AU" sz="1200" b="0" i="0" kern="120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AU" sz="1200" b="0" i="0" kern="1200" dirty="0" err="1" smtClean="0">
                <a:solidFill>
                  <a:schemeClr val="tx1"/>
                </a:solidFill>
                <a:latin typeface="Arial" charset="0"/>
                <a:ea typeface="+mn-ea"/>
                <a:cs typeface="+mn-cs"/>
              </a:rPr>
              <a:t>srvrLogEntries</a:t>
            </a:r>
            <a:r>
              <a:rPr lang="en-AU" sz="1200" b="0" i="0" kern="1200" dirty="0" smtClean="0">
                <a:solidFill>
                  <a:schemeClr val="tx1"/>
                </a:solidFill>
                <a:latin typeface="Arial" charset="0"/>
                <a:ea typeface="+mn-ea"/>
                <a:cs typeface="+mn-cs"/>
              </a:rPr>
              <a:t>=2</a:t>
            </a:r>
          </a:p>
          <a:p>
            <a:r>
              <a:rPr lang="en-AU" sz="1200" b="0" i="0" kern="1200" dirty="0" err="1" smtClean="0">
                <a:solidFill>
                  <a:schemeClr val="tx1"/>
                </a:solidFill>
                <a:latin typeface="Arial" charset="0"/>
                <a:ea typeface="+mn-ea"/>
                <a:cs typeface="+mn-cs"/>
              </a:rPr>
              <a:t>srvrLoggingLevel</a:t>
            </a:r>
            <a:r>
              <a:rPr lang="en-AU" sz="1200" b="0" i="0" kern="1200" dirty="0" smtClean="0">
                <a:solidFill>
                  <a:schemeClr val="tx1"/>
                </a:solidFill>
                <a:latin typeface="Arial" charset="0"/>
                <a:ea typeface="+mn-ea"/>
                <a:cs typeface="+mn-cs"/>
              </a:rPr>
              <a:t>=4</a:t>
            </a:r>
          </a:p>
          <a:p>
            <a:endParaRPr lang="en-AU" sz="1200" b="0" i="0" kern="1200" dirty="0" smtClean="0">
              <a:solidFill>
                <a:schemeClr val="tx1"/>
              </a:solidFill>
              <a:latin typeface="Arial" charset="0"/>
              <a:ea typeface="+mn-ea"/>
              <a:cs typeface="+mn-cs"/>
            </a:endParaRPr>
          </a:p>
          <a:p>
            <a:r>
              <a:rPr lang="en-AU" sz="1200" b="0" i="0" kern="1200" dirty="0" smtClean="0">
                <a:solidFill>
                  <a:schemeClr val="tx1"/>
                </a:solidFill>
                <a:latin typeface="Arial" charset="0"/>
                <a:ea typeface="+mn-ea"/>
                <a:cs typeface="+mn-cs"/>
              </a:rPr>
              <a:t>AppServer must be restarted before the new parameters take effect. </a:t>
            </a:r>
          </a:p>
          <a:p>
            <a:endParaRPr lang="en-US" dirty="0"/>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645482FD-4719-4BE8-AE89-A41ED79CCB1E}" type="slidenum">
              <a:rPr lang="zh-CN" altLang="en-US"/>
              <a:pPr/>
              <a:t>27</a:t>
            </a:fld>
            <a:endParaRPr lang="en-US" altLang="zh-CN"/>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altLang="zh-CN" dirty="0" smtClean="0"/>
              <a:t>On the Events tab the information available includes the event service instance name, the time stamp of the event record, the source application name, the source domain of the event,</a:t>
            </a:r>
            <a:r>
              <a:rPr lang="en-US" altLang="zh-CN" baseline="0" dirty="0" smtClean="0"/>
              <a:t> </a:t>
            </a:r>
            <a:r>
              <a:rPr lang="en-US" altLang="zh-CN" dirty="0" smtClean="0"/>
              <a:t>event type name,</a:t>
            </a:r>
            <a:r>
              <a:rPr lang="en-US" altLang="zh-CN" baseline="0" dirty="0" smtClean="0"/>
              <a:t> event id and status</a:t>
            </a:r>
            <a:r>
              <a:rPr lang="en-US" altLang="zh-CN" dirty="0" smtClean="0"/>
              <a:t>. You will not see any Direct Data Publish event details as these message use a different API.</a:t>
            </a:r>
          </a:p>
          <a:p>
            <a:pPr eaLnBrk="1" hangingPunct="1"/>
            <a:endParaRPr lang="en-US" altLang="zh-CN" dirty="0" smtClean="0"/>
          </a:p>
          <a:p>
            <a:pPr eaLnBrk="1" hangingPunct="1"/>
            <a:r>
              <a:rPr lang="en-US" altLang="zh-CN" dirty="0" smtClean="0"/>
              <a:t>The Raw Message tab includes the source application name, source domain, event message identifier (</a:t>
            </a:r>
            <a:r>
              <a:rPr lang="en-US" altLang="zh-CN" dirty="0" err="1" smtClean="0"/>
              <a:t>rowid</a:t>
            </a:r>
            <a:r>
              <a:rPr lang="en-US" altLang="zh-CN" dirty="0" smtClean="0"/>
              <a:t>, OID, GUID), event type detail,</a:t>
            </a:r>
            <a:r>
              <a:rPr lang="en-US" altLang="zh-CN" baseline="0" dirty="0" smtClean="0"/>
              <a:t> business object extracted, </a:t>
            </a:r>
            <a:r>
              <a:rPr lang="en-US" altLang="zh-CN" dirty="0" smtClean="0"/>
              <a:t>the time stamp of the raw message record, message id and status. Clicking an entry displays the business object event message XML data. This is the data before any associated profile definition is applied to the message.</a:t>
            </a:r>
          </a:p>
          <a:p>
            <a:pPr eaLnBrk="1" hangingPunct="1"/>
            <a:endParaRPr lang="en-US" altLang="zh-CN" dirty="0" smtClean="0"/>
          </a:p>
          <a:p>
            <a:pPr eaLnBrk="1" hangingPunct="1"/>
            <a:r>
              <a:rPr lang="en-US" altLang="zh-CN" dirty="0" smtClean="0"/>
              <a:t>The Subscriber Messages tab shows entries for the profile name, source application, the</a:t>
            </a:r>
            <a:r>
              <a:rPr lang="en-US" altLang="zh-CN" baseline="0" dirty="0" smtClean="0"/>
              <a:t> time stamp of the subscriber message record, </a:t>
            </a:r>
            <a:r>
              <a:rPr lang="en-US" altLang="zh-CN" dirty="0" smtClean="0"/>
              <a:t>the target subscriber, delivery status, number</a:t>
            </a:r>
            <a:r>
              <a:rPr lang="en-US" altLang="zh-CN" baseline="0" dirty="0" smtClean="0"/>
              <a:t> of failures, and identifier of the subscribe message</a:t>
            </a:r>
            <a:r>
              <a:rPr lang="en-US" altLang="zh-CN" dirty="0" smtClean="0"/>
              <a:t>. Here you can click an entry and view the request XML (this is the XML message that is sent to the subscriber). You can view the response XML by clicking the “View Response” button at the bottom of the XML. The response XML contains the response details (if any) returned from the subscribing application.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Message</a:t>
            </a:r>
            <a:r>
              <a:rPr lang="en-US" baseline="0" dirty="0" smtClean="0"/>
              <a:t> Monitor is a .NETUI browse installed by QXtend that allows you to view subscriber messages and all related information in QXtend Outbound.  </a:t>
            </a:r>
            <a:endParaRPr lang="en-US" dirty="0" smtClean="0"/>
          </a:p>
          <a:p>
            <a:endParaRPr lang="en-US" dirty="0" smtClean="0"/>
          </a:p>
          <a:p>
            <a:r>
              <a:rPr lang="en-US" dirty="0" smtClean="0"/>
              <a:t>Profile messages are generated by QXO and delivered to external subscribers. The QXtend Message Monitor allows you to track these outbound profile messages, as well as the response messages that are returned from subscribers. You can view the complete lifecycle of profile messages through QXtend—from publication and delivery through to response.</a:t>
            </a:r>
          </a:p>
          <a:p>
            <a:endParaRPr lang="en-US" dirty="0" smtClean="0"/>
          </a:p>
          <a:p>
            <a:r>
              <a:rPr lang="en-US" dirty="0" smtClean="0"/>
              <a:t>A profile message is created for each profile that is registered against a business object. Response messages are generated by the destination application and returned to QXtend Outbound.</a:t>
            </a:r>
          </a:p>
          <a:p>
            <a:endParaRPr lang="en-US" dirty="0" smtClean="0"/>
          </a:p>
          <a:p>
            <a:r>
              <a:rPr lang="en-US" dirty="0" smtClean="0"/>
              <a:t>You can use the QXtend Message Monitor to view:</a:t>
            </a:r>
          </a:p>
          <a:p>
            <a:r>
              <a:rPr lang="en-US" dirty="0" smtClean="0"/>
              <a:t>• A summary of profile messages delivered to subscribers</a:t>
            </a:r>
          </a:p>
          <a:p>
            <a:r>
              <a:rPr lang="en-US" dirty="0" smtClean="0"/>
              <a:t>• Details of subscriber messages, including delivery status</a:t>
            </a:r>
          </a:p>
          <a:p>
            <a:r>
              <a:rPr lang="en-US" dirty="0" smtClean="0"/>
              <a:t>• Details of subscriber responses arising from message processing</a:t>
            </a:r>
          </a:p>
          <a:p>
            <a:r>
              <a:rPr lang="en-US" dirty="0" smtClean="0"/>
              <a:t>• Raw XML data for messages, requests, and responses</a:t>
            </a:r>
            <a:endParaRPr lang="en-US" dirty="0"/>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Arial" charset="0"/>
                <a:ea typeface="+mn-ea"/>
                <a:cs typeface="+mn-cs"/>
              </a:rPr>
              <a:t>The profile message summary, located at the top of the QXtend Message Monitor screen, describes profile messages that have been delivered to subscribers. Clicking a profile message causes the associated subscriber messages and subscriber responses to display in the relevant tabs.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 single profile message may have one or multiple related subscriber messages. If a subscriber message is delivered successfully on first submission, only one subscriber response exists for that message. If delivery is unsuccessful, a message may have multiple subscriber responses describing the processing errors. </a:t>
            </a:r>
          </a:p>
          <a:p>
            <a:endParaRPr lang="en-US" sz="1200" kern="1200" baseline="0" dirty="0" smtClean="0">
              <a:solidFill>
                <a:schemeClr val="tx1"/>
              </a:solidFill>
              <a:latin typeface="Arial" charset="0"/>
              <a:ea typeface="+mn-ea"/>
              <a:cs typeface="+mn-cs"/>
            </a:endParaRPr>
          </a:p>
          <a:p>
            <a:pPr>
              <a:buFont typeface="Arial" pitchFamily="34" charset="0"/>
              <a:buChar char="•"/>
            </a:pPr>
            <a:r>
              <a:rPr lang="en-US" dirty="0" smtClean="0"/>
              <a:t>Subscriber Messages Tab: The Subscriber Messages tab shows response messages received from the subscriber. You can resubmit or delete requests here.</a:t>
            </a:r>
            <a:r>
              <a:rPr lang="en-US" baseline="0" dirty="0" smtClean="0"/>
              <a:t>  </a:t>
            </a:r>
            <a:endParaRPr lang="en-US" dirty="0" smtClean="0"/>
          </a:p>
          <a:p>
            <a:pPr>
              <a:buFont typeface="Arial" pitchFamily="34" charset="0"/>
              <a:buChar char="•"/>
            </a:pPr>
            <a:r>
              <a:rPr lang="en-US" sz="1200" b="0" kern="1200" baseline="0" dirty="0" smtClean="0">
                <a:solidFill>
                  <a:schemeClr val="tx1"/>
                </a:solidFill>
                <a:latin typeface="Arial" charset="0"/>
                <a:ea typeface="+mn-ea"/>
                <a:cs typeface="+mn-cs"/>
              </a:rPr>
              <a:t>Subscriber Responses Tab: </a:t>
            </a:r>
            <a:r>
              <a:rPr lang="en-US" sz="1200" kern="1200" baseline="0" dirty="0" smtClean="0">
                <a:solidFill>
                  <a:schemeClr val="tx1"/>
                </a:solidFill>
                <a:latin typeface="Arial" charset="0"/>
                <a:ea typeface="+mn-ea"/>
                <a:cs typeface="+mn-cs"/>
              </a:rPr>
              <a:t>The Subscriber Responses tab shows message responses returned from the subscriber. A message that is delivered successfully will have only one response. A message that has resubmitted can have potentially multiple subscriber responses indicating why delivery failed. You can expand subscriber responses for messages that have multiple errors.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Subscriber </a:t>
            </a:r>
            <a:r>
              <a:rPr lang="en-US" sz="1200" kern="1200" baseline="0" dirty="0" smtClean="0">
                <a:solidFill>
                  <a:schemeClr val="tx1"/>
                </a:solidFill>
                <a:latin typeface="Arial" charset="0"/>
                <a:ea typeface="+mn-ea"/>
                <a:cs typeface="+mn-cs"/>
              </a:rPr>
              <a:t>message details </a:t>
            </a:r>
            <a:r>
              <a:rPr lang="en-US" sz="1200" kern="1200" baseline="0" smtClean="0">
                <a:solidFill>
                  <a:schemeClr val="tx1"/>
                </a:solidFill>
                <a:latin typeface="Arial" charset="0"/>
                <a:ea typeface="+mn-ea"/>
                <a:cs typeface="+mn-cs"/>
              </a:rPr>
              <a:t>display XML </a:t>
            </a:r>
            <a:r>
              <a:rPr lang="en-US" sz="1200" kern="1200" baseline="0" dirty="0" smtClean="0">
                <a:solidFill>
                  <a:schemeClr val="tx1"/>
                </a:solidFill>
                <a:latin typeface="Arial" charset="0"/>
                <a:ea typeface="+mn-ea"/>
                <a:cs typeface="+mn-cs"/>
              </a:rPr>
              <a:t>code representation of the raw message event, subscriber message, or subscriber response. </a:t>
            </a:r>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marL="228600" indent="-228600" eaLnBrk="1" hangingPunct="1"/>
            <a:r>
              <a:rPr lang="en-US" altLang="zh-CN" smtClean="0"/>
              <a:t>The following list shows a number of key concepts used in the Query Service in QAD QXtend. </a:t>
            </a:r>
            <a:r>
              <a:rPr lang="en-US" altLang="zh-CN" dirty="0" smtClean="0"/>
              <a:t>In each statement below, fill in the correct term from the list.</a:t>
            </a:r>
          </a:p>
          <a:p>
            <a:pPr marL="228600" indent="-228600" eaLnBrk="1" hangingPunct="1"/>
            <a:endParaRPr lang="en-US" altLang="zh-CN" dirty="0" smtClean="0"/>
          </a:p>
          <a:p>
            <a:pPr marL="228600" indent="-228600">
              <a:buFontTx/>
              <a:buAutoNum type="arabicPeriod"/>
            </a:pPr>
            <a:r>
              <a:rPr lang="en-US" altLang="zh-CN" dirty="0" smtClean="0"/>
              <a:t>Each QDoc request that is received by the QAD QXtend Server is logged in the __</a:t>
            </a:r>
            <a:r>
              <a:rPr lang="en-US" altLang="zh-CN" b="1" dirty="0" err="1" smtClean="0"/>
              <a:t>qdocRequests.log</a:t>
            </a:r>
            <a:r>
              <a:rPr lang="en-US" altLang="zh-CN" dirty="0" smtClean="0"/>
              <a:t>__ file. </a:t>
            </a:r>
          </a:p>
          <a:p>
            <a:pPr marL="228600" indent="-228600">
              <a:buFontTx/>
              <a:buAutoNum type="arabicPeriod"/>
            </a:pPr>
            <a:r>
              <a:rPr lang="en-US" altLang="zh-CN" dirty="0" smtClean="0"/>
              <a:t>Each QDoc response that is returned by the QAD QXtend Server is logged in the __</a:t>
            </a:r>
            <a:r>
              <a:rPr lang="en-US" altLang="zh-CN" b="1" dirty="0" err="1" smtClean="0"/>
              <a:t>qdocResponses.log</a:t>
            </a:r>
            <a:r>
              <a:rPr lang="en-US" altLang="zh-CN" dirty="0" smtClean="0"/>
              <a:t>____ file.</a:t>
            </a:r>
          </a:p>
          <a:p>
            <a:pPr marL="228600" indent="-228600">
              <a:buFontTx/>
              <a:buAutoNum type="arabicPeriod"/>
            </a:pPr>
            <a:r>
              <a:rPr lang="en-US" altLang="zh-CN" dirty="0" smtClean="0"/>
              <a:t>These log files are set so that each day at __</a:t>
            </a:r>
            <a:r>
              <a:rPr lang="en-US" altLang="zh-CN" b="1" dirty="0" smtClean="0"/>
              <a:t>midnight</a:t>
            </a:r>
            <a:r>
              <a:rPr lang="en-US" altLang="zh-CN" dirty="0" smtClean="0"/>
              <a:t>__ the log file rolls over and archives the existing log file with a date suffix and starts a brand new log file.</a:t>
            </a:r>
          </a:p>
          <a:p>
            <a:pPr marL="228600" indent="-228600">
              <a:buFontTx/>
              <a:buAutoNum type="arabicPeriod"/>
            </a:pPr>
            <a:r>
              <a:rPr lang="en-US" altLang="zh-CN" dirty="0" smtClean="0"/>
              <a:t>The __</a:t>
            </a:r>
            <a:r>
              <a:rPr lang="en-US" altLang="zh-CN" b="1" dirty="0" err="1" smtClean="0"/>
              <a:t>qdocInstall.log</a:t>
            </a:r>
            <a:r>
              <a:rPr lang="en-US" altLang="zh-CN" dirty="0" smtClean="0"/>
              <a:t>___ file logs details about the startup and shutdown of the Environment Manager and all of its managers.</a:t>
            </a:r>
          </a:p>
          <a:p>
            <a:pPr marL="228600" indent="-228600">
              <a:buFontTx/>
              <a:buAutoNum type="arabicPeriod"/>
            </a:pPr>
            <a:r>
              <a:rPr lang="en-US" altLang="zh-CN" dirty="0" smtClean="0"/>
              <a:t>All activity with the connection pools is logged in the __</a:t>
            </a:r>
            <a:r>
              <a:rPr lang="en-US" altLang="zh-CN" b="1" dirty="0" err="1" smtClean="0"/>
              <a:t>connectionPools.log</a:t>
            </a:r>
            <a:r>
              <a:rPr lang="en-US" altLang="zh-CN" dirty="0" smtClean="0"/>
              <a:t>__ file; the date, time, and other information is recorded.</a:t>
            </a:r>
          </a:p>
          <a:p>
            <a:pPr marL="228600" indent="-228600">
              <a:buFontTx/>
              <a:buAutoNum type="arabicPeriod"/>
            </a:pPr>
            <a:r>
              <a:rPr lang="en-US" altLang="zh-CN" dirty="0" smtClean="0"/>
              <a:t>All processing that is internal to the QAD QXtend Server is logged in the __</a:t>
            </a:r>
            <a:r>
              <a:rPr lang="en-US" altLang="zh-CN" b="1" dirty="0" err="1" smtClean="0"/>
              <a:t>qxtendserver.log</a:t>
            </a:r>
            <a:r>
              <a:rPr lang="en-US" altLang="zh-CN" dirty="0" smtClean="0"/>
              <a:t>__ file. To ensure the size of this file does not rapidly become too large, you should set the logging level to __</a:t>
            </a:r>
            <a:r>
              <a:rPr lang="en-US" altLang="zh-CN" b="1" dirty="0" smtClean="0"/>
              <a:t>error</a:t>
            </a:r>
            <a:r>
              <a:rPr lang="en-US" altLang="zh-CN" dirty="0" smtClean="0"/>
              <a:t>___ unless otherwise instructed.</a:t>
            </a:r>
          </a:p>
          <a:p>
            <a:pPr marL="228600" indent="-228600">
              <a:buFontTx/>
              <a:buAutoNum type="arabicPeriod"/>
            </a:pPr>
            <a:r>
              <a:rPr lang="en-US" altLang="zh-CN" dirty="0" smtClean="0"/>
              <a:t>The __</a:t>
            </a:r>
            <a:r>
              <a:rPr lang="en-US" altLang="zh-CN" b="1" dirty="0" smtClean="0"/>
              <a:t>Queue Manager</a:t>
            </a:r>
            <a:r>
              <a:rPr lang="en-US" altLang="zh-CN" dirty="0" smtClean="0"/>
              <a:t>____ log file contains the details of the queue processing. The default setting for the logging level of the queue is __</a:t>
            </a:r>
            <a:r>
              <a:rPr lang="en-US" altLang="zh-CN" b="1" dirty="0" smtClean="0"/>
              <a:t>Info</a:t>
            </a:r>
            <a:r>
              <a:rPr lang="en-US" altLang="zh-CN" dirty="0" smtClean="0"/>
              <a:t>____.</a:t>
            </a:r>
          </a:p>
          <a:p>
            <a:pPr marL="228600" indent="-228600">
              <a:buFontTx/>
              <a:buAutoNum type="arabicPeriod"/>
            </a:pPr>
            <a:r>
              <a:rPr lang="en-US" altLang="zh-CN" dirty="0" smtClean="0"/>
              <a:t>You can use the 4GL Trace start-sess.sh script to help you troubleshoot log files in __</a:t>
            </a:r>
            <a:r>
              <a:rPr lang="en-US" altLang="zh-CN" b="1" dirty="0" smtClean="0"/>
              <a:t>QAD </a:t>
            </a:r>
            <a:r>
              <a:rPr lang="en-US" altLang="zh-CN" b="1" dirty="0" err="1" smtClean="0"/>
              <a:t>Qxtend</a:t>
            </a:r>
            <a:r>
              <a:rPr lang="en-US" altLang="zh-CN" b="1" dirty="0" smtClean="0"/>
              <a:t> Outbound</a:t>
            </a:r>
            <a:r>
              <a:rPr lang="en-US" altLang="zh-CN" dirty="0" smtClean="0"/>
              <a:t>____.</a:t>
            </a:r>
          </a:p>
          <a:p>
            <a:pPr marL="228600" indent="-228600">
              <a:buFontTx/>
              <a:buAutoNum type="arabicPeriod"/>
            </a:pPr>
            <a:r>
              <a:rPr lang="en-US" altLang="zh-CN" dirty="0" smtClean="0"/>
              <a:t>The __</a:t>
            </a:r>
            <a:r>
              <a:rPr lang="en-US" altLang="zh-CN" b="1" dirty="0" smtClean="0"/>
              <a:t>session log files</a:t>
            </a:r>
            <a:r>
              <a:rPr lang="en-US" altLang="zh-CN" dirty="0" smtClean="0"/>
              <a:t>__ are the log files for the background Progress sessions for the Event Service, Message Publisher, Message Sender and Archive Service</a:t>
            </a:r>
          </a:p>
          <a:p>
            <a:pPr marL="228600" indent="-228600">
              <a:buFontTx/>
              <a:buAutoNum type="arabicPeriod"/>
            </a:pPr>
            <a:endParaRPr lang="en-US" altLang="zh-CN" dirty="0" smtClean="0"/>
          </a:p>
        </p:txBody>
      </p:sp>
      <p:sp>
        <p:nvSpPr>
          <p:cNvPr id="686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E552E1A-9310-4FC4-94AE-6E328A024E3C}" type="slidenum">
              <a:rPr lang="zh-CN" altLang="en-US" sz="1200">
                <a:latin typeface="Arial" charset="0"/>
              </a:rPr>
              <a:pPr algn="r"/>
              <a:t>30</a:t>
            </a:fld>
            <a:endParaRPr lang="en-US" altLang="zh-CN"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dirty="0" smtClean="0"/>
              <a:t>The logs created in QXI are:</a:t>
            </a:r>
          </a:p>
          <a:p>
            <a:pPr eaLnBrk="1" hangingPunct="1"/>
            <a:endParaRPr lang="en-US" dirty="0" smtClean="0"/>
          </a:p>
          <a:p>
            <a:pPr eaLnBrk="1" hangingPunct="1">
              <a:buFontTx/>
              <a:buChar char="•"/>
            </a:pPr>
            <a:r>
              <a:rPr lang="en-US" dirty="0" smtClean="0"/>
              <a:t> alert.log</a:t>
            </a:r>
          </a:p>
          <a:p>
            <a:pPr eaLnBrk="1" hangingPunct="1">
              <a:buFontTx/>
              <a:buChar char="•"/>
            </a:pPr>
            <a:r>
              <a:rPr lang="en-US" dirty="0" smtClean="0"/>
              <a:t> qdocInfo.log</a:t>
            </a:r>
          </a:p>
          <a:p>
            <a:pPr eaLnBrk="1" hangingPunct="1">
              <a:buFontTx/>
              <a:buChar char="•"/>
            </a:pPr>
            <a:r>
              <a:rPr lang="en-US" dirty="0" smtClean="0"/>
              <a:t> qdocRequests.log</a:t>
            </a:r>
          </a:p>
          <a:p>
            <a:pPr eaLnBrk="1" hangingPunct="1">
              <a:buFontTx/>
              <a:buChar char="•"/>
            </a:pPr>
            <a:r>
              <a:rPr lang="en-US" dirty="0" smtClean="0"/>
              <a:t> qdocResponses.log</a:t>
            </a:r>
          </a:p>
          <a:p>
            <a:pPr eaLnBrk="1" hangingPunct="1">
              <a:buFontTx/>
              <a:buChar char="•"/>
            </a:pPr>
            <a:r>
              <a:rPr lang="en-US" dirty="0" smtClean="0"/>
              <a:t> qdocSummary.log</a:t>
            </a:r>
          </a:p>
          <a:p>
            <a:pPr eaLnBrk="1" hangingPunct="1">
              <a:buFontTx/>
              <a:buChar char="•"/>
            </a:pPr>
            <a:r>
              <a:rPr lang="en-US" dirty="0" smtClean="0"/>
              <a:t> queue.log</a:t>
            </a:r>
          </a:p>
          <a:p>
            <a:pPr eaLnBrk="1" hangingPunct="1">
              <a:buFontTx/>
              <a:buChar char="•"/>
            </a:pPr>
            <a:r>
              <a:rPr lang="en-US" dirty="0" smtClean="0"/>
              <a:t>connectionPools.log</a:t>
            </a:r>
          </a:p>
          <a:p>
            <a:pPr eaLnBrk="1" hangingPunct="1">
              <a:buFontTx/>
              <a:buChar char="•"/>
            </a:pPr>
            <a:r>
              <a:rPr lang="en-US" dirty="0" smtClean="0"/>
              <a:t> qdocInstall.log</a:t>
            </a:r>
          </a:p>
          <a:p>
            <a:pPr eaLnBrk="1" hangingPunct="1">
              <a:buFontTx/>
              <a:buChar char="•"/>
            </a:pPr>
            <a:r>
              <a:rPr lang="en-US" dirty="0" smtClean="0"/>
              <a:t> qxtendserver.log</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smtClean="0"/>
              <a:t> transformationEngine.log</a:t>
            </a:r>
          </a:p>
          <a:p>
            <a:pPr eaLnBrk="1" hangingPunct="1">
              <a:buFontTx/>
              <a:buChar char="•"/>
            </a:pPr>
            <a:r>
              <a:rPr lang="en-US" dirty="0" smtClean="0"/>
              <a:t> transformationengineRequests.log</a:t>
            </a:r>
          </a:p>
          <a:p>
            <a:pPr eaLnBrk="1" hangingPunct="1">
              <a:buFontTx/>
              <a:buChar char="•"/>
            </a:pPr>
            <a:r>
              <a:rPr lang="en-US" dirty="0" smtClean="0"/>
              <a:t> transformationengineResponses.log</a:t>
            </a:r>
          </a:p>
          <a:p>
            <a:pPr eaLnBrk="1" hangingPunct="1">
              <a:buFontTx/>
              <a:buChar char="•"/>
            </a:pPr>
            <a:r>
              <a:rPr lang="en-US" dirty="0" smtClean="0"/>
              <a:t> </a:t>
            </a:r>
            <a:r>
              <a:rPr lang="en-US" dirty="0" err="1" smtClean="0"/>
              <a:t>transformationEngine.debug</a:t>
            </a:r>
            <a:endParaRPr lang="en-US" dirty="0" smtClean="0"/>
          </a:p>
          <a:p>
            <a:endParaRPr lang="en-US" dirty="0" smtClean="0"/>
          </a:p>
          <a:p>
            <a:r>
              <a:rPr lang="en-US" dirty="0" smtClean="0"/>
              <a:t>We will</a:t>
            </a:r>
            <a:r>
              <a:rPr lang="en-US" baseline="0" dirty="0" smtClean="0"/>
              <a:t> not</a:t>
            </a:r>
            <a:r>
              <a:rPr lang="en-US" dirty="0" smtClean="0"/>
              <a:t> discuss transformation</a:t>
            </a:r>
            <a:r>
              <a:rPr lang="en-US" baseline="0" dirty="0" smtClean="0"/>
              <a:t> engine in this course. </a:t>
            </a:r>
            <a:r>
              <a:rPr lang="en-US" sz="1200" kern="1200" baseline="0" dirty="0" smtClean="0">
                <a:solidFill>
                  <a:schemeClr val="tx1"/>
                </a:solidFill>
                <a:latin typeface="Arial" charset="0"/>
                <a:ea typeface="+mn-ea"/>
                <a:cs typeface="+mn-cs"/>
              </a:rPr>
              <a:t>The transformation engine allows QXI to accept non-QDoc XML files and apply an XSLT mapping specification to them to convert them to standard QDoc requests. </a:t>
            </a:r>
          </a:p>
          <a:p>
            <a:endParaRPr lang="en-US" dirty="0"/>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3386F86-671F-4EB7-80CA-3E4C95712003}" type="slidenum">
              <a:rPr lang="zh-CN" altLang="en-US"/>
              <a:pPr/>
              <a:t>4</a:t>
            </a:fld>
            <a:endParaRPr lang="en-US" altLang="zh-CN"/>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altLang="zh-CN" dirty="0" smtClean="0"/>
              <a:t>Each QDoc Request that is received by QXtend is logged in the qdocRequests.log file. The date, time, and other information is recorded and the request XML is also recorded. </a:t>
            </a:r>
          </a:p>
          <a:p>
            <a:pPr eaLnBrk="1" hangingPunct="1"/>
            <a:endParaRPr lang="en-US" altLang="zh-CN" dirty="0" smtClean="0"/>
          </a:p>
          <a:p>
            <a:pPr eaLnBrk="1" hangingPunct="1"/>
            <a:r>
              <a:rPr lang="en-US" dirty="0" smtClean="0"/>
              <a:t>Each QDoc response that is returned by QXtend is logged in the qdocResponses.log file. The date, time, and other information is recorded along with the response XML. </a:t>
            </a:r>
            <a:endParaRPr lang="en-US" altLang="zh-CN" dirty="0" smtClean="0"/>
          </a:p>
          <a:p>
            <a:pPr eaLnBrk="1" hangingPunct="1"/>
            <a:endParaRPr lang="en-US" altLang="zh-CN" dirty="0" smtClean="0"/>
          </a:p>
          <a:p>
            <a:pPr eaLnBrk="1" hangingPunct="1"/>
            <a:r>
              <a:rPr lang="en-US" altLang="zh-CN" dirty="0" smtClean="0"/>
              <a:t>Both</a:t>
            </a:r>
            <a:r>
              <a:rPr lang="en-US" altLang="zh-CN" baseline="0" dirty="0" smtClean="0"/>
              <a:t> </a:t>
            </a:r>
            <a:r>
              <a:rPr lang="en-US" altLang="zh-CN" dirty="0" smtClean="0"/>
              <a:t>log files are created in:</a:t>
            </a:r>
          </a:p>
          <a:p>
            <a:pPr eaLnBrk="1" hangingPunct="1"/>
            <a:r>
              <a:rPr lang="en-US" altLang="zh-CN" dirty="0" smtClean="0"/>
              <a:t>&lt;TOMCAT_HOME&gt;/</a:t>
            </a:r>
            <a:r>
              <a:rPr lang="en-US" altLang="zh-CN" dirty="0" err="1" smtClean="0"/>
              <a:t>webapps</a:t>
            </a:r>
            <a:r>
              <a:rPr lang="en-US" altLang="zh-CN" dirty="0" smtClean="0"/>
              <a:t>/&lt;QXI&gt;/WEB-INF/logs</a:t>
            </a:r>
          </a:p>
          <a:p>
            <a:pPr eaLnBrk="1" hangingPunct="1"/>
            <a:r>
              <a:rPr lang="en-US" altLang="zh-CN" dirty="0" smtClean="0"/>
              <a:t> </a:t>
            </a:r>
          </a:p>
          <a:p>
            <a:pPr eaLnBrk="1" hangingPunct="1"/>
            <a:r>
              <a:rPr lang="en-US" altLang="zh-CN" dirty="0" smtClean="0"/>
              <a:t>The log file is configured so that each day at midnight the log file rolls over and archives the existing log file with a date suffix. Then a new log file is started.</a:t>
            </a:r>
          </a:p>
          <a:p>
            <a:pPr eaLnBrk="1" hangingPunct="1"/>
            <a:endParaRPr lang="en-US" altLang="zh-CN" dirty="0" smtClean="0"/>
          </a:p>
          <a:p>
            <a:pPr eaLnBrk="1" hangingPunct="1"/>
            <a:r>
              <a:rPr lang="en-US" altLang="zh-CN" dirty="0" smtClean="0"/>
              <a:t>The logger node in qxtendlogging.xml is:</a:t>
            </a:r>
          </a:p>
          <a:p>
            <a:pPr eaLnBrk="1" hangingPunct="1"/>
            <a:endParaRPr lang="en-US" altLang="zh-CN" dirty="0" smtClean="0"/>
          </a:p>
          <a:p>
            <a:pPr eaLnBrk="1" hangingPunct="1"/>
            <a:r>
              <a:rPr lang="en-US" altLang="zh-CN" dirty="0" smtClean="0"/>
              <a:t>&lt;logger name="</a:t>
            </a:r>
            <a:r>
              <a:rPr lang="en-US" altLang="zh-CN" dirty="0" err="1" smtClean="0"/>
              <a:t>qdocLogger.request</a:t>
            </a:r>
            <a:r>
              <a:rPr lang="en-US" altLang="zh-CN" dirty="0" smtClean="0"/>
              <a:t>" </a:t>
            </a:r>
            <a:r>
              <a:rPr lang="en-US" altLang="zh-CN" dirty="0" err="1" smtClean="0"/>
              <a:t>additivity</a:t>
            </a:r>
            <a:r>
              <a:rPr lang="en-US" altLang="zh-CN" dirty="0" smtClean="0"/>
              <a:t>="false"&gt;</a:t>
            </a:r>
            <a:br>
              <a:rPr lang="en-US" altLang="zh-CN" dirty="0" smtClean="0"/>
            </a:br>
            <a:r>
              <a:rPr lang="en-US" altLang="zh-CN" dirty="0" smtClean="0"/>
              <a:t>	&lt;level value="info"/&gt;</a:t>
            </a:r>
            <a:br>
              <a:rPr lang="en-US" altLang="zh-CN" dirty="0" smtClean="0"/>
            </a:br>
            <a:r>
              <a:rPr lang="en-US" altLang="zh-CN" dirty="0" smtClean="0"/>
              <a:t>	&lt;</a:t>
            </a:r>
            <a:r>
              <a:rPr lang="en-US" altLang="zh-CN" dirty="0" err="1" smtClean="0"/>
              <a:t>appender</a:t>
            </a:r>
            <a:r>
              <a:rPr lang="en-US" altLang="zh-CN" dirty="0" smtClean="0"/>
              <a:t>-ref ref="</a:t>
            </a:r>
            <a:r>
              <a:rPr lang="en-US" altLang="zh-CN" dirty="0" err="1" smtClean="0"/>
              <a:t>asyncqdocRequest</a:t>
            </a:r>
            <a:r>
              <a:rPr lang="en-US" altLang="zh-CN" dirty="0" smtClean="0"/>
              <a:t>"/&gt;</a:t>
            </a:r>
            <a:br>
              <a:rPr lang="en-US" altLang="zh-CN" dirty="0" smtClean="0"/>
            </a:br>
            <a:r>
              <a:rPr lang="en-US" altLang="zh-CN" dirty="0" smtClean="0"/>
              <a:t>&lt;/logger&gt;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Sample:</a:t>
            </a:r>
          </a:p>
          <a:p>
            <a:endParaRPr lang="en-US" dirty="0" smtClean="0"/>
          </a:p>
          <a:p>
            <a:r>
              <a:rPr lang="en-US" dirty="0" smtClean="0"/>
              <a:t>QXtend ID; Message ID; Process ID; </a:t>
            </a:r>
            <a:r>
              <a:rPr lang="en-US" dirty="0" err="1" smtClean="0"/>
              <a:t>Qdoc</a:t>
            </a:r>
            <a:r>
              <a:rPr lang="en-US" dirty="0" smtClean="0"/>
              <a:t> Name; </a:t>
            </a:r>
            <a:r>
              <a:rPr lang="en-US" dirty="0" err="1" smtClean="0"/>
              <a:t>Qdoc</a:t>
            </a:r>
            <a:r>
              <a:rPr lang="en-US" dirty="0" smtClean="0"/>
              <a:t> Version; Route; Sender; Receiver; User Name; Request Time; Finish Time; Elapsed Time; Result; Message;</a:t>
            </a:r>
          </a:p>
          <a:p>
            <a:r>
              <a:rPr lang="en-US" dirty="0" smtClean="0"/>
              <a:t>1380613858813; </a:t>
            </a:r>
            <a:r>
              <a:rPr lang="en-US" dirty="0" err="1" smtClean="0"/>
              <a:t>urn:messages</a:t>
            </a:r>
            <a:r>
              <a:rPr lang="en-US" dirty="0" smtClean="0"/>
              <a:t>-</a:t>
            </a:r>
            <a:r>
              <a:rPr lang="en-US" dirty="0" err="1" smtClean="0"/>
              <a:t>qad</a:t>
            </a:r>
            <a:r>
              <a:rPr lang="en-US" dirty="0" smtClean="0"/>
              <a:t>-com::10/01/2013 18:23:20.017-06:00:urn:services-qad-com:QADERP; 24253; </a:t>
            </a:r>
            <a:r>
              <a:rPr lang="en-US" dirty="0" err="1" smtClean="0"/>
              <a:t>maintainAnalysisCode</a:t>
            </a:r>
            <a:r>
              <a:rPr lang="en-US" dirty="0" smtClean="0"/>
              <a:t>; eB2_2; UI API Adapter; QAD QXtend Outbound; QADERP; </a:t>
            </a:r>
            <a:r>
              <a:rPr lang="en-US" dirty="0" err="1" smtClean="0"/>
              <a:t>qmi</a:t>
            </a:r>
            <a:r>
              <a:rPr lang="en-US" dirty="0" smtClean="0"/>
              <a:t>; 2013-10-01 18:23:20.377; 2013-10-01 18:23:22.139; 00:00:01.762; success; ;</a:t>
            </a:r>
          </a:p>
          <a:p>
            <a:r>
              <a:rPr lang="en-US" dirty="0" smtClean="0"/>
              <a:t>1380613858816; ?; 24253; </a:t>
            </a:r>
            <a:r>
              <a:rPr lang="en-US" dirty="0" err="1" smtClean="0"/>
              <a:t>maintainAnalysisCode</a:t>
            </a:r>
            <a:r>
              <a:rPr lang="en-US" dirty="0" smtClean="0"/>
              <a:t>; eB2_2; UI API Adapter; </a:t>
            </a:r>
            <a:r>
              <a:rPr lang="en-US" dirty="0" err="1" smtClean="0"/>
              <a:t>qxtend</a:t>
            </a:r>
            <a:r>
              <a:rPr lang="en-US" dirty="0" smtClean="0"/>
              <a:t>-training; QADERP; </a:t>
            </a:r>
            <a:r>
              <a:rPr lang="en-US" dirty="0" err="1" smtClean="0"/>
              <a:t>qmi</a:t>
            </a:r>
            <a:r>
              <a:rPr lang="en-US" dirty="0" smtClean="0"/>
              <a:t>; 2013-10-01 18:26:19.137; 2013-10-01 18:27:31.985; 00:01:12.848; warning; </a:t>
            </a:r>
            <a:r>
              <a:rPr lang="en-US" dirty="0" err="1" smtClean="0"/>
              <a:t>an_mstr</a:t>
            </a:r>
            <a:r>
              <a:rPr lang="en-US" dirty="0" smtClean="0"/>
              <a:t> in use by demo on pts/1. Wait or press CTRL-C to stop. (121), </a:t>
            </a:r>
            <a:r>
              <a:rPr lang="en-US" dirty="0" err="1" smtClean="0"/>
              <a:t>an_mstr</a:t>
            </a:r>
            <a:r>
              <a:rPr lang="en-US" dirty="0" smtClean="0"/>
              <a:t> in use by demo on pts/1. Wait or press CTRL-C to stop. (121);</a:t>
            </a:r>
          </a:p>
          <a:p>
            <a:endParaRPr lang="en-US" dirty="0"/>
          </a:p>
        </p:txBody>
      </p:sp>
      <p:sp>
        <p:nvSpPr>
          <p:cNvPr id="4" name="Slide Number Placeholder 3"/>
          <p:cNvSpPr>
            <a:spLocks noGrp="1"/>
          </p:cNvSpPr>
          <p:nvPr>
            <p:ph type="sldNum" sz="quarter" idx="10"/>
          </p:nvPr>
        </p:nvSpPr>
        <p:spPr/>
        <p:txBody>
          <a:bodyPr/>
          <a:lstStyle/>
          <a:p>
            <a:pPr>
              <a:defRPr/>
            </a:pPr>
            <a:fld id="{D986DE10-662D-4B29-B8E4-239A4B676B5F}"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DE94386-C25E-4FD8-91C2-5500BAD2088F}" type="slidenum">
              <a:rPr lang="en-US"/>
              <a:pPr/>
              <a:t>6</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dirty="0" smtClean="0"/>
              <a:t>Each request that is processed is logged in qdocInfo.log. A one-line entry is created indicating that the request had been received, a transaction number is assigned, and the transaction ID is retrieved from the request. The responses are also logged in this log file: the transaction number is logged as well as the transaction ID, along with a string that identifies the status of the processing (success/warning/error). If a response contains an error, the whole response XML is logged to this file.</a:t>
            </a:r>
          </a:p>
          <a:p>
            <a:pPr eaLnBrk="1" hangingPunct="1"/>
            <a:endParaRPr lang="en-US" dirty="0" smtClean="0"/>
          </a:p>
          <a:p>
            <a:pPr eaLnBrk="1" hangingPunct="1"/>
            <a:r>
              <a:rPr lang="en-US" dirty="0" smtClean="0"/>
              <a:t>Each request and corresponding response are logged in the qdocInfo.log file; the date, time, and other information is recorded. The log file is created in:</a:t>
            </a:r>
          </a:p>
          <a:p>
            <a:pPr eaLnBrk="1" hangingPunct="1"/>
            <a:endParaRPr lang="en-US" dirty="0" smtClean="0"/>
          </a:p>
          <a:p>
            <a:pPr eaLnBrk="1" hangingPunct="1"/>
            <a:r>
              <a:rPr lang="en-US" dirty="0" smtClean="0"/>
              <a:t>&lt;TOMCAT_HOME&gt;/</a:t>
            </a:r>
            <a:r>
              <a:rPr lang="en-US" dirty="0" err="1" smtClean="0"/>
              <a:t>webapps</a:t>
            </a:r>
            <a:r>
              <a:rPr lang="en-US" dirty="0" smtClean="0"/>
              <a:t>/&lt;QXI&gt;/WEB-INF/logs </a:t>
            </a:r>
          </a:p>
          <a:p>
            <a:pPr eaLnBrk="1" hangingPunct="1"/>
            <a:endParaRPr lang="en-US" dirty="0" smtClean="0"/>
          </a:p>
          <a:p>
            <a:pPr eaLnBrk="1" hangingPunct="1"/>
            <a:r>
              <a:rPr lang="en-US" dirty="0" smtClean="0"/>
              <a:t>The log file is configured so that each day at midnight the log file rolls over and archives the existing log file with a date suffix. The a new log file is started.</a:t>
            </a:r>
          </a:p>
          <a:p>
            <a:pPr eaLnBrk="1" hangingPunct="1"/>
            <a:endParaRPr lang="en-US" dirty="0" smtClean="0"/>
          </a:p>
          <a:p>
            <a:pPr eaLnBrk="1" hangingPunct="1"/>
            <a:r>
              <a:rPr lang="en-US" dirty="0" smtClean="0"/>
              <a:t>A sample non-error entry is:</a:t>
            </a:r>
          </a:p>
          <a:p>
            <a:pPr eaLnBrk="1" hangingPunct="1"/>
            <a:endParaRPr lang="en-US" dirty="0" smtClean="0"/>
          </a:p>
          <a:p>
            <a:pPr eaLnBrk="1" hangingPunct="1"/>
            <a:r>
              <a:rPr lang="en-US" dirty="0" smtClean="0"/>
              <a:t>2009-02-03 01:43:46,797 INFO  qdocLogger.info [1233250081771][-]API Request Received</a:t>
            </a:r>
          </a:p>
          <a:p>
            <a:pPr eaLnBrk="1" hangingPunct="1"/>
            <a:endParaRPr lang="it-IT" dirty="0" smtClean="0"/>
          </a:p>
          <a:p>
            <a:pPr eaLnBrk="1" hangingPunct="1"/>
            <a:r>
              <a:rPr lang="it-IT" dirty="0" smtClean="0"/>
              <a:t>2009-02-03 01:44:14,185 INFO  qdocLogger.info [1233250081771][]API Request Complete – success</a:t>
            </a:r>
          </a:p>
          <a:p>
            <a:pPr eaLnBrk="1" hangingPunct="1"/>
            <a:endParaRPr lang="en-US" dirty="0" smtClean="0"/>
          </a:p>
          <a:p>
            <a:pPr eaLnBrk="1" hangingPunct="1"/>
            <a:r>
              <a:rPr lang="en-US" dirty="0" smtClean="0"/>
              <a:t>The message line components are ISO format date (2009-02-03), ISO format time (01:43:46,797), reporting level (INFO), logger (qdocLogger.info), unique message ID (1233250081771), and message (API Request Received).</a:t>
            </a:r>
          </a:p>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2E1879-B361-4390-B02E-0601E32D52C4}" type="slidenum">
              <a:rPr lang="en-US"/>
              <a:pPr/>
              <a:t>7</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smtClean="0"/>
              <a:t>The qdocInstall.log file contains all details about the startup and shutdown of the Environment Manager and its Managers. This log is updated with details when the QXI </a:t>
            </a:r>
            <a:r>
              <a:rPr lang="en-US" dirty="0" err="1" smtClean="0"/>
              <a:t>Webapp</a:t>
            </a:r>
            <a:r>
              <a:rPr lang="en-US" dirty="0" smtClean="0"/>
              <a:t> is started, stopped, or reloading, listing components and whether they initiated or terminated successfully.</a:t>
            </a:r>
          </a:p>
          <a:p>
            <a:pPr eaLnBrk="1" hangingPunct="1"/>
            <a:endParaRPr lang="en-US" dirty="0" smtClean="0"/>
          </a:p>
          <a:p>
            <a:pPr eaLnBrk="1" hangingPunct="1"/>
            <a:r>
              <a:rPr lang="en-US" dirty="0" smtClean="0"/>
              <a:t>This log has a maximum of five files (current + four previous), with a sequence number. The file is rolled over based on log size, which is currently set to 500K; for example, qdocInstall.log.1. Once the maximum number of files has been created, QXI reuses the existing files. You do not need to delete these files since they always take up finite storage space.</a:t>
            </a:r>
          </a:p>
          <a:p>
            <a:pPr eaLnBrk="1" hangingPunct="1"/>
            <a:endParaRPr lang="en-US" dirty="0" smtClean="0"/>
          </a:p>
          <a:p>
            <a:pPr eaLnBrk="1" hangingPunct="1"/>
            <a:r>
              <a:rPr lang="en-US" dirty="0" smtClean="0"/>
              <a:t>The startup and shutdown details are logged in the qdocInstall.log file; date, time, and other information is recorded. The log file is created in:</a:t>
            </a:r>
          </a:p>
          <a:p>
            <a:pPr eaLnBrk="1" hangingPunct="1"/>
            <a:endParaRPr lang="en-US" dirty="0" smtClean="0"/>
          </a:p>
          <a:p>
            <a:pPr eaLnBrk="1" hangingPunct="1"/>
            <a:r>
              <a:rPr lang="en-US" dirty="0" smtClean="0"/>
              <a:t>&lt;TOMCAT_HOME&gt;/</a:t>
            </a:r>
            <a:r>
              <a:rPr lang="en-US" dirty="0" err="1" smtClean="0"/>
              <a:t>webapps</a:t>
            </a:r>
            <a:r>
              <a:rPr lang="en-US" dirty="0" smtClean="0"/>
              <a:t>/&lt;QXI&gt;/WEB-INF/logs </a:t>
            </a:r>
          </a:p>
          <a:p>
            <a:pPr eaLnBrk="1" hangingPunct="1"/>
            <a:endParaRPr lang="en-US" dirty="0" smtClean="0"/>
          </a:p>
          <a:p>
            <a:pPr eaLnBrk="1" hangingPunct="1"/>
            <a:r>
              <a:rPr lang="en-US" dirty="0" smtClean="0"/>
              <a:t>The log file is configured so that each day at midnight the log file rolls over and archives the existing log file with a date suffix. Then a new log file starts.</a:t>
            </a:r>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ED0A71C6-EE8B-4124-9588-A0474AEB09D4}" type="slidenum">
              <a:rPr lang="en-US"/>
              <a:pPr/>
              <a:t>8</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dirty="0" smtClean="0"/>
              <a:t>Activity from the Connection Pool Manager and each of the connection pools that it manages is logged in this file. The default setting for the logging level of this log file is INFO, so only the information messages raised from the code are recorded. The logging level can be adjusted so that debug/warning information is also displayed to the log file. The logging level is changed in the qxtendlogging.xml configuration file.</a:t>
            </a:r>
          </a:p>
          <a:p>
            <a:pPr eaLnBrk="1" hangingPunct="1"/>
            <a:endParaRPr lang="en-US" dirty="0" smtClean="0"/>
          </a:p>
          <a:p>
            <a:pPr eaLnBrk="1" hangingPunct="1"/>
            <a:r>
              <a:rPr lang="en-US" dirty="0" smtClean="0"/>
              <a:t>The logger in qxtendlogging.xml is:</a:t>
            </a:r>
          </a:p>
          <a:p>
            <a:pPr eaLnBrk="1" hangingPunct="1"/>
            <a:endParaRPr lang="en-US" dirty="0" smtClean="0"/>
          </a:p>
          <a:p>
            <a:pPr eaLnBrk="1" hangingPunct="1"/>
            <a:r>
              <a:rPr lang="en-US" dirty="0" smtClean="0"/>
              <a:t>&lt;logger name="</a:t>
            </a:r>
            <a:r>
              <a:rPr lang="en-US" dirty="0" err="1" smtClean="0"/>
              <a:t>connectionPool</a:t>
            </a:r>
            <a:r>
              <a:rPr lang="en-US" dirty="0" smtClean="0"/>
              <a:t>" </a:t>
            </a:r>
            <a:r>
              <a:rPr lang="en-US" dirty="0" err="1" smtClean="0"/>
              <a:t>additivity</a:t>
            </a:r>
            <a:r>
              <a:rPr lang="en-US" dirty="0" smtClean="0"/>
              <a:t>="false"&gt;</a:t>
            </a:r>
            <a:br>
              <a:rPr lang="en-US" dirty="0" smtClean="0"/>
            </a:br>
            <a:r>
              <a:rPr lang="en-US" dirty="0" smtClean="0"/>
              <a:t>	&lt;level value="info"/&gt;</a:t>
            </a:r>
            <a:br>
              <a:rPr lang="en-US" dirty="0" smtClean="0"/>
            </a:br>
            <a:r>
              <a:rPr lang="en-US" dirty="0" smtClean="0"/>
              <a:t>	&lt;</a:t>
            </a:r>
            <a:r>
              <a:rPr lang="en-US" dirty="0" err="1" smtClean="0"/>
              <a:t>appender</a:t>
            </a:r>
            <a:r>
              <a:rPr lang="en-US" dirty="0" smtClean="0"/>
              <a:t>-ref ref="</a:t>
            </a:r>
            <a:r>
              <a:rPr lang="en-US" dirty="0" err="1" smtClean="0"/>
              <a:t>connectionPoolApp</a:t>
            </a:r>
            <a:r>
              <a:rPr lang="en-US" dirty="0" smtClean="0"/>
              <a:t>"/&gt;</a:t>
            </a:r>
            <a:br>
              <a:rPr lang="en-US" dirty="0" smtClean="0"/>
            </a:br>
            <a:r>
              <a:rPr lang="en-US" dirty="0" smtClean="0"/>
              <a:t>&lt;/logger&gt;</a:t>
            </a:r>
          </a:p>
          <a:p>
            <a:pPr eaLnBrk="1" hangingPunct="1"/>
            <a:endParaRPr lang="en-US" dirty="0" smtClean="0"/>
          </a:p>
          <a:p>
            <a:pPr eaLnBrk="1" hangingPunct="1"/>
            <a:r>
              <a:rPr lang="en-US" dirty="0" smtClean="0"/>
              <a:t>All activity with the connection pools is logged in the connectionPools.log file. The date, time, and other information is recorded. The log file is created in:</a:t>
            </a:r>
          </a:p>
          <a:p>
            <a:pPr eaLnBrk="1" hangingPunct="1"/>
            <a:endParaRPr lang="en-US" dirty="0" smtClean="0"/>
          </a:p>
          <a:p>
            <a:pPr eaLnBrk="1" hangingPunct="1"/>
            <a:r>
              <a:rPr lang="en-US" dirty="0" smtClean="0"/>
              <a:t>&lt;TOMCAT_HOME&gt;/</a:t>
            </a:r>
            <a:r>
              <a:rPr lang="en-US" dirty="0" err="1" smtClean="0"/>
              <a:t>webapps</a:t>
            </a:r>
            <a:r>
              <a:rPr lang="en-US" dirty="0" smtClean="0"/>
              <a:t>/&lt;QXI&gt;/WEB-INF/logs </a:t>
            </a:r>
          </a:p>
          <a:p>
            <a:pPr eaLnBrk="1" hangingPunct="1"/>
            <a:endParaRPr lang="en-US" dirty="0" smtClean="0"/>
          </a:p>
          <a:p>
            <a:pPr eaLnBrk="1" hangingPunct="1"/>
            <a:r>
              <a:rPr lang="en-US" dirty="0" smtClean="0"/>
              <a:t>The log file is configured so that each day at midnight the log file rolls over and archives the existing log file with a date suffix. Then a new log file starts.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DFC5B3C0-912D-472B-BDE0-5777F3043627}" type="slidenum">
              <a:rPr lang="en-US"/>
              <a:pPr/>
              <a:t>9</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dirty="0" smtClean="0"/>
              <a:t>All processing that is internal to the QXtend Server is logged to this file. The logging level of this should always be set to “error” unless otherwise instructed. If the logging setting is set to anything other than error, this log file grows quickly. The debug setting on this file should only be used when problem solving and investigation is taking place.</a:t>
            </a:r>
          </a:p>
          <a:p>
            <a:pPr eaLnBrk="1" hangingPunct="1"/>
            <a:endParaRPr lang="en-US" dirty="0" smtClean="0"/>
          </a:p>
          <a:p>
            <a:pPr eaLnBrk="1" hangingPunct="1"/>
            <a:r>
              <a:rPr lang="en-US" dirty="0" smtClean="0"/>
              <a:t>All activity within the QXtend Server is logged in the qxtendserver.log file. The date, time, and other information is recorded. The log file is created in:</a:t>
            </a:r>
          </a:p>
          <a:p>
            <a:pPr eaLnBrk="1" hangingPunct="1"/>
            <a:endParaRPr lang="en-US" dirty="0" smtClean="0"/>
          </a:p>
          <a:p>
            <a:pPr eaLnBrk="1" hangingPunct="1"/>
            <a:r>
              <a:rPr lang="en-US" dirty="0" smtClean="0"/>
              <a:t>&lt;TOMCAT_HOME&gt;/</a:t>
            </a:r>
            <a:r>
              <a:rPr lang="en-US" dirty="0" err="1" smtClean="0"/>
              <a:t>webapps</a:t>
            </a:r>
            <a:r>
              <a:rPr lang="en-US" dirty="0" smtClean="0"/>
              <a:t>/&lt;QXI&gt;/WEB-INF/logs </a:t>
            </a:r>
          </a:p>
          <a:p>
            <a:pPr eaLnBrk="1" hangingPunct="1"/>
            <a:endParaRPr lang="en-US" dirty="0" smtClean="0"/>
          </a:p>
          <a:p>
            <a:pPr eaLnBrk="1" hangingPunct="1"/>
            <a:r>
              <a:rPr lang="en-US" dirty="0" smtClean="0"/>
              <a:t>The log file is configured so that each day at midnight the log file rolls over and archives the existing log file with a date suffix. Then a new log file starts.</a:t>
            </a:r>
          </a:p>
          <a:p>
            <a:pPr eaLnBrk="1" hangingPunct="1"/>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To enable debug logging for the qxtendserver.log file, locate the logger for “com.qad” and set the value attribute to “debug”. This change will then cause QXtend to log debug messages to this log file during processing. This is extremely useful for diagnosing QDoc processing problems.</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QX-TRBL-</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QX-TRBL-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US" altLang="zh-CN" smtClean="0"/>
              <a:t>QXtend Diagnostics &amp; Troubleshooting</a:t>
            </a:r>
          </a:p>
        </p:txBody>
      </p:sp>
      <p:sp>
        <p:nvSpPr>
          <p:cNvPr id="7" name="Text Placeholder 6"/>
          <p:cNvSpPr>
            <a:spLocks noGrp="1"/>
          </p:cNvSpPr>
          <p:nvPr>
            <p:ph type="body" sz="quarter" idx="10"/>
          </p:nvPr>
        </p:nvSpPr>
        <p:spPr/>
        <p:txBody>
          <a:bodyPr/>
          <a:lstStyle/>
          <a:p>
            <a:r>
              <a:rPr lang="en-US" dirty="0" smtClean="0"/>
              <a:t>QAD Enterprise Applications</a:t>
            </a:r>
            <a:endParaRPr lang="en-US" dirty="0"/>
          </a:p>
        </p:txBody>
      </p:sp>
      <p:sp>
        <p:nvSpPr>
          <p:cNvPr id="8" name="Text Placeholder 7"/>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/&lt;QXI&gt;/WEB-INF/logs/queue.log</a:t>
            </a:r>
          </a:p>
          <a:p>
            <a:pPr lvl="1"/>
            <a:r>
              <a:rPr lang="en-US" dirty="0" smtClean="0"/>
              <a:t>Logs start/stop queues</a:t>
            </a:r>
          </a:p>
          <a:p>
            <a:pPr lvl="1"/>
            <a:r>
              <a:rPr lang="en-US" dirty="0" smtClean="0"/>
              <a:t>Logs request state changes</a:t>
            </a:r>
          </a:p>
          <a:p>
            <a:pPr lvl="1"/>
            <a:r>
              <a:rPr lang="en-US" dirty="0" smtClean="0"/>
              <a:t>Provides debugging information</a:t>
            </a:r>
          </a:p>
          <a:p>
            <a:pPr lvl="1"/>
            <a:r>
              <a:rPr lang="en-US" dirty="0" smtClean="0"/>
              <a:t>New log file started at midnight </a:t>
            </a:r>
          </a:p>
          <a:p>
            <a:pPr lvl="1"/>
            <a:r>
              <a:rPr lang="en-US" dirty="0" smtClean="0"/>
              <a:t>Logging level should be “info”</a:t>
            </a:r>
          </a:p>
        </p:txBody>
      </p:sp>
      <p:sp>
        <p:nvSpPr>
          <p:cNvPr id="13315" name="Rectangle 2"/>
          <p:cNvSpPr>
            <a:spLocks noGrp="1" noChangeArrowheads="1"/>
          </p:cNvSpPr>
          <p:nvPr>
            <p:ph type="title"/>
          </p:nvPr>
        </p:nvSpPr>
        <p:spPr/>
        <p:txBody>
          <a:bodyPr/>
          <a:lstStyle/>
          <a:p>
            <a:r>
              <a:rPr lang="en-US" smtClean="0"/>
              <a:t>Queue Manager Log</a:t>
            </a:r>
          </a:p>
        </p:txBody>
      </p:sp>
      <p:sp>
        <p:nvSpPr>
          <p:cNvPr id="5" name="Footer Placeholder 4"/>
          <p:cNvSpPr>
            <a:spLocks noGrp="1"/>
          </p:cNvSpPr>
          <p:nvPr>
            <p:ph type="ftr" sz="quarter" idx="10"/>
          </p:nvPr>
        </p:nvSpPr>
        <p:spPr/>
        <p:txBody>
          <a:bodyPr/>
          <a:lstStyle/>
          <a:p>
            <a:r>
              <a:rPr lang="en-US" dirty="0" smtClean="0"/>
              <a:t>QX-TRBL-110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a:bodyPr>
          <a:lstStyle/>
          <a:p>
            <a:r>
              <a:rPr lang="en-US" sz="3200" dirty="0" smtClean="0"/>
              <a:t>Viewing Telnet Connection Screens</a:t>
            </a:r>
          </a:p>
          <a:p>
            <a:pPr lvl="1"/>
            <a:r>
              <a:rPr lang="en-US" sz="2800" dirty="0" smtClean="0"/>
              <a:t>Connection is ‘stuck’ in the processing state</a:t>
            </a:r>
          </a:p>
          <a:p>
            <a:pPr lvl="2"/>
            <a:r>
              <a:rPr lang="en-US" sz="2400" dirty="0" smtClean="0"/>
              <a:t>Generally means something is holding it up</a:t>
            </a:r>
          </a:p>
          <a:p>
            <a:pPr lvl="1"/>
            <a:r>
              <a:rPr lang="en-US" sz="2800" dirty="0" smtClean="0"/>
              <a:t>Viewing the connection screen</a:t>
            </a:r>
          </a:p>
          <a:p>
            <a:pPr lvl="2"/>
            <a:r>
              <a:rPr lang="en-US" sz="2400" dirty="0" smtClean="0"/>
              <a:t>View the connection pool for the problem QDoc</a:t>
            </a:r>
          </a:p>
          <a:p>
            <a:pPr lvl="2"/>
            <a:r>
              <a:rPr lang="en-US" sz="2400" dirty="0" smtClean="0"/>
              <a:t>Identify the session in the processing state</a:t>
            </a:r>
          </a:p>
          <a:p>
            <a:pPr lvl="2"/>
            <a:r>
              <a:rPr lang="en-US" sz="2400" dirty="0" smtClean="0"/>
              <a:t>Click the View button</a:t>
            </a:r>
          </a:p>
        </p:txBody>
      </p:sp>
      <p:sp>
        <p:nvSpPr>
          <p:cNvPr id="14339" name="Rectangle 2"/>
          <p:cNvSpPr>
            <a:spLocks noGrp="1" noChangeArrowheads="1"/>
          </p:cNvSpPr>
          <p:nvPr>
            <p:ph type="title"/>
          </p:nvPr>
        </p:nvSpPr>
        <p:spPr/>
        <p:txBody>
          <a:bodyPr/>
          <a:lstStyle/>
          <a:p>
            <a:r>
              <a:rPr lang="en-US" smtClean="0"/>
              <a:t>Debugging UI API QDocs</a:t>
            </a:r>
          </a:p>
        </p:txBody>
      </p:sp>
      <p:sp>
        <p:nvSpPr>
          <p:cNvPr id="5" name="Footer Placeholder 4"/>
          <p:cNvSpPr>
            <a:spLocks noGrp="1"/>
          </p:cNvSpPr>
          <p:nvPr>
            <p:ph type="ftr" sz="quarter" idx="10"/>
          </p:nvPr>
        </p:nvSpPr>
        <p:spPr/>
        <p:txBody>
          <a:bodyPr/>
          <a:lstStyle/>
          <a:p>
            <a:r>
              <a:rPr lang="en-US" dirty="0" smtClean="0"/>
              <a:t>QX-TRBL-120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dirty="0" smtClean="0"/>
              <a:t>Identify menu level program name</a:t>
            </a:r>
          </a:p>
          <a:p>
            <a:pPr lvl="1"/>
            <a:r>
              <a:rPr lang="en-US" dirty="0" smtClean="0"/>
              <a:t>In this case Customer Maintenance</a:t>
            </a:r>
          </a:p>
        </p:txBody>
      </p:sp>
      <p:sp>
        <p:nvSpPr>
          <p:cNvPr id="15363" name="Rectangle 2"/>
          <p:cNvSpPr>
            <a:spLocks noGrp="1" noChangeArrowheads="1"/>
          </p:cNvSpPr>
          <p:nvPr>
            <p:ph type="title"/>
          </p:nvPr>
        </p:nvSpPr>
        <p:spPr/>
        <p:txBody>
          <a:bodyPr/>
          <a:lstStyle/>
          <a:p>
            <a:r>
              <a:rPr lang="en-US" dirty="0" smtClean="0"/>
              <a:t>View Telnet Connection Pool</a:t>
            </a:r>
          </a:p>
        </p:txBody>
      </p:sp>
      <p:sp>
        <p:nvSpPr>
          <p:cNvPr id="6" name="Footer Placeholder 5"/>
          <p:cNvSpPr>
            <a:spLocks noGrp="1"/>
          </p:cNvSpPr>
          <p:nvPr>
            <p:ph type="ftr" sz="quarter" idx="10"/>
          </p:nvPr>
        </p:nvSpPr>
        <p:spPr/>
        <p:txBody>
          <a:bodyPr/>
          <a:lstStyle/>
          <a:p>
            <a:r>
              <a:rPr lang="en-US" dirty="0" smtClean="0"/>
              <a:t>QX-TRBL-130</a:t>
            </a:r>
            <a:endParaRPr lang="en-US" dirty="0"/>
          </a:p>
        </p:txBody>
      </p:sp>
      <p:pic>
        <p:nvPicPr>
          <p:cNvPr id="15365" name="Picture 4"/>
          <p:cNvPicPr>
            <a:picLocks noChangeAspect="1" noChangeArrowheads="1"/>
          </p:cNvPicPr>
          <p:nvPr/>
        </p:nvPicPr>
        <p:blipFill>
          <a:blip r:embed="rId3" cstate="print"/>
          <a:srcRect/>
          <a:stretch>
            <a:fillRect/>
          </a:stretch>
        </p:blipFill>
        <p:spPr bwMode="auto">
          <a:xfrm>
            <a:off x="265115" y="2804775"/>
            <a:ext cx="8613775" cy="1647825"/>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Telnet Screen – Current state</a:t>
            </a:r>
          </a:p>
        </p:txBody>
      </p:sp>
      <p:sp>
        <p:nvSpPr>
          <p:cNvPr id="6" name="Footer Placeholder 5"/>
          <p:cNvSpPr>
            <a:spLocks noGrp="1"/>
          </p:cNvSpPr>
          <p:nvPr>
            <p:ph type="ftr" sz="quarter" idx="10"/>
          </p:nvPr>
        </p:nvSpPr>
        <p:spPr/>
        <p:txBody>
          <a:bodyPr/>
          <a:lstStyle/>
          <a:p>
            <a:r>
              <a:rPr lang="en-US" dirty="0" smtClean="0"/>
              <a:t>QX-TRBL-140</a:t>
            </a:r>
            <a:endParaRPr lang="en-US" dirty="0"/>
          </a:p>
        </p:txBody>
      </p:sp>
      <p:pic>
        <p:nvPicPr>
          <p:cNvPr id="16389" name="Picture 5"/>
          <p:cNvPicPr>
            <a:picLocks noChangeAspect="1" noChangeArrowheads="1"/>
          </p:cNvPicPr>
          <p:nvPr/>
        </p:nvPicPr>
        <p:blipFill>
          <a:blip r:embed="rId3" cstate="print"/>
          <a:stretch>
            <a:fillRect/>
          </a:stretch>
        </p:blipFill>
        <p:spPr bwMode="auto">
          <a:xfrm>
            <a:off x="1236663" y="1339850"/>
            <a:ext cx="6563642" cy="4200000"/>
          </a:xfrm>
          <a:prstGeom prst="rect">
            <a:avLst/>
          </a:prstGeom>
          <a:noFill/>
          <a:ln>
            <a:noFill/>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r>
              <a:rPr lang="en-US" dirty="0" smtClean="0"/>
              <a:t>Set the base port to different values for each connection pool in connectionManagerConfig.xml</a:t>
            </a:r>
          </a:p>
          <a:p>
            <a:r>
              <a:rPr lang="en-US" dirty="0" smtClean="0"/>
              <a:t>&lt;</a:t>
            </a:r>
            <a:r>
              <a:rPr lang="en-US" dirty="0" err="1" smtClean="0"/>
              <a:t>snoopingPort</a:t>
            </a:r>
            <a:r>
              <a:rPr lang="en-US" dirty="0" smtClean="0"/>
              <a:t> label="Snooping Base Port" </a:t>
            </a:r>
            <a:r>
              <a:rPr lang="en-US" dirty="0" err="1" smtClean="0"/>
              <a:t>uiconfig</a:t>
            </a:r>
            <a:r>
              <a:rPr lang="en-US" dirty="0" smtClean="0"/>
              <a:t>="false" value="15000"/&gt;</a:t>
            </a:r>
          </a:p>
        </p:txBody>
      </p:sp>
      <p:sp>
        <p:nvSpPr>
          <p:cNvPr id="17411" name="Rectangle 2"/>
          <p:cNvSpPr>
            <a:spLocks noGrp="1" noChangeArrowheads="1"/>
          </p:cNvSpPr>
          <p:nvPr>
            <p:ph type="title"/>
          </p:nvPr>
        </p:nvSpPr>
        <p:spPr/>
        <p:txBody>
          <a:bodyPr/>
          <a:lstStyle/>
          <a:p>
            <a:r>
              <a:rPr lang="en-US" smtClean="0"/>
              <a:t>Viewing multiple telnet windows</a:t>
            </a:r>
          </a:p>
        </p:txBody>
      </p:sp>
      <p:sp>
        <p:nvSpPr>
          <p:cNvPr id="5" name="Footer Placeholder 4"/>
          <p:cNvSpPr>
            <a:spLocks noGrp="1"/>
          </p:cNvSpPr>
          <p:nvPr>
            <p:ph type="ftr" sz="quarter" idx="10"/>
          </p:nvPr>
        </p:nvSpPr>
        <p:spPr/>
        <p:txBody>
          <a:bodyPr/>
          <a:lstStyle/>
          <a:p>
            <a:r>
              <a:rPr lang="en-US" dirty="0" smtClean="0"/>
              <a:t>QX-TRBL-150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normAutofit/>
          </a:bodyPr>
          <a:lstStyle/>
          <a:p>
            <a:r>
              <a:rPr lang="en-US" dirty="0" smtClean="0"/>
              <a:t>Adding 4GL trace logging to the client log files</a:t>
            </a:r>
          </a:p>
          <a:p>
            <a:pPr lvl="1"/>
            <a:r>
              <a:rPr lang="en-US" dirty="0" smtClean="0"/>
              <a:t>Can be added to:</a:t>
            </a:r>
          </a:p>
          <a:p>
            <a:pPr lvl="2"/>
            <a:r>
              <a:rPr lang="en-US" dirty="0" smtClean="0"/>
              <a:t>Connection pool script</a:t>
            </a:r>
          </a:p>
          <a:p>
            <a:pPr lvl="2"/>
            <a:r>
              <a:rPr lang="en-US" dirty="0" smtClean="0"/>
              <a:t>QXO services script (start-sess.sh)</a:t>
            </a:r>
          </a:p>
          <a:p>
            <a:pPr lvl="2"/>
            <a:r>
              <a:rPr lang="en-US" dirty="0" smtClean="0"/>
              <a:t>AppServer entries</a:t>
            </a:r>
          </a:p>
          <a:p>
            <a:r>
              <a:rPr lang="en-US" dirty="0" smtClean="0"/>
              <a:t>Progress 9 version:</a:t>
            </a:r>
          </a:p>
          <a:p>
            <a:pPr lvl="1"/>
            <a:r>
              <a:rPr lang="en-US" dirty="0" smtClean="0"/>
              <a:t>-</a:t>
            </a:r>
            <a:r>
              <a:rPr lang="en-US" dirty="0" err="1" smtClean="0"/>
              <a:t>clientlog</a:t>
            </a:r>
            <a:r>
              <a:rPr lang="en-US" dirty="0" smtClean="0"/>
              <a:t>  </a:t>
            </a:r>
            <a:r>
              <a:rPr lang="en-US" dirty="0" err="1" smtClean="0"/>
              <a:t>mylog.lg</a:t>
            </a:r>
            <a:r>
              <a:rPr lang="en-US" dirty="0" smtClean="0"/>
              <a:t> -</a:t>
            </a:r>
            <a:r>
              <a:rPr lang="en-US" dirty="0" err="1" smtClean="0"/>
              <a:t>logginglevel</a:t>
            </a:r>
            <a:r>
              <a:rPr lang="en-US" dirty="0" smtClean="0"/>
              <a:t> 4 -</a:t>
            </a:r>
            <a:r>
              <a:rPr lang="en-US" dirty="0" err="1" smtClean="0"/>
              <a:t>logentrytypes</a:t>
            </a:r>
            <a:r>
              <a:rPr lang="en-US" dirty="0" smtClean="0"/>
              <a:t> 2</a:t>
            </a:r>
          </a:p>
          <a:p>
            <a:r>
              <a:rPr lang="en-US" dirty="0" smtClean="0"/>
              <a:t>OpenEdge version:</a:t>
            </a:r>
          </a:p>
          <a:p>
            <a:pPr lvl="1"/>
            <a:r>
              <a:rPr lang="en-US" dirty="0" smtClean="0"/>
              <a:t>-</a:t>
            </a:r>
            <a:r>
              <a:rPr lang="en-US" dirty="0" err="1" smtClean="0"/>
              <a:t>clientlog</a:t>
            </a:r>
            <a:r>
              <a:rPr lang="en-US" dirty="0" smtClean="0"/>
              <a:t>  </a:t>
            </a:r>
            <a:r>
              <a:rPr lang="en-US" dirty="0" err="1" smtClean="0"/>
              <a:t>mylog.lg</a:t>
            </a:r>
            <a:r>
              <a:rPr lang="en-US" dirty="0" smtClean="0"/>
              <a:t> -</a:t>
            </a:r>
            <a:r>
              <a:rPr lang="en-US" dirty="0" err="1" smtClean="0"/>
              <a:t>logginglevel</a:t>
            </a:r>
            <a:r>
              <a:rPr lang="en-US" dirty="0" smtClean="0"/>
              <a:t> 2 –</a:t>
            </a:r>
            <a:r>
              <a:rPr lang="en-US" dirty="0" err="1" smtClean="0"/>
              <a:t>logentrytypes</a:t>
            </a:r>
            <a:r>
              <a:rPr lang="en-US" dirty="0" smtClean="0"/>
              <a:t>	4GLTrace</a:t>
            </a:r>
          </a:p>
        </p:txBody>
      </p:sp>
      <p:sp>
        <p:nvSpPr>
          <p:cNvPr id="18435" name="Rectangle 2"/>
          <p:cNvSpPr>
            <a:spLocks noGrp="1" noChangeArrowheads="1"/>
          </p:cNvSpPr>
          <p:nvPr>
            <p:ph type="title"/>
          </p:nvPr>
        </p:nvSpPr>
        <p:spPr/>
        <p:txBody>
          <a:bodyPr/>
          <a:lstStyle/>
          <a:p>
            <a:r>
              <a:rPr lang="en-US" smtClean="0"/>
              <a:t>Extra Logging Parameters</a:t>
            </a:r>
          </a:p>
        </p:txBody>
      </p:sp>
      <p:sp>
        <p:nvSpPr>
          <p:cNvPr id="5" name="Footer Placeholder 4"/>
          <p:cNvSpPr>
            <a:spLocks noGrp="1"/>
          </p:cNvSpPr>
          <p:nvPr>
            <p:ph type="ftr" sz="quarter" idx="10"/>
          </p:nvPr>
        </p:nvSpPr>
        <p:spPr/>
        <p:txBody>
          <a:bodyPr/>
          <a:lstStyle/>
          <a:p>
            <a:r>
              <a:rPr lang="en-US" dirty="0" smtClean="0"/>
              <a:t>QX-TRBL-160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r>
              <a:rPr lang="en-US" dirty="0" err="1" smtClean="0"/>
              <a:t>QXtend</a:t>
            </a:r>
            <a:r>
              <a:rPr lang="en-US" dirty="0" smtClean="0"/>
              <a:t> Technical Reference contains the complete list of </a:t>
            </a:r>
            <a:r>
              <a:rPr lang="en-US" dirty="0" err="1" smtClean="0"/>
              <a:t>QXtend</a:t>
            </a:r>
            <a:r>
              <a:rPr lang="en-US" dirty="0" smtClean="0"/>
              <a:t> Exception codes</a:t>
            </a:r>
          </a:p>
          <a:p>
            <a:r>
              <a:rPr lang="en-US" dirty="0" smtClean="0"/>
              <a:t>Exceptions are grouped by type</a:t>
            </a:r>
          </a:p>
        </p:txBody>
      </p:sp>
      <p:sp>
        <p:nvSpPr>
          <p:cNvPr id="19459" name="Rectangle 2"/>
          <p:cNvSpPr>
            <a:spLocks noGrp="1" noChangeArrowheads="1"/>
          </p:cNvSpPr>
          <p:nvPr>
            <p:ph type="title"/>
          </p:nvPr>
        </p:nvSpPr>
        <p:spPr/>
        <p:txBody>
          <a:bodyPr/>
          <a:lstStyle/>
          <a:p>
            <a:r>
              <a:rPr lang="en-US" smtClean="0"/>
              <a:t>QXtend Inbound Exception Codes</a:t>
            </a:r>
          </a:p>
        </p:txBody>
      </p:sp>
      <p:sp>
        <p:nvSpPr>
          <p:cNvPr id="7" name="Footer Placeholder 6"/>
          <p:cNvSpPr>
            <a:spLocks noGrp="1"/>
          </p:cNvSpPr>
          <p:nvPr>
            <p:ph type="ftr" sz="quarter" idx="10"/>
          </p:nvPr>
        </p:nvSpPr>
        <p:spPr/>
        <p:txBody>
          <a:bodyPr/>
          <a:lstStyle/>
          <a:p>
            <a:r>
              <a:rPr lang="en-US" dirty="0" smtClean="0">
                <a:latin typeface="+mj-lt"/>
              </a:rPr>
              <a:t>QX-TRBL-170</a:t>
            </a:r>
            <a:endParaRPr lang="en-US" dirty="0">
              <a:latin typeface="+mj-lt"/>
            </a:endParaRPr>
          </a:p>
        </p:txBody>
      </p:sp>
      <p:pic>
        <p:nvPicPr>
          <p:cNvPr id="19461" name="Picture 7"/>
          <p:cNvPicPr>
            <a:picLocks noChangeAspect="1" noChangeArrowheads="1"/>
          </p:cNvPicPr>
          <p:nvPr/>
        </p:nvPicPr>
        <p:blipFill>
          <a:blip r:embed="rId3" cstate="print"/>
          <a:stretch>
            <a:fillRect/>
          </a:stretch>
        </p:blipFill>
        <p:spPr bwMode="auto">
          <a:xfrm>
            <a:off x="6016625" y="2508250"/>
            <a:ext cx="2704762" cy="3362795"/>
          </a:xfrm>
          <a:prstGeom prst="rect">
            <a:avLst/>
          </a:prstGeom>
          <a:noFill/>
          <a:ln>
            <a:noFill/>
          </a:ln>
        </p:spPr>
      </p:pic>
      <p:pic>
        <p:nvPicPr>
          <p:cNvPr id="19462" name="Picture 9"/>
          <p:cNvPicPr>
            <a:picLocks noChangeAspect="1" noChangeArrowheads="1"/>
          </p:cNvPicPr>
          <p:nvPr/>
        </p:nvPicPr>
        <p:blipFill>
          <a:blip r:embed="rId4" cstate="print"/>
          <a:stretch>
            <a:fillRect/>
          </a:stretch>
        </p:blipFill>
        <p:spPr bwMode="auto">
          <a:xfrm>
            <a:off x="425450" y="4841875"/>
            <a:ext cx="5780953" cy="885949"/>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lstStyle/>
          <a:p>
            <a:r>
              <a:rPr lang="en-IE" dirty="0" smtClean="0"/>
              <a:t>Background Process Log Files</a:t>
            </a:r>
          </a:p>
          <a:p>
            <a:pPr lvl="1"/>
            <a:r>
              <a:rPr lang="en-IE" dirty="0" smtClean="0"/>
              <a:t>&lt;QXO Server&gt;/logs</a:t>
            </a:r>
          </a:p>
          <a:p>
            <a:r>
              <a:rPr lang="en-IE" dirty="0" smtClean="0"/>
              <a:t>AppServer Log Files</a:t>
            </a:r>
          </a:p>
          <a:p>
            <a:pPr lvl="1"/>
            <a:r>
              <a:rPr lang="en-IE" dirty="0" smtClean="0"/>
              <a:t>Broker, Server</a:t>
            </a:r>
          </a:p>
          <a:p>
            <a:pPr lvl="1"/>
            <a:r>
              <a:rPr lang="en-IE" dirty="0" smtClean="0"/>
              <a:t>Location defined in </a:t>
            </a:r>
            <a:r>
              <a:rPr lang="en-IE" dirty="0" err="1" smtClean="0"/>
              <a:t>ubroker.properties</a:t>
            </a:r>
            <a:r>
              <a:rPr lang="en-IE" dirty="0" smtClean="0"/>
              <a:t> entry</a:t>
            </a:r>
          </a:p>
          <a:p>
            <a:r>
              <a:rPr lang="en-IE" dirty="0" smtClean="0"/>
              <a:t>Tomcat Log Files</a:t>
            </a:r>
          </a:p>
          <a:p>
            <a:pPr lvl="1"/>
            <a:r>
              <a:rPr lang="en-IE" dirty="0" smtClean="0"/>
              <a:t>&lt;TOMCAT_HOME&gt;/</a:t>
            </a:r>
            <a:r>
              <a:rPr lang="en-IE" dirty="0" err="1" smtClean="0"/>
              <a:t>webapps</a:t>
            </a:r>
            <a:r>
              <a:rPr lang="en-IE" dirty="0" smtClean="0"/>
              <a:t>/&lt;QXO&gt;/WEB-INF/logs</a:t>
            </a:r>
          </a:p>
          <a:p>
            <a:endParaRPr lang="zh-CN" altLang="en-US" dirty="0" smtClean="0"/>
          </a:p>
        </p:txBody>
      </p:sp>
      <p:sp>
        <p:nvSpPr>
          <p:cNvPr id="21507" name="Rectangle 2"/>
          <p:cNvSpPr>
            <a:spLocks noGrp="1" noChangeArrowheads="1"/>
          </p:cNvSpPr>
          <p:nvPr>
            <p:ph type="title"/>
          </p:nvPr>
        </p:nvSpPr>
        <p:spPr/>
        <p:txBody>
          <a:bodyPr/>
          <a:lstStyle/>
          <a:p>
            <a:r>
              <a:rPr lang="en-US" altLang="zh-CN" smtClean="0"/>
              <a:t>QXtend Outbound Log files</a:t>
            </a:r>
          </a:p>
        </p:txBody>
      </p:sp>
      <p:sp>
        <p:nvSpPr>
          <p:cNvPr id="5" name="Footer Placeholder 4"/>
          <p:cNvSpPr>
            <a:spLocks noGrp="1"/>
          </p:cNvSpPr>
          <p:nvPr>
            <p:ph type="ftr" sz="quarter" idx="10"/>
          </p:nvPr>
        </p:nvSpPr>
        <p:spPr/>
        <p:txBody>
          <a:bodyPr/>
          <a:lstStyle/>
          <a:p>
            <a:r>
              <a:rPr lang="en-US" dirty="0" smtClean="0"/>
              <a:t>QX-TRBL-180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r>
              <a:rPr lang="en-IE" dirty="0" smtClean="0"/>
              <a:t>Each back-end process has its own log file</a:t>
            </a:r>
          </a:p>
          <a:p>
            <a:pPr lvl="1"/>
            <a:r>
              <a:rPr lang="en-IE" dirty="0" smtClean="0"/>
              <a:t>E.g. logs/001-ES1.log</a:t>
            </a:r>
          </a:p>
          <a:p>
            <a:r>
              <a:rPr lang="en-IE" dirty="0" smtClean="0"/>
              <a:t>Number in the filename is the Instance Number from the U/I</a:t>
            </a:r>
          </a:p>
          <a:p>
            <a:pPr lvl="1"/>
            <a:r>
              <a:rPr lang="en-IE" dirty="0" smtClean="0"/>
              <a:t>So logs/003-MS1.log is for Message Sender process “Inst003”</a:t>
            </a:r>
          </a:p>
          <a:p>
            <a:r>
              <a:rPr lang="en-IE" dirty="0" smtClean="0"/>
              <a:t>Log files are reused when the original process terminates</a:t>
            </a:r>
          </a:p>
          <a:p>
            <a:endParaRPr lang="zh-CN" altLang="en-US" dirty="0" smtClean="0"/>
          </a:p>
        </p:txBody>
      </p:sp>
      <p:sp>
        <p:nvSpPr>
          <p:cNvPr id="22531" name="Rectangle 2"/>
          <p:cNvSpPr>
            <a:spLocks noGrp="1" noChangeArrowheads="1"/>
          </p:cNvSpPr>
          <p:nvPr>
            <p:ph type="title"/>
          </p:nvPr>
        </p:nvSpPr>
        <p:spPr/>
        <p:txBody>
          <a:bodyPr/>
          <a:lstStyle/>
          <a:p>
            <a:r>
              <a:rPr lang="en-US" altLang="zh-CN" smtClean="0"/>
              <a:t>Background Sessions – Log Files</a:t>
            </a:r>
          </a:p>
        </p:txBody>
      </p:sp>
      <p:sp>
        <p:nvSpPr>
          <p:cNvPr id="5" name="Footer Placeholder 4"/>
          <p:cNvSpPr>
            <a:spLocks noGrp="1"/>
          </p:cNvSpPr>
          <p:nvPr>
            <p:ph type="ftr" sz="quarter" idx="10"/>
          </p:nvPr>
        </p:nvSpPr>
        <p:spPr/>
        <p:txBody>
          <a:bodyPr/>
          <a:lstStyle/>
          <a:p>
            <a:r>
              <a:rPr lang="en-US" dirty="0" smtClean="0"/>
              <a:t>QX-TRBL-190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r>
              <a:rPr lang="en-US" altLang="zh-CN" dirty="0" smtClean="0"/>
              <a:t>Message Publisher is currently Instance 002</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en-US" altLang="zh-CN" dirty="0" smtClean="0"/>
              <a:t>Corresponds to $QXOSRV/logs/002-MP1.log</a:t>
            </a:r>
          </a:p>
        </p:txBody>
      </p:sp>
      <p:sp>
        <p:nvSpPr>
          <p:cNvPr id="23555" name="Rectangle 2"/>
          <p:cNvSpPr>
            <a:spLocks noGrp="1" noChangeArrowheads="1"/>
          </p:cNvSpPr>
          <p:nvPr>
            <p:ph type="title"/>
          </p:nvPr>
        </p:nvSpPr>
        <p:spPr/>
        <p:txBody>
          <a:bodyPr/>
          <a:lstStyle/>
          <a:p>
            <a:r>
              <a:rPr lang="en-US" altLang="zh-CN" smtClean="0"/>
              <a:t>Identify session log file</a:t>
            </a:r>
          </a:p>
        </p:txBody>
      </p:sp>
      <p:sp>
        <p:nvSpPr>
          <p:cNvPr id="6" name="Footer Placeholder 5"/>
          <p:cNvSpPr>
            <a:spLocks noGrp="1"/>
          </p:cNvSpPr>
          <p:nvPr>
            <p:ph type="ftr" sz="quarter" idx="10"/>
          </p:nvPr>
        </p:nvSpPr>
        <p:spPr/>
        <p:txBody>
          <a:bodyPr/>
          <a:lstStyle/>
          <a:p>
            <a:r>
              <a:rPr lang="en-US" dirty="0" smtClean="0"/>
              <a:t>QX-TRBL-200</a:t>
            </a:r>
            <a:endParaRPr lang="en-US" dirty="0"/>
          </a:p>
        </p:txBody>
      </p:sp>
      <p:pic>
        <p:nvPicPr>
          <p:cNvPr id="23559" name="Picture 7"/>
          <p:cNvPicPr>
            <a:picLocks noChangeAspect="1" noChangeArrowheads="1"/>
          </p:cNvPicPr>
          <p:nvPr/>
        </p:nvPicPr>
        <p:blipFill>
          <a:blip r:embed="rId2" cstate="print"/>
          <a:srcRect/>
          <a:stretch>
            <a:fillRect/>
          </a:stretch>
        </p:blipFill>
        <p:spPr bwMode="auto">
          <a:xfrm>
            <a:off x="2025650" y="1581150"/>
            <a:ext cx="3921125" cy="2736850"/>
          </a:xfrm>
          <a:prstGeom prst="rect">
            <a:avLst/>
          </a:prstGeom>
          <a:noFill/>
          <a:ln w="9525" algn="ctr">
            <a:noFill/>
            <a:miter lim="800000"/>
            <a:headEnd/>
            <a:tailEnd/>
          </a:ln>
          <a:effectLst>
            <a:outerShdw dist="50800" dir="2700000" algn="ctr" rotWithShape="0">
              <a:schemeClr val="bg1">
                <a:lumMod val="75000"/>
              </a:scheme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r>
              <a:rPr lang="en-US" dirty="0" smtClean="0"/>
              <a:t>Log Levels</a:t>
            </a:r>
          </a:p>
          <a:p>
            <a:pPr lvl="1"/>
            <a:r>
              <a:rPr lang="en-US" dirty="0" smtClean="0"/>
              <a:t>Error – Error messages only</a:t>
            </a:r>
          </a:p>
          <a:p>
            <a:pPr lvl="1"/>
            <a:r>
              <a:rPr lang="en-US" dirty="0" smtClean="0"/>
              <a:t>Warn – Error and warning messages only</a:t>
            </a:r>
          </a:p>
          <a:p>
            <a:pPr lvl="1"/>
            <a:r>
              <a:rPr lang="en-US" dirty="0" smtClean="0"/>
              <a:t>Info – Error, warning, and informational messages only</a:t>
            </a:r>
          </a:p>
          <a:p>
            <a:pPr lvl="1"/>
            <a:r>
              <a:rPr lang="en-US" dirty="0" smtClean="0"/>
              <a:t>Debug – All messages that are sent to the log</a:t>
            </a:r>
          </a:p>
          <a:p>
            <a:r>
              <a:rPr lang="en-US" dirty="0" smtClean="0"/>
              <a:t>Any change in the &lt;TOMCAT_HOME&gt;/</a:t>
            </a:r>
            <a:r>
              <a:rPr lang="en-US" dirty="0" err="1" smtClean="0"/>
              <a:t>webapps</a:t>
            </a:r>
            <a:r>
              <a:rPr lang="en-US" dirty="0" smtClean="0"/>
              <a:t>/&lt;QXI&gt;/ WEB-INF/conf/qxtendlogging.xml is reflected directly in the various log files</a:t>
            </a:r>
          </a:p>
          <a:p>
            <a:pPr lvl="1"/>
            <a:r>
              <a:rPr lang="en-US" dirty="0" smtClean="0"/>
              <a:t>Restart of QXI </a:t>
            </a:r>
            <a:r>
              <a:rPr lang="en-US" dirty="0" err="1" smtClean="0"/>
              <a:t>webapp</a:t>
            </a:r>
            <a:r>
              <a:rPr lang="en-US" dirty="0" smtClean="0"/>
              <a:t> or Tomcat is required</a:t>
            </a:r>
          </a:p>
          <a:p>
            <a:endParaRPr lang="en-US" dirty="0" smtClean="0"/>
          </a:p>
        </p:txBody>
      </p:sp>
      <p:sp>
        <p:nvSpPr>
          <p:cNvPr id="4099" name="Rectangle 2"/>
          <p:cNvSpPr>
            <a:spLocks noGrp="1" noChangeArrowheads="1"/>
          </p:cNvSpPr>
          <p:nvPr>
            <p:ph type="title"/>
          </p:nvPr>
        </p:nvSpPr>
        <p:spPr/>
        <p:txBody>
          <a:bodyPr/>
          <a:lstStyle/>
          <a:p>
            <a:r>
              <a:rPr lang="en-US" smtClean="0"/>
              <a:t>QXtend Inbound Logging</a:t>
            </a:r>
          </a:p>
        </p:txBody>
      </p:sp>
      <p:sp>
        <p:nvSpPr>
          <p:cNvPr id="5" name="Footer Placeholder 4"/>
          <p:cNvSpPr>
            <a:spLocks noGrp="1"/>
          </p:cNvSpPr>
          <p:nvPr>
            <p:ph type="ftr" sz="quarter" idx="10"/>
          </p:nvPr>
        </p:nvSpPr>
        <p:spPr/>
        <p:txBody>
          <a:bodyPr/>
          <a:lstStyle/>
          <a:p>
            <a:r>
              <a:rPr lang="en-US" dirty="0" smtClean="0"/>
              <a:t>QX-TRBL-020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normAutofit/>
          </a:bodyPr>
          <a:lstStyle/>
          <a:p>
            <a:r>
              <a:rPr lang="en-US" altLang="zh-CN" dirty="0" smtClean="0"/>
              <a:t>Set in start-sess.sh</a:t>
            </a:r>
          </a:p>
          <a:p>
            <a:pPr lvl="1"/>
            <a:r>
              <a:rPr lang="en-US" altLang="zh-CN" dirty="0" smtClean="0"/>
              <a:t>LOGLEVEL</a:t>
            </a:r>
          </a:p>
          <a:p>
            <a:pPr lvl="1"/>
            <a:r>
              <a:rPr lang="en-US" altLang="zh-CN" dirty="0" smtClean="0"/>
              <a:t>Default is 0. Logs info / fatal errors</a:t>
            </a:r>
          </a:p>
          <a:p>
            <a:r>
              <a:rPr lang="en-US" altLang="zh-CN" dirty="0" smtClean="0"/>
              <a:t>Increase to 2</a:t>
            </a:r>
          </a:p>
          <a:p>
            <a:pPr lvl="1"/>
            <a:r>
              <a:rPr lang="en-US" altLang="zh-CN" dirty="0" smtClean="0"/>
              <a:t>Info</a:t>
            </a:r>
          </a:p>
          <a:p>
            <a:pPr lvl="1"/>
            <a:r>
              <a:rPr lang="en-US" altLang="zh-CN" dirty="0" smtClean="0"/>
              <a:t>Error</a:t>
            </a:r>
          </a:p>
          <a:p>
            <a:pPr lvl="1"/>
            <a:r>
              <a:rPr lang="en-US" altLang="zh-CN" dirty="0" smtClean="0"/>
              <a:t>Debug messages</a:t>
            </a:r>
          </a:p>
        </p:txBody>
      </p:sp>
      <p:sp>
        <p:nvSpPr>
          <p:cNvPr id="24579" name="Rectangle 2"/>
          <p:cNvSpPr>
            <a:spLocks noGrp="1" noChangeArrowheads="1"/>
          </p:cNvSpPr>
          <p:nvPr>
            <p:ph type="title"/>
          </p:nvPr>
        </p:nvSpPr>
        <p:spPr/>
        <p:txBody>
          <a:bodyPr/>
          <a:lstStyle/>
          <a:p>
            <a:r>
              <a:rPr lang="en-US" altLang="zh-CN" smtClean="0"/>
              <a:t>Session log files: Log Level</a:t>
            </a:r>
          </a:p>
        </p:txBody>
      </p:sp>
      <p:sp>
        <p:nvSpPr>
          <p:cNvPr id="6" name="Footer Placeholder 5"/>
          <p:cNvSpPr>
            <a:spLocks noGrp="1"/>
          </p:cNvSpPr>
          <p:nvPr>
            <p:ph type="ftr" sz="quarter" idx="10"/>
          </p:nvPr>
        </p:nvSpPr>
        <p:spPr/>
        <p:txBody>
          <a:bodyPr/>
          <a:lstStyle/>
          <a:p>
            <a:r>
              <a:rPr lang="en-US" dirty="0" smtClean="0"/>
              <a:t>QX-TRBL-210</a:t>
            </a:r>
            <a:endParaRPr lang="en-US" dirty="0"/>
          </a:p>
        </p:txBody>
      </p:sp>
      <p:pic>
        <p:nvPicPr>
          <p:cNvPr id="24582" name="Picture 6"/>
          <p:cNvPicPr>
            <a:picLocks noChangeAspect="1" noChangeArrowheads="1"/>
          </p:cNvPicPr>
          <p:nvPr/>
        </p:nvPicPr>
        <p:blipFill>
          <a:blip r:embed="rId3" cstate="print"/>
          <a:srcRect/>
          <a:stretch>
            <a:fillRect/>
          </a:stretch>
        </p:blipFill>
        <p:spPr bwMode="auto">
          <a:xfrm>
            <a:off x="3892241" y="2814306"/>
            <a:ext cx="5136649" cy="3204357"/>
          </a:xfrm>
          <a:prstGeom prst="rect">
            <a:avLst/>
          </a:prstGeom>
          <a:noFill/>
          <a:ln w="9525" algn="ctr">
            <a:noFill/>
            <a:miter lim="800000"/>
            <a:headEnd/>
            <a:tailEnd/>
          </a:ln>
          <a:effectLst>
            <a:outerShdw dist="50800" dir="2700000" algn="ctr" rotWithShape="0">
              <a:schemeClr val="bg1">
                <a:lumMod val="75000"/>
              </a:scheme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ln w="3175">
            <a:solidFill>
              <a:schemeClr val="tx1"/>
            </a:solidFill>
          </a:ln>
        </p:spPr>
        <p:txBody>
          <a:bodyPr>
            <a:normAutofit fontScale="92500"/>
          </a:bodyPr>
          <a:lstStyle/>
          <a:p>
            <a:pPr>
              <a:buNone/>
            </a:pPr>
            <a:r>
              <a:rPr lang="en-US" altLang="zh-CN" sz="700" dirty="0" smtClean="0">
                <a:latin typeface="Lucida Console" pitchFamily="49" charset="0"/>
                <a:ea typeface="宋体" pitchFamily="2" charset="-122"/>
              </a:rPr>
              <a:t>Mon Oct  7 22:45:12 MDT 2013</a:t>
            </a:r>
          </a:p>
          <a:p>
            <a:pPr>
              <a:buNone/>
            </a:pPr>
            <a:r>
              <a:rPr lang="en-US" altLang="zh-CN" sz="700" dirty="0" smtClean="0">
                <a:latin typeface="Lucida Console" pitchFamily="49" charset="0"/>
                <a:ea typeface="宋体" pitchFamily="2" charset="-122"/>
              </a:rPr>
              <a:t>Batch processing will be performed using:</a:t>
            </a:r>
          </a:p>
          <a:p>
            <a:pPr>
              <a:buNone/>
            </a:pPr>
            <a:r>
              <a:rPr lang="en-US" altLang="zh-CN" sz="700" dirty="0" smtClean="0">
                <a:latin typeface="Lucida Console" pitchFamily="49" charset="0"/>
                <a:ea typeface="宋体" pitchFamily="2" charset="-122"/>
              </a:rPr>
              <a:t>OpenEdge Release 11.2 as of Wed Feb 13 19:00:20 EST 2013</a:t>
            </a:r>
          </a:p>
          <a:p>
            <a:pPr>
              <a:buNone/>
            </a:pP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22:45:13.149-06:00 0 ====================================================================================================================================</a:t>
            </a:r>
          </a:p>
          <a:p>
            <a:pPr>
              <a:buNone/>
            </a:pPr>
            <a:r>
              <a:rPr lang="en-US" altLang="zh-CN" sz="700" dirty="0" smtClean="0">
                <a:latin typeface="Lucida Console" pitchFamily="49" charset="0"/>
                <a:ea typeface="宋体" pitchFamily="2" charset="-122"/>
              </a:rPr>
              <a:t>10/07/2013 22:45:13.150-06:00 0 SESSION STARTUP - SESSION ID: 1</a:t>
            </a:r>
          </a:p>
          <a:p>
            <a:pPr>
              <a:buNone/>
            </a:pPr>
            <a:r>
              <a:rPr lang="en-US" altLang="zh-CN" sz="700" dirty="0" smtClean="0">
                <a:latin typeface="Lucida Console" pitchFamily="49" charset="0"/>
                <a:ea typeface="宋体" pitchFamily="2" charset="-122"/>
              </a:rPr>
              <a:t>10/07/2013 22:45:13.150-06:00 0 ====================================================================================================================================</a:t>
            </a:r>
          </a:p>
          <a:p>
            <a:pPr>
              <a:buNone/>
            </a:pPr>
            <a:r>
              <a:rPr lang="en-US" altLang="zh-CN" sz="700" dirty="0" smtClean="0">
                <a:latin typeface="Lucida Console" pitchFamily="49" charset="0"/>
                <a:ea typeface="宋体" pitchFamily="2" charset="-122"/>
              </a:rPr>
              <a:t>10/07/2013 22:45:13.264-06:00 1 </a:t>
            </a:r>
            <a:r>
              <a:rPr lang="en-US" altLang="zh-CN" sz="700" dirty="0" err="1" smtClean="0">
                <a:latin typeface="Lucida Console" pitchFamily="49" charset="0"/>
                <a:ea typeface="宋体" pitchFamily="2" charset="-122"/>
              </a:rPr>
              <a:t>loggingAPI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22:45:13.296-06:00 0 </a:t>
            </a:r>
            <a:r>
              <a:rPr lang="en-US" altLang="zh-CN" sz="700" dirty="0" err="1" smtClean="0">
                <a:latin typeface="Lucida Console" pitchFamily="49" charset="0"/>
                <a:ea typeface="宋体" pitchFamily="2" charset="-122"/>
              </a:rPr>
              <a:t>logEventServiceStart</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22:45:13.400-06:00 1 This is a new alias, </a:t>
            </a:r>
            <a:r>
              <a:rPr lang="en-US" altLang="zh-CN" sz="700" dirty="0" err="1" smtClean="0">
                <a:latin typeface="Lucida Console" pitchFamily="49" charset="0"/>
                <a:ea typeface="宋体" pitchFamily="2" charset="-122"/>
              </a:rPr>
              <a:t>alias_qaddb</a:t>
            </a:r>
            <a:r>
              <a:rPr lang="en-US" altLang="zh-CN" sz="700" dirty="0" smtClean="0">
                <a:latin typeface="Lucida Console" pitchFamily="49" charset="0"/>
                <a:ea typeface="宋体" pitchFamily="2" charset="-122"/>
              </a:rPr>
              <a:t> for database /dr01/</a:t>
            </a:r>
            <a:r>
              <a:rPr lang="en-US" altLang="zh-CN" sz="700" dirty="0" err="1" smtClean="0">
                <a:latin typeface="Lucida Console" pitchFamily="49" charset="0"/>
                <a:ea typeface="宋体" pitchFamily="2" charset="-122"/>
              </a:rPr>
              <a:t>dbs</a:t>
            </a:r>
            <a:r>
              <a:rPr lang="en-US" altLang="zh-CN" sz="700" dirty="0" smtClean="0">
                <a:latin typeface="Lucida Console" pitchFamily="49" charset="0"/>
                <a:ea typeface="宋体" pitchFamily="2" charset="-122"/>
              </a:rPr>
              <a:t>/live/</a:t>
            </a:r>
            <a:r>
              <a:rPr lang="en-US" altLang="zh-CN" sz="700" dirty="0" err="1" smtClean="0">
                <a:latin typeface="Lucida Console" pitchFamily="49" charset="0"/>
                <a:ea typeface="宋体" pitchFamily="2" charset="-122"/>
              </a:rPr>
              <a:t>qaddb</a:t>
            </a:r>
            <a:r>
              <a:rPr lang="en-US" altLang="zh-CN" sz="700" dirty="0" smtClean="0">
                <a:latin typeface="Lucida Console" pitchFamily="49" charset="0"/>
                <a:ea typeface="宋体" pitchFamily="2" charset="-122"/>
              </a:rPr>
              <a:t> for source app QADERP</a:t>
            </a:r>
          </a:p>
          <a:p>
            <a:pPr>
              <a:buNone/>
            </a:pPr>
            <a:r>
              <a:rPr lang="en-US" altLang="zh-CN" sz="700" dirty="0" smtClean="0">
                <a:latin typeface="Lucida Console" pitchFamily="49" charset="0"/>
                <a:ea typeface="宋体" pitchFamily="2" charset="-122"/>
              </a:rPr>
              <a:t>10/07/2013 22:45:13.423-06:00 1 This is a new alias, </a:t>
            </a:r>
            <a:r>
              <a:rPr lang="en-US" altLang="zh-CN" sz="700" dirty="0" err="1" smtClean="0">
                <a:latin typeface="Lucida Console" pitchFamily="49" charset="0"/>
                <a:ea typeface="宋体" pitchFamily="2" charset="-122"/>
              </a:rPr>
              <a:t>alias_qxevents</a:t>
            </a:r>
            <a:r>
              <a:rPr lang="en-US" altLang="zh-CN" sz="700" dirty="0" smtClean="0">
                <a:latin typeface="Lucida Console" pitchFamily="49" charset="0"/>
                <a:ea typeface="宋体" pitchFamily="2" charset="-122"/>
              </a:rPr>
              <a:t> for database /dr01/</a:t>
            </a:r>
            <a:r>
              <a:rPr lang="en-US" altLang="zh-CN" sz="700" dirty="0" err="1" smtClean="0">
                <a:latin typeface="Lucida Console" pitchFamily="49" charset="0"/>
                <a:ea typeface="宋体" pitchFamily="2" charset="-122"/>
              </a:rPr>
              <a:t>dbs</a:t>
            </a:r>
            <a:r>
              <a:rPr lang="en-US" altLang="zh-CN" sz="700" dirty="0" smtClean="0">
                <a:latin typeface="Lucida Console" pitchFamily="49" charset="0"/>
                <a:ea typeface="宋体" pitchFamily="2" charset="-122"/>
              </a:rPr>
              <a:t>/live/</a:t>
            </a:r>
            <a:r>
              <a:rPr lang="en-US" altLang="zh-CN" sz="700" dirty="0" err="1" smtClean="0">
                <a:latin typeface="Lucida Console" pitchFamily="49" charset="0"/>
                <a:ea typeface="宋体" pitchFamily="2" charset="-122"/>
              </a:rPr>
              <a:t>qxevents</a:t>
            </a:r>
            <a:r>
              <a:rPr lang="en-US" altLang="zh-CN" sz="700" dirty="0" smtClean="0">
                <a:latin typeface="Lucida Console" pitchFamily="49" charset="0"/>
                <a:ea typeface="宋体" pitchFamily="2" charset="-122"/>
              </a:rPr>
              <a:t> for source app QADERP</a:t>
            </a:r>
          </a:p>
          <a:p>
            <a:pPr>
              <a:buNone/>
            </a:pPr>
            <a:r>
              <a:rPr lang="en-US" altLang="zh-CN" sz="700" dirty="0" smtClean="0">
                <a:latin typeface="Lucida Console" pitchFamily="49" charset="0"/>
                <a:ea typeface="宋体" pitchFamily="2" charset="-122"/>
              </a:rPr>
              <a:t>10/07/2013 22:45:13.759-06:00 1 Pausing....</a:t>
            </a:r>
          </a:p>
          <a:p>
            <a:pPr>
              <a:buNone/>
            </a:pPr>
            <a:r>
              <a:rPr lang="en-US" altLang="zh-CN" sz="700" dirty="0" smtClean="0">
                <a:latin typeface="Lucida Console" pitchFamily="49" charset="0"/>
                <a:ea typeface="宋体" pitchFamily="2" charset="-122"/>
              </a:rPr>
              <a:t>10/07/2013 22:46:56.693-06:00 1 Current event type </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3538 201310010020726652.0009 no yes 10USA</a:t>
            </a:r>
          </a:p>
          <a:p>
            <a:pPr>
              <a:buNone/>
            </a:pPr>
            <a:r>
              <a:rPr lang="en-US" altLang="zh-CN" sz="700" dirty="0" smtClean="0">
                <a:latin typeface="Lucida Console" pitchFamily="49" charset="0"/>
                <a:ea typeface="宋体" pitchFamily="2" charset="-122"/>
              </a:rPr>
              <a:t>10/07/2013 22:46:56.693-06:00 2 Identify Source App BO list</a:t>
            </a:r>
          </a:p>
          <a:p>
            <a:pPr>
              <a:buNone/>
            </a:pPr>
            <a:r>
              <a:rPr lang="en-US" altLang="zh-CN" sz="700" dirty="0" smtClean="0">
                <a:latin typeface="Lucida Console" pitchFamily="49" charset="0"/>
                <a:ea typeface="宋体" pitchFamily="2" charset="-122"/>
              </a:rPr>
              <a:t>10/07/2013 22:46:56.694-06:00 2 Searching BO: </a:t>
            </a:r>
            <a:r>
              <a:rPr lang="en-US" altLang="zh-CN" sz="700" dirty="0" err="1" smtClean="0">
                <a:latin typeface="Lucida Console" pitchFamily="49" charset="0"/>
                <a:ea typeface="宋体" pitchFamily="2" charset="-122"/>
              </a:rPr>
              <a:t>AnalysisCode</a:t>
            </a:r>
            <a:r>
              <a:rPr lang="en-US" altLang="zh-CN" sz="700" dirty="0" smtClean="0">
                <a:latin typeface="Lucida Console" pitchFamily="49" charset="0"/>
                <a:ea typeface="宋体" pitchFamily="2" charset="-122"/>
              </a:rPr>
              <a:t> DO: </a:t>
            </a:r>
            <a:r>
              <a:rPr lang="en-US" altLang="zh-CN" sz="700" dirty="0" err="1" smtClean="0">
                <a:latin typeface="Lucida Console" pitchFamily="49" charset="0"/>
                <a:ea typeface="宋体" pitchFamily="2" charset="-122"/>
              </a:rPr>
              <a:t>analysisCodeMaster</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22:46:56.694-06:00 2 Put 201310010020726652.0009 in the bag for TYPE:QADEE </a:t>
            </a:r>
            <a:r>
              <a:rPr lang="en-US" altLang="zh-CN" sz="700" dirty="0" err="1" smtClean="0">
                <a:latin typeface="Lucida Console" pitchFamily="49" charset="0"/>
                <a:ea typeface="宋体" pitchFamily="2" charset="-122"/>
              </a:rPr>
              <a:t>BO:AnalysisCode</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DO:analysisCodeMaster</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22:46:56.694-06:00 2 ................................................................................</a:t>
            </a:r>
          </a:p>
          <a:p>
            <a:pPr>
              <a:buNone/>
            </a:pPr>
            <a:r>
              <a:rPr lang="en-US" altLang="zh-CN" sz="700" dirty="0" smtClean="0">
                <a:latin typeface="Lucida Console" pitchFamily="49" charset="0"/>
                <a:ea typeface="宋体" pitchFamily="2" charset="-122"/>
              </a:rPr>
              <a:t>10/07/2013 22:46:56.694-06:00 2 Took 201310010020726652.0009 out of the bag</a:t>
            </a:r>
          </a:p>
          <a:p>
            <a:pPr>
              <a:buNone/>
            </a:pPr>
            <a:r>
              <a:rPr lang="en-US" altLang="zh-CN" sz="700" dirty="0" smtClean="0">
                <a:latin typeface="Lucida Console" pitchFamily="49" charset="0"/>
                <a:ea typeface="宋体" pitchFamily="2" charset="-122"/>
              </a:rPr>
              <a:t>10/07/2013 22:46:56.694-06:00 2 Validating data object TYPE:QADEE </a:t>
            </a:r>
            <a:r>
              <a:rPr lang="en-US" altLang="zh-CN" sz="700" dirty="0" err="1" smtClean="0">
                <a:latin typeface="Lucida Console" pitchFamily="49" charset="0"/>
                <a:ea typeface="宋体" pitchFamily="2" charset="-122"/>
              </a:rPr>
              <a:t>BO:AnalysisCode</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DO:analysisCodeMaster</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for identifier 201310010020726652.0009</a:t>
            </a:r>
          </a:p>
          <a:p>
            <a:pPr>
              <a:buNone/>
            </a:pPr>
            <a:r>
              <a:rPr lang="en-US" altLang="zh-CN" sz="700" dirty="0" smtClean="0">
                <a:latin typeface="Lucida Console" pitchFamily="49" charset="0"/>
                <a:ea typeface="宋体" pitchFamily="2" charset="-122"/>
              </a:rPr>
              <a:t>10/07/2013 22:46:56.695-06:00 2 DO query: for each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analysisCodeMaster.oid_an_mstr</a:t>
            </a:r>
            <a:r>
              <a:rPr lang="en-US" altLang="zh-CN" sz="700" dirty="0" smtClean="0">
                <a:latin typeface="Lucida Console" pitchFamily="49" charset="0"/>
                <a:ea typeface="宋体" pitchFamily="2" charset="-122"/>
              </a:rPr>
              <a:t> = '201310010020726652.0009'  no-lock</a:t>
            </a:r>
          </a:p>
          <a:p>
            <a:pPr>
              <a:buNone/>
            </a:pPr>
            <a:r>
              <a:rPr lang="en-US" altLang="zh-CN" sz="700" dirty="0" smtClean="0">
                <a:latin typeface="Lucida Console" pitchFamily="49" charset="0"/>
                <a:ea typeface="宋体" pitchFamily="2" charset="-122"/>
              </a:rPr>
              <a:t>10/07/2013 22:46:56.696-06:00 2 data object no parent query: for each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analysisCodeMaster.oid_an_mstr</a:t>
            </a:r>
            <a:r>
              <a:rPr lang="en-US" altLang="zh-CN" sz="700" dirty="0" smtClean="0">
                <a:latin typeface="Lucida Console" pitchFamily="49" charset="0"/>
                <a:ea typeface="宋体" pitchFamily="2" charset="-122"/>
              </a:rPr>
              <a:t> = '201310010020726652.0009'  no-lock</a:t>
            </a:r>
          </a:p>
          <a:p>
            <a:pPr>
              <a:buNone/>
            </a:pPr>
            <a:r>
              <a:rPr lang="en-US" altLang="zh-CN" sz="700" dirty="0" smtClean="0">
                <a:latin typeface="Lucida Console" pitchFamily="49" charset="0"/>
                <a:ea typeface="宋体" pitchFamily="2" charset="-122"/>
              </a:rPr>
              <a:t>10/07/2013 22:46:56.696-06:00 2 TYPE:QADEE </a:t>
            </a:r>
            <a:r>
              <a:rPr lang="en-US" altLang="zh-CN" sz="700" dirty="0" err="1" smtClean="0">
                <a:latin typeface="Lucida Console" pitchFamily="49" charset="0"/>
                <a:ea typeface="宋体" pitchFamily="2" charset="-122"/>
              </a:rPr>
              <a:t>BO:AnalysisCode</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DO:analysisCodeMaster</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an_mstr</a:t>
            </a:r>
            <a:r>
              <a:rPr lang="en-US" altLang="zh-CN" sz="700" dirty="0" smtClean="0">
                <a:latin typeface="Lucida Console" pitchFamily="49" charset="0"/>
                <a:ea typeface="宋体" pitchFamily="2" charset="-122"/>
              </a:rPr>
              <a:t>) will be extracted for identifier 201310010020726652.0009</a:t>
            </a:r>
          </a:p>
          <a:p>
            <a:pPr>
              <a:buNone/>
            </a:pPr>
            <a:r>
              <a:rPr lang="en-US" altLang="zh-CN" sz="700" dirty="0" smtClean="0">
                <a:latin typeface="Lucida Console" pitchFamily="49" charset="0"/>
                <a:ea typeface="宋体" pitchFamily="2" charset="-122"/>
              </a:rPr>
              <a:t>10/07/2013 22:46:56.696-06:00 2 ................................................................................</a:t>
            </a:r>
          </a:p>
          <a:p>
            <a:pPr>
              <a:buNone/>
            </a:pPr>
            <a:r>
              <a:rPr lang="en-US" altLang="zh-CN" sz="700" dirty="0" smtClean="0">
                <a:latin typeface="Lucida Console" pitchFamily="49" charset="0"/>
                <a:ea typeface="宋体" pitchFamily="2" charset="-122"/>
              </a:rPr>
              <a:t>10/07/2013 22:46:56.697-06:00 2 Identify QXODB BO list</a:t>
            </a:r>
          </a:p>
          <a:p>
            <a:pPr>
              <a:buNone/>
            </a:pPr>
            <a:r>
              <a:rPr lang="en-US" altLang="zh-CN" sz="700" dirty="0" smtClean="0">
                <a:latin typeface="Lucida Console" pitchFamily="49" charset="0"/>
                <a:ea typeface="宋体" pitchFamily="2" charset="-122"/>
              </a:rPr>
              <a:t>10/07/2013 22:46:56.697-06:00 2 Found a previous message section for identifier 201310010020726652.0009 and data object </a:t>
            </a:r>
            <a:r>
              <a:rPr lang="en-US" altLang="zh-CN" sz="700" dirty="0" err="1" smtClean="0">
                <a:latin typeface="Lucida Console" pitchFamily="49" charset="0"/>
                <a:ea typeface="宋体" pitchFamily="2" charset="-122"/>
              </a:rPr>
              <a:t>analysisCodeMaster</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22:46:56.697-06:00 2 </a:t>
            </a:r>
            <a:r>
              <a:rPr lang="en-US" altLang="zh-CN" sz="700" dirty="0" err="1" smtClean="0">
                <a:latin typeface="Lucida Console" pitchFamily="49" charset="0"/>
                <a:ea typeface="宋体" pitchFamily="2" charset="-122"/>
              </a:rPr>
              <a:t>tt</a:t>
            </a:r>
            <a:r>
              <a:rPr lang="en-US" altLang="zh-CN" sz="700" dirty="0" smtClean="0">
                <a:latin typeface="Lucida Console" pitchFamily="49" charset="0"/>
                <a:ea typeface="宋体" pitchFamily="2" charset="-122"/>
              </a:rPr>
              <a:t>-extract-row already exists, skipping: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201310010020726652.0009</a:t>
            </a:r>
          </a:p>
          <a:p>
            <a:pPr>
              <a:buNone/>
            </a:pPr>
            <a:r>
              <a:rPr lang="en-US" altLang="zh-CN" sz="700" dirty="0" smtClean="0">
                <a:latin typeface="Lucida Console" pitchFamily="49" charset="0"/>
                <a:ea typeface="宋体" pitchFamily="2" charset="-122"/>
              </a:rPr>
              <a:t>10/07/2013 22:46:56.700-06:00 2 Event time: 10/07/2013 21:46:56.000-07:00 (10/07/2013 22:46:56.000-06:00)</a:t>
            </a:r>
          </a:p>
          <a:p>
            <a:pPr>
              <a:buNone/>
            </a:pPr>
            <a:r>
              <a:rPr lang="en-US" altLang="zh-CN" sz="700" dirty="0" smtClean="0">
                <a:latin typeface="Lucida Console" pitchFamily="49" charset="0"/>
                <a:ea typeface="宋体" pitchFamily="2" charset="-122"/>
              </a:rPr>
              <a:t>10/07/2013 22:46:56.701-06:00 2 </a:t>
            </a:r>
            <a:r>
              <a:rPr lang="en-US" altLang="zh-CN" sz="700" dirty="0" err="1" smtClean="0">
                <a:latin typeface="Lucida Console" pitchFamily="49" charset="0"/>
                <a:ea typeface="宋体" pitchFamily="2" charset="-122"/>
              </a:rPr>
              <a:t>ProcessEventQueue</a:t>
            </a:r>
            <a:r>
              <a:rPr lang="en-US" altLang="zh-CN" sz="700" dirty="0" smtClean="0">
                <a:latin typeface="Lucida Console" pitchFamily="49" charset="0"/>
                <a:ea typeface="宋体" pitchFamily="2" charset="-122"/>
              </a:rPr>
              <a:t> Finished Run</a:t>
            </a:r>
          </a:p>
          <a:p>
            <a:pPr>
              <a:buNone/>
            </a:pPr>
            <a:r>
              <a:rPr lang="en-US" altLang="zh-CN" sz="700" dirty="0" smtClean="0">
                <a:latin typeface="Lucida Console" pitchFamily="49" charset="0"/>
                <a:ea typeface="宋体" pitchFamily="2" charset="-122"/>
              </a:rPr>
              <a:t>10/07/2013 22:46:56.701-06:00 2 Creating event message header</a:t>
            </a:r>
          </a:p>
          <a:p>
            <a:pPr>
              <a:buNone/>
            </a:pPr>
            <a:r>
              <a:rPr lang="en-US" altLang="zh-CN" sz="700" dirty="0" smtClean="0">
                <a:latin typeface="Lucida Console" pitchFamily="49" charset="0"/>
                <a:ea typeface="宋体" pitchFamily="2" charset="-122"/>
              </a:rPr>
              <a:t>10/07/2013 22:46:56.704-06:00 2 Putting extract with identifier:  201310010020726652.0009 in process</a:t>
            </a:r>
          </a:p>
          <a:p>
            <a:pPr>
              <a:buNone/>
            </a:pPr>
            <a:r>
              <a:rPr lang="en-US" altLang="zh-CN" sz="700" dirty="0" smtClean="0">
                <a:latin typeface="Lucida Console" pitchFamily="49" charset="0"/>
                <a:ea typeface="宋体" pitchFamily="2" charset="-122"/>
              </a:rPr>
              <a:t>10/07/2013 22:46:56.704-06:00 1 Processing extraction for </a:t>
            </a:r>
            <a:r>
              <a:rPr lang="en-US" altLang="zh-CN" sz="700" dirty="0" err="1" smtClean="0">
                <a:latin typeface="Lucida Console" pitchFamily="49" charset="0"/>
                <a:ea typeface="宋体" pitchFamily="2" charset="-122"/>
              </a:rPr>
              <a:t>srcapp</a:t>
            </a:r>
            <a:r>
              <a:rPr lang="en-US" altLang="zh-CN" sz="700" dirty="0" smtClean="0">
                <a:latin typeface="Lucida Console" pitchFamily="49" charset="0"/>
                <a:ea typeface="宋体" pitchFamily="2" charset="-122"/>
              </a:rPr>
              <a:t>  QADERP ,</a:t>
            </a:r>
            <a:r>
              <a:rPr lang="en-US" altLang="zh-CN" sz="700" dirty="0" err="1" smtClean="0">
                <a:latin typeface="Lucida Console" pitchFamily="49" charset="0"/>
                <a:ea typeface="宋体" pitchFamily="2" charset="-122"/>
              </a:rPr>
              <a:t>bo</a:t>
            </a:r>
            <a:r>
              <a:rPr lang="en-US" altLang="zh-CN" sz="700" dirty="0" smtClean="0">
                <a:latin typeface="Lucida Console" pitchFamily="49" charset="0"/>
                <a:ea typeface="宋体" pitchFamily="2" charset="-122"/>
              </a:rPr>
              <a:t> </a:t>
            </a:r>
            <a:r>
              <a:rPr lang="en-US" altLang="zh-CN" sz="700" dirty="0" err="1" smtClean="0">
                <a:latin typeface="Lucida Console" pitchFamily="49" charset="0"/>
                <a:ea typeface="宋体" pitchFamily="2" charset="-122"/>
              </a:rPr>
              <a:t>AnalysisCode</a:t>
            </a:r>
            <a:r>
              <a:rPr lang="en-US" altLang="zh-CN" sz="700" dirty="0" smtClean="0">
                <a:latin typeface="Lucida Console" pitchFamily="49" charset="0"/>
                <a:ea typeface="宋体" pitchFamily="2" charset="-122"/>
              </a:rPr>
              <a:t> and identifier 201310010020726652.0009</a:t>
            </a:r>
          </a:p>
          <a:p>
            <a:pPr>
              <a:buNone/>
            </a:pPr>
            <a:r>
              <a:rPr lang="en-US" altLang="zh-CN" sz="700" dirty="0" smtClean="0">
                <a:latin typeface="Lucida Console" pitchFamily="49" charset="0"/>
                <a:ea typeface="宋体" pitchFamily="2" charset="-122"/>
              </a:rPr>
              <a:t>10/07/2013 22:46:56.713-06:00 2 DO query: FOR EACH </a:t>
            </a:r>
            <a:r>
              <a:rPr lang="en-US" altLang="zh-CN" sz="700" dirty="0" err="1" smtClean="0">
                <a:latin typeface="Lucida Console" pitchFamily="49" charset="0"/>
                <a:ea typeface="宋体" pitchFamily="2" charset="-122"/>
              </a:rPr>
              <a:t>TransactionComment</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TransactionComment.cmt_domain</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analysisCodeMaster.an_domain</a:t>
            </a:r>
            <a:r>
              <a:rPr lang="en-US" altLang="zh-CN" sz="700" dirty="0" smtClean="0">
                <a:latin typeface="Lucida Console" pitchFamily="49" charset="0"/>
                <a:ea typeface="宋体" pitchFamily="2" charset="-122"/>
              </a:rPr>
              <a:t> and </a:t>
            </a:r>
            <a:r>
              <a:rPr lang="en-US" altLang="zh-CN" sz="700" dirty="0" err="1" smtClean="0">
                <a:latin typeface="Lucida Console" pitchFamily="49" charset="0"/>
                <a:ea typeface="宋体" pitchFamily="2" charset="-122"/>
              </a:rPr>
              <a:t>TransactionComment.cmt_indx</a:t>
            </a:r>
            <a:r>
              <a:rPr lang="en-US" altLang="zh-CN" sz="700" dirty="0" smtClean="0">
                <a:latin typeface="Lucida Console" pitchFamily="49" charset="0"/>
                <a:ea typeface="宋体" pitchFamily="2" charset="-122"/>
              </a:rPr>
              <a:t>=</a:t>
            </a:r>
            <a:r>
              <a:rPr lang="en-US" altLang="zh-CN" sz="700" dirty="0" err="1" smtClean="0">
                <a:latin typeface="Lucida Console" pitchFamily="49" charset="0"/>
                <a:ea typeface="宋体" pitchFamily="2" charset="-122"/>
              </a:rPr>
              <a:t>analysisCodeMaster.an_cmtindx</a:t>
            </a:r>
            <a:r>
              <a:rPr lang="en-US" altLang="zh-CN" sz="700" dirty="0" smtClean="0">
                <a:latin typeface="Lucida Console" pitchFamily="49" charset="0"/>
                <a:ea typeface="宋体" pitchFamily="2" charset="-122"/>
              </a:rPr>
              <a:t> no-lock</a:t>
            </a:r>
          </a:p>
          <a:p>
            <a:pPr>
              <a:buNone/>
            </a:pPr>
            <a:r>
              <a:rPr lang="en-US" altLang="zh-CN" sz="700" dirty="0" smtClean="0">
                <a:latin typeface="Lucida Console" pitchFamily="49" charset="0"/>
                <a:ea typeface="宋体" pitchFamily="2" charset="-122"/>
              </a:rPr>
              <a:t>10/07/2013 22:46:56.713-06:00 2 DO query: for each </a:t>
            </a:r>
            <a:r>
              <a:rPr lang="en-US" altLang="zh-CN" sz="700" dirty="0" err="1" smtClean="0">
                <a:latin typeface="Lucida Console" pitchFamily="49" charset="0"/>
                <a:ea typeface="宋体" pitchFamily="2" charset="-122"/>
              </a:rPr>
              <a:t>analysisCodeMaster</a:t>
            </a:r>
            <a:r>
              <a:rPr lang="en-US" altLang="zh-CN" sz="700" dirty="0" smtClean="0">
                <a:latin typeface="Lucida Console" pitchFamily="49" charset="0"/>
                <a:ea typeface="宋体" pitchFamily="2" charset="-122"/>
              </a:rPr>
              <a:t> where </a:t>
            </a:r>
            <a:r>
              <a:rPr lang="en-US" altLang="zh-CN" sz="700" dirty="0" err="1" smtClean="0">
                <a:latin typeface="Lucida Console" pitchFamily="49" charset="0"/>
                <a:ea typeface="宋体" pitchFamily="2" charset="-122"/>
              </a:rPr>
              <a:t>analysisCodeMaster.oid_an_mstr</a:t>
            </a:r>
            <a:r>
              <a:rPr lang="en-US" altLang="zh-CN" sz="700" dirty="0" smtClean="0">
                <a:latin typeface="Lucida Console" pitchFamily="49" charset="0"/>
                <a:ea typeface="宋体" pitchFamily="2" charset="-122"/>
              </a:rPr>
              <a:t> = '201310010020726652.0009'  no-lock</a:t>
            </a:r>
          </a:p>
          <a:p>
            <a:pPr>
              <a:buNone/>
            </a:pPr>
            <a:r>
              <a:rPr lang="en-US" altLang="zh-CN" sz="700" dirty="0" smtClean="0">
                <a:latin typeface="Lucida Console" pitchFamily="49" charset="0"/>
                <a:ea typeface="宋体" pitchFamily="2" charset="-122"/>
              </a:rPr>
              <a:t>10/07/2013 22:46:56.714-06:00 2 Creating event message</a:t>
            </a:r>
          </a:p>
          <a:p>
            <a:pPr>
              <a:buNone/>
            </a:pPr>
            <a:r>
              <a:rPr lang="en-US" altLang="zh-CN" sz="700" dirty="0" smtClean="0">
                <a:latin typeface="Lucida Console" pitchFamily="49" charset="0"/>
                <a:ea typeface="宋体" pitchFamily="2" charset="-122"/>
              </a:rPr>
              <a:t>10/07/2013 22:46:56.714-06:00 1 </a:t>
            </a:r>
            <a:r>
              <a:rPr lang="en-US" altLang="zh-CN" sz="700" dirty="0" err="1" smtClean="0">
                <a:latin typeface="Lucida Console" pitchFamily="49" charset="0"/>
                <a:ea typeface="宋体" pitchFamily="2" charset="-122"/>
              </a:rPr>
              <a:t>createEventMessage</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22:46:56.717-06:00 1 </a:t>
            </a:r>
            <a:r>
              <a:rPr lang="en-US" altLang="zh-CN" sz="700" dirty="0" err="1" smtClean="0">
                <a:latin typeface="Lucida Console" pitchFamily="49" charset="0"/>
                <a:ea typeface="宋体" pitchFamily="2" charset="-122"/>
              </a:rPr>
              <a:t>addUsrMail</a:t>
            </a:r>
            <a:r>
              <a:rPr lang="en-US" altLang="zh-CN" sz="700" dirty="0" smtClean="0">
                <a:latin typeface="Lucida Console" pitchFamily="49" charset="0"/>
                <a:ea typeface="宋体" pitchFamily="2" charset="-122"/>
              </a:rPr>
              <a:t> demo </a:t>
            </a:r>
            <a:r>
              <a:rPr lang="en-US" altLang="zh-CN" sz="700" dirty="0" err="1" smtClean="0">
                <a:latin typeface="Lucida Console" pitchFamily="49" charset="0"/>
                <a:ea typeface="宋体" pitchFamily="2" charset="-122"/>
              </a:rPr>
              <a:t>demo@qaddemo</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22:46:56.718-06:00 2 Deleting extraction records</a:t>
            </a:r>
          </a:p>
          <a:p>
            <a:pPr>
              <a:buNone/>
            </a:pPr>
            <a:r>
              <a:rPr lang="en-US" altLang="zh-CN" sz="700" dirty="0" smtClean="0">
                <a:latin typeface="Lucida Console" pitchFamily="49" charset="0"/>
                <a:ea typeface="宋体" pitchFamily="2" charset="-122"/>
              </a:rPr>
              <a:t>10/07/2013 22:46:56.718-06:00 2 Deleting temporary records for event 3538</a:t>
            </a:r>
          </a:p>
          <a:p>
            <a:pPr>
              <a:buNone/>
            </a:pPr>
            <a:r>
              <a:rPr lang="en-US" altLang="zh-CN" sz="700" dirty="0" smtClean="0">
                <a:latin typeface="Lucida Console" pitchFamily="49" charset="0"/>
                <a:ea typeface="宋体" pitchFamily="2" charset="-122"/>
              </a:rPr>
              <a:t>10/07/2013 22:46:56.719-06:00 2 </a:t>
            </a:r>
            <a:r>
              <a:rPr lang="en-US" altLang="zh-CN" sz="700" dirty="0" err="1" smtClean="0">
                <a:latin typeface="Lucida Console" pitchFamily="49" charset="0"/>
                <a:ea typeface="宋体" pitchFamily="2" charset="-122"/>
              </a:rPr>
              <a:t>logAppEventProcessing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22:46:56.719-06:00 1 </a:t>
            </a:r>
            <a:r>
              <a:rPr lang="en-US" altLang="zh-CN" sz="700" dirty="0" err="1" smtClean="0">
                <a:latin typeface="Lucida Console" pitchFamily="49" charset="0"/>
                <a:ea typeface="宋体" pitchFamily="2" charset="-122"/>
              </a:rPr>
              <a:t>sessionAlertMetrics</a:t>
            </a:r>
            <a:r>
              <a:rPr lang="en-US" altLang="zh-CN" sz="700" dirty="0" smtClean="0">
                <a:latin typeface="Lucida Console" pitchFamily="49" charset="0"/>
                <a:ea typeface="宋体" pitchFamily="2" charset="-122"/>
              </a:rPr>
              <a:t>... 0 1 0</a:t>
            </a:r>
          </a:p>
          <a:p>
            <a:pPr>
              <a:buNone/>
            </a:pPr>
            <a:r>
              <a:rPr lang="en-US" altLang="zh-CN" sz="700" dirty="0" smtClean="0">
                <a:latin typeface="Lucida Console" pitchFamily="49" charset="0"/>
                <a:ea typeface="宋体" pitchFamily="2" charset="-122"/>
              </a:rPr>
              <a:t>10/07/2013 22:46:56.719-06:00 2 Deleting event record 3538 from </a:t>
            </a:r>
            <a:r>
              <a:rPr lang="en-US" altLang="zh-CN" sz="700" dirty="0" err="1" smtClean="0">
                <a:latin typeface="Lucida Console" pitchFamily="49" charset="0"/>
                <a:ea typeface="宋体" pitchFamily="2" charset="-122"/>
              </a:rPr>
              <a:t>qxevents</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22:46:56.720-06:00 1 ====================================================================================================================================</a:t>
            </a:r>
          </a:p>
          <a:p>
            <a:pPr>
              <a:buNone/>
            </a:pPr>
            <a:r>
              <a:rPr lang="en-US" altLang="zh-CN" sz="700" dirty="0" smtClean="0">
                <a:latin typeface="Lucida Console" pitchFamily="49" charset="0"/>
                <a:ea typeface="宋体" pitchFamily="2" charset="-122"/>
              </a:rPr>
              <a:t>10/07/2013 22:46:56.723-06:00 1 Pausing....</a:t>
            </a:r>
          </a:p>
          <a:p>
            <a:pPr>
              <a:buNone/>
            </a:pPr>
            <a:endParaRPr lang="en-US" altLang="zh-CN" sz="700" dirty="0" smtClean="0">
              <a:latin typeface="Lucida Console" pitchFamily="49" charset="0"/>
              <a:ea typeface="宋体" pitchFamily="2" charset="-122"/>
            </a:endParaRPr>
          </a:p>
        </p:txBody>
      </p:sp>
      <p:sp>
        <p:nvSpPr>
          <p:cNvPr id="25603" name="Rectangle 2"/>
          <p:cNvSpPr>
            <a:spLocks noGrp="1" noChangeArrowheads="1"/>
          </p:cNvSpPr>
          <p:nvPr>
            <p:ph type="title"/>
          </p:nvPr>
        </p:nvSpPr>
        <p:spPr/>
        <p:txBody>
          <a:bodyPr/>
          <a:lstStyle/>
          <a:p>
            <a:r>
              <a:rPr lang="en-IE" smtClean="0"/>
              <a:t>Log Files – Sample for Event Service</a:t>
            </a:r>
            <a:endParaRPr lang="en-US" altLang="zh-CN" smtClean="0"/>
          </a:p>
        </p:txBody>
      </p:sp>
      <p:sp>
        <p:nvSpPr>
          <p:cNvPr id="5" name="Footer Placeholder 4"/>
          <p:cNvSpPr>
            <a:spLocks noGrp="1"/>
          </p:cNvSpPr>
          <p:nvPr>
            <p:ph type="ftr" sz="quarter" idx="10"/>
          </p:nvPr>
        </p:nvSpPr>
        <p:spPr/>
        <p:txBody>
          <a:bodyPr/>
          <a:lstStyle/>
          <a:p>
            <a:r>
              <a:rPr lang="en-US" dirty="0" smtClean="0"/>
              <a:t>QX-TRBL-220</a:t>
            </a:r>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ln w="3175">
            <a:solidFill>
              <a:schemeClr val="tx1"/>
            </a:solidFill>
          </a:ln>
        </p:spPr>
        <p:txBody>
          <a:bodyPr>
            <a:noAutofit/>
          </a:bodyPr>
          <a:lstStyle/>
          <a:p>
            <a:pPr>
              <a:buNone/>
            </a:pPr>
            <a:r>
              <a:rPr lang="en-US" altLang="zh-CN" sz="600" dirty="0" smtClean="0">
                <a:latin typeface="Lucida Console" pitchFamily="49" charset="0"/>
                <a:ea typeface="宋体" pitchFamily="2" charset="-122"/>
              </a:rPr>
              <a:t>Mon Oct  7 22:45:12 MDT 2013</a:t>
            </a:r>
          </a:p>
          <a:p>
            <a:pPr>
              <a:buNone/>
            </a:pPr>
            <a:r>
              <a:rPr lang="en-US" altLang="zh-CN" sz="600" dirty="0" smtClean="0">
                <a:latin typeface="Lucida Console" pitchFamily="49" charset="0"/>
                <a:ea typeface="宋体" pitchFamily="2" charset="-122"/>
              </a:rPr>
              <a:t>Batch processing will be performed using:</a:t>
            </a:r>
          </a:p>
          <a:p>
            <a:pPr>
              <a:buNone/>
            </a:pPr>
            <a:r>
              <a:rPr lang="en-US" altLang="zh-CN" sz="600" dirty="0" smtClean="0">
                <a:latin typeface="Lucida Console" pitchFamily="49" charset="0"/>
                <a:ea typeface="宋体" pitchFamily="2" charset="-122"/>
              </a:rPr>
              <a:t>OpenEdge Release 11.2 as of Wed Feb 13 19:00:20 EST 2013</a:t>
            </a:r>
          </a:p>
          <a:p>
            <a:pPr>
              <a:buNone/>
            </a:pPr>
            <a:endParaRPr lang="en-US" altLang="zh-CN" sz="600" dirty="0" smtClean="0">
              <a:latin typeface="Lucida Console" pitchFamily="49" charset="0"/>
              <a:ea typeface="宋体" pitchFamily="2" charset="-122"/>
            </a:endParaRPr>
          </a:p>
          <a:p>
            <a:pPr>
              <a:buNone/>
            </a:pPr>
            <a:r>
              <a:rPr lang="en-US" altLang="zh-CN" sz="600" dirty="0" smtClean="0">
                <a:latin typeface="Lucida Console" pitchFamily="49" charset="0"/>
                <a:ea typeface="宋体" pitchFamily="2" charset="-122"/>
              </a:rPr>
              <a:t>10/07/2013 22:45:13.147-06:00 0 ====================================================================================================================================</a:t>
            </a:r>
          </a:p>
          <a:p>
            <a:pPr>
              <a:buNone/>
            </a:pPr>
            <a:r>
              <a:rPr lang="en-US" altLang="zh-CN" sz="600" dirty="0" smtClean="0">
                <a:latin typeface="Lucida Console" pitchFamily="49" charset="0"/>
                <a:ea typeface="宋体" pitchFamily="2" charset="-122"/>
              </a:rPr>
              <a:t>10/07/2013 22:45:13.147-06:00 0 SESSION STARTUP - SESSION ID: 2</a:t>
            </a:r>
          </a:p>
          <a:p>
            <a:pPr>
              <a:buNone/>
            </a:pPr>
            <a:r>
              <a:rPr lang="en-US" altLang="zh-CN" sz="600" dirty="0" smtClean="0">
                <a:latin typeface="Lucida Console" pitchFamily="49" charset="0"/>
                <a:ea typeface="宋体" pitchFamily="2" charset="-122"/>
              </a:rPr>
              <a:t>10/07/2013 22:45:13.148-06:00 0 ====================================================================================================================================</a:t>
            </a:r>
          </a:p>
          <a:p>
            <a:pPr>
              <a:buNone/>
            </a:pPr>
            <a:r>
              <a:rPr lang="en-US" altLang="zh-CN" sz="600" dirty="0" smtClean="0">
                <a:latin typeface="Lucida Console" pitchFamily="49" charset="0"/>
                <a:ea typeface="宋体" pitchFamily="2" charset="-122"/>
              </a:rPr>
              <a:t>10/07/2013 22:45:13.261-06:00 1 </a:t>
            </a:r>
            <a:r>
              <a:rPr lang="en-US" altLang="zh-CN" sz="600" dirty="0" err="1" smtClean="0">
                <a:latin typeface="Lucida Console" pitchFamily="49" charset="0"/>
                <a:ea typeface="宋体" pitchFamily="2" charset="-122"/>
              </a:rPr>
              <a:t>loggingAPI</a:t>
            </a:r>
            <a:r>
              <a:rPr lang="en-US" altLang="zh-CN" sz="600" dirty="0" smtClean="0">
                <a:latin typeface="Lucida Console" pitchFamily="49" charset="0"/>
                <a:ea typeface="宋体" pitchFamily="2" charset="-122"/>
              </a:rPr>
              <a:t>...</a:t>
            </a:r>
          </a:p>
          <a:p>
            <a:pPr>
              <a:buNone/>
            </a:pPr>
            <a:r>
              <a:rPr lang="en-US" altLang="zh-CN" sz="600" dirty="0" smtClean="0">
                <a:latin typeface="Lucida Console" pitchFamily="49" charset="0"/>
                <a:ea typeface="宋体" pitchFamily="2" charset="-122"/>
              </a:rPr>
              <a:t>10/07/2013 22:45:13.600-06:00 2 Getting additional table information from /dr01/</a:t>
            </a:r>
            <a:r>
              <a:rPr lang="en-US" altLang="zh-CN" sz="600" dirty="0" err="1" smtClean="0">
                <a:latin typeface="Lucida Console" pitchFamily="49" charset="0"/>
                <a:ea typeface="宋体" pitchFamily="2" charset="-122"/>
              </a:rPr>
              <a:t>qadapps</a:t>
            </a:r>
            <a:r>
              <a:rPr lang="en-US" altLang="zh-CN" sz="600" dirty="0" smtClean="0">
                <a:latin typeface="Lucida Console" pitchFamily="49" charset="0"/>
                <a:ea typeface="宋体" pitchFamily="2" charset="-122"/>
              </a:rPr>
              <a:t>/</a:t>
            </a:r>
            <a:r>
              <a:rPr lang="en-US" altLang="zh-CN" sz="600" dirty="0" err="1" smtClean="0">
                <a:latin typeface="Lucida Console" pitchFamily="49" charset="0"/>
                <a:ea typeface="宋体" pitchFamily="2" charset="-122"/>
              </a:rPr>
              <a:t>qea</a:t>
            </a:r>
            <a:r>
              <a:rPr lang="en-US" altLang="zh-CN" sz="600" dirty="0" smtClean="0">
                <a:latin typeface="Lucida Console" pitchFamily="49" charset="0"/>
                <a:ea typeface="宋体" pitchFamily="2" charset="-122"/>
              </a:rPr>
              <a:t>/</a:t>
            </a:r>
            <a:r>
              <a:rPr lang="en-US" altLang="zh-CN" sz="600" dirty="0" err="1" smtClean="0">
                <a:latin typeface="Lucida Console" pitchFamily="49" charset="0"/>
                <a:ea typeface="宋体" pitchFamily="2" charset="-122"/>
              </a:rPr>
              <a:t>qxtend</a:t>
            </a:r>
            <a:r>
              <a:rPr lang="en-US" altLang="zh-CN" sz="600" dirty="0" smtClean="0">
                <a:latin typeface="Lucida Console" pitchFamily="49" charset="0"/>
                <a:ea typeface="宋体" pitchFamily="2" charset="-122"/>
              </a:rPr>
              <a:t>/</a:t>
            </a:r>
            <a:r>
              <a:rPr lang="en-US" altLang="zh-CN" sz="600" dirty="0" err="1" smtClean="0">
                <a:latin typeface="Lucida Console" pitchFamily="49" charset="0"/>
                <a:ea typeface="宋体" pitchFamily="2" charset="-122"/>
              </a:rPr>
              <a:t>qxo</a:t>
            </a:r>
            <a:r>
              <a:rPr lang="en-US" altLang="zh-CN" sz="600" dirty="0" smtClean="0">
                <a:latin typeface="Lucida Console" pitchFamily="49" charset="0"/>
                <a:ea typeface="宋体" pitchFamily="2" charset="-122"/>
              </a:rPr>
              <a:t>/runtime/AdditionalProfileTable.xml</a:t>
            </a:r>
          </a:p>
          <a:p>
            <a:pPr>
              <a:buNone/>
            </a:pPr>
            <a:r>
              <a:rPr lang="en-US" altLang="zh-CN" sz="600" dirty="0" smtClean="0">
                <a:latin typeface="Lucida Console" pitchFamily="49" charset="0"/>
                <a:ea typeface="宋体" pitchFamily="2" charset="-122"/>
              </a:rPr>
              <a:t>10/07/2013 22:45:13.609-06:00 0 </a:t>
            </a:r>
            <a:r>
              <a:rPr lang="en-US" altLang="zh-CN" sz="600" dirty="0" err="1" smtClean="0">
                <a:latin typeface="Lucida Console" pitchFamily="49" charset="0"/>
                <a:ea typeface="宋体" pitchFamily="2" charset="-122"/>
              </a:rPr>
              <a:t>logMessagePublisherStart</a:t>
            </a:r>
            <a:r>
              <a:rPr lang="en-US" altLang="zh-CN" sz="600" dirty="0" smtClean="0">
                <a:latin typeface="Lucida Console" pitchFamily="49" charset="0"/>
                <a:ea typeface="宋体" pitchFamily="2" charset="-122"/>
              </a:rPr>
              <a:t>...</a:t>
            </a:r>
          </a:p>
          <a:p>
            <a:pPr>
              <a:buNone/>
            </a:pPr>
            <a:r>
              <a:rPr lang="en-US" altLang="zh-CN" sz="600" dirty="0" smtClean="0">
                <a:latin typeface="Lucida Console" pitchFamily="49" charset="0"/>
                <a:ea typeface="宋体" pitchFamily="2" charset="-122"/>
              </a:rPr>
              <a:t>10/07/2013 22:45:13.610-06:00 2 Recalculating Raw Messages pending</a:t>
            </a:r>
          </a:p>
          <a:p>
            <a:pPr>
              <a:buNone/>
            </a:pPr>
            <a:r>
              <a:rPr lang="en-US" altLang="zh-CN" sz="600" dirty="0" smtClean="0">
                <a:latin typeface="Lucida Console" pitchFamily="49" charset="0"/>
                <a:ea typeface="宋体" pitchFamily="2" charset="-122"/>
              </a:rPr>
              <a:t>10/07/2013 22:45:13.612-06:00 1 Raw Messages pending... 0</a:t>
            </a:r>
          </a:p>
          <a:p>
            <a:pPr>
              <a:buNone/>
            </a:pPr>
            <a:r>
              <a:rPr lang="en-US" altLang="zh-CN" sz="600" dirty="0" smtClean="0">
                <a:latin typeface="Lucida Console" pitchFamily="49" charset="0"/>
                <a:ea typeface="宋体" pitchFamily="2" charset="-122"/>
              </a:rPr>
              <a:t>10/07/2013 22:45:13.616-06:00 1 Pausing...</a:t>
            </a:r>
          </a:p>
          <a:p>
            <a:pPr>
              <a:buNone/>
            </a:pPr>
            <a:r>
              <a:rPr lang="en-US" altLang="zh-CN" sz="600" dirty="0" smtClean="0">
                <a:latin typeface="Lucida Console" pitchFamily="49" charset="0"/>
                <a:ea typeface="宋体" pitchFamily="2" charset="-122"/>
              </a:rPr>
              <a:t>10/07/2013 22:46:56.776-06:00 2 Generating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for Published message :0 and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22:46:56.776-06:00 2 Time taken to update operation tags: 0ms</a:t>
            </a:r>
          </a:p>
          <a:p>
            <a:pPr>
              <a:buNone/>
            </a:pPr>
            <a:r>
              <a:rPr lang="en-US" altLang="zh-CN" sz="600" dirty="0" smtClean="0">
                <a:latin typeface="Lucida Console" pitchFamily="49" charset="0"/>
                <a:ea typeface="宋体" pitchFamily="2" charset="-122"/>
              </a:rPr>
              <a:t>10/07/2013 22:46:56.777-06:00 1 Generating QDoc for message: 461310</a:t>
            </a:r>
          </a:p>
          <a:p>
            <a:pPr>
              <a:buNone/>
            </a:pPr>
            <a:r>
              <a:rPr lang="en-US" altLang="zh-CN" sz="600" dirty="0" smtClean="0">
                <a:latin typeface="Lucida Console" pitchFamily="49" charset="0"/>
                <a:ea typeface="宋体" pitchFamily="2" charset="-122"/>
              </a:rPr>
              <a:t>10/07/2013 22:46:56.777-06:00 2 Generating QDoc for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22:46:56.780-06:00 2 Time taken to generate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4ms</a:t>
            </a:r>
          </a:p>
          <a:p>
            <a:pPr>
              <a:buNone/>
            </a:pPr>
            <a:r>
              <a:rPr lang="en-US" altLang="zh-CN" sz="600" dirty="0" smtClean="0">
                <a:latin typeface="Lucida Console" pitchFamily="49" charset="0"/>
                <a:ea typeface="宋体" pitchFamily="2" charset="-122"/>
              </a:rPr>
              <a:t>10/07/2013 22:46:56.781-06:00 2 Finished Generating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for Published message :0 and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22:46:56.781-06:00 1 Processing message for subscriber: </a:t>
            </a:r>
            <a:r>
              <a:rPr lang="en-US" altLang="zh-CN" sz="600" dirty="0" err="1" smtClean="0">
                <a:latin typeface="Lucida Console" pitchFamily="49" charset="0"/>
                <a:ea typeface="宋体" pitchFamily="2" charset="-122"/>
              </a:rPr>
              <a:t>FileDrop</a:t>
            </a:r>
            <a:endParaRPr lang="en-US" altLang="zh-CN" sz="600" dirty="0" smtClean="0">
              <a:latin typeface="Lucida Console" pitchFamily="49" charset="0"/>
              <a:ea typeface="宋体" pitchFamily="2" charset="-122"/>
            </a:endParaRPr>
          </a:p>
          <a:p>
            <a:pPr>
              <a:buNone/>
            </a:pPr>
            <a:r>
              <a:rPr lang="en-US" altLang="zh-CN" sz="600" dirty="0" smtClean="0">
                <a:latin typeface="Lucida Console" pitchFamily="49" charset="0"/>
                <a:ea typeface="宋体" pitchFamily="2" charset="-122"/>
              </a:rPr>
              <a:t>10/07/2013 22:46:56.781-06:00 2 Creating delivery request for subscriber: </a:t>
            </a:r>
            <a:r>
              <a:rPr lang="en-US" altLang="zh-CN" sz="600" dirty="0" err="1" smtClean="0">
                <a:latin typeface="Lucida Console" pitchFamily="49" charset="0"/>
                <a:ea typeface="宋体" pitchFamily="2" charset="-122"/>
              </a:rPr>
              <a:t>FileDrop</a:t>
            </a:r>
            <a:r>
              <a:rPr lang="en-US" altLang="zh-CN" sz="600" dirty="0" smtClean="0">
                <a:latin typeface="Lucida Console" pitchFamily="49" charset="0"/>
                <a:ea typeface="宋体" pitchFamily="2" charset="-122"/>
              </a:rPr>
              <a:t> (201310070000461319.228)</a:t>
            </a:r>
          </a:p>
          <a:p>
            <a:pPr>
              <a:buNone/>
            </a:pPr>
            <a:r>
              <a:rPr lang="en-US" altLang="zh-CN" sz="600" dirty="0" smtClean="0">
                <a:latin typeface="Lucida Console" pitchFamily="49" charset="0"/>
                <a:ea typeface="宋体" pitchFamily="2" charset="-122"/>
              </a:rPr>
              <a:t>10/07/2013 22:46:56.804-06:00 2 Generating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for Published message :201310020000458050.228 and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22:46:56.804-06:00 2 Previous published message: 201310020000458050.228</a:t>
            </a:r>
          </a:p>
          <a:p>
            <a:pPr>
              <a:buNone/>
            </a:pPr>
            <a:r>
              <a:rPr lang="en-US" altLang="zh-CN" sz="600" dirty="0" smtClean="0">
                <a:latin typeface="Lucida Console" pitchFamily="49" charset="0"/>
                <a:ea typeface="宋体" pitchFamily="2" charset="-122"/>
              </a:rPr>
              <a:t>10/07/2013 22:46:56.805-06:00 2 Found previous published message</a:t>
            </a:r>
          </a:p>
          <a:p>
            <a:pPr>
              <a:buNone/>
            </a:pPr>
            <a:r>
              <a:rPr lang="en-US" altLang="zh-CN" sz="600" dirty="0" smtClean="0">
                <a:latin typeface="Lucida Console" pitchFamily="49" charset="0"/>
                <a:ea typeface="宋体" pitchFamily="2" charset="-122"/>
              </a:rPr>
              <a:t>10/07/2013 22:46:56.805-06:00 2 Time taken to update operation tags: 1ms</a:t>
            </a:r>
          </a:p>
          <a:p>
            <a:pPr>
              <a:buNone/>
            </a:pPr>
            <a:r>
              <a:rPr lang="en-US" altLang="zh-CN" sz="600" dirty="0" smtClean="0">
                <a:latin typeface="Lucida Console" pitchFamily="49" charset="0"/>
                <a:ea typeface="宋体" pitchFamily="2" charset="-122"/>
              </a:rPr>
              <a:t>10/07/2013 22:46:56.806-06:00 1 Generating QDoc for message: 461310</a:t>
            </a:r>
          </a:p>
          <a:p>
            <a:pPr>
              <a:buNone/>
            </a:pPr>
            <a:r>
              <a:rPr lang="en-US" altLang="zh-CN" sz="600" dirty="0" smtClean="0">
                <a:latin typeface="Lucida Console" pitchFamily="49" charset="0"/>
                <a:ea typeface="宋体" pitchFamily="2" charset="-122"/>
              </a:rPr>
              <a:t>10/07/2013 22:46:56.806-06:00 2 Generating QDoc for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22:46:56.864-06:00 2 Time taken to generate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58ms</a:t>
            </a:r>
          </a:p>
          <a:p>
            <a:pPr>
              <a:buNone/>
            </a:pPr>
            <a:r>
              <a:rPr lang="en-US" altLang="zh-CN" sz="600" dirty="0" smtClean="0">
                <a:latin typeface="Lucida Console" pitchFamily="49" charset="0"/>
                <a:ea typeface="宋体" pitchFamily="2" charset="-122"/>
              </a:rPr>
              <a:t>10/07/2013 22:46:56.864-06:00 2 Finished Generating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for Published message :201310020000458050.228 and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Syntax :</a:t>
            </a:r>
            <a:r>
              <a:rPr lang="en-US" altLang="zh-CN" sz="600" dirty="0" err="1" smtClean="0">
                <a:latin typeface="Lucida Console" pitchFamily="49" charset="0"/>
                <a:ea typeface="宋体" pitchFamily="2" charset="-122"/>
              </a:rPr>
              <a:t>Qdoc</a:t>
            </a:r>
            <a:r>
              <a:rPr lang="en-US" altLang="zh-CN" sz="600" dirty="0" smtClean="0">
                <a:latin typeface="Lucida Console" pitchFamily="49" charset="0"/>
                <a:ea typeface="宋体" pitchFamily="2" charset="-122"/>
              </a:rPr>
              <a:t> 1.1</a:t>
            </a:r>
          </a:p>
          <a:p>
            <a:pPr>
              <a:buNone/>
            </a:pPr>
            <a:r>
              <a:rPr lang="en-US" altLang="zh-CN" sz="600" dirty="0" smtClean="0">
                <a:latin typeface="Lucida Console" pitchFamily="49" charset="0"/>
                <a:ea typeface="宋体" pitchFamily="2" charset="-122"/>
              </a:rPr>
              <a:t>10/07/2013 22:46:56.864-06:00 1 Processing message for subscriber: 11CAN</a:t>
            </a:r>
          </a:p>
          <a:p>
            <a:pPr>
              <a:buNone/>
            </a:pPr>
            <a:r>
              <a:rPr lang="en-US" altLang="zh-CN" sz="600" dirty="0" smtClean="0">
                <a:latin typeface="Lucida Console" pitchFamily="49" charset="0"/>
                <a:ea typeface="宋体" pitchFamily="2" charset="-122"/>
              </a:rPr>
              <a:t>10/07/2013 22:46:56.864-06:00 2 Creating delivery request for subscriber: 11CAN (201310070000461330.228)</a:t>
            </a:r>
          </a:p>
          <a:p>
            <a:pPr>
              <a:buNone/>
            </a:pPr>
            <a:r>
              <a:rPr lang="en-US" altLang="zh-CN" sz="600" dirty="0" smtClean="0">
                <a:latin typeface="Lucida Console" pitchFamily="49" charset="0"/>
                <a:ea typeface="宋体" pitchFamily="2" charset="-122"/>
              </a:rPr>
              <a:t>10/07/2013 22:46:56.865-06:00 1 Processing message for subscriber: 20FRA</a:t>
            </a:r>
          </a:p>
          <a:p>
            <a:pPr>
              <a:buNone/>
            </a:pPr>
            <a:r>
              <a:rPr lang="en-US" altLang="zh-CN" sz="600" dirty="0" smtClean="0">
                <a:latin typeface="Lucida Console" pitchFamily="49" charset="0"/>
                <a:ea typeface="宋体" pitchFamily="2" charset="-122"/>
              </a:rPr>
              <a:t>10/07/2013 22:46:56.865-06:00 2 Creating delivery request for subscriber: 20FRA (201310070000461330.228)</a:t>
            </a:r>
          </a:p>
          <a:p>
            <a:pPr>
              <a:buNone/>
            </a:pPr>
            <a:r>
              <a:rPr lang="en-US" altLang="zh-CN" sz="600" dirty="0" smtClean="0">
                <a:latin typeface="Lucida Console" pitchFamily="49" charset="0"/>
                <a:ea typeface="宋体" pitchFamily="2" charset="-122"/>
              </a:rPr>
              <a:t>10/07/2013 22:46:56.866-06:00 2 Delete previous raw message: 201310020000458041.228</a:t>
            </a:r>
          </a:p>
          <a:p>
            <a:pPr>
              <a:buNone/>
            </a:pPr>
            <a:r>
              <a:rPr lang="en-US" altLang="zh-CN" sz="600" dirty="0" smtClean="0">
                <a:latin typeface="Lucida Console" pitchFamily="49" charset="0"/>
                <a:ea typeface="宋体" pitchFamily="2" charset="-122"/>
              </a:rPr>
              <a:t>10/07/2013 22:46:56.867-06:00 1 Finished publishing message for all Profiles : 461310</a:t>
            </a:r>
          </a:p>
          <a:p>
            <a:pPr>
              <a:buNone/>
            </a:pPr>
            <a:r>
              <a:rPr lang="en-US" altLang="zh-CN" sz="600" dirty="0" smtClean="0">
                <a:latin typeface="Lucida Console" pitchFamily="49" charset="0"/>
                <a:ea typeface="宋体" pitchFamily="2" charset="-122"/>
              </a:rPr>
              <a:t>10/07/2013 22:46:56.867-06:00 1 Published Message:  461310</a:t>
            </a:r>
          </a:p>
          <a:p>
            <a:pPr>
              <a:buNone/>
            </a:pPr>
            <a:r>
              <a:rPr lang="en-US" altLang="zh-CN" sz="600" dirty="0" smtClean="0">
                <a:latin typeface="Lucida Console" pitchFamily="49" charset="0"/>
                <a:ea typeface="宋体" pitchFamily="2" charset="-122"/>
              </a:rPr>
              <a:t>10/07/2013 22:46:56.867-06:00 1 </a:t>
            </a:r>
            <a:r>
              <a:rPr lang="en-US" altLang="zh-CN" sz="600" dirty="0" err="1" smtClean="0">
                <a:latin typeface="Lucida Console" pitchFamily="49" charset="0"/>
                <a:ea typeface="宋体" pitchFamily="2" charset="-122"/>
              </a:rPr>
              <a:t>logEventMessageProcessing</a:t>
            </a:r>
            <a:r>
              <a:rPr lang="en-US" altLang="zh-CN" sz="600" dirty="0" smtClean="0">
                <a:latin typeface="Lucida Console" pitchFamily="49" charset="0"/>
                <a:ea typeface="宋体" pitchFamily="2" charset="-122"/>
              </a:rPr>
              <a:t>...</a:t>
            </a:r>
          </a:p>
          <a:p>
            <a:pPr>
              <a:buNone/>
            </a:pPr>
            <a:r>
              <a:rPr lang="en-US" altLang="zh-CN" sz="600" dirty="0" smtClean="0">
                <a:latin typeface="Lucida Console" pitchFamily="49" charset="0"/>
                <a:ea typeface="宋体" pitchFamily="2" charset="-122"/>
              </a:rPr>
              <a:t>10/07/2013 22:46:56.867-06:00 2 Recalculating Raw Messages pending</a:t>
            </a:r>
          </a:p>
          <a:p>
            <a:pPr>
              <a:buNone/>
            </a:pPr>
            <a:r>
              <a:rPr lang="en-US" altLang="zh-CN" sz="600" dirty="0" smtClean="0">
                <a:latin typeface="Lucida Console" pitchFamily="49" charset="0"/>
                <a:ea typeface="宋体" pitchFamily="2" charset="-122"/>
              </a:rPr>
              <a:t>10/07/2013 22:46:56.869-06:00 1 Raw Messages pending... 0</a:t>
            </a:r>
          </a:p>
          <a:p>
            <a:pPr>
              <a:buNone/>
            </a:pPr>
            <a:r>
              <a:rPr lang="en-US" altLang="zh-CN" sz="600" dirty="0" smtClean="0">
                <a:latin typeface="Lucida Console" pitchFamily="49" charset="0"/>
                <a:ea typeface="宋体" pitchFamily="2" charset="-122"/>
              </a:rPr>
              <a:t>10/07/2013 22:46:56.869-06:00 1 </a:t>
            </a:r>
            <a:r>
              <a:rPr lang="en-US" altLang="zh-CN" sz="600" dirty="0" err="1" smtClean="0">
                <a:latin typeface="Lucida Console" pitchFamily="49" charset="0"/>
                <a:ea typeface="宋体" pitchFamily="2" charset="-122"/>
              </a:rPr>
              <a:t>sessionAlertMetrics</a:t>
            </a:r>
            <a:r>
              <a:rPr lang="en-US" altLang="zh-CN" sz="600" dirty="0" smtClean="0">
                <a:latin typeface="Lucida Console" pitchFamily="49" charset="0"/>
                <a:ea typeface="宋体" pitchFamily="2" charset="-122"/>
              </a:rPr>
              <a:t>... 0 1 0</a:t>
            </a:r>
          </a:p>
          <a:p>
            <a:pPr>
              <a:buNone/>
            </a:pPr>
            <a:r>
              <a:rPr lang="en-US" altLang="zh-CN" sz="600" dirty="0" smtClean="0">
                <a:latin typeface="Lucida Console" pitchFamily="49" charset="0"/>
                <a:ea typeface="宋体" pitchFamily="2" charset="-122"/>
              </a:rPr>
              <a:t>10/07/2013 22:46:56.891-06:00 1 </a:t>
            </a:r>
            <a:r>
              <a:rPr lang="en-US" altLang="zh-CN" sz="600" dirty="0" err="1" smtClean="0">
                <a:latin typeface="Lucida Console" pitchFamily="49" charset="0"/>
                <a:ea typeface="宋体" pitchFamily="2" charset="-122"/>
              </a:rPr>
              <a:t>logEventMessageProcessing</a:t>
            </a:r>
            <a:r>
              <a:rPr lang="en-US" altLang="zh-CN" sz="600" dirty="0" smtClean="0">
                <a:latin typeface="Lucida Console" pitchFamily="49" charset="0"/>
                <a:ea typeface="宋体" pitchFamily="2" charset="-122"/>
              </a:rPr>
              <a:t>...</a:t>
            </a:r>
          </a:p>
          <a:p>
            <a:pPr>
              <a:buNone/>
            </a:pPr>
            <a:r>
              <a:rPr lang="en-US" altLang="zh-CN" sz="600" dirty="0" smtClean="0">
                <a:latin typeface="Lucida Console" pitchFamily="49" charset="0"/>
                <a:ea typeface="宋体" pitchFamily="2" charset="-122"/>
              </a:rPr>
              <a:t>10/07/2013 22:46:56.891-06:00 2 Recalculating Raw Messages pending</a:t>
            </a:r>
          </a:p>
          <a:p>
            <a:pPr>
              <a:buNone/>
            </a:pPr>
            <a:r>
              <a:rPr lang="en-US" altLang="zh-CN" sz="600" dirty="0" smtClean="0">
                <a:latin typeface="Lucida Console" pitchFamily="49" charset="0"/>
                <a:ea typeface="宋体" pitchFamily="2" charset="-122"/>
              </a:rPr>
              <a:t>10/07/2013 22:46:56.893-06:00 1 Raw Messages pending... 0</a:t>
            </a:r>
          </a:p>
          <a:p>
            <a:pPr>
              <a:buNone/>
            </a:pPr>
            <a:r>
              <a:rPr lang="en-US" altLang="zh-CN" sz="600" dirty="0" smtClean="0">
                <a:latin typeface="Lucida Console" pitchFamily="49" charset="0"/>
                <a:ea typeface="宋体" pitchFamily="2" charset="-122"/>
              </a:rPr>
              <a:t>10/07/2013 22:46:56.893-06:00 1 </a:t>
            </a:r>
            <a:r>
              <a:rPr lang="en-US" altLang="zh-CN" sz="600" dirty="0" err="1" smtClean="0">
                <a:latin typeface="Lucida Console" pitchFamily="49" charset="0"/>
                <a:ea typeface="宋体" pitchFamily="2" charset="-122"/>
              </a:rPr>
              <a:t>sessionAlertMetrics</a:t>
            </a:r>
            <a:r>
              <a:rPr lang="en-US" altLang="zh-CN" sz="600" dirty="0" smtClean="0">
                <a:latin typeface="Lucida Console" pitchFamily="49" charset="0"/>
                <a:ea typeface="宋体" pitchFamily="2" charset="-122"/>
              </a:rPr>
              <a:t>... 0 2 0</a:t>
            </a:r>
          </a:p>
          <a:p>
            <a:pPr>
              <a:buNone/>
            </a:pPr>
            <a:r>
              <a:rPr lang="en-US" altLang="zh-CN" sz="600" dirty="0" smtClean="0">
                <a:latin typeface="Lucida Console" pitchFamily="49" charset="0"/>
                <a:ea typeface="宋体" pitchFamily="2" charset="-122"/>
              </a:rPr>
              <a:t>10/07/2013 22:46:56.897-06:00 1 Pausing...</a:t>
            </a:r>
          </a:p>
        </p:txBody>
      </p:sp>
      <p:sp>
        <p:nvSpPr>
          <p:cNvPr id="26627" name="Rectangle 2"/>
          <p:cNvSpPr>
            <a:spLocks noGrp="1" noChangeArrowheads="1"/>
          </p:cNvSpPr>
          <p:nvPr>
            <p:ph type="title"/>
          </p:nvPr>
        </p:nvSpPr>
        <p:spPr/>
        <p:txBody>
          <a:bodyPr/>
          <a:lstStyle/>
          <a:p>
            <a:r>
              <a:rPr lang="en-IE" smtClean="0"/>
              <a:t>Log Files – Sample for Message Publisher</a:t>
            </a:r>
            <a:endParaRPr lang="en-US" altLang="zh-CN" smtClean="0"/>
          </a:p>
        </p:txBody>
      </p:sp>
      <p:sp>
        <p:nvSpPr>
          <p:cNvPr id="5" name="Footer Placeholder 4"/>
          <p:cNvSpPr>
            <a:spLocks noGrp="1"/>
          </p:cNvSpPr>
          <p:nvPr>
            <p:ph type="ftr" sz="quarter" idx="10"/>
          </p:nvPr>
        </p:nvSpPr>
        <p:spPr/>
        <p:txBody>
          <a:bodyPr/>
          <a:lstStyle/>
          <a:p>
            <a:r>
              <a:rPr lang="en-US" dirty="0" smtClean="0"/>
              <a:t>QX-TRBL-230</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ln w="3175">
            <a:solidFill>
              <a:schemeClr val="tx1"/>
            </a:solidFill>
          </a:ln>
        </p:spPr>
        <p:txBody>
          <a:bodyPr>
            <a:noAutofit/>
          </a:bodyPr>
          <a:lstStyle/>
          <a:p>
            <a:pPr>
              <a:buNone/>
            </a:pPr>
            <a:r>
              <a:rPr lang="en-US" altLang="zh-CN" sz="700" dirty="0" smtClean="0">
                <a:latin typeface="Lucida Console" pitchFamily="49" charset="0"/>
                <a:ea typeface="宋体" pitchFamily="2" charset="-122"/>
              </a:rPr>
              <a:t>Mon Oct  7 22:53:05 MDT 2013</a:t>
            </a:r>
          </a:p>
          <a:p>
            <a:pPr>
              <a:buNone/>
            </a:pPr>
            <a:r>
              <a:rPr lang="en-US" altLang="zh-CN" sz="700" dirty="0" smtClean="0">
                <a:latin typeface="Lucida Console" pitchFamily="49" charset="0"/>
                <a:ea typeface="宋体" pitchFamily="2" charset="-122"/>
              </a:rPr>
              <a:t>Batch processing will be performed using:</a:t>
            </a:r>
          </a:p>
          <a:p>
            <a:pPr>
              <a:buNone/>
            </a:pPr>
            <a:r>
              <a:rPr lang="en-US" altLang="zh-CN" sz="700" dirty="0" smtClean="0">
                <a:latin typeface="Lucida Console" pitchFamily="49" charset="0"/>
                <a:ea typeface="宋体" pitchFamily="2" charset="-122"/>
              </a:rPr>
              <a:t>OpenEdge Release 11.2 as of Wed Feb 13 19:00:20 EST 2013</a:t>
            </a:r>
          </a:p>
          <a:p>
            <a:pPr>
              <a:buNone/>
            </a:pP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22:53:05.670-06:00 0 ====================================================================================================================================</a:t>
            </a:r>
          </a:p>
          <a:p>
            <a:pPr>
              <a:buNone/>
            </a:pPr>
            <a:r>
              <a:rPr lang="en-US" altLang="zh-CN" sz="700" dirty="0" smtClean="0">
                <a:latin typeface="Lucida Console" pitchFamily="49" charset="0"/>
                <a:ea typeface="宋体" pitchFamily="2" charset="-122"/>
              </a:rPr>
              <a:t>10/07/2013 22:53:05.671-06:00 0 SESSION STARTUP - SESSION ID: 3</a:t>
            </a:r>
          </a:p>
          <a:p>
            <a:pPr>
              <a:buNone/>
            </a:pPr>
            <a:r>
              <a:rPr lang="en-US" altLang="zh-CN" sz="700" dirty="0" smtClean="0">
                <a:latin typeface="Lucida Console" pitchFamily="49" charset="0"/>
                <a:ea typeface="宋体" pitchFamily="2" charset="-122"/>
              </a:rPr>
              <a:t>10/07/2013 22:53:05.671-06:00 0 ====================================================================================================================================</a:t>
            </a:r>
          </a:p>
          <a:p>
            <a:pPr>
              <a:buNone/>
            </a:pPr>
            <a:r>
              <a:rPr lang="en-US" altLang="zh-CN" sz="700" dirty="0" smtClean="0">
                <a:latin typeface="Lucida Console" pitchFamily="49" charset="0"/>
                <a:ea typeface="宋体" pitchFamily="2" charset="-122"/>
              </a:rPr>
              <a:t>10/07/2013 22:53:05.803-06:00 0 </a:t>
            </a:r>
            <a:r>
              <a:rPr lang="en-US" altLang="zh-CN" sz="700" dirty="0" err="1" smtClean="0">
                <a:latin typeface="Lucida Console" pitchFamily="49" charset="0"/>
                <a:ea typeface="宋体" pitchFamily="2" charset="-122"/>
              </a:rPr>
              <a:t>FileDrop</a:t>
            </a:r>
            <a:r>
              <a:rPr lang="en-US" altLang="zh-CN" sz="700" dirty="0" smtClean="0">
                <a:latin typeface="Lucida Console" pitchFamily="49" charset="0"/>
                <a:ea typeface="宋体" pitchFamily="2" charset="-122"/>
              </a:rPr>
              <a:t>  Subscriber requires Licensed Agent</a:t>
            </a:r>
          </a:p>
          <a:p>
            <a:pPr>
              <a:buNone/>
            </a:pPr>
            <a:r>
              <a:rPr lang="en-US" altLang="zh-CN" sz="700" dirty="0" smtClean="0">
                <a:latin typeface="Lucida Console" pitchFamily="49" charset="0"/>
                <a:ea typeface="宋体" pitchFamily="2" charset="-122"/>
              </a:rPr>
              <a:t>10/07/2013 22:53:05.806-06:00 1 </a:t>
            </a:r>
            <a:r>
              <a:rPr lang="en-US" altLang="zh-CN" sz="700" dirty="0" err="1" smtClean="0">
                <a:latin typeface="Lucida Console" pitchFamily="49" charset="0"/>
                <a:ea typeface="宋体" pitchFamily="2" charset="-122"/>
              </a:rPr>
              <a:t>reserveAgent</a:t>
            </a:r>
            <a:r>
              <a:rPr lang="en-US" altLang="zh-CN" sz="700" dirty="0" smtClean="0">
                <a:latin typeface="Lucida Console" pitchFamily="49" charset="0"/>
                <a:ea typeface="宋体" pitchFamily="2" charset="-122"/>
              </a:rPr>
              <a:t> Web service result yes</a:t>
            </a:r>
          </a:p>
          <a:p>
            <a:pPr>
              <a:buNone/>
            </a:pPr>
            <a:r>
              <a:rPr lang="en-US" altLang="zh-CN" sz="700" dirty="0" smtClean="0">
                <a:latin typeface="Lucida Console" pitchFamily="49" charset="0"/>
                <a:ea typeface="宋体" pitchFamily="2" charset="-122"/>
              </a:rPr>
              <a:t>10/07/2013 22:53:05.807-06:00 2 create </a:t>
            </a:r>
            <a:r>
              <a:rPr lang="en-US" altLang="zh-CN" sz="700" dirty="0" err="1" smtClean="0">
                <a:latin typeface="Lucida Console" pitchFamily="49" charset="0"/>
                <a:ea typeface="宋体" pitchFamily="2" charset="-122"/>
              </a:rPr>
              <a:t>adm_system_code</a:t>
            </a:r>
            <a:r>
              <a:rPr lang="en-US" altLang="zh-CN" sz="700" dirty="0" smtClean="0">
                <a:latin typeface="Lucida Console" pitchFamily="49" charset="0"/>
                <a:ea typeface="宋体" pitchFamily="2" charset="-122"/>
              </a:rPr>
              <a:t> record for this sender agent</a:t>
            </a:r>
          </a:p>
          <a:p>
            <a:pPr>
              <a:buNone/>
            </a:pPr>
            <a:r>
              <a:rPr lang="en-US" altLang="zh-CN" sz="700" dirty="0" smtClean="0">
                <a:latin typeface="Lucida Console" pitchFamily="49" charset="0"/>
                <a:ea typeface="宋体" pitchFamily="2" charset="-122"/>
              </a:rPr>
              <a:t>10/07/2013 22:53:05.809-06:00 1 </a:t>
            </a:r>
            <a:r>
              <a:rPr lang="en-US" altLang="zh-CN" sz="700" dirty="0" err="1" smtClean="0">
                <a:latin typeface="Lucida Console" pitchFamily="49" charset="0"/>
                <a:ea typeface="宋体" pitchFamily="2" charset="-122"/>
              </a:rPr>
              <a:t>loggingAPI</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22:53:05.810-06:00 0 </a:t>
            </a:r>
            <a:r>
              <a:rPr lang="en-US" altLang="zh-CN" sz="700" dirty="0" err="1" smtClean="0">
                <a:latin typeface="Lucida Console" pitchFamily="49" charset="0"/>
                <a:ea typeface="宋体" pitchFamily="2" charset="-122"/>
              </a:rPr>
              <a:t>logMessageSenderStart</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22:53:05.810-06:00 2 Recalculating Sender pending</a:t>
            </a:r>
          </a:p>
          <a:p>
            <a:pPr>
              <a:buNone/>
            </a:pPr>
            <a:r>
              <a:rPr lang="en-US" altLang="zh-CN" sz="700" dirty="0" smtClean="0">
                <a:latin typeface="Lucida Console" pitchFamily="49" charset="0"/>
                <a:ea typeface="宋体" pitchFamily="2" charset="-122"/>
              </a:rPr>
              <a:t>10/07/2013 22:53:05.811-06:00 1 Sender Pending... 0</a:t>
            </a:r>
          </a:p>
          <a:p>
            <a:pPr>
              <a:buNone/>
            </a:pPr>
            <a:r>
              <a:rPr lang="en-US" altLang="zh-CN" sz="700" dirty="0" smtClean="0">
                <a:latin typeface="Lucida Console" pitchFamily="49" charset="0"/>
                <a:ea typeface="宋体" pitchFamily="2" charset="-122"/>
              </a:rPr>
              <a:t>10/07/2013 22:53:19.196-06:00 1 Dispatching QDoc to </a:t>
            </a:r>
            <a:r>
              <a:rPr lang="en-US" altLang="zh-CN" sz="700" dirty="0" err="1" smtClean="0">
                <a:latin typeface="Lucida Console" pitchFamily="49" charset="0"/>
                <a:ea typeface="宋体" pitchFamily="2" charset="-122"/>
              </a:rPr>
              <a:t>FileDrop</a:t>
            </a:r>
            <a:endParaRPr lang="en-US" altLang="zh-CN" sz="700" dirty="0" smtClean="0">
              <a:latin typeface="Lucida Console" pitchFamily="49" charset="0"/>
              <a:ea typeface="宋体" pitchFamily="2" charset="-122"/>
            </a:endParaRPr>
          </a:p>
          <a:p>
            <a:pPr>
              <a:buNone/>
            </a:pPr>
            <a:r>
              <a:rPr lang="en-US" altLang="zh-CN" sz="700" dirty="0" smtClean="0">
                <a:latin typeface="Lucida Console" pitchFamily="49" charset="0"/>
                <a:ea typeface="宋体" pitchFamily="2" charset="-122"/>
              </a:rPr>
              <a:t>10/07/2013 22:53:19.198-06:00 1 </a:t>
            </a:r>
            <a:r>
              <a:rPr lang="en-US" altLang="zh-CN" sz="700" dirty="0" err="1" smtClean="0">
                <a:latin typeface="Lucida Console" pitchFamily="49" charset="0"/>
                <a:ea typeface="宋体" pitchFamily="2" charset="-122"/>
              </a:rPr>
              <a:t>logQdocMessageProcessing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22:53:19.198-06:00 2 Recalculating Sender pending</a:t>
            </a:r>
          </a:p>
          <a:p>
            <a:pPr>
              <a:buNone/>
            </a:pPr>
            <a:r>
              <a:rPr lang="en-US" altLang="zh-CN" sz="700" dirty="0" smtClean="0">
                <a:latin typeface="Lucida Console" pitchFamily="49" charset="0"/>
                <a:ea typeface="宋体" pitchFamily="2" charset="-122"/>
              </a:rPr>
              <a:t>10/07/2013 22:53:19.199-06:00 1 Sender Pending... 1</a:t>
            </a:r>
          </a:p>
          <a:p>
            <a:pPr>
              <a:buNone/>
            </a:pPr>
            <a:r>
              <a:rPr lang="en-US" altLang="zh-CN" sz="700" dirty="0" smtClean="0">
                <a:latin typeface="Lucida Console" pitchFamily="49" charset="0"/>
                <a:ea typeface="宋体" pitchFamily="2" charset="-122"/>
              </a:rPr>
              <a:t>10/07/2013 22:53:19.199-06:00 1 </a:t>
            </a:r>
            <a:r>
              <a:rPr lang="en-US" altLang="zh-CN" sz="700" dirty="0" err="1" smtClean="0">
                <a:latin typeface="Lucida Console" pitchFamily="49" charset="0"/>
                <a:ea typeface="宋体" pitchFamily="2" charset="-122"/>
              </a:rPr>
              <a:t>sessionAlertMetrics</a:t>
            </a:r>
            <a:r>
              <a:rPr lang="en-US" altLang="zh-CN" sz="700" dirty="0" smtClean="0">
                <a:latin typeface="Lucida Console" pitchFamily="49" charset="0"/>
                <a:ea typeface="宋体" pitchFamily="2" charset="-122"/>
              </a:rPr>
              <a:t>... 1 1 0</a:t>
            </a:r>
          </a:p>
          <a:p>
            <a:pPr>
              <a:buNone/>
            </a:pPr>
            <a:r>
              <a:rPr lang="en-US" altLang="zh-CN" sz="700" dirty="0" smtClean="0">
                <a:latin typeface="Lucida Console" pitchFamily="49" charset="0"/>
                <a:ea typeface="宋体" pitchFamily="2" charset="-122"/>
              </a:rPr>
              <a:t>10/07/2013 22:53:19.199-06:00 1 </a:t>
            </a:r>
            <a:r>
              <a:rPr lang="en-US" altLang="zh-CN" sz="700" dirty="0" err="1" smtClean="0">
                <a:latin typeface="Lucida Console" pitchFamily="49" charset="0"/>
                <a:ea typeface="宋体" pitchFamily="2" charset="-122"/>
              </a:rPr>
              <a:t>sessionMessageAlertTrace</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22:53:19.200-06:00 2 Recalculating Subscriber pending</a:t>
            </a:r>
          </a:p>
          <a:p>
            <a:pPr>
              <a:buNone/>
            </a:pPr>
            <a:r>
              <a:rPr lang="en-US" altLang="zh-CN" sz="700" dirty="0" smtClean="0">
                <a:latin typeface="Lucida Console" pitchFamily="49" charset="0"/>
                <a:ea typeface="宋体" pitchFamily="2" charset="-122"/>
              </a:rPr>
              <a:t>10/07/2013 22:53:19.200-06:00 1 Subscriber </a:t>
            </a:r>
            <a:r>
              <a:rPr lang="en-US" altLang="zh-CN" sz="700" dirty="0" err="1" smtClean="0">
                <a:latin typeface="Lucida Console" pitchFamily="49" charset="0"/>
                <a:ea typeface="宋体" pitchFamily="2" charset="-122"/>
              </a:rPr>
              <a:t>FileDrop</a:t>
            </a:r>
            <a:r>
              <a:rPr lang="en-US" altLang="zh-CN" sz="700" dirty="0" smtClean="0">
                <a:latin typeface="Lucida Console" pitchFamily="49" charset="0"/>
                <a:ea typeface="宋体" pitchFamily="2" charset="-122"/>
              </a:rPr>
              <a:t> pending... 0</a:t>
            </a:r>
          </a:p>
          <a:p>
            <a:pPr>
              <a:buNone/>
            </a:pPr>
            <a:r>
              <a:rPr lang="en-US" altLang="zh-CN" sz="700" dirty="0" smtClean="0">
                <a:latin typeface="Lucida Console" pitchFamily="49" charset="0"/>
                <a:ea typeface="宋体" pitchFamily="2" charset="-122"/>
              </a:rPr>
              <a:t>10/07/2013 22:53:19.200-06:00 2 Remove Message Lock</a:t>
            </a:r>
          </a:p>
          <a:p>
            <a:pPr>
              <a:buNone/>
            </a:pPr>
            <a:r>
              <a:rPr lang="en-US" altLang="zh-CN" sz="700" dirty="0" smtClean="0">
                <a:latin typeface="Lucida Console" pitchFamily="49" charset="0"/>
                <a:ea typeface="宋体" pitchFamily="2" charset="-122"/>
              </a:rPr>
              <a:t>10/07/2013 22:53:19.201-06:00 1 Dispatching QDoc to 11CAN</a:t>
            </a:r>
          </a:p>
          <a:p>
            <a:pPr>
              <a:buNone/>
            </a:pPr>
            <a:r>
              <a:rPr lang="en-US" altLang="zh-CN" sz="700" dirty="0" smtClean="0">
                <a:latin typeface="Lucida Console" pitchFamily="49" charset="0"/>
                <a:ea typeface="宋体" pitchFamily="2" charset="-122"/>
              </a:rPr>
              <a:t>10/07/2013 22:53:19.204-06:00 1 Dispatching QDoc to URL: http://qaddemo:8080/qxi/services/QdocWebService</a:t>
            </a:r>
          </a:p>
          <a:p>
            <a:pPr>
              <a:buNone/>
            </a:pPr>
            <a:r>
              <a:rPr lang="en-US" altLang="zh-CN" sz="700" dirty="0" smtClean="0">
                <a:latin typeface="Lucida Console" pitchFamily="49" charset="0"/>
                <a:ea typeface="宋体" pitchFamily="2" charset="-122"/>
              </a:rPr>
              <a:t>10/07/2013 22:53:22.911-06:00 1 </a:t>
            </a:r>
            <a:r>
              <a:rPr lang="en-US" altLang="zh-CN" sz="700" dirty="0" err="1" smtClean="0">
                <a:latin typeface="Lucida Console" pitchFamily="49" charset="0"/>
                <a:ea typeface="宋体" pitchFamily="2" charset="-122"/>
              </a:rPr>
              <a:t>logQdocMessageProcessing</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22:53:22.912-06:00 2 Recalculating Sender pending</a:t>
            </a:r>
          </a:p>
          <a:p>
            <a:pPr>
              <a:buNone/>
            </a:pPr>
            <a:r>
              <a:rPr lang="en-US" altLang="zh-CN" sz="700" dirty="0" smtClean="0">
                <a:latin typeface="Lucida Console" pitchFamily="49" charset="0"/>
                <a:ea typeface="宋体" pitchFamily="2" charset="-122"/>
              </a:rPr>
              <a:t>10/07/2013 22:53:22.912-06:00 1 Sender Pending... 0</a:t>
            </a:r>
          </a:p>
          <a:p>
            <a:pPr>
              <a:buNone/>
            </a:pPr>
            <a:r>
              <a:rPr lang="en-US" altLang="zh-CN" sz="700" dirty="0" smtClean="0">
                <a:latin typeface="Lucida Console" pitchFamily="49" charset="0"/>
                <a:ea typeface="宋体" pitchFamily="2" charset="-122"/>
              </a:rPr>
              <a:t>10/07/2013 22:53:22.913-06:00 1 </a:t>
            </a:r>
            <a:r>
              <a:rPr lang="en-US" altLang="zh-CN" sz="700" dirty="0" err="1" smtClean="0">
                <a:latin typeface="Lucida Console" pitchFamily="49" charset="0"/>
                <a:ea typeface="宋体" pitchFamily="2" charset="-122"/>
              </a:rPr>
              <a:t>sessionAlertMetrics</a:t>
            </a:r>
            <a:r>
              <a:rPr lang="en-US" altLang="zh-CN" sz="700" dirty="0" smtClean="0">
                <a:latin typeface="Lucida Console" pitchFamily="49" charset="0"/>
                <a:ea typeface="宋体" pitchFamily="2" charset="-122"/>
              </a:rPr>
              <a:t>... 0 2 0</a:t>
            </a:r>
          </a:p>
          <a:p>
            <a:pPr>
              <a:buNone/>
            </a:pPr>
            <a:r>
              <a:rPr lang="en-US" altLang="zh-CN" sz="700" dirty="0" smtClean="0">
                <a:latin typeface="Lucida Console" pitchFamily="49" charset="0"/>
                <a:ea typeface="宋体" pitchFamily="2" charset="-122"/>
              </a:rPr>
              <a:t>10/07/2013 22:53:22.913-06:00 1 </a:t>
            </a:r>
            <a:r>
              <a:rPr lang="en-US" altLang="zh-CN" sz="700" dirty="0" err="1" smtClean="0">
                <a:latin typeface="Lucida Console" pitchFamily="49" charset="0"/>
                <a:ea typeface="宋体" pitchFamily="2" charset="-122"/>
              </a:rPr>
              <a:t>sessionMessageAlertTrace</a:t>
            </a:r>
            <a:r>
              <a:rPr lang="en-US" altLang="zh-CN" sz="700" dirty="0" smtClean="0">
                <a:latin typeface="Lucida Console" pitchFamily="49" charset="0"/>
                <a:ea typeface="宋体" pitchFamily="2" charset="-122"/>
              </a:rPr>
              <a:t>...</a:t>
            </a:r>
          </a:p>
          <a:p>
            <a:pPr>
              <a:buNone/>
            </a:pPr>
            <a:r>
              <a:rPr lang="en-US" altLang="zh-CN" sz="700" dirty="0" smtClean="0">
                <a:latin typeface="Lucida Console" pitchFamily="49" charset="0"/>
                <a:ea typeface="宋体" pitchFamily="2" charset="-122"/>
              </a:rPr>
              <a:t>10/07/2013 22:53:22.913-06:00 2 Recalculating Subscriber pending</a:t>
            </a:r>
          </a:p>
          <a:p>
            <a:pPr>
              <a:buNone/>
            </a:pPr>
            <a:r>
              <a:rPr lang="en-US" altLang="zh-CN" sz="700" dirty="0" smtClean="0">
                <a:latin typeface="Lucida Console" pitchFamily="49" charset="0"/>
                <a:ea typeface="宋体" pitchFamily="2" charset="-122"/>
              </a:rPr>
              <a:t>10/07/2013 22:53:22.913-06:00 1 Subscriber 11CAN pending... 0</a:t>
            </a:r>
          </a:p>
          <a:p>
            <a:pPr>
              <a:buNone/>
            </a:pPr>
            <a:r>
              <a:rPr lang="en-US" altLang="zh-CN" sz="700" dirty="0" smtClean="0">
                <a:latin typeface="Lucida Console" pitchFamily="49" charset="0"/>
                <a:ea typeface="宋体" pitchFamily="2" charset="-122"/>
              </a:rPr>
              <a:t>10/07/2013 22:53:22.914-06:00 1 </a:t>
            </a:r>
            <a:r>
              <a:rPr lang="en-US" altLang="zh-CN" sz="700" dirty="0" err="1" smtClean="0">
                <a:latin typeface="Lucida Console" pitchFamily="49" charset="0"/>
                <a:ea typeface="宋体" pitchFamily="2" charset="-122"/>
              </a:rPr>
              <a:t>Qdoc</a:t>
            </a:r>
            <a:r>
              <a:rPr lang="en-US" altLang="zh-CN" sz="700" dirty="0" smtClean="0">
                <a:latin typeface="Lucida Console" pitchFamily="49" charset="0"/>
                <a:ea typeface="宋体" pitchFamily="2" charset="-122"/>
              </a:rPr>
              <a:t> sending complete</a:t>
            </a:r>
          </a:p>
          <a:p>
            <a:pPr>
              <a:buNone/>
            </a:pPr>
            <a:r>
              <a:rPr lang="en-US" altLang="zh-CN" sz="700" dirty="0" smtClean="0">
                <a:latin typeface="Lucida Console" pitchFamily="49" charset="0"/>
                <a:ea typeface="宋体" pitchFamily="2" charset="-122"/>
              </a:rPr>
              <a:t>10/07/2013 22:53:22.914-06:00 2 Remove Message Lock</a:t>
            </a:r>
          </a:p>
          <a:p>
            <a:pPr>
              <a:buNone/>
            </a:pPr>
            <a:r>
              <a:rPr lang="en-US" altLang="zh-CN" sz="700" dirty="0" smtClean="0">
                <a:latin typeface="Lucida Console" pitchFamily="49" charset="0"/>
                <a:ea typeface="宋体" pitchFamily="2" charset="-122"/>
              </a:rPr>
              <a:t>10/07/2013 22:53:22.914-06:00 2 Processed 2 documents before getting next set</a:t>
            </a:r>
          </a:p>
        </p:txBody>
      </p:sp>
      <p:sp>
        <p:nvSpPr>
          <p:cNvPr id="27651" name="Rectangle 2"/>
          <p:cNvSpPr>
            <a:spLocks noGrp="1" noChangeArrowheads="1"/>
          </p:cNvSpPr>
          <p:nvPr>
            <p:ph type="title"/>
          </p:nvPr>
        </p:nvSpPr>
        <p:spPr/>
        <p:txBody>
          <a:bodyPr/>
          <a:lstStyle/>
          <a:p>
            <a:r>
              <a:rPr lang="en-IE" smtClean="0"/>
              <a:t>Log Files – Sample for Sender</a:t>
            </a:r>
            <a:endParaRPr lang="en-US" altLang="zh-CN" smtClean="0"/>
          </a:p>
        </p:txBody>
      </p:sp>
      <p:sp>
        <p:nvSpPr>
          <p:cNvPr id="5" name="Footer Placeholder 4"/>
          <p:cNvSpPr>
            <a:spLocks noGrp="1"/>
          </p:cNvSpPr>
          <p:nvPr>
            <p:ph type="ftr" sz="quarter" idx="10"/>
          </p:nvPr>
        </p:nvSpPr>
        <p:spPr/>
        <p:txBody>
          <a:bodyPr/>
          <a:lstStyle/>
          <a:p>
            <a:r>
              <a:rPr lang="en-US" dirty="0" smtClean="0"/>
              <a:t>QX-TRBL-240</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r>
              <a:rPr lang="en-US" altLang="zh-CN" dirty="0" smtClean="0"/>
              <a:t>The start-sess.sh script starts a Progress batch session for each service</a:t>
            </a:r>
          </a:p>
          <a:p>
            <a:r>
              <a:rPr lang="en-US" altLang="zh-CN" dirty="0" smtClean="0"/>
              <a:t>Adding 4GL trace to a single log file will not be useful</a:t>
            </a:r>
          </a:p>
          <a:p>
            <a:r>
              <a:rPr lang="en-US" altLang="zh-CN" dirty="0" smtClean="0"/>
              <a:t>Use the $1 parameter when configuring the log file name:</a:t>
            </a:r>
          </a:p>
          <a:p>
            <a:pPr lvl="1"/>
            <a:r>
              <a:rPr lang="en-US" altLang="zh-CN" dirty="0" smtClean="0"/>
              <a:t>-</a:t>
            </a:r>
            <a:r>
              <a:rPr lang="en-US" altLang="zh-CN" dirty="0" err="1" smtClean="0"/>
              <a:t>clientlog</a:t>
            </a:r>
            <a:r>
              <a:rPr lang="en-US" altLang="zh-CN" dirty="0" smtClean="0"/>
              <a:t> $QXOSRV/logs/4gl-$1.log -</a:t>
            </a:r>
            <a:r>
              <a:rPr lang="en-US" altLang="zh-CN" dirty="0" err="1" smtClean="0"/>
              <a:t>logentrytypes</a:t>
            </a:r>
            <a:r>
              <a:rPr lang="en-US" altLang="zh-CN" dirty="0" smtClean="0"/>
              <a:t> 4GLTrace:2</a:t>
            </a:r>
          </a:p>
        </p:txBody>
      </p:sp>
      <p:sp>
        <p:nvSpPr>
          <p:cNvPr id="28675" name="Rectangle 2"/>
          <p:cNvSpPr>
            <a:spLocks noGrp="1" noChangeArrowheads="1"/>
          </p:cNvSpPr>
          <p:nvPr>
            <p:ph type="title"/>
          </p:nvPr>
        </p:nvSpPr>
        <p:spPr/>
        <p:txBody>
          <a:bodyPr/>
          <a:lstStyle/>
          <a:p>
            <a:r>
              <a:rPr lang="en-US" altLang="zh-CN" smtClean="0"/>
              <a:t>4GL Trace: start-sess.sh</a:t>
            </a:r>
          </a:p>
        </p:txBody>
      </p:sp>
      <p:sp>
        <p:nvSpPr>
          <p:cNvPr id="5" name="Footer Placeholder 4"/>
          <p:cNvSpPr>
            <a:spLocks noGrp="1"/>
          </p:cNvSpPr>
          <p:nvPr>
            <p:ph type="ftr" sz="quarter" idx="10"/>
          </p:nvPr>
        </p:nvSpPr>
        <p:spPr/>
        <p:txBody>
          <a:bodyPr/>
          <a:lstStyle/>
          <a:p>
            <a:r>
              <a:rPr lang="en-US" dirty="0" smtClean="0"/>
              <a:t>QX-TRBL-250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normAutofit/>
          </a:bodyPr>
          <a:lstStyle/>
          <a:p>
            <a:r>
              <a:rPr lang="en-US" dirty="0" smtClean="0"/>
              <a:t>QXtend </a:t>
            </a:r>
            <a:r>
              <a:rPr lang="en-US" dirty="0" err="1" smtClean="0"/>
              <a:t>AppServers</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graphicFrame>
        <p:nvGraphicFramePr>
          <p:cNvPr id="5" name="Table 4"/>
          <p:cNvGraphicFramePr>
            <a:graphicFrameLocks noGrp="1"/>
          </p:cNvGraphicFramePr>
          <p:nvPr/>
        </p:nvGraphicFramePr>
        <p:xfrm>
          <a:off x="586854" y="1160058"/>
          <a:ext cx="7956644" cy="4461364"/>
        </p:xfrm>
        <a:graphic>
          <a:graphicData uri="http://schemas.openxmlformats.org/drawingml/2006/table">
            <a:tbl>
              <a:tblPr firstRow="1" bandRow="1">
                <a:tableStyleId>{5C22544A-7EE6-4342-B048-85BDC9FD1C3A}</a:tableStyleId>
              </a:tblPr>
              <a:tblGrid>
                <a:gridCol w="1103475"/>
                <a:gridCol w="3386638"/>
                <a:gridCol w="3466531"/>
              </a:tblGrid>
              <a:tr h="671404">
                <a:tc>
                  <a:txBody>
                    <a:bodyPr/>
                    <a:lstStyle/>
                    <a:p>
                      <a:endParaRPr lang="en-US" dirty="0"/>
                    </a:p>
                  </a:txBody>
                  <a:tcPr/>
                </a:tc>
                <a:tc>
                  <a:txBody>
                    <a:bodyPr/>
                    <a:lstStyle/>
                    <a:p>
                      <a:r>
                        <a:rPr lang="en-US" dirty="0" smtClean="0"/>
                        <a:t>Inbound</a:t>
                      </a:r>
                      <a:endParaRPr lang="en-US" dirty="0"/>
                    </a:p>
                  </a:txBody>
                  <a:tcPr/>
                </a:tc>
                <a:tc>
                  <a:txBody>
                    <a:bodyPr/>
                    <a:lstStyle/>
                    <a:p>
                      <a:r>
                        <a:rPr lang="en-US" dirty="0" smtClean="0"/>
                        <a:t>Outbound</a:t>
                      </a:r>
                      <a:endParaRPr lang="en-US" dirty="0"/>
                    </a:p>
                  </a:txBody>
                  <a:tcPr/>
                </a:tc>
              </a:tr>
              <a:tr h="1158861">
                <a:tc>
                  <a:txBody>
                    <a:bodyPr/>
                    <a:lstStyle/>
                    <a:p>
                      <a:r>
                        <a:rPr lang="en-US" dirty="0" err="1" smtClean="0"/>
                        <a:t>qadsi</a:t>
                      </a:r>
                      <a:endParaRPr lang="en-US" dirty="0"/>
                    </a:p>
                  </a:txBody>
                  <a:tcPr/>
                </a:tc>
                <a:tc>
                  <a:txBody>
                    <a:bodyPr/>
                    <a:lstStyle/>
                    <a:p>
                      <a:r>
                        <a:rPr lang="en-US" dirty="0" smtClean="0"/>
                        <a:t>Used</a:t>
                      </a:r>
                      <a:r>
                        <a:rPr lang="en-US" baseline="0" dirty="0" smtClean="0"/>
                        <a:t> by </a:t>
                      </a:r>
                      <a:r>
                        <a:rPr lang="en-US" dirty="0" smtClean="0"/>
                        <a:t>QADSI connection pool to process SIAPI </a:t>
                      </a:r>
                      <a:r>
                        <a:rPr lang="en-US" dirty="0" err="1" smtClean="0"/>
                        <a:t>QDocs</a:t>
                      </a:r>
                      <a:r>
                        <a:rPr lang="en-US" dirty="0" smtClean="0"/>
                        <a:t>.</a:t>
                      </a:r>
                      <a:endParaRPr lang="en-US" dirty="0"/>
                    </a:p>
                  </a:txBody>
                  <a:tcPr/>
                </a:tc>
                <a:tc>
                  <a:txBody>
                    <a:bodyPr/>
                    <a:lstStyle/>
                    <a:p>
                      <a:r>
                        <a:rPr lang="en-US" dirty="0" smtClean="0"/>
                        <a:t>Can</a:t>
                      </a:r>
                      <a:r>
                        <a:rPr lang="en-US" baseline="0" dirty="0" smtClean="0"/>
                        <a:t> be used for calculated programs on BOs/Profiles and Source Application WAN Option – event consolidation.</a:t>
                      </a:r>
                    </a:p>
                    <a:p>
                      <a:endParaRPr lang="en-US" dirty="0"/>
                    </a:p>
                  </a:txBody>
                  <a:tcPr/>
                </a:tc>
              </a:tr>
              <a:tr h="1655516">
                <a:tc>
                  <a:txBody>
                    <a:bodyPr/>
                    <a:lstStyle/>
                    <a:p>
                      <a:r>
                        <a:rPr lang="en-US" dirty="0" err="1" smtClean="0"/>
                        <a:t>qxosi</a:t>
                      </a:r>
                      <a:endParaRPr lang="en-US" dirty="0"/>
                    </a:p>
                  </a:txBody>
                  <a:tcPr/>
                </a:tc>
                <a:tc>
                  <a:txBody>
                    <a:bodyPr/>
                    <a:lstStyle/>
                    <a:p>
                      <a:r>
                        <a:rPr lang="en-US" dirty="0" smtClean="0"/>
                        <a:t>Used</a:t>
                      </a:r>
                      <a:r>
                        <a:rPr lang="en-US" baseline="0" dirty="0" smtClean="0"/>
                        <a:t> by</a:t>
                      </a:r>
                      <a:r>
                        <a:rPr lang="en-US" dirty="0" smtClean="0"/>
                        <a:t> Outbound connection pool to  process query service </a:t>
                      </a:r>
                      <a:r>
                        <a:rPr lang="en-US" dirty="0" err="1" smtClean="0"/>
                        <a:t>QDocs</a:t>
                      </a:r>
                      <a:r>
                        <a:rPr lang="en-US" dirty="0" smtClean="0"/>
                        <a:t>.</a:t>
                      </a:r>
                      <a:endParaRPr lang="en-US" dirty="0"/>
                    </a:p>
                  </a:txBody>
                  <a:tcPr/>
                </a:tc>
                <a:tc>
                  <a:txBody>
                    <a:bodyPr/>
                    <a:lstStyle/>
                    <a:p>
                      <a:r>
                        <a:rPr lang="en-US" dirty="0" smtClean="0"/>
                        <a:t>For direct</a:t>
                      </a:r>
                      <a:r>
                        <a:rPr lang="en-US" baseline="0" dirty="0" smtClean="0"/>
                        <a:t> data publish.  </a:t>
                      </a:r>
                      <a:endParaRPr lang="en-US" dirty="0"/>
                    </a:p>
                  </a:txBody>
                  <a:tcPr/>
                </a:tc>
              </a:tr>
              <a:tr h="671404">
                <a:tc>
                  <a:txBody>
                    <a:bodyPr/>
                    <a:lstStyle/>
                    <a:p>
                      <a:r>
                        <a:rPr lang="en-US" dirty="0" err="1" smtClean="0"/>
                        <a:t>qxoui</a:t>
                      </a:r>
                      <a:endParaRPr lang="en-US" dirty="0"/>
                    </a:p>
                  </a:txBody>
                  <a:tcPr/>
                </a:tc>
                <a:tc>
                  <a:txBody>
                    <a:bodyPr/>
                    <a:lstStyle/>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Query/update the QXODB</a:t>
                      </a:r>
                      <a:r>
                        <a:rPr lang="en-US" baseline="0" dirty="0" smtClean="0"/>
                        <a:t> and render the QXOUI. </a:t>
                      </a:r>
                      <a:endParaRPr lang="en-US" dirty="0" smtClean="0"/>
                    </a:p>
                  </a:txBody>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err="1" smtClean="0"/>
              <a:t>AppServers</a:t>
            </a:r>
            <a:r>
              <a:rPr lang="en-US" dirty="0" smtClean="0"/>
              <a:t> are defined in </a:t>
            </a:r>
            <a:r>
              <a:rPr lang="en-US" dirty="0" err="1" smtClean="0"/>
              <a:t>ubroker.properties</a:t>
            </a:r>
            <a:endParaRPr lang="en-US" dirty="0" smtClean="0"/>
          </a:p>
          <a:p>
            <a:pPr lvl="1"/>
            <a:r>
              <a:rPr lang="en-US" dirty="0" err="1" smtClean="0"/>
              <a:t>brokerLogFile</a:t>
            </a:r>
            <a:endParaRPr lang="en-US" dirty="0" smtClean="0"/>
          </a:p>
          <a:p>
            <a:pPr lvl="1"/>
            <a:r>
              <a:rPr lang="en-US" dirty="0" err="1" smtClean="0"/>
              <a:t>srvrLogFile</a:t>
            </a:r>
            <a:endParaRPr lang="en-US" dirty="0" smtClean="0"/>
          </a:p>
          <a:p>
            <a:r>
              <a:rPr lang="en-US" dirty="0" smtClean="0"/>
              <a:t>Add 4GL trace to the AppServer logs</a:t>
            </a:r>
          </a:p>
          <a:p>
            <a:pPr lvl="1"/>
            <a:r>
              <a:rPr lang="en-US" dirty="0" smtClean="0"/>
              <a:t>For OE10+, define following parameters in the UBroker.AS.[AppServer Name] section</a:t>
            </a:r>
          </a:p>
          <a:p>
            <a:pPr lvl="2"/>
            <a:r>
              <a:rPr lang="en-US" dirty="0" err="1" smtClean="0"/>
              <a:t>srvrLogEntryTypes</a:t>
            </a:r>
            <a:r>
              <a:rPr lang="en-US" dirty="0" smtClean="0"/>
              <a:t>=4GLTrace</a:t>
            </a:r>
          </a:p>
          <a:p>
            <a:pPr lvl="2"/>
            <a:r>
              <a:rPr lang="en-US" dirty="0" err="1" smtClean="0"/>
              <a:t>srvrLoggingLevel</a:t>
            </a:r>
            <a:r>
              <a:rPr lang="en-US" dirty="0" smtClean="0"/>
              <a:t>=4</a:t>
            </a:r>
          </a:p>
          <a:p>
            <a:pPr lvl="1"/>
            <a:r>
              <a:rPr lang="en-US" dirty="0" smtClean="0"/>
              <a:t>For Progress 9.1E, define following parameters in the UBroker.AS.[AppServer Name] section</a:t>
            </a:r>
          </a:p>
          <a:p>
            <a:pPr lvl="2"/>
            <a:r>
              <a:rPr lang="en-US" dirty="0" err="1" smtClean="0"/>
              <a:t>srvrLogEntries</a:t>
            </a:r>
            <a:r>
              <a:rPr lang="en-US" dirty="0" smtClean="0"/>
              <a:t>=2</a:t>
            </a:r>
          </a:p>
          <a:p>
            <a:pPr lvl="2"/>
            <a:r>
              <a:rPr lang="en-US" dirty="0" err="1" smtClean="0"/>
              <a:t>srvrLoggingLevel</a:t>
            </a:r>
            <a:r>
              <a:rPr lang="en-US" dirty="0" smtClean="0"/>
              <a:t>=4</a:t>
            </a:r>
          </a:p>
          <a:p>
            <a:pPr lvl="1"/>
            <a:r>
              <a:rPr lang="en-US" dirty="0" smtClean="0"/>
              <a:t>Restart AppServer after </a:t>
            </a:r>
            <a:r>
              <a:rPr lang="en-US" dirty="0" err="1" smtClean="0"/>
              <a:t>ubroker.properties</a:t>
            </a:r>
            <a:r>
              <a:rPr lang="en-US" dirty="0" smtClean="0"/>
              <a:t> is updated</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QXtend </a:t>
            </a:r>
            <a:r>
              <a:rPr lang="en-US" dirty="0" err="1" smtClean="0"/>
              <a:t>AppServers</a:t>
            </a:r>
            <a:r>
              <a:rPr lang="en-US" dirty="0" smtClean="0"/>
              <a:t> – Log Files</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r>
              <a:rPr lang="en-IE" dirty="0" smtClean="0"/>
              <a:t>Events</a:t>
            </a:r>
          </a:p>
          <a:p>
            <a:pPr lvl="1"/>
            <a:r>
              <a:rPr lang="en-IE" dirty="0" smtClean="0"/>
              <a:t>Events are viewable after being processed by the Event Service</a:t>
            </a:r>
          </a:p>
          <a:p>
            <a:pPr lvl="1"/>
            <a:r>
              <a:rPr lang="en-IE" dirty="0" smtClean="0"/>
              <a:t>Indicates when processed &amp; table</a:t>
            </a:r>
          </a:p>
          <a:p>
            <a:r>
              <a:rPr lang="en-IE" dirty="0" smtClean="0"/>
              <a:t>Raw Messages</a:t>
            </a:r>
          </a:p>
          <a:p>
            <a:pPr lvl="1"/>
            <a:r>
              <a:rPr lang="en-IE" dirty="0" smtClean="0"/>
              <a:t>Shows extracted </a:t>
            </a:r>
            <a:r>
              <a:rPr lang="en-IE" dirty="0" err="1" smtClean="0"/>
              <a:t>ProDataSet</a:t>
            </a:r>
            <a:r>
              <a:rPr lang="en-IE" dirty="0" smtClean="0"/>
              <a:t> contents</a:t>
            </a:r>
          </a:p>
          <a:p>
            <a:r>
              <a:rPr lang="en-IE" dirty="0" smtClean="0"/>
              <a:t>Subscriber Messages</a:t>
            </a:r>
          </a:p>
          <a:p>
            <a:pPr lvl="1"/>
            <a:r>
              <a:rPr lang="en-IE" dirty="0" smtClean="0"/>
              <a:t>Shows the profile messages generated from Raw Messages</a:t>
            </a:r>
          </a:p>
          <a:p>
            <a:endParaRPr lang="zh-CN" altLang="en-US" dirty="0" smtClean="0"/>
          </a:p>
        </p:txBody>
      </p:sp>
      <p:sp>
        <p:nvSpPr>
          <p:cNvPr id="29699" name="Rectangle 2"/>
          <p:cNvSpPr>
            <a:spLocks noGrp="1" noChangeArrowheads="1"/>
          </p:cNvSpPr>
          <p:nvPr>
            <p:ph type="title"/>
          </p:nvPr>
        </p:nvSpPr>
        <p:spPr/>
        <p:txBody>
          <a:bodyPr/>
          <a:lstStyle/>
          <a:p>
            <a:r>
              <a:rPr lang="en-US" altLang="zh-CN" smtClean="0"/>
              <a:t>QXO Viewers Tab</a:t>
            </a:r>
          </a:p>
        </p:txBody>
      </p:sp>
      <p:sp>
        <p:nvSpPr>
          <p:cNvPr id="5" name="Footer Placeholder 4"/>
          <p:cNvSpPr>
            <a:spLocks noGrp="1"/>
          </p:cNvSpPr>
          <p:nvPr>
            <p:ph type="ftr" sz="quarter" idx="10"/>
          </p:nvPr>
        </p:nvSpPr>
        <p:spPr/>
        <p:txBody>
          <a:bodyPr/>
          <a:lstStyle/>
          <a:p>
            <a:r>
              <a:rPr lang="en-US" dirty="0" smtClean="0"/>
              <a:t>QX-TRBL-260</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QXtend Message Monitor</a:t>
            </a:r>
          </a:p>
          <a:p>
            <a:pPr lvl="1"/>
            <a:r>
              <a:rPr lang="en-US" dirty="0" smtClean="0"/>
              <a:t>A .NETUI browse</a:t>
            </a:r>
          </a:p>
          <a:p>
            <a:pPr lvl="1"/>
            <a:r>
              <a:rPr lang="en-US" dirty="0" smtClean="0"/>
              <a:t>Allow you to track Outbound subscriber messages and response messages returned from subscriber</a:t>
            </a:r>
          </a:p>
          <a:p>
            <a:pPr lvl="1"/>
            <a:r>
              <a:rPr lang="en-US" dirty="0" smtClean="0"/>
              <a:t>Provide you the view of the complete lifecycle of profile messages through QXtend</a:t>
            </a:r>
          </a:p>
          <a:p>
            <a:pPr lvl="2"/>
            <a:r>
              <a:rPr lang="en-US" dirty="0" smtClean="0"/>
              <a:t>Summary of profile messages delivered to subscribers</a:t>
            </a:r>
          </a:p>
          <a:p>
            <a:pPr lvl="2"/>
            <a:r>
              <a:rPr lang="en-US" dirty="0" smtClean="0"/>
              <a:t>Raw message</a:t>
            </a:r>
          </a:p>
          <a:p>
            <a:pPr lvl="2"/>
            <a:r>
              <a:rPr lang="en-US" dirty="0" smtClean="0"/>
              <a:t>Request</a:t>
            </a:r>
          </a:p>
          <a:p>
            <a:pPr lvl="2"/>
            <a:r>
              <a:rPr lang="en-US" dirty="0" smtClean="0"/>
              <a:t>Response</a:t>
            </a:r>
            <a:endParaRPr lang="en-US" dirty="0"/>
          </a:p>
        </p:txBody>
      </p:sp>
      <p:sp>
        <p:nvSpPr>
          <p:cNvPr id="3" name="Title 2"/>
          <p:cNvSpPr>
            <a:spLocks noGrp="1"/>
          </p:cNvSpPr>
          <p:nvPr>
            <p:ph type="title"/>
          </p:nvPr>
        </p:nvSpPr>
        <p:spPr/>
        <p:txBody>
          <a:bodyPr/>
          <a:lstStyle/>
          <a:p>
            <a:r>
              <a:rPr lang="en-US" dirty="0" smtClean="0"/>
              <a:t>Message Monitor</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Message Monitor</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pic>
        <p:nvPicPr>
          <p:cNvPr id="1026" name="Picture 2"/>
          <p:cNvPicPr>
            <a:picLocks noChangeAspect="1" noChangeArrowheads="1"/>
          </p:cNvPicPr>
          <p:nvPr/>
        </p:nvPicPr>
        <p:blipFill>
          <a:blip r:embed="rId3"/>
          <a:srcRect/>
          <a:stretch>
            <a:fillRect/>
          </a:stretch>
        </p:blipFill>
        <p:spPr bwMode="auto">
          <a:xfrm>
            <a:off x="682388" y="717969"/>
            <a:ext cx="7615451" cy="5688352"/>
          </a:xfrm>
          <a:prstGeom prst="rect">
            <a:avLst/>
          </a:prstGeom>
          <a:noFill/>
          <a:ln w="9525">
            <a:noFill/>
            <a:miter lim="800000"/>
            <a:headEnd/>
            <a:tailEnd/>
          </a:ln>
          <a:effectLst/>
        </p:spPr>
      </p:pic>
      <p:sp>
        <p:nvSpPr>
          <p:cNvPr id="7" name="Rounded Rectangular Callout 6"/>
          <p:cNvSpPr/>
          <p:nvPr/>
        </p:nvSpPr>
        <p:spPr>
          <a:xfrm>
            <a:off x="6250674" y="846161"/>
            <a:ext cx="1624085" cy="504967"/>
          </a:xfrm>
          <a:prstGeom prst="wedgeRoundRectCallout">
            <a:avLst>
              <a:gd name="adj1" fmla="val -39961"/>
              <a:gd name="adj2" fmla="val 117244"/>
              <a:gd name="adj3" fmla="val 16667"/>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FF0000"/>
                </a:solidFill>
              </a:rPr>
              <a:t>Profile Message Summary</a:t>
            </a:r>
            <a:endParaRPr lang="en-US" sz="1400" dirty="0">
              <a:solidFill>
                <a:srgbClr val="FF0000"/>
              </a:solidFill>
            </a:endParaRPr>
          </a:p>
        </p:txBody>
      </p:sp>
      <p:sp>
        <p:nvSpPr>
          <p:cNvPr id="8" name="Rounded Rectangular Callout 7"/>
          <p:cNvSpPr/>
          <p:nvPr/>
        </p:nvSpPr>
        <p:spPr>
          <a:xfrm>
            <a:off x="2622643" y="4028364"/>
            <a:ext cx="2195015" cy="504967"/>
          </a:xfrm>
          <a:prstGeom prst="wedgeRoundRectCallout">
            <a:avLst>
              <a:gd name="adj1" fmla="val -42482"/>
              <a:gd name="adj2" fmla="val -93567"/>
              <a:gd name="adj3" fmla="val 16667"/>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FF0000"/>
                </a:solidFill>
              </a:rPr>
              <a:t>Subscriber Message  and Responses</a:t>
            </a:r>
            <a:endParaRPr lang="en-US" sz="1400" dirty="0">
              <a:solidFill>
                <a:srgbClr val="FF0000"/>
              </a:solidFill>
            </a:endParaRPr>
          </a:p>
        </p:txBody>
      </p:sp>
      <p:sp>
        <p:nvSpPr>
          <p:cNvPr id="9" name="Rounded Rectangular Callout 8"/>
          <p:cNvSpPr/>
          <p:nvPr/>
        </p:nvSpPr>
        <p:spPr>
          <a:xfrm>
            <a:off x="3266362" y="5545540"/>
            <a:ext cx="2195015" cy="504967"/>
          </a:xfrm>
          <a:prstGeom prst="wedgeRoundRectCallout">
            <a:avLst>
              <a:gd name="adj1" fmla="val -42482"/>
              <a:gd name="adj2" fmla="val -93567"/>
              <a:gd name="adj3" fmla="val 16667"/>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rgbClr val="FF0000"/>
                </a:solidFill>
              </a:rPr>
              <a:t>Subscriber Message  Details</a:t>
            </a:r>
            <a:endParaRPr lang="en-US" sz="1400"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r>
              <a:rPr lang="en-US" dirty="0" smtClean="0"/>
              <a:t>The following logs are created in QXI:</a:t>
            </a:r>
          </a:p>
          <a:p>
            <a:pPr lvl="1"/>
            <a:r>
              <a:rPr lang="en-US" dirty="0" smtClean="0"/>
              <a:t>alert.log</a:t>
            </a:r>
          </a:p>
          <a:p>
            <a:pPr lvl="1"/>
            <a:r>
              <a:rPr lang="en-US" dirty="0" smtClean="0"/>
              <a:t>qdocInfo.log</a:t>
            </a:r>
          </a:p>
          <a:p>
            <a:pPr lvl="1"/>
            <a:r>
              <a:rPr lang="en-US" dirty="0" smtClean="0"/>
              <a:t>qdocRequests.log</a:t>
            </a:r>
          </a:p>
          <a:p>
            <a:pPr lvl="1"/>
            <a:r>
              <a:rPr lang="en-US" dirty="0" smtClean="0"/>
              <a:t>qdocResponses.log</a:t>
            </a:r>
          </a:p>
          <a:p>
            <a:pPr lvl="1"/>
            <a:r>
              <a:rPr lang="en-US" dirty="0" smtClean="0"/>
              <a:t>qdocSummary.log</a:t>
            </a:r>
          </a:p>
          <a:p>
            <a:pPr lvl="1"/>
            <a:r>
              <a:rPr lang="en-US" dirty="0" smtClean="0"/>
              <a:t>queue.log</a:t>
            </a:r>
          </a:p>
          <a:p>
            <a:pPr lvl="1"/>
            <a:r>
              <a:rPr lang="en-US" dirty="0" smtClean="0"/>
              <a:t>connectionPools.log</a:t>
            </a:r>
          </a:p>
          <a:p>
            <a:pPr lvl="1"/>
            <a:r>
              <a:rPr lang="en-US" dirty="0" smtClean="0"/>
              <a:t>qdocInstall.log</a:t>
            </a:r>
          </a:p>
          <a:p>
            <a:pPr lvl="1"/>
            <a:r>
              <a:rPr lang="en-US" dirty="0" smtClean="0"/>
              <a:t>qxtendserver.log</a:t>
            </a:r>
          </a:p>
          <a:p>
            <a:endParaRPr lang="en-US" dirty="0" smtClean="0"/>
          </a:p>
        </p:txBody>
      </p:sp>
      <p:sp>
        <p:nvSpPr>
          <p:cNvPr id="5123" name="Rectangle 2"/>
          <p:cNvSpPr>
            <a:spLocks noGrp="1" noChangeArrowheads="1"/>
          </p:cNvSpPr>
          <p:nvPr>
            <p:ph type="title"/>
          </p:nvPr>
        </p:nvSpPr>
        <p:spPr/>
        <p:txBody>
          <a:bodyPr/>
          <a:lstStyle/>
          <a:p>
            <a:r>
              <a:rPr lang="en-US" smtClean="0"/>
              <a:t>QXtend Inbound Log Files</a:t>
            </a:r>
          </a:p>
        </p:txBody>
      </p:sp>
      <p:sp>
        <p:nvSpPr>
          <p:cNvPr id="5" name="Footer Placeholder 4"/>
          <p:cNvSpPr>
            <a:spLocks noGrp="1"/>
          </p:cNvSpPr>
          <p:nvPr>
            <p:ph type="ftr" sz="quarter" idx="10"/>
          </p:nvPr>
        </p:nvSpPr>
        <p:spPr/>
        <p:txBody>
          <a:bodyPr/>
          <a:lstStyle/>
          <a:p>
            <a:r>
              <a:rPr lang="en-US" dirty="0" smtClean="0"/>
              <a:t>QX-TRBL-030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p:txBody>
          <a:bodyPr/>
          <a:lstStyle/>
          <a:p>
            <a:pPr eaLnBrk="1" hangingPunct="1"/>
            <a:r>
              <a:rPr lang="en-US" altLang="zh-CN" sz="2400" dirty="0" smtClean="0">
                <a:ea typeface="宋体" pitchFamily="2" charset="-122"/>
              </a:rPr>
              <a:t>Complete the exercise in your training guide.</a:t>
            </a: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zh-CN" altLang="en-US" sz="2400" dirty="0" smtClean="0">
              <a:ea typeface="宋体" pitchFamily="2" charset="-122"/>
            </a:endParaRPr>
          </a:p>
        </p:txBody>
      </p:sp>
      <p:sp>
        <p:nvSpPr>
          <p:cNvPr id="67587" name="Title 1"/>
          <p:cNvSpPr>
            <a:spLocks noGrp="1"/>
          </p:cNvSpPr>
          <p:nvPr>
            <p:ph type="title"/>
          </p:nvPr>
        </p:nvSpPr>
        <p:spPr/>
        <p:txBody>
          <a:bodyPr/>
          <a:lstStyle/>
          <a:p>
            <a:pPr eaLnBrk="1" hangingPunct="1"/>
            <a:r>
              <a:rPr lang="en-US" altLang="zh-CN" smtClean="0">
                <a:ea typeface="宋体" pitchFamily="2" charset="-122"/>
              </a:rPr>
              <a:t>Exercise: Troubleshooting</a:t>
            </a:r>
          </a:p>
        </p:txBody>
      </p:sp>
      <p:sp>
        <p:nvSpPr>
          <p:cNvPr id="4" name="Footer Placeholder 3"/>
          <p:cNvSpPr>
            <a:spLocks noGrp="1"/>
          </p:cNvSpPr>
          <p:nvPr>
            <p:ph type="ftr" sz="quarter" idx="10"/>
          </p:nvPr>
        </p:nvSpPr>
        <p:spPr/>
        <p:txBody>
          <a:bodyPr/>
          <a:lstStyle/>
          <a:p>
            <a:r>
              <a:rPr lang="en-US" dirty="0" smtClean="0"/>
              <a:t>QX-TRBL-270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dirty="0" smtClean="0"/>
              <a:t>Both are under &lt;TOMCAT_HOME&gt;/</a:t>
            </a:r>
            <a:r>
              <a:rPr lang="en-US" dirty="0" err="1" smtClean="0"/>
              <a:t>webapp</a:t>
            </a:r>
            <a:r>
              <a:rPr lang="en-US" dirty="0" smtClean="0"/>
              <a:t>/&lt;QXI&gt;/WEB-INF/logs/</a:t>
            </a:r>
          </a:p>
          <a:p>
            <a:pPr lvl="1"/>
            <a:r>
              <a:rPr lang="en-US" dirty="0" smtClean="0"/>
              <a:t>qdocRequests.log: logs each QDoc request XML</a:t>
            </a:r>
          </a:p>
          <a:p>
            <a:pPr lvl="1"/>
            <a:r>
              <a:rPr lang="en-US" dirty="0" smtClean="0"/>
              <a:t>qdocResponses.log: logs each QDoc response XML</a:t>
            </a:r>
          </a:p>
          <a:p>
            <a:r>
              <a:rPr lang="en-US" dirty="0" smtClean="0"/>
              <a:t>New log file started at midnight </a:t>
            </a:r>
          </a:p>
          <a:p>
            <a:r>
              <a:rPr lang="en-US" dirty="0" smtClean="0"/>
              <a:t>Logging level in configuration should not be changed</a:t>
            </a:r>
          </a:p>
        </p:txBody>
      </p:sp>
      <p:sp>
        <p:nvSpPr>
          <p:cNvPr id="6147" name="Rectangle 2"/>
          <p:cNvSpPr>
            <a:spLocks noGrp="1" noChangeArrowheads="1"/>
          </p:cNvSpPr>
          <p:nvPr>
            <p:ph type="title"/>
          </p:nvPr>
        </p:nvSpPr>
        <p:spPr/>
        <p:txBody>
          <a:bodyPr/>
          <a:lstStyle/>
          <a:p>
            <a:r>
              <a:rPr lang="en-US" dirty="0" smtClean="0"/>
              <a:t>QDoc Requests Log and Responses Log</a:t>
            </a:r>
          </a:p>
        </p:txBody>
      </p:sp>
      <p:sp>
        <p:nvSpPr>
          <p:cNvPr id="5" name="Footer Placeholder 4"/>
          <p:cNvSpPr>
            <a:spLocks noGrp="1"/>
          </p:cNvSpPr>
          <p:nvPr>
            <p:ph type="ftr" sz="quarter" idx="10"/>
          </p:nvPr>
        </p:nvSpPr>
        <p:spPr/>
        <p:txBody>
          <a:bodyPr/>
          <a:lstStyle/>
          <a:p>
            <a:r>
              <a:rPr lang="en-US" dirty="0" smtClean="0"/>
              <a:t>QX-TRBL-040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&lt;TOMCAT_HOME&gt;/</a:t>
            </a:r>
            <a:r>
              <a:rPr lang="en-US" dirty="0" err="1" smtClean="0"/>
              <a:t>webapp</a:t>
            </a:r>
            <a:r>
              <a:rPr lang="en-US" dirty="0" smtClean="0"/>
              <a:t>/&lt;QXI&gt;/WEB-INF/logs/qdocSummary.log </a:t>
            </a:r>
          </a:p>
          <a:p>
            <a:pPr lvl="1"/>
            <a:r>
              <a:rPr lang="en-US" dirty="0" smtClean="0"/>
              <a:t>Logs summary of QDoc processing</a:t>
            </a:r>
          </a:p>
          <a:p>
            <a:pPr lvl="1"/>
            <a:r>
              <a:rPr lang="en-US" dirty="0" smtClean="0"/>
              <a:t>One line for each </a:t>
            </a:r>
            <a:r>
              <a:rPr lang="en-US" dirty="0" err="1" smtClean="0"/>
              <a:t>Qdoc</a:t>
            </a:r>
            <a:endParaRPr lang="en-US" dirty="0" smtClean="0"/>
          </a:p>
          <a:p>
            <a:pPr lvl="2"/>
            <a:r>
              <a:rPr lang="en-US" dirty="0" smtClean="0"/>
              <a:t>QXtend ID; Message ID; Process ID; </a:t>
            </a:r>
            <a:r>
              <a:rPr lang="en-US" dirty="0" err="1" smtClean="0"/>
              <a:t>Qdoc</a:t>
            </a:r>
            <a:r>
              <a:rPr lang="en-US" dirty="0" smtClean="0"/>
              <a:t> Name; </a:t>
            </a:r>
            <a:r>
              <a:rPr lang="en-US" dirty="0" err="1" smtClean="0"/>
              <a:t>Qdoc</a:t>
            </a:r>
            <a:r>
              <a:rPr lang="en-US" dirty="0" smtClean="0"/>
              <a:t> Version; Route; Sender; Receiver; User Name; Request Time; Finish Time; Elapsed Time; Result; Message;</a:t>
            </a:r>
          </a:p>
          <a:p>
            <a:pPr lvl="1"/>
            <a:r>
              <a:rPr lang="en-US" dirty="0" smtClean="0"/>
              <a:t>New log file started at midnight </a:t>
            </a:r>
          </a:p>
          <a:p>
            <a:pPr lvl="1"/>
            <a:r>
              <a:rPr lang="en-US" dirty="0" smtClean="0"/>
              <a:t>Logging level in configuration should not be changed</a:t>
            </a:r>
          </a:p>
          <a:p>
            <a:endParaRPr lang="en-US" dirty="0"/>
          </a:p>
        </p:txBody>
      </p:sp>
      <p:sp>
        <p:nvSpPr>
          <p:cNvPr id="3" name="Title 2"/>
          <p:cNvSpPr>
            <a:spLocks noGrp="1"/>
          </p:cNvSpPr>
          <p:nvPr>
            <p:ph type="title"/>
          </p:nvPr>
        </p:nvSpPr>
        <p:spPr/>
        <p:txBody>
          <a:bodyPr/>
          <a:lstStyle/>
          <a:p>
            <a:r>
              <a:rPr lang="en-US" dirty="0" smtClean="0"/>
              <a:t>QDoc Summary Log</a:t>
            </a:r>
            <a:endParaRPr lang="en-US" dirty="0"/>
          </a:p>
        </p:txBody>
      </p:sp>
      <p:sp>
        <p:nvSpPr>
          <p:cNvPr id="4" name="Footer Placeholder 3"/>
          <p:cNvSpPr>
            <a:spLocks noGrp="1"/>
          </p:cNvSpPr>
          <p:nvPr>
            <p:ph type="ftr" sz="quarter" idx="10"/>
          </p:nvPr>
        </p:nvSpPr>
        <p:spPr/>
        <p:txBody>
          <a:bodyPr/>
          <a:lstStyle/>
          <a:p>
            <a:r>
              <a:rPr lang="en-US" smtClean="0"/>
              <a:t>QX-TRBL-</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/&lt;QXI&gt;/WEB-INF/logs/qdocInfo.log </a:t>
            </a:r>
          </a:p>
          <a:p>
            <a:pPr lvl="1"/>
            <a:r>
              <a:rPr lang="en-US" dirty="0" smtClean="0"/>
              <a:t>Logs the start and end of each QDoc processed</a:t>
            </a:r>
          </a:p>
          <a:p>
            <a:pPr lvl="1"/>
            <a:r>
              <a:rPr lang="en-US" dirty="0" smtClean="0"/>
              <a:t>Logs response status</a:t>
            </a:r>
          </a:p>
          <a:p>
            <a:pPr lvl="2"/>
            <a:r>
              <a:rPr lang="en-US" dirty="0" smtClean="0"/>
              <a:t>Entire response XML logged for errors</a:t>
            </a:r>
          </a:p>
          <a:p>
            <a:pPr lvl="1"/>
            <a:r>
              <a:rPr lang="en-US" dirty="0" smtClean="0"/>
              <a:t>New log file started at midnight </a:t>
            </a:r>
          </a:p>
          <a:p>
            <a:pPr lvl="1"/>
            <a:r>
              <a:rPr lang="en-US" dirty="0" smtClean="0"/>
              <a:t>Logging level in configuration should not be changed</a:t>
            </a:r>
          </a:p>
          <a:p>
            <a:endParaRPr lang="en-US" dirty="0" smtClean="0"/>
          </a:p>
        </p:txBody>
      </p:sp>
      <p:sp>
        <p:nvSpPr>
          <p:cNvPr id="8195" name="Rectangle 2"/>
          <p:cNvSpPr>
            <a:spLocks noGrp="1" noChangeArrowheads="1"/>
          </p:cNvSpPr>
          <p:nvPr>
            <p:ph type="title"/>
          </p:nvPr>
        </p:nvSpPr>
        <p:spPr/>
        <p:txBody>
          <a:bodyPr/>
          <a:lstStyle/>
          <a:p>
            <a:r>
              <a:rPr lang="en-US" smtClean="0"/>
              <a:t>QDoc Processing Log</a:t>
            </a:r>
          </a:p>
        </p:txBody>
      </p:sp>
      <p:sp>
        <p:nvSpPr>
          <p:cNvPr id="5" name="Footer Placeholder 4"/>
          <p:cNvSpPr>
            <a:spLocks noGrp="1"/>
          </p:cNvSpPr>
          <p:nvPr>
            <p:ph type="ftr" sz="quarter" idx="10"/>
          </p:nvPr>
        </p:nvSpPr>
        <p:spPr/>
        <p:txBody>
          <a:bodyPr/>
          <a:lstStyle/>
          <a:p>
            <a:r>
              <a:rPr lang="en-US" dirty="0" smtClean="0"/>
              <a:t>QX-TRBL-060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/&lt;QXI&gt;/WEB-INF/logs/qdocInstall.log</a:t>
            </a:r>
          </a:p>
          <a:p>
            <a:pPr lvl="1"/>
            <a:r>
              <a:rPr lang="en-US" dirty="0" smtClean="0"/>
              <a:t>Logs the start of all Managers and QXtend Server</a:t>
            </a:r>
          </a:p>
          <a:p>
            <a:pPr lvl="1"/>
            <a:r>
              <a:rPr lang="en-US" dirty="0" smtClean="0"/>
              <a:t>Logs the shutdown of all Managers and QXtend server</a:t>
            </a:r>
          </a:p>
          <a:p>
            <a:pPr lvl="1"/>
            <a:r>
              <a:rPr lang="en-US" dirty="0" smtClean="0"/>
              <a:t>New log file started at midnight </a:t>
            </a:r>
          </a:p>
          <a:p>
            <a:pPr lvl="1"/>
            <a:r>
              <a:rPr lang="en-US" dirty="0" smtClean="0"/>
              <a:t>Logging level in configuration should not be changed</a:t>
            </a:r>
          </a:p>
        </p:txBody>
      </p:sp>
      <p:sp>
        <p:nvSpPr>
          <p:cNvPr id="9219" name="Rectangle 2"/>
          <p:cNvSpPr>
            <a:spLocks noGrp="1" noChangeArrowheads="1"/>
          </p:cNvSpPr>
          <p:nvPr>
            <p:ph type="title"/>
          </p:nvPr>
        </p:nvSpPr>
        <p:spPr/>
        <p:txBody>
          <a:bodyPr/>
          <a:lstStyle/>
          <a:p>
            <a:r>
              <a:rPr lang="en-US" smtClean="0"/>
              <a:t>QXtend Server Install Log</a:t>
            </a:r>
          </a:p>
        </p:txBody>
      </p:sp>
      <p:sp>
        <p:nvSpPr>
          <p:cNvPr id="5" name="Footer Placeholder 4"/>
          <p:cNvSpPr>
            <a:spLocks noGrp="1"/>
          </p:cNvSpPr>
          <p:nvPr>
            <p:ph type="ftr" sz="quarter" idx="10"/>
          </p:nvPr>
        </p:nvSpPr>
        <p:spPr/>
        <p:txBody>
          <a:bodyPr/>
          <a:lstStyle/>
          <a:p>
            <a:r>
              <a:rPr lang="en-US" dirty="0" smtClean="0"/>
              <a:t>QX-TRBL-070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/&lt;QXI&gt;/WEB-INF/logs/connectionPools.log</a:t>
            </a:r>
          </a:p>
          <a:p>
            <a:pPr lvl="1"/>
            <a:r>
              <a:rPr lang="en-US" dirty="0" smtClean="0"/>
              <a:t>Logs Connection Pool Manager actions</a:t>
            </a:r>
          </a:p>
          <a:p>
            <a:pPr lvl="1"/>
            <a:r>
              <a:rPr lang="en-US" dirty="0" smtClean="0"/>
              <a:t>Logs connection pool actions</a:t>
            </a:r>
          </a:p>
          <a:p>
            <a:pPr lvl="1"/>
            <a:r>
              <a:rPr lang="en-US" dirty="0" smtClean="0"/>
              <a:t>Provides debug information</a:t>
            </a:r>
          </a:p>
          <a:p>
            <a:pPr lvl="1"/>
            <a:r>
              <a:rPr lang="en-US" dirty="0" smtClean="0"/>
              <a:t>New log file started at midnight </a:t>
            </a:r>
          </a:p>
          <a:p>
            <a:pPr lvl="1"/>
            <a:r>
              <a:rPr lang="en-US" dirty="0" smtClean="0"/>
              <a:t>Logging level can be “</a:t>
            </a:r>
            <a:r>
              <a:rPr lang="en-US" dirty="0" err="1" smtClean="0"/>
              <a:t>error,warning,info,debug</a:t>
            </a:r>
            <a:r>
              <a:rPr lang="en-US" dirty="0" smtClean="0"/>
              <a:t>”</a:t>
            </a:r>
          </a:p>
        </p:txBody>
      </p:sp>
      <p:sp>
        <p:nvSpPr>
          <p:cNvPr id="10243" name="Rectangle 2"/>
          <p:cNvSpPr>
            <a:spLocks noGrp="1" noChangeArrowheads="1"/>
          </p:cNvSpPr>
          <p:nvPr>
            <p:ph type="title"/>
          </p:nvPr>
        </p:nvSpPr>
        <p:spPr/>
        <p:txBody>
          <a:bodyPr/>
          <a:lstStyle/>
          <a:p>
            <a:r>
              <a:rPr lang="en-US" smtClean="0"/>
              <a:t>Connection Pool Manager Log</a:t>
            </a:r>
          </a:p>
        </p:txBody>
      </p:sp>
      <p:sp>
        <p:nvSpPr>
          <p:cNvPr id="5" name="Footer Placeholder 4"/>
          <p:cNvSpPr>
            <a:spLocks noGrp="1"/>
          </p:cNvSpPr>
          <p:nvPr>
            <p:ph type="ftr" sz="quarter" idx="10"/>
          </p:nvPr>
        </p:nvSpPr>
        <p:spPr/>
        <p:txBody>
          <a:bodyPr/>
          <a:lstStyle/>
          <a:p>
            <a:r>
              <a:rPr lang="en-US" dirty="0" smtClean="0"/>
              <a:t>QX-TRBL-080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r>
              <a:rPr lang="en-US" dirty="0" smtClean="0"/>
              <a:t>&lt;TOMCAT_HOME&gt;/</a:t>
            </a:r>
            <a:r>
              <a:rPr lang="en-US" dirty="0" err="1" smtClean="0"/>
              <a:t>webapp</a:t>
            </a:r>
            <a:r>
              <a:rPr lang="en-US" dirty="0" smtClean="0"/>
              <a:t>/&lt;QXI&gt;/WEB-INF/logs/qxtendserver.log</a:t>
            </a:r>
          </a:p>
          <a:p>
            <a:pPr lvl="1"/>
            <a:r>
              <a:rPr lang="en-US" dirty="0" smtClean="0"/>
              <a:t>Logs processing actions </a:t>
            </a:r>
          </a:p>
          <a:p>
            <a:pPr lvl="1"/>
            <a:r>
              <a:rPr lang="en-US" dirty="0" smtClean="0"/>
              <a:t>Logs processing errors</a:t>
            </a:r>
          </a:p>
          <a:p>
            <a:pPr lvl="1"/>
            <a:r>
              <a:rPr lang="en-US" dirty="0" smtClean="0"/>
              <a:t>Provides debugging information</a:t>
            </a:r>
          </a:p>
          <a:p>
            <a:pPr lvl="1"/>
            <a:r>
              <a:rPr lang="en-US" dirty="0" smtClean="0"/>
              <a:t>New log file started at midnight </a:t>
            </a:r>
          </a:p>
          <a:p>
            <a:pPr lvl="1"/>
            <a:r>
              <a:rPr lang="en-US" dirty="0" smtClean="0"/>
              <a:t>Logging level should be “error”</a:t>
            </a:r>
          </a:p>
          <a:p>
            <a:r>
              <a:rPr lang="en-US" dirty="0" smtClean="0"/>
              <a:t>Setting logging level to “debug”</a:t>
            </a:r>
          </a:p>
          <a:p>
            <a:pPr lvl="1"/>
            <a:r>
              <a:rPr lang="en-US" dirty="0" smtClean="0"/>
              <a:t>&lt;logger name="com.qad“ </a:t>
            </a:r>
            <a:r>
              <a:rPr lang="en-US" dirty="0" err="1" smtClean="0"/>
              <a:t>additivity</a:t>
            </a:r>
            <a:r>
              <a:rPr lang="en-US" dirty="0" smtClean="0"/>
              <a:t>="false"&gt;</a:t>
            </a:r>
          </a:p>
          <a:p>
            <a:pPr lvl="1"/>
            <a:r>
              <a:rPr lang="en-US" dirty="0" smtClean="0"/>
              <a:t>	&lt;level value="debug"/&gt;</a:t>
            </a:r>
          </a:p>
          <a:p>
            <a:pPr lvl="1"/>
            <a:r>
              <a:rPr lang="en-US" dirty="0" smtClean="0"/>
              <a:t>	&lt;</a:t>
            </a:r>
            <a:r>
              <a:rPr lang="en-US" dirty="0" err="1" smtClean="0"/>
              <a:t>appender</a:t>
            </a:r>
            <a:r>
              <a:rPr lang="en-US" dirty="0" smtClean="0"/>
              <a:t>-ref ref="</a:t>
            </a:r>
            <a:r>
              <a:rPr lang="en-US" dirty="0" err="1" smtClean="0"/>
              <a:t>qxtend.debug</a:t>
            </a:r>
            <a:r>
              <a:rPr lang="en-US" dirty="0" smtClean="0"/>
              <a:t>"/&gt;</a:t>
            </a:r>
          </a:p>
          <a:p>
            <a:pPr lvl="1"/>
            <a:r>
              <a:rPr lang="en-US" dirty="0" smtClean="0"/>
              <a:t>&lt;/logger&gt;</a:t>
            </a:r>
          </a:p>
          <a:p>
            <a:endParaRPr lang="en-US" dirty="0" smtClean="0"/>
          </a:p>
        </p:txBody>
      </p:sp>
      <p:sp>
        <p:nvSpPr>
          <p:cNvPr id="11267" name="Rectangle 2"/>
          <p:cNvSpPr>
            <a:spLocks noGrp="1" noChangeArrowheads="1"/>
          </p:cNvSpPr>
          <p:nvPr>
            <p:ph type="title"/>
          </p:nvPr>
        </p:nvSpPr>
        <p:spPr/>
        <p:txBody>
          <a:bodyPr/>
          <a:lstStyle/>
          <a:p>
            <a:r>
              <a:rPr lang="en-US" smtClean="0"/>
              <a:t>QXtend Server Processing Log</a:t>
            </a:r>
          </a:p>
        </p:txBody>
      </p:sp>
      <p:sp>
        <p:nvSpPr>
          <p:cNvPr id="5" name="Footer Placeholder 4"/>
          <p:cNvSpPr>
            <a:spLocks noGrp="1"/>
          </p:cNvSpPr>
          <p:nvPr>
            <p:ph type="ftr" sz="quarter" idx="10"/>
          </p:nvPr>
        </p:nvSpPr>
        <p:spPr/>
        <p:txBody>
          <a:bodyPr/>
          <a:lstStyle/>
          <a:p>
            <a:r>
              <a:rPr lang="en-US" dirty="0" smtClean="0"/>
              <a:t>QX-TRBL-090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5166</TotalTime>
  <Words>5459</Words>
  <Application>Microsoft Office PowerPoint</Application>
  <PresentationFormat>On-screen Show (4:3)</PresentationFormat>
  <Paragraphs>581</Paragraphs>
  <Slides>30</Slides>
  <Notes>28</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QAD 2010 Template</vt:lpstr>
      <vt:lpstr>QXtend Diagnostics &amp; Troubleshooting</vt:lpstr>
      <vt:lpstr>QXtend Inbound Logging</vt:lpstr>
      <vt:lpstr>QXtend Inbound Log Files</vt:lpstr>
      <vt:lpstr>QDoc Requests Log and Responses Log</vt:lpstr>
      <vt:lpstr>QDoc Summary Log</vt:lpstr>
      <vt:lpstr>QDoc Processing Log</vt:lpstr>
      <vt:lpstr>QXtend Server Install Log</vt:lpstr>
      <vt:lpstr>Connection Pool Manager Log</vt:lpstr>
      <vt:lpstr>QXtend Server Processing Log</vt:lpstr>
      <vt:lpstr>Queue Manager Log</vt:lpstr>
      <vt:lpstr>Debugging UI API QDocs</vt:lpstr>
      <vt:lpstr>View Telnet Connection Pool</vt:lpstr>
      <vt:lpstr>Telnet Screen – Current state</vt:lpstr>
      <vt:lpstr>Viewing multiple telnet windows</vt:lpstr>
      <vt:lpstr>Extra Logging Parameters</vt:lpstr>
      <vt:lpstr>QXtend Inbound Exception Codes</vt:lpstr>
      <vt:lpstr>QXtend Outbound Log files</vt:lpstr>
      <vt:lpstr>Background Sessions – Log Files</vt:lpstr>
      <vt:lpstr>Identify session log file</vt:lpstr>
      <vt:lpstr>Session log files: Log Level</vt:lpstr>
      <vt:lpstr>Log Files – Sample for Event Service</vt:lpstr>
      <vt:lpstr>Log Files – Sample for Message Publisher</vt:lpstr>
      <vt:lpstr>Log Files – Sample for Sender</vt:lpstr>
      <vt:lpstr>4GL Trace: start-sess.sh</vt:lpstr>
      <vt:lpstr>QXtend AppServers</vt:lpstr>
      <vt:lpstr>QXtend AppServers – Log Files</vt:lpstr>
      <vt:lpstr>QXO Viewers Tab</vt:lpstr>
      <vt:lpstr>Message Monitor</vt:lpstr>
      <vt:lpstr>Message Monitor</vt:lpstr>
      <vt:lpstr>Exercise: Troubleshooting</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224</cp:revision>
  <dcterms:created xsi:type="dcterms:W3CDTF">2006-05-25T01:43:58Z</dcterms:created>
  <dcterms:modified xsi:type="dcterms:W3CDTF">2013-10-23T07:02:31Z</dcterms:modified>
</cp:coreProperties>
</file>