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Lst>
  <p:notesMasterIdLst>
    <p:notesMasterId r:id="rId24"/>
  </p:notesMasterIdLst>
  <p:sldIdLst>
    <p:sldId id="259" r:id="rId2"/>
    <p:sldId id="260" r:id="rId3"/>
    <p:sldId id="261" r:id="rId4"/>
    <p:sldId id="262" r:id="rId5"/>
    <p:sldId id="264" r:id="rId6"/>
    <p:sldId id="266" r:id="rId7"/>
    <p:sldId id="267" r:id="rId8"/>
    <p:sldId id="268" r:id="rId9"/>
    <p:sldId id="291" r:id="rId10"/>
    <p:sldId id="292" r:id="rId11"/>
    <p:sldId id="290" r:id="rId12"/>
    <p:sldId id="277" r:id="rId13"/>
    <p:sldId id="278" r:id="rId14"/>
    <p:sldId id="279" r:id="rId15"/>
    <p:sldId id="280" r:id="rId16"/>
    <p:sldId id="282" r:id="rId17"/>
    <p:sldId id="283" r:id="rId18"/>
    <p:sldId id="284" r:id="rId19"/>
    <p:sldId id="285" r:id="rId20"/>
    <p:sldId id="286" r:id="rId21"/>
    <p:sldId id="287" r:id="rId22"/>
    <p:sldId id="289" r:id="rId23"/>
  </p:sldIdLst>
  <p:sldSz cx="9144000" cy="6858000" type="screen4x3"/>
  <p:notesSz cx="7315200" cy="96012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75" autoAdjust="0"/>
    <p:restoredTop sz="64023" autoAdjust="0"/>
  </p:normalViewPr>
  <p:slideViewPr>
    <p:cSldViewPr>
      <p:cViewPr>
        <p:scale>
          <a:sx n="70" d="100"/>
          <a:sy n="70" d="100"/>
        </p:scale>
        <p:origin x="-2814" y="-16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defRPr>
            </a:lvl1pPr>
          </a:lstStyle>
          <a:p>
            <a:pPr>
              <a:defRPr/>
            </a:pPr>
            <a:fld id="{09A830DF-AC0E-4E67-8FAA-3BE66F542CA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lnSpc>
                <a:spcPct val="80000"/>
              </a:lnSpc>
            </a:pPr>
            <a:r>
              <a:rPr lang="en-US" altLang="zh-CN" sz="900" dirty="0" smtClean="0"/>
              <a:t>QXO supports two modes of operation for a source application: Data Extraction and Direct Data Publish (DDP).</a:t>
            </a:r>
          </a:p>
          <a:p>
            <a:pPr eaLnBrk="1" hangingPunct="1">
              <a:lnSpc>
                <a:spcPct val="80000"/>
              </a:lnSpc>
            </a:pPr>
            <a:endParaRPr lang="en-US" altLang="zh-CN" sz="900" dirty="0" smtClean="0"/>
          </a:p>
          <a:p>
            <a:pPr eaLnBrk="1" hangingPunct="1">
              <a:lnSpc>
                <a:spcPct val="80000"/>
              </a:lnSpc>
            </a:pPr>
            <a:r>
              <a:rPr lang="en-US" altLang="zh-CN" sz="900" dirty="0" smtClean="0"/>
              <a:t>In Data Extraction mode QXO is responsible for extracting business object data after a business event has occurred; the extraction process is orchestrated by the event service. Data Extraction is the most widely used operating mode and works with any Open Edge database. However, this approach has limitations; for example, the fact that data is published after the business event occurs means that the business object data could change during the time between when the event occurred and when the data was extracted. </a:t>
            </a:r>
          </a:p>
          <a:p>
            <a:pPr eaLnBrk="1" hangingPunct="1">
              <a:lnSpc>
                <a:spcPct val="80000"/>
              </a:lnSpc>
            </a:pPr>
            <a:endParaRPr lang="en-US" altLang="zh-CN" sz="900" dirty="0" smtClean="0"/>
          </a:p>
          <a:p>
            <a:pPr eaLnBrk="1" hangingPunct="1">
              <a:lnSpc>
                <a:spcPct val="80000"/>
              </a:lnSpc>
            </a:pPr>
            <a:r>
              <a:rPr lang="en-US" altLang="zh-CN" sz="900" dirty="0" smtClean="0"/>
              <a:t>In Direct Data Publish (DDP) mode, the source application is responsible for getting business object data related to a business event to QXO for processing—QXO does not extract the data. The source application must identify a business event, package the relevant business object data, then pass it to QXO using the DDP API provided by QXO. The DDP API can be called by connecting to a </a:t>
            </a:r>
            <a:r>
              <a:rPr lang="en-US" altLang="zh-CN" sz="900" dirty="0" err="1" smtClean="0"/>
              <a:t>OpenEdge</a:t>
            </a:r>
            <a:r>
              <a:rPr lang="en-US" altLang="zh-CN" sz="900" dirty="0" smtClean="0"/>
              <a:t> </a:t>
            </a:r>
            <a:r>
              <a:rPr lang="en-US" altLang="zh-CN" sz="900" dirty="0" err="1" smtClean="0"/>
              <a:t>AppServer</a:t>
            </a:r>
            <a:r>
              <a:rPr lang="en-US" altLang="zh-CN" sz="900" dirty="0" smtClean="0"/>
              <a:t> or by calling the QXI Web service to access the API. The content of the business object published is controlled completely by the source application and can be the result of complex business logic. DDP provides a unique mechanism for collating data to be published to external applications; Data Extraction mode cannot provide this same mechanism since the data is limited to data in the database.</a:t>
            </a:r>
          </a:p>
          <a:p>
            <a:pPr eaLnBrk="1" hangingPunct="1">
              <a:lnSpc>
                <a:spcPct val="80000"/>
              </a:lnSpc>
            </a:pPr>
            <a:endParaRPr lang="en-US" altLang="zh-CN" sz="900" dirty="0" smtClean="0"/>
          </a:p>
          <a:p>
            <a:pPr eaLnBrk="1" hangingPunct="1">
              <a:lnSpc>
                <a:spcPct val="80000"/>
              </a:lnSpc>
            </a:pPr>
            <a:r>
              <a:rPr lang="en-US" altLang="zh-CN" sz="900" dirty="0" smtClean="0"/>
              <a:t>Note: The</a:t>
            </a:r>
            <a:r>
              <a:rPr lang="en-US" altLang="zh-CN" sz="900" baseline="0" dirty="0" smtClean="0"/>
              <a:t> OpenEdge AppServer used in DDP is </a:t>
            </a:r>
            <a:r>
              <a:rPr lang="en-US" altLang="zh-CN" sz="900" baseline="0" dirty="0" err="1" smtClean="0"/>
              <a:t>qxosi</a:t>
            </a:r>
            <a:r>
              <a:rPr lang="en-US" altLang="zh-CN" sz="900" baseline="0" dirty="0" smtClean="0"/>
              <a:t> AppServer. (while </a:t>
            </a:r>
            <a:r>
              <a:rPr lang="en-US" altLang="zh-CN" sz="900" baseline="0" dirty="0" err="1" smtClean="0"/>
              <a:t>qxoui_AppServer</a:t>
            </a:r>
            <a:r>
              <a:rPr lang="en-US" altLang="zh-CN" sz="900" baseline="0" dirty="0" smtClean="0"/>
              <a:t> is responsible for Outbound UI) It’s configured during QXtend installation and should be running after QXtend is started.  </a:t>
            </a:r>
            <a:endParaRPr lang="en-US" altLang="zh-CN" sz="900" dirty="0" smtClean="0"/>
          </a:p>
          <a:p>
            <a:pPr eaLnBrk="1" hangingPunct="1">
              <a:lnSpc>
                <a:spcPct val="80000"/>
              </a:lnSpc>
            </a:pPr>
            <a:endParaRPr lang="en-US" altLang="zh-CN" sz="900" dirty="0" smtClean="0"/>
          </a:p>
          <a:p>
            <a:pPr eaLnBrk="1" hangingPunct="1">
              <a:lnSpc>
                <a:spcPct val="80000"/>
              </a:lnSpc>
            </a:pPr>
            <a:r>
              <a:rPr lang="en-US" altLang="zh-CN" sz="900" dirty="0" smtClean="0"/>
              <a:t>Since QXO is not responsible for extracting data from the source application, the event service is not required for source applications that use DDP. Currently a source application cannot use both Data Extraction and DDP modes. When configuring a DDP source application, you do not have to configure a set of databases, since QXO does not need to connect to the source application database to poll for events and extract data.</a:t>
            </a:r>
          </a:p>
          <a:p>
            <a:pPr eaLnBrk="1" hangingPunct="1">
              <a:lnSpc>
                <a:spcPct val="80000"/>
              </a:lnSpc>
            </a:pPr>
            <a:endParaRPr lang="en-US" altLang="zh-CN" sz="900" dirty="0" smtClean="0"/>
          </a:p>
          <a:p>
            <a:pPr eaLnBrk="1" hangingPunct="1">
              <a:lnSpc>
                <a:spcPct val="80000"/>
              </a:lnSpc>
            </a:pPr>
            <a:r>
              <a:rPr lang="en-US" altLang="zh-CN" sz="900" dirty="0" smtClean="0"/>
              <a:t>With Data Extraction source applications, the business object is user-defined. However, with DDP the business object is defined by the source application: the business object is imported into QXO (rather than being user-defined) and its structure cannot be changed. You create business objects for a DDP source application by importing an XML schema that defines the business object.</a:t>
            </a:r>
          </a:p>
          <a:p>
            <a:pPr eaLnBrk="1" hangingPunct="1">
              <a:lnSpc>
                <a:spcPct val="80000"/>
              </a:lnSpc>
            </a:pPr>
            <a:endParaRPr lang="en-US" altLang="zh-CN" sz="900" dirty="0" smtClean="0"/>
          </a:p>
          <a:p>
            <a:pPr eaLnBrk="1" hangingPunct="1">
              <a:lnSpc>
                <a:spcPct val="80000"/>
              </a:lnSpc>
            </a:pPr>
            <a:r>
              <a:rPr lang="en-US" altLang="zh-CN" sz="900" dirty="0" smtClean="0"/>
              <a:t>Once the data is published, a business object instance is created and the Publish and Deliver phases of the QXO process are executed, using the same rules regardless of the operating mode of the source application. If changes to the data content are required for the subscriber, these changes must be made in the profile definitions for the business object.</a:t>
            </a:r>
          </a:p>
        </p:txBody>
      </p:sp>
      <p:sp>
        <p:nvSpPr>
          <p:cNvPr id="16387" name="Slide Number Placeholder 3"/>
          <p:cNvSpPr>
            <a:spLocks noGrp="1"/>
          </p:cNvSpPr>
          <p:nvPr>
            <p:ph type="sldNum" sz="quarter" idx="5"/>
          </p:nvPr>
        </p:nvSpPr>
        <p:spPr>
          <a:noFill/>
        </p:spPr>
        <p:txBody>
          <a:bodyPr/>
          <a:lstStyle/>
          <a:p>
            <a:fld id="{F3F75B1C-7864-451D-8CC3-D6428D773B67}"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fld id="{DAABB67A-D135-4E4D-9213-D1A94FA8A1CE}" type="slidenum">
              <a:rPr lang="zh-CN" altLang="en-US" smtClean="0"/>
              <a:pPr/>
              <a:t>11</a:t>
            </a:fld>
            <a:endParaRPr lang="en-US" altLang="zh-CN" smtClean="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eaLnBrk="1" hangingPunct="1">
              <a:lnSpc>
                <a:spcPct val="90000"/>
              </a:lnSpc>
            </a:pPr>
            <a:r>
              <a:rPr lang="en-US" altLang="zh-CN" sz="1200" dirty="0" smtClean="0"/>
              <a:t>Enabling Enterprise Financials to publish data to QXtend requires the following steps to be performed within Enterprise Financials:</a:t>
            </a:r>
          </a:p>
          <a:p>
            <a:pPr eaLnBrk="1" hangingPunct="1">
              <a:lnSpc>
                <a:spcPct val="90000"/>
              </a:lnSpc>
            </a:pPr>
            <a:endParaRPr lang="en-US" altLang="zh-CN" sz="1200" dirty="0" smtClean="0"/>
          </a:p>
          <a:p>
            <a:pPr eaLnBrk="1" hangingPunct="1">
              <a:lnSpc>
                <a:spcPct val="90000"/>
              </a:lnSpc>
              <a:buFont typeface="Calibri" pitchFamily="34" charset="0"/>
              <a:buAutoNum type="arabicPeriod"/>
            </a:pPr>
            <a:r>
              <a:rPr lang="en-US" altLang="zh-CN" sz="1200" b="1" dirty="0" smtClean="0"/>
              <a:t>Configure application ID</a:t>
            </a:r>
            <a:r>
              <a:rPr lang="en-US" altLang="zh-CN" sz="1200" dirty="0" smtClean="0"/>
              <a:t>. Identifies the Enterprise Financials instance. The application ID must be the same name given to the source application created in QXO.</a:t>
            </a:r>
          </a:p>
          <a:p>
            <a:pPr eaLnBrk="1" hangingPunct="1">
              <a:lnSpc>
                <a:spcPct val="90000"/>
              </a:lnSpc>
              <a:buFont typeface="Calibri" pitchFamily="34" charset="0"/>
              <a:buAutoNum type="arabicPeriod"/>
            </a:pPr>
            <a:endParaRPr lang="en-US" altLang="zh-CN" sz="1200" dirty="0" smtClean="0"/>
          </a:p>
          <a:p>
            <a:pPr eaLnBrk="1" hangingPunct="1">
              <a:lnSpc>
                <a:spcPct val="90000"/>
              </a:lnSpc>
              <a:buFont typeface="Calibri" pitchFamily="34" charset="0"/>
              <a:buAutoNum type="arabicPeriod"/>
            </a:pPr>
            <a:r>
              <a:rPr lang="en-US" altLang="zh-CN" sz="1200" b="1" dirty="0" smtClean="0"/>
              <a:t>Configure event daemon</a:t>
            </a:r>
            <a:r>
              <a:rPr lang="en-US" altLang="zh-CN" sz="1200" dirty="0" smtClean="0"/>
              <a:t>. The event daemon is a background process that runs against the Financials instance and is responsible for publishing data to QXO. For data to be published, an event daemon needs to be configured.</a:t>
            </a:r>
          </a:p>
          <a:p>
            <a:pPr eaLnBrk="1" hangingPunct="1">
              <a:lnSpc>
                <a:spcPct val="90000"/>
              </a:lnSpc>
              <a:buFont typeface="Calibri" pitchFamily="34" charset="0"/>
              <a:buAutoNum type="arabicPeriod"/>
            </a:pPr>
            <a:endParaRPr lang="en-US" altLang="zh-CN" sz="1200" dirty="0" smtClean="0"/>
          </a:p>
          <a:p>
            <a:pPr eaLnBrk="1" hangingPunct="1">
              <a:lnSpc>
                <a:spcPct val="90000"/>
              </a:lnSpc>
              <a:buFont typeface="Calibri" pitchFamily="34" charset="0"/>
              <a:buAutoNum type="arabicPeriod"/>
            </a:pPr>
            <a:r>
              <a:rPr lang="en-US" altLang="zh-CN" sz="1200" b="1" dirty="0" smtClean="0"/>
              <a:t>Create event destination</a:t>
            </a:r>
            <a:r>
              <a:rPr lang="en-US" altLang="zh-CN" sz="1200" dirty="0" smtClean="0"/>
              <a:t>. Defines the target to which financial data will be sent; for QXtend this is the DDP AppServer configured during QXO configuration.</a:t>
            </a:r>
          </a:p>
          <a:p>
            <a:pPr eaLnBrk="1" hangingPunct="1">
              <a:lnSpc>
                <a:spcPct val="90000"/>
              </a:lnSpc>
              <a:buFont typeface="Calibri" pitchFamily="34" charset="0"/>
              <a:buAutoNum type="arabicPeriod"/>
            </a:pPr>
            <a:endParaRPr lang="en-US" altLang="zh-CN" sz="1200" dirty="0" smtClean="0"/>
          </a:p>
          <a:p>
            <a:pPr eaLnBrk="1" hangingPunct="1">
              <a:lnSpc>
                <a:spcPct val="90000"/>
              </a:lnSpc>
              <a:buFont typeface="Calibri" pitchFamily="34" charset="0"/>
              <a:buAutoNum type="arabicPeriod"/>
            </a:pPr>
            <a:r>
              <a:rPr lang="en-US" altLang="zh-CN" sz="1200" b="1" dirty="0" smtClean="0"/>
              <a:t>Configure event types</a:t>
            </a:r>
            <a:r>
              <a:rPr lang="en-US" altLang="zh-CN" sz="1200" dirty="0" smtClean="0"/>
              <a:t>. These link events raised against the Financials business components to the event destination created in Step . This controls which business events send their data to QXO.</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eaLnBrk="1" hangingPunct="1"/>
            <a:r>
              <a:rPr lang="en-US" altLang="zh-CN" smtClean="0"/>
              <a:t>The System Maintain function allows you to maintain a set of global system settings. One of those settings is the Application ID; this field is included in the message that is published to QXO. QXO uses this value to identify the source of the data, so it must be set to the same value as the name of the corresponding source application in QXO.</a:t>
            </a:r>
          </a:p>
        </p:txBody>
      </p:sp>
      <p:sp>
        <p:nvSpPr>
          <p:cNvPr id="38915" name="Slide Number Placeholder 3"/>
          <p:cNvSpPr>
            <a:spLocks noGrp="1"/>
          </p:cNvSpPr>
          <p:nvPr>
            <p:ph type="sldNum" sz="quarter" idx="5"/>
          </p:nvPr>
        </p:nvSpPr>
        <p:spPr>
          <a:noFill/>
        </p:spPr>
        <p:txBody>
          <a:bodyPr/>
          <a:lstStyle/>
          <a:p>
            <a:fld id="{E7DDA811-C458-49D5-AC06-08F7C18E7A27}"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a:ln/>
        </p:spPr>
      </p:sp>
      <p:sp>
        <p:nvSpPr>
          <p:cNvPr id="40962" name="Notes Placeholder 2"/>
          <p:cNvSpPr>
            <a:spLocks noGrp="1"/>
          </p:cNvSpPr>
          <p:nvPr>
            <p:ph type="body" idx="1"/>
          </p:nvPr>
        </p:nvSpPr>
        <p:spPr>
          <a:noFill/>
          <a:ln/>
        </p:spPr>
        <p:txBody>
          <a:bodyPr/>
          <a:lstStyle/>
          <a:p>
            <a:pPr eaLnBrk="1" hangingPunct="1"/>
            <a:r>
              <a:rPr lang="en-US" altLang="zh-CN" smtClean="0"/>
              <a:t>For details see QAD EE documentation. </a:t>
            </a:r>
            <a:endParaRPr lang="zh-CN" altLang="en-US" smtClean="0"/>
          </a:p>
        </p:txBody>
      </p:sp>
      <p:sp>
        <p:nvSpPr>
          <p:cNvPr id="40963" name="Slide Number Placeholder 3"/>
          <p:cNvSpPr>
            <a:spLocks noGrp="1"/>
          </p:cNvSpPr>
          <p:nvPr>
            <p:ph type="sldNum" sz="quarter" idx="5"/>
          </p:nvPr>
        </p:nvSpPr>
        <p:spPr>
          <a:noFill/>
        </p:spPr>
        <p:txBody>
          <a:bodyPr/>
          <a:lstStyle/>
          <a:p>
            <a:fld id="{9CA52123-9956-41CB-A210-63381DBFB1C8}"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43010" name="Notes Placeholder 2"/>
          <p:cNvSpPr>
            <a:spLocks noGrp="1"/>
          </p:cNvSpPr>
          <p:nvPr>
            <p:ph type="body" idx="1"/>
          </p:nvPr>
        </p:nvSpPr>
        <p:spPr>
          <a:noFill/>
          <a:ln/>
        </p:spPr>
        <p:txBody>
          <a:bodyPr/>
          <a:lstStyle/>
          <a:p>
            <a:pPr eaLnBrk="1" hangingPunct="1"/>
            <a:r>
              <a:rPr lang="en-US" altLang="zh-CN" dirty="0" smtClean="0"/>
              <a:t>The event daemon created in the previous step processes the business events and delivers them to event destinations. QXO needs to be configured as an event destination.  A new event destination needs to be created and the </a:t>
            </a:r>
            <a:r>
              <a:rPr lang="en-US" altLang="zh-CN" dirty="0" err="1" smtClean="0"/>
              <a:t>Appserver</a:t>
            </a:r>
            <a:r>
              <a:rPr lang="en-US" altLang="zh-CN" dirty="0" smtClean="0"/>
              <a:t> connection configured to connect to the QXO DDP </a:t>
            </a:r>
            <a:r>
              <a:rPr lang="en-US" altLang="zh-CN" dirty="0" err="1" smtClean="0"/>
              <a:t>AppServer</a:t>
            </a:r>
            <a:r>
              <a:rPr lang="en-US" altLang="zh-CN" dirty="0" smtClean="0"/>
              <a:t> in the QXO DDP configuration. Finally, the </a:t>
            </a:r>
            <a:r>
              <a:rPr lang="en-US" altLang="zh-CN" dirty="0" err="1" smtClean="0"/>
              <a:t>Appserver</a:t>
            </a:r>
            <a:r>
              <a:rPr lang="en-US" altLang="zh-CN" dirty="0" smtClean="0"/>
              <a:t> procedure needs to be set to com/</a:t>
            </a:r>
            <a:r>
              <a:rPr lang="en-US" altLang="zh-CN" dirty="0" err="1" smtClean="0"/>
              <a:t>qad</a:t>
            </a:r>
            <a:r>
              <a:rPr lang="en-US" altLang="zh-CN" dirty="0" smtClean="0"/>
              <a:t>/</a:t>
            </a:r>
            <a:r>
              <a:rPr lang="en-US" altLang="zh-CN" dirty="0" err="1" smtClean="0"/>
              <a:t>qra</a:t>
            </a:r>
            <a:r>
              <a:rPr lang="en-US" altLang="zh-CN" dirty="0" smtClean="0"/>
              <a:t>/</a:t>
            </a:r>
            <a:r>
              <a:rPr lang="en-US" altLang="zh-CN" dirty="0" err="1" smtClean="0"/>
              <a:t>si</a:t>
            </a:r>
            <a:r>
              <a:rPr lang="en-US" altLang="zh-CN" dirty="0" smtClean="0"/>
              <a:t>/</a:t>
            </a:r>
            <a:r>
              <a:rPr lang="en-US" altLang="zh-CN" dirty="0" err="1" smtClean="0"/>
              <a:t>RPCRequestService.p</a:t>
            </a:r>
            <a:r>
              <a:rPr lang="en-US" altLang="zh-CN" dirty="0" smtClean="0"/>
              <a:t>. This configuration will be used as the connection to QXO when publishing data.</a:t>
            </a:r>
          </a:p>
        </p:txBody>
      </p:sp>
      <p:sp>
        <p:nvSpPr>
          <p:cNvPr id="43011" name="Slide Number Placeholder 3"/>
          <p:cNvSpPr>
            <a:spLocks noGrp="1"/>
          </p:cNvSpPr>
          <p:nvPr>
            <p:ph type="sldNum" sz="quarter" idx="5"/>
          </p:nvPr>
        </p:nvSpPr>
        <p:spPr>
          <a:noFill/>
        </p:spPr>
        <p:txBody>
          <a:bodyPr/>
          <a:lstStyle/>
          <a:p>
            <a:fld id="{D35D271F-1D9B-42E0-B3C3-ED113A506D71}" type="slidenum">
              <a:rPr lang="zh-CN" altLang="en-US" smtClean="0"/>
              <a:pPr/>
              <a:t>14</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a:ln/>
        </p:spPr>
      </p:sp>
      <p:sp>
        <p:nvSpPr>
          <p:cNvPr id="45058" name="Notes Placeholder 2"/>
          <p:cNvSpPr>
            <a:spLocks noGrp="1"/>
          </p:cNvSpPr>
          <p:nvPr>
            <p:ph type="body" idx="1"/>
          </p:nvPr>
        </p:nvSpPr>
        <p:spPr>
          <a:noFill/>
          <a:ln/>
        </p:spPr>
        <p:txBody>
          <a:bodyPr/>
          <a:lstStyle/>
          <a:p>
            <a:pPr eaLnBrk="1" hangingPunct="1"/>
            <a:r>
              <a:rPr lang="en-US" altLang="zh-CN" dirty="0" smtClean="0"/>
              <a:t>The Event Configuration screen in Financials allows you to create a subscription to a business event within Enterprise Financials. The business component that will raise the event is selected, and the QXtend destination created in the previous step is assigned. </a:t>
            </a:r>
          </a:p>
          <a:p>
            <a:pPr eaLnBrk="1" hangingPunct="1"/>
            <a:endParaRPr lang="en-US" altLang="zh-CN" dirty="0" smtClean="0"/>
          </a:p>
          <a:p>
            <a:pPr eaLnBrk="1" hangingPunct="1"/>
            <a:r>
              <a:rPr lang="en-US" altLang="zh-CN" dirty="0" smtClean="0"/>
              <a:t>When business events are raised against the component, the event data is published to the QXO destination, which ultimately will publish the data to QXO using QXO DDP.</a:t>
            </a:r>
          </a:p>
        </p:txBody>
      </p:sp>
      <p:sp>
        <p:nvSpPr>
          <p:cNvPr id="45059" name="Slide Number Placeholder 3"/>
          <p:cNvSpPr>
            <a:spLocks noGrp="1"/>
          </p:cNvSpPr>
          <p:nvPr>
            <p:ph type="sldNum" sz="quarter" idx="5"/>
          </p:nvPr>
        </p:nvSpPr>
        <p:spPr>
          <a:noFill/>
        </p:spPr>
        <p:txBody>
          <a:bodyPr/>
          <a:lstStyle/>
          <a:p>
            <a:fld id="{1E7161A7-FBBC-450B-A5DF-7733040350C6}" type="slidenum">
              <a:rPr lang="zh-CN" altLang="en-US" smtClean="0"/>
              <a:pPr/>
              <a:t>15</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a:ln/>
        </p:spPr>
      </p:sp>
      <p:sp>
        <p:nvSpPr>
          <p:cNvPr id="47106" name="Notes Placeholder 2"/>
          <p:cNvSpPr>
            <a:spLocks noGrp="1"/>
          </p:cNvSpPr>
          <p:nvPr>
            <p:ph type="body" idx="1"/>
          </p:nvPr>
        </p:nvSpPr>
        <p:spPr>
          <a:noFill/>
          <a:ln/>
        </p:spPr>
        <p:txBody>
          <a:bodyPr/>
          <a:lstStyle/>
          <a:p>
            <a:pPr eaLnBrk="1" hangingPunct="1"/>
            <a:r>
              <a:rPr lang="en-US" altLang="zh-CN" dirty="0" smtClean="0"/>
              <a:t>To publish data from QAD Enterprise Financials, a transaction must be processed against one of the business components that has been configured to send data to QXO. However, before creating the transaction, make sure that the event daemon is running. To check the event daemon, use the Event Daemon Monitor function. If the daemon is not running, start it by using Event Daemon Start.</a:t>
            </a:r>
          </a:p>
          <a:p>
            <a:pPr eaLnBrk="1" hangingPunct="1"/>
            <a:endParaRPr lang="en-US" altLang="zh-CN" dirty="0" smtClean="0"/>
          </a:p>
          <a:p>
            <a:pPr eaLnBrk="1" hangingPunct="1"/>
            <a:r>
              <a:rPr lang="en-US" altLang="zh-CN" dirty="0" smtClean="0"/>
              <a:t>Create a new entry in the business component configured to publish data to QXO; this will generate an event message.</a:t>
            </a:r>
          </a:p>
          <a:p>
            <a:pPr eaLnBrk="1" hangingPunct="1"/>
            <a:endParaRPr lang="en-US" altLang="zh-CN" dirty="0" smtClean="0"/>
          </a:p>
          <a:p>
            <a:pPr eaLnBrk="1" hangingPunct="1"/>
            <a:r>
              <a:rPr lang="en-US" altLang="zh-CN" dirty="0" smtClean="0"/>
              <a:t>Using the Event Monitor function, check the event queue. You will see the message that was raised by the application and published to QXO. Then go to QXO and look in the Subscriber Messages viewer. You will see a new message that contains the data that has been published by Financials.</a:t>
            </a:r>
          </a:p>
        </p:txBody>
      </p:sp>
      <p:sp>
        <p:nvSpPr>
          <p:cNvPr id="47107" name="Slide Number Placeholder 3"/>
          <p:cNvSpPr>
            <a:spLocks noGrp="1"/>
          </p:cNvSpPr>
          <p:nvPr>
            <p:ph type="sldNum" sz="quarter" idx="5"/>
          </p:nvPr>
        </p:nvSpPr>
        <p:spPr>
          <a:noFill/>
        </p:spPr>
        <p:txBody>
          <a:bodyPr/>
          <a:lstStyle/>
          <a:p>
            <a:fld id="{BC3BA847-6860-4341-92F2-4722F19229D3}" type="slidenum">
              <a:rPr lang="zh-CN" altLang="en-US" smtClean="0"/>
              <a:pPr/>
              <a:t>16</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altLang="zh-CN" dirty="0" smtClean="0"/>
              <a:t>You can use Event Daemon Start to start the daemon, and use Event Daemon Stop or Event Daemon Unconditional Stop to stop the daemon.  You can also use Event Daemon Clear Queue to remove the messages in queue. </a:t>
            </a:r>
          </a:p>
          <a:p>
            <a:endParaRPr lang="en-US" altLang="zh-CN" dirty="0" smtClean="0"/>
          </a:p>
          <a:p>
            <a:r>
              <a:rPr lang="en-US" altLang="zh-CN" dirty="0" smtClean="0"/>
              <a:t>The Event</a:t>
            </a:r>
            <a:r>
              <a:rPr lang="en-US" altLang="zh-CN" baseline="0" dirty="0" smtClean="0"/>
              <a:t> Daemon must be in Running status in order to process event. </a:t>
            </a:r>
            <a:endParaRPr lang="en-US" altLang="zh-CN"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this example, we are creating a Customer</a:t>
            </a:r>
            <a:r>
              <a:rPr lang="en-US" baseline="0" dirty="0" smtClean="0"/>
              <a:t> Type called “DDP”. Since we have created event configuration for component Customer Type, when a new customer type is created, the event data is published to the QXO destination. </a:t>
            </a:r>
            <a:endParaRPr lang="en-US" dirty="0"/>
          </a:p>
        </p:txBody>
      </p:sp>
      <p:sp>
        <p:nvSpPr>
          <p:cNvPr id="4" name="Slide Number Placeholder 3"/>
          <p:cNvSpPr>
            <a:spLocks noGrp="1"/>
          </p:cNvSpPr>
          <p:nvPr>
            <p:ph type="sldNum" sz="quarter" idx="10"/>
          </p:nvPr>
        </p:nvSpPr>
        <p:spPr/>
        <p:txBody>
          <a:bodyPr/>
          <a:lstStyle/>
          <a:p>
            <a:pPr>
              <a:defRPr/>
            </a:pPr>
            <a:fld id="{09A830DF-AC0E-4E67-8FAA-3BE66F542CAC}" type="slidenum">
              <a:rPr lang="zh-CN" altLang="en-US" smtClean="0"/>
              <a:pPr>
                <a:defRPr/>
              </a:pPr>
              <a:t>19</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p:spPr>
        <p:txBody>
          <a:bodyPr/>
          <a:lstStyle/>
          <a:p>
            <a:pPr marL="228600" indent="-228600" eaLnBrk="1" hangingPunct="1"/>
            <a:r>
              <a:rPr lang="en-US" altLang="zh-CN" smtClean="0"/>
              <a:t>The following list shows a number of key terms and concepts for DDP. In each statement below, fill in the correct term from the list. Some terms are used more than once.</a:t>
            </a:r>
          </a:p>
          <a:p>
            <a:pPr marL="228600" indent="-228600" eaLnBrk="1" hangingPunct="1"/>
            <a:endParaRPr lang="en-US" altLang="zh-CN" smtClean="0"/>
          </a:p>
          <a:p>
            <a:pPr marL="228600" indent="-228600" eaLnBrk="1" hangingPunct="1">
              <a:buFont typeface="Calibri" pitchFamily="34" charset="0"/>
              <a:buAutoNum type="arabicPeriod"/>
            </a:pPr>
            <a:r>
              <a:rPr lang="en-US" altLang="zh-CN" smtClean="0"/>
              <a:t>QXO supports two modes of operation for a source application: __</a:t>
            </a:r>
            <a:r>
              <a:rPr lang="en-US" altLang="zh-CN" b="1" smtClean="0"/>
              <a:t>Data Extraction</a:t>
            </a:r>
            <a:r>
              <a:rPr lang="en-US" altLang="zh-CN" smtClean="0"/>
              <a:t>____ and _</a:t>
            </a:r>
            <a:r>
              <a:rPr lang="en-US" altLang="zh-CN" b="1" smtClean="0"/>
              <a:t>Direct Data Publish (DDP)</a:t>
            </a:r>
            <a:r>
              <a:rPr lang="en-US" altLang="zh-CN" smtClean="0"/>
              <a:t>_____.</a:t>
            </a:r>
          </a:p>
          <a:p>
            <a:pPr marL="228600" indent="-228600" eaLnBrk="1" hangingPunct="1">
              <a:buFont typeface="Calibri" pitchFamily="34" charset="0"/>
              <a:buAutoNum type="arabicPeriod"/>
            </a:pPr>
            <a:r>
              <a:rPr lang="en-US" altLang="zh-CN" smtClean="0"/>
              <a:t>In data extraction mode QXO extracts business object data after a __</a:t>
            </a:r>
            <a:r>
              <a:rPr lang="en-US" altLang="zh-CN" b="1" smtClean="0"/>
              <a:t>business event</a:t>
            </a:r>
            <a:r>
              <a:rPr lang="en-US" altLang="zh-CN" smtClean="0"/>
              <a:t>____ has occurred; extraction is orchestrated by an __</a:t>
            </a:r>
            <a:r>
              <a:rPr lang="en-US" altLang="zh-CN" b="1" smtClean="0"/>
              <a:t>event service</a:t>
            </a:r>
            <a:r>
              <a:rPr lang="en-US" altLang="zh-CN" smtClean="0"/>
              <a:t>____. In DDP mode, the _</a:t>
            </a:r>
            <a:r>
              <a:rPr lang="en-US" altLang="zh-CN" b="1" smtClean="0"/>
              <a:t>source application</a:t>
            </a:r>
            <a:r>
              <a:rPr lang="en-US" altLang="zh-CN" smtClean="0"/>
              <a:t>_____ is responsible for getting business object data related to a business event to QXO for processing. Consequently you do not have to configure an __</a:t>
            </a:r>
            <a:r>
              <a:rPr lang="en-US" altLang="zh-CN" b="1" smtClean="0"/>
              <a:t>event service</a:t>
            </a:r>
            <a:r>
              <a:rPr lang="en-US" altLang="zh-CN" smtClean="0"/>
              <a:t>____ when using DPP.</a:t>
            </a:r>
          </a:p>
          <a:p>
            <a:pPr marL="228600" indent="-228600" eaLnBrk="1" hangingPunct="1">
              <a:buFont typeface="Calibri" pitchFamily="34" charset="0"/>
              <a:buAutoNum type="arabicPeriod"/>
            </a:pPr>
            <a:r>
              <a:rPr lang="en-US" altLang="zh-CN" smtClean="0"/>
              <a:t>You do not have to define a set of _</a:t>
            </a:r>
            <a:r>
              <a:rPr lang="en-US" altLang="zh-CN" b="1" smtClean="0"/>
              <a:t>database connections</a:t>
            </a:r>
            <a:r>
              <a:rPr lang="en-US" altLang="zh-CN" smtClean="0"/>
              <a:t>___ for DDP source applications because DDP does not use an event service.</a:t>
            </a:r>
          </a:p>
          <a:p>
            <a:pPr marL="228600" indent="-228600" eaLnBrk="1" hangingPunct="1">
              <a:buFont typeface="Calibri" pitchFamily="34" charset="0"/>
              <a:buAutoNum type="arabicPeriod"/>
            </a:pPr>
            <a:r>
              <a:rPr lang="en-US" altLang="zh-CN" smtClean="0"/>
              <a:t>One of the advantages of using DDP is that there is no _</a:t>
            </a:r>
            <a:r>
              <a:rPr lang="en-US" altLang="zh-CN" b="1" smtClean="0"/>
              <a:t>timelag</a:t>
            </a:r>
            <a:r>
              <a:rPr lang="en-US" altLang="zh-CN" smtClean="0"/>
              <a:t>_____ between when an event occurred and when the business object is published and delivered.</a:t>
            </a:r>
          </a:p>
          <a:p>
            <a:pPr marL="228600" indent="-228600" eaLnBrk="1" hangingPunct="1">
              <a:buFont typeface="Calibri" pitchFamily="34" charset="0"/>
              <a:buAutoNum type="arabicPeriod"/>
            </a:pPr>
            <a:r>
              <a:rPr lang="en-US" altLang="zh-CN" smtClean="0"/>
              <a:t>When configuring QAD EE for use with DPP, you use the System Maintain program to enter the __</a:t>
            </a:r>
            <a:r>
              <a:rPr lang="en-US" altLang="zh-CN" b="1" smtClean="0"/>
              <a:t>Application ID</a:t>
            </a:r>
            <a:r>
              <a:rPr lang="en-US" altLang="zh-CN" smtClean="0"/>
              <a:t>____, which identifies the source of the data. This must be set to the same value as the name of the corresponding __</a:t>
            </a:r>
            <a:r>
              <a:rPr lang="en-US" altLang="zh-CN" b="1" smtClean="0"/>
              <a:t>source application</a:t>
            </a:r>
            <a:r>
              <a:rPr lang="en-US" altLang="zh-CN" smtClean="0"/>
              <a:t>____ in QXO.</a:t>
            </a:r>
          </a:p>
          <a:p>
            <a:pPr marL="228600" indent="-228600" eaLnBrk="1" hangingPunct="1">
              <a:buFont typeface="Calibri" pitchFamily="34" charset="0"/>
              <a:buAutoNum type="arabicPeriod"/>
            </a:pPr>
            <a:r>
              <a:rPr lang="en-US" altLang="zh-CN" smtClean="0"/>
              <a:t>__</a:t>
            </a:r>
            <a:r>
              <a:rPr lang="en-US" altLang="zh-CN" b="1" smtClean="0"/>
              <a:t>Event destination</a:t>
            </a:r>
            <a:r>
              <a:rPr lang="en-US" altLang="zh-CN" smtClean="0"/>
              <a:t>__ defines the target to which financial data will be sent; while _</a:t>
            </a:r>
            <a:r>
              <a:rPr lang="en-US" altLang="zh-CN" b="1" smtClean="0"/>
              <a:t>event configuration</a:t>
            </a:r>
            <a:r>
              <a:rPr lang="en-US" altLang="zh-CN" smtClean="0"/>
              <a:t>_ link events raised against the Financials business components to the __</a:t>
            </a:r>
            <a:r>
              <a:rPr lang="en-US" altLang="zh-CN" b="1" smtClean="0"/>
              <a:t>event destination</a:t>
            </a:r>
            <a:r>
              <a:rPr lang="en-US" altLang="zh-CN" smtClean="0"/>
              <a:t>__ . </a:t>
            </a:r>
          </a:p>
          <a:p>
            <a:pPr marL="228600" indent="-228600" eaLnBrk="1" hangingPunct="1"/>
            <a:endParaRPr lang="en-US" altLang="zh-CN" smtClean="0"/>
          </a:p>
        </p:txBody>
      </p:sp>
      <p:sp>
        <p:nvSpPr>
          <p:cNvPr id="54275" name="Slide Number Placeholder 3"/>
          <p:cNvSpPr>
            <a:spLocks noGrp="1"/>
          </p:cNvSpPr>
          <p:nvPr>
            <p:ph type="sldNum" sz="quarter" idx="5"/>
          </p:nvPr>
        </p:nvSpPr>
        <p:spPr>
          <a:noFill/>
        </p:spPr>
        <p:txBody>
          <a:bodyPr/>
          <a:lstStyle/>
          <a:p>
            <a:fld id="{FCD6E75E-F869-45F7-89E9-6FE556B4C6F2}" type="slidenum">
              <a:rPr lang="zh-CN" altLang="en-US" smtClean="0"/>
              <a:pPr/>
              <a:t>22</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80000"/>
              </a:lnSpc>
            </a:pPr>
            <a:r>
              <a:rPr lang="en-US" altLang="zh-CN" sz="800" dirty="0" smtClean="0"/>
              <a:t>Configuring QXtend for DDP is similar to configuring it for Data Extraction; the major differences are in the set up of the source application and the creation of business objects. </a:t>
            </a:r>
          </a:p>
          <a:p>
            <a:pPr eaLnBrk="1" hangingPunct="1">
              <a:lnSpc>
                <a:spcPct val="80000"/>
              </a:lnSpc>
            </a:pPr>
            <a:endParaRPr lang="en-US" altLang="zh-CN" sz="800" dirty="0" smtClean="0"/>
          </a:p>
          <a:p>
            <a:pPr eaLnBrk="1" hangingPunct="1">
              <a:lnSpc>
                <a:spcPct val="80000"/>
              </a:lnSpc>
            </a:pPr>
            <a:r>
              <a:rPr lang="en-US" altLang="zh-CN" sz="800" dirty="0" smtClean="0"/>
              <a:t>To configure DDP within QXO, do the following:</a:t>
            </a:r>
          </a:p>
          <a:p>
            <a:pPr eaLnBrk="1" hangingPunct="1">
              <a:lnSpc>
                <a:spcPct val="80000"/>
              </a:lnSpc>
            </a:pPr>
            <a:endParaRPr lang="en-US" altLang="zh-CN" sz="800" dirty="0" smtClean="0"/>
          </a:p>
          <a:p>
            <a:pPr eaLnBrk="1" hangingPunct="1">
              <a:lnSpc>
                <a:spcPct val="80000"/>
              </a:lnSpc>
            </a:pPr>
            <a:r>
              <a:rPr lang="en-US" altLang="zh-CN" sz="800" b="1" kern="1200" dirty="0" smtClean="0">
                <a:solidFill>
                  <a:schemeClr val="tx1"/>
                </a:solidFill>
                <a:latin typeface="Arial" charset="0"/>
                <a:ea typeface="+mn-ea"/>
                <a:cs typeface="+mn-cs"/>
              </a:rPr>
              <a:t>Create/activate DDP source application type</a:t>
            </a:r>
            <a:r>
              <a:rPr lang="en-US" altLang="zh-CN" sz="800" kern="1200" dirty="0" smtClean="0">
                <a:solidFill>
                  <a:schemeClr val="tx1"/>
                </a:solidFill>
                <a:latin typeface="Arial" charset="0"/>
                <a:ea typeface="+mn-ea"/>
                <a:cs typeface="+mn-cs"/>
              </a:rPr>
              <a:t>. A source application can operate in either a Data Extraction or Direct Data Publishing mode, which is reflected in the configuration of the source application type. In the source application type screen, ensure that the DDP check box is selected. If the DDP source application type has already been defined, make sure it is active by selecting the Active check box</a:t>
            </a:r>
            <a:endParaRPr lang="en-US" altLang="zh-CN" sz="800" dirty="0" smtClean="0"/>
          </a:p>
          <a:p>
            <a:pPr eaLnBrk="1" hangingPunct="1">
              <a:lnSpc>
                <a:spcPct val="80000"/>
              </a:lnSpc>
            </a:pPr>
            <a:endParaRPr lang="en-US" altLang="zh-CN" sz="800" dirty="0" smtClean="0"/>
          </a:p>
          <a:p>
            <a:pPr eaLnBrk="1" hangingPunct="1">
              <a:lnSpc>
                <a:spcPct val="80000"/>
              </a:lnSpc>
            </a:pPr>
            <a:r>
              <a:rPr lang="en-US" altLang="zh-CN" sz="800" b="1" kern="1200" dirty="0" smtClean="0">
                <a:solidFill>
                  <a:schemeClr val="tx1"/>
                </a:solidFill>
                <a:latin typeface="Arial" charset="0"/>
                <a:ea typeface="+mn-ea"/>
                <a:cs typeface="+mn-cs"/>
              </a:rPr>
              <a:t>Create DDP source application</a:t>
            </a:r>
            <a:r>
              <a:rPr lang="en-US" altLang="zh-CN" sz="800" kern="1200" dirty="0" smtClean="0">
                <a:solidFill>
                  <a:schemeClr val="tx1"/>
                </a:solidFill>
                <a:latin typeface="Arial" charset="0"/>
                <a:ea typeface="+mn-ea"/>
                <a:cs typeface="+mn-cs"/>
              </a:rPr>
              <a:t>. A DDP source application instance must be created before data can be sent to QXO using the DDP API. Create a new instance from the source application tree menu: assign a name to identify the data source. A DDP source application has no database connections. Once the source application instance has been created, business objects can be created.</a:t>
            </a:r>
          </a:p>
          <a:p>
            <a:pPr eaLnBrk="1" hangingPunct="1">
              <a:lnSpc>
                <a:spcPct val="80000"/>
              </a:lnSpc>
            </a:pPr>
            <a:endParaRPr lang="en-US" altLang="zh-CN" sz="800" kern="1200" dirty="0" smtClean="0">
              <a:solidFill>
                <a:schemeClr val="tx1"/>
              </a:solidFill>
              <a:latin typeface="Arial" charset="0"/>
              <a:ea typeface="+mn-ea"/>
              <a:cs typeface="+mn-cs"/>
            </a:endParaRPr>
          </a:p>
          <a:p>
            <a:pPr eaLnBrk="1" hangingPunct="1">
              <a:lnSpc>
                <a:spcPct val="80000"/>
              </a:lnSpc>
            </a:pPr>
            <a:r>
              <a:rPr lang="en-US" altLang="zh-CN" sz="800" kern="1200" dirty="0" smtClean="0">
                <a:solidFill>
                  <a:schemeClr val="tx1"/>
                </a:solidFill>
                <a:latin typeface="Arial" charset="0"/>
                <a:ea typeface="+mn-ea"/>
                <a:cs typeface="+mn-cs"/>
              </a:rPr>
              <a:t>Enterprise</a:t>
            </a:r>
            <a:r>
              <a:rPr lang="en-US" altLang="zh-CN" sz="800" kern="1200" baseline="0" dirty="0" smtClean="0">
                <a:solidFill>
                  <a:schemeClr val="tx1"/>
                </a:solidFill>
                <a:latin typeface="Arial" charset="0"/>
                <a:ea typeface="+mn-ea"/>
                <a:cs typeface="+mn-cs"/>
              </a:rPr>
              <a:t> Financials uses DDP to publish data to QXtend, but it uses the same QADEE source application used for data extraction.  </a:t>
            </a:r>
          </a:p>
          <a:p>
            <a:pPr eaLnBrk="1" hangingPunct="1">
              <a:lnSpc>
                <a:spcPct val="80000"/>
              </a:lnSpc>
            </a:pPr>
            <a:endParaRPr lang="en-US" altLang="zh-CN" sz="800" kern="1200" baseline="0" dirty="0" smtClean="0">
              <a:solidFill>
                <a:schemeClr val="tx1"/>
              </a:solidFill>
              <a:latin typeface="Arial" charset="0"/>
              <a:ea typeface="+mn-ea"/>
              <a:cs typeface="+mn-cs"/>
            </a:endParaRPr>
          </a:p>
          <a:p>
            <a:pPr eaLnBrk="1" hangingPunct="1">
              <a:lnSpc>
                <a:spcPct val="80000"/>
              </a:lnSpc>
            </a:pPr>
            <a:r>
              <a:rPr lang="en-US" altLang="zh-CN" sz="800" b="1" kern="1200" baseline="0" dirty="0" smtClean="0">
                <a:solidFill>
                  <a:schemeClr val="tx1"/>
                </a:solidFill>
                <a:latin typeface="Arial" charset="0"/>
                <a:ea typeface="+mn-ea"/>
                <a:cs typeface="+mn-cs"/>
              </a:rPr>
              <a:t>Set up business events</a:t>
            </a:r>
            <a:r>
              <a:rPr lang="en-US" altLang="zh-CN" sz="800" kern="1200" baseline="0" dirty="0" smtClean="0">
                <a:solidFill>
                  <a:schemeClr val="tx1"/>
                </a:solidFill>
                <a:latin typeface="Arial" charset="0"/>
                <a:ea typeface="+mn-ea"/>
                <a:cs typeface="+mn-cs"/>
              </a:rPr>
              <a:t>. Business events enhance your control over when a business object is published. DDP data must be associated with a valid business event, otherwise the data will not be published. The business event is provided in the session context parameter. The system checks to verify that the business event is a valid event type for the source application. If the event is not valid, the system raises an exception. The system also verify that the business event is active.</a:t>
            </a:r>
          </a:p>
          <a:p>
            <a:pPr eaLnBrk="1" hangingPunct="1">
              <a:lnSpc>
                <a:spcPct val="80000"/>
              </a:lnSpc>
            </a:pPr>
            <a:endParaRPr lang="en-US" altLang="zh-CN" sz="800" kern="1200" baseline="0" dirty="0" smtClean="0">
              <a:solidFill>
                <a:schemeClr val="tx1"/>
              </a:solidFill>
              <a:latin typeface="Arial" charset="0"/>
              <a:ea typeface="+mn-ea"/>
              <a:cs typeface="+mn-cs"/>
            </a:endParaRPr>
          </a:p>
          <a:p>
            <a:pPr eaLnBrk="1" hangingPunct="1">
              <a:lnSpc>
                <a:spcPct val="80000"/>
              </a:lnSpc>
            </a:pPr>
            <a:r>
              <a:rPr lang="en-US" altLang="zh-CN" sz="800" b="1" kern="1200" dirty="0" smtClean="0">
                <a:solidFill>
                  <a:schemeClr val="tx1"/>
                </a:solidFill>
                <a:latin typeface="Arial" charset="0"/>
                <a:ea typeface="+mn-ea"/>
                <a:cs typeface="+mn-cs"/>
              </a:rPr>
              <a:t>Create/import business objects</a:t>
            </a:r>
            <a:r>
              <a:rPr lang="en-US" altLang="zh-CN" sz="800" kern="1200" dirty="0" smtClean="0">
                <a:solidFill>
                  <a:schemeClr val="tx1"/>
                </a:solidFill>
                <a:latin typeface="Arial" charset="0"/>
                <a:ea typeface="+mn-ea"/>
                <a:cs typeface="+mn-cs"/>
              </a:rPr>
              <a:t>. Business object definitions can be created on the Business Objects tab. First you select the corresponding source application type. New business objects can be created; instead of the system prompting you to build the definition manually, you are asked for an XML schema file that defines the business object. The source application must supply the business object definition XML schema files. The DDP busines</a:t>
            </a:r>
            <a:r>
              <a:rPr lang="en-US" altLang="zh-CN" sz="800" kern="1200" baseline="0" dirty="0" smtClean="0">
                <a:solidFill>
                  <a:schemeClr val="tx1"/>
                </a:solidFill>
                <a:latin typeface="Arial" charset="0"/>
                <a:ea typeface="+mn-ea"/>
                <a:cs typeface="+mn-cs"/>
              </a:rPr>
              <a:t>s objects can also be loaded through Configuration -&gt; Utilities -&gt; XML Import function. </a:t>
            </a:r>
          </a:p>
          <a:p>
            <a:pPr eaLnBrk="1" hangingPunct="1">
              <a:lnSpc>
                <a:spcPct val="80000"/>
              </a:lnSpc>
            </a:pPr>
            <a:endParaRPr lang="en-US" altLang="zh-CN" sz="800" kern="1200" baseline="0" dirty="0" smtClean="0">
              <a:solidFill>
                <a:schemeClr val="tx1"/>
              </a:solidFill>
              <a:latin typeface="Arial" charset="0"/>
              <a:ea typeface="+mn-ea"/>
              <a:cs typeface="+mn-cs"/>
            </a:endParaRPr>
          </a:p>
          <a:p>
            <a:pPr eaLnBrk="1" hangingPunct="1">
              <a:lnSpc>
                <a:spcPct val="80000"/>
              </a:lnSpc>
            </a:pPr>
            <a:r>
              <a:rPr lang="en-US" altLang="zh-CN" sz="800" b="1" kern="1200" dirty="0" smtClean="0">
                <a:solidFill>
                  <a:schemeClr val="tx1"/>
                </a:solidFill>
                <a:latin typeface="Arial" charset="0"/>
                <a:ea typeface="+mn-ea"/>
                <a:cs typeface="+mn-cs"/>
              </a:rPr>
              <a:t>Create profiles</a:t>
            </a:r>
            <a:r>
              <a:rPr lang="en-US" altLang="zh-CN" sz="800" kern="1200" dirty="0" smtClean="0">
                <a:solidFill>
                  <a:schemeClr val="tx1"/>
                </a:solidFill>
                <a:latin typeface="Arial" charset="0"/>
                <a:ea typeface="+mn-ea"/>
                <a:cs typeface="+mn-cs"/>
              </a:rPr>
              <a:t>. Defining profiles for DDP source application business objects is performed the same way for both operation modes of the source application; fields can be renamed, excluded, and additional calculated field can be added. All profile functionality applies to all business objects regardless of the operating mode of the source application.</a:t>
            </a:r>
          </a:p>
          <a:p>
            <a:pPr eaLnBrk="1" hangingPunct="1">
              <a:lnSpc>
                <a:spcPct val="80000"/>
              </a:lnSpc>
            </a:pPr>
            <a:endParaRPr lang="en-US" altLang="zh-CN" sz="800" kern="1200" baseline="0" dirty="0" smtClean="0">
              <a:solidFill>
                <a:schemeClr val="tx1"/>
              </a:solidFill>
              <a:latin typeface="Arial" charset="0"/>
              <a:ea typeface="+mn-ea"/>
              <a:cs typeface="+mn-cs"/>
            </a:endParaRPr>
          </a:p>
          <a:p>
            <a:pPr eaLnBrk="1" hangingPunct="1">
              <a:lnSpc>
                <a:spcPct val="80000"/>
              </a:lnSpc>
            </a:pPr>
            <a:r>
              <a:rPr lang="en-US" altLang="zh-CN" sz="800" b="1" kern="1200" dirty="0" smtClean="0">
                <a:solidFill>
                  <a:schemeClr val="tx1"/>
                </a:solidFill>
                <a:latin typeface="Arial" charset="0"/>
                <a:ea typeface="+mn-ea"/>
                <a:cs typeface="+mn-cs"/>
              </a:rPr>
              <a:t>Configure QXO services</a:t>
            </a:r>
            <a:r>
              <a:rPr lang="en-US" altLang="zh-CN" sz="800" kern="1200" dirty="0" smtClean="0">
                <a:solidFill>
                  <a:schemeClr val="tx1"/>
                </a:solidFill>
                <a:latin typeface="Arial" charset="0"/>
                <a:ea typeface="+mn-ea"/>
                <a:cs typeface="+mn-cs"/>
              </a:rPr>
              <a:t>. Make sure that the remaining QXO services are correctly configured to ensure that the relevant data is published to interested subscribers. You will need to configure the message publisher, subscribers, and the message sender as described in the QXO Configuration section.</a:t>
            </a:r>
            <a:endParaRPr lang="en-US" altLang="zh-CN" sz="800" kern="1200" baseline="0" dirty="0" smtClean="0">
              <a:solidFill>
                <a:schemeClr val="tx1"/>
              </a:solidFill>
              <a:latin typeface="Arial" charset="0"/>
              <a:ea typeface="+mn-ea"/>
              <a:cs typeface="+mn-cs"/>
            </a:endParaRPr>
          </a:p>
        </p:txBody>
      </p:sp>
      <p:sp>
        <p:nvSpPr>
          <p:cNvPr id="18435" name="Slide Number Placeholder 3"/>
          <p:cNvSpPr>
            <a:spLocks noGrp="1"/>
          </p:cNvSpPr>
          <p:nvPr>
            <p:ph type="sldNum" sz="quarter" idx="5"/>
          </p:nvPr>
        </p:nvSpPr>
        <p:spPr>
          <a:noFill/>
        </p:spPr>
        <p:txBody>
          <a:bodyPr/>
          <a:lstStyle/>
          <a:p>
            <a:fld id="{023DBA55-771C-4D28-A620-4F30A11095D0}" type="slidenum">
              <a:rPr lang="zh-CN" altLang="en-US" smtClean="0"/>
              <a:pPr/>
              <a:t>3</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lnSpc>
                <a:spcPct val="90000"/>
              </a:lnSpc>
            </a:pPr>
            <a:r>
              <a:rPr lang="en-US" altLang="zh-CN" dirty="0" smtClean="0"/>
              <a:t>Selecting the Source Applications node in the tree menu on the Configuration tab in QXO displays the current source application types. Use this screen to maintain the source application types available to QXO. </a:t>
            </a:r>
          </a:p>
          <a:p>
            <a:pPr eaLnBrk="1" hangingPunct="1">
              <a:lnSpc>
                <a:spcPct val="90000"/>
              </a:lnSpc>
            </a:pPr>
            <a:endParaRPr lang="en-US" altLang="zh-CN" dirty="0" smtClean="0"/>
          </a:p>
          <a:p>
            <a:pPr eaLnBrk="1" hangingPunct="1">
              <a:lnSpc>
                <a:spcPct val="90000"/>
              </a:lnSpc>
            </a:pPr>
            <a:r>
              <a:rPr lang="en-US" altLang="zh-CN" dirty="0" smtClean="0"/>
              <a:t>Ensure that a DDP source application type has the corresponding DDP Only check box selected; this controls the behavior of QXO when managing business objects. Also, when using a source application type, make sure that the Active check box is selected; otherwise, it will not be available in other areas of QXO. Each active source application types is displayed as a menu option under the Source Applications node.</a:t>
            </a:r>
          </a:p>
          <a:p>
            <a:pPr eaLnBrk="1" hangingPunct="1">
              <a:lnSpc>
                <a:spcPct val="90000"/>
              </a:lnSpc>
            </a:pPr>
            <a:endParaRPr lang="en-US" altLang="zh-CN" dirty="0" smtClean="0"/>
          </a:p>
          <a:p>
            <a:pPr eaLnBrk="1" hangingPunct="1">
              <a:lnSpc>
                <a:spcPct val="90000"/>
              </a:lnSpc>
            </a:pPr>
            <a:r>
              <a:rPr lang="en-US" altLang="zh-CN" dirty="0" smtClean="0"/>
              <a:t>All business objects of DDP only source application type are DDP business objects, but DDP business object can also be created in source application types that are not DDP only. QADEE is the typical source application type which is not DDP only but has DDP business objects (Financials). </a:t>
            </a:r>
          </a:p>
        </p:txBody>
      </p:sp>
      <p:sp>
        <p:nvSpPr>
          <p:cNvPr id="20483" name="Slide Number Placeholder 3"/>
          <p:cNvSpPr>
            <a:spLocks noGrp="1"/>
          </p:cNvSpPr>
          <p:nvPr>
            <p:ph type="sldNum" sz="quarter" idx="5"/>
          </p:nvPr>
        </p:nvSpPr>
        <p:spPr>
          <a:noFill/>
        </p:spPr>
        <p:txBody>
          <a:bodyPr/>
          <a:lstStyle/>
          <a:p>
            <a:fld id="{3875268C-81A7-49E4-ADDD-07EA04123AA2}"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dirty="0" smtClean="0"/>
              <a:t>Select the DDP source application type from the Source Application node in the tree menu to display the source application instances. Click New to create a new instance. The name for the source application is the only information required for a DDP source application. However, the name is important because when data is published to QXO, the sending application must supply the name entered here so that QXtend knows which instance the data is for.</a:t>
            </a:r>
          </a:p>
          <a:p>
            <a:pPr eaLnBrk="1" hangingPunct="1"/>
            <a:endParaRPr lang="en-US" altLang="zh-CN" dirty="0" smtClean="0"/>
          </a:p>
          <a:p>
            <a:pPr eaLnBrk="1" hangingPunct="1"/>
            <a:r>
              <a:rPr lang="en-US" altLang="zh-CN" dirty="0" smtClean="0"/>
              <a:t>You do not have to define a set of database connections for DDP source applications because the database is used by the event service and DDP does not use the event service.</a:t>
            </a:r>
          </a:p>
        </p:txBody>
      </p:sp>
      <p:sp>
        <p:nvSpPr>
          <p:cNvPr id="22531" name="Slide Number Placeholder 3"/>
          <p:cNvSpPr>
            <a:spLocks noGrp="1"/>
          </p:cNvSpPr>
          <p:nvPr>
            <p:ph type="sldNum" sz="quarter" idx="5"/>
          </p:nvPr>
        </p:nvSpPr>
        <p:spPr>
          <a:noFill/>
        </p:spPr>
        <p:txBody>
          <a:bodyPr/>
          <a:lstStyle/>
          <a:p>
            <a:fld id="{F7F08418-20EC-4345-8A08-6C8D7BA2E7D5}"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pPr eaLnBrk="1" hangingPunct="1"/>
            <a:r>
              <a:rPr lang="en-US" altLang="zh-CN" sz="1300" dirty="0" smtClean="0"/>
              <a:t>DDP Business objects cannot be manually created or modified—they must be imported from an XML schema definition file. The source application is responsible for supplying the business object definitions. These definitions must be available on the local machine creating the business objects.</a:t>
            </a:r>
          </a:p>
          <a:p>
            <a:pPr eaLnBrk="1" hangingPunct="1"/>
            <a:endParaRPr lang="en-US" altLang="zh-CN" sz="1300" dirty="0" smtClean="0"/>
          </a:p>
          <a:p>
            <a:pPr eaLnBrk="1" hangingPunct="1"/>
            <a:r>
              <a:rPr lang="en-US" altLang="zh-CN" sz="1300" dirty="0" smtClean="0"/>
              <a:t>Click New and navigate to the schema definition file for the business object; click Load to load the file. This creates a business object that can be reviewed like any other business object. Only the Description and Identifier fields can be modified.</a:t>
            </a:r>
          </a:p>
        </p:txBody>
      </p:sp>
      <p:sp>
        <p:nvSpPr>
          <p:cNvPr id="26627" name="Slide Number Placeholder 3"/>
          <p:cNvSpPr>
            <a:spLocks noGrp="1"/>
          </p:cNvSpPr>
          <p:nvPr>
            <p:ph type="sldNum" sz="quarter" idx="5"/>
          </p:nvPr>
        </p:nvSpPr>
        <p:spPr>
          <a:noFill/>
        </p:spPr>
        <p:txBody>
          <a:bodyPr/>
          <a:lstStyle/>
          <a:p>
            <a:fld id="{195887AF-23F0-4AB9-9CD9-DB54FB4D424A}"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28674" name="Notes Placeholder 2"/>
          <p:cNvSpPr>
            <a:spLocks noGrp="1"/>
          </p:cNvSpPr>
          <p:nvPr>
            <p:ph type="body" idx="1"/>
          </p:nvPr>
        </p:nvSpPr>
        <p:spPr>
          <a:noFill/>
          <a:ln/>
        </p:spPr>
        <p:txBody>
          <a:bodyPr/>
          <a:lstStyle/>
          <a:p>
            <a:pPr eaLnBrk="1" hangingPunct="1"/>
            <a:r>
              <a:rPr lang="en-US" altLang="zh-CN" smtClean="0"/>
              <a:t>The Identifier field is used to define which fields in a data object to use to define a unique identifier for that business object instance in the source application.</a:t>
            </a:r>
          </a:p>
        </p:txBody>
      </p:sp>
      <p:sp>
        <p:nvSpPr>
          <p:cNvPr id="28675" name="Slide Number Placeholder 3"/>
          <p:cNvSpPr>
            <a:spLocks noGrp="1"/>
          </p:cNvSpPr>
          <p:nvPr>
            <p:ph type="sldNum" sz="quarter" idx="5"/>
          </p:nvPr>
        </p:nvSpPr>
        <p:spPr>
          <a:noFill/>
        </p:spPr>
        <p:txBody>
          <a:bodyPr/>
          <a:lstStyle/>
          <a:p>
            <a:fld id="{9559542F-7942-42B4-BE9D-A61148622DC1}"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sz="1000" dirty="0" smtClean="0"/>
              <a:t>The introduction of the Enterprise Financials that are part of QAD Enterprise Edition brings with it a new implementation architecture that is built around object-oriented development principles. As part of this development approach, the Financials application consists of </a:t>
            </a:r>
            <a:r>
              <a:rPr lang="en-US" altLang="zh-CN" sz="1000" smtClean="0"/>
              <a:t>business </a:t>
            </a:r>
            <a:r>
              <a:rPr lang="en-US" altLang="zh-CN" sz="1000" smtClean="0"/>
              <a:t>components</a:t>
            </a:r>
            <a:r>
              <a:rPr lang="en-US" altLang="zh-CN" sz="1000" baseline="0" smtClean="0"/>
              <a:t> - </a:t>
            </a:r>
            <a:r>
              <a:rPr lang="en-US" altLang="zh-CN" sz="1000" smtClean="0"/>
              <a:t>for </a:t>
            </a:r>
            <a:r>
              <a:rPr lang="en-US" altLang="zh-CN" sz="1000" dirty="0" smtClean="0"/>
              <a:t>example, Debtor, Creditor, Debtor Invoice and so on. </a:t>
            </a:r>
          </a:p>
          <a:p>
            <a:pPr eaLnBrk="1" hangingPunct="1"/>
            <a:endParaRPr lang="en-US" altLang="zh-CN" sz="1000" dirty="0" smtClean="0"/>
          </a:p>
          <a:p>
            <a:pPr eaLnBrk="1" hangingPunct="1"/>
            <a:r>
              <a:rPr lang="en-US" altLang="zh-CN" sz="1000" dirty="0" smtClean="0"/>
              <a:t>The business components each have their own lifecycle and events occur against these business objects. As the business event occurs, all of the data relevant to the current state of the business component is available to be published to applications that are interested in the business event. The ability to publish these business events to interested applications is built into the foundation of QAD EE; any financial component can publish business event data.</a:t>
            </a:r>
          </a:p>
          <a:p>
            <a:pPr eaLnBrk="1" hangingPunct="1"/>
            <a:endParaRPr lang="en-US" altLang="zh-CN" sz="1000" dirty="0" smtClean="0"/>
          </a:p>
          <a:p>
            <a:pPr eaLnBrk="1" hangingPunct="1"/>
            <a:r>
              <a:rPr lang="en-US" altLang="zh-CN" sz="1000" dirty="0" smtClean="0"/>
              <a:t>The event publishing mechanism is used to publish data to QXO using DDP. The advantage of this approach is that any data published reflects the state of the component as the event occurred--there is no time lag between the event occurring and the extraction.</a:t>
            </a:r>
          </a:p>
          <a:p>
            <a:pPr eaLnBrk="1" hangingPunct="1"/>
            <a:endParaRPr lang="en-US" altLang="zh-CN" sz="1000" dirty="0" smtClean="0"/>
          </a:p>
          <a:p>
            <a:pPr eaLnBrk="1" hangingPunct="1"/>
            <a:r>
              <a:rPr lang="en-US" altLang="zh-CN" sz="1000" dirty="0" smtClean="0"/>
              <a:t>You can configure Enterprise Financials to control the data obtained, the business events the data is obtained from, and the location to where data is published. </a:t>
            </a:r>
          </a:p>
          <a:p>
            <a:pPr eaLnBrk="1" hangingPunct="1"/>
            <a:endParaRPr lang="en-US" altLang="zh-CN" sz="1000" dirty="0" smtClean="0"/>
          </a:p>
          <a:p>
            <a:pPr eaLnBrk="1" hangingPunct="1"/>
            <a:r>
              <a:rPr lang="en-US" altLang="zh-CN" sz="1000" dirty="0" smtClean="0"/>
              <a:t>To publish Enterprise Financials data using QXtend requires you to configure QXtend and Enterprise Financials. The following sections describe the required configuration.</a:t>
            </a:r>
          </a:p>
          <a:p>
            <a:pPr eaLnBrk="1" hangingPunct="1"/>
            <a:endParaRPr lang="zh-CN" altLang="en-US" sz="1000" dirty="0" smtClean="0"/>
          </a:p>
        </p:txBody>
      </p:sp>
      <p:sp>
        <p:nvSpPr>
          <p:cNvPr id="30723" name="Slide Number Placeholder 3"/>
          <p:cNvSpPr>
            <a:spLocks noGrp="1"/>
          </p:cNvSpPr>
          <p:nvPr>
            <p:ph type="sldNum" sz="quarter" idx="5"/>
          </p:nvPr>
        </p:nvSpPr>
        <p:spPr>
          <a:noFill/>
        </p:spPr>
        <p:txBody>
          <a:bodyPr/>
          <a:lstStyle/>
          <a:p>
            <a:fld id="{DCFBD63E-6F67-4975-B23A-01A204C8B096}" type="slidenum">
              <a:rPr lang="zh-CN" altLang="en-US" smtClean="0"/>
              <a:pPr/>
              <a:t>8</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key requirement of Financials is to be able to synchronize data from one instance of the Financials module to another, or to other external systems. To support this requirement, it is essential to provide an infrastructure that allows data to be published from and loaded into the Financials module. The QXtend framework already provides infrastructure to support data synchronization between QAD Application domains. To ensure that customers have a single integration and synchronization solution, QXtend</a:t>
            </a:r>
            <a:r>
              <a:rPr lang="en-US" baseline="0" dirty="0" smtClean="0"/>
              <a:t> has been </a:t>
            </a:r>
            <a:r>
              <a:rPr lang="en-US" dirty="0" smtClean="0"/>
              <a:t>enhanced to support data synchronization for the Financials module.</a:t>
            </a:r>
          </a:p>
          <a:p>
            <a:endParaRPr lang="en-US" dirty="0" smtClean="0"/>
          </a:p>
          <a:p>
            <a:r>
              <a:rPr lang="en-US" dirty="0" smtClean="0"/>
              <a:t>The Financials module has been engineered differently to other modules in QAD EA. It supports true business object functionality and recognizes state changes of the object throughout its lifecycle. Therefore there is no need to extract data from the Financials database, QXtend only needs to be able to accept the raw business object event data and publish it. </a:t>
            </a:r>
          </a:p>
          <a:p>
            <a:endParaRPr lang="en-US" dirty="0" smtClean="0"/>
          </a:p>
          <a:p>
            <a:r>
              <a:rPr lang="en-US" dirty="0" smtClean="0"/>
              <a:t>QXtend is the interoperability framework of choice for future QAD projects, and other applications might need to publish data. The design is generic enough to allow other applications to plug in to QXtend in the same manner as the Financials module.</a:t>
            </a:r>
          </a:p>
          <a:p>
            <a:endParaRPr lang="en-US" dirty="0"/>
          </a:p>
        </p:txBody>
      </p:sp>
      <p:sp>
        <p:nvSpPr>
          <p:cNvPr id="4" name="Slide Number Placeholder 3"/>
          <p:cNvSpPr>
            <a:spLocks noGrp="1"/>
          </p:cNvSpPr>
          <p:nvPr>
            <p:ph type="sldNum" sz="quarter" idx="10"/>
          </p:nvPr>
        </p:nvSpPr>
        <p:spPr/>
        <p:txBody>
          <a:bodyPr/>
          <a:lstStyle/>
          <a:p>
            <a:pPr>
              <a:defRPr/>
            </a:pPr>
            <a:fld id="{09A830DF-AC0E-4E67-8FAA-3BE66F542CAC}" type="slidenum">
              <a:rPr lang="zh-CN" altLang="en-US" smtClean="0"/>
              <a:pPr>
                <a:defRPr/>
              </a:pPr>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80000"/>
              </a:lnSpc>
            </a:pPr>
            <a:r>
              <a:rPr lang="en-US" altLang="zh-CN" sz="1000" dirty="0" smtClean="0"/>
              <a:t>Enabling data publishing to QXtend from QAD Enterprise Financials requires setup in both Financials and QXO. The setup for QXO is standard configuration for DDP. To configure QXO for DDP, do the following:</a:t>
            </a:r>
          </a:p>
          <a:p>
            <a:pPr marL="266700" lvl="0" indent="-241300" eaLnBrk="1" hangingPunct="1">
              <a:lnSpc>
                <a:spcPct val="80000"/>
              </a:lnSpc>
              <a:buFont typeface="Calibri" pitchFamily="34" charset="0"/>
              <a:buNone/>
            </a:pPr>
            <a:endParaRPr lang="en-US" altLang="zh-CN" sz="1000" dirty="0" smtClean="0"/>
          </a:p>
          <a:p>
            <a:pPr marL="266700" lvl="0" indent="-241300" eaLnBrk="1" hangingPunct="1">
              <a:lnSpc>
                <a:spcPct val="80000"/>
              </a:lnSpc>
              <a:buFont typeface="Calibri" pitchFamily="34" charset="0"/>
              <a:buAutoNum type="arabicPeriod"/>
            </a:pPr>
            <a:r>
              <a:rPr lang="en-US" altLang="zh-CN" sz="1000" b="1" dirty="0" smtClean="0"/>
              <a:t>Create source application</a:t>
            </a:r>
            <a:r>
              <a:rPr lang="en-US" altLang="zh-CN" sz="1000" dirty="0" smtClean="0"/>
              <a:t>. Ensure that the QADEE type is active, and then use it to create a new source application instance. As we usually do both data extraction and direct data publish for QADEE, so set the source application as a normal one (include database connections). Events must be imported for this source application and corresponding business events need to be activated. </a:t>
            </a:r>
          </a:p>
          <a:p>
            <a:pPr marL="723900" lvl="1" indent="-241300" eaLnBrk="1" hangingPunct="1">
              <a:lnSpc>
                <a:spcPct val="80000"/>
              </a:lnSpc>
              <a:buFont typeface="Calibri" pitchFamily="34" charset="0"/>
              <a:buAutoNum type="arabicPeriod"/>
            </a:pPr>
            <a:endParaRPr lang="en-US" altLang="zh-CN" sz="1000" dirty="0" smtClean="0"/>
          </a:p>
          <a:p>
            <a:pPr marL="266700" lvl="0" indent="-241300" eaLnBrk="1" hangingPunct="1">
              <a:lnSpc>
                <a:spcPct val="80000"/>
              </a:lnSpc>
              <a:buFont typeface="Calibri" pitchFamily="34" charset="0"/>
              <a:buAutoNum type="arabicPeriod"/>
            </a:pPr>
            <a:r>
              <a:rPr lang="en-US" altLang="zh-CN" sz="1000" b="1" dirty="0" smtClean="0"/>
              <a:t>Load business objects</a:t>
            </a:r>
            <a:r>
              <a:rPr lang="en-US" altLang="zh-CN" sz="1000" dirty="0" smtClean="0"/>
              <a:t>. The business objects you want to publish from QAD Enterprise Financials must be imported for the QADEE source application type. Use XML Import to load schemas for QADEE. </a:t>
            </a:r>
          </a:p>
          <a:p>
            <a:pPr marL="723900" lvl="1" indent="-241300" eaLnBrk="1" hangingPunct="1">
              <a:lnSpc>
                <a:spcPct val="80000"/>
              </a:lnSpc>
              <a:buFont typeface="Calibri" pitchFamily="34" charset="0"/>
              <a:buAutoNum type="arabicPeriod"/>
            </a:pPr>
            <a:endParaRPr lang="en-US" altLang="zh-CN" sz="1000" dirty="0" smtClean="0"/>
          </a:p>
          <a:p>
            <a:pPr marL="266700" lvl="0" indent="-241300" eaLnBrk="1" hangingPunct="1">
              <a:lnSpc>
                <a:spcPct val="80000"/>
              </a:lnSpc>
              <a:buFont typeface="Calibri" pitchFamily="34" charset="0"/>
              <a:buAutoNum type="arabicPeriod"/>
            </a:pPr>
            <a:r>
              <a:rPr lang="en-US" altLang="zh-CN" sz="1000" b="1" dirty="0" smtClean="0"/>
              <a:t>Create profiles</a:t>
            </a:r>
            <a:r>
              <a:rPr lang="en-US" altLang="zh-CN" sz="1000" dirty="0" smtClean="0"/>
              <a:t>. The profiles that define the format of the outbound data from QXO to the subscribers need to be created for each of the business objects being published. </a:t>
            </a:r>
          </a:p>
          <a:p>
            <a:pPr marL="723900" lvl="1" indent="-241300" eaLnBrk="1" hangingPunct="1">
              <a:lnSpc>
                <a:spcPct val="80000"/>
              </a:lnSpc>
              <a:buFont typeface="Calibri" pitchFamily="34" charset="0"/>
              <a:buAutoNum type="arabicPeriod"/>
            </a:pPr>
            <a:endParaRPr lang="en-US" altLang="zh-CN" sz="1000" dirty="0" smtClean="0"/>
          </a:p>
          <a:p>
            <a:pPr marL="266700" lvl="0" indent="-241300" eaLnBrk="1" hangingPunct="1">
              <a:lnSpc>
                <a:spcPct val="80000"/>
              </a:lnSpc>
              <a:buFont typeface="Calibri" pitchFamily="34" charset="0"/>
              <a:buAutoNum type="arabicPeriod"/>
            </a:pPr>
            <a:r>
              <a:rPr lang="en-US" altLang="zh-CN" sz="1000" b="1" dirty="0" smtClean="0"/>
              <a:t>Register business object with message publisher</a:t>
            </a:r>
            <a:r>
              <a:rPr lang="en-US" altLang="zh-CN" sz="1000" dirty="0" smtClean="0"/>
              <a:t>. For the messages that get published from the Financials, the business object must be registered with a message publisher instance.</a:t>
            </a:r>
          </a:p>
          <a:p>
            <a:pPr marL="723900" lvl="1" indent="-241300" eaLnBrk="1" hangingPunct="1">
              <a:lnSpc>
                <a:spcPct val="80000"/>
              </a:lnSpc>
              <a:buFont typeface="Calibri" pitchFamily="34" charset="0"/>
              <a:buAutoNum type="arabicPeriod"/>
            </a:pPr>
            <a:endParaRPr lang="en-US" altLang="zh-CN" sz="1000" dirty="0" smtClean="0"/>
          </a:p>
          <a:p>
            <a:pPr marL="266700" lvl="0" indent="-241300" eaLnBrk="1" hangingPunct="1">
              <a:lnSpc>
                <a:spcPct val="80000"/>
              </a:lnSpc>
              <a:buFont typeface="Calibri" pitchFamily="34" charset="0"/>
              <a:buAutoNum type="arabicPeriod"/>
            </a:pPr>
            <a:r>
              <a:rPr lang="en-US" altLang="zh-CN" sz="1000" b="1" dirty="0" smtClean="0"/>
              <a:t>Register profile with subscriber</a:t>
            </a:r>
            <a:r>
              <a:rPr lang="en-US" altLang="zh-CN" sz="1000" dirty="0" smtClean="0"/>
              <a:t>. Associate profiles with the relevant subscribers. The subscriber must already be registered with a message sender instance.</a:t>
            </a:r>
          </a:p>
          <a:p>
            <a:endParaRPr lang="en-US" dirty="0"/>
          </a:p>
        </p:txBody>
      </p:sp>
      <p:sp>
        <p:nvSpPr>
          <p:cNvPr id="4" name="Slide Number Placeholder 3"/>
          <p:cNvSpPr>
            <a:spLocks noGrp="1"/>
          </p:cNvSpPr>
          <p:nvPr>
            <p:ph type="sldNum" sz="quarter" idx="10"/>
          </p:nvPr>
        </p:nvSpPr>
        <p:spPr/>
        <p:txBody>
          <a:bodyPr/>
          <a:lstStyle/>
          <a:p>
            <a:pPr>
              <a:defRPr/>
            </a:pPr>
            <a:fld id="{09A830DF-AC0E-4E67-8FAA-3BE66F542CAC}" type="slidenum">
              <a:rPr lang="zh-CN" altLang="en-US" smtClean="0"/>
              <a:pPr>
                <a:defRPr/>
              </a:pPr>
              <a:t>10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QX-DDP-</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QX-DDP-</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smtClean="0"/>
              <a:t>QAD Fundamentals: Direct Data Publish</a:t>
            </a:r>
            <a:endParaRPr lang="en-US" altLang="zh-CN" dirty="0" smtClean="0"/>
          </a:p>
        </p:txBody>
      </p:sp>
      <p:sp>
        <p:nvSpPr>
          <p:cNvPr id="14338" name="Rectangle 5"/>
          <p:cNvSpPr>
            <a:spLocks noGrp="1" noChangeArrowheads="1"/>
          </p:cNvSpPr>
          <p:nvPr>
            <p:ph type="body" sz="quarter" idx="10"/>
          </p:nvPr>
        </p:nvSpPr>
        <p:spPr/>
        <p:txBody>
          <a:bodyPr/>
          <a:lstStyle/>
          <a:p>
            <a:r>
              <a:rPr lang="en-US" altLang="zh-CN" smtClean="0"/>
              <a:t>QAD Enterprise Applications</a:t>
            </a:r>
            <a:endParaRPr lang="en-US" altLang="zh-CN" dirty="0" smtClean="0"/>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Enterprise Financials - DDP Configuration</a:t>
            </a:r>
            <a:endParaRPr lang="en-US" dirty="0"/>
          </a:p>
        </p:txBody>
      </p:sp>
      <p:sp>
        <p:nvSpPr>
          <p:cNvPr id="3" name="Footer Placeholder 2"/>
          <p:cNvSpPr>
            <a:spLocks noGrp="1"/>
          </p:cNvSpPr>
          <p:nvPr>
            <p:ph type="ftr" sz="quarter" idx="10"/>
          </p:nvPr>
        </p:nvSpPr>
        <p:spPr/>
        <p:txBody>
          <a:bodyPr/>
          <a:lstStyle/>
          <a:p>
            <a:r>
              <a:rPr lang="en-US" smtClean="0"/>
              <a:t>QX-DDP-</a:t>
            </a:r>
            <a:endParaRPr lang="en-US" dirty="0"/>
          </a:p>
        </p:txBody>
      </p:sp>
      <p:sp>
        <p:nvSpPr>
          <p:cNvPr id="4" name="Rectangle 3"/>
          <p:cNvSpPr txBox="1">
            <a:spLocks noChangeArrowheads="1"/>
          </p:cNvSpPr>
          <p:nvPr/>
        </p:nvSpPr>
        <p:spPr>
          <a:xfrm>
            <a:off x="457200" y="891610"/>
            <a:ext cx="8229600" cy="5424523"/>
          </a:xfrm>
          <a:prstGeom prst="rect">
            <a:avLst/>
          </a:prstGeom>
        </p:spPr>
        <p:txBody>
          <a:bodyPr>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altLang="zh-CN"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Configure</a:t>
            </a:r>
            <a:r>
              <a:rPr kumimoji="0" lang="en-US" altLang="zh-CN"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QXO for DDP</a:t>
            </a:r>
          </a:p>
          <a:p>
            <a:pPr marL="800100" lvl="1" indent="-342900" defTabSz="457200" fontAlgn="auto">
              <a:spcBef>
                <a:spcPct val="20000"/>
              </a:spcBef>
              <a:spcAft>
                <a:spcPts val="0"/>
              </a:spcAft>
              <a:buClr>
                <a:schemeClr val="accent6"/>
              </a:buClr>
              <a:buFont typeface="Arial"/>
              <a:buChar cha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Create source application</a:t>
            </a:r>
          </a:p>
          <a:p>
            <a:pPr marL="800100" lvl="1" indent="-342900" defTabSz="457200" fontAlgn="auto">
              <a:spcBef>
                <a:spcPct val="20000"/>
              </a:spcBef>
              <a:spcAft>
                <a:spcPts val="0"/>
              </a:spcAft>
              <a:buClr>
                <a:schemeClr val="accent6"/>
              </a:buClr>
              <a:buFont typeface="Arial"/>
              <a:buChar char="•"/>
            </a:pPr>
            <a:r>
              <a:rPr lang="en-US" altLang="zh-CN" sz="2400" dirty="0" smtClean="0">
                <a:solidFill>
                  <a:schemeClr val="tx1">
                    <a:lumMod val="75000"/>
                    <a:lumOff val="25000"/>
                  </a:schemeClr>
                </a:solidFill>
                <a:latin typeface="Century Gothic"/>
                <a:cs typeface="Century Gothic"/>
              </a:rPr>
              <a:t>Load business objects</a:t>
            </a:r>
          </a:p>
          <a:p>
            <a:pPr marL="800100" lvl="1" indent="-342900" defTabSz="457200" fontAlgn="auto">
              <a:spcBef>
                <a:spcPct val="20000"/>
              </a:spcBef>
              <a:spcAft>
                <a:spcPts val="0"/>
              </a:spcAft>
              <a:buClr>
                <a:schemeClr val="accent6"/>
              </a:buClr>
              <a:buFont typeface="Arial"/>
              <a:buChar cha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Create profiles</a:t>
            </a:r>
          </a:p>
          <a:p>
            <a:pPr marL="800100" lvl="1" indent="-342900" defTabSz="457200" fontAlgn="auto">
              <a:spcBef>
                <a:spcPct val="20000"/>
              </a:spcBef>
              <a:spcAft>
                <a:spcPts val="0"/>
              </a:spcAft>
              <a:buClr>
                <a:schemeClr val="accent6"/>
              </a:buClr>
              <a:buFont typeface="Arial"/>
              <a:buChar char="•"/>
            </a:pP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Register</a:t>
            </a:r>
            <a:r>
              <a:rPr kumimoji="0" lang="en-US" altLang="zh-CN" sz="2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business object with message publisher</a:t>
            </a:r>
          </a:p>
          <a:p>
            <a:pPr marL="800100" lvl="1" indent="-342900" defTabSz="457200" fontAlgn="auto">
              <a:spcBef>
                <a:spcPct val="20000"/>
              </a:spcBef>
              <a:spcAft>
                <a:spcPts val="0"/>
              </a:spcAft>
              <a:buClr>
                <a:schemeClr val="accent6"/>
              </a:buClr>
              <a:buFont typeface="Arial"/>
              <a:buChar char="•"/>
            </a:pPr>
            <a:r>
              <a:rPr lang="en-US" altLang="zh-CN" sz="2400" baseline="0" dirty="0" smtClean="0">
                <a:solidFill>
                  <a:schemeClr val="tx1">
                    <a:lumMod val="75000"/>
                    <a:lumOff val="25000"/>
                  </a:schemeClr>
                </a:solidFill>
                <a:latin typeface="Century Gothic"/>
                <a:cs typeface="Century Gothic"/>
              </a:rPr>
              <a:t>Register</a:t>
            </a:r>
            <a:r>
              <a:rPr lang="en-US" altLang="zh-CN" sz="2400" dirty="0" smtClean="0">
                <a:solidFill>
                  <a:schemeClr val="tx1">
                    <a:lumMod val="75000"/>
                    <a:lumOff val="25000"/>
                  </a:schemeClr>
                </a:solidFill>
                <a:latin typeface="Century Gothic"/>
                <a:cs typeface="Century Gothic"/>
              </a:rPr>
              <a:t> profile with subscriber</a:t>
            </a: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1"/>
          </p:nvPr>
        </p:nvSpPr>
        <p:spPr/>
        <p:txBody>
          <a:bodyPr>
            <a:normAutofit/>
          </a:bodyPr>
          <a:lstStyle/>
          <a:p>
            <a:r>
              <a:rPr lang="en-US" altLang="zh-CN" dirty="0" smtClean="0"/>
              <a:t>Configure Application ID</a:t>
            </a:r>
          </a:p>
          <a:p>
            <a:pPr lvl="1"/>
            <a:r>
              <a:rPr lang="en-US" altLang="zh-CN" dirty="0" smtClean="0"/>
              <a:t>Application ID must be same as source application name in QXO</a:t>
            </a:r>
          </a:p>
          <a:p>
            <a:r>
              <a:rPr lang="en-US" altLang="zh-CN" dirty="0" smtClean="0"/>
              <a:t>Configure Event Daemon</a:t>
            </a:r>
          </a:p>
          <a:p>
            <a:pPr lvl="1"/>
            <a:r>
              <a:rPr lang="en-US" altLang="zh-CN" dirty="0" smtClean="0"/>
              <a:t>Usually ready after installation of Enterprise Application</a:t>
            </a:r>
          </a:p>
          <a:p>
            <a:r>
              <a:rPr lang="en-US" altLang="zh-CN" dirty="0" smtClean="0"/>
              <a:t>Create Event Destination</a:t>
            </a:r>
          </a:p>
          <a:p>
            <a:pPr lvl="1"/>
            <a:r>
              <a:rPr lang="en-US" altLang="zh-CN" dirty="0" smtClean="0"/>
              <a:t>Set the target to QXtend DDP AppServer (</a:t>
            </a:r>
            <a:r>
              <a:rPr lang="en-US" altLang="zh-CN" dirty="0" err="1" smtClean="0"/>
              <a:t>qxosi</a:t>
            </a:r>
            <a:r>
              <a:rPr lang="en-US" altLang="zh-CN" dirty="0" smtClean="0"/>
              <a:t> AppServer)</a:t>
            </a:r>
          </a:p>
          <a:p>
            <a:r>
              <a:rPr lang="en-US" altLang="zh-CN" dirty="0" smtClean="0"/>
              <a:t>Configure Event Types</a:t>
            </a:r>
          </a:p>
          <a:p>
            <a:pPr lvl="1"/>
            <a:r>
              <a:rPr lang="en-US" altLang="zh-CN" dirty="0" smtClean="0"/>
              <a:t>Configure event and link event to destination</a:t>
            </a:r>
          </a:p>
        </p:txBody>
      </p:sp>
      <p:sp>
        <p:nvSpPr>
          <p:cNvPr id="31745" name="Rectangle 2"/>
          <p:cNvSpPr>
            <a:spLocks noGrp="1" noChangeArrowheads="1"/>
          </p:cNvSpPr>
          <p:nvPr>
            <p:ph type="title"/>
          </p:nvPr>
        </p:nvSpPr>
        <p:spPr/>
        <p:txBody>
          <a:bodyPr/>
          <a:lstStyle/>
          <a:p>
            <a:r>
              <a:rPr lang="en-US" altLang="zh-CN" dirty="0" smtClean="0"/>
              <a:t>Enterprise Financials - Configuration</a:t>
            </a:r>
          </a:p>
        </p:txBody>
      </p:sp>
      <p:sp>
        <p:nvSpPr>
          <p:cNvPr id="6" name="Footer Placeholder 5"/>
          <p:cNvSpPr>
            <a:spLocks noGrp="1"/>
          </p:cNvSpPr>
          <p:nvPr>
            <p:ph type="ftr" sz="quarter" idx="10"/>
          </p:nvPr>
        </p:nvSpPr>
        <p:spPr/>
        <p:txBody>
          <a:bodyPr/>
          <a:lstStyle/>
          <a:p>
            <a:r>
              <a:rPr lang="en-US" dirty="0" smtClean="0"/>
              <a:t>QX-DDP-100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p:txBody>
          <a:bodyPr/>
          <a:lstStyle/>
          <a:p>
            <a:r>
              <a:rPr lang="en-US" altLang="zh-CN" dirty="0" smtClean="0"/>
              <a:t>The Application ID matches the source application code in QXO</a:t>
            </a:r>
          </a:p>
          <a:p>
            <a:r>
              <a:rPr lang="en-US" altLang="zh-CN" dirty="0" smtClean="0"/>
              <a:t>Configured with System Maintain function  </a:t>
            </a:r>
          </a:p>
        </p:txBody>
      </p:sp>
      <p:sp>
        <p:nvSpPr>
          <p:cNvPr id="37889" name="Title 1"/>
          <p:cNvSpPr>
            <a:spLocks noGrp="1"/>
          </p:cNvSpPr>
          <p:nvPr>
            <p:ph type="title"/>
          </p:nvPr>
        </p:nvSpPr>
        <p:spPr/>
        <p:txBody>
          <a:bodyPr/>
          <a:lstStyle/>
          <a:p>
            <a:r>
              <a:rPr lang="en-US" altLang="zh-CN" smtClean="0"/>
              <a:t>Configure Application ID</a:t>
            </a:r>
          </a:p>
        </p:txBody>
      </p:sp>
      <p:sp>
        <p:nvSpPr>
          <p:cNvPr id="37891" name="TextBox 5"/>
          <p:cNvSpPr txBox="1">
            <a:spLocks noChangeArrowheads="1"/>
          </p:cNvSpPr>
          <p:nvPr/>
        </p:nvSpPr>
        <p:spPr bwMode="auto">
          <a:xfrm>
            <a:off x="5791200" y="4217988"/>
            <a:ext cx="2743200" cy="492443"/>
          </a:xfrm>
          <a:prstGeom prst="rect">
            <a:avLst/>
          </a:prstGeom>
          <a:noFill/>
          <a:ln w="9525">
            <a:noFill/>
            <a:miter lim="800000"/>
            <a:headEnd/>
            <a:tailEnd/>
          </a:ln>
        </p:spPr>
        <p:txBody>
          <a:bodyPr wrap="square">
            <a:spAutoFit/>
          </a:bodyPr>
          <a:lstStyle/>
          <a:p>
            <a:r>
              <a:rPr lang="en-US" altLang="zh-CN" sz="1300" dirty="0">
                <a:latin typeface="+mj-lt"/>
                <a:ea typeface="宋体" pitchFamily="2" charset="-122"/>
              </a:rPr>
              <a:t>Enter the application ID to identify the source of the data</a:t>
            </a:r>
          </a:p>
        </p:txBody>
      </p:sp>
      <p:cxnSp>
        <p:nvCxnSpPr>
          <p:cNvPr id="37892" name="Straight Connector 14"/>
          <p:cNvCxnSpPr>
            <a:cxnSpLocks noChangeShapeType="1"/>
          </p:cNvCxnSpPr>
          <p:nvPr/>
        </p:nvCxnSpPr>
        <p:spPr bwMode="auto">
          <a:xfrm>
            <a:off x="5257800" y="4419600"/>
            <a:ext cx="533400" cy="1588"/>
          </a:xfrm>
          <a:prstGeom prst="line">
            <a:avLst/>
          </a:prstGeom>
          <a:noFill/>
          <a:ln w="9525" algn="ctr">
            <a:solidFill>
              <a:schemeClr val="tx1"/>
            </a:solidFill>
            <a:round/>
            <a:headEnd/>
            <a:tailEnd/>
          </a:ln>
        </p:spPr>
      </p:cxnSp>
      <p:pic>
        <p:nvPicPr>
          <p:cNvPr id="37893" name="Picture 7"/>
          <p:cNvPicPr>
            <a:picLocks noChangeAspect="1" noChangeArrowheads="1"/>
          </p:cNvPicPr>
          <p:nvPr/>
        </p:nvPicPr>
        <p:blipFill>
          <a:blip r:embed="rId3" cstate="print"/>
          <a:srcRect/>
          <a:stretch>
            <a:fillRect/>
          </a:stretch>
        </p:blipFill>
        <p:spPr bwMode="auto">
          <a:xfrm>
            <a:off x="1600200" y="2590800"/>
            <a:ext cx="3924300" cy="3514725"/>
          </a:xfrm>
          <a:prstGeom prst="rect">
            <a:avLst/>
          </a:prstGeom>
          <a:noFill/>
          <a:ln w="3175">
            <a:solidFill>
              <a:schemeClr val="tx1"/>
            </a:solidFill>
            <a:miter lim="800000"/>
            <a:headEnd/>
            <a:tailEnd/>
          </a:ln>
        </p:spPr>
      </p:pic>
      <p:sp>
        <p:nvSpPr>
          <p:cNvPr id="9" name="Footer Placeholder 8"/>
          <p:cNvSpPr>
            <a:spLocks noGrp="1"/>
          </p:cNvSpPr>
          <p:nvPr>
            <p:ph type="ftr" sz="quarter" idx="10"/>
          </p:nvPr>
        </p:nvSpPr>
        <p:spPr/>
        <p:txBody>
          <a:bodyPr/>
          <a:lstStyle/>
          <a:p>
            <a:r>
              <a:rPr lang="en-US" dirty="0" smtClean="0"/>
              <a:t>QX-DDP-130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p:txBody>
          <a:bodyPr/>
          <a:lstStyle/>
          <a:p>
            <a:r>
              <a:rPr lang="en-US" altLang="zh-CN" smtClean="0"/>
              <a:t>The event daemon processes events that are raised by the application</a:t>
            </a:r>
          </a:p>
        </p:txBody>
      </p:sp>
      <p:sp>
        <p:nvSpPr>
          <p:cNvPr id="39937" name="Title 1"/>
          <p:cNvSpPr>
            <a:spLocks noGrp="1"/>
          </p:cNvSpPr>
          <p:nvPr>
            <p:ph type="title"/>
          </p:nvPr>
        </p:nvSpPr>
        <p:spPr/>
        <p:txBody>
          <a:bodyPr/>
          <a:lstStyle/>
          <a:p>
            <a:r>
              <a:rPr lang="en-US" altLang="zh-CN" smtClean="0"/>
              <a:t>Configure Event Daemon</a:t>
            </a:r>
          </a:p>
        </p:txBody>
      </p:sp>
      <p:pic>
        <p:nvPicPr>
          <p:cNvPr id="39941" name="Picture 5"/>
          <p:cNvPicPr>
            <a:picLocks noChangeAspect="1" noChangeArrowheads="1"/>
          </p:cNvPicPr>
          <p:nvPr/>
        </p:nvPicPr>
        <p:blipFill>
          <a:blip r:embed="rId3" cstate="print"/>
          <a:srcRect/>
          <a:stretch>
            <a:fillRect/>
          </a:stretch>
        </p:blipFill>
        <p:spPr bwMode="auto">
          <a:xfrm>
            <a:off x="1066800" y="2209800"/>
            <a:ext cx="6629400" cy="3633788"/>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QX-DDP-140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p:txBody>
          <a:bodyPr/>
          <a:lstStyle/>
          <a:p>
            <a:r>
              <a:rPr lang="en-US" altLang="zh-CN" smtClean="0"/>
              <a:t>QXO source application is an event destination</a:t>
            </a:r>
          </a:p>
          <a:p>
            <a:pPr lvl="1"/>
            <a:r>
              <a:rPr lang="en-US" altLang="zh-CN" smtClean="0"/>
              <a:t>Defines </a:t>
            </a:r>
          </a:p>
          <a:p>
            <a:pPr lvl="2"/>
            <a:r>
              <a:rPr lang="en-US" altLang="zh-CN" smtClean="0"/>
              <a:t>AppServer to send events to (QXO DDP AppServer)</a:t>
            </a:r>
          </a:p>
          <a:p>
            <a:pPr lvl="2"/>
            <a:r>
              <a:rPr lang="en-US" altLang="zh-CN" smtClean="0"/>
              <a:t>Program to call on the target (SI RPC Request Service)</a:t>
            </a:r>
          </a:p>
          <a:p>
            <a:endParaRPr lang="zh-CN" altLang="en-US" smtClean="0"/>
          </a:p>
        </p:txBody>
      </p:sp>
      <p:sp>
        <p:nvSpPr>
          <p:cNvPr id="41985" name="Title 1"/>
          <p:cNvSpPr>
            <a:spLocks noGrp="1"/>
          </p:cNvSpPr>
          <p:nvPr>
            <p:ph type="title"/>
          </p:nvPr>
        </p:nvSpPr>
        <p:spPr/>
        <p:txBody>
          <a:bodyPr/>
          <a:lstStyle/>
          <a:p>
            <a:r>
              <a:rPr lang="en-US" altLang="zh-CN" smtClean="0"/>
              <a:t>Configure Event Destination</a:t>
            </a:r>
          </a:p>
        </p:txBody>
      </p:sp>
      <p:pic>
        <p:nvPicPr>
          <p:cNvPr id="41987" name="Picture 6"/>
          <p:cNvPicPr>
            <a:picLocks noChangeAspect="1" noChangeArrowheads="1"/>
          </p:cNvPicPr>
          <p:nvPr/>
        </p:nvPicPr>
        <p:blipFill>
          <a:blip r:embed="rId3" cstate="print"/>
          <a:srcRect/>
          <a:stretch>
            <a:fillRect/>
          </a:stretch>
        </p:blipFill>
        <p:spPr bwMode="auto">
          <a:xfrm>
            <a:off x="2133600" y="3505200"/>
            <a:ext cx="4943475" cy="2457450"/>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QX-DDP-150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p:txBody>
          <a:bodyPr>
            <a:normAutofit/>
          </a:bodyPr>
          <a:lstStyle/>
          <a:p>
            <a:r>
              <a:rPr lang="en-US" altLang="zh-CN" sz="2400" dirty="0" smtClean="0"/>
              <a:t>Event types map events to an event destination</a:t>
            </a:r>
          </a:p>
          <a:p>
            <a:r>
              <a:rPr lang="en-US" altLang="zh-CN" sz="2400" dirty="0" smtClean="0"/>
              <a:t>The event daemon then publishes the events to the event destination when it is running</a:t>
            </a:r>
          </a:p>
        </p:txBody>
      </p:sp>
      <p:sp>
        <p:nvSpPr>
          <p:cNvPr id="44033" name="Title 1"/>
          <p:cNvSpPr>
            <a:spLocks noGrp="1"/>
          </p:cNvSpPr>
          <p:nvPr>
            <p:ph type="title"/>
          </p:nvPr>
        </p:nvSpPr>
        <p:spPr/>
        <p:txBody>
          <a:bodyPr/>
          <a:lstStyle/>
          <a:p>
            <a:r>
              <a:rPr lang="en-US" altLang="zh-CN" smtClean="0"/>
              <a:t>Configure Event Types</a:t>
            </a:r>
          </a:p>
        </p:txBody>
      </p:sp>
      <p:pic>
        <p:nvPicPr>
          <p:cNvPr id="44035" name="Picture 3" descr="PPT364.bmp"/>
          <p:cNvPicPr>
            <a:picLocks noChangeAspect="1"/>
          </p:cNvPicPr>
          <p:nvPr/>
        </p:nvPicPr>
        <p:blipFill>
          <a:blip r:embed="rId3" cstate="print"/>
          <a:srcRect/>
          <a:stretch>
            <a:fillRect/>
          </a:stretch>
        </p:blipFill>
        <p:spPr bwMode="auto">
          <a:xfrm>
            <a:off x="2409825" y="2428875"/>
            <a:ext cx="4314825" cy="3495675"/>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QX-DDP-160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r>
              <a:rPr lang="en-US" altLang="zh-CN" smtClean="0"/>
              <a:t>Publish Data</a:t>
            </a:r>
          </a:p>
        </p:txBody>
      </p:sp>
      <p:grpSp>
        <p:nvGrpSpPr>
          <p:cNvPr id="46082" name="Group 22"/>
          <p:cNvGrpSpPr>
            <a:grpSpLocks/>
          </p:cNvGrpSpPr>
          <p:nvPr/>
        </p:nvGrpSpPr>
        <p:grpSpPr bwMode="auto">
          <a:xfrm>
            <a:off x="1562100" y="1219200"/>
            <a:ext cx="6019800" cy="4648200"/>
            <a:chOff x="720" y="1056"/>
            <a:chExt cx="3792" cy="2928"/>
          </a:xfrm>
        </p:grpSpPr>
        <p:sp>
          <p:nvSpPr>
            <p:cNvPr id="46083" name="Oval 4"/>
            <p:cNvSpPr>
              <a:spLocks noChangeArrowheads="1"/>
            </p:cNvSpPr>
            <p:nvPr/>
          </p:nvSpPr>
          <p:spPr bwMode="auto">
            <a:xfrm>
              <a:off x="720" y="1152"/>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Start</a:t>
              </a:r>
            </a:p>
            <a:p>
              <a:pPr algn="ctr">
                <a:lnSpc>
                  <a:spcPct val="80000"/>
                </a:lnSpc>
              </a:pPr>
              <a:r>
                <a:rPr lang="en-US" altLang="zh-CN" sz="1600" b="1" dirty="0">
                  <a:solidFill>
                    <a:schemeClr val="bg1"/>
                  </a:solidFill>
                  <a:latin typeface="+mj-lt"/>
                  <a:ea typeface="宋体" pitchFamily="2" charset="-122"/>
                </a:rPr>
                <a:t>Publish</a:t>
              </a:r>
            </a:p>
          </p:txBody>
        </p:sp>
        <p:sp>
          <p:nvSpPr>
            <p:cNvPr id="46084" name="Rectangle 5"/>
            <p:cNvSpPr>
              <a:spLocks noChangeArrowheads="1"/>
            </p:cNvSpPr>
            <p:nvPr/>
          </p:nvSpPr>
          <p:spPr bwMode="auto">
            <a:xfrm>
              <a:off x="2160" y="2736"/>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Check Event</a:t>
              </a:r>
            </a:p>
            <a:p>
              <a:pPr algn="ctr">
                <a:lnSpc>
                  <a:spcPct val="80000"/>
                </a:lnSpc>
              </a:pPr>
              <a:r>
                <a:rPr lang="en-US" altLang="zh-CN" sz="1600" b="1" dirty="0">
                  <a:solidFill>
                    <a:schemeClr val="bg1"/>
                  </a:solidFill>
                  <a:latin typeface="+mj-lt"/>
                  <a:ea typeface="宋体" pitchFamily="2" charset="-122"/>
                </a:rPr>
                <a:t>Queue</a:t>
              </a:r>
            </a:p>
          </p:txBody>
        </p:sp>
        <p:sp>
          <p:nvSpPr>
            <p:cNvPr id="46085" name="Rectangle 6"/>
            <p:cNvSpPr>
              <a:spLocks noChangeArrowheads="1"/>
            </p:cNvSpPr>
            <p:nvPr/>
          </p:nvSpPr>
          <p:spPr bwMode="auto">
            <a:xfrm>
              <a:off x="3552" y="1152"/>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Start the</a:t>
              </a:r>
            </a:p>
            <a:p>
              <a:pPr algn="ctr">
                <a:lnSpc>
                  <a:spcPct val="80000"/>
                </a:lnSpc>
              </a:pPr>
              <a:r>
                <a:rPr lang="en-US" altLang="zh-CN" sz="1600" b="1">
                  <a:solidFill>
                    <a:schemeClr val="bg1"/>
                  </a:solidFill>
                  <a:latin typeface="+mj-lt"/>
                  <a:ea typeface="宋体" pitchFamily="2" charset="-122"/>
                </a:rPr>
                <a:t>Event Daemon</a:t>
              </a:r>
            </a:p>
          </p:txBody>
        </p:sp>
        <p:sp>
          <p:nvSpPr>
            <p:cNvPr id="46086" name="Line 7"/>
            <p:cNvSpPr>
              <a:spLocks noChangeShapeType="1"/>
            </p:cNvSpPr>
            <p:nvPr/>
          </p:nvSpPr>
          <p:spPr bwMode="auto">
            <a:xfrm>
              <a:off x="1728" y="1392"/>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87" name="Rectangle 8"/>
            <p:cNvSpPr>
              <a:spLocks noChangeArrowheads="1"/>
            </p:cNvSpPr>
            <p:nvPr/>
          </p:nvSpPr>
          <p:spPr bwMode="auto">
            <a:xfrm>
              <a:off x="2160" y="1968"/>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Generate</a:t>
              </a:r>
            </a:p>
            <a:p>
              <a:pPr algn="ctr">
                <a:lnSpc>
                  <a:spcPct val="80000"/>
                </a:lnSpc>
              </a:pPr>
              <a:r>
                <a:rPr lang="en-US" altLang="zh-CN" sz="1600" b="1" dirty="0">
                  <a:solidFill>
                    <a:schemeClr val="bg1"/>
                  </a:solidFill>
                  <a:latin typeface="+mj-lt"/>
                  <a:ea typeface="宋体" pitchFamily="2" charset="-122"/>
                </a:rPr>
                <a:t>Application </a:t>
              </a:r>
            </a:p>
            <a:p>
              <a:pPr algn="ctr">
                <a:lnSpc>
                  <a:spcPct val="80000"/>
                </a:lnSpc>
              </a:pPr>
              <a:r>
                <a:rPr lang="en-US" altLang="zh-CN" sz="1600" b="1" dirty="0">
                  <a:solidFill>
                    <a:schemeClr val="bg1"/>
                  </a:solidFill>
                  <a:latin typeface="+mj-lt"/>
                  <a:ea typeface="宋体" pitchFamily="2" charset="-122"/>
                </a:rPr>
                <a:t>Event</a:t>
              </a:r>
            </a:p>
          </p:txBody>
        </p:sp>
        <p:sp>
          <p:nvSpPr>
            <p:cNvPr id="46088" name="Rectangle 9"/>
            <p:cNvSpPr>
              <a:spLocks noChangeArrowheads="1"/>
            </p:cNvSpPr>
            <p:nvPr/>
          </p:nvSpPr>
          <p:spPr bwMode="auto">
            <a:xfrm>
              <a:off x="3552" y="1968"/>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Check Event</a:t>
              </a:r>
            </a:p>
            <a:p>
              <a:pPr algn="ctr">
                <a:lnSpc>
                  <a:spcPct val="80000"/>
                </a:lnSpc>
              </a:pPr>
              <a:r>
                <a:rPr lang="en-US" altLang="zh-CN" sz="1600" b="1">
                  <a:solidFill>
                    <a:schemeClr val="bg1"/>
                  </a:solidFill>
                  <a:latin typeface="+mj-lt"/>
                  <a:ea typeface="宋体" pitchFamily="2" charset="-122"/>
                </a:rPr>
                <a:t>Daemon</a:t>
              </a:r>
            </a:p>
          </p:txBody>
        </p:sp>
        <p:sp>
          <p:nvSpPr>
            <p:cNvPr id="46089" name="Line 10"/>
            <p:cNvSpPr>
              <a:spLocks noChangeShapeType="1"/>
            </p:cNvSpPr>
            <p:nvPr/>
          </p:nvSpPr>
          <p:spPr bwMode="auto">
            <a:xfrm>
              <a:off x="3168" y="1392"/>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0" name="Line 11"/>
            <p:cNvSpPr>
              <a:spLocks noChangeShapeType="1"/>
            </p:cNvSpPr>
            <p:nvPr/>
          </p:nvSpPr>
          <p:spPr bwMode="auto">
            <a:xfrm flipH="1">
              <a:off x="3120" y="2208"/>
              <a:ext cx="384"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1" name="Line 12"/>
            <p:cNvSpPr>
              <a:spLocks noChangeShapeType="1"/>
            </p:cNvSpPr>
            <p:nvPr/>
          </p:nvSpPr>
          <p:spPr bwMode="auto">
            <a:xfrm>
              <a:off x="3984" y="1632"/>
              <a:ext cx="0" cy="336"/>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2" name="Oval 13"/>
            <p:cNvSpPr>
              <a:spLocks noChangeArrowheads="1"/>
            </p:cNvSpPr>
            <p:nvPr/>
          </p:nvSpPr>
          <p:spPr bwMode="auto">
            <a:xfrm>
              <a:off x="720" y="3504"/>
              <a:ext cx="1008" cy="432"/>
            </a:xfrm>
            <a:prstGeom prst="ellipse">
              <a:avLst/>
            </a:prstGeom>
            <a:solidFill>
              <a:srgbClr val="5A87C6"/>
            </a:solidFill>
            <a:ln w="9525">
              <a:noFill/>
              <a:round/>
              <a:headEnd/>
              <a:tailEnd/>
            </a:ln>
          </p:spPr>
          <p:txBody>
            <a:bodyPr wrap="none" anchor="ctr"/>
            <a:lstStyle/>
            <a:p>
              <a:pPr algn="ctr">
                <a:lnSpc>
                  <a:spcPct val="80000"/>
                </a:lnSpc>
              </a:pPr>
              <a:r>
                <a:rPr lang="en-US" altLang="zh-CN" sz="1600" b="1">
                  <a:solidFill>
                    <a:schemeClr val="bg1"/>
                  </a:solidFill>
                  <a:latin typeface="+mj-lt"/>
                  <a:ea typeface="宋体" pitchFamily="2" charset="-122"/>
                </a:rPr>
                <a:t>Publish</a:t>
              </a:r>
            </a:p>
            <a:p>
              <a:pPr algn="ctr">
                <a:lnSpc>
                  <a:spcPct val="80000"/>
                </a:lnSpc>
              </a:pPr>
              <a:r>
                <a:rPr lang="en-US" altLang="zh-CN" sz="1600" b="1">
                  <a:solidFill>
                    <a:schemeClr val="bg1"/>
                  </a:solidFill>
                  <a:latin typeface="+mj-lt"/>
                  <a:ea typeface="宋体" pitchFamily="2" charset="-122"/>
                </a:rPr>
                <a:t>Complete</a:t>
              </a:r>
            </a:p>
          </p:txBody>
        </p:sp>
        <p:sp>
          <p:nvSpPr>
            <p:cNvPr id="46093" name="Line 14"/>
            <p:cNvSpPr>
              <a:spLocks noChangeShapeType="1"/>
            </p:cNvSpPr>
            <p:nvPr/>
          </p:nvSpPr>
          <p:spPr bwMode="auto">
            <a:xfrm flipH="1">
              <a:off x="1728" y="3744"/>
              <a:ext cx="432" cy="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4" name="AutoShape 16"/>
            <p:cNvSpPr>
              <a:spLocks noChangeArrowheads="1"/>
            </p:cNvSpPr>
            <p:nvPr/>
          </p:nvSpPr>
          <p:spPr bwMode="auto">
            <a:xfrm>
              <a:off x="2112" y="1056"/>
              <a:ext cx="1056" cy="672"/>
            </a:xfrm>
            <a:prstGeom prst="diamond">
              <a:avLst/>
            </a:prstGeom>
            <a:solidFill>
              <a:srgbClr val="5A87C6"/>
            </a:solidFill>
            <a:ln w="9525">
              <a:noFill/>
              <a:miter lim="800000"/>
              <a:headEnd/>
              <a:tailEnd/>
            </a:ln>
          </p:spPr>
          <p:txBody>
            <a:bodyPr wrap="none" anchor="ctr"/>
            <a:lstStyle/>
            <a:p>
              <a:pPr algn="ctr">
                <a:lnSpc>
                  <a:spcPct val="80000"/>
                </a:lnSpc>
              </a:pPr>
              <a:r>
                <a:rPr lang="en-US" altLang="zh-CN" sz="1600" b="1">
                  <a:solidFill>
                    <a:schemeClr val="bg1"/>
                  </a:solidFill>
                  <a:latin typeface="+mj-lt"/>
                  <a:ea typeface="宋体" pitchFamily="2" charset="-122"/>
                </a:rPr>
                <a:t>Event</a:t>
              </a:r>
            </a:p>
            <a:p>
              <a:pPr algn="ctr">
                <a:lnSpc>
                  <a:spcPct val="80000"/>
                </a:lnSpc>
              </a:pPr>
              <a:r>
                <a:rPr lang="en-US" altLang="zh-CN" sz="1600" b="1">
                  <a:solidFill>
                    <a:schemeClr val="bg1"/>
                  </a:solidFill>
                  <a:latin typeface="+mj-lt"/>
                  <a:ea typeface="宋体" pitchFamily="2" charset="-122"/>
                </a:rPr>
                <a:t>Daemon</a:t>
              </a:r>
            </a:p>
            <a:p>
              <a:pPr algn="ctr">
                <a:lnSpc>
                  <a:spcPct val="80000"/>
                </a:lnSpc>
              </a:pPr>
              <a:r>
                <a:rPr lang="en-US" altLang="zh-CN" sz="1600" b="1">
                  <a:solidFill>
                    <a:schemeClr val="bg1"/>
                  </a:solidFill>
                  <a:latin typeface="+mj-lt"/>
                  <a:ea typeface="宋体" pitchFamily="2" charset="-122"/>
                </a:rPr>
                <a:t>Running</a:t>
              </a:r>
            </a:p>
          </p:txBody>
        </p:sp>
        <p:sp>
          <p:nvSpPr>
            <p:cNvPr id="46095" name="Rectangle 5"/>
            <p:cNvSpPr>
              <a:spLocks noChangeArrowheads="1"/>
            </p:cNvSpPr>
            <p:nvPr/>
          </p:nvSpPr>
          <p:spPr bwMode="auto">
            <a:xfrm>
              <a:off x="2160" y="3504"/>
              <a:ext cx="960" cy="480"/>
            </a:xfrm>
            <a:prstGeom prst="rect">
              <a:avLst/>
            </a:prstGeom>
            <a:solidFill>
              <a:schemeClr val="accent1"/>
            </a:solidFill>
            <a:ln w="9525">
              <a:noFill/>
              <a:miter lim="800000"/>
              <a:headEnd/>
              <a:tailEnd/>
            </a:ln>
          </p:spPr>
          <p:txBody>
            <a:bodyPr wrap="none" anchor="ctr"/>
            <a:lstStyle/>
            <a:p>
              <a:pPr algn="ctr">
                <a:lnSpc>
                  <a:spcPct val="80000"/>
                </a:lnSpc>
              </a:pPr>
              <a:r>
                <a:rPr lang="en-US" altLang="zh-CN" sz="1600" b="1" dirty="0">
                  <a:solidFill>
                    <a:schemeClr val="bg1"/>
                  </a:solidFill>
                  <a:latin typeface="+mj-lt"/>
                  <a:ea typeface="宋体" pitchFamily="2" charset="-122"/>
                </a:rPr>
                <a:t>Check </a:t>
              </a:r>
              <a:r>
                <a:rPr lang="en-US" altLang="zh-CN" sz="1600" b="1" dirty="0" err="1">
                  <a:solidFill>
                    <a:schemeClr val="bg1"/>
                  </a:solidFill>
                  <a:latin typeface="+mj-lt"/>
                  <a:ea typeface="宋体" pitchFamily="2" charset="-122"/>
                </a:rPr>
                <a:t>Qxtend</a:t>
              </a:r>
              <a:endParaRPr lang="en-US" altLang="zh-CN" sz="1600" b="1" dirty="0">
                <a:solidFill>
                  <a:schemeClr val="bg1"/>
                </a:solidFill>
                <a:latin typeface="+mj-lt"/>
                <a:ea typeface="宋体" pitchFamily="2" charset="-122"/>
              </a:endParaRPr>
            </a:p>
            <a:p>
              <a:pPr algn="ctr">
                <a:lnSpc>
                  <a:spcPct val="80000"/>
                </a:lnSpc>
              </a:pPr>
              <a:r>
                <a:rPr lang="en-US" altLang="zh-CN" sz="1600" b="1" dirty="0">
                  <a:solidFill>
                    <a:schemeClr val="bg1"/>
                  </a:solidFill>
                  <a:latin typeface="+mj-lt"/>
                  <a:ea typeface="宋体" pitchFamily="2" charset="-122"/>
                </a:rPr>
                <a:t>Outbound</a:t>
              </a:r>
            </a:p>
            <a:p>
              <a:pPr algn="ctr">
                <a:lnSpc>
                  <a:spcPct val="80000"/>
                </a:lnSpc>
              </a:pPr>
              <a:r>
                <a:rPr lang="en-US" altLang="zh-CN" sz="1600" b="1" dirty="0">
                  <a:solidFill>
                    <a:schemeClr val="bg1"/>
                  </a:solidFill>
                  <a:latin typeface="+mj-lt"/>
                  <a:ea typeface="宋体" pitchFamily="2" charset="-122"/>
                </a:rPr>
                <a:t>Subscriber</a:t>
              </a:r>
            </a:p>
          </p:txBody>
        </p:sp>
        <p:sp>
          <p:nvSpPr>
            <p:cNvPr id="46096" name="Line 12"/>
            <p:cNvSpPr>
              <a:spLocks noChangeShapeType="1"/>
            </p:cNvSpPr>
            <p:nvPr/>
          </p:nvSpPr>
          <p:spPr bwMode="auto">
            <a:xfrm>
              <a:off x="2640" y="1728"/>
              <a:ext cx="0" cy="240"/>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7" name="Line 12"/>
            <p:cNvSpPr>
              <a:spLocks noChangeShapeType="1"/>
            </p:cNvSpPr>
            <p:nvPr/>
          </p:nvSpPr>
          <p:spPr bwMode="auto">
            <a:xfrm>
              <a:off x="2640" y="2448"/>
              <a:ext cx="0" cy="288"/>
            </a:xfrm>
            <a:prstGeom prst="line">
              <a:avLst/>
            </a:prstGeom>
            <a:noFill/>
            <a:ln w="38100">
              <a:solidFill>
                <a:schemeClr val="tx1"/>
              </a:solidFill>
              <a:round/>
              <a:headEnd/>
              <a:tailEnd type="triangle" w="med" len="med"/>
            </a:ln>
          </p:spPr>
          <p:txBody>
            <a:bodyPr/>
            <a:lstStyle/>
            <a:p>
              <a:endParaRPr lang="en-US">
                <a:latin typeface="+mj-lt"/>
              </a:endParaRPr>
            </a:p>
          </p:txBody>
        </p:sp>
        <p:sp>
          <p:nvSpPr>
            <p:cNvPr id="46098" name="Line 12"/>
            <p:cNvSpPr>
              <a:spLocks noChangeShapeType="1"/>
            </p:cNvSpPr>
            <p:nvPr/>
          </p:nvSpPr>
          <p:spPr bwMode="auto">
            <a:xfrm>
              <a:off x="2640" y="3216"/>
              <a:ext cx="0" cy="288"/>
            </a:xfrm>
            <a:prstGeom prst="line">
              <a:avLst/>
            </a:prstGeom>
            <a:noFill/>
            <a:ln w="38100">
              <a:solidFill>
                <a:schemeClr val="tx1"/>
              </a:solidFill>
              <a:round/>
              <a:headEnd/>
              <a:tailEnd type="triangle" w="med" len="med"/>
            </a:ln>
          </p:spPr>
          <p:txBody>
            <a:bodyPr/>
            <a:lstStyle/>
            <a:p>
              <a:endParaRPr lang="en-US">
                <a:latin typeface="+mj-lt"/>
              </a:endParaRPr>
            </a:p>
          </p:txBody>
        </p:sp>
      </p:grpSp>
      <p:sp>
        <p:nvSpPr>
          <p:cNvPr id="22" name="Footer Placeholder 21"/>
          <p:cNvSpPr>
            <a:spLocks noGrp="1"/>
          </p:cNvSpPr>
          <p:nvPr>
            <p:ph type="ftr" sz="quarter" idx="10"/>
          </p:nvPr>
        </p:nvSpPr>
        <p:spPr/>
        <p:txBody>
          <a:bodyPr/>
          <a:lstStyle/>
          <a:p>
            <a:r>
              <a:rPr lang="en-US" dirty="0" smtClean="0"/>
              <a:t>QX-DDP-170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p:cNvSpPr>
          <p:nvPr>
            <p:ph idx="1"/>
          </p:nvPr>
        </p:nvSpPr>
        <p:spPr/>
        <p:txBody>
          <a:bodyPr/>
          <a:lstStyle/>
          <a:p>
            <a:r>
              <a:rPr lang="en-US" altLang="zh-CN" smtClean="0"/>
              <a:t>Use the Event Daemon Monitor</a:t>
            </a:r>
          </a:p>
          <a:p>
            <a:r>
              <a:rPr lang="en-US" altLang="zh-CN" smtClean="0"/>
              <a:t>Check the Daemon Status</a:t>
            </a:r>
          </a:p>
        </p:txBody>
      </p:sp>
      <p:sp>
        <p:nvSpPr>
          <p:cNvPr id="48129" name="Title 1"/>
          <p:cNvSpPr>
            <a:spLocks noGrp="1"/>
          </p:cNvSpPr>
          <p:nvPr>
            <p:ph type="title"/>
          </p:nvPr>
        </p:nvSpPr>
        <p:spPr/>
        <p:txBody>
          <a:bodyPr/>
          <a:lstStyle/>
          <a:p>
            <a:r>
              <a:rPr lang="en-US" altLang="zh-CN" smtClean="0"/>
              <a:t>Check the Event Daemon</a:t>
            </a:r>
          </a:p>
        </p:txBody>
      </p:sp>
      <p:sp>
        <p:nvSpPr>
          <p:cNvPr id="48133" name="TextBox 7"/>
          <p:cNvSpPr txBox="1">
            <a:spLocks noChangeArrowheads="1"/>
          </p:cNvSpPr>
          <p:nvPr/>
        </p:nvSpPr>
        <p:spPr bwMode="auto">
          <a:xfrm>
            <a:off x="7010400" y="3076575"/>
            <a:ext cx="1524000" cy="523220"/>
          </a:xfrm>
          <a:prstGeom prst="rect">
            <a:avLst/>
          </a:prstGeom>
          <a:noFill/>
          <a:ln w="9525">
            <a:noFill/>
            <a:miter lim="800000"/>
            <a:headEnd/>
            <a:tailEnd/>
          </a:ln>
        </p:spPr>
        <p:txBody>
          <a:bodyPr wrap="square">
            <a:spAutoFit/>
          </a:bodyPr>
          <a:lstStyle/>
          <a:p>
            <a:r>
              <a:rPr lang="en-US" altLang="zh-CN" sz="1400">
                <a:latin typeface="+mj-lt"/>
                <a:ea typeface="宋体" pitchFamily="2" charset="-122"/>
              </a:rPr>
              <a:t>Check the daemon status</a:t>
            </a:r>
          </a:p>
        </p:txBody>
      </p:sp>
      <p:pic>
        <p:nvPicPr>
          <p:cNvPr id="48137" name="Picture 9"/>
          <p:cNvPicPr>
            <a:picLocks noChangeAspect="1" noChangeArrowheads="1"/>
          </p:cNvPicPr>
          <p:nvPr/>
        </p:nvPicPr>
        <p:blipFill>
          <a:blip r:embed="rId2" cstate="print"/>
          <a:srcRect/>
          <a:stretch>
            <a:fillRect/>
          </a:stretch>
        </p:blipFill>
        <p:spPr bwMode="auto">
          <a:xfrm>
            <a:off x="762000" y="2133600"/>
            <a:ext cx="5867400" cy="3867150"/>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cxnSp>
        <p:nvCxnSpPr>
          <p:cNvPr id="48132" name="Straight Connector 6"/>
          <p:cNvCxnSpPr>
            <a:cxnSpLocks noChangeShapeType="1"/>
          </p:cNvCxnSpPr>
          <p:nvPr/>
        </p:nvCxnSpPr>
        <p:spPr bwMode="auto">
          <a:xfrm>
            <a:off x="6019800" y="3305175"/>
            <a:ext cx="990600" cy="0"/>
          </a:xfrm>
          <a:prstGeom prst="line">
            <a:avLst/>
          </a:prstGeom>
          <a:noFill/>
          <a:ln w="9525" algn="ctr">
            <a:solidFill>
              <a:schemeClr val="tx1"/>
            </a:solidFill>
            <a:round/>
            <a:headEnd/>
            <a:tailEnd/>
          </a:ln>
        </p:spPr>
      </p:cxnSp>
      <p:sp>
        <p:nvSpPr>
          <p:cNvPr id="9" name="Footer Placeholder 8"/>
          <p:cNvSpPr>
            <a:spLocks noGrp="1"/>
          </p:cNvSpPr>
          <p:nvPr>
            <p:ph type="ftr" sz="quarter" idx="10"/>
          </p:nvPr>
        </p:nvSpPr>
        <p:spPr/>
        <p:txBody>
          <a:bodyPr/>
          <a:lstStyle/>
          <a:p>
            <a:r>
              <a:rPr lang="en-US" dirty="0" smtClean="0"/>
              <a:t>QX-DDP-180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ontent Placeholder 2"/>
          <p:cNvSpPr>
            <a:spLocks noGrp="1"/>
          </p:cNvSpPr>
          <p:nvPr>
            <p:ph idx="1"/>
          </p:nvPr>
        </p:nvSpPr>
        <p:spPr/>
        <p:txBody>
          <a:bodyPr/>
          <a:lstStyle/>
          <a:p>
            <a:r>
              <a:rPr lang="en-US" altLang="zh-CN" smtClean="0"/>
              <a:t>Run the Event Daemon Start utility</a:t>
            </a:r>
          </a:p>
          <a:p>
            <a:r>
              <a:rPr lang="en-US" altLang="zh-CN" smtClean="0"/>
              <a:t>Open the Event Daemon monitor</a:t>
            </a:r>
          </a:p>
          <a:p>
            <a:r>
              <a:rPr lang="en-US" altLang="zh-CN" smtClean="0"/>
              <a:t>Check the Daemon Status</a:t>
            </a:r>
          </a:p>
        </p:txBody>
      </p:sp>
      <p:sp>
        <p:nvSpPr>
          <p:cNvPr id="49153" name="Title 1"/>
          <p:cNvSpPr>
            <a:spLocks noGrp="1"/>
          </p:cNvSpPr>
          <p:nvPr>
            <p:ph type="title"/>
          </p:nvPr>
        </p:nvSpPr>
        <p:spPr/>
        <p:txBody>
          <a:bodyPr/>
          <a:lstStyle/>
          <a:p>
            <a:r>
              <a:rPr lang="en-US" altLang="zh-CN" smtClean="0"/>
              <a:t>Start The Daemon</a:t>
            </a:r>
          </a:p>
        </p:txBody>
      </p:sp>
      <p:pic>
        <p:nvPicPr>
          <p:cNvPr id="49159" name="Picture 7"/>
          <p:cNvPicPr>
            <a:picLocks noChangeAspect="1" noChangeArrowheads="1"/>
          </p:cNvPicPr>
          <p:nvPr/>
        </p:nvPicPr>
        <p:blipFill>
          <a:blip r:embed="rId3" cstate="print"/>
          <a:srcRect/>
          <a:stretch>
            <a:fillRect/>
          </a:stretch>
        </p:blipFill>
        <p:spPr bwMode="auto">
          <a:xfrm>
            <a:off x="914400" y="2514600"/>
            <a:ext cx="6477000" cy="3551238"/>
          </a:xfrm>
          <a:prstGeom prst="rect">
            <a:avLst/>
          </a:prstGeom>
          <a:noFill/>
          <a:ln w="3175">
            <a:solidFill>
              <a:schemeClr val="tx1"/>
            </a:solidFill>
            <a:miter lim="800000"/>
            <a:headEnd/>
            <a:tailEnd/>
          </a:ln>
          <a:effectLst>
            <a:outerShdw dist="50800" dir="2700000" algn="ctr" rotWithShape="0">
              <a:schemeClr val="bg1">
                <a:lumMod val="75000"/>
              </a:schemeClr>
            </a:outerShdw>
          </a:effectLst>
        </p:spPr>
      </p:pic>
      <p:cxnSp>
        <p:nvCxnSpPr>
          <p:cNvPr id="49160" name="Straight Connector 6"/>
          <p:cNvCxnSpPr>
            <a:cxnSpLocks noChangeShapeType="1"/>
          </p:cNvCxnSpPr>
          <p:nvPr/>
        </p:nvCxnSpPr>
        <p:spPr bwMode="auto">
          <a:xfrm>
            <a:off x="6629400" y="4010025"/>
            <a:ext cx="838200" cy="0"/>
          </a:xfrm>
          <a:prstGeom prst="line">
            <a:avLst/>
          </a:prstGeom>
          <a:noFill/>
          <a:ln w="9525" algn="ctr">
            <a:solidFill>
              <a:schemeClr val="tx1"/>
            </a:solidFill>
            <a:round/>
            <a:headEnd/>
            <a:tailEnd/>
          </a:ln>
        </p:spPr>
      </p:cxnSp>
      <p:sp>
        <p:nvSpPr>
          <p:cNvPr id="49161" name="TextBox 7"/>
          <p:cNvSpPr txBox="1">
            <a:spLocks noChangeArrowheads="1"/>
          </p:cNvSpPr>
          <p:nvPr/>
        </p:nvSpPr>
        <p:spPr bwMode="auto">
          <a:xfrm>
            <a:off x="7467600" y="3781425"/>
            <a:ext cx="1447800" cy="517525"/>
          </a:xfrm>
          <a:prstGeom prst="rect">
            <a:avLst/>
          </a:prstGeom>
          <a:noFill/>
          <a:ln w="9525">
            <a:noFill/>
            <a:miter lim="800000"/>
            <a:headEnd/>
            <a:tailEnd/>
          </a:ln>
        </p:spPr>
        <p:txBody>
          <a:bodyPr>
            <a:spAutoFit/>
          </a:bodyPr>
          <a:lstStyle/>
          <a:p>
            <a:r>
              <a:rPr lang="en-US" altLang="zh-CN" sz="1400">
                <a:ea typeface="宋体" pitchFamily="2" charset="-122"/>
              </a:rPr>
              <a:t>Check the daemon status</a:t>
            </a:r>
          </a:p>
        </p:txBody>
      </p:sp>
      <p:sp>
        <p:nvSpPr>
          <p:cNvPr id="9" name="Footer Placeholder 8"/>
          <p:cNvSpPr>
            <a:spLocks noGrp="1"/>
          </p:cNvSpPr>
          <p:nvPr>
            <p:ph type="ftr" sz="quarter" idx="10"/>
          </p:nvPr>
        </p:nvSpPr>
        <p:spPr/>
        <p:txBody>
          <a:bodyPr/>
          <a:lstStyle/>
          <a:p>
            <a:r>
              <a:rPr lang="en-US" dirty="0" smtClean="0"/>
              <a:t>QX-DDP-190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p:cNvSpPr>
            <a:spLocks noGrp="1"/>
          </p:cNvSpPr>
          <p:nvPr>
            <p:ph idx="1"/>
          </p:nvPr>
        </p:nvSpPr>
        <p:spPr/>
        <p:txBody>
          <a:bodyPr/>
          <a:lstStyle/>
          <a:p>
            <a:r>
              <a:rPr lang="en-US" altLang="zh-CN" smtClean="0"/>
              <a:t>Create a monitored event</a:t>
            </a:r>
          </a:p>
        </p:txBody>
      </p:sp>
      <p:sp>
        <p:nvSpPr>
          <p:cNvPr id="50177" name="Title 1"/>
          <p:cNvSpPr>
            <a:spLocks noGrp="1"/>
          </p:cNvSpPr>
          <p:nvPr>
            <p:ph type="title"/>
          </p:nvPr>
        </p:nvSpPr>
        <p:spPr/>
        <p:txBody>
          <a:bodyPr/>
          <a:lstStyle/>
          <a:p>
            <a:r>
              <a:rPr lang="en-US" altLang="zh-CN" smtClean="0"/>
              <a:t>Generate Application Event</a:t>
            </a:r>
          </a:p>
        </p:txBody>
      </p:sp>
      <p:pic>
        <p:nvPicPr>
          <p:cNvPr id="50179" name="Picture 3" descr="PPT3B5.bmp"/>
          <p:cNvPicPr>
            <a:picLocks noChangeAspect="1"/>
          </p:cNvPicPr>
          <p:nvPr/>
        </p:nvPicPr>
        <p:blipFill>
          <a:blip r:embed="rId3" cstate="print"/>
          <a:srcRect/>
          <a:stretch>
            <a:fillRect/>
          </a:stretch>
        </p:blipFill>
        <p:spPr bwMode="auto">
          <a:xfrm>
            <a:off x="1971675" y="1885950"/>
            <a:ext cx="5191125" cy="3371850"/>
          </a:xfrm>
          <a:prstGeom prst="rect">
            <a:avLst/>
          </a:prstGeom>
          <a:noFill/>
          <a:ln w="9525">
            <a:solidFill>
              <a:schemeClr val="tx1"/>
            </a:solid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QX-DDP-200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normAutofit/>
          </a:bodyPr>
          <a:lstStyle/>
          <a:p>
            <a:r>
              <a:rPr lang="en-US" altLang="zh-CN" sz="2400" dirty="0" smtClean="0"/>
              <a:t>Data published directly from source application</a:t>
            </a:r>
          </a:p>
          <a:p>
            <a:r>
              <a:rPr lang="en-US" altLang="zh-CN" sz="2400" dirty="0" smtClean="0"/>
              <a:t>Data published from business event (no polling)</a:t>
            </a:r>
          </a:p>
          <a:p>
            <a:r>
              <a:rPr lang="en-US" altLang="zh-CN" sz="2400" dirty="0" smtClean="0"/>
              <a:t>No event service required</a:t>
            </a:r>
          </a:p>
          <a:p>
            <a:r>
              <a:rPr lang="en-US" altLang="zh-CN" sz="2400" dirty="0" smtClean="0"/>
              <a:t>Business object defined by source application</a:t>
            </a:r>
          </a:p>
          <a:p>
            <a:r>
              <a:rPr lang="en-US" altLang="zh-CN" sz="2400" dirty="0" smtClean="0"/>
              <a:t>Source application controls data content and structure</a:t>
            </a:r>
          </a:p>
          <a:p>
            <a:r>
              <a:rPr lang="en-US" altLang="zh-CN" sz="2400" dirty="0" smtClean="0"/>
              <a:t>Publish and delivery processing unchanged</a:t>
            </a:r>
          </a:p>
        </p:txBody>
      </p:sp>
      <p:sp>
        <p:nvSpPr>
          <p:cNvPr id="15361" name="Rectangle 2"/>
          <p:cNvSpPr>
            <a:spLocks noGrp="1" noChangeArrowheads="1"/>
          </p:cNvSpPr>
          <p:nvPr>
            <p:ph type="title"/>
          </p:nvPr>
        </p:nvSpPr>
        <p:spPr/>
        <p:txBody>
          <a:bodyPr/>
          <a:lstStyle/>
          <a:p>
            <a:r>
              <a:rPr lang="en-US" altLang="zh-CN" smtClean="0"/>
              <a:t>Direct Data Publishing (DDP) - Overview</a:t>
            </a:r>
          </a:p>
        </p:txBody>
      </p:sp>
      <p:grpSp>
        <p:nvGrpSpPr>
          <p:cNvPr id="15363" name="Group 23"/>
          <p:cNvGrpSpPr>
            <a:grpSpLocks/>
          </p:cNvGrpSpPr>
          <p:nvPr/>
        </p:nvGrpSpPr>
        <p:grpSpPr bwMode="auto">
          <a:xfrm>
            <a:off x="1028700" y="4106862"/>
            <a:ext cx="7086600" cy="2093980"/>
            <a:chOff x="1143000" y="1600200"/>
            <a:chExt cx="6858000" cy="2094198"/>
          </a:xfrm>
        </p:grpSpPr>
        <p:grpSp>
          <p:nvGrpSpPr>
            <p:cNvPr id="15364" name="Group 3"/>
            <p:cNvGrpSpPr>
              <a:grpSpLocks/>
            </p:cNvGrpSpPr>
            <p:nvPr/>
          </p:nvGrpSpPr>
          <p:grpSpPr bwMode="auto">
            <a:xfrm>
              <a:off x="1143000" y="1600200"/>
              <a:ext cx="6858000" cy="1371600"/>
              <a:chOff x="228600" y="1828800"/>
              <a:chExt cx="8686800" cy="2133600"/>
            </a:xfrm>
          </p:grpSpPr>
          <p:sp>
            <p:nvSpPr>
              <p:cNvPr id="5" name="TextBox 119"/>
              <p:cNvSpPr txBox="1">
                <a:spLocks noChangeArrowheads="1"/>
              </p:cNvSpPr>
              <p:nvPr/>
            </p:nvSpPr>
            <p:spPr bwMode="auto">
              <a:xfrm>
                <a:off x="1599988" y="1828800"/>
                <a:ext cx="5944023" cy="2133822"/>
              </a:xfrm>
              <a:prstGeom prst="rect">
                <a:avLst/>
              </a:prstGeom>
              <a:solidFill>
                <a:schemeClr val="tx2">
                  <a:lumMod val="60000"/>
                  <a:lumOff val="40000"/>
                </a:schemeClr>
              </a:solidFill>
              <a:ln w="9525">
                <a:noFill/>
                <a:miter lim="800000"/>
                <a:headEnd/>
                <a:tailEnd/>
              </a:ln>
            </p:spPr>
            <p:txBody>
              <a:bodyPr wrap="none"/>
              <a:lstStyle/>
              <a:p>
                <a:pPr algn="ctr">
                  <a:defRPr/>
                </a:pPr>
                <a:r>
                  <a:rPr lang="en-GB" sz="1200">
                    <a:solidFill>
                      <a:srgbClr val="FFFFFF"/>
                    </a:solidFill>
                    <a:latin typeface="+mj-lt"/>
                  </a:rPr>
                  <a:t>QXtend</a:t>
                </a:r>
                <a:endParaRPr lang="en-US" altLang="zh-CN" sz="1200">
                  <a:solidFill>
                    <a:srgbClr val="FFFFFF"/>
                  </a:solidFill>
                  <a:latin typeface="+mj-lt"/>
                  <a:ea typeface="宋体" pitchFamily="2" charset="-122"/>
                </a:endParaRPr>
              </a:p>
            </p:txBody>
          </p:sp>
          <p:sp>
            <p:nvSpPr>
              <p:cNvPr id="15372" name="TextBox 23"/>
              <p:cNvSpPr txBox="1">
                <a:spLocks noChangeArrowheads="1"/>
              </p:cNvSpPr>
              <p:nvPr/>
            </p:nvSpPr>
            <p:spPr bwMode="auto">
              <a:xfrm>
                <a:off x="228600" y="2243667"/>
                <a:ext cx="1066801" cy="1244600"/>
              </a:xfrm>
              <a:prstGeom prst="rect">
                <a:avLst/>
              </a:prstGeom>
              <a:solidFill>
                <a:schemeClr val="accent1"/>
              </a:solidFill>
              <a:ln w="9525">
                <a:noFill/>
                <a:miter lim="800000"/>
                <a:headEnd/>
                <a:tailEnd/>
              </a:ln>
            </p:spPr>
            <p:txBody>
              <a:bodyPr anchor="ctr"/>
              <a:lstStyle/>
              <a:p>
                <a:pPr algn="ctr"/>
                <a:r>
                  <a:rPr lang="en-GB" sz="1200">
                    <a:solidFill>
                      <a:schemeClr val="bg1"/>
                    </a:solidFill>
                    <a:latin typeface="+mj-lt"/>
                  </a:rPr>
                  <a:t>QAD EA</a:t>
                </a:r>
              </a:p>
            </p:txBody>
          </p:sp>
          <p:sp>
            <p:nvSpPr>
              <p:cNvPr id="7" name="TextBox 119"/>
              <p:cNvSpPr txBox="1">
                <a:spLocks noChangeArrowheads="1"/>
              </p:cNvSpPr>
              <p:nvPr/>
            </p:nvSpPr>
            <p:spPr bwMode="auto">
              <a:xfrm>
                <a:off x="1752812" y="2243710"/>
                <a:ext cx="1065742" cy="124473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Source</a:t>
                </a:r>
              </a:p>
              <a:p>
                <a:pPr algn="ctr">
                  <a:defRPr/>
                </a:pPr>
                <a:r>
                  <a:rPr lang="en-GB" sz="1200">
                    <a:solidFill>
                      <a:srgbClr val="FFFFFF"/>
                    </a:solidFill>
                    <a:latin typeface="+mj-lt"/>
                  </a:rPr>
                  <a:t>Application</a:t>
                </a:r>
                <a:endParaRPr lang="en-US" altLang="zh-CN" sz="1200">
                  <a:solidFill>
                    <a:srgbClr val="FFFFFF"/>
                  </a:solidFill>
                  <a:latin typeface="+mj-lt"/>
                  <a:ea typeface="宋体" pitchFamily="2" charset="-122"/>
                </a:endParaRPr>
              </a:p>
            </p:txBody>
          </p:sp>
          <p:cxnSp>
            <p:nvCxnSpPr>
              <p:cNvPr id="8" name="Straight Arrow Connector 7"/>
              <p:cNvCxnSpPr>
                <a:stCxn id="15372" idx="3"/>
                <a:endCxn id="7" idx="1"/>
              </p:cNvCxnSpPr>
              <p:nvPr/>
            </p:nvCxnSpPr>
            <p:spPr bwMode="auto">
              <a:xfrm>
                <a:off x="1296353" y="2866075"/>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9" name="TextBox 119"/>
              <p:cNvSpPr txBox="1">
                <a:spLocks noChangeArrowheads="1"/>
              </p:cNvSpPr>
              <p:nvPr/>
            </p:nvSpPr>
            <p:spPr bwMode="auto">
              <a:xfrm>
                <a:off x="3277023" y="2243710"/>
                <a:ext cx="1065742" cy="124473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0" name="Straight Arrow Connector 9"/>
              <p:cNvCxnSpPr>
                <a:stCxn id="7" idx="3"/>
                <a:endCxn id="9" idx="1"/>
              </p:cNvCxnSpPr>
              <p:nvPr/>
            </p:nvCxnSpPr>
            <p:spPr bwMode="auto">
              <a:xfrm>
                <a:off x="2818553"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1" name="TextBox 119"/>
              <p:cNvSpPr txBox="1">
                <a:spLocks noChangeArrowheads="1"/>
              </p:cNvSpPr>
              <p:nvPr/>
            </p:nvSpPr>
            <p:spPr bwMode="auto">
              <a:xfrm>
                <a:off x="4801235" y="2243710"/>
                <a:ext cx="1065742" cy="124473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2" name="TextBox 119"/>
              <p:cNvSpPr txBox="1">
                <a:spLocks noChangeArrowheads="1"/>
              </p:cNvSpPr>
              <p:nvPr/>
            </p:nvSpPr>
            <p:spPr bwMode="auto">
              <a:xfrm>
                <a:off x="6325447" y="2243710"/>
                <a:ext cx="1065742" cy="124473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13"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14" name="Straight Arrow Connector 13"/>
              <p:cNvCxnSpPr>
                <a:stCxn id="9" idx="3"/>
                <a:endCxn id="11" idx="1"/>
              </p:cNvCxnSpPr>
              <p:nvPr/>
            </p:nvCxnSpPr>
            <p:spPr bwMode="auto">
              <a:xfrm>
                <a:off x="4342765"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5" name="Straight Arrow Connector 14"/>
              <p:cNvCxnSpPr>
                <a:stCxn id="11" idx="3"/>
                <a:endCxn id="12" idx="1"/>
              </p:cNvCxnSpPr>
              <p:nvPr/>
            </p:nvCxnSpPr>
            <p:spPr bwMode="auto">
              <a:xfrm>
                <a:off x="5866977"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6" name="Straight Arrow Connector 15"/>
              <p:cNvCxnSpPr>
                <a:stCxn id="12" idx="3"/>
                <a:endCxn id="0" idx="1"/>
              </p:cNvCxnSpPr>
              <p:nvPr/>
            </p:nvCxnSpPr>
            <p:spPr bwMode="auto">
              <a:xfrm>
                <a:off x="7391188" y="2866075"/>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17" name="Right Brace 16"/>
            <p:cNvSpPr/>
            <p:nvPr/>
          </p:nvSpPr>
          <p:spPr bwMode="auto">
            <a:xfrm rot="5400000">
              <a:off x="2628880" y="1714631"/>
              <a:ext cx="381040" cy="22860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8" name="Right Brace 17"/>
            <p:cNvSpPr/>
            <p:nvPr/>
          </p:nvSpPr>
          <p:spPr bwMode="auto">
            <a:xfrm rot="5400000">
              <a:off x="4419580" y="2286131"/>
              <a:ext cx="381040" cy="11430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9" name="Right Brace 18"/>
            <p:cNvSpPr/>
            <p:nvPr/>
          </p:nvSpPr>
          <p:spPr bwMode="auto">
            <a:xfrm rot="5400000">
              <a:off x="6134080" y="1790831"/>
              <a:ext cx="381040" cy="21336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5368" name="TextBox 19"/>
            <p:cNvSpPr txBox="1">
              <a:spLocks noChangeArrowheads="1"/>
            </p:cNvSpPr>
            <p:nvPr/>
          </p:nvSpPr>
          <p:spPr bwMode="auto">
            <a:xfrm>
              <a:off x="2016227" y="3048000"/>
              <a:ext cx="1611339" cy="646398"/>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Data Published</a:t>
              </a:r>
            </a:p>
            <a:p>
              <a:pPr algn="ctr"/>
              <a:r>
                <a:rPr lang="en-US" altLang="zh-CN" sz="1200">
                  <a:latin typeface="+mj-lt"/>
                  <a:ea typeface="宋体" pitchFamily="2" charset="-122"/>
                </a:rPr>
                <a:t>Direct From </a:t>
              </a:r>
            </a:p>
            <a:p>
              <a:pPr algn="ctr"/>
              <a:r>
                <a:rPr lang="en-US" altLang="zh-CN" sz="1200">
                  <a:latin typeface="+mj-lt"/>
                  <a:ea typeface="宋体" pitchFamily="2" charset="-122"/>
                </a:rPr>
                <a:t>Source Application</a:t>
              </a:r>
            </a:p>
          </p:txBody>
        </p:sp>
        <p:sp>
          <p:nvSpPr>
            <p:cNvPr id="15369" name="TextBox 20"/>
            <p:cNvSpPr txBox="1">
              <a:spLocks noChangeArrowheads="1"/>
            </p:cNvSpPr>
            <p:nvPr/>
          </p:nvSpPr>
          <p:spPr bwMode="auto">
            <a:xfrm>
              <a:off x="3832563" y="3048000"/>
              <a:ext cx="1545616"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5370" name="TextBox 21"/>
            <p:cNvSpPr txBox="1">
              <a:spLocks noChangeArrowheads="1"/>
            </p:cNvSpPr>
            <p:nvPr/>
          </p:nvSpPr>
          <p:spPr bwMode="auto">
            <a:xfrm>
              <a:off x="5653779" y="3048000"/>
              <a:ext cx="1418979"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grpSp>
      <p:sp>
        <p:nvSpPr>
          <p:cNvPr id="26" name="Footer Placeholder 25"/>
          <p:cNvSpPr>
            <a:spLocks noGrp="1"/>
          </p:cNvSpPr>
          <p:nvPr>
            <p:ph type="ftr" sz="quarter" idx="10"/>
          </p:nvPr>
        </p:nvSpPr>
        <p:spPr/>
        <p:txBody>
          <a:bodyPr/>
          <a:lstStyle/>
          <a:p>
            <a:r>
              <a:rPr lang="en-US" dirty="0" smtClean="0"/>
              <a:t>QX-DDP-020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Content Placeholder 6" descr="PPT3C2.bmp"/>
          <p:cNvPicPr>
            <a:picLocks noGrp="1" noChangeAspect="1"/>
          </p:cNvPicPr>
          <p:nvPr>
            <p:ph idx="1"/>
          </p:nvPr>
        </p:nvPicPr>
        <p:blipFill>
          <a:blip r:embed="rId2" cstate="print"/>
          <a:srcRect/>
          <a:stretch>
            <a:fillRect/>
          </a:stretch>
        </p:blipFill>
        <p:spPr>
          <a:xfrm>
            <a:off x="457200" y="891610"/>
            <a:ext cx="8229600" cy="5424523"/>
          </a:xfrm>
          <a:ln>
            <a:solidFill>
              <a:schemeClr val="tx1"/>
            </a:solidFill>
          </a:ln>
          <a:effectLst>
            <a:outerShdw dist="50800" dir="2700000" algn="ctr" rotWithShape="0">
              <a:schemeClr val="bg1">
                <a:lumMod val="75000"/>
              </a:schemeClr>
            </a:outerShdw>
          </a:effectLst>
        </p:spPr>
      </p:pic>
      <p:sp>
        <p:nvSpPr>
          <p:cNvPr id="51202" name="Title 1"/>
          <p:cNvSpPr>
            <a:spLocks noGrp="1"/>
          </p:cNvSpPr>
          <p:nvPr>
            <p:ph type="title"/>
          </p:nvPr>
        </p:nvSpPr>
        <p:spPr/>
        <p:txBody>
          <a:bodyPr/>
          <a:lstStyle/>
          <a:p>
            <a:r>
              <a:rPr lang="en-US" altLang="zh-CN" smtClean="0"/>
              <a:t>Check the Event Queue</a:t>
            </a:r>
          </a:p>
        </p:txBody>
      </p:sp>
      <p:cxnSp>
        <p:nvCxnSpPr>
          <p:cNvPr id="51203" name="Straight Connector 5"/>
          <p:cNvCxnSpPr>
            <a:cxnSpLocks noChangeShapeType="1"/>
          </p:cNvCxnSpPr>
          <p:nvPr/>
        </p:nvCxnSpPr>
        <p:spPr bwMode="auto">
          <a:xfrm rot="5400000" flipH="1" flipV="1">
            <a:off x="4496594" y="4571206"/>
            <a:ext cx="1828800" cy="1588"/>
          </a:xfrm>
          <a:prstGeom prst="line">
            <a:avLst/>
          </a:prstGeom>
          <a:noFill/>
          <a:ln w="9525" algn="ctr">
            <a:solidFill>
              <a:schemeClr val="tx1"/>
            </a:solidFill>
            <a:round/>
            <a:headEnd/>
            <a:tailEnd/>
          </a:ln>
        </p:spPr>
      </p:cxnSp>
      <p:sp>
        <p:nvSpPr>
          <p:cNvPr id="51204" name="TextBox 8"/>
          <p:cNvSpPr txBox="1">
            <a:spLocks noChangeArrowheads="1"/>
          </p:cNvSpPr>
          <p:nvPr/>
        </p:nvSpPr>
        <p:spPr bwMode="auto">
          <a:xfrm>
            <a:off x="5029200" y="5635823"/>
            <a:ext cx="2362200" cy="307777"/>
          </a:xfrm>
          <a:prstGeom prst="rect">
            <a:avLst/>
          </a:prstGeom>
          <a:noFill/>
          <a:ln w="9525">
            <a:noFill/>
            <a:miter lim="800000"/>
            <a:headEnd/>
            <a:tailEnd/>
          </a:ln>
        </p:spPr>
        <p:txBody>
          <a:bodyPr wrap="square">
            <a:spAutoFit/>
          </a:bodyPr>
          <a:lstStyle/>
          <a:p>
            <a:r>
              <a:rPr lang="en-US" altLang="zh-CN" sz="1400" dirty="0">
                <a:latin typeface="+mj-lt"/>
                <a:ea typeface="宋体" pitchFamily="2" charset="-122"/>
              </a:rPr>
              <a:t>Check the event queue</a:t>
            </a:r>
          </a:p>
        </p:txBody>
      </p:sp>
      <p:sp>
        <p:nvSpPr>
          <p:cNvPr id="8" name="Footer Placeholder 7"/>
          <p:cNvSpPr>
            <a:spLocks noGrp="1"/>
          </p:cNvSpPr>
          <p:nvPr>
            <p:ph type="ftr" sz="quarter" idx="10"/>
          </p:nvPr>
        </p:nvSpPr>
        <p:spPr/>
        <p:txBody>
          <a:bodyPr/>
          <a:lstStyle/>
          <a:p>
            <a:r>
              <a:rPr lang="en-US" dirty="0" smtClean="0"/>
              <a:t>QX-DDP-210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altLang="zh-CN" smtClean="0"/>
              <a:t>Check QXtend Outbound Subscriber</a:t>
            </a:r>
          </a:p>
        </p:txBody>
      </p:sp>
      <p:pic>
        <p:nvPicPr>
          <p:cNvPr id="52226" name="Picture 3" descr="PPT3CA.bmp"/>
          <p:cNvPicPr>
            <a:picLocks noChangeAspect="1"/>
          </p:cNvPicPr>
          <p:nvPr/>
        </p:nvPicPr>
        <p:blipFill>
          <a:blip r:embed="rId2" cstate="print"/>
          <a:srcRect/>
          <a:stretch>
            <a:fillRect/>
          </a:stretch>
        </p:blipFill>
        <p:spPr bwMode="auto">
          <a:xfrm>
            <a:off x="1712913" y="1447800"/>
            <a:ext cx="5983287" cy="1524000"/>
          </a:xfrm>
          <a:prstGeom prst="rect">
            <a:avLst/>
          </a:prstGeom>
          <a:noFill/>
          <a:ln w="9525">
            <a:noFill/>
            <a:miter lim="800000"/>
            <a:headEnd/>
            <a:tailEnd/>
          </a:ln>
          <a:effectLst>
            <a:outerShdw dist="50800" dir="2700000" algn="ctr" rotWithShape="0">
              <a:schemeClr val="bg1">
                <a:lumMod val="75000"/>
              </a:schemeClr>
            </a:outerShdw>
          </a:effectLst>
        </p:spPr>
      </p:pic>
      <p:pic>
        <p:nvPicPr>
          <p:cNvPr id="52227" name="Picture 4" descr="PPT3D1.bmp"/>
          <p:cNvPicPr>
            <a:picLocks noChangeAspect="1"/>
          </p:cNvPicPr>
          <p:nvPr/>
        </p:nvPicPr>
        <p:blipFill>
          <a:blip r:embed="rId3" cstate="print"/>
          <a:srcRect/>
          <a:stretch>
            <a:fillRect/>
          </a:stretch>
        </p:blipFill>
        <p:spPr bwMode="auto">
          <a:xfrm>
            <a:off x="1752600" y="3124200"/>
            <a:ext cx="5943600" cy="2752725"/>
          </a:xfrm>
          <a:prstGeom prst="rect">
            <a:avLst/>
          </a:prstGeom>
          <a:noFill/>
          <a:ln w="9525">
            <a:noFill/>
            <a:miter lim="800000"/>
            <a:headEnd/>
            <a:tailEnd/>
          </a:ln>
          <a:effectLst>
            <a:outerShdw dist="50800" dir="2700000" algn="ctr" rotWithShape="0">
              <a:schemeClr val="bg1">
                <a:lumMod val="75000"/>
              </a:schemeClr>
            </a:outerShdw>
          </a:effectLst>
        </p:spPr>
      </p:pic>
      <p:sp>
        <p:nvSpPr>
          <p:cNvPr id="7" name="Footer Placeholder 6"/>
          <p:cNvSpPr>
            <a:spLocks noGrp="1"/>
          </p:cNvSpPr>
          <p:nvPr>
            <p:ph type="ftr" sz="quarter" idx="10"/>
          </p:nvPr>
        </p:nvSpPr>
        <p:spPr/>
        <p:txBody>
          <a:bodyPr/>
          <a:lstStyle/>
          <a:p>
            <a:r>
              <a:rPr lang="en-US" dirty="0" smtClean="0"/>
              <a:t>QX-DDP-220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p:txBody>
          <a:bodyPr/>
          <a:lstStyle/>
          <a:p>
            <a:r>
              <a:rPr lang="en-US" altLang="zh-CN" smtClean="0"/>
              <a:t>Complete the exercises in your training guide.</a:t>
            </a:r>
          </a:p>
        </p:txBody>
      </p:sp>
      <p:sp>
        <p:nvSpPr>
          <p:cNvPr id="53249" name="Title 1"/>
          <p:cNvSpPr>
            <a:spLocks noGrp="1"/>
          </p:cNvSpPr>
          <p:nvPr>
            <p:ph type="title"/>
          </p:nvPr>
        </p:nvSpPr>
        <p:spPr/>
        <p:txBody>
          <a:bodyPr/>
          <a:lstStyle/>
          <a:p>
            <a:r>
              <a:rPr lang="en-US" altLang="zh-CN" smtClean="0"/>
              <a:t>Exercise: Direct Data Publish</a:t>
            </a:r>
          </a:p>
        </p:txBody>
      </p:sp>
      <p:sp>
        <p:nvSpPr>
          <p:cNvPr id="6" name="Footer Placeholder 5"/>
          <p:cNvSpPr>
            <a:spLocks noGrp="1"/>
          </p:cNvSpPr>
          <p:nvPr>
            <p:ph type="ftr" sz="quarter" idx="10"/>
          </p:nvPr>
        </p:nvSpPr>
        <p:spPr/>
        <p:txBody>
          <a:bodyPr/>
          <a:lstStyle/>
          <a:p>
            <a:r>
              <a:rPr lang="en-US" dirty="0" smtClean="0"/>
              <a:t>QX-DDP-230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p:txBody>
          <a:bodyPr>
            <a:normAutofit/>
          </a:bodyPr>
          <a:lstStyle/>
          <a:p>
            <a:r>
              <a:rPr lang="en-US" altLang="zh-CN" sz="2400" dirty="0" smtClean="0"/>
              <a:t>Configure Source Application</a:t>
            </a:r>
          </a:p>
          <a:p>
            <a:pPr lvl="1"/>
            <a:r>
              <a:rPr lang="en-US" altLang="zh-CN" sz="2000" dirty="0" smtClean="0"/>
              <a:t>Create/activate DDP source application type (not for Enterprise Financials)</a:t>
            </a:r>
          </a:p>
          <a:p>
            <a:pPr lvl="1"/>
            <a:r>
              <a:rPr lang="en-US" altLang="zh-CN" sz="2000" dirty="0" smtClean="0"/>
              <a:t>Create DDP source application (not for Enterprise Financials)</a:t>
            </a:r>
          </a:p>
          <a:p>
            <a:pPr lvl="1"/>
            <a:r>
              <a:rPr lang="en-US" altLang="zh-CN" sz="2000" dirty="0" smtClean="0"/>
              <a:t>Set up business events</a:t>
            </a:r>
          </a:p>
          <a:p>
            <a:r>
              <a:rPr lang="en-US" altLang="zh-CN" sz="2400" dirty="0" smtClean="0"/>
              <a:t>BO and Profile Configuration</a:t>
            </a:r>
          </a:p>
          <a:p>
            <a:pPr lvl="1"/>
            <a:r>
              <a:rPr lang="en-US" altLang="zh-CN" sz="2000" dirty="0" smtClean="0"/>
              <a:t>Create or import business objects</a:t>
            </a:r>
          </a:p>
          <a:p>
            <a:pPr lvl="1"/>
            <a:r>
              <a:rPr lang="en-US" altLang="zh-CN" sz="2000" dirty="0" smtClean="0"/>
              <a:t>Create profiles</a:t>
            </a:r>
          </a:p>
          <a:p>
            <a:r>
              <a:rPr lang="en-US" altLang="zh-CN" sz="2400" dirty="0" smtClean="0"/>
              <a:t>Configure publisher, subscriber and sender</a:t>
            </a:r>
          </a:p>
        </p:txBody>
      </p:sp>
      <p:sp>
        <p:nvSpPr>
          <p:cNvPr id="17409" name="Title 1"/>
          <p:cNvSpPr>
            <a:spLocks noGrp="1"/>
          </p:cNvSpPr>
          <p:nvPr>
            <p:ph type="title"/>
          </p:nvPr>
        </p:nvSpPr>
        <p:spPr/>
        <p:txBody>
          <a:bodyPr/>
          <a:lstStyle/>
          <a:p>
            <a:r>
              <a:rPr lang="en-US" altLang="zh-CN" dirty="0" smtClean="0"/>
              <a:t>DDP - Configuration Process</a:t>
            </a:r>
          </a:p>
        </p:txBody>
      </p:sp>
      <p:grpSp>
        <p:nvGrpSpPr>
          <p:cNvPr id="17411" name="Group 3"/>
          <p:cNvGrpSpPr>
            <a:grpSpLocks/>
          </p:cNvGrpSpPr>
          <p:nvPr/>
        </p:nvGrpSpPr>
        <p:grpSpPr bwMode="auto">
          <a:xfrm>
            <a:off x="1676400" y="4648200"/>
            <a:ext cx="6591300" cy="1655763"/>
            <a:chOff x="1143000" y="1600200"/>
            <a:chExt cx="6858000" cy="2094198"/>
          </a:xfrm>
        </p:grpSpPr>
        <p:grpSp>
          <p:nvGrpSpPr>
            <p:cNvPr id="17412" name="Group 3"/>
            <p:cNvGrpSpPr>
              <a:grpSpLocks/>
            </p:cNvGrpSpPr>
            <p:nvPr/>
          </p:nvGrpSpPr>
          <p:grpSpPr bwMode="auto">
            <a:xfrm>
              <a:off x="1143000" y="1600200"/>
              <a:ext cx="6858000" cy="1371600"/>
              <a:chOff x="228600" y="1828800"/>
              <a:chExt cx="8686800" cy="2133600"/>
            </a:xfrm>
          </p:grpSpPr>
          <p:sp>
            <p:nvSpPr>
              <p:cNvPr id="12" name="TextBox 119"/>
              <p:cNvSpPr txBox="1">
                <a:spLocks noChangeArrowheads="1"/>
              </p:cNvSpPr>
              <p:nvPr/>
            </p:nvSpPr>
            <p:spPr bwMode="auto">
              <a:xfrm>
                <a:off x="1599988" y="1828800"/>
                <a:ext cx="5944023" cy="2133822"/>
              </a:xfrm>
              <a:prstGeom prst="rect">
                <a:avLst/>
              </a:prstGeom>
              <a:solidFill>
                <a:schemeClr val="tx2">
                  <a:lumMod val="60000"/>
                  <a:lumOff val="40000"/>
                </a:schemeClr>
              </a:solidFill>
              <a:ln w="9525">
                <a:noFill/>
                <a:miter lim="800000"/>
                <a:headEnd/>
                <a:tailEnd/>
              </a:ln>
            </p:spPr>
            <p:txBody>
              <a:bodyPr wrap="none"/>
              <a:lstStyle/>
              <a:p>
                <a:pPr algn="ctr">
                  <a:defRPr/>
                </a:pPr>
                <a:r>
                  <a:rPr lang="en-GB" sz="1200">
                    <a:solidFill>
                      <a:srgbClr val="FFFFFF"/>
                    </a:solidFill>
                    <a:latin typeface="+mj-lt"/>
                  </a:rPr>
                  <a:t>QXtend</a:t>
                </a:r>
                <a:endParaRPr lang="en-US" altLang="zh-CN" sz="1200">
                  <a:solidFill>
                    <a:srgbClr val="FFFFFF"/>
                  </a:solidFill>
                  <a:latin typeface="+mj-lt"/>
                  <a:ea typeface="宋体" pitchFamily="2" charset="-122"/>
                </a:endParaRPr>
              </a:p>
            </p:txBody>
          </p:sp>
          <p:sp>
            <p:nvSpPr>
              <p:cNvPr id="17420" name="TextBox 23"/>
              <p:cNvSpPr txBox="1">
                <a:spLocks noChangeArrowheads="1"/>
              </p:cNvSpPr>
              <p:nvPr/>
            </p:nvSpPr>
            <p:spPr bwMode="auto">
              <a:xfrm>
                <a:off x="228600" y="2243667"/>
                <a:ext cx="1066801" cy="1244600"/>
              </a:xfrm>
              <a:prstGeom prst="rect">
                <a:avLst/>
              </a:prstGeom>
              <a:solidFill>
                <a:schemeClr val="accent1"/>
              </a:solidFill>
              <a:ln w="9525">
                <a:noFill/>
                <a:miter lim="800000"/>
                <a:headEnd/>
                <a:tailEnd/>
              </a:ln>
            </p:spPr>
            <p:txBody>
              <a:bodyPr anchor="ctr"/>
              <a:lstStyle/>
              <a:p>
                <a:pPr algn="ctr"/>
                <a:r>
                  <a:rPr lang="en-GB" sz="1200">
                    <a:solidFill>
                      <a:schemeClr val="bg1"/>
                    </a:solidFill>
                    <a:latin typeface="+mj-lt"/>
                  </a:rPr>
                  <a:t>QAD EA</a:t>
                </a:r>
              </a:p>
            </p:txBody>
          </p:sp>
          <p:sp>
            <p:nvSpPr>
              <p:cNvPr id="14" name="TextBox 119"/>
              <p:cNvSpPr txBox="1">
                <a:spLocks noChangeArrowheads="1"/>
              </p:cNvSpPr>
              <p:nvPr/>
            </p:nvSpPr>
            <p:spPr bwMode="auto">
              <a:xfrm>
                <a:off x="1752812" y="2243710"/>
                <a:ext cx="1065742" cy="124473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Source</a:t>
                </a:r>
              </a:p>
              <a:p>
                <a:pPr algn="ctr">
                  <a:defRPr/>
                </a:pPr>
                <a:r>
                  <a:rPr lang="en-GB" sz="1200">
                    <a:solidFill>
                      <a:srgbClr val="FFFFFF"/>
                    </a:solidFill>
                    <a:latin typeface="+mj-lt"/>
                  </a:rPr>
                  <a:t>Application</a:t>
                </a:r>
                <a:endParaRPr lang="en-US" altLang="zh-CN" sz="1200">
                  <a:solidFill>
                    <a:srgbClr val="FFFFFF"/>
                  </a:solidFill>
                  <a:latin typeface="+mj-lt"/>
                  <a:ea typeface="宋体" pitchFamily="2" charset="-122"/>
                </a:endParaRPr>
              </a:p>
            </p:txBody>
          </p:sp>
          <p:cxnSp>
            <p:nvCxnSpPr>
              <p:cNvPr id="15" name="Straight Arrow Connector 14"/>
              <p:cNvCxnSpPr>
                <a:stCxn id="17420" idx="3"/>
                <a:endCxn id="14" idx="1"/>
              </p:cNvCxnSpPr>
              <p:nvPr/>
            </p:nvCxnSpPr>
            <p:spPr bwMode="auto">
              <a:xfrm>
                <a:off x="1296353" y="2866075"/>
                <a:ext cx="456459"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6" name="TextBox 119"/>
              <p:cNvSpPr txBox="1">
                <a:spLocks noChangeArrowheads="1"/>
              </p:cNvSpPr>
              <p:nvPr/>
            </p:nvSpPr>
            <p:spPr bwMode="auto">
              <a:xfrm>
                <a:off x="3277023" y="2243710"/>
                <a:ext cx="1065742" cy="124473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Business</a:t>
                </a:r>
              </a:p>
              <a:p>
                <a:pPr algn="ctr">
                  <a:defRPr/>
                </a:pPr>
                <a:r>
                  <a:rPr lang="en-US" sz="1200" dirty="0">
                    <a:solidFill>
                      <a:srgbClr val="FFFFFF"/>
                    </a:solidFill>
                    <a:latin typeface="+mj-lt"/>
                  </a:rPr>
                  <a:t> Object</a:t>
                </a:r>
              </a:p>
            </p:txBody>
          </p:sp>
          <p:cxnSp>
            <p:nvCxnSpPr>
              <p:cNvPr id="17" name="Straight Arrow Connector 16"/>
              <p:cNvCxnSpPr>
                <a:stCxn id="14" idx="3"/>
                <a:endCxn id="16" idx="1"/>
              </p:cNvCxnSpPr>
              <p:nvPr/>
            </p:nvCxnSpPr>
            <p:spPr bwMode="auto">
              <a:xfrm>
                <a:off x="2818553"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18" name="TextBox 119"/>
              <p:cNvSpPr txBox="1">
                <a:spLocks noChangeArrowheads="1"/>
              </p:cNvSpPr>
              <p:nvPr/>
            </p:nvSpPr>
            <p:spPr bwMode="auto">
              <a:xfrm>
                <a:off x="4801235" y="2243710"/>
                <a:ext cx="1065742" cy="1244730"/>
              </a:xfrm>
              <a:prstGeom prst="rect">
                <a:avLst/>
              </a:prstGeom>
              <a:solidFill>
                <a:schemeClr val="accent1">
                  <a:lumMod val="50000"/>
                  <a:alpha val="70000"/>
                </a:schemeClr>
              </a:solidFill>
              <a:ln w="9525">
                <a:noFill/>
                <a:miter lim="800000"/>
                <a:headEnd/>
                <a:tailEnd/>
              </a:ln>
              <a:effectLst/>
            </p:spPr>
            <p:txBody>
              <a:bodyPr wrap="none" anchor="ctr"/>
              <a:lstStyle/>
              <a:p>
                <a:pPr algn="ctr">
                  <a:defRPr/>
                </a:pPr>
                <a:r>
                  <a:rPr lang="en-US" sz="1200" dirty="0">
                    <a:solidFill>
                      <a:srgbClr val="FFFFFF"/>
                    </a:solidFill>
                    <a:latin typeface="+mj-lt"/>
                  </a:rPr>
                  <a:t>Profile</a:t>
                </a:r>
              </a:p>
            </p:txBody>
          </p:sp>
          <p:sp>
            <p:nvSpPr>
              <p:cNvPr id="19" name="TextBox 119"/>
              <p:cNvSpPr txBox="1">
                <a:spLocks noChangeArrowheads="1"/>
              </p:cNvSpPr>
              <p:nvPr/>
            </p:nvSpPr>
            <p:spPr bwMode="auto">
              <a:xfrm>
                <a:off x="6325447" y="2243710"/>
                <a:ext cx="1065742" cy="124473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Subscriber</a:t>
                </a:r>
              </a:p>
            </p:txBody>
          </p:sp>
          <p:sp>
            <p:nvSpPr>
              <p:cNvPr id="20" name="TextBox 119"/>
              <p:cNvSpPr txBox="1">
                <a:spLocks noChangeArrowheads="1"/>
              </p:cNvSpPr>
              <p:nvPr/>
            </p:nvSpPr>
            <p:spPr bwMode="auto">
              <a:xfrm>
                <a:off x="7848599" y="2243667"/>
                <a:ext cx="1066801" cy="1244600"/>
              </a:xfrm>
              <a:prstGeom prst="rect">
                <a:avLst/>
              </a:prstGeom>
              <a:solidFill>
                <a:srgbClr val="808080"/>
              </a:solidFill>
              <a:ln w="9525">
                <a:noFill/>
                <a:miter lim="800000"/>
                <a:headEnd/>
                <a:tailEnd/>
              </a:ln>
              <a:effectLst/>
              <a:scene3d>
                <a:camera prst="orthographicFront"/>
                <a:lightRig rig="balanced" dir="t"/>
              </a:scene3d>
              <a:sp3d/>
            </p:spPr>
            <p:txBody>
              <a:bodyPr wrap="none" anchor="ctr"/>
              <a:lstStyle/>
              <a:p>
                <a:pPr algn="ctr">
                  <a:defRPr/>
                </a:pPr>
                <a:r>
                  <a:rPr lang="en-US" sz="1200" dirty="0">
                    <a:solidFill>
                      <a:srgbClr val="FFFFFF"/>
                    </a:solidFill>
                    <a:latin typeface="+mj-lt"/>
                  </a:rPr>
                  <a:t>Target</a:t>
                </a:r>
              </a:p>
              <a:p>
                <a:pPr algn="ctr">
                  <a:defRPr/>
                </a:pPr>
                <a:r>
                  <a:rPr lang="en-US" sz="1200" dirty="0">
                    <a:solidFill>
                      <a:srgbClr val="FFFFFF"/>
                    </a:solidFill>
                    <a:latin typeface="+mj-lt"/>
                  </a:rPr>
                  <a:t>Application</a:t>
                </a:r>
              </a:p>
            </p:txBody>
          </p:sp>
          <p:cxnSp>
            <p:nvCxnSpPr>
              <p:cNvPr id="21" name="Straight Arrow Connector 20"/>
              <p:cNvCxnSpPr>
                <a:stCxn id="16" idx="3"/>
                <a:endCxn id="18" idx="1"/>
              </p:cNvCxnSpPr>
              <p:nvPr/>
            </p:nvCxnSpPr>
            <p:spPr bwMode="auto">
              <a:xfrm>
                <a:off x="4342765"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2" name="Straight Arrow Connector 21"/>
              <p:cNvCxnSpPr>
                <a:stCxn id="18" idx="3"/>
                <a:endCxn id="19" idx="1"/>
              </p:cNvCxnSpPr>
              <p:nvPr/>
            </p:nvCxnSpPr>
            <p:spPr bwMode="auto">
              <a:xfrm>
                <a:off x="5866977" y="2866075"/>
                <a:ext cx="458470" cy="247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23" name="Straight Arrow Connector 22"/>
              <p:cNvCxnSpPr>
                <a:stCxn id="19" idx="3"/>
                <a:endCxn id="0" idx="1"/>
              </p:cNvCxnSpPr>
              <p:nvPr/>
            </p:nvCxnSpPr>
            <p:spPr bwMode="auto">
              <a:xfrm>
                <a:off x="7391188" y="2866075"/>
                <a:ext cx="456460" cy="2470"/>
              </a:xfrm>
              <a:prstGeom prst="straightConnector1">
                <a:avLst/>
              </a:prstGeom>
              <a:noFill/>
              <a:ln w="31750">
                <a:solidFill>
                  <a:schemeClr val="tx1">
                    <a:lumMod val="50000"/>
                    <a:lumOff val="50000"/>
                  </a:schemeClr>
                </a:solidFill>
                <a:prstDash val="dash"/>
                <a:round/>
                <a:headEnd type="none" w="lg" len="med"/>
                <a:tailEnd type="triangle" w="lg" len="med"/>
              </a:ln>
            </p:spPr>
          </p:cxnSp>
        </p:grpSp>
        <p:sp>
          <p:nvSpPr>
            <p:cNvPr id="6" name="Right Brace 5"/>
            <p:cNvSpPr/>
            <p:nvPr/>
          </p:nvSpPr>
          <p:spPr bwMode="auto">
            <a:xfrm rot="5400000">
              <a:off x="2628880" y="1714631"/>
              <a:ext cx="381040" cy="2286000"/>
            </a:xfrm>
            <a:prstGeom prst="rightBrace">
              <a:avLst>
                <a:gd name="adj1" fmla="val 46228"/>
                <a:gd name="adj2" fmla="val 49506"/>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7" name="Right Brace 6"/>
            <p:cNvSpPr/>
            <p:nvPr/>
          </p:nvSpPr>
          <p:spPr bwMode="auto">
            <a:xfrm rot="5400000">
              <a:off x="4419580" y="2286131"/>
              <a:ext cx="381040" cy="11430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8" name="Right Brace 7"/>
            <p:cNvSpPr/>
            <p:nvPr/>
          </p:nvSpPr>
          <p:spPr bwMode="auto">
            <a:xfrm rot="5400000">
              <a:off x="6134080" y="1790831"/>
              <a:ext cx="381040" cy="2133600"/>
            </a:xfrm>
            <a:prstGeom prst="rightBrace">
              <a:avLst>
                <a:gd name="adj1" fmla="val 46228"/>
                <a:gd name="adj2" fmla="val 50000"/>
              </a:avLst>
            </a:prstGeom>
            <a:noFill/>
            <a:ln w="31750" cap="flat" cmpd="sng" algn="ctr">
              <a:solidFill>
                <a:schemeClr val="accent5">
                  <a:lumMod val="25000"/>
                </a:schemeClr>
              </a:solidFill>
              <a:prstDash val="solid"/>
              <a:round/>
              <a:headEnd type="none" w="med" len="med"/>
              <a:tailEnd type="none" w="med" len="med"/>
            </a:ln>
            <a:effectLst/>
          </p:spPr>
          <p:txBody>
            <a:bodyPr wrap="none" tIns="91440" bIns="91440" anchor="ctr"/>
            <a:lstStyle/>
            <a:p>
              <a:pPr algn="ctr">
                <a:defRPr/>
              </a:pPr>
              <a:endParaRPr lang="zh-CN" altLang="en-US">
                <a:latin typeface="+mj-lt"/>
                <a:ea typeface="宋体" pitchFamily="2" charset="-122"/>
              </a:endParaRPr>
            </a:p>
          </p:txBody>
        </p:sp>
        <p:sp>
          <p:nvSpPr>
            <p:cNvPr id="17416" name="TextBox 8"/>
            <p:cNvSpPr txBox="1">
              <a:spLocks noChangeArrowheads="1"/>
            </p:cNvSpPr>
            <p:nvPr/>
          </p:nvSpPr>
          <p:spPr bwMode="auto">
            <a:xfrm>
              <a:off x="2016227" y="3048000"/>
              <a:ext cx="1611339" cy="646398"/>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Data Published</a:t>
              </a:r>
            </a:p>
            <a:p>
              <a:pPr algn="ctr"/>
              <a:r>
                <a:rPr lang="en-US" altLang="zh-CN" sz="1200">
                  <a:latin typeface="+mj-lt"/>
                  <a:ea typeface="宋体" pitchFamily="2" charset="-122"/>
                </a:rPr>
                <a:t>Direct From </a:t>
              </a:r>
            </a:p>
            <a:p>
              <a:pPr algn="ctr"/>
              <a:r>
                <a:rPr lang="en-US" altLang="zh-CN" sz="1200">
                  <a:latin typeface="+mj-lt"/>
                  <a:ea typeface="宋体" pitchFamily="2" charset="-122"/>
                </a:rPr>
                <a:t>Source Application</a:t>
              </a:r>
            </a:p>
          </p:txBody>
        </p:sp>
        <p:sp>
          <p:nvSpPr>
            <p:cNvPr id="17417" name="TextBox 9"/>
            <p:cNvSpPr txBox="1">
              <a:spLocks noChangeArrowheads="1"/>
            </p:cNvSpPr>
            <p:nvPr/>
          </p:nvSpPr>
          <p:spPr bwMode="auto">
            <a:xfrm>
              <a:off x="3832563" y="3048000"/>
              <a:ext cx="1545616"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Publisher</a:t>
              </a:r>
            </a:p>
            <a:p>
              <a:pPr algn="ctr"/>
              <a:r>
                <a:rPr lang="en-US" altLang="zh-CN" sz="1200" i="1">
                  <a:latin typeface="+mj-lt"/>
                  <a:ea typeface="宋体" pitchFamily="2" charset="-122"/>
                </a:rPr>
                <a:t>(Publish)</a:t>
              </a:r>
            </a:p>
          </p:txBody>
        </p:sp>
        <p:sp>
          <p:nvSpPr>
            <p:cNvPr id="17418" name="TextBox 10"/>
            <p:cNvSpPr txBox="1">
              <a:spLocks noChangeArrowheads="1"/>
            </p:cNvSpPr>
            <p:nvPr/>
          </p:nvSpPr>
          <p:spPr bwMode="auto">
            <a:xfrm>
              <a:off x="5653779" y="3048000"/>
              <a:ext cx="1418979" cy="461713"/>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Message Sender</a:t>
              </a:r>
            </a:p>
            <a:p>
              <a:pPr algn="ctr"/>
              <a:r>
                <a:rPr lang="en-US" altLang="zh-CN" sz="1200" i="1">
                  <a:latin typeface="+mj-lt"/>
                  <a:ea typeface="宋体" pitchFamily="2" charset="-122"/>
                </a:rPr>
                <a:t>(Deliver)</a:t>
              </a:r>
            </a:p>
          </p:txBody>
        </p:sp>
      </p:grpSp>
      <p:sp>
        <p:nvSpPr>
          <p:cNvPr id="26" name="Footer Placeholder 25"/>
          <p:cNvSpPr>
            <a:spLocks noGrp="1"/>
          </p:cNvSpPr>
          <p:nvPr>
            <p:ph type="ftr" sz="quarter" idx="10"/>
          </p:nvPr>
        </p:nvSpPr>
        <p:spPr/>
        <p:txBody>
          <a:bodyPr/>
          <a:lstStyle/>
          <a:p>
            <a:r>
              <a:rPr lang="en-US" dirty="0" smtClean="0"/>
              <a:t>QX-DDP-030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p:txBody>
          <a:bodyPr>
            <a:normAutofit/>
          </a:bodyPr>
          <a:lstStyle/>
          <a:p>
            <a:r>
              <a:rPr lang="en-AU" altLang="zh-CN" sz="2400" dirty="0" smtClean="0"/>
              <a:t>To have a DDP Only source application type</a:t>
            </a:r>
            <a:endParaRPr lang="en-US" altLang="zh-CN" sz="2400" dirty="0" smtClean="0"/>
          </a:p>
          <a:p>
            <a:pPr lvl="1"/>
            <a:r>
              <a:rPr lang="en-US" altLang="zh-CN" sz="2000" dirty="0" smtClean="0"/>
              <a:t>Create/modify/activate source application types</a:t>
            </a:r>
          </a:p>
          <a:p>
            <a:pPr lvl="1"/>
            <a:r>
              <a:rPr lang="en-US" altLang="zh-CN" sz="2000" dirty="0" smtClean="0"/>
              <a:t>Select the DDP Only check box</a:t>
            </a:r>
          </a:p>
          <a:p>
            <a:pPr lvl="1"/>
            <a:r>
              <a:rPr lang="en-US" altLang="zh-CN" sz="2000" dirty="0" smtClean="0"/>
              <a:t>Select the Active check box</a:t>
            </a:r>
          </a:p>
          <a:p>
            <a:r>
              <a:rPr lang="en-AU" altLang="zh-CN" sz="2400" dirty="0" smtClean="0"/>
              <a:t>QADEE is not DDP only but has DDP business objects</a:t>
            </a:r>
            <a:endParaRPr lang="en-US" altLang="zh-CN" sz="2400" dirty="0" smtClean="0"/>
          </a:p>
        </p:txBody>
      </p:sp>
      <p:sp>
        <p:nvSpPr>
          <p:cNvPr id="19457" name="Title 1"/>
          <p:cNvSpPr>
            <a:spLocks noGrp="1"/>
          </p:cNvSpPr>
          <p:nvPr>
            <p:ph type="title"/>
          </p:nvPr>
        </p:nvSpPr>
        <p:spPr/>
        <p:txBody>
          <a:bodyPr>
            <a:normAutofit fontScale="90000"/>
          </a:bodyPr>
          <a:lstStyle/>
          <a:p>
            <a:r>
              <a:rPr lang="en-US" altLang="zh-CN" smtClean="0"/>
              <a:t>DDP Source Application Type - Configuration</a:t>
            </a:r>
          </a:p>
        </p:txBody>
      </p:sp>
      <p:pic>
        <p:nvPicPr>
          <p:cNvPr id="19459" name="Picture 5" descr="SourceApplicationType"/>
          <p:cNvPicPr>
            <a:picLocks noChangeAspect="1" noChangeArrowheads="1"/>
          </p:cNvPicPr>
          <p:nvPr/>
        </p:nvPicPr>
        <p:blipFill>
          <a:blip r:embed="rId3" cstate="print"/>
          <a:srcRect/>
          <a:stretch>
            <a:fillRect/>
          </a:stretch>
        </p:blipFill>
        <p:spPr bwMode="auto">
          <a:xfrm>
            <a:off x="304800" y="2971800"/>
            <a:ext cx="8229600" cy="3157538"/>
          </a:xfrm>
          <a:prstGeom prst="rect">
            <a:avLst/>
          </a:prstGeom>
          <a:noFill/>
          <a:ln w="9525">
            <a:noFill/>
            <a:miter lim="800000"/>
            <a:headEnd/>
            <a:tailEnd/>
          </a:ln>
        </p:spPr>
      </p:pic>
      <p:sp>
        <p:nvSpPr>
          <p:cNvPr id="7" name="Footer Placeholder 6"/>
          <p:cNvSpPr>
            <a:spLocks noGrp="1"/>
          </p:cNvSpPr>
          <p:nvPr>
            <p:ph type="ftr" sz="quarter" idx="10"/>
          </p:nvPr>
        </p:nvSpPr>
        <p:spPr/>
        <p:txBody>
          <a:bodyPr/>
          <a:lstStyle/>
          <a:p>
            <a:r>
              <a:rPr lang="en-US" dirty="0" smtClean="0"/>
              <a:t>QX-DDP-040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p:txBody>
          <a:bodyPr/>
          <a:lstStyle/>
          <a:p>
            <a:r>
              <a:rPr lang="en-US" altLang="zh-CN" dirty="0" smtClean="0"/>
              <a:t>Maintain source applications for DDP type</a:t>
            </a:r>
          </a:p>
          <a:p>
            <a:r>
              <a:rPr lang="en-US" altLang="zh-CN" dirty="0" smtClean="0"/>
              <a:t>Only the name is required</a:t>
            </a:r>
          </a:p>
          <a:p>
            <a:r>
              <a:rPr lang="en-US" altLang="zh-CN" dirty="0" smtClean="0"/>
              <a:t>DDP source applications do not have:</a:t>
            </a:r>
          </a:p>
          <a:p>
            <a:pPr lvl="1"/>
            <a:r>
              <a:rPr lang="en-US" altLang="zh-CN" dirty="0" smtClean="0"/>
              <a:t>Database connections</a:t>
            </a:r>
          </a:p>
        </p:txBody>
      </p:sp>
      <p:sp>
        <p:nvSpPr>
          <p:cNvPr id="21505" name="Title 1"/>
          <p:cNvSpPr>
            <a:spLocks noGrp="1"/>
          </p:cNvSpPr>
          <p:nvPr>
            <p:ph type="title"/>
          </p:nvPr>
        </p:nvSpPr>
        <p:spPr/>
        <p:txBody>
          <a:bodyPr/>
          <a:lstStyle/>
          <a:p>
            <a:r>
              <a:rPr lang="en-US" altLang="zh-CN" smtClean="0"/>
              <a:t>Source Application - Configuration</a:t>
            </a:r>
          </a:p>
        </p:txBody>
      </p:sp>
      <p:sp>
        <p:nvSpPr>
          <p:cNvPr id="7" name="Footer Placeholder 6"/>
          <p:cNvSpPr>
            <a:spLocks noGrp="1"/>
          </p:cNvSpPr>
          <p:nvPr>
            <p:ph type="ftr" sz="quarter" idx="10"/>
          </p:nvPr>
        </p:nvSpPr>
        <p:spPr/>
        <p:txBody>
          <a:bodyPr/>
          <a:lstStyle/>
          <a:p>
            <a:r>
              <a:rPr lang="en-US" dirty="0" smtClean="0"/>
              <a:t>QX-DDP-050</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609600" y="3505200"/>
            <a:ext cx="7875587" cy="24384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p:txBody>
          <a:bodyPr/>
          <a:lstStyle/>
          <a:p>
            <a:r>
              <a:rPr lang="en-US" altLang="zh-CN" smtClean="0"/>
              <a:t>DDP business object can be created for all source application types (DDP only or not)</a:t>
            </a:r>
          </a:p>
          <a:p>
            <a:r>
              <a:rPr lang="en-US" altLang="zh-CN" smtClean="0"/>
              <a:t>Business objects must be imported</a:t>
            </a:r>
          </a:p>
          <a:p>
            <a:r>
              <a:rPr lang="en-US" altLang="zh-CN" smtClean="0"/>
              <a:t>Import business object from XML schema definition</a:t>
            </a:r>
          </a:p>
          <a:p>
            <a:r>
              <a:rPr lang="en-US" altLang="zh-CN" smtClean="0"/>
              <a:t>DDP business object must be associated with a business event</a:t>
            </a:r>
          </a:p>
        </p:txBody>
      </p:sp>
      <p:sp>
        <p:nvSpPr>
          <p:cNvPr id="25601" name="Title 1"/>
          <p:cNvSpPr>
            <a:spLocks noGrp="1"/>
          </p:cNvSpPr>
          <p:nvPr>
            <p:ph type="title"/>
          </p:nvPr>
        </p:nvSpPr>
        <p:spPr/>
        <p:txBody>
          <a:bodyPr/>
          <a:lstStyle/>
          <a:p>
            <a:r>
              <a:rPr lang="en-US" altLang="zh-CN" smtClean="0"/>
              <a:t>DDP Business Object - Configuration</a:t>
            </a:r>
          </a:p>
        </p:txBody>
      </p:sp>
      <p:sp>
        <p:nvSpPr>
          <p:cNvPr id="7" name="Footer Placeholder 6"/>
          <p:cNvSpPr>
            <a:spLocks noGrp="1"/>
          </p:cNvSpPr>
          <p:nvPr>
            <p:ph type="ftr" sz="quarter" idx="10"/>
          </p:nvPr>
        </p:nvSpPr>
        <p:spPr/>
        <p:txBody>
          <a:bodyPr/>
          <a:lstStyle/>
          <a:p>
            <a:r>
              <a:rPr lang="en-US" dirty="0" smtClean="0"/>
              <a:t>QX-DDP-070</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838200" y="4187909"/>
            <a:ext cx="8001000" cy="2212891"/>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p:txBody>
          <a:bodyPr>
            <a:normAutofit/>
          </a:bodyPr>
          <a:lstStyle/>
          <a:p>
            <a:r>
              <a:rPr lang="en-US" altLang="zh-CN" dirty="0" smtClean="0"/>
              <a:t>Only Description and Identifier can be modified</a:t>
            </a:r>
          </a:p>
        </p:txBody>
      </p:sp>
      <p:sp>
        <p:nvSpPr>
          <p:cNvPr id="27649" name="Title 1"/>
          <p:cNvSpPr>
            <a:spLocks noGrp="1"/>
          </p:cNvSpPr>
          <p:nvPr>
            <p:ph type="title"/>
          </p:nvPr>
        </p:nvSpPr>
        <p:spPr/>
        <p:txBody>
          <a:bodyPr/>
          <a:lstStyle/>
          <a:p>
            <a:r>
              <a:rPr lang="en-US" altLang="zh-CN" smtClean="0"/>
              <a:t>DDP Business Object - Modify</a:t>
            </a:r>
          </a:p>
        </p:txBody>
      </p:sp>
      <p:sp>
        <p:nvSpPr>
          <p:cNvPr id="7" name="Footer Placeholder 6"/>
          <p:cNvSpPr>
            <a:spLocks noGrp="1"/>
          </p:cNvSpPr>
          <p:nvPr>
            <p:ph type="ftr" sz="quarter" idx="10"/>
          </p:nvPr>
        </p:nvSpPr>
        <p:spPr/>
        <p:txBody>
          <a:bodyPr/>
          <a:lstStyle/>
          <a:p>
            <a:r>
              <a:rPr lang="en-US" dirty="0" smtClean="0"/>
              <a:t>QX-DDP-080</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304800" y="1828800"/>
            <a:ext cx="8741091" cy="4600574"/>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2"/>
          <p:cNvSpPr>
            <a:spLocks noGrp="1"/>
          </p:cNvSpPr>
          <p:nvPr>
            <p:ph idx="1"/>
          </p:nvPr>
        </p:nvSpPr>
        <p:spPr/>
        <p:txBody>
          <a:bodyPr>
            <a:normAutofit/>
          </a:bodyPr>
          <a:lstStyle/>
          <a:p>
            <a:r>
              <a:rPr lang="en-US" altLang="zh-CN" dirty="0" smtClean="0"/>
              <a:t>All Financial components support QXO DDP</a:t>
            </a:r>
          </a:p>
          <a:p>
            <a:r>
              <a:rPr lang="en-US" altLang="zh-CN" dirty="0" smtClean="0"/>
              <a:t>Data published to QXO as business events occur</a:t>
            </a:r>
          </a:p>
          <a:p>
            <a:r>
              <a:rPr lang="en-US" altLang="zh-CN" dirty="0" smtClean="0"/>
              <a:t>Financials application configuration controls</a:t>
            </a:r>
          </a:p>
          <a:p>
            <a:pPr lvl="1"/>
            <a:r>
              <a:rPr lang="en-US" altLang="zh-CN" dirty="0" smtClean="0"/>
              <a:t>Components that publish data</a:t>
            </a:r>
          </a:p>
          <a:p>
            <a:pPr lvl="1"/>
            <a:r>
              <a:rPr lang="en-US" altLang="zh-CN" dirty="0" smtClean="0"/>
              <a:t>Which business events publish data?</a:t>
            </a:r>
          </a:p>
          <a:p>
            <a:pPr lvl="1"/>
            <a:r>
              <a:rPr lang="en-US" altLang="zh-CN" dirty="0" smtClean="0"/>
              <a:t>Financials application instance name</a:t>
            </a:r>
          </a:p>
          <a:p>
            <a:pPr lvl="1"/>
            <a:r>
              <a:rPr lang="en-US" altLang="zh-CN" dirty="0" smtClean="0"/>
              <a:t>Publishing of Financials component data</a:t>
            </a:r>
          </a:p>
          <a:p>
            <a:r>
              <a:rPr lang="en-US" altLang="zh-CN" dirty="0" smtClean="0"/>
              <a:t>Configuration steps</a:t>
            </a:r>
          </a:p>
          <a:p>
            <a:pPr lvl="1"/>
            <a:r>
              <a:rPr lang="en-US" altLang="zh-CN" dirty="0" smtClean="0"/>
              <a:t>QXO DDP configuration</a:t>
            </a:r>
          </a:p>
          <a:p>
            <a:pPr lvl="1"/>
            <a:r>
              <a:rPr lang="en-US" altLang="zh-CN" dirty="0" smtClean="0"/>
              <a:t>Financials configuration</a:t>
            </a:r>
          </a:p>
        </p:txBody>
      </p:sp>
      <p:sp>
        <p:nvSpPr>
          <p:cNvPr id="29698" name="Title 1"/>
          <p:cNvSpPr>
            <a:spLocks noGrp="1"/>
          </p:cNvSpPr>
          <p:nvPr>
            <p:ph type="title"/>
          </p:nvPr>
        </p:nvSpPr>
        <p:spPr/>
        <p:txBody>
          <a:bodyPr>
            <a:normAutofit fontScale="90000"/>
          </a:bodyPr>
          <a:lstStyle/>
          <a:p>
            <a:r>
              <a:rPr lang="en-US" altLang="zh-CN" smtClean="0"/>
              <a:t>Enterprise Financials Outbound Integration</a:t>
            </a:r>
          </a:p>
        </p:txBody>
      </p:sp>
      <p:sp>
        <p:nvSpPr>
          <p:cNvPr id="6" name="Footer Placeholder 5"/>
          <p:cNvSpPr>
            <a:spLocks noGrp="1"/>
          </p:cNvSpPr>
          <p:nvPr>
            <p:ph type="ftr" sz="quarter" idx="10"/>
          </p:nvPr>
        </p:nvSpPr>
        <p:spPr/>
        <p:txBody>
          <a:bodyPr/>
          <a:lstStyle/>
          <a:p>
            <a:r>
              <a:rPr lang="en-US" dirty="0" smtClean="0"/>
              <a:t>QX-DDP-090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altLang="zh-CN" dirty="0" smtClean="0"/>
              <a:t>Direct Data Publish (DDP)</a:t>
            </a:r>
          </a:p>
          <a:p>
            <a:pPr lvl="1"/>
            <a:r>
              <a:rPr lang="en-US" altLang="zh-CN" dirty="0" smtClean="0"/>
              <a:t>Implemented for Financials data publishing</a:t>
            </a:r>
          </a:p>
          <a:p>
            <a:pPr lvl="1"/>
            <a:r>
              <a:rPr lang="en-US" altLang="zh-CN" dirty="0" smtClean="0"/>
              <a:t>Mechanism has proved useful for other applications</a:t>
            </a:r>
          </a:p>
          <a:p>
            <a:pPr lvl="1"/>
            <a:r>
              <a:rPr lang="en-US" altLang="zh-CN" dirty="0" smtClean="0"/>
              <a:t>QAD EAM and QAD CRM are using DDP interfaces</a:t>
            </a:r>
          </a:p>
          <a:p>
            <a:r>
              <a:rPr lang="en-US" altLang="zh-CN" dirty="0" smtClean="0"/>
              <a:t>Key points</a:t>
            </a:r>
          </a:p>
          <a:p>
            <a:pPr lvl="1"/>
            <a:r>
              <a:rPr lang="en-US" altLang="zh-CN" dirty="0" smtClean="0"/>
              <a:t>Publish changes in business component as event occurs within the application (no schema triggers)</a:t>
            </a:r>
          </a:p>
          <a:p>
            <a:pPr lvl="1"/>
            <a:r>
              <a:rPr lang="en-US" altLang="zh-CN" dirty="0" smtClean="0"/>
              <a:t>No database connection or event service required</a:t>
            </a:r>
          </a:p>
          <a:p>
            <a:pPr lvl="1"/>
            <a:r>
              <a:rPr lang="en-US" altLang="zh-CN" dirty="0" smtClean="0"/>
              <a:t>Business object is published directly to QXtend Outbound</a:t>
            </a:r>
          </a:p>
          <a:p>
            <a:pPr lvl="1"/>
            <a:r>
              <a:rPr lang="en-US" altLang="zh-CN" dirty="0" smtClean="0"/>
              <a:t>Any data/structure can be published</a:t>
            </a:r>
          </a:p>
          <a:p>
            <a:pPr lvl="1"/>
            <a:r>
              <a:rPr lang="en-US" altLang="zh-CN" dirty="0" smtClean="0"/>
              <a:t>Published data is not tied to the database structure</a:t>
            </a:r>
          </a:p>
          <a:p>
            <a:pPr lvl="1"/>
            <a:r>
              <a:rPr lang="en-US" altLang="zh-CN" dirty="0" smtClean="0"/>
              <a:t>Publisher controls data content </a:t>
            </a:r>
          </a:p>
          <a:p>
            <a:pPr>
              <a:buNone/>
            </a:pPr>
            <a:endParaRPr lang="en-US" dirty="0"/>
          </a:p>
        </p:txBody>
      </p:sp>
      <p:sp>
        <p:nvSpPr>
          <p:cNvPr id="3" name="Title 2"/>
          <p:cNvSpPr>
            <a:spLocks noGrp="1"/>
          </p:cNvSpPr>
          <p:nvPr>
            <p:ph type="title"/>
          </p:nvPr>
        </p:nvSpPr>
        <p:spPr/>
        <p:txBody>
          <a:bodyPr/>
          <a:lstStyle/>
          <a:p>
            <a:r>
              <a:rPr lang="en-US" altLang="zh-CN" dirty="0" smtClean="0"/>
              <a:t>Outbound Data Integration</a:t>
            </a:r>
            <a:endParaRPr lang="en-US" dirty="0"/>
          </a:p>
        </p:txBody>
      </p:sp>
      <p:sp>
        <p:nvSpPr>
          <p:cNvPr id="4" name="Footer Placeholder 3"/>
          <p:cNvSpPr>
            <a:spLocks noGrp="1"/>
          </p:cNvSpPr>
          <p:nvPr>
            <p:ph type="ftr" sz="quarter" idx="10"/>
          </p:nvPr>
        </p:nvSpPr>
        <p:spPr/>
        <p:txBody>
          <a:bodyPr/>
          <a:lstStyle/>
          <a:p>
            <a:r>
              <a:rPr lang="en-US" smtClean="0"/>
              <a:t>QX-DDP-</a:t>
            </a:r>
            <a:endParaRPr lang="en-US" dirty="0"/>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2992</TotalTime>
  <Words>3667</Words>
  <Application>Microsoft Office PowerPoint</Application>
  <PresentationFormat>On-screen Show (4:3)</PresentationFormat>
  <Paragraphs>297</Paragraphs>
  <Slides>22</Slides>
  <Notes>18</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2010 Template</vt:lpstr>
      <vt:lpstr>QAD Fundamentals: Direct Data Publish</vt:lpstr>
      <vt:lpstr>Direct Data Publishing (DDP) - Overview</vt:lpstr>
      <vt:lpstr>DDP - Configuration Process</vt:lpstr>
      <vt:lpstr>DDP Source Application Type - Configuration</vt:lpstr>
      <vt:lpstr>Source Application - Configuration</vt:lpstr>
      <vt:lpstr>DDP Business Object - Configuration</vt:lpstr>
      <vt:lpstr>DDP Business Object - Modify</vt:lpstr>
      <vt:lpstr>Enterprise Financials Outbound Integration</vt:lpstr>
      <vt:lpstr>Outbound Data Integration</vt:lpstr>
      <vt:lpstr>Enterprise Financials - DDP Configuration</vt:lpstr>
      <vt:lpstr>Enterprise Financials - Configuration</vt:lpstr>
      <vt:lpstr>Configure Application ID</vt:lpstr>
      <vt:lpstr>Configure Event Daemon</vt:lpstr>
      <vt:lpstr>Configure Event Destination</vt:lpstr>
      <vt:lpstr>Configure Event Types</vt:lpstr>
      <vt:lpstr>Publish Data</vt:lpstr>
      <vt:lpstr>Check the Event Daemon</vt:lpstr>
      <vt:lpstr>Start The Daemon</vt:lpstr>
      <vt:lpstr>Generate Application Event</vt:lpstr>
      <vt:lpstr>Check the Event Queue</vt:lpstr>
      <vt:lpstr>Check QXtend Outbound Subscriber</vt:lpstr>
      <vt:lpstr>Exercise: Direct Data Publish</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160</cp:revision>
  <dcterms:created xsi:type="dcterms:W3CDTF">2009-01-26T06:27:11Z</dcterms:created>
  <dcterms:modified xsi:type="dcterms:W3CDTF">2013-10-20T07:02:20Z</dcterms:modified>
</cp:coreProperties>
</file>