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37"/>
  </p:notesMasterIdLst>
  <p:sldIdLst>
    <p:sldId id="285" r:id="rId2"/>
    <p:sldId id="310" r:id="rId3"/>
    <p:sldId id="287" r:id="rId4"/>
    <p:sldId id="288" r:id="rId5"/>
    <p:sldId id="311" r:id="rId6"/>
    <p:sldId id="312" r:id="rId7"/>
    <p:sldId id="291" r:id="rId8"/>
    <p:sldId id="314" r:id="rId9"/>
    <p:sldId id="293" r:id="rId10"/>
    <p:sldId id="330" r:id="rId11"/>
    <p:sldId id="315" r:id="rId12"/>
    <p:sldId id="336" r:id="rId13"/>
    <p:sldId id="338" r:id="rId14"/>
    <p:sldId id="329" r:id="rId15"/>
    <p:sldId id="316" r:id="rId16"/>
    <p:sldId id="339" r:id="rId17"/>
    <p:sldId id="298" r:id="rId18"/>
    <p:sldId id="297" r:id="rId19"/>
    <p:sldId id="327" r:id="rId20"/>
    <p:sldId id="317" r:id="rId21"/>
    <p:sldId id="300" r:id="rId22"/>
    <p:sldId id="301" r:id="rId23"/>
    <p:sldId id="302" r:id="rId24"/>
    <p:sldId id="318" r:id="rId25"/>
    <p:sldId id="328" r:id="rId26"/>
    <p:sldId id="331" r:id="rId27"/>
    <p:sldId id="333" r:id="rId28"/>
    <p:sldId id="305" r:id="rId29"/>
    <p:sldId id="319" r:id="rId30"/>
    <p:sldId id="307" r:id="rId31"/>
    <p:sldId id="335" r:id="rId32"/>
    <p:sldId id="320" r:id="rId33"/>
    <p:sldId id="321" r:id="rId34"/>
    <p:sldId id="309" r:id="rId35"/>
    <p:sldId id="326" r:id="rId36"/>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82" autoAdjust="0"/>
    <p:restoredTop sz="69080" autoAdjust="0"/>
  </p:normalViewPr>
  <p:slideViewPr>
    <p:cSldViewPr snapToGrid="0">
      <p:cViewPr varScale="1">
        <p:scale>
          <a:sx n="62" d="100"/>
          <a:sy n="62" d="100"/>
        </p:scale>
        <p:origin x="-2148" y="-7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_rels/viewProps.xml.rels><?xml version="1.0" encoding="UTF-8" standalone="yes"?>
<Relationships xmlns="http://schemas.openxmlformats.org/package/2006/relationships"><Relationship Id="rId8" Type="http://schemas.openxmlformats.org/officeDocument/2006/relationships/slide" Target="slides/slide21.xml"/><Relationship Id="rId13" Type="http://schemas.openxmlformats.org/officeDocument/2006/relationships/slide" Target="slides/slide30.xml"/><Relationship Id="rId3" Type="http://schemas.openxmlformats.org/officeDocument/2006/relationships/slide" Target="slides/slide7.xml"/><Relationship Id="rId7" Type="http://schemas.openxmlformats.org/officeDocument/2006/relationships/slide" Target="slides/slide19.xml"/><Relationship Id="rId12" Type="http://schemas.openxmlformats.org/officeDocument/2006/relationships/slide" Target="slides/slide28.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18.xml"/><Relationship Id="rId11" Type="http://schemas.openxmlformats.org/officeDocument/2006/relationships/slide" Target="slides/slide25.xml"/><Relationship Id="rId5" Type="http://schemas.openxmlformats.org/officeDocument/2006/relationships/slide" Target="slides/slide17.xml"/><Relationship Id="rId15" Type="http://schemas.openxmlformats.org/officeDocument/2006/relationships/slide" Target="slides/slide34.xml"/><Relationship Id="rId10" Type="http://schemas.openxmlformats.org/officeDocument/2006/relationships/slide" Target="slides/slide23.xml"/><Relationship Id="rId4" Type="http://schemas.openxmlformats.org/officeDocument/2006/relationships/slide" Target="slides/slide9.xml"/><Relationship Id="rId9" Type="http://schemas.openxmlformats.org/officeDocument/2006/relationships/slide" Target="slides/slide22.xml"/><Relationship Id="rId14"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16E4C5B-709E-4923-AB70-24A73A9FB6E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sz="1000" dirty="0" smtClean="0"/>
              <a:t>A business object is a set of related data, such as the data that makes up a sales order or a customer record. In the source application, the data that makes up a business object usually resides in a set of related tables, which come from the database(s) defined in the source application. This set of tables may be maintained in a single menu program. In QAD Enterprise Applications and most other source applications, menu programs are the closest representation of a business object.</a:t>
            </a:r>
          </a:p>
          <a:p>
            <a:pPr>
              <a:lnSpc>
                <a:spcPct val="90000"/>
              </a:lnSpc>
            </a:pPr>
            <a:endParaRPr lang="en-US" altLang="zh-CN" sz="1000" dirty="0" smtClean="0"/>
          </a:p>
          <a:p>
            <a:pPr eaLnBrk="1" hangingPunct="1">
              <a:lnSpc>
                <a:spcPct val="70000"/>
              </a:lnSpc>
            </a:pPr>
            <a:r>
              <a:rPr lang="en-US" altLang="zh-CN" sz="1700" dirty="0" smtClean="0"/>
              <a:t>The term business object is used to represent both t</a:t>
            </a:r>
            <a:r>
              <a:rPr lang="en-US" altLang="zh-CN" sz="1500" dirty="0" smtClean="0"/>
              <a:t>he definition of a business object, and an instance of that definition.</a:t>
            </a:r>
          </a:p>
          <a:p>
            <a:pPr eaLnBrk="1" hangingPunct="1">
              <a:lnSpc>
                <a:spcPct val="70000"/>
              </a:lnSpc>
            </a:pPr>
            <a:endParaRPr lang="en-US" altLang="zh-CN" sz="1700" dirty="0" smtClean="0"/>
          </a:p>
          <a:p>
            <a:pPr eaLnBrk="1" hangingPunct="1">
              <a:lnSpc>
                <a:spcPct val="70000"/>
              </a:lnSpc>
            </a:pPr>
            <a:r>
              <a:rPr lang="en-US" altLang="zh-CN" sz="1700" dirty="0" smtClean="0"/>
              <a:t>Business objects are specific to application type. They are u</a:t>
            </a:r>
            <a:r>
              <a:rPr lang="en-US" altLang="zh-CN" sz="1500" dirty="0" smtClean="0"/>
              <a:t>niquely identified by a combination of application type and business object name. This is because they depend on database </a:t>
            </a:r>
            <a:r>
              <a:rPr lang="en-US" altLang="zh-CN" sz="1500" dirty="0" err="1" smtClean="0"/>
              <a:t>metaschema</a:t>
            </a:r>
            <a:r>
              <a:rPr lang="en-US" altLang="zh-CN" sz="1500" dirty="0" smtClean="0"/>
              <a:t>.</a:t>
            </a:r>
          </a:p>
          <a:p>
            <a:pPr eaLnBrk="1" hangingPunct="1">
              <a:lnSpc>
                <a:spcPct val="70000"/>
              </a:lnSpc>
            </a:pPr>
            <a:endParaRPr lang="en-US" altLang="zh-CN" sz="1700" dirty="0" smtClean="0"/>
          </a:p>
          <a:p>
            <a:pPr eaLnBrk="1" hangingPunct="1">
              <a:lnSpc>
                <a:spcPct val="70000"/>
              </a:lnSpc>
            </a:pPr>
            <a:r>
              <a:rPr lang="en-US" altLang="zh-CN" sz="1700" dirty="0" smtClean="0"/>
              <a:t>Business objects can be mapped to a Progress </a:t>
            </a:r>
            <a:r>
              <a:rPr lang="en-US" altLang="zh-CN" sz="1700" dirty="0" err="1" smtClean="0"/>
              <a:t>ProDataSet</a:t>
            </a:r>
            <a:r>
              <a:rPr lang="en-US" altLang="zh-CN" sz="1700" dirty="0" smtClean="0"/>
              <a:t> internally, and are defined using the QXO UI.</a:t>
            </a:r>
          </a:p>
          <a:p>
            <a:pPr>
              <a:lnSpc>
                <a:spcPct val="90000"/>
              </a:lnSpc>
            </a:pPr>
            <a:endParaRPr lang="en-US" altLang="zh-CN" sz="1000" dirty="0" smtClean="0"/>
          </a:p>
          <a:p>
            <a:r>
              <a:rPr lang="en-US" altLang="zh-CN" dirty="0" smtClean="0"/>
              <a:t>Because not all subscribers need an entire business object, you can tailor which components of a business object to include for a subscriber by defining a profile. Profiles are described later in this chapter.</a:t>
            </a:r>
          </a:p>
        </p:txBody>
      </p:sp>
      <p:sp>
        <p:nvSpPr>
          <p:cNvPr id="33796" name="Slide Number Placeholder 3"/>
          <p:cNvSpPr>
            <a:spLocks noGrp="1"/>
          </p:cNvSpPr>
          <p:nvPr>
            <p:ph type="sldNum" sz="quarter" idx="5"/>
          </p:nvPr>
        </p:nvSpPr>
        <p:spPr>
          <a:noFill/>
        </p:spPr>
        <p:txBody>
          <a:bodyPr/>
          <a:lstStyle/>
          <a:p>
            <a:fld id="{75043028-3B48-476A-BC25-72E91E3D5E21}"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r>
              <a:rPr lang="en-US" altLang="zh-CN" dirty="0" smtClean="0"/>
              <a:t>Custom Fields. They can be included</a:t>
            </a:r>
            <a:r>
              <a:rPr lang="en-US" altLang="zh-CN" baseline="0" dirty="0" smtClean="0"/>
              <a:t> whenever data from the business object is published. These fields are only added at the QDoc generation stage, not extracted from source application. The value of a custom field can be from two sources: a fixed constant field value (or a formula), or a program to call to return the value.   </a:t>
            </a:r>
            <a:endParaRPr lang="en-US" altLang="zh-CN" dirty="0" smtClean="0"/>
          </a:p>
          <a:p>
            <a:endParaRPr lang="en-US" altLang="zh-CN" dirty="0" smtClean="0"/>
          </a:p>
          <a:p>
            <a:r>
              <a:rPr lang="en-US" altLang="zh-CN" dirty="0" smtClean="0"/>
              <a:t>Fixed Value. </a:t>
            </a:r>
            <a:r>
              <a:rPr lang="en-US" sz="1200" kern="1200" baseline="0" dirty="0" smtClean="0">
                <a:solidFill>
                  <a:schemeClr val="tx1"/>
                </a:solidFill>
                <a:latin typeface="Arial" charset="0"/>
                <a:ea typeface="+mn-ea"/>
                <a:cs typeface="+mn-cs"/>
              </a:rPr>
              <a:t>Specify a fixed value that you always want to use in the QDoc for this field, or specify a value using the format =$&lt;node&gt;$, in which case the field will be populated with the value in the specified node.</a:t>
            </a:r>
          </a:p>
          <a:p>
            <a:r>
              <a:rPr lang="en-US" sz="1200" kern="1200" baseline="0" dirty="0" smtClean="0">
                <a:solidFill>
                  <a:schemeClr val="tx1"/>
                </a:solidFill>
                <a:latin typeface="Arial" charset="0"/>
                <a:ea typeface="+mn-ea"/>
                <a:cs typeface="+mn-cs"/>
              </a:rPr>
              <a:t>Fixed value fields can also contain Progress expressions and perform built-in Progress calculations; for example, =today+2. Fields from the current buffer can be referenced in the current calculation by including the XML node name surrounded by dollar ($) characters; the expression must start with an equals sign (=) character. For example, =substring($ptDesc1$,1,12).</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Calc Program. Enter the name of a Progress program (.p) to be run to provide the value. The program can be either in the </a:t>
            </a:r>
            <a:r>
              <a:rPr lang="en-US" sz="1200" kern="1200" baseline="0" dirty="0" err="1" smtClean="0">
                <a:solidFill>
                  <a:schemeClr val="tx1"/>
                </a:solidFill>
                <a:latin typeface="Arial" charset="0"/>
                <a:ea typeface="+mn-ea"/>
                <a:cs typeface="+mn-cs"/>
              </a:rPr>
              <a:t>QXOServer</a:t>
            </a:r>
            <a:r>
              <a:rPr lang="en-US" sz="1200" kern="1200" baseline="0" dirty="0" smtClean="0">
                <a:solidFill>
                  <a:schemeClr val="tx1"/>
                </a:solidFill>
                <a:latin typeface="Arial" charset="0"/>
                <a:ea typeface="+mn-ea"/>
                <a:cs typeface="+mn-cs"/>
              </a:rPr>
              <a:t> PROPATH or on the AppServer. The local version will be run if it exists; otherwise it runs on the AppServer.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Fixed Value and Calc Program can be defined for normal fields as well. </a:t>
            </a:r>
          </a:p>
          <a:p>
            <a:endParaRPr lang="en-US" sz="1200" kern="1200" baseline="0" dirty="0" smtClean="0">
              <a:solidFill>
                <a:schemeClr val="tx1"/>
              </a:solidFill>
              <a:latin typeface="Arial" charset="0"/>
              <a:ea typeface="+mn-ea"/>
              <a:cs typeface="+mn-cs"/>
            </a:endParaRPr>
          </a:p>
          <a:p>
            <a:r>
              <a:rPr lang="en-US" altLang="zh-CN" dirty="0" smtClean="0"/>
              <a:t>Always Publish.</a:t>
            </a:r>
            <a:r>
              <a:rPr lang="en-US" altLang="zh-CN" baseline="0" dirty="0" smtClean="0"/>
              <a:t> </a:t>
            </a:r>
            <a:r>
              <a:rPr lang="en-US" sz="1200" kern="1200" baseline="0" dirty="0" smtClean="0">
                <a:solidFill>
                  <a:schemeClr val="tx1"/>
                </a:solidFill>
                <a:latin typeface="Arial" charset="0"/>
                <a:ea typeface="+mn-ea"/>
                <a:cs typeface="+mn-cs"/>
              </a:rPr>
              <a:t>Indicate if the field should be published whenever the data object that contains it is published, regardless of whether the field was changed by the application event.</a:t>
            </a:r>
            <a:endParaRPr lang="en-US" altLang="zh-CN" dirty="0" smtClean="0"/>
          </a:p>
          <a:p>
            <a:endParaRPr lang="en-US" altLang="zh-CN" dirty="0" smtClean="0"/>
          </a:p>
          <a:p>
            <a:r>
              <a:rPr lang="en-US" altLang="zh-CN" dirty="0" smtClean="0"/>
              <a:t>Primary. Indicate if this field is part of the primary index for the table associated with this data object.</a:t>
            </a:r>
          </a:p>
          <a:p>
            <a:endParaRPr lang="en-US" altLang="zh-CN" dirty="0" smtClean="0"/>
          </a:p>
          <a:p>
            <a:r>
              <a:rPr lang="en-US" altLang="zh-CN" dirty="0" smtClean="0"/>
              <a:t>Fields</a:t>
            </a:r>
            <a:r>
              <a:rPr lang="en-US" altLang="zh-CN" baseline="0" dirty="0" smtClean="0"/>
              <a:t> of a table are displayed in pages for large tables. </a:t>
            </a:r>
            <a:endParaRPr lang="en-US" altLang="zh-CN" dirty="0" smtClean="0"/>
          </a:p>
        </p:txBody>
      </p:sp>
      <p:sp>
        <p:nvSpPr>
          <p:cNvPr id="40964" name="Slide Number Placeholder 3"/>
          <p:cNvSpPr>
            <a:spLocks noGrp="1"/>
          </p:cNvSpPr>
          <p:nvPr>
            <p:ph type="sldNum" sz="quarter" idx="5"/>
          </p:nvPr>
        </p:nvSpPr>
        <p:spPr>
          <a:noFill/>
        </p:spPr>
        <p:txBody>
          <a:bodyPr/>
          <a:lstStyle/>
          <a:p>
            <a:fld id="{040F27B2-E789-4CBC-B481-F6489A2CFD7F}" type="slidenum">
              <a:rPr lang="zh-CN" altLang="en-US" smtClean="0"/>
              <a:pPr/>
              <a:t>12</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business object that hasn’t been validated can’t be used to publish data.  In order to validate it, click the Validate button. Any validation warnings or errors appear above the business object definition. </a:t>
            </a:r>
            <a:endParaRPr lang="en-US" dirty="0"/>
          </a:p>
        </p:txBody>
      </p:sp>
      <p:sp>
        <p:nvSpPr>
          <p:cNvPr id="4" name="Slide Number Placeholder 3"/>
          <p:cNvSpPr>
            <a:spLocks noGrp="1"/>
          </p:cNvSpPr>
          <p:nvPr>
            <p:ph type="sldNum" sz="quarter" idx="10"/>
          </p:nvPr>
        </p:nvSpPr>
        <p:spPr/>
        <p:txBody>
          <a:bodyPr/>
          <a:lstStyle/>
          <a:p>
            <a:pPr>
              <a:defRPr/>
            </a:pPr>
            <a:fld id="{A16E4C5B-709E-4923-AB70-24A73A9FB6E9}"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r>
              <a:rPr lang="en-US" altLang="zh-CN" dirty="0" smtClean="0"/>
              <a:t>In order to determine which subscribers will receive messages based on a business object</a:t>
            </a:r>
            <a:r>
              <a:rPr lang="en-US" altLang="zh-CN" baseline="0" dirty="0" smtClean="0"/>
              <a:t> - </a:t>
            </a:r>
            <a:r>
              <a:rPr lang="en-US" altLang="zh-CN" dirty="0" smtClean="0"/>
              <a:t>and the events that will trigger messages</a:t>
            </a:r>
            <a:r>
              <a:rPr lang="en-US" altLang="zh-CN" baseline="0" dirty="0" smtClean="0"/>
              <a:t> - </a:t>
            </a:r>
            <a:r>
              <a:rPr lang="en-US" altLang="zh-CN" dirty="0" smtClean="0"/>
              <a:t>you can click the Subscribers button on the Business Objects screen and display a Subscribers report. The report displays the following:</a:t>
            </a:r>
          </a:p>
          <a:p>
            <a:r>
              <a:rPr lang="en-US" altLang="zh-CN" b="1" dirty="0" smtClean="0"/>
              <a:t>• </a:t>
            </a:r>
            <a:r>
              <a:rPr lang="en-US" altLang="zh-CN" dirty="0" smtClean="0"/>
              <a:t>Activated event types</a:t>
            </a:r>
          </a:p>
          <a:p>
            <a:r>
              <a:rPr lang="en-US" altLang="zh-CN" b="1" dirty="0" smtClean="0"/>
              <a:t>• </a:t>
            </a:r>
            <a:r>
              <a:rPr lang="en-US" altLang="zh-CN" dirty="0" smtClean="0"/>
              <a:t>Profiles related to the current business object that have this event type enabled</a:t>
            </a:r>
          </a:p>
          <a:p>
            <a:r>
              <a:rPr lang="en-US" altLang="zh-CN" b="1" dirty="0" smtClean="0"/>
              <a:t>• </a:t>
            </a:r>
            <a:r>
              <a:rPr lang="en-US" altLang="zh-CN" dirty="0" smtClean="0"/>
              <a:t>Subscribers that receive these profiles based on the event type</a:t>
            </a:r>
          </a:p>
          <a:p>
            <a:endParaRPr lang="en-US" altLang="zh-CN" dirty="0" smtClean="0"/>
          </a:p>
          <a:p>
            <a:r>
              <a:rPr lang="en-US" altLang="zh-CN" dirty="0" smtClean="0"/>
              <a:t>If a profile is not assigned to a message publisher, a warning symbol displays next to the profile name. Similarly, if a subscriber is not assigned to a message sender, a warning symbol displays next to the subscriber name</a:t>
            </a:r>
            <a:r>
              <a:rPr lang="en-US" altLang="zh-CN" baseline="0" dirty="0" smtClean="0"/>
              <a:t> and </a:t>
            </a:r>
            <a:r>
              <a:rPr lang="en-US" altLang="zh-CN" dirty="0" smtClean="0"/>
              <a:t>tooltip for the warning symbols indicates the exact reason.</a:t>
            </a:r>
          </a:p>
          <a:p>
            <a:endParaRPr lang="en-US" altLang="zh-CN"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r>
              <a:rPr lang="en-US" altLang="zh-CN" dirty="0" smtClean="0"/>
              <a:t>Set the message publication delay setting to a nonzero value for business objects that may generate multiple notifications to the </a:t>
            </a:r>
            <a:r>
              <a:rPr lang="en-US" altLang="zh-CN" dirty="0" err="1" smtClean="0"/>
              <a:t>qxevents</a:t>
            </a:r>
            <a:r>
              <a:rPr lang="en-US" altLang="zh-CN" dirty="0" smtClean="0"/>
              <a:t> database prior to completion of data entry. For example, sales order entry creates one or more notifications as different tables are updated before data entry is complete. Setting the value to 60 seconds or more allows time for data entry to complete and only the final data to be exported.</a:t>
            </a:r>
          </a:p>
          <a:p>
            <a:endParaRPr lang="en-US" altLang="zh-CN"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When copying a business object, you can select profiles, except for the default profile, to copy with the BO. The default profile will be generated by the system when you copy a BO.</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Business objects that are not defined by QAD can be deleted.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paste button is only used to paste a data object copied from another business object.  </a:t>
            </a:r>
          </a:p>
          <a:p>
            <a:endParaRPr lang="en-US" sz="1200" kern="1200" baseline="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A16E4C5B-709E-4923-AB70-24A73A9FB6E9}"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altLang="zh-CN" dirty="0" smtClean="0"/>
              <a:t>Using the XML Import feature under the Utilities node in the Configuration tab, you can import XML documents. This is required during initial system implementation to populate the database with QAD-supplied default data, and can be used to transfer XML business object and profile definitions from one QXO instance to another.</a:t>
            </a:r>
          </a:p>
          <a:p>
            <a:endParaRPr lang="en-US" altLang="zh-CN" dirty="0" smtClean="0"/>
          </a:p>
          <a:p>
            <a:r>
              <a:rPr lang="en-US" altLang="zh-CN" dirty="0" smtClean="0"/>
              <a:t>You can use the Dump BO XML button on the Business Object screen to export the definition to an XML file along with any profiles associated with the business object. These XML files can be loaded into another instance of QXO using the XML Import utility on the Configuration tab  (</a:t>
            </a:r>
            <a:r>
              <a:rPr lang="en-US" altLang="zh-CN" dirty="0" err="1" smtClean="0"/>
              <a:t>Configuration|Utilities|XML</a:t>
            </a:r>
            <a:r>
              <a:rPr lang="en-US" altLang="zh-CN" dirty="0" smtClean="0"/>
              <a:t> Import).</a:t>
            </a:r>
          </a:p>
          <a:p>
            <a:endParaRPr lang="en-US" altLang="zh-CN" dirty="0" smtClean="0"/>
          </a:p>
          <a:p>
            <a:r>
              <a:rPr lang="en-US" altLang="zh-CN" dirty="0" smtClean="0"/>
              <a:t>You can use the Validate All button to v</a:t>
            </a:r>
            <a:r>
              <a:rPr lang="en-US" sz="1200" kern="1200" baseline="0" dirty="0" smtClean="0">
                <a:solidFill>
                  <a:schemeClr val="tx1"/>
                </a:solidFill>
                <a:latin typeface="Arial" charset="0"/>
                <a:ea typeface="+mn-ea"/>
                <a:cs typeface="+mn-cs"/>
              </a:rPr>
              <a:t>alidate all business objects under the selected source application type. If there are many business objects, the validation process may take a few minutes. This function is mainly designed for QXtend upgrade and migration since after upgrade/migration all business objects are not validated. </a:t>
            </a:r>
            <a:endParaRPr lang="en-US" altLang="zh-CN" dirty="0" smtClean="0"/>
          </a:p>
          <a:p>
            <a:endParaRPr lang="en-US" altLang="zh-CN" dirty="0" smtClean="0"/>
          </a:p>
          <a:p>
            <a:r>
              <a:rPr lang="en-US" altLang="zh-CN" dirty="0" smtClean="0"/>
              <a:t>Use the Generate Schema</a:t>
            </a:r>
            <a:r>
              <a:rPr lang="en-US" altLang="zh-CN" baseline="0" dirty="0" smtClean="0"/>
              <a:t> button to g</a:t>
            </a:r>
            <a:r>
              <a:rPr lang="en-US" altLang="zh-CN" dirty="0" smtClean="0"/>
              <a:t>enerate the XML schema (.</a:t>
            </a:r>
            <a:r>
              <a:rPr lang="en-US" altLang="zh-CN" dirty="0" err="1" smtClean="0"/>
              <a:t>xsd</a:t>
            </a:r>
            <a:r>
              <a:rPr lang="en-US" altLang="zh-CN" dirty="0" smtClean="0"/>
              <a:t> file) from the business object for other software to validate its structure.</a:t>
            </a:r>
          </a:p>
          <a:p>
            <a:endParaRPr lang="en-US" altLang="zh-CN" dirty="0" smtClean="0"/>
          </a:p>
        </p:txBody>
      </p:sp>
      <p:sp>
        <p:nvSpPr>
          <p:cNvPr id="43012" name="Slide Number Placeholder 3"/>
          <p:cNvSpPr>
            <a:spLocks noGrp="1"/>
          </p:cNvSpPr>
          <p:nvPr>
            <p:ph type="sldNum" sz="quarter" idx="5"/>
          </p:nvPr>
        </p:nvSpPr>
        <p:spPr>
          <a:noFill/>
        </p:spPr>
        <p:txBody>
          <a:bodyPr/>
          <a:lstStyle/>
          <a:p>
            <a:fld id="{AE4318E1-D473-4272-8A6D-F1B879D04502}" type="slidenum">
              <a:rPr lang="zh-CN" altLang="en-US" smtClean="0"/>
              <a:pPr/>
              <a:t>17</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dirty="0" smtClean="0"/>
              <a:t>QAD-defined business objects cannot be modified. If you want to customize these object, first copy the object, rename it, and then save the definition. You can then select the copied object and click Edit to modify the object as required.</a:t>
            </a:r>
            <a:endParaRPr lang="zh-CN" altLang="en-US" dirty="0" smtClean="0"/>
          </a:p>
          <a:p>
            <a:endParaRPr lang="en-US" altLang="zh-CN" dirty="0" smtClean="0"/>
          </a:p>
          <a:p>
            <a:r>
              <a:rPr lang="en-US" altLang="zh-CN" dirty="0" smtClean="0"/>
              <a:t>QXtend comes with many predefined business objects. Here are just part of them that are available for both SE and EE.  For EE, there are also over</a:t>
            </a:r>
            <a:r>
              <a:rPr lang="en-US" altLang="zh-CN" baseline="0" dirty="0" smtClean="0"/>
              <a:t> 50 Financials business objects that are started with B, for example, “</a:t>
            </a:r>
            <a:r>
              <a:rPr lang="en-US" altLang="zh-CN" baseline="0" dirty="0" err="1" smtClean="0"/>
              <a:t>BBusinessRelation</a:t>
            </a:r>
            <a:r>
              <a:rPr lang="en-US" altLang="zh-CN" baseline="0" dirty="0" smtClean="0"/>
              <a:t>”. </a:t>
            </a:r>
          </a:p>
          <a:p>
            <a:endParaRPr lang="en-US" altLang="zh-CN" baseline="0" dirty="0" smtClean="0"/>
          </a:p>
          <a:p>
            <a:r>
              <a:rPr lang="en-US" altLang="zh-CN" baseline="0" dirty="0" smtClean="0"/>
              <a:t>There are some other predefined business objects used for integration with other QAD products, for example, business objects starts with “</a:t>
            </a:r>
            <a:r>
              <a:rPr lang="en-US" altLang="zh-CN" baseline="0" dirty="0" err="1" smtClean="0"/>
              <a:t>QADMobile</a:t>
            </a:r>
            <a:r>
              <a:rPr lang="en-US" altLang="zh-CN" baseline="0" dirty="0" smtClean="0"/>
              <a:t>” are used in the integration with QAD Mobile.  </a:t>
            </a:r>
            <a:endParaRPr lang="en-US" altLang="zh-CN" dirty="0" smtClean="0"/>
          </a:p>
        </p:txBody>
      </p:sp>
      <p:sp>
        <p:nvSpPr>
          <p:cNvPr id="41988" name="Slide Number Placeholder 3"/>
          <p:cNvSpPr>
            <a:spLocks noGrp="1"/>
          </p:cNvSpPr>
          <p:nvPr>
            <p:ph type="sldNum" sz="quarter" idx="5"/>
          </p:nvPr>
        </p:nvSpPr>
        <p:spPr>
          <a:noFill/>
        </p:spPr>
        <p:txBody>
          <a:bodyPr/>
          <a:lstStyle/>
          <a:p>
            <a:fld id="{838FBECD-6C15-4D48-B050-8249DBBE0042}" type="slidenum">
              <a:rPr lang="zh-CN" altLang="en-US" smtClean="0"/>
              <a:pPr/>
              <a:t>18</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indent="-228600"/>
            <a:r>
              <a:rPr lang="en-US" altLang="zh-CN" dirty="0" smtClean="0"/>
              <a:t>The following list shows a number of key concepts used in the business objects in QXO. In each statement below, fill in the correct term from the list.</a:t>
            </a:r>
          </a:p>
          <a:p>
            <a:pPr marL="228600" indent="-228600"/>
            <a:endParaRPr lang="en-US" altLang="zh-CN" dirty="0" smtClean="0"/>
          </a:p>
          <a:p>
            <a:pPr marL="228600" indent="-228600">
              <a:buFont typeface="Calibri" pitchFamily="34" charset="0"/>
              <a:buAutoNum type="arabicPeriod"/>
            </a:pPr>
            <a:r>
              <a:rPr lang="en-US" altLang="zh-CN" dirty="0" smtClean="0"/>
              <a:t>A business object is a set of __</a:t>
            </a:r>
            <a:r>
              <a:rPr lang="en-US" altLang="zh-CN" b="1" dirty="0" smtClean="0"/>
              <a:t>related data</a:t>
            </a:r>
            <a:r>
              <a:rPr lang="en-US" altLang="zh-CN" dirty="0" smtClean="0"/>
              <a:t>____, such as the data that makes up a sales order or a customer record.</a:t>
            </a:r>
          </a:p>
          <a:p>
            <a:pPr marL="228600" indent="-228600">
              <a:buFont typeface="Calibri" pitchFamily="34" charset="0"/>
              <a:buAutoNum type="arabicPeriod"/>
            </a:pPr>
            <a:r>
              <a:rPr lang="en-US" altLang="zh-CN" dirty="0" smtClean="0"/>
              <a:t>In the source application, the data that makes up a business object usually resides in a set of related ___</a:t>
            </a:r>
            <a:r>
              <a:rPr lang="en-US" altLang="zh-CN" b="1" dirty="0" smtClean="0"/>
              <a:t>tables</a:t>
            </a:r>
            <a:r>
              <a:rPr lang="en-US" altLang="zh-CN" dirty="0" smtClean="0"/>
              <a:t>___.</a:t>
            </a:r>
          </a:p>
          <a:p>
            <a:pPr marL="228600" indent="-228600">
              <a:buFont typeface="Calibri" pitchFamily="34" charset="0"/>
              <a:buAutoNum type="arabicPeriod"/>
            </a:pPr>
            <a:r>
              <a:rPr lang="en-US" altLang="zh-CN" dirty="0" smtClean="0"/>
              <a:t>Because not all subscribers need an entire business object, you can tailor which components of a business object to include for a subscriber by defining a _</a:t>
            </a:r>
            <a:r>
              <a:rPr lang="en-US" altLang="zh-CN" b="1" dirty="0" smtClean="0"/>
              <a:t>profile</a:t>
            </a:r>
            <a:r>
              <a:rPr lang="en-US" altLang="zh-CN" dirty="0" smtClean="0"/>
              <a:t>_____.</a:t>
            </a:r>
          </a:p>
          <a:p>
            <a:pPr marL="228600" indent="-228600">
              <a:buFont typeface="Calibri" pitchFamily="34" charset="0"/>
              <a:buAutoNum type="arabicPeriod"/>
            </a:pPr>
            <a:r>
              <a:rPr lang="en-US" altLang="zh-CN" dirty="0" smtClean="0"/>
              <a:t>When you create a new business object, it must be validated. The system indicates the state of a business object through the use of colors. </a:t>
            </a:r>
            <a:r>
              <a:rPr lang="en-US" altLang="zh-CN" dirty="0" err="1" smtClean="0"/>
              <a:t>Unvalidated</a:t>
            </a:r>
            <a:r>
              <a:rPr lang="en-US" altLang="zh-CN" dirty="0" smtClean="0"/>
              <a:t> business objects are indicated with the color __</a:t>
            </a:r>
            <a:r>
              <a:rPr lang="en-US" altLang="zh-CN" b="1" dirty="0" smtClean="0"/>
              <a:t>red</a:t>
            </a:r>
            <a:r>
              <a:rPr lang="en-US" altLang="zh-CN" dirty="0" smtClean="0"/>
              <a:t>____.</a:t>
            </a:r>
          </a:p>
          <a:p>
            <a:pPr marL="228600" indent="-228600">
              <a:buFont typeface="Calibri" pitchFamily="34" charset="0"/>
              <a:buAutoNum type="arabicPeriod"/>
            </a:pPr>
            <a:r>
              <a:rPr lang="en-US" altLang="zh-CN" dirty="0" smtClean="0"/>
              <a:t>If the source application type associated with the business object does not use </a:t>
            </a:r>
            <a:r>
              <a:rPr lang="en-US" altLang="zh-CN" dirty="0" err="1" smtClean="0"/>
              <a:t>rowids</a:t>
            </a:r>
            <a:r>
              <a:rPr lang="en-US" altLang="zh-CN" dirty="0" smtClean="0"/>
              <a:t> to identify events, you must use an _</a:t>
            </a:r>
            <a:r>
              <a:rPr lang="en-US" altLang="zh-CN" b="1" dirty="0" smtClean="0"/>
              <a:t>identifier</a:t>
            </a:r>
            <a:r>
              <a:rPr lang="en-US" altLang="zh-CN" dirty="0" smtClean="0"/>
              <a:t>_____ when defining a data object.</a:t>
            </a:r>
          </a:p>
          <a:p>
            <a:pPr marL="228600" indent="-228600">
              <a:buFontTx/>
              <a:buAutoNum type="arabicPeriod"/>
            </a:pPr>
            <a:r>
              <a:rPr lang="en-US" altLang="zh-CN" dirty="0" smtClean="0"/>
              <a:t>__</a:t>
            </a:r>
            <a:r>
              <a:rPr lang="en-US" altLang="zh-CN" b="1" dirty="0" smtClean="0"/>
              <a:t>Data watch</a:t>
            </a:r>
            <a:r>
              <a:rPr lang="en-US" altLang="zh-CN" dirty="0" smtClean="0"/>
              <a:t>____ indicates that changes to this data object in the source application will not trigger an extraction. </a:t>
            </a:r>
          </a:p>
          <a:p>
            <a:pPr marL="228600" indent="-228600">
              <a:buFontTx/>
              <a:buAutoNum type="arabicPeriod"/>
            </a:pPr>
            <a:r>
              <a:rPr lang="en-US" altLang="zh-CN" dirty="0" smtClean="0"/>
              <a:t>A _</a:t>
            </a:r>
            <a:r>
              <a:rPr lang="en-US" altLang="zh-CN" b="1" dirty="0" smtClean="0"/>
              <a:t>join</a:t>
            </a:r>
            <a:r>
              <a:rPr lang="en-US" altLang="zh-CN" dirty="0" smtClean="0"/>
              <a:t>__ is used to link a data object to it’s parent, while _</a:t>
            </a:r>
            <a:r>
              <a:rPr lang="en-US" altLang="zh-CN" b="1" dirty="0" smtClean="0"/>
              <a:t>inner join</a:t>
            </a:r>
            <a:r>
              <a:rPr lang="en-US" altLang="zh-CN" dirty="0" smtClean="0"/>
              <a:t>___ is a __</a:t>
            </a:r>
            <a:r>
              <a:rPr lang="en-US" altLang="zh-CN" b="1" dirty="0" smtClean="0"/>
              <a:t>filter</a:t>
            </a:r>
            <a:r>
              <a:rPr lang="en-US" altLang="zh-CN" dirty="0" smtClean="0"/>
              <a:t>__ that consists of fields and/or tables that may or may not be part of the current data object. </a:t>
            </a:r>
          </a:p>
          <a:p>
            <a:pPr marL="228600" indent="-228600">
              <a:buFontTx/>
              <a:buAutoNum type="arabicPeriod"/>
            </a:pPr>
            <a:r>
              <a:rPr lang="en-US" altLang="zh-CN" dirty="0" smtClean="0"/>
              <a:t>Take </a:t>
            </a:r>
            <a:r>
              <a:rPr lang="en-US" altLang="zh-CN" dirty="0" err="1" smtClean="0"/>
              <a:t>SalesOrder</a:t>
            </a:r>
            <a:r>
              <a:rPr lang="en-US" altLang="zh-CN" dirty="0" smtClean="0"/>
              <a:t> as an example, if you want to extract </a:t>
            </a:r>
            <a:r>
              <a:rPr lang="en-US" altLang="zh-CN" dirty="0" err="1" smtClean="0"/>
              <a:t>SalesOrder</a:t>
            </a:r>
            <a:r>
              <a:rPr lang="en-US" altLang="zh-CN" dirty="0" smtClean="0"/>
              <a:t> data whose customer is on credit hold, you add __</a:t>
            </a:r>
            <a:r>
              <a:rPr lang="en-US" altLang="zh-CN" b="1" dirty="0" smtClean="0"/>
              <a:t>inner join</a:t>
            </a:r>
            <a:r>
              <a:rPr lang="en-US" altLang="zh-CN" dirty="0" smtClean="0"/>
              <a:t>____ to the sales order data object;  if you want to extract </a:t>
            </a:r>
            <a:r>
              <a:rPr lang="en-US" altLang="zh-CN" dirty="0" err="1" smtClean="0"/>
              <a:t>SalesOrder</a:t>
            </a:r>
            <a:r>
              <a:rPr lang="en-US" altLang="zh-CN" dirty="0" smtClean="0"/>
              <a:t> data whose due date is before 12/31/2010, you add  _</a:t>
            </a:r>
            <a:r>
              <a:rPr lang="en-US" altLang="zh-CN" b="1" dirty="0" smtClean="0"/>
              <a:t>filter</a:t>
            </a:r>
            <a:r>
              <a:rPr lang="en-US" altLang="zh-CN" dirty="0" smtClean="0"/>
              <a:t>___ to the sales order data object.  </a:t>
            </a:r>
          </a:p>
        </p:txBody>
      </p:sp>
      <p:sp>
        <p:nvSpPr>
          <p:cNvPr id="44036" name="Slide Number Placeholder 3"/>
          <p:cNvSpPr>
            <a:spLocks noGrp="1"/>
          </p:cNvSpPr>
          <p:nvPr>
            <p:ph type="sldNum" sz="quarter" idx="5"/>
          </p:nvPr>
        </p:nvSpPr>
        <p:spPr>
          <a:noFill/>
        </p:spPr>
        <p:txBody>
          <a:bodyPr/>
          <a:lstStyle/>
          <a:p>
            <a:fld id="{FAC898E1-79BE-49D5-9F87-D5108FC629C5}" type="slidenum">
              <a:rPr lang="zh-CN" altLang="en-US" smtClean="0"/>
              <a:pPr/>
              <a:t>19</a:t>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r>
              <a:rPr lang="en-US" altLang="zh-CN" dirty="0" smtClean="0"/>
              <a:t>Profiles are views of business objects tailored for the requirements of specific subscribers. </a:t>
            </a:r>
          </a:p>
          <a:p>
            <a:endParaRPr lang="en-US" altLang="zh-CN" dirty="0" smtClean="0"/>
          </a:p>
          <a:p>
            <a:r>
              <a:rPr lang="en-US" altLang="zh-CN" dirty="0" smtClean="0"/>
              <a:t>To select which components of a business object are sent to which subscribers, QXO lets you define profiles. The way you define a profile is nearly identical to the way you define a business object.</a:t>
            </a:r>
          </a:p>
          <a:p>
            <a:endParaRPr lang="en-US" altLang="zh-CN" dirty="0" smtClean="0"/>
          </a:p>
          <a:p>
            <a:r>
              <a:rPr lang="en-US" altLang="zh-CN" dirty="0" smtClean="0"/>
              <a:t>Business objects and profiles are closely linked. When you create or copy a business object, a default profile with the same name is automatically created for it. Default </a:t>
            </a:r>
            <a:r>
              <a:rPr lang="en-US" altLang="zh-CN" smtClean="0"/>
              <a:t>profile </a:t>
            </a:r>
            <a:r>
              <a:rPr lang="en-US" altLang="zh-CN" smtClean="0"/>
              <a:t>cannot </a:t>
            </a:r>
            <a:r>
              <a:rPr lang="en-US" altLang="zh-CN" dirty="0" smtClean="0"/>
              <a:t>be modified by user since it should be always consistent with the business object. When you add or delete tables or fields from a business object, the change is automatically reflected in the associated profiles as well. If you change the name of a business object, a new default profile with the same name as the new business object name is created for it. Any existing profiles associated with the business object remain unchanged.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r>
              <a:rPr lang="en-US" altLang="zh-CN" smtClean="0"/>
              <a:t>Profiles are the means you use to select which components of a business object are sent to subscribers. The method of defining a profile is nearly identical to the method of defining a business object; however, unlike business objects, profiles always start as a copy of a default profile.</a:t>
            </a:r>
          </a:p>
          <a:p>
            <a:endParaRPr lang="en-US" altLang="zh-CN" smtClean="0"/>
          </a:p>
          <a:p>
            <a:r>
              <a:rPr lang="en-US" altLang="zh-CN" smtClean="0"/>
              <a:t>When you click the Profiles tab, the Profiles screen displays.</a:t>
            </a: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endParaRPr lang="en-US" altLang="zh-CN" smtClean="0"/>
          </a:p>
        </p:txBody>
      </p:sp>
      <p:sp>
        <p:nvSpPr>
          <p:cNvPr id="34820" name="Slide Number Placeholder 3"/>
          <p:cNvSpPr>
            <a:spLocks noGrp="1"/>
          </p:cNvSpPr>
          <p:nvPr>
            <p:ph type="sldNum" sz="quarter" idx="5"/>
          </p:nvPr>
        </p:nvSpPr>
        <p:spPr>
          <a:noFill/>
        </p:spPr>
        <p:txBody>
          <a:bodyPr/>
          <a:lstStyle/>
          <a:p>
            <a:fld id="{7E44C931-48C9-434F-BC46-BD5A0E338B35}" type="slidenum">
              <a:rPr lang="zh-CN" altLang="en-US" smtClean="0"/>
              <a:pPr/>
              <a:t>4</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altLang="zh-CN" dirty="0" smtClean="0"/>
              <a:t>Since you cannot edit the QAD-supplied profiles or create a new one, you must copy an existing profile and modify it. Select the application type, and then search by pattern match on business object or profile name.</a:t>
            </a:r>
          </a:p>
          <a:p>
            <a:endParaRPr lang="en-US" altLang="zh-CN" dirty="0" smtClean="0"/>
          </a:p>
          <a:p>
            <a:r>
              <a:rPr lang="en-US" altLang="zh-CN" dirty="0" smtClean="0"/>
              <a:t>For a QAD-defined business object, usually you can see following QAD-supplied profiles. </a:t>
            </a:r>
          </a:p>
          <a:p>
            <a:pPr>
              <a:buFontTx/>
              <a:buChar char="-"/>
            </a:pPr>
            <a:r>
              <a:rPr lang="en-US" altLang="zh-CN" dirty="0" smtClean="0"/>
              <a:t>Default profile. Every business object has a default profile which has the same name with the BO. If the BO is defined by QAD, then the default profile is also supplied by QAD. </a:t>
            </a:r>
          </a:p>
          <a:p>
            <a:pPr>
              <a:buFontTx/>
              <a:buChar char="-"/>
            </a:pPr>
            <a:r>
              <a:rPr lang="en-US" altLang="zh-CN" dirty="0" smtClean="0"/>
              <a:t>Data synchronization profile. This profile is used to synchronize data between different QAD enterprise application instances (or different domains). The profile’s </a:t>
            </a:r>
            <a:r>
              <a:rPr lang="en-US" altLang="zh-CN" dirty="0" err="1" smtClean="0"/>
              <a:t>Qdoc</a:t>
            </a:r>
            <a:r>
              <a:rPr lang="en-US" altLang="zh-CN" dirty="0" smtClean="0"/>
              <a:t> Name and </a:t>
            </a:r>
            <a:r>
              <a:rPr lang="en-US" altLang="zh-CN" dirty="0" err="1" smtClean="0"/>
              <a:t>Qdoc</a:t>
            </a:r>
            <a:r>
              <a:rPr lang="en-US" altLang="zh-CN" dirty="0" smtClean="0"/>
              <a:t> Data match corresponding API in QXI.  </a:t>
            </a:r>
          </a:p>
        </p:txBody>
      </p:sp>
      <p:sp>
        <p:nvSpPr>
          <p:cNvPr id="45060" name="Slide Number Placeholder 3"/>
          <p:cNvSpPr>
            <a:spLocks noGrp="1"/>
          </p:cNvSpPr>
          <p:nvPr>
            <p:ph type="sldNum" sz="quarter" idx="5"/>
          </p:nvPr>
        </p:nvSpPr>
        <p:spPr>
          <a:noFill/>
        </p:spPr>
        <p:txBody>
          <a:bodyPr/>
          <a:lstStyle/>
          <a:p>
            <a:fld id="{9055B7E5-7E4F-4310-8339-2E9509F04415}" type="slidenum">
              <a:rPr lang="zh-CN" altLang="en-US" smtClean="0"/>
              <a:pPr/>
              <a:t>23</a:t>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eaLnBrk="1" hangingPunct="1">
              <a:lnSpc>
                <a:spcPct val="80000"/>
              </a:lnSpc>
            </a:pPr>
            <a:r>
              <a:rPr lang="en-US" altLang="zh-CN" dirty="0" smtClean="0"/>
              <a:t>Define the required attributes, as shown above.</a:t>
            </a:r>
          </a:p>
          <a:p>
            <a:pPr eaLnBrk="1" hangingPunct="1">
              <a:lnSpc>
                <a:spcPct val="80000"/>
              </a:lnSpc>
            </a:pPr>
            <a:endParaRPr lang="en-US" altLang="zh-CN" dirty="0" smtClean="0"/>
          </a:p>
          <a:p>
            <a:pPr eaLnBrk="1" hangingPunct="1">
              <a:lnSpc>
                <a:spcPct val="80000"/>
              </a:lnSpc>
            </a:pPr>
            <a:r>
              <a:rPr lang="en-US" altLang="zh-CN" b="1" dirty="0" smtClean="0"/>
              <a:t>Name.</a:t>
            </a:r>
            <a:r>
              <a:rPr lang="en-US" altLang="zh-CN" dirty="0" smtClean="0"/>
              <a:t>  Only</a:t>
            </a:r>
            <a:r>
              <a:rPr lang="en-US" altLang="zh-CN" baseline="0" dirty="0" smtClean="0"/>
              <a:t> alphanumeric characters, dash, and underscore are allowed in profile QDoc names. </a:t>
            </a:r>
          </a:p>
          <a:p>
            <a:pPr eaLnBrk="1" hangingPunct="1">
              <a:lnSpc>
                <a:spcPct val="80000"/>
              </a:lnSpc>
            </a:pPr>
            <a:endParaRPr lang="en-US" altLang="zh-CN" baseline="0" dirty="0" smtClean="0"/>
          </a:p>
          <a:p>
            <a:r>
              <a:rPr lang="en-US" altLang="zh-CN" b="1" baseline="0" dirty="0" smtClean="0"/>
              <a:t>Domain &amp; Entity</a:t>
            </a:r>
            <a:r>
              <a:rPr lang="en-US" altLang="zh-CN" baseline="0" dirty="0" smtClean="0"/>
              <a:t>. For eB2.1 or above databases, specify the domain and entity associated with the profile. If you leave this field blank, the profile applies to all domains in the database. If a domain value and/or entity is specified, the profile only sends </a:t>
            </a:r>
            <a:r>
              <a:rPr lang="en-US" altLang="zh-CN" baseline="0" dirty="0" err="1" smtClean="0"/>
              <a:t>QDocs</a:t>
            </a:r>
            <a:r>
              <a:rPr lang="en-US" altLang="zh-CN" baseline="0" dirty="0" smtClean="0"/>
              <a:t> for events extracted from the specified domain/entity.  F</a:t>
            </a:r>
            <a:r>
              <a:rPr lang="en-US" sz="1200" kern="1200" baseline="0" dirty="0" smtClean="0">
                <a:solidFill>
                  <a:schemeClr val="tx1"/>
                </a:solidFill>
                <a:latin typeface="Arial" charset="0"/>
                <a:ea typeface="+mn-ea"/>
                <a:cs typeface="+mn-cs"/>
              </a:rPr>
              <a:t>or other application types, you can use domain according to your own business requirements or leave it blank.</a:t>
            </a:r>
            <a:r>
              <a:rPr lang="en-US" altLang="zh-CN" baseline="0" dirty="0" smtClean="0"/>
              <a:t> </a:t>
            </a:r>
          </a:p>
          <a:p>
            <a:endParaRPr lang="en-US" altLang="zh-CN" baseline="0" dirty="0" smtClean="0"/>
          </a:p>
          <a:p>
            <a:r>
              <a:rPr lang="en-US" altLang="zh-CN" b="1" baseline="0" dirty="0" smtClean="0"/>
              <a:t>Type</a:t>
            </a:r>
            <a:r>
              <a:rPr lang="en-US" altLang="zh-CN" baseline="0" dirty="0" smtClean="0"/>
              <a:t>. There are following types available:</a:t>
            </a:r>
          </a:p>
          <a:p>
            <a:pPr lvl="1"/>
            <a:r>
              <a:rPr lang="en-US" altLang="zh-CN" dirty="0" smtClean="0"/>
              <a:t>Data Synchronization:  The subscriber of the profile is another instance of QAD Enterprise Applications or an add-on application. You normally use this profile type for data synchronization.</a:t>
            </a:r>
          </a:p>
          <a:p>
            <a:pPr lvl="1"/>
            <a:r>
              <a:rPr lang="en-US" altLang="zh-CN" dirty="0" smtClean="0"/>
              <a:t>QAD Alerts: The subscriber of the profile is QAD Alerts. </a:t>
            </a:r>
          </a:p>
          <a:p>
            <a:pPr lvl="1"/>
            <a:r>
              <a:rPr lang="en-US" altLang="zh-CN" dirty="0" smtClean="0"/>
              <a:t>QAD BPM: The subscriber of the profile is QAD BPM. </a:t>
            </a:r>
          </a:p>
          <a:p>
            <a:pPr eaLnBrk="1" hangingPunct="1">
              <a:lnSpc>
                <a:spcPct val="80000"/>
              </a:lnSpc>
            </a:pPr>
            <a:endParaRPr lang="en-US" altLang="zh-CN" sz="2000" b="1" dirty="0" smtClean="0"/>
          </a:p>
        </p:txBody>
      </p:sp>
      <p:sp>
        <p:nvSpPr>
          <p:cNvPr id="46084" name="Slide Number Placeholder 3"/>
          <p:cNvSpPr>
            <a:spLocks noGrp="1"/>
          </p:cNvSpPr>
          <p:nvPr>
            <p:ph type="sldNum" sz="quarter" idx="5"/>
          </p:nvPr>
        </p:nvSpPr>
        <p:spPr>
          <a:noFill/>
        </p:spPr>
        <p:txBody>
          <a:bodyPr/>
          <a:lstStyle/>
          <a:p>
            <a:fld id="{587E9B65-1B55-44DC-81C1-E08DFC04394A}" type="slidenum">
              <a:rPr lang="zh-CN" altLang="en-US" smtClean="0"/>
              <a:pPr/>
              <a:t>24</a:t>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a:lnSpc>
                <a:spcPct val="80000"/>
              </a:lnSpc>
            </a:pPr>
            <a:r>
              <a:rPr lang="en-US" altLang="zh-CN" sz="1000" dirty="0" smtClean="0"/>
              <a:t>The QDoc name is the top level node name of the body of the request. The version of the QDoc is stored in the session context section. Look for the session context node where the </a:t>
            </a:r>
            <a:r>
              <a:rPr lang="en-US" altLang="zh-CN" sz="1000" dirty="0" err="1" smtClean="0"/>
              <a:t>propertyName</a:t>
            </a:r>
            <a:r>
              <a:rPr lang="en-US" altLang="zh-CN" sz="1000" dirty="0" smtClean="0"/>
              <a:t> is “version”. The “</a:t>
            </a:r>
            <a:r>
              <a:rPr lang="en-US" altLang="zh-CN" sz="1000" dirty="0" err="1" smtClean="0"/>
              <a:t>propertyValue</a:t>
            </a:r>
            <a:r>
              <a:rPr lang="en-US" altLang="zh-CN" sz="1000" dirty="0" smtClean="0"/>
              <a:t>” node contains the version of the QDoc.</a:t>
            </a:r>
          </a:p>
          <a:p>
            <a:pPr>
              <a:lnSpc>
                <a:spcPct val="80000"/>
              </a:lnSpc>
            </a:pPr>
            <a:endParaRPr lang="en-US" altLang="zh-CN" sz="1000" dirty="0" smtClean="0"/>
          </a:p>
          <a:p>
            <a:pPr>
              <a:lnSpc>
                <a:spcPct val="80000"/>
              </a:lnSpc>
            </a:pPr>
            <a:r>
              <a:rPr lang="en-US" altLang="zh-CN" sz="1000" dirty="0" smtClean="0"/>
              <a:t>In the case of a QXtend Web Service subscriber, the QDoc name and version are used as part of the validation in the QXtend Inbound web service. An incoming QDoc must have a valid QDoc name and version before being passed through to the target receiver.</a:t>
            </a:r>
          </a:p>
          <a:p>
            <a:pPr>
              <a:lnSpc>
                <a:spcPct val="80000"/>
              </a:lnSpc>
            </a:pPr>
            <a:endParaRPr lang="en-US" altLang="zh-CN" sz="1000" dirty="0" smtClean="0"/>
          </a:p>
          <a:p>
            <a:pPr>
              <a:lnSpc>
                <a:spcPct val="80000"/>
              </a:lnSpc>
            </a:pPr>
            <a:r>
              <a:rPr lang="en-US" altLang="zh-CN" dirty="0" smtClean="0"/>
              <a:t>The Dataset Name</a:t>
            </a:r>
            <a:r>
              <a:rPr lang="en-US" altLang="zh-CN" baseline="0" dirty="0" smtClean="0"/>
              <a:t> s</a:t>
            </a:r>
            <a:r>
              <a:rPr lang="en-US" altLang="zh-CN" dirty="0" smtClean="0"/>
              <a:t>pecifies the name of the root node in the QDoc XML.</a:t>
            </a:r>
            <a:endParaRPr lang="en-US" altLang="zh-CN" sz="1000" dirty="0" smtClean="0"/>
          </a:p>
          <a:p>
            <a:pPr>
              <a:lnSpc>
                <a:spcPct val="80000"/>
              </a:lnSpc>
            </a:pPr>
            <a:endParaRPr lang="en-US" altLang="zh-CN" sz="1000" dirty="0" smtClean="0"/>
          </a:p>
          <a:p>
            <a:pPr>
              <a:lnSpc>
                <a:spcPct val="80000"/>
              </a:lnSpc>
            </a:pPr>
            <a:endParaRPr lang="zh-CN" altLang="en-US" sz="1000" dirty="0" smtClean="0"/>
          </a:p>
        </p:txBody>
      </p:sp>
      <p:sp>
        <p:nvSpPr>
          <p:cNvPr id="471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7C0FBEF-CAB3-4EF7-8E82-5B93060C35C8}" type="slidenum">
              <a:rPr lang="zh-CN" altLang="en-US" sz="1200">
                <a:latin typeface="Arial" charset="0"/>
              </a:rPr>
              <a:pPr algn="r"/>
              <a:t>25</a:t>
            </a:fld>
            <a:endParaRPr lang="en-US" altLang="zh-CN" sz="120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r>
              <a:rPr lang="en-US" altLang="zh-CN" smtClean="0"/>
              <a:t>You can now specify which events must occur in order for a profile to be published by enabling the Listen check box for selected events. By default the Listen check box is enabled for all event types for the profile.</a:t>
            </a:r>
          </a:p>
          <a:p>
            <a:endParaRPr lang="en-US" altLang="zh-CN" smtClean="0"/>
          </a:p>
          <a:p>
            <a:r>
              <a:rPr lang="en-US" altLang="zh-CN" smtClean="0"/>
              <a:t>The event types that are available are the activated event types for all data objects in the business object related to the profile. Hence these event types are related to the profile as a whole, not to a specific data object. The profile event types do not appear when editing a data object for the profile.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dirty="0" smtClean="0"/>
              <a:t>The following data object attributes are required:</a:t>
            </a:r>
          </a:p>
          <a:p>
            <a:pPr>
              <a:lnSpc>
                <a:spcPct val="90000"/>
              </a:lnSpc>
            </a:pPr>
            <a:endParaRPr lang="en-US" altLang="zh-CN" dirty="0" smtClean="0"/>
          </a:p>
          <a:p>
            <a:pPr>
              <a:lnSpc>
                <a:spcPct val="90000"/>
              </a:lnSpc>
            </a:pPr>
            <a:r>
              <a:rPr lang="en-US" altLang="zh-CN" dirty="0" smtClean="0"/>
              <a:t>XML Node Name. The name of the XML element or node for the data object in published </a:t>
            </a:r>
            <a:r>
              <a:rPr lang="en-US" altLang="zh-CN" dirty="0" err="1" smtClean="0"/>
              <a:t>QDocs</a:t>
            </a:r>
            <a:r>
              <a:rPr lang="en-US" altLang="zh-CN" dirty="0" smtClean="0"/>
              <a:t>. Defaults to the data object name in camel-case</a:t>
            </a:r>
          </a:p>
          <a:p>
            <a:pPr>
              <a:lnSpc>
                <a:spcPct val="90000"/>
              </a:lnSpc>
            </a:pPr>
            <a:endParaRPr lang="en-US" altLang="zh-CN" dirty="0" smtClean="0"/>
          </a:p>
          <a:p>
            <a:pPr>
              <a:lnSpc>
                <a:spcPct val="90000"/>
              </a:lnSpc>
            </a:pPr>
            <a:r>
              <a:rPr lang="en-US" altLang="zh-CN" dirty="0" smtClean="0"/>
              <a:t>Include. Select the check box if you want this data object to be included in </a:t>
            </a:r>
            <a:r>
              <a:rPr lang="en-US" altLang="zh-CN" dirty="0" err="1" smtClean="0"/>
              <a:t>QDocs</a:t>
            </a:r>
            <a:r>
              <a:rPr lang="en-US" altLang="zh-CN" dirty="0" smtClean="0"/>
              <a:t> generated based on this profile. This setting applies to all of the fields in the object. When you include the object, you can also determine on</a:t>
            </a:r>
            <a:r>
              <a:rPr lang="en-US" altLang="zh-CN" baseline="0" dirty="0" smtClean="0"/>
              <a:t> </a:t>
            </a:r>
            <a:r>
              <a:rPr lang="en-US" altLang="zh-CN" dirty="0" smtClean="0"/>
              <a:t>a field-by-field basis which fields to include.</a:t>
            </a:r>
          </a:p>
          <a:p>
            <a:pPr>
              <a:lnSpc>
                <a:spcPct val="90000"/>
              </a:lnSpc>
            </a:pPr>
            <a:endParaRPr lang="en-US" altLang="zh-CN" dirty="0" smtClean="0"/>
          </a:p>
          <a:p>
            <a:pPr>
              <a:lnSpc>
                <a:spcPct val="90000"/>
              </a:lnSpc>
            </a:pPr>
            <a:r>
              <a:rPr lang="en-US" altLang="zh-CN" dirty="0" smtClean="0"/>
              <a:t>Publish with Parent. Indicate if you want the fields in this data object to be published automatically whenever data in the business object’s parent is published. For example, when a field associated with a sold-to customer changes, you may always want to publish the sold-to customer address.</a:t>
            </a:r>
          </a:p>
          <a:p>
            <a:pPr>
              <a:lnSpc>
                <a:spcPct val="90000"/>
              </a:lnSpc>
            </a:pPr>
            <a:endParaRPr lang="en-US" altLang="zh-CN" dirty="0" smtClean="0"/>
          </a:p>
          <a:p>
            <a:pPr>
              <a:lnSpc>
                <a:spcPct val="90000"/>
              </a:lnSpc>
            </a:pPr>
            <a:r>
              <a:rPr lang="en-US" altLang="zh-CN" dirty="0" smtClean="0"/>
              <a:t>Filter. Optionally, enter filter criteria to limit the data extracted from the application. The filter uses Progress 4GL expressions. Profiles can even filter on values that are derived from fixed values and calculated programs. </a:t>
            </a:r>
          </a:p>
        </p:txBody>
      </p:sp>
      <p:sp>
        <p:nvSpPr>
          <p:cNvPr id="48132" name="Slide Number Placeholder 3"/>
          <p:cNvSpPr>
            <a:spLocks noGrp="1"/>
          </p:cNvSpPr>
          <p:nvPr>
            <p:ph type="sldNum" sz="quarter" idx="5"/>
          </p:nvPr>
        </p:nvSpPr>
        <p:spPr>
          <a:noFill/>
        </p:spPr>
        <p:txBody>
          <a:bodyPr/>
          <a:lstStyle/>
          <a:p>
            <a:fld id="{05A8AF8E-5AE1-4774-B8C0-8E610E73B88A}" type="slidenum">
              <a:rPr lang="zh-CN" altLang="en-US" smtClean="0"/>
              <a:pPr/>
              <a:t>28</a:t>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altLang="zh-CN" dirty="0" smtClean="0"/>
              <a:t>XML Node</a:t>
            </a:r>
            <a:r>
              <a:rPr lang="en-US" altLang="zh-CN" baseline="0" dirty="0" smtClean="0"/>
              <a:t> Name is the name that appears in the XML document for the element representing this field. Defaults to database field name converted to </a:t>
            </a:r>
            <a:r>
              <a:rPr lang="en-US" altLang="zh-CN" baseline="0" dirty="0" err="1" smtClean="0"/>
              <a:t>camelcase</a:t>
            </a:r>
            <a:r>
              <a:rPr lang="en-US" altLang="zh-CN" baseline="0" dirty="0" smtClean="0"/>
              <a:t>.</a:t>
            </a:r>
          </a:p>
          <a:p>
            <a:endParaRPr lang="en-US" altLang="zh-CN" baseline="0" dirty="0" smtClean="0"/>
          </a:p>
          <a:p>
            <a:r>
              <a:rPr lang="en-US" altLang="zh-CN" baseline="0" dirty="0" smtClean="0"/>
              <a:t>Name and Data Type. They are not editable, taken from the Business Object.  </a:t>
            </a:r>
          </a:p>
          <a:p>
            <a:endParaRPr lang="en-US" altLang="zh-CN" baseline="0" dirty="0" smtClean="0"/>
          </a:p>
          <a:p>
            <a:r>
              <a:rPr lang="en-US" altLang="zh-CN" baseline="0" dirty="0" smtClean="0"/>
              <a:t>Always Publish Flag. It applies only to Delta </a:t>
            </a:r>
            <a:r>
              <a:rPr lang="en-US" altLang="zh-CN" baseline="0" dirty="0" err="1" smtClean="0"/>
              <a:t>QDocs</a:t>
            </a:r>
            <a:r>
              <a:rPr lang="en-US" altLang="zh-CN" baseline="0" dirty="0" smtClean="0"/>
              <a:t>. Indicates that the field is displayed even if unmodified.  </a:t>
            </a:r>
          </a:p>
          <a:p>
            <a:endParaRPr lang="en-US" altLang="zh-CN" baseline="0" dirty="0" smtClean="0"/>
          </a:p>
          <a:p>
            <a:r>
              <a:rPr lang="en-US" altLang="zh-CN" baseline="0" dirty="0" smtClean="0"/>
              <a:t>Include/Exclude Flag. Whether this field is included in profile. </a:t>
            </a:r>
            <a:endParaRPr lang="en-US" altLang="zh-CN" dirty="0" smtClean="0"/>
          </a:p>
          <a:p>
            <a:endParaRPr lang="en-US" altLang="zh-CN" dirty="0" smtClean="0"/>
          </a:p>
          <a:p>
            <a:r>
              <a:rPr lang="en-US" altLang="zh-CN" dirty="0" smtClean="0"/>
              <a:t>Add Only. Indicate if you want to include this field in the resulting </a:t>
            </a:r>
            <a:r>
              <a:rPr lang="en-US" altLang="zh-CN" dirty="0" err="1" smtClean="0"/>
              <a:t>QDoc</a:t>
            </a:r>
            <a:r>
              <a:rPr lang="en-US" altLang="zh-CN" dirty="0" smtClean="0"/>
              <a:t> if the operation is an ADD operation.</a:t>
            </a:r>
          </a:p>
          <a:p>
            <a:endParaRPr lang="en-US" altLang="zh-CN" dirty="0" smtClean="0"/>
          </a:p>
          <a:p>
            <a:r>
              <a:rPr lang="en-US" altLang="zh-CN" dirty="0" smtClean="0"/>
              <a:t>By using the Add Only check box, you can define the fields that are locally owned by the target application, and update transactions in the target application without overwriting locally owned data. Selecting the Add Only check box automatically selects the Include check box.</a:t>
            </a:r>
          </a:p>
          <a:p>
            <a:endParaRPr lang="en-US" altLang="zh-CN" dirty="0" smtClean="0"/>
          </a:p>
          <a:p>
            <a:r>
              <a:rPr lang="en-US" altLang="zh-CN" dirty="0" smtClean="0"/>
              <a:t>Any field that is specified as Add Only must have its Always Publish check box disabled and the Default Operations check box selected. On saving the data object, the system displays an error message for fields that have incorrect check box selections. An error also displays if Add Only is selected for a key field.</a:t>
            </a:r>
            <a:endParaRPr lang="zh-CN" altLang="en-US" dirty="0" smtClean="0"/>
          </a:p>
          <a:p>
            <a:endParaRPr lang="en-US" altLang="zh-CN" dirty="0" smtClean="0"/>
          </a:p>
          <a:p>
            <a:r>
              <a:rPr lang="en-US" altLang="zh-CN" dirty="0" smtClean="0"/>
              <a:t>Fixed value fields can contain Progress expressions and perform built-in Progress calculations; for example, =today+2. Fields from the current buffer can be referenced in this calculation by including the XML node name surrounded by dollar (“$”) characters. The expression must start with an equals (“=”) character; for example, =substring($ptDesc1$,1,12).</a:t>
            </a:r>
          </a:p>
          <a:p>
            <a:endParaRPr lang="en-US" altLang="zh-CN" dirty="0" smtClean="0"/>
          </a:p>
          <a:p>
            <a:endParaRPr lang="zh-CN" alt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r>
              <a:rPr lang="en-US" altLang="zh-CN" smtClean="0"/>
              <a:t>Detect Operations. If you select this field without specifying an operation program, an operation node will be included in every data object in the QDoc, and the message will be compared to the last successful message sent to the subscriber to determine the operation of each data object. If you select the field and specify an operation program, the program must determine what the operation is and enter the result into a field on each data object in the profile.</a:t>
            </a:r>
          </a:p>
          <a:p>
            <a:endParaRPr lang="zh-CN" altLang="en-US" smtClean="0"/>
          </a:p>
          <a:p>
            <a:r>
              <a:rPr lang="en-US" altLang="zh-CN" smtClean="0"/>
              <a:t>If you leave the field blank, the QDoc will not contain an Operation node and will create a subscriber message based entirely on the current raw message.</a:t>
            </a: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r>
              <a:rPr lang="en-US" altLang="zh-CN" smtClean="0"/>
              <a:t>Some planning and consideration are needed when applying filters to profiles and business objects. Depending on what filters you define in the business objects or, more typically, in the profiles, a subscriber may have interrupted visibility to some data changes.</a:t>
            </a:r>
          </a:p>
          <a:p>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tLang="zh-CN" dirty="0" smtClean="0"/>
              <a:t>The table shows the </a:t>
            </a:r>
            <a:r>
              <a:rPr lang="en-US" altLang="zh-CN" dirty="0" err="1" smtClean="0"/>
              <a:t>QDocs</a:t>
            </a:r>
            <a:r>
              <a:rPr lang="en-US" altLang="zh-CN" dirty="0" smtClean="0"/>
              <a:t> generated for one sales order for two different profiles; one receives all sales orders and the other filters only for sales orders over $5,000.</a:t>
            </a:r>
          </a:p>
          <a:p>
            <a:pPr>
              <a:lnSpc>
                <a:spcPct val="90000"/>
              </a:lnSpc>
            </a:pPr>
            <a:endParaRPr lang="en-US" altLang="zh-CN" dirty="0" smtClean="0"/>
          </a:p>
          <a:p>
            <a:pPr>
              <a:lnSpc>
                <a:spcPct val="90000"/>
              </a:lnSpc>
            </a:pPr>
            <a:r>
              <a:rPr lang="en-US" altLang="zh-CN" dirty="0" smtClean="0"/>
              <a:t>Subscriber 1 sees all the changes, while Subscriber 2 only sees some of the changes.</a:t>
            </a:r>
          </a:p>
        </p:txBody>
      </p:sp>
      <p:sp>
        <p:nvSpPr>
          <p:cNvPr id="49156" name="Slide Number Placeholder 3"/>
          <p:cNvSpPr>
            <a:spLocks noGrp="1"/>
          </p:cNvSpPr>
          <p:nvPr>
            <p:ph type="sldNum" sz="quarter" idx="5"/>
          </p:nvPr>
        </p:nvSpPr>
        <p:spPr>
          <a:noFill/>
        </p:spPr>
        <p:txBody>
          <a:bodyPr/>
          <a:lstStyle/>
          <a:p>
            <a:fld id="{EC782478-5B90-4FF9-BCAA-48ADB1B4A95A}" type="slidenum">
              <a:rPr lang="zh-CN" altLang="en-US" smtClean="0"/>
              <a:pPr/>
              <a:t>32</a:t>
            </a:fld>
            <a:endParaRPr lang="en-US"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r>
              <a:rPr lang="en-US" altLang="zh-CN" b="1" dirty="0" smtClean="0"/>
              <a:t>Delta </a:t>
            </a:r>
            <a:r>
              <a:rPr lang="en-US" altLang="zh-CN" b="1" dirty="0" err="1" smtClean="0"/>
              <a:t>Qdoc</a:t>
            </a:r>
            <a:r>
              <a:rPr lang="en-US" altLang="zh-CN" dirty="0" smtClean="0"/>
              <a:t>. Indicates whether this profile will send delta </a:t>
            </a:r>
            <a:r>
              <a:rPr lang="en-US" altLang="zh-CN" dirty="0" err="1" smtClean="0"/>
              <a:t>QDocs</a:t>
            </a:r>
            <a:r>
              <a:rPr lang="en-US" altLang="zh-CN" dirty="0" smtClean="0"/>
              <a:t> or complete </a:t>
            </a:r>
            <a:r>
              <a:rPr lang="en-US" altLang="zh-CN" dirty="0" err="1" smtClean="0"/>
              <a:t>QDocs</a:t>
            </a:r>
            <a:r>
              <a:rPr lang="en-US" altLang="zh-CN" dirty="0" smtClean="0"/>
              <a:t>. A delta QDoc excludes non-primary elements of the business object that have not changed since the last update. If a field is tagged Always Publish in the business object, it overrides the delta setting here.</a:t>
            </a:r>
          </a:p>
          <a:p>
            <a:endParaRPr lang="zh-CN" altLang="en-US" dirty="0" smtClean="0"/>
          </a:p>
          <a:p>
            <a:r>
              <a:rPr lang="en-US" altLang="zh-CN" b="1" dirty="0" smtClean="0"/>
              <a:t>Publish Unchanged Rows</a:t>
            </a:r>
            <a:r>
              <a:rPr lang="en-US" altLang="zh-CN" dirty="0" smtClean="0"/>
              <a:t>. Select the field if you want to publish unchanged rows in the current message as well as changed rows. To publish changed rows only, clear the check box.</a:t>
            </a:r>
          </a:p>
          <a:p>
            <a:r>
              <a:rPr lang="en-US" altLang="zh-CN" dirty="0" smtClean="0"/>
              <a:t>Publish Unchanged Rows only works with Detect Operations and operates in a similar way to delta </a:t>
            </a:r>
            <a:r>
              <a:rPr lang="en-US" altLang="zh-CN" dirty="0" err="1" smtClean="0"/>
              <a:t>QDocs</a:t>
            </a:r>
            <a:r>
              <a:rPr lang="en-US" altLang="zh-CN" dirty="0" smtClean="0"/>
              <a:t>, except at the table level rather than the field</a:t>
            </a:r>
            <a:r>
              <a:rPr lang="en-US" altLang="zh-CN" baseline="0" dirty="0" smtClean="0"/>
              <a:t> </a:t>
            </a:r>
            <a:r>
              <a:rPr lang="en-US" altLang="zh-CN" dirty="0" smtClean="0"/>
              <a:t>level.</a:t>
            </a:r>
            <a:endParaRPr lang="zh-CN" alt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altLang="zh-CN" dirty="0" smtClean="0"/>
              <a:t>When you click the Business Objects tab, the Business Objects screen displays. You use the Business Objects tab to create new business objects and view or update existing objects.</a:t>
            </a:r>
          </a:p>
        </p:txBody>
      </p:sp>
      <p:sp>
        <p:nvSpPr>
          <p:cNvPr id="35844" name="Slide Number Placeholder 3"/>
          <p:cNvSpPr>
            <a:spLocks noGrp="1"/>
          </p:cNvSpPr>
          <p:nvPr>
            <p:ph type="sldNum" sz="quarter" idx="5"/>
          </p:nvPr>
        </p:nvSpPr>
        <p:spPr>
          <a:noFill/>
        </p:spPr>
        <p:txBody>
          <a:bodyPr/>
          <a:lstStyle/>
          <a:p>
            <a:fld id="{C7046FFA-BD19-484C-BDB7-C50F79DC77FD}" type="slidenum">
              <a:rPr lang="zh-CN" altLang="en-US" smtClean="0"/>
              <a:pPr/>
              <a:t>5</a:t>
            </a:fld>
            <a:endParaRPr lang="en-US"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indent="-228600"/>
            <a:r>
              <a:rPr lang="en-US" altLang="zh-CN" smtClean="0"/>
              <a:t>The following list shows a number of key concepts used in the profiles in QXO. In each statement below, fill in the correct term from the list.	</a:t>
            </a:r>
          </a:p>
          <a:p>
            <a:pPr marL="228600" indent="-228600"/>
            <a:endParaRPr lang="en-US" altLang="zh-CN" smtClean="0"/>
          </a:p>
          <a:p>
            <a:pPr marL="228600" indent="-228600">
              <a:buFont typeface="Calibri" pitchFamily="34" charset="0"/>
              <a:buAutoNum type="arabicPeriod"/>
            </a:pPr>
            <a:r>
              <a:rPr lang="en-US" altLang="zh-CN" smtClean="0"/>
              <a:t>You use __</a:t>
            </a:r>
            <a:r>
              <a:rPr lang="en-US" altLang="zh-CN" b="1" smtClean="0"/>
              <a:t>profiles</a:t>
            </a:r>
            <a:r>
              <a:rPr lang="en-US" altLang="zh-CN" smtClean="0"/>
              <a:t>____ to tailor a view of a business object for a specific subscriber.</a:t>
            </a:r>
          </a:p>
          <a:p>
            <a:pPr marL="228600" indent="-228600">
              <a:buFont typeface="Calibri" pitchFamily="34" charset="0"/>
              <a:buAutoNum type="arabicPeriod"/>
            </a:pPr>
            <a:r>
              <a:rPr lang="en-US" altLang="zh-CN" smtClean="0"/>
              <a:t>If you add or delete __</a:t>
            </a:r>
            <a:r>
              <a:rPr lang="en-US" altLang="zh-CN" b="1" smtClean="0"/>
              <a:t>tables</a:t>
            </a:r>
            <a:r>
              <a:rPr lang="en-US" altLang="zh-CN" smtClean="0"/>
              <a:t>____ and/or __</a:t>
            </a:r>
            <a:r>
              <a:rPr lang="en-US" altLang="zh-CN" b="1" smtClean="0"/>
              <a:t>fields</a:t>
            </a:r>
            <a:r>
              <a:rPr lang="en-US" altLang="zh-CN" smtClean="0"/>
              <a:t>____ from a business object, these changes are automatically reflected in the associated profile.</a:t>
            </a:r>
          </a:p>
          <a:p>
            <a:pPr marL="228600" indent="-228600">
              <a:buFont typeface="Calibri" pitchFamily="34" charset="0"/>
              <a:buAutoNum type="arabicPeriod"/>
            </a:pPr>
            <a:r>
              <a:rPr lang="en-US" altLang="zh-CN" smtClean="0"/>
              <a:t>Profiles are used by the __</a:t>
            </a:r>
            <a:r>
              <a:rPr lang="en-US" altLang="zh-CN" b="1" smtClean="0"/>
              <a:t>message publisher</a:t>
            </a:r>
            <a:r>
              <a:rPr lang="en-US" altLang="zh-CN" smtClean="0"/>
              <a:t>____.</a:t>
            </a:r>
          </a:p>
          <a:p>
            <a:pPr marL="228600" indent="-228600">
              <a:buFont typeface="Calibri" pitchFamily="34" charset="0"/>
              <a:buAutoNum type="arabicPeriod"/>
            </a:pPr>
            <a:r>
              <a:rPr lang="en-US" altLang="zh-CN" smtClean="0"/>
              <a:t>The message publisher picks up the extracted business object and iterates through the profiles associated with the business object. It then generates a __</a:t>
            </a:r>
            <a:r>
              <a:rPr lang="en-US" altLang="zh-CN" b="1" smtClean="0"/>
              <a:t>QDoc</a:t>
            </a:r>
            <a:r>
              <a:rPr lang="en-US" altLang="zh-CN" smtClean="0"/>
              <a:t>____ for each profile and stores the QDoc in the __</a:t>
            </a:r>
            <a:r>
              <a:rPr lang="en-US" altLang="zh-CN" b="1" smtClean="0"/>
              <a:t>qxodb</a:t>
            </a:r>
            <a:r>
              <a:rPr lang="en-US" altLang="zh-CN" smtClean="0"/>
              <a:t>____ database.</a:t>
            </a:r>
          </a:p>
          <a:p>
            <a:pPr marL="228600" indent="-228600">
              <a:buFont typeface="Calibri" pitchFamily="34" charset="0"/>
              <a:buAutoNum type="arabicPeriod"/>
            </a:pPr>
            <a:r>
              <a:rPr lang="en-US" altLang="zh-CN" smtClean="0"/>
              <a:t>A __</a:t>
            </a:r>
            <a:r>
              <a:rPr lang="en-US" altLang="zh-CN" b="1" smtClean="0"/>
              <a:t>delta QDoc</a:t>
            </a:r>
            <a:r>
              <a:rPr lang="en-US" altLang="zh-CN" smtClean="0"/>
              <a:t>____ excludes non-primary elements of the business object that have not changed since the last update.</a:t>
            </a:r>
          </a:p>
          <a:p>
            <a:pPr marL="228600" indent="-228600">
              <a:buFont typeface="Calibri" pitchFamily="34" charset="0"/>
              <a:buAutoNum type="arabicPeriod"/>
            </a:pPr>
            <a:r>
              <a:rPr lang="en-US" altLang="zh-CN" smtClean="0"/>
              <a:t>When Detect Operation is set to true, and no previous subscriber message of a particular Item data has been sent to target application, then, if you update this item, QXO will deliver a subscriber message with operation _</a:t>
            </a:r>
            <a:r>
              <a:rPr lang="en-US" altLang="zh-CN" b="1" smtClean="0"/>
              <a:t>A</a:t>
            </a:r>
            <a:r>
              <a:rPr lang="en-US" altLang="zh-CN" smtClean="0"/>
              <a:t>_;  Then, if you change this item, QXO will deliver a subscriber message with operation _</a:t>
            </a:r>
            <a:r>
              <a:rPr lang="en-US" altLang="zh-CN" b="1" smtClean="0"/>
              <a:t>M</a:t>
            </a:r>
            <a:r>
              <a:rPr lang="en-US" altLang="zh-CN" smtClean="0"/>
              <a:t>_;  finally, when you delete the item, QXO will deliver a subscriber message with operation _</a:t>
            </a:r>
            <a:r>
              <a:rPr lang="en-US" altLang="zh-CN" b="1" smtClean="0"/>
              <a:t>R</a:t>
            </a:r>
            <a:r>
              <a:rPr lang="en-US" altLang="zh-CN" smtClean="0"/>
              <a:t>_. </a:t>
            </a:r>
          </a:p>
          <a:p>
            <a:pPr marL="228600" indent="-228600">
              <a:buFont typeface="Calibri" pitchFamily="34" charset="0"/>
              <a:buAutoNum type="arabicPeriod"/>
            </a:pPr>
            <a:r>
              <a:rPr lang="en-US" altLang="zh-CN" smtClean="0"/>
              <a:t>If you want to synchronize data to target application but don’t want to overwrite locally owned data in target application, you set those locally owned data fields as __</a:t>
            </a:r>
            <a:r>
              <a:rPr lang="en-US" altLang="zh-CN" b="1" smtClean="0"/>
              <a:t>add-only</a:t>
            </a:r>
            <a:r>
              <a:rPr lang="en-US" altLang="zh-CN" smtClean="0"/>
              <a:t>___. </a:t>
            </a:r>
          </a:p>
          <a:p>
            <a:pPr marL="228600" indent="-228600">
              <a:buFont typeface="Calibri" pitchFamily="34" charset="0"/>
              <a:buAutoNum type="arabicPeriod"/>
            </a:pPr>
            <a:r>
              <a:rPr lang="en-US" altLang="zh-CN" smtClean="0"/>
              <a:t>When delta Qdoc is set to true, if you want to publish a child data object even it hasn’t been changed, you set __</a:t>
            </a:r>
            <a:r>
              <a:rPr lang="en-US" altLang="zh-CN" b="1" smtClean="0"/>
              <a:t>publish unchanged rows</a:t>
            </a:r>
            <a:r>
              <a:rPr lang="en-US" altLang="zh-CN" smtClean="0"/>
              <a:t>___ to true;  if you want to publish a field even it hasn’t been changed, you set __</a:t>
            </a:r>
            <a:r>
              <a:rPr lang="en-US" altLang="zh-CN" b="1" smtClean="0"/>
              <a:t>always publish</a:t>
            </a:r>
            <a:r>
              <a:rPr lang="en-US" altLang="zh-CN" smtClean="0"/>
              <a:t>___ to true. </a:t>
            </a:r>
          </a:p>
        </p:txBody>
      </p:sp>
      <p:sp>
        <p:nvSpPr>
          <p:cNvPr id="50180" name="Slide Number Placeholder 3"/>
          <p:cNvSpPr>
            <a:spLocks noGrp="1"/>
          </p:cNvSpPr>
          <p:nvPr>
            <p:ph type="sldNum" sz="quarter" idx="5"/>
          </p:nvPr>
        </p:nvSpPr>
        <p:spPr>
          <a:noFill/>
        </p:spPr>
        <p:txBody>
          <a:bodyPr/>
          <a:lstStyle/>
          <a:p>
            <a:fld id="{B0B89E2F-BAB7-43DF-8306-0A49AA929125}" type="slidenum">
              <a:rPr lang="zh-CN" altLang="en-US" smtClean="0"/>
              <a:pPr/>
              <a:t>35</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a:t>
            </a:r>
            <a:r>
              <a:rPr lang="en-US" baseline="0" dirty="0" smtClean="0"/>
              <a:t> creating a business object that’s used to extract data from source application, choose No for question “Create a direct data publish business object?” </a:t>
            </a:r>
            <a:endParaRPr lang="en-US" dirty="0" smtClean="0"/>
          </a:p>
          <a:p>
            <a:endParaRPr lang="en-US" dirty="0" smtClean="0"/>
          </a:p>
          <a:p>
            <a:r>
              <a:rPr lang="en-US" dirty="0" smtClean="0"/>
              <a:t>Business</a:t>
            </a:r>
            <a:r>
              <a:rPr lang="en-US" baseline="0" dirty="0" smtClean="0"/>
              <a:t> object name must be unique to application type. And o</a:t>
            </a:r>
            <a:r>
              <a:rPr lang="en-US" altLang="zh-CN" dirty="0" smtClean="0"/>
              <a:t>nly</a:t>
            </a:r>
            <a:r>
              <a:rPr lang="en-US" altLang="zh-CN" baseline="0" dirty="0" smtClean="0"/>
              <a:t> alphanumeric characters, dash, and underscore are allowed in business object names. </a:t>
            </a:r>
            <a:endParaRPr lang="en-US" dirty="0"/>
          </a:p>
        </p:txBody>
      </p:sp>
      <p:sp>
        <p:nvSpPr>
          <p:cNvPr id="4" name="Slide Number Placeholder 3"/>
          <p:cNvSpPr>
            <a:spLocks noGrp="1"/>
          </p:cNvSpPr>
          <p:nvPr>
            <p:ph type="sldNum" sz="quarter" idx="10"/>
          </p:nvPr>
        </p:nvSpPr>
        <p:spPr/>
        <p:txBody>
          <a:bodyPr/>
          <a:lstStyle/>
          <a:p>
            <a:pPr>
              <a:defRPr/>
            </a:pPr>
            <a:fld id="{A16E4C5B-709E-4923-AB70-24A73A9FB6E9}" type="slidenum">
              <a:rPr lang="en-US" smtClean="0"/>
              <a:pPr>
                <a:defRPr/>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036D0DA-8DAF-4069-AB2F-F32AEF239856}" type="slidenum">
              <a:rPr lang="zh-CN" altLang="en-US" smtClean="0"/>
              <a:pPr/>
              <a:t>7</a:t>
            </a:fld>
            <a:endParaRPr lang="en-US" altLang="zh-CN"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914400" y="4343400"/>
            <a:ext cx="5029200" cy="4114800"/>
          </a:xfrm>
          <a:noFill/>
          <a:ln/>
        </p:spPr>
        <p:txBody>
          <a:bodyPr/>
          <a:lstStyle/>
          <a:p>
            <a:pPr eaLnBrk="1" hangingPunct="1"/>
            <a:r>
              <a:rPr lang="en-US" altLang="zh-CN" dirty="0" smtClean="0"/>
              <a:t>Once you have created or modified a business object, you can add or modify the related data objects. Data objects are like Progress buffer objects. Data objects correspond to database tables. You can define multiple data objects for the same table. For example, in </a:t>
            </a:r>
            <a:r>
              <a:rPr lang="en-US" altLang="zh-CN" dirty="0" err="1" smtClean="0"/>
              <a:t>SalesOrder</a:t>
            </a:r>
            <a:r>
              <a:rPr lang="en-US" altLang="zh-CN" dirty="0" smtClean="0"/>
              <a:t>, you can define </a:t>
            </a:r>
            <a:r>
              <a:rPr lang="en-US" altLang="zh-CN" dirty="0" err="1" smtClean="0"/>
              <a:t>BillTo</a:t>
            </a:r>
            <a:r>
              <a:rPr lang="en-US" altLang="zh-CN" baseline="0" dirty="0" err="1" smtClean="0"/>
              <a:t>Customer</a:t>
            </a:r>
            <a:r>
              <a:rPr lang="en-US" altLang="zh-CN" baseline="0" dirty="0" smtClean="0"/>
              <a:t> and </a:t>
            </a:r>
            <a:r>
              <a:rPr lang="en-US" altLang="zh-CN" dirty="0" err="1" smtClean="0"/>
              <a:t>ShipToCustomer</a:t>
            </a:r>
            <a:r>
              <a:rPr lang="en-US" altLang="zh-CN" dirty="0" smtClean="0"/>
              <a:t> both from same table </a:t>
            </a:r>
            <a:r>
              <a:rPr lang="en-US" altLang="zh-CN" dirty="0" err="1" smtClean="0"/>
              <a:t>ad_mstr</a:t>
            </a:r>
            <a:r>
              <a:rPr lang="en-US" altLang="zh-CN" dirty="0" smtClean="0"/>
              <a:t>. </a:t>
            </a:r>
          </a:p>
          <a:p>
            <a:pPr eaLnBrk="1" hangingPunct="1"/>
            <a:endParaRPr lang="en-US" altLang="zh-CN" dirty="0" smtClean="0"/>
          </a:p>
          <a:p>
            <a:pPr eaLnBrk="1" hangingPunct="1"/>
            <a:r>
              <a:rPr lang="en-US" altLang="zh-CN" dirty="0" smtClean="0"/>
              <a:t>To add or delete tables from the copied business object, click Tables. Update Data Objects displays. Click the arrow next to Table Filter to populate the Available Tables list.</a:t>
            </a:r>
          </a:p>
          <a:p>
            <a:pPr eaLnBrk="1" hangingPunct="1"/>
            <a:endParaRPr lang="en-US" altLang="zh-CN" dirty="0" smtClean="0"/>
          </a:p>
          <a:p>
            <a:pPr eaLnBrk="1" hangingPunct="1"/>
            <a:r>
              <a:rPr lang="en-US" altLang="zh-CN" dirty="0" smtClean="0"/>
              <a:t>In order</a:t>
            </a:r>
            <a:r>
              <a:rPr lang="en-US" altLang="zh-CN" baseline="0" dirty="0" smtClean="0"/>
              <a:t> to get the Available Tables list, or </a:t>
            </a:r>
            <a:r>
              <a:rPr lang="en-US" altLang="zh-CN" baseline="0" dirty="0" err="1" smtClean="0"/>
              <a:t>metaschema</a:t>
            </a:r>
            <a:r>
              <a:rPr lang="en-US" altLang="zh-CN" baseline="0" dirty="0" smtClean="0"/>
              <a:t>, an instance of the application type must be available. For example, QADERP source application is available for QADEE. This way, all tables in the source application will be displayed in the list.  Tables span all databases in the source application.  </a:t>
            </a:r>
          </a:p>
          <a:p>
            <a:pPr eaLnBrk="1" hangingPunct="1"/>
            <a:endParaRPr lang="en-US" altLang="zh-CN" baseline="0" dirty="0" smtClean="0"/>
          </a:p>
          <a:p>
            <a:pPr eaLnBrk="1" hangingPunct="1"/>
            <a:r>
              <a:rPr lang="en-US" altLang="zh-CN" baseline="0" dirty="0" smtClean="0"/>
              <a:t>You can give the table name, or </a:t>
            </a:r>
            <a:r>
              <a:rPr lang="en-US" altLang="zh-CN" dirty="0" smtClean="0"/>
              <a:t>enter filter criteria to find the table. The filter uses Progress 4GL expressions.</a:t>
            </a:r>
          </a:p>
          <a:p>
            <a:pPr eaLnBrk="1" hangingPunct="1"/>
            <a:endParaRPr lang="en-US" altLang="zh-CN" dirty="0" smtClean="0"/>
          </a:p>
          <a:p>
            <a:pPr eaLnBrk="1" hangingPunct="1"/>
            <a:r>
              <a:rPr lang="en-US" altLang="zh-CN" dirty="0" smtClean="0"/>
              <a:t>Add an available table to Current</a:t>
            </a:r>
            <a:r>
              <a:rPr lang="en-US" altLang="zh-CN" baseline="0" dirty="0" smtClean="0"/>
              <a:t> Tables will create a data object in the business object. Remove a current table will delete the data object.  </a:t>
            </a:r>
            <a:endParaRPr lang="en-US" altLang="zh-CN"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altLang="zh-CN" smtClean="0"/>
              <a:t>The </a:t>
            </a:r>
            <a:r>
              <a:rPr lang="en-US" altLang="zh-CN" dirty="0" smtClean="0"/>
              <a:t>data object name must be unique within the business object. This allows you to have the same table defined in the business object more than once but with a different data object name. The data object name is used as the buffer name when building the business object during processing.</a:t>
            </a:r>
          </a:p>
          <a:p>
            <a:endParaRPr lang="en-US" altLang="zh-CN" dirty="0" smtClean="0"/>
          </a:p>
          <a:p>
            <a:r>
              <a:rPr lang="en-US" altLang="zh-CN" dirty="0" smtClean="0"/>
              <a:t>If the available indexes in one of the source application tables does not sort the records correctly for the searches being performed, whole-index search may occur. In these instances, the entire index may be scanned. The search still works but takes much longer to complete. In the example of </a:t>
            </a:r>
            <a:r>
              <a:rPr lang="en-US" altLang="zh-CN" dirty="0" err="1" smtClean="0"/>
              <a:t>CustomerAddress</a:t>
            </a:r>
            <a:r>
              <a:rPr lang="en-US" altLang="zh-CN" dirty="0" smtClean="0"/>
              <a:t>, if Join is defined as </a:t>
            </a:r>
            <a:r>
              <a:rPr lang="en-US" altLang="zh-CN" dirty="0" err="1" smtClean="0"/>
              <a:t>cm_addr</a:t>
            </a:r>
            <a:r>
              <a:rPr lang="en-US" altLang="zh-CN" dirty="0" smtClean="0"/>
              <a:t>, </a:t>
            </a:r>
            <a:r>
              <a:rPr lang="en-US" altLang="zh-CN" dirty="0" err="1" smtClean="0"/>
              <a:t>ad_addr</a:t>
            </a:r>
            <a:r>
              <a:rPr lang="en-US" altLang="zh-CN" dirty="0" smtClean="0"/>
              <a:t>, then a warning will be given during validation as whole-index search may occur when extracting the data object.  This is mainly for performance consideration. </a:t>
            </a:r>
          </a:p>
        </p:txBody>
      </p:sp>
      <p:sp>
        <p:nvSpPr>
          <p:cNvPr id="38916" name="Slide Number Placeholder 3"/>
          <p:cNvSpPr>
            <a:spLocks noGrp="1"/>
          </p:cNvSpPr>
          <p:nvPr>
            <p:ph type="sldNum" sz="quarter" idx="5"/>
          </p:nvPr>
        </p:nvSpPr>
        <p:spPr>
          <a:noFill/>
        </p:spPr>
        <p:txBody>
          <a:bodyPr/>
          <a:lstStyle/>
          <a:p>
            <a:fld id="{FDFC8986-B1BF-4A75-B0AC-770DD9E48A45}" type="slidenum">
              <a:rPr lang="zh-CN" altLang="en-US" smtClean="0"/>
              <a:pPr/>
              <a:t>8</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altLang="zh-CN" dirty="0" smtClean="0"/>
              <a:t>Optionally, enter filter criteria to limit the data stored after extraction from the application. The filter uses Progress 4GL expressions.</a:t>
            </a:r>
          </a:p>
          <a:p>
            <a:endParaRPr lang="en-US" altLang="zh-CN" dirty="0" smtClean="0"/>
          </a:p>
          <a:p>
            <a:r>
              <a:rPr lang="en-US" altLang="zh-CN" dirty="0" smtClean="0"/>
              <a:t>An inner join is essentially a filter that consists of fields and/or tables that may or may not be part of the current data object. Using inner joins enhances your ability to extract the types of data you want from business objects in your system.</a:t>
            </a:r>
          </a:p>
          <a:p>
            <a:endParaRPr lang="en-US" altLang="zh-CN" dirty="0" smtClean="0"/>
          </a:p>
          <a:p>
            <a:r>
              <a:rPr lang="en-US" altLang="zh-CN" dirty="0" smtClean="0"/>
              <a:t>In the example, you create the inner join query to extract customers only in USA. You use inner joins to query fields in other business objects in your system - address information, not related to the current customer data object. </a:t>
            </a:r>
          </a:p>
          <a:p>
            <a:endParaRPr lang="en-US" altLang="zh-CN" dirty="0" smtClean="0"/>
          </a:p>
          <a:p>
            <a:r>
              <a:rPr lang="en-US" altLang="zh-CN" dirty="0" smtClean="0"/>
              <a:t>Filter</a:t>
            </a:r>
            <a:r>
              <a:rPr lang="en-US" altLang="zh-CN" baseline="0" dirty="0" smtClean="0"/>
              <a:t> and Inner Join are both validated similar to join. </a:t>
            </a:r>
          </a:p>
          <a:p>
            <a:endParaRPr lang="en-US" altLang="zh-CN" baseline="0" dirty="0" smtClean="0"/>
          </a:p>
          <a:p>
            <a:r>
              <a:rPr lang="en-US" altLang="zh-CN" dirty="0" smtClean="0"/>
              <a:t>To streamline the creation of business objects, you can copy and paste data objects from one business object to another. For example, if you are creating a new object that references an address, you can copy the address data object associated with a different business object and paste it into the one you are creating.</a:t>
            </a:r>
          </a:p>
          <a:p>
            <a:endParaRPr lang="en-US" altLang="zh-CN" dirty="0" smtClean="0"/>
          </a:p>
          <a:p>
            <a:r>
              <a:rPr lang="en-US" altLang="zh-CN" dirty="0" smtClean="0"/>
              <a:t>Note: You cannot copy and paste data objects from business objects that employ direct data publishing.</a:t>
            </a:r>
          </a:p>
        </p:txBody>
      </p:sp>
      <p:sp>
        <p:nvSpPr>
          <p:cNvPr id="39940" name="Slide Number Placeholder 3"/>
          <p:cNvSpPr>
            <a:spLocks noGrp="1"/>
          </p:cNvSpPr>
          <p:nvPr>
            <p:ph type="sldNum" sz="quarter" idx="5"/>
          </p:nvPr>
        </p:nvSpPr>
        <p:spPr>
          <a:noFill/>
        </p:spPr>
        <p:txBody>
          <a:bodyPr/>
          <a:lstStyle/>
          <a:p>
            <a:fld id="{15FC79C0-05E7-4A99-9E2D-30D969B6D26B}" type="slidenum">
              <a:rPr lang="zh-CN" altLang="en-US" smtClean="0"/>
              <a:pPr/>
              <a:t>9</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r>
              <a:rPr lang="en-US" altLang="zh-CN" dirty="0" smtClean="0"/>
              <a:t>You can view and configure event types -</a:t>
            </a:r>
            <a:r>
              <a:rPr lang="en-US" altLang="zh-CN" baseline="0" dirty="0" smtClean="0"/>
              <a:t> </a:t>
            </a:r>
            <a:r>
              <a:rPr lang="en-US" altLang="zh-CN" dirty="0" smtClean="0"/>
              <a:t>for example, database triggers and business events — for data objects on business objects; only active events are displayed. </a:t>
            </a:r>
          </a:p>
          <a:p>
            <a:endParaRPr lang="en-US" altLang="zh-CN" dirty="0" smtClean="0"/>
          </a:p>
          <a:p>
            <a:r>
              <a:rPr lang="en-US" altLang="zh-CN" dirty="0" smtClean="0"/>
              <a:t>User can decide whether the data object listens to a particular event type.  </a:t>
            </a:r>
          </a:p>
          <a:p>
            <a:endParaRPr lang="en-US" altLang="zh-CN" dirty="0" smtClean="0"/>
          </a:p>
          <a:p>
            <a:r>
              <a:rPr lang="en-US" altLang="zh-CN" dirty="0" smtClean="0"/>
              <a:t>For direct data publish business objects, all valid event types display for the current business object in the primary top-level data object.</a:t>
            </a:r>
          </a:p>
          <a:p>
            <a:endParaRPr lang="en-US" altLang="zh-CN" dirty="0" smtClean="0"/>
          </a:p>
          <a:p>
            <a:r>
              <a:rPr lang="en-US" altLang="zh-CN" dirty="0" smtClean="0"/>
              <a:t>Data Watch. The</a:t>
            </a:r>
            <a:r>
              <a:rPr lang="en-US" altLang="zh-CN" baseline="0" dirty="0" smtClean="0"/>
              <a:t> eye icon shows whether a data object is watched by event types. An eye alone means that the data object is watched; that is, the object has one or more active event types. A watched data object is aware of updates to that object’s tables in the source application. </a:t>
            </a:r>
          </a:p>
          <a:p>
            <a:r>
              <a:rPr lang="en-US" altLang="zh-CN" baseline="0" dirty="0" smtClean="0"/>
              <a:t>An eye crossed out means that data object is unwatched; that is, either the data object has no defined event types, or its event types are all inactive. An unwatched data object ignores updates to the object tables, but the data for that object is still retrieved when events affect other data objects in the parent business object.</a:t>
            </a:r>
          </a:p>
          <a:p>
            <a:endParaRPr lang="zh-CN" alt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r>
              <a:rPr lang="en-US" altLang="zh-CN" smtClean="0"/>
              <a:t>There is a performance consideration when designing business objects. Only the fields that are required for processing should be included in the business object definition. This helps limit the amount of data extracted from the source application and stored in the QXO database.</a:t>
            </a:r>
          </a:p>
        </p:txBody>
      </p:sp>
      <p:sp>
        <p:nvSpPr>
          <p:cNvPr id="40964" name="Slide Number Placeholder 3"/>
          <p:cNvSpPr>
            <a:spLocks noGrp="1"/>
          </p:cNvSpPr>
          <p:nvPr>
            <p:ph type="sldNum" sz="quarter" idx="5"/>
          </p:nvPr>
        </p:nvSpPr>
        <p:spPr>
          <a:noFill/>
        </p:spPr>
        <p:txBody>
          <a:bodyPr/>
          <a:lstStyle/>
          <a:p>
            <a:fld id="{040F27B2-E789-4CBC-B481-F6489A2CFD7F}" type="slidenum">
              <a:rPr lang="zh-CN" altLang="en-US" smtClean="0"/>
              <a:pPr/>
              <a:t>11</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QX-BOP-</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QX-BOP-</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QX-BOP-</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QX-BOP-</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QX-BOP-</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QX-BOP-</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4"/>
          <p:cNvSpPr>
            <a:spLocks noGrp="1" noChangeArrowheads="1"/>
          </p:cNvSpPr>
          <p:nvPr>
            <p:ph type="sldNum" sz="quarter" idx="10"/>
          </p:nvPr>
        </p:nvSpPr>
        <p:spPr>
          <a:xfrm>
            <a:off x="6889750" y="6565900"/>
            <a:ext cx="2133600" cy="292100"/>
          </a:xfrm>
          <a:prstGeom prst="rect">
            <a:avLst/>
          </a:prstGeom>
          <a:ln/>
        </p:spPr>
        <p:txBody>
          <a:bodyPr/>
          <a:lstStyle>
            <a:lvl1pPr>
              <a:defRPr/>
            </a:lvl1pPr>
          </a:lstStyle>
          <a:p>
            <a:pPr>
              <a:defRPr/>
            </a:pPr>
            <a:fld id="{93A9741E-121E-41C6-AD94-0C18E913D4E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latin typeface="+mj-lt"/>
              </a:rPr>
              <a:t>QX-BOP-</a:t>
            </a:r>
            <a:endParaRPr lang="en-US" dirty="0">
              <a:latin typeface="+mj-lt"/>
            </a:endParaRPr>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noAutofit/>
          </a:bodyPr>
          <a:lstStyle/>
          <a:p>
            <a:r>
              <a:rPr lang="en-US" altLang="zh-CN" sz="2700" dirty="0" err="1" smtClean="0"/>
              <a:t>QXtend</a:t>
            </a:r>
            <a:r>
              <a:rPr lang="en-US" altLang="zh-CN" sz="2700" dirty="0" smtClean="0"/>
              <a:t> Outbound: Business Objects and Profiles</a:t>
            </a:r>
          </a:p>
        </p:txBody>
      </p:sp>
      <p:sp>
        <p:nvSpPr>
          <p:cNvPr id="3075" name="Rectangle 5"/>
          <p:cNvSpPr>
            <a:spLocks noGrp="1" noChangeArrowheads="1"/>
          </p:cNvSpPr>
          <p:nvPr>
            <p:ph type="body" sz="quarter" idx="10"/>
          </p:nvPr>
        </p:nvSpPr>
        <p:spPr/>
        <p:txBody>
          <a:bodyPr/>
          <a:lstStyle/>
          <a:p>
            <a:r>
              <a:rPr lang="en-US" altLang="zh-CN" smtClean="0"/>
              <a:t>QAD Enterprise Applications</a:t>
            </a:r>
            <a:endParaRPr lang="en-US" altLang="zh-CN"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lstStyle/>
          <a:p>
            <a:r>
              <a:rPr lang="en-US" altLang="zh-CN" dirty="0" smtClean="0"/>
              <a:t>Active source application event types are displayed on the data object</a:t>
            </a:r>
          </a:p>
          <a:p>
            <a:r>
              <a:rPr lang="en-US" altLang="zh-CN" dirty="0" smtClean="0"/>
              <a:t>User can activate/deactivate event types on data object</a:t>
            </a:r>
          </a:p>
          <a:p>
            <a:r>
              <a:rPr lang="en-US" altLang="zh-CN" dirty="0" smtClean="0"/>
              <a:t>Data Watch</a:t>
            </a:r>
          </a:p>
        </p:txBody>
      </p:sp>
      <p:sp>
        <p:nvSpPr>
          <p:cNvPr id="65538" name="Rectangle 2"/>
          <p:cNvSpPr>
            <a:spLocks noGrp="1" noChangeArrowheads="1"/>
          </p:cNvSpPr>
          <p:nvPr>
            <p:ph type="title"/>
          </p:nvPr>
        </p:nvSpPr>
        <p:spPr/>
        <p:txBody>
          <a:bodyPr>
            <a:normAutofit fontScale="90000"/>
          </a:bodyPr>
          <a:lstStyle/>
          <a:p>
            <a:r>
              <a:rPr lang="en-US" altLang="zh-CN" dirty="0" smtClean="0"/>
              <a:t>Business Objects – Data Object Event Types</a:t>
            </a:r>
          </a:p>
        </p:txBody>
      </p:sp>
      <p:sp>
        <p:nvSpPr>
          <p:cNvPr id="5" name="Footer Placeholder 4"/>
          <p:cNvSpPr>
            <a:spLocks noGrp="1"/>
          </p:cNvSpPr>
          <p:nvPr>
            <p:ph type="ftr" sz="quarter" idx="10"/>
          </p:nvPr>
        </p:nvSpPr>
        <p:spPr/>
        <p:txBody>
          <a:bodyPr/>
          <a:lstStyle/>
          <a:p>
            <a:r>
              <a:rPr lang="en-US" dirty="0" smtClean="0"/>
              <a:t>QX-BOP-120</a:t>
            </a:r>
            <a:endParaRPr lang="en-US" dirty="0"/>
          </a:p>
        </p:txBody>
      </p:sp>
      <p:pic>
        <p:nvPicPr>
          <p:cNvPr id="65541" name="Picture 5" descr="BOEventTypes"/>
          <p:cNvPicPr>
            <a:picLocks noChangeAspect="1" noChangeArrowheads="1"/>
          </p:cNvPicPr>
          <p:nvPr/>
        </p:nvPicPr>
        <p:blipFill>
          <a:blip r:embed="rId3" cstate="print"/>
          <a:srcRect/>
          <a:stretch>
            <a:fillRect/>
          </a:stretch>
        </p:blipFill>
        <p:spPr bwMode="auto">
          <a:xfrm>
            <a:off x="1922632" y="3431812"/>
            <a:ext cx="5343525" cy="2533650"/>
          </a:xfrm>
          <a:prstGeom prst="rect">
            <a:avLst/>
          </a:prstGeom>
          <a:noFill/>
        </p:spPr>
      </p:pic>
      <p:sp>
        <p:nvSpPr>
          <p:cNvPr id="6" name="Freeform 8"/>
          <p:cNvSpPr>
            <a:spLocks/>
          </p:cNvSpPr>
          <p:nvPr/>
        </p:nvSpPr>
        <p:spPr bwMode="auto">
          <a:xfrm>
            <a:off x="2272553" y="3630705"/>
            <a:ext cx="4840941" cy="2043953"/>
          </a:xfrm>
          <a:custGeom>
            <a:avLst/>
            <a:gdLst/>
            <a:ahLst/>
            <a:cxnLst>
              <a:cxn ang="0">
                <a:pos x="0" y="0"/>
              </a:cxn>
              <a:cxn ang="0">
                <a:pos x="2890" y="675"/>
              </a:cxn>
              <a:cxn ang="0">
                <a:pos x="3129" y="1380"/>
              </a:cxn>
            </a:cxnLst>
            <a:rect l="0" t="0" r="r" b="b"/>
            <a:pathLst>
              <a:path w="3411" h="1380">
                <a:moveTo>
                  <a:pt x="0" y="0"/>
                </a:moveTo>
                <a:cubicBezTo>
                  <a:pt x="1184" y="222"/>
                  <a:pt x="2369" y="445"/>
                  <a:pt x="2890" y="675"/>
                </a:cubicBezTo>
                <a:cubicBezTo>
                  <a:pt x="3411" y="905"/>
                  <a:pt x="3270" y="1142"/>
                  <a:pt x="3129" y="1380"/>
                </a:cubicBezTo>
              </a:path>
            </a:pathLst>
          </a:custGeom>
          <a:noFill/>
          <a:ln w="9525" cap="flat" cmpd="sng">
            <a:solidFill>
              <a:srgbClr val="FF0000"/>
            </a:solidFill>
            <a:prstDash val="solid"/>
            <a:round/>
            <a:headEnd/>
            <a:tailEnd type="triangle" w="med" len="med"/>
          </a:ln>
          <a:effectLst/>
        </p:spPr>
        <p:txBody>
          <a:bodyPr wrap="none" tIns="91440" bIns="91440" anchor="ctr"/>
          <a:lstStyle/>
          <a:p>
            <a:endParaRPr lang="en-US"/>
          </a:p>
        </p:txBody>
      </p:sp>
      <p:sp>
        <p:nvSpPr>
          <p:cNvPr id="7" name="Text Box 9"/>
          <p:cNvSpPr txBox="1">
            <a:spLocks noChangeArrowheads="1"/>
          </p:cNvSpPr>
          <p:nvPr/>
        </p:nvSpPr>
        <p:spPr bwMode="auto">
          <a:xfrm>
            <a:off x="6240837" y="4292620"/>
            <a:ext cx="968375" cy="366713"/>
          </a:xfrm>
          <a:prstGeom prst="rect">
            <a:avLst/>
          </a:prstGeom>
          <a:noFill/>
          <a:ln w="9525" algn="ctr">
            <a:noFill/>
            <a:miter lim="800000"/>
            <a:headEnd/>
            <a:tailEnd/>
          </a:ln>
          <a:effectLst/>
        </p:spPr>
        <p:txBody>
          <a:bodyPr wrap="none" tIns="91440" bIns="91440">
            <a:spAutoFit/>
          </a:bodyPr>
          <a:lstStyle/>
          <a:p>
            <a:r>
              <a:rPr lang="en-US" altLang="zh-CN" sz="1200" dirty="0">
                <a:solidFill>
                  <a:srgbClr val="FF0000"/>
                </a:solidFill>
                <a:ea typeface="宋体" pitchFamily="2" charset="-122"/>
              </a:rPr>
              <a:t>Data Watch</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a:bodyPr>
          <a:lstStyle/>
          <a:p>
            <a:r>
              <a:rPr lang="en-US" altLang="zh-CN" sz="2400" dirty="0" smtClean="0"/>
              <a:t>Click the Fields button to add fields to data object</a:t>
            </a:r>
          </a:p>
          <a:p>
            <a:r>
              <a:rPr lang="en-US" altLang="zh-CN" sz="2400" dirty="0" smtClean="0"/>
              <a:t>Descriptions are taken from database </a:t>
            </a:r>
            <a:r>
              <a:rPr lang="en-US" altLang="zh-CN" sz="2400" dirty="0" err="1" smtClean="0"/>
              <a:t>metaschema</a:t>
            </a:r>
            <a:endParaRPr lang="en-US" altLang="zh-CN" sz="2400" dirty="0" smtClean="0"/>
          </a:p>
          <a:p>
            <a:r>
              <a:rPr lang="en-US" altLang="zh-CN" sz="2400" dirty="0" smtClean="0"/>
              <a:t>Flag to as include/exclude fields from the data object</a:t>
            </a:r>
          </a:p>
          <a:p>
            <a:endParaRPr lang="zh-CN" altLang="en-US" dirty="0" smtClean="0"/>
          </a:p>
        </p:txBody>
      </p:sp>
      <p:sp>
        <p:nvSpPr>
          <p:cNvPr id="14339" name="Rectangle 2"/>
          <p:cNvSpPr>
            <a:spLocks noGrp="1" noChangeArrowheads="1"/>
          </p:cNvSpPr>
          <p:nvPr>
            <p:ph type="title"/>
          </p:nvPr>
        </p:nvSpPr>
        <p:spPr/>
        <p:txBody>
          <a:bodyPr/>
          <a:lstStyle/>
          <a:p>
            <a:r>
              <a:rPr lang="en-US" altLang="zh-CN" smtClean="0"/>
              <a:t>Business Objects – Adding Fields</a:t>
            </a:r>
          </a:p>
        </p:txBody>
      </p:sp>
      <p:sp>
        <p:nvSpPr>
          <p:cNvPr id="5" name="Footer Placeholder 4"/>
          <p:cNvSpPr>
            <a:spLocks noGrp="1"/>
          </p:cNvSpPr>
          <p:nvPr>
            <p:ph type="ftr" sz="quarter" idx="10"/>
          </p:nvPr>
        </p:nvSpPr>
        <p:spPr/>
        <p:txBody>
          <a:bodyPr/>
          <a:lstStyle/>
          <a:p>
            <a:r>
              <a:rPr lang="en-US" dirty="0" smtClean="0"/>
              <a:t>QX-BOP-140</a:t>
            </a:r>
            <a:endParaRPr lang="en-US" dirty="0"/>
          </a:p>
        </p:txBody>
      </p:sp>
      <p:pic>
        <p:nvPicPr>
          <p:cNvPr id="6" name="Picture 3"/>
          <p:cNvPicPr>
            <a:picLocks noChangeAspect="1" noChangeArrowheads="1"/>
          </p:cNvPicPr>
          <p:nvPr/>
        </p:nvPicPr>
        <p:blipFill>
          <a:blip r:embed="rId3" cstate="print"/>
          <a:srcRect/>
          <a:stretch>
            <a:fillRect/>
          </a:stretch>
        </p:blipFill>
        <p:spPr bwMode="auto">
          <a:xfrm>
            <a:off x="1711043" y="2825787"/>
            <a:ext cx="5340350" cy="274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a:bodyPr>
          <a:lstStyle/>
          <a:p>
            <a:r>
              <a:rPr lang="en-US" altLang="zh-CN" sz="2400" dirty="0" smtClean="0"/>
              <a:t>Custom Fields</a:t>
            </a:r>
          </a:p>
          <a:p>
            <a:r>
              <a:rPr lang="en-US" altLang="zh-CN" sz="2400" dirty="0" smtClean="0"/>
              <a:t>Fixed Value</a:t>
            </a:r>
          </a:p>
          <a:p>
            <a:r>
              <a:rPr lang="en-US" altLang="zh-CN" sz="2400" dirty="0" smtClean="0"/>
              <a:t>Calc Program</a:t>
            </a:r>
          </a:p>
          <a:p>
            <a:r>
              <a:rPr lang="en-US" altLang="zh-CN" sz="2400" dirty="0" smtClean="0"/>
              <a:t>Always Publish Flag</a:t>
            </a:r>
          </a:p>
          <a:p>
            <a:r>
              <a:rPr lang="en-US" altLang="zh-CN" sz="2400" dirty="0" smtClean="0"/>
              <a:t>Primary Key Indicator</a:t>
            </a:r>
          </a:p>
        </p:txBody>
      </p:sp>
      <p:sp>
        <p:nvSpPr>
          <p:cNvPr id="14339" name="Rectangle 2"/>
          <p:cNvSpPr>
            <a:spLocks noGrp="1" noChangeArrowheads="1"/>
          </p:cNvSpPr>
          <p:nvPr>
            <p:ph type="title"/>
          </p:nvPr>
        </p:nvSpPr>
        <p:spPr/>
        <p:txBody>
          <a:bodyPr/>
          <a:lstStyle/>
          <a:p>
            <a:r>
              <a:rPr lang="en-US" altLang="zh-CN" dirty="0" smtClean="0"/>
              <a:t>Business Objects – Adding Fields</a:t>
            </a:r>
          </a:p>
        </p:txBody>
      </p:sp>
      <p:sp>
        <p:nvSpPr>
          <p:cNvPr id="5" name="Footer Placeholder 4"/>
          <p:cNvSpPr>
            <a:spLocks noGrp="1"/>
          </p:cNvSpPr>
          <p:nvPr>
            <p:ph type="ftr" sz="quarter" idx="10"/>
          </p:nvPr>
        </p:nvSpPr>
        <p:spPr/>
        <p:txBody>
          <a:bodyPr/>
          <a:lstStyle/>
          <a:p>
            <a:r>
              <a:rPr lang="en-US" dirty="0" smtClean="0"/>
              <a:t>QX-BOP-140</a:t>
            </a:r>
            <a:endParaRPr lang="en-US" dirty="0"/>
          </a:p>
        </p:txBody>
      </p:sp>
      <p:pic>
        <p:nvPicPr>
          <p:cNvPr id="6" name="Picture 2"/>
          <p:cNvPicPr>
            <a:picLocks noChangeAspect="1" noChangeArrowheads="1"/>
          </p:cNvPicPr>
          <p:nvPr/>
        </p:nvPicPr>
        <p:blipFill>
          <a:blip r:embed="rId3"/>
          <a:srcRect/>
          <a:stretch>
            <a:fillRect/>
          </a:stretch>
        </p:blipFill>
        <p:spPr bwMode="auto">
          <a:xfrm>
            <a:off x="1366398" y="3230564"/>
            <a:ext cx="6245363" cy="27076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Validate</a:t>
            </a:r>
          </a:p>
          <a:p>
            <a:pPr lvl="1"/>
            <a:r>
              <a:rPr lang="en-US" dirty="0" smtClean="0"/>
              <a:t>A business object hasn’t been validated or has errors can’t be used</a:t>
            </a:r>
          </a:p>
          <a:p>
            <a:pPr lvl="1"/>
            <a:endParaRPr lang="en-US" dirty="0" smtClean="0"/>
          </a:p>
          <a:p>
            <a:pPr lvl="1"/>
            <a:endParaRPr lang="en-US" dirty="0" smtClean="0"/>
          </a:p>
          <a:p>
            <a:pPr lvl="1"/>
            <a:endParaRPr lang="en-US" dirty="0" smtClean="0"/>
          </a:p>
          <a:p>
            <a:pPr lvl="1"/>
            <a:endParaRPr lang="en-US" dirty="0" smtClean="0"/>
          </a:p>
          <a:p>
            <a:r>
              <a:rPr lang="en-IE" dirty="0" err="1" smtClean="0"/>
              <a:t>Colors</a:t>
            </a:r>
            <a:r>
              <a:rPr lang="en-IE" dirty="0" smtClean="0"/>
              <a:t> indicate the validation state of BO</a:t>
            </a:r>
          </a:p>
          <a:p>
            <a:pPr lvl="1"/>
            <a:r>
              <a:rPr lang="en-IE" dirty="0" smtClean="0"/>
              <a:t>Green: Validated and OK</a:t>
            </a:r>
          </a:p>
          <a:p>
            <a:pPr lvl="1"/>
            <a:r>
              <a:rPr lang="en-IE" dirty="0" smtClean="0"/>
              <a:t>Yellow: Validated with warnings</a:t>
            </a:r>
          </a:p>
          <a:p>
            <a:pPr lvl="1"/>
            <a:r>
              <a:rPr lang="en-IE" dirty="0" smtClean="0"/>
              <a:t>Red: Not yet validated or has errors</a:t>
            </a:r>
          </a:p>
          <a:p>
            <a:endParaRPr lang="en-US" dirty="0"/>
          </a:p>
        </p:txBody>
      </p:sp>
      <p:sp>
        <p:nvSpPr>
          <p:cNvPr id="3" name="Title 2"/>
          <p:cNvSpPr>
            <a:spLocks noGrp="1"/>
          </p:cNvSpPr>
          <p:nvPr>
            <p:ph type="title"/>
          </p:nvPr>
        </p:nvSpPr>
        <p:spPr/>
        <p:txBody>
          <a:bodyPr/>
          <a:lstStyle/>
          <a:p>
            <a:r>
              <a:rPr lang="en-US" dirty="0" smtClean="0"/>
              <a:t>Business Objects - Validation</a:t>
            </a:r>
            <a:endParaRPr lang="en-US" dirty="0"/>
          </a:p>
        </p:txBody>
      </p:sp>
      <p:sp>
        <p:nvSpPr>
          <p:cNvPr id="4" name="Footer Placeholder 3"/>
          <p:cNvSpPr>
            <a:spLocks noGrp="1"/>
          </p:cNvSpPr>
          <p:nvPr>
            <p:ph type="ftr" sz="quarter" idx="10"/>
          </p:nvPr>
        </p:nvSpPr>
        <p:spPr/>
        <p:txBody>
          <a:bodyPr/>
          <a:lstStyle/>
          <a:p>
            <a:r>
              <a:rPr lang="en-US" smtClean="0"/>
              <a:t>QX-BOP-</a:t>
            </a:r>
            <a:endParaRPr lang="en-US" dirty="0"/>
          </a:p>
        </p:txBody>
      </p:sp>
      <p:pic>
        <p:nvPicPr>
          <p:cNvPr id="5" name="Picture 9"/>
          <p:cNvPicPr>
            <a:picLocks noChangeAspect="1" noChangeArrowheads="1"/>
          </p:cNvPicPr>
          <p:nvPr/>
        </p:nvPicPr>
        <p:blipFill>
          <a:blip r:embed="rId3" cstate="print"/>
          <a:srcRect/>
          <a:stretch>
            <a:fillRect/>
          </a:stretch>
        </p:blipFill>
        <p:spPr bwMode="auto">
          <a:xfrm>
            <a:off x="6603235" y="4557912"/>
            <a:ext cx="2295525" cy="1527175"/>
          </a:xfrm>
          <a:prstGeom prst="rect">
            <a:avLst/>
          </a:prstGeom>
          <a:noFill/>
          <a:ln w="9525" algn="ctr">
            <a:noFill/>
            <a:miter lim="800000"/>
            <a:headEnd/>
            <a:tailEnd/>
          </a:ln>
          <a:effectLst/>
        </p:spPr>
      </p:pic>
      <p:pic>
        <p:nvPicPr>
          <p:cNvPr id="2050" name="Picture 2" descr="C:\Users\frl\AppData\Local\Temp\SNAGHTML4a5c308.PNG"/>
          <p:cNvPicPr>
            <a:picLocks noChangeAspect="1" noChangeArrowheads="1"/>
          </p:cNvPicPr>
          <p:nvPr/>
        </p:nvPicPr>
        <p:blipFill>
          <a:blip r:embed="rId4"/>
          <a:srcRect/>
          <a:stretch>
            <a:fillRect/>
          </a:stretch>
        </p:blipFill>
        <p:spPr bwMode="auto">
          <a:xfrm>
            <a:off x="806656" y="2148253"/>
            <a:ext cx="7829550" cy="17240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p:txBody>
          <a:bodyPr>
            <a:normAutofit/>
          </a:bodyPr>
          <a:lstStyle/>
          <a:p>
            <a:r>
              <a:rPr lang="en-US" altLang="zh-CN" sz="2400" dirty="0" smtClean="0"/>
              <a:t>Subscribers Report displays</a:t>
            </a:r>
          </a:p>
          <a:p>
            <a:pPr lvl="1"/>
            <a:r>
              <a:rPr lang="en-US" altLang="zh-CN" sz="2000" dirty="0" smtClean="0"/>
              <a:t>Activated event types of the business object</a:t>
            </a:r>
          </a:p>
          <a:p>
            <a:pPr lvl="1"/>
            <a:r>
              <a:rPr lang="en-US" altLang="zh-CN" sz="2000" dirty="0" smtClean="0"/>
              <a:t>Profiles of the BO which have the event type enabled</a:t>
            </a:r>
          </a:p>
          <a:p>
            <a:pPr lvl="1"/>
            <a:r>
              <a:rPr lang="en-US" altLang="zh-CN" sz="2000" dirty="0" smtClean="0"/>
              <a:t>Subscribers that receive the profiles</a:t>
            </a:r>
          </a:p>
          <a:p>
            <a:pPr lvl="1"/>
            <a:r>
              <a:rPr lang="en-US" altLang="zh-CN" sz="2000" dirty="0" smtClean="0"/>
              <a:t>Warning for unregistered profiles and subscribers</a:t>
            </a:r>
          </a:p>
        </p:txBody>
      </p:sp>
      <p:sp>
        <p:nvSpPr>
          <p:cNvPr id="63490" name="Rectangle 2"/>
          <p:cNvSpPr>
            <a:spLocks noGrp="1" noChangeArrowheads="1"/>
          </p:cNvSpPr>
          <p:nvPr>
            <p:ph type="title"/>
          </p:nvPr>
        </p:nvSpPr>
        <p:spPr/>
        <p:txBody>
          <a:bodyPr/>
          <a:lstStyle/>
          <a:p>
            <a:r>
              <a:rPr lang="en-US" altLang="zh-CN" dirty="0" smtClean="0"/>
              <a:t>Business Objects - Subscribers Report</a:t>
            </a:r>
          </a:p>
        </p:txBody>
      </p:sp>
      <p:sp>
        <p:nvSpPr>
          <p:cNvPr id="5" name="Footer Placeholder 4"/>
          <p:cNvSpPr>
            <a:spLocks noGrp="1"/>
          </p:cNvSpPr>
          <p:nvPr>
            <p:ph type="ftr" sz="quarter" idx="10"/>
          </p:nvPr>
        </p:nvSpPr>
        <p:spPr/>
        <p:txBody>
          <a:bodyPr/>
          <a:lstStyle/>
          <a:p>
            <a:r>
              <a:rPr lang="en-US" dirty="0" smtClean="0"/>
              <a:t>QX-BOP-160</a:t>
            </a:r>
            <a:endParaRPr lang="en-US" dirty="0"/>
          </a:p>
        </p:txBody>
      </p:sp>
      <p:pic>
        <p:nvPicPr>
          <p:cNvPr id="35842" name="Picture 2" descr="C:\Users\frl\AppData\Local\Temp\SNAGHTML803aea0.PNG"/>
          <p:cNvPicPr>
            <a:picLocks noChangeAspect="1" noChangeArrowheads="1"/>
          </p:cNvPicPr>
          <p:nvPr/>
        </p:nvPicPr>
        <p:blipFill>
          <a:blip r:embed="rId3"/>
          <a:srcRect/>
          <a:stretch>
            <a:fillRect/>
          </a:stretch>
        </p:blipFill>
        <p:spPr bwMode="auto">
          <a:xfrm>
            <a:off x="518432" y="2978377"/>
            <a:ext cx="8132083" cy="3223529"/>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altLang="zh-CN" dirty="0" smtClean="0"/>
              <a:t>Message Publication Delay</a:t>
            </a:r>
          </a:p>
          <a:p>
            <a:pPr lvl="1"/>
            <a:r>
              <a:rPr lang="en-US" altLang="zh-CN" dirty="0" smtClean="0"/>
              <a:t>An attribute of the business object</a:t>
            </a:r>
          </a:p>
          <a:p>
            <a:pPr lvl="1"/>
            <a:r>
              <a:rPr lang="en-US" altLang="zh-CN" dirty="0" smtClean="0"/>
              <a:t>Allows activity on a business object to be consolidated into a single </a:t>
            </a:r>
            <a:r>
              <a:rPr lang="en-US" altLang="zh-CN" dirty="0" err="1" smtClean="0"/>
              <a:t>QDoc</a:t>
            </a:r>
            <a:endParaRPr lang="en-US" altLang="zh-CN" dirty="0" smtClean="0"/>
          </a:p>
          <a:p>
            <a:pPr lvl="1"/>
            <a:r>
              <a:rPr lang="en-US" altLang="zh-CN" dirty="0" smtClean="0"/>
              <a:t>Suitable where an update spans multiple database transactions</a:t>
            </a:r>
          </a:p>
          <a:p>
            <a:pPr>
              <a:buNone/>
            </a:pPr>
            <a:endParaRPr lang="en-US" altLang="zh-CN" dirty="0" smtClean="0"/>
          </a:p>
        </p:txBody>
      </p:sp>
      <p:sp>
        <p:nvSpPr>
          <p:cNvPr id="15363" name="Rectangle 2"/>
          <p:cNvSpPr>
            <a:spLocks noGrp="1" noChangeArrowheads="1"/>
          </p:cNvSpPr>
          <p:nvPr>
            <p:ph type="title"/>
          </p:nvPr>
        </p:nvSpPr>
        <p:spPr/>
        <p:txBody>
          <a:bodyPr/>
          <a:lstStyle/>
          <a:p>
            <a:r>
              <a:rPr lang="en-US" altLang="zh-CN" dirty="0" smtClean="0"/>
              <a:t>Business Objects - Publish Delay</a:t>
            </a:r>
          </a:p>
        </p:txBody>
      </p:sp>
      <p:sp>
        <p:nvSpPr>
          <p:cNvPr id="5" name="Footer Placeholder 4"/>
          <p:cNvSpPr>
            <a:spLocks noGrp="1"/>
          </p:cNvSpPr>
          <p:nvPr>
            <p:ph type="ftr" sz="quarter" idx="10"/>
          </p:nvPr>
        </p:nvSpPr>
        <p:spPr/>
        <p:txBody>
          <a:bodyPr/>
          <a:lstStyle/>
          <a:p>
            <a:r>
              <a:rPr lang="en-US" dirty="0" smtClean="0"/>
              <a:t>QX-BOP-150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Copy a Business Object</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Delete a Business Object</a:t>
            </a:r>
          </a:p>
          <a:p>
            <a:r>
              <a:rPr lang="en-US" dirty="0" smtClean="0"/>
              <a:t>Paste a Data Object </a:t>
            </a:r>
            <a:endParaRPr lang="en-US" dirty="0"/>
          </a:p>
        </p:txBody>
      </p:sp>
      <p:sp>
        <p:nvSpPr>
          <p:cNvPr id="3" name="Title 2"/>
          <p:cNvSpPr>
            <a:spLocks noGrp="1"/>
          </p:cNvSpPr>
          <p:nvPr>
            <p:ph type="title"/>
          </p:nvPr>
        </p:nvSpPr>
        <p:spPr/>
        <p:txBody>
          <a:bodyPr/>
          <a:lstStyle/>
          <a:p>
            <a:r>
              <a:rPr lang="en-US" dirty="0" smtClean="0"/>
              <a:t>Business Objects - Copy/Delete</a:t>
            </a:r>
            <a:endParaRPr lang="en-US" dirty="0"/>
          </a:p>
        </p:txBody>
      </p:sp>
      <p:sp>
        <p:nvSpPr>
          <p:cNvPr id="4" name="Footer Placeholder 3"/>
          <p:cNvSpPr>
            <a:spLocks noGrp="1"/>
          </p:cNvSpPr>
          <p:nvPr>
            <p:ph type="ftr" sz="quarter" idx="10"/>
          </p:nvPr>
        </p:nvSpPr>
        <p:spPr/>
        <p:txBody>
          <a:bodyPr/>
          <a:lstStyle/>
          <a:p>
            <a:r>
              <a:rPr lang="en-US" smtClean="0"/>
              <a:t>QX-BOP-</a:t>
            </a:r>
            <a:endParaRPr lang="en-US" dirty="0"/>
          </a:p>
        </p:txBody>
      </p:sp>
      <p:pic>
        <p:nvPicPr>
          <p:cNvPr id="77826" name="Picture 2" descr="C:\Users\frl\AppData\Local\Temp\SNAGHTML80721cc.PNG"/>
          <p:cNvPicPr>
            <a:picLocks noChangeAspect="1" noChangeArrowheads="1"/>
          </p:cNvPicPr>
          <p:nvPr/>
        </p:nvPicPr>
        <p:blipFill>
          <a:blip r:embed="rId3"/>
          <a:srcRect/>
          <a:stretch>
            <a:fillRect/>
          </a:stretch>
        </p:blipFill>
        <p:spPr bwMode="auto">
          <a:xfrm>
            <a:off x="1229634" y="1465490"/>
            <a:ext cx="6556214" cy="2992529"/>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r>
              <a:rPr lang="en-US" altLang="zh-CN" dirty="0" smtClean="0"/>
              <a:t>XML Import/Export</a:t>
            </a:r>
          </a:p>
          <a:p>
            <a:pPr lvl="1"/>
            <a:r>
              <a:rPr lang="en-US" altLang="zh-CN" dirty="0" smtClean="0"/>
              <a:t>Allows business object and profile definitions to be transferred</a:t>
            </a:r>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r>
              <a:rPr lang="en-US" altLang="zh-CN" dirty="0" smtClean="0"/>
              <a:t>Validate All</a:t>
            </a:r>
          </a:p>
          <a:p>
            <a:r>
              <a:rPr lang="en-US" altLang="zh-CN" dirty="0" smtClean="0"/>
              <a:t>Generate Schema</a:t>
            </a:r>
          </a:p>
          <a:p>
            <a:endParaRPr lang="en-US" altLang="zh-CN" dirty="0" smtClean="0"/>
          </a:p>
          <a:p>
            <a:endParaRPr lang="en-US" altLang="zh-CN" dirty="0" smtClean="0"/>
          </a:p>
          <a:p>
            <a:endParaRPr lang="zh-CN" altLang="en-US" dirty="0" smtClean="0"/>
          </a:p>
        </p:txBody>
      </p:sp>
      <p:sp>
        <p:nvSpPr>
          <p:cNvPr id="17411" name="Rectangle 2"/>
          <p:cNvSpPr>
            <a:spLocks noGrp="1" noChangeArrowheads="1"/>
          </p:cNvSpPr>
          <p:nvPr>
            <p:ph type="title"/>
          </p:nvPr>
        </p:nvSpPr>
        <p:spPr/>
        <p:txBody>
          <a:bodyPr/>
          <a:lstStyle/>
          <a:p>
            <a:r>
              <a:rPr lang="en-IE" dirty="0" smtClean="0"/>
              <a:t>Business Objects - Other Features</a:t>
            </a:r>
            <a:endParaRPr lang="en-US" altLang="zh-CN" dirty="0" smtClean="0"/>
          </a:p>
        </p:txBody>
      </p:sp>
      <p:sp>
        <p:nvSpPr>
          <p:cNvPr id="7" name="Footer Placeholder 6"/>
          <p:cNvSpPr>
            <a:spLocks noGrp="1"/>
          </p:cNvSpPr>
          <p:nvPr>
            <p:ph type="ftr" sz="quarter" idx="10"/>
          </p:nvPr>
        </p:nvSpPr>
        <p:spPr/>
        <p:txBody>
          <a:bodyPr/>
          <a:lstStyle/>
          <a:p>
            <a:r>
              <a:rPr lang="en-US" dirty="0" smtClean="0"/>
              <a:t>QX-BOP-180</a:t>
            </a:r>
            <a:endParaRPr lang="en-US" dirty="0"/>
          </a:p>
        </p:txBody>
      </p:sp>
      <p:pic>
        <p:nvPicPr>
          <p:cNvPr id="3074" name="Picture 2"/>
          <p:cNvPicPr>
            <a:picLocks noChangeAspect="1" noChangeArrowheads="1"/>
          </p:cNvPicPr>
          <p:nvPr/>
        </p:nvPicPr>
        <p:blipFill>
          <a:blip r:embed="rId3"/>
          <a:srcRect/>
          <a:stretch>
            <a:fillRect/>
          </a:stretch>
        </p:blipFill>
        <p:spPr bwMode="auto">
          <a:xfrm>
            <a:off x="174812" y="2299448"/>
            <a:ext cx="8761989" cy="2179264"/>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4657725" y="3859307"/>
            <a:ext cx="2771321" cy="257959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IE" dirty="0" smtClean="0"/>
              <a:t>Predefined Business Objects</a:t>
            </a:r>
            <a:endParaRPr lang="en-US" altLang="zh-CN" dirty="0" smtClean="0"/>
          </a:p>
        </p:txBody>
      </p:sp>
      <p:sp>
        <p:nvSpPr>
          <p:cNvPr id="8" name="Footer Placeholder 7"/>
          <p:cNvSpPr>
            <a:spLocks noGrp="1"/>
          </p:cNvSpPr>
          <p:nvPr>
            <p:ph type="ftr" sz="quarter" idx="10"/>
          </p:nvPr>
        </p:nvSpPr>
        <p:spPr/>
        <p:txBody>
          <a:bodyPr/>
          <a:lstStyle/>
          <a:p>
            <a:r>
              <a:rPr lang="en-US" dirty="0" smtClean="0"/>
              <a:t>QX-BOP-170</a:t>
            </a:r>
            <a:endParaRPr lang="en-US" dirty="0"/>
          </a:p>
        </p:txBody>
      </p:sp>
      <p:sp>
        <p:nvSpPr>
          <p:cNvPr id="16388" name="Rectangle 3"/>
          <p:cNvSpPr>
            <a:spLocks noGrp="1" noChangeArrowheads="1"/>
          </p:cNvSpPr>
          <p:nvPr>
            <p:ph sz="half" idx="4294967295"/>
          </p:nvPr>
        </p:nvSpPr>
        <p:spPr>
          <a:xfrm>
            <a:off x="308000" y="2729753"/>
            <a:ext cx="2926080" cy="3859306"/>
          </a:xfrm>
          <a:ln>
            <a:noFill/>
          </a:ln>
        </p:spPr>
        <p:txBody>
          <a:bodyPr>
            <a:noAutofit/>
          </a:bodyPr>
          <a:lstStyle/>
          <a:p>
            <a:r>
              <a:rPr lang="en-US" altLang="zh-CN" sz="1600" dirty="0" smtClean="0"/>
              <a:t>Alternate Unit of Measure</a:t>
            </a:r>
          </a:p>
          <a:p>
            <a:r>
              <a:rPr lang="en-US" altLang="zh-CN" sz="1600" dirty="0" smtClean="0"/>
              <a:t>Analysis Code</a:t>
            </a:r>
          </a:p>
          <a:p>
            <a:r>
              <a:rPr lang="en-US" altLang="zh-CN" sz="1600" dirty="0" smtClean="0"/>
              <a:t>Analysis Code Link</a:t>
            </a:r>
          </a:p>
          <a:p>
            <a:r>
              <a:rPr lang="en-US" altLang="zh-CN" sz="1600" dirty="0" smtClean="0"/>
              <a:t>Analysis Code Selection</a:t>
            </a:r>
          </a:p>
          <a:p>
            <a:r>
              <a:rPr lang="en-US" altLang="zh-CN" sz="1600" dirty="0" smtClean="0"/>
              <a:t>Carrier</a:t>
            </a:r>
          </a:p>
          <a:p>
            <a:r>
              <a:rPr lang="en-US" altLang="zh-CN" sz="1600" dirty="0" smtClean="0"/>
              <a:t>Cost Set</a:t>
            </a:r>
          </a:p>
          <a:p>
            <a:r>
              <a:rPr lang="en-US" altLang="zh-CN" sz="1600" dirty="0" smtClean="0"/>
              <a:t>Customer</a:t>
            </a:r>
          </a:p>
          <a:p>
            <a:r>
              <a:rPr lang="en-US" altLang="zh-CN" sz="1600" dirty="0" smtClean="0"/>
              <a:t>Customer Item</a:t>
            </a:r>
          </a:p>
          <a:p>
            <a:r>
              <a:rPr lang="en-US" altLang="zh-CN" sz="1600" dirty="0" smtClean="0"/>
              <a:t>Customer Schedule</a:t>
            </a:r>
          </a:p>
          <a:p>
            <a:r>
              <a:rPr lang="en-US" altLang="zh-CN" sz="1600" dirty="0" smtClean="0"/>
              <a:t>Department</a:t>
            </a:r>
          </a:p>
          <a:p>
            <a:r>
              <a:rPr lang="en-US" altLang="zh-CN" sz="1600" dirty="0" smtClean="0"/>
              <a:t>Forecast</a:t>
            </a:r>
          </a:p>
          <a:p>
            <a:r>
              <a:rPr lang="en-US" altLang="zh-CN" sz="1600" dirty="0" smtClean="0"/>
              <a:t>Generalized Code</a:t>
            </a:r>
          </a:p>
          <a:p>
            <a:endParaRPr lang="en-US" altLang="zh-CN" sz="1600" dirty="0" smtClean="0"/>
          </a:p>
        </p:txBody>
      </p:sp>
      <p:sp>
        <p:nvSpPr>
          <p:cNvPr id="6" name="Rectangle 3"/>
          <p:cNvSpPr txBox="1">
            <a:spLocks noChangeArrowheads="1"/>
          </p:cNvSpPr>
          <p:nvPr/>
        </p:nvSpPr>
        <p:spPr bwMode="auto">
          <a:xfrm>
            <a:off x="3250747" y="2743199"/>
            <a:ext cx="2926080" cy="3644153"/>
          </a:xfrm>
          <a:prstGeom prst="rect">
            <a:avLst/>
          </a:prstGeom>
          <a:noFill/>
          <a:ln w="9525">
            <a:noFill/>
            <a:miter lim="800000"/>
            <a:headEnd/>
            <a:tailEnd/>
          </a:ln>
        </p:spPr>
        <p:txBody>
          <a:bodyPr tIns="91440" bIns="91440">
            <a:noAutofit/>
          </a:bodyPr>
          <a:lstStyle/>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Inventory Status</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Inventory Transaction</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Invoice History</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Item</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Item </a:t>
            </a:r>
            <a:r>
              <a:rPr lang="en-US" altLang="zh-CN" sz="1600" dirty="0">
                <a:solidFill>
                  <a:schemeClr val="tx1">
                    <a:lumMod val="75000"/>
                    <a:lumOff val="25000"/>
                  </a:schemeClr>
                </a:solidFill>
                <a:latin typeface="Century Gothic"/>
                <a:cs typeface="Century Gothic"/>
              </a:rPr>
              <a:t>Site Cost</a:t>
            </a:r>
          </a:p>
          <a:p>
            <a:pPr marL="342900" indent="-342900" defTabSz="457200">
              <a:lnSpc>
                <a:spcPct val="80000"/>
              </a:lnSpc>
              <a:spcBef>
                <a:spcPct val="20000"/>
              </a:spcBef>
              <a:buClr>
                <a:schemeClr val="accent6"/>
              </a:buClr>
              <a:buFont typeface="Arial"/>
              <a:buChar char="•"/>
              <a:defRPr/>
            </a:pPr>
            <a:r>
              <a:rPr lang="en-US" altLang="zh-CN" sz="1600" dirty="0" err="1" smtClean="0">
                <a:solidFill>
                  <a:schemeClr val="tx1">
                    <a:lumMod val="75000"/>
                    <a:lumOff val="25000"/>
                  </a:schemeClr>
                </a:solidFill>
                <a:latin typeface="Century Gothic"/>
                <a:cs typeface="Century Gothic"/>
              </a:rPr>
              <a:t>Kanban</a:t>
            </a:r>
            <a:r>
              <a:rPr lang="en-US" altLang="zh-CN" sz="1600" dirty="0" smtClean="0">
                <a:solidFill>
                  <a:schemeClr val="tx1">
                    <a:lumMod val="75000"/>
                    <a:lumOff val="25000"/>
                  </a:schemeClr>
                </a:solidFill>
                <a:latin typeface="Century Gothic"/>
                <a:cs typeface="Century Gothic"/>
              </a:rPr>
              <a:t> Item</a:t>
            </a:r>
          </a:p>
          <a:p>
            <a:pPr marL="342900" indent="-342900" defTabSz="457200">
              <a:lnSpc>
                <a:spcPct val="80000"/>
              </a:lnSpc>
              <a:spcBef>
                <a:spcPct val="20000"/>
              </a:spcBef>
              <a:buClr>
                <a:schemeClr val="accent6"/>
              </a:buClr>
              <a:buFont typeface="Arial"/>
              <a:buChar char="•"/>
              <a:defRPr/>
            </a:pPr>
            <a:r>
              <a:rPr lang="en-US" altLang="zh-CN" sz="1600" dirty="0" err="1" smtClean="0">
                <a:solidFill>
                  <a:schemeClr val="tx1">
                    <a:lumMod val="75000"/>
                    <a:lumOff val="25000"/>
                  </a:schemeClr>
                </a:solidFill>
                <a:latin typeface="Century Gothic"/>
                <a:cs typeface="Century Gothic"/>
              </a:rPr>
              <a:t>Kanben</a:t>
            </a:r>
            <a:r>
              <a:rPr lang="en-US" altLang="zh-CN" sz="1600" dirty="0" smtClean="0">
                <a:solidFill>
                  <a:schemeClr val="tx1">
                    <a:lumMod val="75000"/>
                    <a:lumOff val="25000"/>
                  </a:schemeClr>
                </a:solidFill>
                <a:latin typeface="Century Gothic"/>
                <a:cs typeface="Century Gothic"/>
              </a:rPr>
              <a:t> Process</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Master </a:t>
            </a:r>
            <a:r>
              <a:rPr lang="en-US" altLang="zh-CN" sz="1600" dirty="0">
                <a:solidFill>
                  <a:schemeClr val="tx1">
                    <a:lumMod val="75000"/>
                    <a:lumOff val="25000"/>
                  </a:schemeClr>
                </a:solidFill>
                <a:latin typeface="Century Gothic"/>
                <a:cs typeface="Century Gothic"/>
              </a:rPr>
              <a:t>Comment</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Product Line</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Product Structure</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Purchasing </a:t>
            </a:r>
            <a:r>
              <a:rPr lang="en-US" altLang="zh-CN" sz="1600" dirty="0">
                <a:solidFill>
                  <a:schemeClr val="tx1">
                    <a:lumMod val="75000"/>
                    <a:lumOff val="25000"/>
                  </a:schemeClr>
                </a:solidFill>
                <a:latin typeface="Century Gothic"/>
                <a:cs typeface="Century Gothic"/>
              </a:rPr>
              <a:t>Price List</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Routing</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Sales Order</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Sales Order Price </a:t>
            </a:r>
            <a:r>
              <a:rPr lang="en-US" altLang="zh-CN" sz="1600" dirty="0" smtClean="0">
                <a:solidFill>
                  <a:schemeClr val="tx1">
                    <a:lumMod val="75000"/>
                    <a:lumOff val="25000"/>
                  </a:schemeClr>
                </a:solidFill>
                <a:latin typeface="Century Gothic"/>
                <a:cs typeface="Century Gothic"/>
              </a:rPr>
              <a:t>List</a:t>
            </a:r>
            <a:endParaRPr lang="en-US" altLang="zh-CN" sz="1600" dirty="0">
              <a:solidFill>
                <a:schemeClr val="tx1">
                  <a:lumMod val="75000"/>
                  <a:lumOff val="25000"/>
                </a:schemeClr>
              </a:solidFill>
              <a:latin typeface="Century Gothic"/>
              <a:cs typeface="Century Gothic"/>
            </a:endParaRPr>
          </a:p>
        </p:txBody>
      </p:sp>
      <p:sp>
        <p:nvSpPr>
          <p:cNvPr id="7" name="Rectangle 3"/>
          <p:cNvSpPr txBox="1">
            <a:spLocks noChangeArrowheads="1"/>
          </p:cNvSpPr>
          <p:nvPr/>
        </p:nvSpPr>
        <p:spPr bwMode="auto">
          <a:xfrm>
            <a:off x="6217920" y="2729753"/>
            <a:ext cx="2926080" cy="3546942"/>
          </a:xfrm>
          <a:prstGeom prst="rect">
            <a:avLst/>
          </a:prstGeom>
          <a:noFill/>
          <a:ln w="9525">
            <a:noFill/>
            <a:miter lim="800000"/>
            <a:headEnd/>
            <a:tailEnd/>
          </a:ln>
        </p:spPr>
        <p:txBody>
          <a:bodyPr tIns="91440" bIns="91440">
            <a:noAutofit/>
          </a:bodyPr>
          <a:lstStyle/>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Scheduled Sales Order</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Service Category</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Service Support Call</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Service Support Engineer</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Service Support Work Code</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Shipper</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Ship-To Customer</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Ship-To Dock</a:t>
            </a:r>
            <a:endParaRPr lang="en-US" altLang="zh-CN" sz="1600" dirty="0">
              <a:solidFill>
                <a:schemeClr val="tx1">
                  <a:lumMod val="75000"/>
                  <a:lumOff val="25000"/>
                </a:schemeClr>
              </a:solidFill>
              <a:latin typeface="Century Gothic"/>
              <a:cs typeface="Century Gothic"/>
            </a:endParaRP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Site</a:t>
            </a:r>
          </a:p>
          <a:p>
            <a:pPr marL="342900" indent="-342900" defTabSz="457200">
              <a:lnSpc>
                <a:spcPct val="80000"/>
              </a:lnSpc>
              <a:spcBef>
                <a:spcPct val="20000"/>
              </a:spcBef>
              <a:buClr>
                <a:schemeClr val="accent6"/>
              </a:buClr>
              <a:buFont typeface="Arial"/>
              <a:buChar char="•"/>
              <a:defRPr/>
            </a:pPr>
            <a:r>
              <a:rPr lang="en-US" altLang="zh-CN" sz="1600" dirty="0" smtClean="0">
                <a:solidFill>
                  <a:schemeClr val="tx1">
                    <a:lumMod val="75000"/>
                    <a:lumOff val="25000"/>
                  </a:schemeClr>
                </a:solidFill>
                <a:latin typeface="Century Gothic"/>
                <a:cs typeface="Century Gothic"/>
              </a:rPr>
              <a:t>Supplier</a:t>
            </a:r>
            <a:endParaRPr lang="en-US" altLang="zh-CN" sz="1600" dirty="0">
              <a:solidFill>
                <a:schemeClr val="tx1">
                  <a:lumMod val="75000"/>
                  <a:lumOff val="25000"/>
                </a:schemeClr>
              </a:solidFill>
              <a:latin typeface="Century Gothic"/>
              <a:cs typeface="Century Gothic"/>
            </a:endParaRP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Supplier Item</a:t>
            </a:r>
          </a:p>
          <a:p>
            <a:pPr marL="342900" indent="-342900" defTabSz="457200">
              <a:lnSpc>
                <a:spcPct val="80000"/>
              </a:lnSpc>
              <a:spcBef>
                <a:spcPct val="20000"/>
              </a:spcBef>
              <a:buClr>
                <a:schemeClr val="accent6"/>
              </a:buClr>
              <a:buFont typeface="Arial"/>
              <a:buChar char="•"/>
              <a:defRPr/>
            </a:pPr>
            <a:r>
              <a:rPr lang="en-US" altLang="zh-CN" sz="1600" dirty="0">
                <a:solidFill>
                  <a:schemeClr val="tx1">
                    <a:lumMod val="75000"/>
                    <a:lumOff val="25000"/>
                  </a:schemeClr>
                </a:solidFill>
                <a:latin typeface="Century Gothic"/>
                <a:cs typeface="Century Gothic"/>
              </a:rPr>
              <a:t>Work Center</a:t>
            </a:r>
          </a:p>
        </p:txBody>
      </p:sp>
      <p:sp>
        <p:nvSpPr>
          <p:cNvPr id="9" name="Rectangle 3"/>
          <p:cNvSpPr txBox="1">
            <a:spLocks noChangeArrowheads="1"/>
          </p:cNvSpPr>
          <p:nvPr/>
        </p:nvSpPr>
        <p:spPr>
          <a:xfrm>
            <a:off x="457200" y="891611"/>
            <a:ext cx="8229600" cy="1797802"/>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Predefined business objects</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QAD-defined business objects are provided</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QAD-defined means the user cannot modify the business object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r>
              <a:rPr lang="en-US" altLang="zh-CN" smtClean="0"/>
              <a:t>Complete the exercise in your training guide.</a:t>
            </a:r>
          </a:p>
          <a:p>
            <a:endParaRPr lang="en-US" altLang="zh-CN" smtClean="0"/>
          </a:p>
          <a:p>
            <a:endParaRPr lang="zh-CN" altLang="en-US" smtClean="0"/>
          </a:p>
        </p:txBody>
      </p:sp>
      <p:sp>
        <p:nvSpPr>
          <p:cNvPr id="18435" name="Rectangle 2"/>
          <p:cNvSpPr>
            <a:spLocks noGrp="1" noChangeArrowheads="1"/>
          </p:cNvSpPr>
          <p:nvPr>
            <p:ph type="title"/>
          </p:nvPr>
        </p:nvSpPr>
        <p:spPr/>
        <p:txBody>
          <a:bodyPr/>
          <a:lstStyle/>
          <a:p>
            <a:r>
              <a:rPr lang="en-IE" smtClean="0"/>
              <a:t>Exercise - Business Objects</a:t>
            </a:r>
            <a:endParaRPr lang="en-US" altLang="zh-CN" smtClean="0"/>
          </a:p>
        </p:txBody>
      </p:sp>
      <p:sp>
        <p:nvSpPr>
          <p:cNvPr id="5" name="Footer Placeholder 4"/>
          <p:cNvSpPr>
            <a:spLocks noGrp="1"/>
          </p:cNvSpPr>
          <p:nvPr>
            <p:ph type="ftr" sz="quarter" idx="10"/>
          </p:nvPr>
        </p:nvSpPr>
        <p:spPr/>
        <p:txBody>
          <a:bodyPr/>
          <a:lstStyle/>
          <a:p>
            <a:r>
              <a:rPr lang="en-US" dirty="0" smtClean="0"/>
              <a:t>QX-BOP-190</a:t>
            </a:r>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fontScale="85000" lnSpcReduction="10000"/>
          </a:bodyPr>
          <a:lstStyle/>
          <a:p>
            <a:r>
              <a:rPr lang="en-US" altLang="zh-CN" dirty="0" smtClean="0"/>
              <a:t>A business object</a:t>
            </a:r>
          </a:p>
          <a:p>
            <a:pPr lvl="1"/>
            <a:r>
              <a:rPr lang="en-US" altLang="zh-CN" dirty="0" smtClean="0"/>
              <a:t>Represents an object within a source application</a:t>
            </a:r>
          </a:p>
          <a:p>
            <a:pPr lvl="1"/>
            <a:r>
              <a:rPr lang="en-US" altLang="zh-CN" dirty="0" smtClean="0"/>
              <a:t>Is a hierarchy of related database tables (called data objects)</a:t>
            </a:r>
          </a:p>
          <a:p>
            <a:pPr lvl="1"/>
            <a:r>
              <a:rPr lang="en-US" altLang="zh-CN" dirty="0" smtClean="0"/>
              <a:t>Includes the relationships between those tables (joins)</a:t>
            </a:r>
          </a:p>
          <a:p>
            <a:pPr lvl="1"/>
            <a:r>
              <a:rPr lang="en-US" altLang="zh-CN" dirty="0" smtClean="0"/>
              <a:t>May include “filter” queries to restrict extracted data</a:t>
            </a:r>
          </a:p>
          <a:p>
            <a:r>
              <a:rPr lang="en-US" altLang="zh-CN" dirty="0" smtClean="0"/>
              <a:t>The term business object is used to represent both</a:t>
            </a:r>
          </a:p>
          <a:p>
            <a:pPr lvl="1"/>
            <a:r>
              <a:rPr lang="en-US" altLang="zh-CN" dirty="0" smtClean="0"/>
              <a:t>The definition of a business object</a:t>
            </a:r>
          </a:p>
          <a:p>
            <a:pPr lvl="1"/>
            <a:r>
              <a:rPr lang="en-US" altLang="zh-CN" dirty="0" smtClean="0"/>
              <a:t>An instance of that definition</a:t>
            </a:r>
          </a:p>
          <a:p>
            <a:r>
              <a:rPr lang="en-US" altLang="zh-CN" dirty="0" smtClean="0"/>
              <a:t>Business objects are specific to application type</a:t>
            </a:r>
          </a:p>
          <a:p>
            <a:pPr lvl="1"/>
            <a:r>
              <a:rPr lang="en-US" altLang="zh-CN" dirty="0" smtClean="0"/>
              <a:t>Uniquely identified by application type and business object name</a:t>
            </a:r>
          </a:p>
          <a:p>
            <a:pPr lvl="1"/>
            <a:r>
              <a:rPr lang="en-US" altLang="zh-CN" dirty="0" smtClean="0"/>
              <a:t>This is because they depend on database </a:t>
            </a:r>
            <a:r>
              <a:rPr lang="en-US" altLang="zh-CN" dirty="0" err="1" smtClean="0"/>
              <a:t>metaschema</a:t>
            </a:r>
            <a:endParaRPr lang="en-US" altLang="zh-CN" dirty="0" smtClean="0"/>
          </a:p>
          <a:p>
            <a:r>
              <a:rPr lang="en-US" altLang="zh-CN" dirty="0" smtClean="0"/>
              <a:t>Can be mapped to a Progress </a:t>
            </a:r>
            <a:r>
              <a:rPr lang="en-US" altLang="zh-CN" dirty="0" err="1" smtClean="0"/>
              <a:t>ProDataSet</a:t>
            </a:r>
            <a:r>
              <a:rPr lang="en-US" altLang="zh-CN" dirty="0" smtClean="0"/>
              <a:t> internally</a:t>
            </a:r>
          </a:p>
          <a:p>
            <a:r>
              <a:rPr lang="en-US" altLang="zh-CN" dirty="0" smtClean="0"/>
              <a:t>Can be defined using the QXO UI</a:t>
            </a:r>
          </a:p>
          <a:p>
            <a:endParaRPr lang="zh-CN" altLang="en-US" dirty="0" smtClean="0"/>
          </a:p>
        </p:txBody>
      </p:sp>
      <p:sp>
        <p:nvSpPr>
          <p:cNvPr id="4099" name="Rectangle 2"/>
          <p:cNvSpPr>
            <a:spLocks noGrp="1" noChangeArrowheads="1"/>
          </p:cNvSpPr>
          <p:nvPr>
            <p:ph type="title"/>
          </p:nvPr>
        </p:nvSpPr>
        <p:spPr/>
        <p:txBody>
          <a:bodyPr/>
          <a:lstStyle/>
          <a:p>
            <a:r>
              <a:rPr lang="en-US" altLang="zh-CN" smtClean="0"/>
              <a:t>Business Objects - Overview</a:t>
            </a:r>
          </a:p>
        </p:txBody>
      </p:sp>
      <p:sp>
        <p:nvSpPr>
          <p:cNvPr id="5" name="Footer Placeholder 4"/>
          <p:cNvSpPr>
            <a:spLocks noGrp="1"/>
          </p:cNvSpPr>
          <p:nvPr>
            <p:ph type="ftr" sz="quarter" idx="10"/>
          </p:nvPr>
        </p:nvSpPr>
        <p:spPr/>
        <p:txBody>
          <a:bodyPr/>
          <a:lstStyle/>
          <a:p>
            <a:r>
              <a:rPr lang="en-US" dirty="0" smtClean="0"/>
              <a:t>QX-BOP-020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normAutofit fontScale="92500" lnSpcReduction="10000"/>
          </a:bodyPr>
          <a:lstStyle/>
          <a:p>
            <a:r>
              <a:rPr lang="en-US" altLang="zh-CN" dirty="0" smtClean="0"/>
              <a:t>A profile</a:t>
            </a:r>
          </a:p>
          <a:p>
            <a:pPr lvl="1"/>
            <a:r>
              <a:rPr lang="en-US" altLang="zh-CN" dirty="0" smtClean="0"/>
              <a:t>Is a blueprint for generating a QDoc from a business object</a:t>
            </a:r>
          </a:p>
          <a:p>
            <a:pPr lvl="1"/>
            <a:r>
              <a:rPr lang="en-US" altLang="zh-CN" dirty="0" smtClean="0"/>
              <a:t>May include filter queries to restrict the business objects to which it applies</a:t>
            </a:r>
          </a:p>
          <a:p>
            <a:r>
              <a:rPr lang="en-US" altLang="zh-CN" dirty="0" smtClean="0"/>
              <a:t>Profiles are specific to business objects</a:t>
            </a:r>
          </a:p>
          <a:p>
            <a:pPr lvl="1"/>
            <a:r>
              <a:rPr lang="en-US" altLang="zh-CN" dirty="0" smtClean="0"/>
              <a:t>Uniquely identified by application type, business object name and profile name</a:t>
            </a:r>
          </a:p>
          <a:p>
            <a:pPr lvl="1"/>
            <a:r>
              <a:rPr lang="en-US" altLang="zh-CN" dirty="0" smtClean="0"/>
              <a:t>Each business object has a default profile</a:t>
            </a:r>
            <a:endParaRPr lang="en-IE" dirty="0" smtClean="0"/>
          </a:p>
          <a:p>
            <a:pPr lvl="1"/>
            <a:r>
              <a:rPr lang="en-US" altLang="zh-CN" dirty="0" smtClean="0"/>
              <a:t>New profiles are created by copying the default profile for a business object</a:t>
            </a:r>
          </a:p>
          <a:p>
            <a:pPr lvl="1"/>
            <a:r>
              <a:rPr lang="en-US" altLang="zh-CN" dirty="0" smtClean="0"/>
              <a:t>A business object may have multiple profiles for different purposes</a:t>
            </a:r>
          </a:p>
          <a:p>
            <a:r>
              <a:rPr lang="en-US" altLang="zh-CN" dirty="0" smtClean="0"/>
              <a:t>Maintained using the QXO UI</a:t>
            </a:r>
          </a:p>
          <a:p>
            <a:pPr lvl="1"/>
            <a:r>
              <a:rPr lang="en-US" altLang="zh-CN" dirty="0" smtClean="0"/>
              <a:t>Maintenance of profiles is similar to business objects</a:t>
            </a:r>
          </a:p>
          <a:p>
            <a:endParaRPr lang="en-US" altLang="zh-CN" dirty="0" smtClean="0"/>
          </a:p>
        </p:txBody>
      </p:sp>
      <p:sp>
        <p:nvSpPr>
          <p:cNvPr id="19459" name="Rectangle 2"/>
          <p:cNvSpPr>
            <a:spLocks noGrp="1" noChangeArrowheads="1"/>
          </p:cNvSpPr>
          <p:nvPr>
            <p:ph type="title"/>
          </p:nvPr>
        </p:nvSpPr>
        <p:spPr/>
        <p:txBody>
          <a:bodyPr/>
          <a:lstStyle/>
          <a:p>
            <a:r>
              <a:rPr lang="en-US" altLang="zh-CN" smtClean="0"/>
              <a:t>Profiles</a:t>
            </a:r>
          </a:p>
        </p:txBody>
      </p:sp>
      <p:sp>
        <p:nvSpPr>
          <p:cNvPr id="5" name="Footer Placeholder 4"/>
          <p:cNvSpPr>
            <a:spLocks noGrp="1"/>
          </p:cNvSpPr>
          <p:nvPr>
            <p:ph type="ftr" sz="quarter" idx="10"/>
          </p:nvPr>
        </p:nvSpPr>
        <p:spPr/>
        <p:txBody>
          <a:bodyPr/>
          <a:lstStyle/>
          <a:p>
            <a:r>
              <a:rPr lang="en-US" dirty="0" smtClean="0"/>
              <a:t>QX-BOP-200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r>
              <a:rPr lang="en-US" altLang="zh-CN" smtClean="0"/>
              <a:t>Used by Message Publisher</a:t>
            </a:r>
          </a:p>
          <a:p>
            <a:pPr lvl="1"/>
            <a:r>
              <a:rPr lang="en-US" altLang="zh-CN" smtClean="0"/>
              <a:t>Picks up an extracted Business Object (Event Message)</a:t>
            </a:r>
          </a:p>
          <a:p>
            <a:pPr lvl="1"/>
            <a:r>
              <a:rPr lang="en-US" altLang="zh-CN" smtClean="0"/>
              <a:t>Iterates through associated Profiles for the Business Object</a:t>
            </a:r>
          </a:p>
          <a:p>
            <a:pPr lvl="1"/>
            <a:r>
              <a:rPr lang="en-US" altLang="zh-CN" smtClean="0"/>
              <a:t>Generates a QDoc for each Profile &amp; stores it back in QXODB</a:t>
            </a:r>
          </a:p>
        </p:txBody>
      </p:sp>
      <p:sp>
        <p:nvSpPr>
          <p:cNvPr id="20483" name="Rectangle 2"/>
          <p:cNvSpPr>
            <a:spLocks noGrp="1" noChangeArrowheads="1"/>
          </p:cNvSpPr>
          <p:nvPr>
            <p:ph type="title"/>
          </p:nvPr>
        </p:nvSpPr>
        <p:spPr/>
        <p:txBody>
          <a:bodyPr/>
          <a:lstStyle/>
          <a:p>
            <a:r>
              <a:rPr lang="en-US" altLang="zh-CN" smtClean="0"/>
              <a:t>Profiles - How are they used?</a:t>
            </a:r>
          </a:p>
        </p:txBody>
      </p:sp>
      <p:sp>
        <p:nvSpPr>
          <p:cNvPr id="5" name="Footer Placeholder 4"/>
          <p:cNvSpPr>
            <a:spLocks noGrp="1"/>
          </p:cNvSpPr>
          <p:nvPr>
            <p:ph type="ftr" sz="quarter" idx="10"/>
          </p:nvPr>
        </p:nvSpPr>
        <p:spPr/>
        <p:txBody>
          <a:bodyPr/>
          <a:lstStyle/>
          <a:p>
            <a:r>
              <a:rPr lang="en-US" dirty="0" smtClean="0"/>
              <a:t>QX-BOP-210</a:t>
            </a:r>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a:bodyPr>
          <a:lstStyle/>
          <a:p>
            <a:r>
              <a:rPr lang="en-US" altLang="zh-CN" sz="2400" dirty="0" smtClean="0"/>
              <a:t>Use the Profiles tab on the UI to create new profiles and view existing ones.</a:t>
            </a:r>
          </a:p>
        </p:txBody>
      </p:sp>
      <p:sp>
        <p:nvSpPr>
          <p:cNvPr id="21507" name="Rectangle 2"/>
          <p:cNvSpPr>
            <a:spLocks noGrp="1" noChangeArrowheads="1"/>
          </p:cNvSpPr>
          <p:nvPr>
            <p:ph type="title"/>
          </p:nvPr>
        </p:nvSpPr>
        <p:spPr/>
        <p:txBody>
          <a:bodyPr/>
          <a:lstStyle/>
          <a:p>
            <a:r>
              <a:rPr lang="en-US" altLang="zh-CN" smtClean="0"/>
              <a:t>Profiles - UI Tab</a:t>
            </a:r>
          </a:p>
        </p:txBody>
      </p:sp>
      <p:sp>
        <p:nvSpPr>
          <p:cNvPr id="9" name="Footer Placeholder 8"/>
          <p:cNvSpPr>
            <a:spLocks noGrp="1"/>
          </p:cNvSpPr>
          <p:nvPr>
            <p:ph type="ftr" sz="quarter" idx="10"/>
          </p:nvPr>
        </p:nvSpPr>
        <p:spPr/>
        <p:txBody>
          <a:bodyPr/>
          <a:lstStyle/>
          <a:p>
            <a:r>
              <a:rPr lang="en-US" dirty="0" smtClean="0"/>
              <a:t>QX-BOP-220</a:t>
            </a:r>
            <a:endParaRPr lang="en-US" dirty="0"/>
          </a:p>
        </p:txBody>
      </p:sp>
      <p:pic>
        <p:nvPicPr>
          <p:cNvPr id="4098" name="Picture 2"/>
          <p:cNvPicPr>
            <a:picLocks noChangeAspect="1" noChangeArrowheads="1"/>
          </p:cNvPicPr>
          <p:nvPr/>
        </p:nvPicPr>
        <p:blipFill>
          <a:blip r:embed="rId3"/>
          <a:srcRect/>
          <a:stretch>
            <a:fillRect/>
          </a:stretch>
        </p:blipFill>
        <p:spPr bwMode="auto">
          <a:xfrm>
            <a:off x="975361" y="1686560"/>
            <a:ext cx="7203712" cy="463962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r>
              <a:rPr lang="en-US" altLang="zh-CN" smtClean="0"/>
              <a:t>Select the Application Type</a:t>
            </a:r>
          </a:p>
          <a:p>
            <a:r>
              <a:rPr lang="en-US" altLang="zh-CN" smtClean="0"/>
              <a:t>Search by pattern match on Business Object or Profile names</a:t>
            </a:r>
          </a:p>
          <a:p>
            <a:r>
              <a:rPr lang="en-US" altLang="zh-CN" smtClean="0"/>
              <a:t>QAD Supplied profiles</a:t>
            </a:r>
          </a:p>
        </p:txBody>
      </p:sp>
      <p:sp>
        <p:nvSpPr>
          <p:cNvPr id="22531" name="Rectangle 2"/>
          <p:cNvSpPr>
            <a:spLocks noGrp="1" noChangeArrowheads="1"/>
          </p:cNvSpPr>
          <p:nvPr>
            <p:ph type="title"/>
          </p:nvPr>
        </p:nvSpPr>
        <p:spPr/>
        <p:txBody>
          <a:bodyPr/>
          <a:lstStyle/>
          <a:p>
            <a:r>
              <a:rPr lang="en-US" altLang="zh-CN" smtClean="0"/>
              <a:t>Profiles - Building</a:t>
            </a:r>
          </a:p>
        </p:txBody>
      </p:sp>
      <p:sp>
        <p:nvSpPr>
          <p:cNvPr id="6" name="Footer Placeholder 5"/>
          <p:cNvSpPr>
            <a:spLocks noGrp="1"/>
          </p:cNvSpPr>
          <p:nvPr>
            <p:ph type="ftr" sz="quarter" idx="10"/>
          </p:nvPr>
        </p:nvSpPr>
        <p:spPr/>
        <p:txBody>
          <a:bodyPr/>
          <a:lstStyle/>
          <a:p>
            <a:r>
              <a:rPr lang="en-US" dirty="0" smtClean="0"/>
              <a:t>QX-BOP-230</a:t>
            </a:r>
            <a:endParaRPr lang="en-US" dirty="0"/>
          </a:p>
        </p:txBody>
      </p:sp>
      <p:pic>
        <p:nvPicPr>
          <p:cNvPr id="22534" name="Picture 6"/>
          <p:cNvPicPr>
            <a:picLocks noChangeAspect="1" noChangeArrowheads="1"/>
          </p:cNvPicPr>
          <p:nvPr/>
        </p:nvPicPr>
        <p:blipFill>
          <a:blip r:embed="rId3" cstate="print"/>
          <a:srcRect/>
          <a:stretch>
            <a:fillRect/>
          </a:stretch>
        </p:blipFill>
        <p:spPr bwMode="auto">
          <a:xfrm>
            <a:off x="1193800" y="3136751"/>
            <a:ext cx="7077075" cy="276860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normAutofit/>
          </a:bodyPr>
          <a:lstStyle/>
          <a:p>
            <a:r>
              <a:rPr lang="en-US" altLang="zh-CN" sz="2400" dirty="0" smtClean="0"/>
              <a:t>Description</a:t>
            </a:r>
          </a:p>
          <a:p>
            <a:r>
              <a:rPr lang="en-US" altLang="zh-CN" sz="2400" dirty="0" smtClean="0"/>
              <a:t>Domain &amp; Entity</a:t>
            </a:r>
          </a:p>
          <a:p>
            <a:r>
              <a:rPr lang="en-US" altLang="zh-CN" sz="2400" dirty="0" smtClean="0"/>
              <a:t>Type: identified the response type so the response can be parsed correctly</a:t>
            </a:r>
          </a:p>
          <a:p>
            <a:r>
              <a:rPr lang="en-US" altLang="zh-CN" sz="2400" dirty="0" smtClean="0"/>
              <a:t>QAD-defined flag</a:t>
            </a:r>
          </a:p>
          <a:p>
            <a:pPr lvl="1"/>
            <a:r>
              <a:rPr lang="en-US" altLang="zh-CN" sz="2000" dirty="0" smtClean="0"/>
              <a:t>Same as for Business Objects</a:t>
            </a:r>
          </a:p>
        </p:txBody>
      </p:sp>
      <p:sp>
        <p:nvSpPr>
          <p:cNvPr id="23555" name="Rectangle 2"/>
          <p:cNvSpPr>
            <a:spLocks noGrp="1" noChangeArrowheads="1"/>
          </p:cNvSpPr>
          <p:nvPr>
            <p:ph type="title"/>
          </p:nvPr>
        </p:nvSpPr>
        <p:spPr/>
        <p:txBody>
          <a:bodyPr/>
          <a:lstStyle/>
          <a:p>
            <a:r>
              <a:rPr lang="en-US" altLang="zh-CN" smtClean="0"/>
              <a:t>Profile Attributes</a:t>
            </a:r>
          </a:p>
        </p:txBody>
      </p:sp>
      <p:sp>
        <p:nvSpPr>
          <p:cNvPr id="6" name="Footer Placeholder 5"/>
          <p:cNvSpPr>
            <a:spLocks noGrp="1"/>
          </p:cNvSpPr>
          <p:nvPr>
            <p:ph type="ftr" sz="quarter" idx="10"/>
          </p:nvPr>
        </p:nvSpPr>
        <p:spPr/>
        <p:txBody>
          <a:bodyPr/>
          <a:lstStyle/>
          <a:p>
            <a:r>
              <a:rPr lang="en-US" dirty="0" smtClean="0"/>
              <a:t>QX-BOP-240</a:t>
            </a:r>
            <a:endParaRPr lang="en-US" dirty="0"/>
          </a:p>
        </p:txBody>
      </p:sp>
      <p:pic>
        <p:nvPicPr>
          <p:cNvPr id="23558" name="Picture 6"/>
          <p:cNvPicPr>
            <a:picLocks noChangeAspect="1" noChangeArrowheads="1"/>
          </p:cNvPicPr>
          <p:nvPr/>
        </p:nvPicPr>
        <p:blipFill>
          <a:blip r:embed="rId3" cstate="print"/>
          <a:srcRect/>
          <a:stretch>
            <a:fillRect/>
          </a:stretch>
        </p:blipFill>
        <p:spPr bwMode="auto">
          <a:xfrm>
            <a:off x="1492404" y="3509682"/>
            <a:ext cx="6280673" cy="249900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6" name="Picture 10"/>
          <p:cNvPicPr>
            <a:picLocks noChangeAspect="1" noChangeArrowheads="1"/>
          </p:cNvPicPr>
          <p:nvPr/>
        </p:nvPicPr>
        <p:blipFill>
          <a:blip r:embed="rId3" cstate="print"/>
          <a:srcRect/>
          <a:stretch>
            <a:fillRect/>
          </a:stretch>
        </p:blipFill>
        <p:spPr bwMode="auto">
          <a:xfrm>
            <a:off x="4352925" y="777525"/>
            <a:ext cx="4616450" cy="1836738"/>
          </a:xfrm>
          <a:prstGeom prst="rect">
            <a:avLst/>
          </a:prstGeom>
          <a:noFill/>
          <a:ln w="9525" algn="ctr">
            <a:noFill/>
            <a:miter lim="800000"/>
            <a:headEnd/>
            <a:tailEnd/>
          </a:ln>
          <a:effectLst/>
        </p:spPr>
      </p:pic>
      <p:sp>
        <p:nvSpPr>
          <p:cNvPr id="24580" name="Rectangle 3"/>
          <p:cNvSpPr>
            <a:spLocks noGrp="1" noChangeArrowheads="1"/>
          </p:cNvSpPr>
          <p:nvPr>
            <p:ph idx="1"/>
          </p:nvPr>
        </p:nvSpPr>
        <p:spPr>
          <a:xfrm>
            <a:off x="457200" y="2652986"/>
            <a:ext cx="8229600" cy="3767060"/>
          </a:xfrm>
        </p:spPr>
        <p:txBody>
          <a:bodyPr>
            <a:normAutofit/>
          </a:bodyPr>
          <a:lstStyle/>
          <a:p>
            <a:pPr eaLnBrk="1" hangingPunct="1">
              <a:lnSpc>
                <a:spcPct val="80000"/>
              </a:lnSpc>
              <a:buFont typeface="Webdings" pitchFamily="18" charset="2"/>
              <a:buNone/>
            </a:pPr>
            <a:r>
              <a:rPr lang="en-US" altLang="zh-CN" sz="1400" dirty="0" smtClean="0">
                <a:latin typeface="+mj-lt"/>
                <a:ea typeface="宋体" pitchFamily="2" charset="-122"/>
              </a:rPr>
              <a:t>&lt;</a:t>
            </a:r>
            <a:r>
              <a:rPr lang="en-US" altLang="zh-CN" sz="1400" dirty="0" err="1" smtClean="0">
                <a:solidFill>
                  <a:srgbClr val="FF0B0B"/>
                </a:solidFill>
                <a:latin typeface="+mj-lt"/>
                <a:ea typeface="宋体" pitchFamily="2" charset="-122"/>
              </a:rPr>
              <a:t>qdoc:maintainItemMaster</a:t>
            </a:r>
            <a:r>
              <a:rPr lang="en-US" altLang="zh-CN" sz="1400" dirty="0" smtClean="0">
                <a:latin typeface="+mj-lt"/>
                <a:ea typeface="宋体" pitchFamily="2" charset="-122"/>
              </a:rPr>
              <a:t> </a:t>
            </a:r>
            <a:r>
              <a:rPr lang="en-US" altLang="zh-CN" sz="1400" dirty="0" err="1" smtClean="0">
                <a:solidFill>
                  <a:srgbClr val="FF0B0B"/>
                </a:solidFill>
                <a:latin typeface="+mj-lt"/>
                <a:ea typeface="宋体" pitchFamily="2" charset="-122"/>
              </a:rPr>
              <a:t>xmlns:xsi</a:t>
            </a:r>
            <a:r>
              <a:rPr lang="en-US" altLang="zh-CN" sz="1400" dirty="0" smtClean="0">
                <a:solidFill>
                  <a:srgbClr val="FF0B0B"/>
                </a:solidFill>
                <a:latin typeface="+mj-lt"/>
                <a:ea typeface="宋体" pitchFamily="2" charset="-122"/>
              </a:rPr>
              <a:t>="http://www.w3.org/2001/XMLSchema-instance"&gt;</a:t>
            </a:r>
          </a:p>
          <a:p>
            <a:pPr eaLnBrk="1" hangingPunct="1">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qcom:dsSessionContext</a:t>
            </a:r>
            <a:r>
              <a:rPr lang="en-US" altLang="zh-CN" sz="1400" dirty="0" smtClean="0">
                <a:latin typeface="+mj-lt"/>
                <a:ea typeface="宋体" pitchFamily="2" charset="-122"/>
              </a:rPr>
              <a:t>&gt;</a:t>
            </a:r>
          </a:p>
          <a:p>
            <a:pPr>
              <a:lnSpc>
                <a:spcPct val="80000"/>
              </a:lnSpc>
              <a:buFont typeface="Webdings" pitchFamily="18" charset="2"/>
              <a:buNone/>
            </a:pPr>
            <a:endParaRPr lang="en-US" altLang="zh-CN" sz="1400" dirty="0" smtClean="0">
              <a:latin typeface="+mj-lt"/>
              <a:ea typeface="宋体" pitchFamily="2" charset="-122"/>
            </a:endParaRPr>
          </a:p>
          <a:p>
            <a:pPr eaLnBrk="1" hangingPunct="1">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qcom:ttContext</a:t>
            </a:r>
            <a:r>
              <a:rPr lang="en-US" altLang="zh-CN" sz="1400" dirty="0" smtClean="0">
                <a:latin typeface="+mj-lt"/>
                <a:ea typeface="宋体" pitchFamily="2" charset="-122"/>
              </a:rPr>
              <a:t>&gt;</a:t>
            </a:r>
          </a:p>
          <a:p>
            <a:pPr eaLnBrk="1" hangingPunct="1">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qcom:propertyQualifier</a:t>
            </a:r>
            <a:r>
              <a:rPr lang="en-US" altLang="zh-CN" sz="1400" dirty="0" smtClean="0">
                <a:latin typeface="+mj-lt"/>
                <a:ea typeface="宋体" pitchFamily="2" charset="-122"/>
              </a:rPr>
              <a:t>&gt;QAD&lt;/</a:t>
            </a:r>
            <a:r>
              <a:rPr lang="en-US" altLang="zh-CN" sz="1400" dirty="0" err="1" smtClean="0">
                <a:latin typeface="+mj-lt"/>
                <a:ea typeface="宋体" pitchFamily="2" charset="-122"/>
              </a:rPr>
              <a:t>qcom:propertyQualifier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qcom:propertyName</a:t>
            </a:r>
            <a:r>
              <a:rPr lang="en-US" altLang="zh-CN" sz="1400" dirty="0" smtClean="0">
                <a:latin typeface="+mj-lt"/>
                <a:ea typeface="宋体" pitchFamily="2" charset="-122"/>
              </a:rPr>
              <a:t>&gt;</a:t>
            </a:r>
            <a:r>
              <a:rPr lang="en-US" altLang="zh-CN" sz="1400" dirty="0" smtClean="0">
                <a:solidFill>
                  <a:srgbClr val="FF0B0B"/>
                </a:solidFill>
                <a:latin typeface="+mj-lt"/>
                <a:ea typeface="宋体" pitchFamily="2" charset="-122"/>
              </a:rPr>
              <a:t>version</a:t>
            </a:r>
            <a:r>
              <a:rPr lang="en-US" altLang="zh-CN" sz="1400" dirty="0" smtClean="0">
                <a:latin typeface="+mj-lt"/>
                <a:ea typeface="宋体" pitchFamily="2" charset="-122"/>
              </a:rPr>
              <a:t>&lt;/</a:t>
            </a:r>
            <a:r>
              <a:rPr lang="en-US" altLang="zh-CN" sz="1400" dirty="0" err="1" smtClean="0">
                <a:latin typeface="+mj-lt"/>
                <a:ea typeface="宋体" pitchFamily="2" charset="-122"/>
              </a:rPr>
              <a:t>qcom:propertyName</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qcom:propertyValue</a:t>
            </a:r>
            <a:r>
              <a:rPr lang="en-US" altLang="zh-CN" sz="1400" dirty="0" smtClean="0">
                <a:latin typeface="+mj-lt"/>
                <a:ea typeface="宋体" pitchFamily="2" charset="-122"/>
              </a:rPr>
              <a:t>&gt;</a:t>
            </a:r>
            <a:r>
              <a:rPr lang="en-US" altLang="zh-CN" sz="1400" dirty="0" smtClean="0">
                <a:solidFill>
                  <a:srgbClr val="FF0B0B"/>
                </a:solidFill>
                <a:latin typeface="+mj-lt"/>
                <a:ea typeface="宋体" pitchFamily="2" charset="-122"/>
              </a:rPr>
              <a:t>eB21_2</a:t>
            </a:r>
            <a:r>
              <a:rPr lang="en-US" altLang="zh-CN" sz="1400" dirty="0" smtClean="0">
                <a:latin typeface="+mj-lt"/>
                <a:ea typeface="宋体" pitchFamily="2" charset="-122"/>
              </a:rPr>
              <a:t>&lt;/</a:t>
            </a:r>
            <a:r>
              <a:rPr lang="en-US" altLang="zh-CN" sz="1400" dirty="0" err="1" smtClean="0">
                <a:latin typeface="+mj-lt"/>
                <a:ea typeface="宋体" pitchFamily="2" charset="-122"/>
              </a:rPr>
              <a:t>qcom:propertyValue</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qcom:ttContext</a:t>
            </a:r>
            <a:r>
              <a:rPr lang="en-US" altLang="zh-CN" sz="1400" dirty="0" smtClean="0">
                <a:latin typeface="+mj-lt"/>
                <a:ea typeface="宋体" pitchFamily="2" charset="-122"/>
              </a:rPr>
              <a:t>&gt;</a:t>
            </a:r>
          </a:p>
          <a:p>
            <a:pPr>
              <a:lnSpc>
                <a:spcPct val="80000"/>
              </a:lnSpc>
              <a:buFont typeface="Webdings" pitchFamily="18" charset="2"/>
              <a:buNone/>
            </a:pPr>
            <a:endParaRPr lang="en-US" altLang="zh-CN" sz="1400" dirty="0" smtClean="0">
              <a:solidFill>
                <a:srgbClr val="FF0B0B"/>
              </a:solidFill>
              <a:latin typeface="+mj-lt"/>
              <a:ea typeface="宋体" pitchFamily="2" charset="-122"/>
            </a:endParaRP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qcom:dsSessionContext</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qdoc:dsItemMaster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qdoc:itemMaster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qdoc:operation</a:t>
            </a:r>
            <a:r>
              <a:rPr lang="en-US" altLang="zh-CN" sz="1400" dirty="0" smtClean="0">
                <a:latin typeface="+mj-lt"/>
                <a:ea typeface="宋体" pitchFamily="2" charset="-122"/>
              </a:rPr>
              <a:t>&gt;A&lt;/</a:t>
            </a:r>
            <a:r>
              <a:rPr lang="en-US" altLang="zh-CN" sz="1400" dirty="0" err="1" smtClean="0">
                <a:latin typeface="+mj-lt"/>
                <a:ea typeface="宋体" pitchFamily="2" charset="-122"/>
              </a:rPr>
              <a:t>qdoc:operation</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a:t>
            </a:r>
          </a:p>
          <a:p>
            <a:pPr>
              <a:lnSpc>
                <a:spcPct val="80000"/>
              </a:lnSpc>
              <a:buFont typeface="Webdings" pitchFamily="18" charset="2"/>
              <a:buNone/>
            </a:pPr>
            <a:r>
              <a:rPr lang="zh-CN" altLang="en-US" sz="1400" dirty="0" smtClean="0">
                <a:latin typeface="+mj-lt"/>
                <a:ea typeface="宋体" pitchFamily="2" charset="-122"/>
              </a:rPr>
              <a:t>	       </a:t>
            </a:r>
            <a:r>
              <a:rPr lang="en-US" altLang="zh-CN" sz="1400" dirty="0" smtClean="0">
                <a:latin typeface="+mj-lt"/>
                <a:ea typeface="宋体" pitchFamily="2" charset="-122"/>
              </a:rPr>
              <a:t>&lt;/</a:t>
            </a:r>
            <a:r>
              <a:rPr lang="en-US" altLang="zh-CN" sz="1400" dirty="0" err="1" smtClean="0">
                <a:latin typeface="+mj-lt"/>
                <a:ea typeface="宋体" pitchFamily="2" charset="-122"/>
              </a:rPr>
              <a:t>qdoc:itemMaster</a:t>
            </a:r>
            <a:r>
              <a:rPr lang="en-US" altLang="zh-CN" sz="1400" dirty="0" smtClean="0">
                <a:latin typeface="+mj-lt"/>
                <a:ea typeface="宋体" pitchFamily="2" charset="-122"/>
              </a:rPr>
              <a:t>&gt;</a:t>
            </a:r>
          </a:p>
          <a:p>
            <a:pPr>
              <a:lnSpc>
                <a:spcPct val="80000"/>
              </a:lnSpc>
              <a:buFont typeface="Webdings" pitchFamily="18" charset="2"/>
              <a:buNone/>
            </a:pPr>
            <a:r>
              <a:rPr lang="en-US" altLang="zh-CN" sz="1400" dirty="0" smtClean="0">
                <a:latin typeface="+mj-lt"/>
                <a:ea typeface="宋体" pitchFamily="2" charset="-122"/>
              </a:rPr>
              <a:t>	&lt;/</a:t>
            </a:r>
            <a:r>
              <a:rPr lang="en-US" altLang="zh-CN" sz="1400" dirty="0" err="1" smtClean="0">
                <a:latin typeface="+mj-lt"/>
                <a:ea typeface="宋体" pitchFamily="2" charset="-122"/>
              </a:rPr>
              <a:t>qdoc:</a:t>
            </a:r>
            <a:r>
              <a:rPr lang="en-US" altLang="zh-CN" sz="1400" dirty="0" err="1" smtClean="0">
                <a:solidFill>
                  <a:srgbClr val="FF0000"/>
                </a:solidFill>
                <a:latin typeface="+mj-lt"/>
                <a:ea typeface="宋体" pitchFamily="2" charset="-122"/>
              </a:rPr>
              <a:t>dsItemMaster</a:t>
            </a:r>
            <a:r>
              <a:rPr lang="en-US" altLang="zh-CN" sz="1400" dirty="0" smtClean="0">
                <a:latin typeface="+mj-lt"/>
                <a:ea typeface="宋体" pitchFamily="2" charset="-122"/>
              </a:rPr>
              <a:t>&gt;</a:t>
            </a:r>
          </a:p>
        </p:txBody>
      </p:sp>
      <p:sp>
        <p:nvSpPr>
          <p:cNvPr id="24579" name="Rectangle 2"/>
          <p:cNvSpPr>
            <a:spLocks noGrp="1" noChangeArrowheads="1"/>
          </p:cNvSpPr>
          <p:nvPr>
            <p:ph type="title"/>
          </p:nvPr>
        </p:nvSpPr>
        <p:spPr/>
        <p:txBody>
          <a:bodyPr/>
          <a:lstStyle/>
          <a:p>
            <a:pPr eaLnBrk="1" hangingPunct="1"/>
            <a:r>
              <a:rPr lang="en-US" altLang="zh-CN" smtClean="0">
                <a:latin typeface="+mj-lt"/>
                <a:ea typeface="宋体" pitchFamily="2" charset="-122"/>
              </a:rPr>
              <a:t>Profiles - QDoc Attributes</a:t>
            </a:r>
          </a:p>
        </p:txBody>
      </p:sp>
      <p:sp>
        <p:nvSpPr>
          <p:cNvPr id="10" name="Footer Placeholder 9"/>
          <p:cNvSpPr>
            <a:spLocks noGrp="1"/>
          </p:cNvSpPr>
          <p:nvPr>
            <p:ph type="ftr" sz="quarter" idx="10"/>
          </p:nvPr>
        </p:nvSpPr>
        <p:spPr/>
        <p:txBody>
          <a:bodyPr/>
          <a:lstStyle/>
          <a:p>
            <a:r>
              <a:rPr lang="en-US" dirty="0" smtClean="0">
                <a:latin typeface="+mj-lt"/>
              </a:rPr>
              <a:t>QX-BOP-250</a:t>
            </a:r>
            <a:endParaRPr lang="en-US" dirty="0">
              <a:latin typeface="+mj-lt"/>
            </a:endParaRPr>
          </a:p>
        </p:txBody>
      </p:sp>
      <p:sp>
        <p:nvSpPr>
          <p:cNvPr id="24581" name="AutoShape 4"/>
          <p:cNvSpPr>
            <a:spLocks noChangeArrowheads="1"/>
          </p:cNvSpPr>
          <p:nvPr/>
        </p:nvSpPr>
        <p:spPr bwMode="auto">
          <a:xfrm>
            <a:off x="490538" y="1846225"/>
            <a:ext cx="1752600" cy="554038"/>
          </a:xfrm>
          <a:prstGeom prst="wedgeRectCallout">
            <a:avLst>
              <a:gd name="adj1" fmla="val 56611"/>
              <a:gd name="adj2" fmla="val 92120"/>
            </a:avLst>
          </a:prstGeom>
          <a:solidFill>
            <a:schemeClr val="accent1">
              <a:lumMod val="60000"/>
              <a:lumOff val="40000"/>
            </a:schemeClr>
          </a:solidFill>
          <a:ln w="9525">
            <a:solidFill>
              <a:schemeClr val="tx1"/>
            </a:solidFill>
            <a:miter lim="800000"/>
            <a:headEnd/>
            <a:tailEnd/>
          </a:ln>
        </p:spPr>
        <p:txBody>
          <a:bodyPr anchor="ctr"/>
          <a:lstStyle/>
          <a:p>
            <a:pPr algn="ctr"/>
            <a:r>
              <a:rPr lang="en-US" altLang="zh-CN" sz="1800" dirty="0">
                <a:latin typeface="+mj-lt"/>
                <a:ea typeface="宋体" pitchFamily="2" charset="-122"/>
              </a:rPr>
              <a:t>QDoc Name</a:t>
            </a:r>
          </a:p>
          <a:p>
            <a:pPr algn="ctr"/>
            <a:r>
              <a:rPr lang="en-US" altLang="zh-CN" sz="1000" dirty="0">
                <a:latin typeface="+mj-lt"/>
                <a:ea typeface="宋体" pitchFamily="2" charset="-122"/>
              </a:rPr>
              <a:t>(Defaults to Profile Name)</a:t>
            </a:r>
          </a:p>
        </p:txBody>
      </p:sp>
      <p:sp>
        <p:nvSpPr>
          <p:cNvPr id="24582" name="AutoShape 5"/>
          <p:cNvSpPr>
            <a:spLocks noChangeArrowheads="1"/>
          </p:cNvSpPr>
          <p:nvPr/>
        </p:nvSpPr>
        <p:spPr bwMode="auto">
          <a:xfrm>
            <a:off x="6276200" y="3190450"/>
            <a:ext cx="2590800" cy="552450"/>
          </a:xfrm>
          <a:prstGeom prst="wedgeRectCallout">
            <a:avLst>
              <a:gd name="adj1" fmla="val 1240"/>
              <a:gd name="adj2" fmla="val -105395"/>
            </a:avLst>
          </a:prstGeom>
          <a:solidFill>
            <a:schemeClr val="accent1">
              <a:lumMod val="60000"/>
              <a:lumOff val="40000"/>
            </a:schemeClr>
          </a:solidFill>
          <a:ln w="9525">
            <a:solidFill>
              <a:schemeClr val="tx1"/>
            </a:solidFill>
            <a:miter lim="800000"/>
            <a:headEnd/>
            <a:tailEnd/>
          </a:ln>
        </p:spPr>
        <p:txBody>
          <a:bodyPr anchor="ctr"/>
          <a:lstStyle/>
          <a:p>
            <a:pPr algn="ctr"/>
            <a:r>
              <a:rPr lang="en-US" altLang="zh-CN" sz="1800" dirty="0">
                <a:latin typeface="+mj-lt"/>
                <a:ea typeface="宋体" pitchFamily="2" charset="-122"/>
              </a:rPr>
              <a:t>QDoc Namespace</a:t>
            </a:r>
          </a:p>
          <a:p>
            <a:pPr algn="ctr"/>
            <a:r>
              <a:rPr lang="en-US" altLang="zh-CN" sz="1000" dirty="0">
                <a:latin typeface="+mj-lt"/>
                <a:ea typeface="宋体" pitchFamily="2" charset="-122"/>
              </a:rPr>
              <a:t>(Defaults to Blank)</a:t>
            </a:r>
            <a:endParaRPr lang="en-US" altLang="zh-CN" sz="2000" dirty="0">
              <a:latin typeface="+mj-lt"/>
              <a:ea typeface="宋体" pitchFamily="2" charset="-122"/>
            </a:endParaRPr>
          </a:p>
        </p:txBody>
      </p:sp>
      <p:sp>
        <p:nvSpPr>
          <p:cNvPr id="24583" name="AutoShape 6"/>
          <p:cNvSpPr>
            <a:spLocks noChangeArrowheads="1"/>
          </p:cNvSpPr>
          <p:nvPr/>
        </p:nvSpPr>
        <p:spPr bwMode="auto">
          <a:xfrm>
            <a:off x="4322763" y="4341663"/>
            <a:ext cx="1752600" cy="552450"/>
          </a:xfrm>
          <a:prstGeom prst="wedgeRectCallout">
            <a:avLst>
              <a:gd name="adj1" fmla="val -86958"/>
              <a:gd name="adj2" fmla="val -78736"/>
            </a:avLst>
          </a:prstGeom>
          <a:solidFill>
            <a:schemeClr val="accent1">
              <a:lumMod val="60000"/>
              <a:lumOff val="40000"/>
            </a:schemeClr>
          </a:solidFill>
          <a:ln w="9525">
            <a:solidFill>
              <a:schemeClr val="tx1"/>
            </a:solidFill>
            <a:miter lim="800000"/>
            <a:headEnd/>
            <a:tailEnd/>
          </a:ln>
        </p:spPr>
        <p:txBody>
          <a:bodyPr anchor="ctr"/>
          <a:lstStyle/>
          <a:p>
            <a:pPr algn="ctr"/>
            <a:r>
              <a:rPr lang="en-US" altLang="zh-CN" sz="1800" dirty="0">
                <a:latin typeface="+mj-lt"/>
                <a:ea typeface="宋体" pitchFamily="2" charset="-122"/>
              </a:rPr>
              <a:t>QDoc Version</a:t>
            </a:r>
          </a:p>
          <a:p>
            <a:pPr algn="ctr"/>
            <a:r>
              <a:rPr lang="en-US" altLang="zh-CN" sz="1000" dirty="0">
                <a:latin typeface="+mj-lt"/>
                <a:ea typeface="宋体" pitchFamily="2" charset="-122"/>
              </a:rPr>
              <a:t>(Defaults to Blank)</a:t>
            </a:r>
            <a:endParaRPr lang="en-US" altLang="zh-CN" sz="2000" dirty="0">
              <a:latin typeface="+mj-lt"/>
              <a:ea typeface="宋体" pitchFamily="2" charset="-122"/>
            </a:endParaRPr>
          </a:p>
        </p:txBody>
      </p:sp>
      <p:sp>
        <p:nvSpPr>
          <p:cNvPr id="24585" name="AutoShape 6"/>
          <p:cNvSpPr>
            <a:spLocks noChangeArrowheads="1"/>
          </p:cNvSpPr>
          <p:nvPr/>
        </p:nvSpPr>
        <p:spPr bwMode="auto">
          <a:xfrm>
            <a:off x="3641025" y="5473650"/>
            <a:ext cx="2017713" cy="552450"/>
          </a:xfrm>
          <a:prstGeom prst="wedgeRectCallout">
            <a:avLst>
              <a:gd name="adj1" fmla="val -91935"/>
              <a:gd name="adj2" fmla="val 52301"/>
            </a:avLst>
          </a:prstGeom>
          <a:solidFill>
            <a:schemeClr val="accent1">
              <a:lumMod val="60000"/>
              <a:lumOff val="40000"/>
            </a:schemeClr>
          </a:solidFill>
          <a:ln w="9525">
            <a:solidFill>
              <a:schemeClr val="tx1"/>
            </a:solidFill>
            <a:miter lim="800000"/>
            <a:headEnd/>
            <a:tailEnd/>
          </a:ln>
        </p:spPr>
        <p:txBody>
          <a:bodyPr anchor="ctr"/>
          <a:lstStyle/>
          <a:p>
            <a:pPr algn="ctr"/>
            <a:r>
              <a:rPr lang="en-US" altLang="zh-CN" sz="1800" dirty="0">
                <a:latin typeface="+mj-lt"/>
                <a:ea typeface="宋体" pitchFamily="2" charset="-122"/>
              </a:rPr>
              <a:t>Dataset Name</a:t>
            </a:r>
          </a:p>
          <a:p>
            <a:pPr algn="ctr"/>
            <a:r>
              <a:rPr lang="en-US" altLang="zh-CN" sz="1000" dirty="0">
                <a:latin typeface="+mj-lt"/>
                <a:ea typeface="宋体" pitchFamily="2" charset="-122"/>
              </a:rPr>
              <a:t>(Defaults to Blank)</a:t>
            </a:r>
            <a:endParaRPr lang="en-US" altLang="zh-CN" sz="2000" dirty="0">
              <a:latin typeface="+mj-lt"/>
              <a:ea typeface="宋体" pitchFamily="2"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r>
              <a:rPr lang="en-US" altLang="zh-CN" smtClean="0"/>
              <a:t>Activated business object event types displayed on the profile</a:t>
            </a:r>
          </a:p>
          <a:p>
            <a:r>
              <a:rPr lang="en-US" altLang="zh-CN" smtClean="0"/>
              <a:t>User can activate/deactivate event types on profile</a:t>
            </a:r>
          </a:p>
        </p:txBody>
      </p:sp>
      <p:sp>
        <p:nvSpPr>
          <p:cNvPr id="67586" name="Rectangle 2"/>
          <p:cNvSpPr>
            <a:spLocks noGrp="1" noChangeArrowheads="1"/>
          </p:cNvSpPr>
          <p:nvPr>
            <p:ph type="title"/>
          </p:nvPr>
        </p:nvSpPr>
        <p:spPr/>
        <p:txBody>
          <a:bodyPr/>
          <a:lstStyle/>
          <a:p>
            <a:r>
              <a:rPr lang="en-US" altLang="zh-CN" smtClean="0"/>
              <a:t>Profiles – Event Types</a:t>
            </a:r>
          </a:p>
        </p:txBody>
      </p:sp>
      <p:sp>
        <p:nvSpPr>
          <p:cNvPr id="5" name="Footer Placeholder 4"/>
          <p:cNvSpPr>
            <a:spLocks noGrp="1"/>
          </p:cNvSpPr>
          <p:nvPr>
            <p:ph type="ftr" sz="quarter" idx="10"/>
          </p:nvPr>
        </p:nvSpPr>
        <p:spPr/>
        <p:txBody>
          <a:bodyPr/>
          <a:lstStyle/>
          <a:p>
            <a:r>
              <a:rPr lang="en-US" dirty="0" smtClean="0">
                <a:latin typeface="+mj-lt"/>
              </a:rPr>
              <a:t>QX-BOP-260</a:t>
            </a:r>
            <a:endParaRPr lang="en-US" dirty="0">
              <a:latin typeface="+mj-lt"/>
            </a:endParaRPr>
          </a:p>
        </p:txBody>
      </p:sp>
      <p:pic>
        <p:nvPicPr>
          <p:cNvPr id="67588" name="Picture 4" descr="PFEventTypes"/>
          <p:cNvPicPr>
            <a:picLocks noChangeAspect="1" noChangeArrowheads="1"/>
          </p:cNvPicPr>
          <p:nvPr/>
        </p:nvPicPr>
        <p:blipFill>
          <a:blip r:embed="rId3" cstate="print"/>
          <a:srcRect/>
          <a:stretch>
            <a:fillRect/>
          </a:stretch>
        </p:blipFill>
        <p:spPr bwMode="auto">
          <a:xfrm>
            <a:off x="1779588" y="2840604"/>
            <a:ext cx="4984750" cy="318135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ltLang="zh-CN" smtClean="0"/>
              <a:t>Profile – Data Object</a:t>
            </a:r>
          </a:p>
        </p:txBody>
      </p:sp>
      <p:sp>
        <p:nvSpPr>
          <p:cNvPr id="5" name="Footer Placeholder 4"/>
          <p:cNvSpPr>
            <a:spLocks noGrp="1"/>
          </p:cNvSpPr>
          <p:nvPr>
            <p:ph type="ftr" sz="quarter" idx="10"/>
          </p:nvPr>
        </p:nvSpPr>
        <p:spPr/>
        <p:txBody>
          <a:bodyPr/>
          <a:lstStyle/>
          <a:p>
            <a:r>
              <a:rPr lang="en-US" dirty="0" smtClean="0"/>
              <a:t>QX-BOP-270</a:t>
            </a:r>
            <a:endParaRPr lang="en-US" dirty="0"/>
          </a:p>
        </p:txBody>
      </p:sp>
      <p:pic>
        <p:nvPicPr>
          <p:cNvPr id="5122" name="Picture 2"/>
          <p:cNvPicPr>
            <a:picLocks noChangeAspect="1" noChangeArrowheads="1"/>
          </p:cNvPicPr>
          <p:nvPr/>
        </p:nvPicPr>
        <p:blipFill>
          <a:blip r:embed="rId2"/>
          <a:srcRect/>
          <a:stretch>
            <a:fillRect/>
          </a:stretch>
        </p:blipFill>
        <p:spPr bwMode="auto">
          <a:xfrm>
            <a:off x="719138" y="1614805"/>
            <a:ext cx="7704137" cy="3790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r>
              <a:rPr lang="en-US" altLang="zh-CN" dirty="0" smtClean="0"/>
              <a:t>XML Node Name</a:t>
            </a:r>
          </a:p>
          <a:p>
            <a:pPr lvl="1"/>
            <a:r>
              <a:rPr lang="en-US" altLang="zh-CN" dirty="0" smtClean="0"/>
              <a:t>Defaults to the data object name in camel-case</a:t>
            </a:r>
          </a:p>
          <a:p>
            <a:r>
              <a:rPr lang="en-US" altLang="zh-CN" dirty="0" smtClean="0"/>
              <a:t>Include/Exclude Flag</a:t>
            </a:r>
          </a:p>
          <a:p>
            <a:r>
              <a:rPr lang="en-US" altLang="zh-CN" dirty="0" smtClean="0"/>
              <a:t>Publish with Parent</a:t>
            </a:r>
          </a:p>
          <a:p>
            <a:r>
              <a:rPr lang="en-US" altLang="zh-CN" dirty="0" smtClean="0"/>
              <a:t>Filters</a:t>
            </a:r>
          </a:p>
          <a:p>
            <a:r>
              <a:rPr lang="en-US" altLang="zh-CN" dirty="0" smtClean="0"/>
              <a:t>On this screen, the data object name and description are taken from the business object</a:t>
            </a:r>
          </a:p>
          <a:p>
            <a:endParaRPr lang="zh-CN" altLang="en-US" dirty="0" smtClean="0"/>
          </a:p>
        </p:txBody>
      </p:sp>
      <p:sp>
        <p:nvSpPr>
          <p:cNvPr id="25603" name="Rectangle 2"/>
          <p:cNvSpPr>
            <a:spLocks noGrp="1" noChangeArrowheads="1"/>
          </p:cNvSpPr>
          <p:nvPr>
            <p:ph type="title"/>
          </p:nvPr>
        </p:nvSpPr>
        <p:spPr/>
        <p:txBody>
          <a:bodyPr/>
          <a:lstStyle/>
          <a:p>
            <a:r>
              <a:rPr lang="en-US" altLang="zh-CN" smtClean="0"/>
              <a:t>Profiles - Data Object Attributes</a:t>
            </a:r>
          </a:p>
        </p:txBody>
      </p:sp>
      <p:sp>
        <p:nvSpPr>
          <p:cNvPr id="5" name="Footer Placeholder 4"/>
          <p:cNvSpPr>
            <a:spLocks noGrp="1"/>
          </p:cNvSpPr>
          <p:nvPr>
            <p:ph type="ftr" sz="quarter" idx="10"/>
          </p:nvPr>
        </p:nvSpPr>
        <p:spPr/>
        <p:txBody>
          <a:bodyPr/>
          <a:lstStyle/>
          <a:p>
            <a:r>
              <a:rPr lang="en-US" dirty="0" smtClean="0"/>
              <a:t>QX-BOP-280</a:t>
            </a:r>
            <a:endParaRPr lang="en-US" dirty="0"/>
          </a:p>
        </p:txBody>
      </p:sp>
      <p:pic>
        <p:nvPicPr>
          <p:cNvPr id="15362" name="Picture 2" descr="C:\Users\frl\AppData\Local\Temp\SNAGHTML82dcae7.PNG"/>
          <p:cNvPicPr>
            <a:picLocks noChangeAspect="1" noChangeArrowheads="1"/>
          </p:cNvPicPr>
          <p:nvPr/>
        </p:nvPicPr>
        <p:blipFill>
          <a:blip r:embed="rId3"/>
          <a:srcRect/>
          <a:stretch>
            <a:fillRect/>
          </a:stretch>
        </p:blipFill>
        <p:spPr bwMode="auto">
          <a:xfrm>
            <a:off x="948951" y="4901453"/>
            <a:ext cx="6953250" cy="1190625"/>
          </a:xfrm>
          <a:prstGeom prst="rect">
            <a:avLst/>
          </a:prstGeo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a:bodyPr>
          <a:lstStyle/>
          <a:p>
            <a:r>
              <a:rPr lang="en-US" altLang="zh-CN" sz="2400" dirty="0" smtClean="0"/>
              <a:t>XML Node Name</a:t>
            </a:r>
          </a:p>
          <a:p>
            <a:r>
              <a:rPr lang="en-US" altLang="zh-CN" sz="2400" dirty="0" smtClean="0"/>
              <a:t>Name</a:t>
            </a:r>
          </a:p>
          <a:p>
            <a:r>
              <a:rPr lang="en-US" altLang="zh-CN" sz="2400" dirty="0" smtClean="0"/>
              <a:t>Data Type</a:t>
            </a:r>
          </a:p>
          <a:p>
            <a:r>
              <a:rPr lang="en-US" altLang="zh-CN" sz="2400" dirty="0" smtClean="0"/>
              <a:t>Always Publish Flag</a:t>
            </a:r>
          </a:p>
          <a:p>
            <a:r>
              <a:rPr lang="en-US" altLang="zh-CN" sz="2400" dirty="0" smtClean="0"/>
              <a:t>Include/Exclude Flag</a:t>
            </a:r>
          </a:p>
          <a:p>
            <a:r>
              <a:rPr lang="en-US" altLang="zh-CN" sz="2400" dirty="0" smtClean="0"/>
              <a:t>Add-Only Flag</a:t>
            </a:r>
          </a:p>
          <a:p>
            <a:r>
              <a:rPr lang="en-US" altLang="zh-CN" sz="2400" dirty="0" smtClean="0"/>
              <a:t>Custom (Same as for Business Objects)</a:t>
            </a:r>
          </a:p>
          <a:p>
            <a:pPr lvl="1"/>
            <a:r>
              <a:rPr lang="en-US" altLang="zh-CN" sz="2000" dirty="0" smtClean="0"/>
              <a:t>Fixed</a:t>
            </a:r>
          </a:p>
          <a:p>
            <a:pPr lvl="1"/>
            <a:r>
              <a:rPr lang="en-US" altLang="zh-CN" sz="2000" dirty="0" smtClean="0"/>
              <a:t>Calculated</a:t>
            </a:r>
          </a:p>
          <a:p>
            <a:pPr>
              <a:buNone/>
            </a:pPr>
            <a:endParaRPr lang="en-US" altLang="zh-CN" dirty="0" smtClean="0"/>
          </a:p>
          <a:p>
            <a:endParaRPr lang="en-US" altLang="zh-CN" dirty="0" smtClean="0"/>
          </a:p>
        </p:txBody>
      </p:sp>
      <p:sp>
        <p:nvSpPr>
          <p:cNvPr id="26627" name="Rectangle 2"/>
          <p:cNvSpPr>
            <a:spLocks noGrp="1" noChangeArrowheads="1"/>
          </p:cNvSpPr>
          <p:nvPr>
            <p:ph type="title"/>
          </p:nvPr>
        </p:nvSpPr>
        <p:spPr/>
        <p:txBody>
          <a:bodyPr/>
          <a:lstStyle/>
          <a:p>
            <a:r>
              <a:rPr lang="en-US" altLang="zh-CN" dirty="0" smtClean="0"/>
              <a:t>Profiles - Field Attributes</a:t>
            </a:r>
          </a:p>
        </p:txBody>
      </p:sp>
      <p:sp>
        <p:nvSpPr>
          <p:cNvPr id="5" name="Footer Placeholder 4"/>
          <p:cNvSpPr>
            <a:spLocks noGrp="1"/>
          </p:cNvSpPr>
          <p:nvPr>
            <p:ph type="ftr" sz="quarter" idx="10"/>
          </p:nvPr>
        </p:nvSpPr>
        <p:spPr/>
        <p:txBody>
          <a:bodyPr/>
          <a:lstStyle/>
          <a:p>
            <a:r>
              <a:rPr lang="en-US" dirty="0" smtClean="0"/>
              <a:t>QX-BOP-290</a:t>
            </a:r>
            <a:endParaRPr lang="en-US" dirty="0"/>
          </a:p>
        </p:txBody>
      </p:sp>
      <p:pic>
        <p:nvPicPr>
          <p:cNvPr id="13316" name="Picture 4" descr="C:\Users\frl\AppData\Local\Temp\SNAGHTML839b362.PNG"/>
          <p:cNvPicPr>
            <a:picLocks noChangeAspect="1" noChangeArrowheads="1"/>
          </p:cNvPicPr>
          <p:nvPr/>
        </p:nvPicPr>
        <p:blipFill>
          <a:blip r:embed="rId3"/>
          <a:srcRect/>
          <a:stretch>
            <a:fillRect/>
          </a:stretch>
        </p:blipFill>
        <p:spPr bwMode="auto">
          <a:xfrm>
            <a:off x="841375" y="4792849"/>
            <a:ext cx="7610475" cy="13335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r>
              <a:rPr lang="en-IE" smtClean="0"/>
              <a:t>Sales Order Business Object</a:t>
            </a:r>
          </a:p>
          <a:p>
            <a:pPr lvl="1"/>
            <a:r>
              <a:rPr lang="en-US" altLang="zh-CN" smtClean="0"/>
              <a:t>SalesOrderHeader (so_mstr)</a:t>
            </a:r>
          </a:p>
          <a:p>
            <a:pPr lvl="1"/>
            <a:r>
              <a:rPr lang="en-US" altLang="zh-CN" smtClean="0"/>
              <a:t>SalesOrderDetail (sod_det)</a:t>
            </a:r>
          </a:p>
          <a:p>
            <a:pPr lvl="1"/>
            <a:r>
              <a:rPr lang="en-US" altLang="zh-CN" smtClean="0"/>
              <a:t>Join: “so_mstr.so_nbr = sod_det.sod_nbr”</a:t>
            </a:r>
          </a:p>
        </p:txBody>
      </p:sp>
      <p:sp>
        <p:nvSpPr>
          <p:cNvPr id="5123" name="Rectangle 2"/>
          <p:cNvSpPr>
            <a:spLocks noGrp="1" noChangeArrowheads="1"/>
          </p:cNvSpPr>
          <p:nvPr>
            <p:ph type="title"/>
          </p:nvPr>
        </p:nvSpPr>
        <p:spPr/>
        <p:txBody>
          <a:bodyPr/>
          <a:lstStyle/>
          <a:p>
            <a:r>
              <a:rPr lang="en-IE" smtClean="0"/>
              <a:t>Business Objects - Example</a:t>
            </a:r>
            <a:endParaRPr lang="en-US" altLang="zh-CN" smtClean="0"/>
          </a:p>
        </p:txBody>
      </p:sp>
      <p:sp>
        <p:nvSpPr>
          <p:cNvPr id="13" name="Footer Placeholder 12"/>
          <p:cNvSpPr>
            <a:spLocks noGrp="1"/>
          </p:cNvSpPr>
          <p:nvPr>
            <p:ph type="ftr" sz="quarter" idx="10"/>
          </p:nvPr>
        </p:nvSpPr>
        <p:spPr>
          <a:xfrm>
            <a:off x="8229600" y="6638544"/>
            <a:ext cx="914400" cy="219456"/>
          </a:xfrm>
        </p:spPr>
        <p:txBody>
          <a:bodyPr/>
          <a:lstStyle/>
          <a:p>
            <a:r>
              <a:rPr lang="en-US" dirty="0" smtClean="0">
                <a:latin typeface="+mj-lt"/>
              </a:rPr>
              <a:t>QX-BOP-030</a:t>
            </a:r>
            <a:endParaRPr lang="en-US" dirty="0">
              <a:latin typeface="+mj-lt"/>
            </a:endParaRPr>
          </a:p>
        </p:txBody>
      </p:sp>
      <p:grpSp>
        <p:nvGrpSpPr>
          <p:cNvPr id="5125" name="Group 4"/>
          <p:cNvGrpSpPr>
            <a:grpSpLocks/>
          </p:cNvGrpSpPr>
          <p:nvPr/>
        </p:nvGrpSpPr>
        <p:grpSpPr bwMode="auto">
          <a:xfrm>
            <a:off x="2667000" y="3494538"/>
            <a:ext cx="3641726" cy="2136775"/>
            <a:chOff x="1488" y="1632"/>
            <a:chExt cx="2294" cy="1346"/>
          </a:xfrm>
        </p:grpSpPr>
        <p:sp>
          <p:nvSpPr>
            <p:cNvPr id="5126" name="Text Box 5"/>
            <p:cNvSpPr txBox="1">
              <a:spLocks noChangeArrowheads="1"/>
            </p:cNvSpPr>
            <p:nvPr/>
          </p:nvSpPr>
          <p:spPr bwMode="auto">
            <a:xfrm>
              <a:off x="1920" y="1632"/>
              <a:ext cx="1140"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Sales Order S00127</a:t>
              </a:r>
              <a:endParaRPr lang="en-US" altLang="zh-CN" sz="1400">
                <a:latin typeface="+mj-lt"/>
                <a:ea typeface="宋体" pitchFamily="2" charset="-122"/>
              </a:endParaRPr>
            </a:p>
          </p:txBody>
        </p:sp>
        <p:sp>
          <p:nvSpPr>
            <p:cNvPr id="5127" name="Text Box 6"/>
            <p:cNvSpPr txBox="1">
              <a:spLocks noChangeArrowheads="1"/>
            </p:cNvSpPr>
            <p:nvPr/>
          </p:nvSpPr>
          <p:spPr bwMode="auto">
            <a:xfrm>
              <a:off x="1488" y="2112"/>
              <a:ext cx="2294"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Line 1, Part PT001, Quantity 29, Cost 1.27</a:t>
              </a:r>
              <a:endParaRPr lang="en-US" altLang="zh-CN" sz="1400">
                <a:latin typeface="+mj-lt"/>
                <a:ea typeface="宋体" pitchFamily="2" charset="-122"/>
              </a:endParaRPr>
            </a:p>
          </p:txBody>
        </p:sp>
        <p:sp>
          <p:nvSpPr>
            <p:cNvPr id="5128" name="Text Box 7"/>
            <p:cNvSpPr txBox="1">
              <a:spLocks noChangeArrowheads="1"/>
            </p:cNvSpPr>
            <p:nvPr/>
          </p:nvSpPr>
          <p:spPr bwMode="auto">
            <a:xfrm>
              <a:off x="1488" y="2448"/>
              <a:ext cx="2294"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Line 2, Part PT047, Quantity 13, Cost 0.19</a:t>
              </a:r>
              <a:endParaRPr lang="en-US" altLang="zh-CN" sz="1400">
                <a:latin typeface="+mj-lt"/>
                <a:ea typeface="宋体" pitchFamily="2" charset="-122"/>
              </a:endParaRPr>
            </a:p>
          </p:txBody>
        </p:sp>
        <p:sp>
          <p:nvSpPr>
            <p:cNvPr id="5129" name="Text Box 8"/>
            <p:cNvSpPr txBox="1">
              <a:spLocks noChangeArrowheads="1"/>
            </p:cNvSpPr>
            <p:nvPr/>
          </p:nvSpPr>
          <p:spPr bwMode="auto">
            <a:xfrm>
              <a:off x="1488" y="2784"/>
              <a:ext cx="2294" cy="194"/>
            </a:xfrm>
            <a:prstGeom prst="rect">
              <a:avLst/>
            </a:prstGeom>
            <a:noFill/>
            <a:ln w="9525">
              <a:solidFill>
                <a:schemeClr val="tx1"/>
              </a:solidFill>
              <a:miter lim="800000"/>
              <a:headEnd/>
              <a:tailEnd/>
            </a:ln>
          </p:spPr>
          <p:txBody>
            <a:bodyPr wrap="none">
              <a:spAutoFit/>
            </a:bodyPr>
            <a:lstStyle/>
            <a:p>
              <a:pPr eaLnBrk="0" hangingPunct="0"/>
              <a:r>
                <a:rPr lang="en-IE" sz="1400">
                  <a:latin typeface="+mj-lt"/>
                </a:rPr>
                <a:t>Line 3, Part PT023, Quantity 51, Cost 9.99</a:t>
              </a:r>
              <a:endParaRPr lang="en-US" altLang="zh-CN" sz="1400">
                <a:latin typeface="+mj-lt"/>
                <a:ea typeface="宋体" pitchFamily="2" charset="-122"/>
              </a:endParaRPr>
            </a:p>
          </p:txBody>
        </p:sp>
        <p:cxnSp>
          <p:nvCxnSpPr>
            <p:cNvPr id="5130" name="AutoShape 9"/>
            <p:cNvCxnSpPr>
              <a:cxnSpLocks noChangeShapeType="1"/>
              <a:stCxn id="5126" idx="3"/>
              <a:endCxn id="5127" idx="3"/>
            </p:cNvCxnSpPr>
            <p:nvPr/>
          </p:nvCxnSpPr>
          <p:spPr bwMode="auto">
            <a:xfrm>
              <a:off x="3060" y="1729"/>
              <a:ext cx="722" cy="480"/>
            </a:xfrm>
            <a:prstGeom prst="bentConnector3">
              <a:avLst>
                <a:gd name="adj1" fmla="val 119940"/>
              </a:avLst>
            </a:prstGeom>
            <a:noFill/>
            <a:ln w="9525">
              <a:solidFill>
                <a:schemeClr val="tx1"/>
              </a:solidFill>
              <a:miter lim="800000"/>
              <a:headEnd/>
              <a:tailEnd/>
            </a:ln>
          </p:spPr>
        </p:cxnSp>
        <p:cxnSp>
          <p:nvCxnSpPr>
            <p:cNvPr id="5131" name="AutoShape 10"/>
            <p:cNvCxnSpPr>
              <a:cxnSpLocks noChangeShapeType="1"/>
              <a:stCxn id="5126" idx="3"/>
              <a:endCxn id="5128" idx="3"/>
            </p:cNvCxnSpPr>
            <p:nvPr/>
          </p:nvCxnSpPr>
          <p:spPr bwMode="auto">
            <a:xfrm>
              <a:off x="3060" y="1729"/>
              <a:ext cx="722" cy="816"/>
            </a:xfrm>
            <a:prstGeom prst="bentConnector3">
              <a:avLst>
                <a:gd name="adj1" fmla="val 119940"/>
              </a:avLst>
            </a:prstGeom>
            <a:noFill/>
            <a:ln w="9525">
              <a:solidFill>
                <a:schemeClr val="tx1"/>
              </a:solidFill>
              <a:miter lim="800000"/>
              <a:headEnd/>
              <a:tailEnd/>
            </a:ln>
          </p:spPr>
        </p:cxnSp>
        <p:cxnSp>
          <p:nvCxnSpPr>
            <p:cNvPr id="5132" name="AutoShape 11"/>
            <p:cNvCxnSpPr>
              <a:cxnSpLocks noChangeShapeType="1"/>
              <a:stCxn id="5126" idx="3"/>
              <a:endCxn id="5129" idx="3"/>
            </p:cNvCxnSpPr>
            <p:nvPr/>
          </p:nvCxnSpPr>
          <p:spPr bwMode="auto">
            <a:xfrm>
              <a:off x="3060" y="1729"/>
              <a:ext cx="722" cy="1152"/>
            </a:xfrm>
            <a:prstGeom prst="bentConnector3">
              <a:avLst>
                <a:gd name="adj1" fmla="val 119940"/>
              </a:avLst>
            </a:prstGeom>
            <a:noFill/>
            <a:ln w="9525">
              <a:solidFill>
                <a:schemeClr val="tx1"/>
              </a:solidFill>
              <a:miter lim="800000"/>
              <a:headEnd/>
              <a:tailEnd/>
            </a:ln>
          </p:spPr>
        </p:cxn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a:bodyPr>
          <a:lstStyle/>
          <a:p>
            <a:r>
              <a:rPr lang="en-IE" sz="2000" dirty="0" smtClean="0"/>
              <a:t>Detect Operations</a:t>
            </a:r>
          </a:p>
          <a:p>
            <a:pPr lvl="1"/>
            <a:r>
              <a:rPr lang="en-US" altLang="zh-CN" sz="1800" dirty="0" smtClean="0"/>
              <a:t>Operation node will be included in every data object</a:t>
            </a:r>
          </a:p>
          <a:p>
            <a:pPr lvl="1"/>
            <a:r>
              <a:rPr lang="en-US" altLang="zh-CN" sz="1800" dirty="0" smtClean="0"/>
              <a:t>Message will be compared to the last successful message sent to the subscriber</a:t>
            </a:r>
          </a:p>
          <a:p>
            <a:pPr lvl="1"/>
            <a:r>
              <a:rPr lang="en-US" altLang="zh-CN" sz="1800" dirty="0" smtClean="0"/>
              <a:t>Operation Program</a:t>
            </a:r>
          </a:p>
          <a:p>
            <a:r>
              <a:rPr lang="en-US" altLang="zh-CN" sz="2000" dirty="0" smtClean="0"/>
              <a:t>Not Detect Operation</a:t>
            </a:r>
          </a:p>
          <a:p>
            <a:pPr lvl="1"/>
            <a:r>
              <a:rPr lang="en-US" altLang="zh-CN" sz="1800" dirty="0" err="1" smtClean="0"/>
              <a:t>QDoc</a:t>
            </a:r>
            <a:r>
              <a:rPr lang="en-US" altLang="zh-CN" sz="1800" dirty="0" smtClean="0"/>
              <a:t> will not contain an Operation node</a:t>
            </a:r>
          </a:p>
          <a:p>
            <a:pPr lvl="1"/>
            <a:r>
              <a:rPr lang="en-US" altLang="zh-CN" sz="1800" dirty="0" smtClean="0"/>
              <a:t>Operation Program, Publish Unchanged Rows and Delta </a:t>
            </a:r>
            <a:r>
              <a:rPr lang="en-US" altLang="zh-CN" sz="1800" dirty="0" err="1" smtClean="0"/>
              <a:t>QDoc</a:t>
            </a:r>
            <a:r>
              <a:rPr lang="en-US" altLang="zh-CN" sz="1800" dirty="0" smtClean="0"/>
              <a:t> are disabled</a:t>
            </a:r>
          </a:p>
        </p:txBody>
      </p:sp>
      <p:sp>
        <p:nvSpPr>
          <p:cNvPr id="27651" name="Rectangle 2"/>
          <p:cNvSpPr>
            <a:spLocks noGrp="1" noChangeArrowheads="1"/>
          </p:cNvSpPr>
          <p:nvPr>
            <p:ph type="title"/>
          </p:nvPr>
        </p:nvSpPr>
        <p:spPr/>
        <p:txBody>
          <a:bodyPr/>
          <a:lstStyle/>
          <a:p>
            <a:r>
              <a:rPr lang="en-IE" smtClean="0"/>
              <a:t>Profiles - QDoc Operations</a:t>
            </a:r>
            <a:endParaRPr lang="en-US" altLang="zh-CN" smtClean="0"/>
          </a:p>
        </p:txBody>
      </p:sp>
      <p:sp>
        <p:nvSpPr>
          <p:cNvPr id="6" name="Footer Placeholder 5"/>
          <p:cNvSpPr>
            <a:spLocks noGrp="1"/>
          </p:cNvSpPr>
          <p:nvPr>
            <p:ph type="ftr" sz="quarter" idx="10"/>
          </p:nvPr>
        </p:nvSpPr>
        <p:spPr/>
        <p:txBody>
          <a:bodyPr/>
          <a:lstStyle/>
          <a:p>
            <a:r>
              <a:rPr lang="en-US" dirty="0" smtClean="0"/>
              <a:t>QX-BOP-300</a:t>
            </a:r>
            <a:endParaRPr lang="en-US" dirty="0"/>
          </a:p>
        </p:txBody>
      </p:sp>
      <p:pic>
        <p:nvPicPr>
          <p:cNvPr id="27654" name="Picture 6"/>
          <p:cNvPicPr>
            <a:picLocks noChangeAspect="1" noChangeArrowheads="1"/>
          </p:cNvPicPr>
          <p:nvPr/>
        </p:nvPicPr>
        <p:blipFill>
          <a:blip r:embed="rId3" cstate="print"/>
          <a:srcRect/>
          <a:stretch>
            <a:fillRect/>
          </a:stretch>
        </p:blipFill>
        <p:spPr bwMode="auto">
          <a:xfrm>
            <a:off x="2082800" y="4135721"/>
            <a:ext cx="4962525" cy="197485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a:bodyPr>
          <a:lstStyle/>
          <a:p>
            <a:pPr eaLnBrk="1" hangingPunct="1"/>
            <a:r>
              <a:rPr lang="en-IE" sz="2400" dirty="0" err="1" smtClean="0"/>
              <a:t>QDoc</a:t>
            </a:r>
            <a:r>
              <a:rPr lang="en-IE" sz="2400" dirty="0" smtClean="0"/>
              <a:t> data object elements have an operation element</a:t>
            </a:r>
          </a:p>
          <a:p>
            <a:pPr lvl="1" eaLnBrk="1" hangingPunct="1"/>
            <a:r>
              <a:rPr lang="en-US" altLang="zh-CN" sz="2000" dirty="0" smtClean="0">
                <a:ea typeface="宋体" pitchFamily="2" charset="-122"/>
              </a:rPr>
              <a:t>U - Unmodified</a:t>
            </a:r>
          </a:p>
          <a:p>
            <a:pPr lvl="1" eaLnBrk="1" hangingPunct="1"/>
            <a:r>
              <a:rPr lang="en-US" altLang="zh-CN" sz="2000" dirty="0" smtClean="0">
                <a:ea typeface="宋体" pitchFamily="2" charset="-122"/>
              </a:rPr>
              <a:t>A - Added (new)</a:t>
            </a:r>
          </a:p>
          <a:p>
            <a:pPr lvl="1" eaLnBrk="1" hangingPunct="1"/>
            <a:r>
              <a:rPr lang="en-US" altLang="zh-CN" sz="2000" dirty="0" smtClean="0">
                <a:ea typeface="宋体" pitchFamily="2" charset="-122"/>
              </a:rPr>
              <a:t>M - Modified (updated)</a:t>
            </a:r>
          </a:p>
          <a:p>
            <a:pPr lvl="1" eaLnBrk="1" hangingPunct="1"/>
            <a:r>
              <a:rPr lang="en-US" altLang="zh-CN" sz="2000" dirty="0" smtClean="0">
                <a:ea typeface="宋体" pitchFamily="2" charset="-122"/>
              </a:rPr>
              <a:t>R - Deleted</a:t>
            </a:r>
          </a:p>
          <a:p>
            <a:pPr eaLnBrk="1" hangingPunct="1"/>
            <a:r>
              <a:rPr lang="en-US" altLang="zh-CN" sz="2400" dirty="0" smtClean="0">
                <a:ea typeface="宋体" pitchFamily="2" charset="-122"/>
              </a:rPr>
              <a:t>Operation is determined by Subscriber Visibility</a:t>
            </a: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r>
              <a:rPr lang="en-US" altLang="zh-CN" sz="2400" dirty="0" smtClean="0">
                <a:ea typeface="宋体" pitchFamily="2" charset="-122"/>
              </a:rPr>
              <a:t>Tricky Bit</a:t>
            </a:r>
          </a:p>
          <a:p>
            <a:pPr lvl="1" eaLnBrk="1" hangingPunct="1"/>
            <a:r>
              <a:rPr lang="en-US" altLang="zh-CN" sz="2000" dirty="0" smtClean="0">
                <a:ea typeface="宋体" pitchFamily="2" charset="-122"/>
              </a:rPr>
              <a:t>Identifying the operation for each iteration</a:t>
            </a:r>
          </a:p>
          <a:p>
            <a:pPr lvl="1" eaLnBrk="1" hangingPunct="1"/>
            <a:r>
              <a:rPr lang="en-US" altLang="zh-CN" sz="2000" dirty="0" smtClean="0">
                <a:ea typeface="宋体" pitchFamily="2" charset="-122"/>
              </a:rPr>
              <a:t>Depends on subscriber visibility</a:t>
            </a:r>
          </a:p>
          <a:p>
            <a:pPr eaLnBrk="1" hangingPunct="1"/>
            <a:endParaRPr lang="zh-CN" altLang="en-US" sz="2400" dirty="0" smtClean="0">
              <a:ea typeface="宋体" pitchFamily="2" charset="-122"/>
            </a:endParaRPr>
          </a:p>
        </p:txBody>
      </p:sp>
      <p:sp>
        <p:nvSpPr>
          <p:cNvPr id="77827" name="Rectangle 2"/>
          <p:cNvSpPr>
            <a:spLocks noGrp="1" noChangeArrowheads="1"/>
          </p:cNvSpPr>
          <p:nvPr>
            <p:ph type="title"/>
          </p:nvPr>
        </p:nvSpPr>
        <p:spPr/>
        <p:txBody>
          <a:bodyPr/>
          <a:lstStyle/>
          <a:p>
            <a:pPr eaLnBrk="1" hangingPunct="1"/>
            <a:r>
              <a:rPr lang="en-IE" smtClean="0"/>
              <a:t>Profiles - QDoc Operations</a:t>
            </a:r>
            <a:endParaRPr lang="en-US" altLang="zh-CN" smtClean="0">
              <a:ea typeface="宋体" pitchFamily="2" charset="-122"/>
            </a:endParaRPr>
          </a:p>
        </p:txBody>
      </p:sp>
      <p:sp>
        <p:nvSpPr>
          <p:cNvPr id="10" name="Footer Placeholder 9"/>
          <p:cNvSpPr>
            <a:spLocks noGrp="1"/>
          </p:cNvSpPr>
          <p:nvPr>
            <p:ph type="ftr" sz="quarter" idx="10"/>
          </p:nvPr>
        </p:nvSpPr>
        <p:spPr/>
        <p:txBody>
          <a:bodyPr/>
          <a:lstStyle/>
          <a:p>
            <a:r>
              <a:rPr lang="en-US" dirty="0" smtClean="0"/>
              <a:t>QX-BOP-310</a:t>
            </a:r>
            <a:endParaRPr lang="en-US" dirty="0"/>
          </a:p>
        </p:txBody>
      </p:sp>
      <p:graphicFrame>
        <p:nvGraphicFramePr>
          <p:cNvPr id="7" name="Table 6"/>
          <p:cNvGraphicFramePr>
            <a:graphicFrameLocks noGrp="1"/>
          </p:cNvGraphicFramePr>
          <p:nvPr/>
        </p:nvGraphicFramePr>
        <p:xfrm>
          <a:off x="1059760" y="3704102"/>
          <a:ext cx="6902547" cy="1112520"/>
        </p:xfrm>
        <a:graphic>
          <a:graphicData uri="http://schemas.openxmlformats.org/drawingml/2006/table">
            <a:tbl>
              <a:tblPr>
                <a:tableStyleId>{5C22544A-7EE6-4342-B048-85BDC9FD1C3A}</a:tableStyleId>
              </a:tblPr>
              <a:tblGrid>
                <a:gridCol w="2300849"/>
                <a:gridCol w="2300849"/>
                <a:gridCol w="2300849"/>
              </a:tblGrid>
              <a:tr h="37084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Previously Sent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Not Previously Sent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dirty="0" smtClean="0"/>
                        <a:t>Filter Satisfied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smtClean="0"/>
                        <a:t>MODIFY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smtClean="0"/>
                        <a:t>ADD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r>
                        <a:rPr lang="en-US" dirty="0" smtClean="0"/>
                        <a:t>Filter Unsatisfied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smtClean="0"/>
                        <a:t>DELETE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smtClean="0"/>
                        <a:t>No Message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r>
              <a:rPr lang="en-US" altLang="zh-CN" dirty="0" smtClean="0"/>
              <a:t>Example</a:t>
            </a:r>
          </a:p>
        </p:txBody>
      </p:sp>
      <p:sp>
        <p:nvSpPr>
          <p:cNvPr id="28675" name="Rectangle 22"/>
          <p:cNvSpPr>
            <a:spLocks noGrp="1" noChangeArrowheads="1"/>
          </p:cNvSpPr>
          <p:nvPr>
            <p:ph type="title"/>
          </p:nvPr>
        </p:nvSpPr>
        <p:spPr/>
        <p:txBody>
          <a:bodyPr/>
          <a:lstStyle/>
          <a:p>
            <a:r>
              <a:rPr lang="en-IE" smtClean="0"/>
              <a:t>Profiles - QDoc Operations</a:t>
            </a:r>
            <a:endParaRPr lang="en-US" altLang="zh-CN" smtClean="0"/>
          </a:p>
        </p:txBody>
      </p:sp>
      <p:graphicFrame>
        <p:nvGraphicFramePr>
          <p:cNvPr id="28759" name="Group 87"/>
          <p:cNvGraphicFramePr>
            <a:graphicFrameLocks noGrp="1"/>
          </p:cNvGraphicFramePr>
          <p:nvPr/>
        </p:nvGraphicFramePr>
        <p:xfrm>
          <a:off x="741363" y="1611863"/>
          <a:ext cx="7810500" cy="4335082"/>
        </p:xfrm>
        <a:graphic>
          <a:graphicData uri="http://schemas.openxmlformats.org/drawingml/2006/table">
            <a:tbl>
              <a:tblPr/>
              <a:tblGrid>
                <a:gridCol w="1952625"/>
                <a:gridCol w="1952625"/>
                <a:gridCol w="1952625"/>
                <a:gridCol w="1952625"/>
              </a:tblGrid>
              <a:tr h="0">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dirty="0" smtClean="0">
                          <a:ln>
                            <a:noFill/>
                          </a:ln>
                          <a:solidFill>
                            <a:schemeClr val="tx1"/>
                          </a:solidFill>
                          <a:effectLst/>
                          <a:latin typeface="+mj-lt"/>
                          <a:ea typeface="宋体" pitchFamily="2" charset="-122"/>
                        </a:rPr>
                        <a:t>Description</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Price</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Subscriber 1:</a:t>
                      </a:r>
                    </a:p>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All Orders</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Subscriber 2:</a:t>
                      </a:r>
                    </a:p>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1" i="0" u="none" strike="noStrike" cap="none" normalizeH="0" baseline="0" smtClean="0">
                          <a:ln>
                            <a:noFill/>
                          </a:ln>
                          <a:solidFill>
                            <a:schemeClr val="tx1"/>
                          </a:solidFill>
                          <a:effectLst/>
                          <a:latin typeface="+mj-lt"/>
                          <a:ea typeface="宋体" pitchFamily="2" charset="-122"/>
                        </a:rPr>
                        <a:t>Over $5,000</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Initial order</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dirty="0" smtClean="0">
                          <a:ln>
                            <a:noFill/>
                          </a:ln>
                          <a:solidFill>
                            <a:schemeClr val="tx1"/>
                          </a:solidFill>
                          <a:effectLst/>
                          <a:latin typeface="+mj-lt"/>
                          <a:ea typeface="宋体" pitchFamily="2" charset="-122"/>
                        </a:rPr>
                        <a:t>$4933</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(A)</a:t>
                      </a:r>
                      <a:endParaRPr kumimoji="0" lang="en-US" altLang="zh-CN" sz="1800" b="0" i="0" u="none" strike="noStrike" cap="none" normalizeH="0" baseline="0" smtClean="0">
                        <a:ln>
                          <a:noFill/>
                        </a:ln>
                        <a:solidFill>
                          <a:schemeClr val="tx1"/>
                        </a:solidFill>
                        <a:effectLst/>
                        <a:latin typeface="+mj-lt"/>
                        <a:ea typeface="宋体" pitchFamily="2" charset="-122"/>
                        <a:cs typeface="Tahoma" pitchFamily="34" charset="0"/>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dirty="0" smtClean="0">
                          <a:ln>
                            <a:noFill/>
                          </a:ln>
                          <a:solidFill>
                            <a:schemeClr val="tx1"/>
                          </a:solidFill>
                          <a:effectLst/>
                          <a:latin typeface="+mj-lt"/>
                          <a:ea typeface="宋体" pitchFamily="2" charset="-122"/>
                        </a:rPr>
                        <a:t>Add item</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$5345</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dirty="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(A)</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Reprice with 10% discount</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$4810</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dirty="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(R)</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Add on-site assembly</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$6250</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(A)</a:t>
                      </a:r>
                      <a:endParaRPr kumimoji="0" lang="zh-CN" altLang="en-US" sz="1800" b="0" i="0" u="none" strike="noStrike" cap="none" normalizeH="0" baseline="0" dirty="0" smtClean="0">
                        <a:ln>
                          <a:noFill/>
                        </a:ln>
                        <a:solidFill>
                          <a:schemeClr val="tx1"/>
                        </a:solidFill>
                        <a:effectLst/>
                        <a:latin typeface="+mj-lt"/>
                        <a:ea typeface="宋体" pitchFamily="2" charset="-122"/>
                        <a:cs typeface="Arial" charset="0"/>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Remove one item</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en-US" altLang="zh-CN" sz="1800" b="0" i="0" u="none" strike="noStrike" cap="none" normalizeH="0" baseline="0" smtClean="0">
                          <a:ln>
                            <a:noFill/>
                          </a:ln>
                          <a:solidFill>
                            <a:schemeClr val="tx1"/>
                          </a:solidFill>
                          <a:effectLst/>
                          <a:latin typeface="+mj-lt"/>
                          <a:ea typeface="宋体" pitchFamily="2" charset="-122"/>
                        </a:rPr>
                        <a:t>$5800</a:t>
                      </a: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smtClean="0">
                        <a:ln>
                          <a:noFill/>
                        </a:ln>
                        <a:solidFill>
                          <a:schemeClr val="tx1"/>
                        </a:solidFill>
                        <a:effectLst/>
                        <a:latin typeface="+mj-lt"/>
                        <a:ea typeface="宋体" pitchFamily="2" charset="-122"/>
                      </a:endParaRPr>
                    </a:p>
                  </a:txBody>
                  <a:tcPr marT="91440" marB="9144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ea typeface="宋体" pitchFamily="2" charset="-122"/>
                          <a:cs typeface="Arial" charset="0"/>
                        </a:rPr>
                        <a:t>√   </a:t>
                      </a:r>
                      <a:r>
                        <a:rPr kumimoji="0" lang="en-US" altLang="zh-CN" sz="1800" b="0" i="0" u="none" strike="noStrike" cap="none" normalizeH="0" baseline="0" dirty="0" smtClean="0">
                          <a:ln>
                            <a:noFill/>
                          </a:ln>
                          <a:solidFill>
                            <a:schemeClr val="tx1"/>
                          </a:solidFill>
                          <a:effectLst/>
                          <a:latin typeface="+mj-lt"/>
                          <a:ea typeface="宋体" pitchFamily="2" charset="-122"/>
                          <a:cs typeface="Arial" charset="0"/>
                        </a:rPr>
                        <a:t>(M)</a:t>
                      </a:r>
                      <a:endParaRPr kumimoji="0" lang="zh-CN" altLang="en-US" sz="1800" b="0" i="0" u="none" strike="noStrike" cap="none" normalizeH="0" baseline="0" dirty="0" smtClean="0">
                        <a:ln>
                          <a:noFill/>
                        </a:ln>
                        <a:solidFill>
                          <a:schemeClr val="tx1"/>
                        </a:solidFill>
                        <a:effectLst/>
                        <a:latin typeface="+mj-lt"/>
                        <a:ea typeface="宋体" pitchFamily="2" charset="-122"/>
                        <a:cs typeface="Arial" charset="0"/>
                      </a:endParaRP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 name="Footer Placeholder 44"/>
          <p:cNvSpPr>
            <a:spLocks noGrp="1"/>
          </p:cNvSpPr>
          <p:nvPr>
            <p:ph type="ftr" sz="quarter" idx="10"/>
          </p:nvPr>
        </p:nvSpPr>
        <p:spPr/>
        <p:txBody>
          <a:bodyPr/>
          <a:lstStyle/>
          <a:p>
            <a:r>
              <a:rPr lang="en-US" dirty="0" smtClean="0"/>
              <a:t>QX-BOP-320</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normAutofit fontScale="92500" lnSpcReduction="20000"/>
          </a:bodyPr>
          <a:lstStyle/>
          <a:p>
            <a:r>
              <a:rPr lang="en-US" altLang="zh-CN" smtClean="0"/>
              <a:t>Only works with Detect Operations</a:t>
            </a:r>
          </a:p>
          <a:p>
            <a:r>
              <a:rPr lang="en-US" altLang="zh-CN" smtClean="0"/>
              <a:t>Delta QDocs</a:t>
            </a:r>
          </a:p>
          <a:p>
            <a:pPr lvl="1"/>
            <a:r>
              <a:rPr lang="en-US" altLang="zh-CN" smtClean="0"/>
              <a:t>A delta QDoc excludes certain elements of the business object that are unchanged since the subscriber received the previous message for that same business object.</a:t>
            </a:r>
          </a:p>
          <a:p>
            <a:pPr lvl="1"/>
            <a:r>
              <a:rPr lang="en-US" altLang="zh-CN" smtClean="0"/>
              <a:t>A delta QDoc is a trimmed-down version of the full QDoc</a:t>
            </a:r>
          </a:p>
          <a:p>
            <a:r>
              <a:rPr lang="en-US" altLang="zh-CN" smtClean="0"/>
              <a:t>For Delta QDocs, fields elements are included if:</a:t>
            </a:r>
          </a:p>
          <a:p>
            <a:pPr lvl="1"/>
            <a:r>
              <a:rPr lang="en-US" altLang="zh-CN" smtClean="0"/>
              <a:t>They have changed</a:t>
            </a:r>
          </a:p>
          <a:p>
            <a:pPr lvl="1"/>
            <a:r>
              <a:rPr lang="en-US" altLang="zh-CN" smtClean="0"/>
              <a:t>They belong to the primary key for the table (identify the row)</a:t>
            </a:r>
          </a:p>
          <a:p>
            <a:pPr lvl="1"/>
            <a:r>
              <a:rPr lang="en-US" altLang="zh-CN" smtClean="0"/>
              <a:t>They are flagged as Always Publish</a:t>
            </a:r>
          </a:p>
          <a:p>
            <a:r>
              <a:rPr lang="en-US" altLang="zh-CN" smtClean="0"/>
              <a:t>Publish Unchanged Rows</a:t>
            </a:r>
          </a:p>
          <a:p>
            <a:pPr lvl="1"/>
            <a:r>
              <a:rPr lang="en-US" altLang="zh-CN" smtClean="0"/>
              <a:t>Publish unchanged rows in the current message as well as changed rows.</a:t>
            </a:r>
          </a:p>
          <a:p>
            <a:endParaRPr lang="en-US" altLang="zh-CN" smtClean="0"/>
          </a:p>
        </p:txBody>
      </p:sp>
      <p:sp>
        <p:nvSpPr>
          <p:cNvPr id="29699" name="Rectangle 2"/>
          <p:cNvSpPr>
            <a:spLocks noGrp="1" noChangeArrowheads="1"/>
          </p:cNvSpPr>
          <p:nvPr>
            <p:ph type="title"/>
          </p:nvPr>
        </p:nvSpPr>
        <p:spPr/>
        <p:txBody>
          <a:bodyPr>
            <a:noAutofit/>
          </a:bodyPr>
          <a:lstStyle/>
          <a:p>
            <a:r>
              <a:rPr lang="en-US" altLang="zh-CN" sz="2600" dirty="0" smtClean="0"/>
              <a:t>Profiles – Delta </a:t>
            </a:r>
            <a:r>
              <a:rPr lang="en-US" altLang="zh-CN" sz="2600" dirty="0" err="1" smtClean="0"/>
              <a:t>QDocs</a:t>
            </a:r>
            <a:r>
              <a:rPr lang="en-US" altLang="zh-CN" sz="2600" dirty="0" smtClean="0"/>
              <a:t> &amp; Publish Unchanged Rows</a:t>
            </a:r>
          </a:p>
        </p:txBody>
      </p:sp>
      <p:sp>
        <p:nvSpPr>
          <p:cNvPr id="5" name="Footer Placeholder 4"/>
          <p:cNvSpPr>
            <a:spLocks noGrp="1"/>
          </p:cNvSpPr>
          <p:nvPr>
            <p:ph type="ftr" sz="quarter" idx="10"/>
          </p:nvPr>
        </p:nvSpPr>
        <p:spPr/>
        <p:txBody>
          <a:bodyPr/>
          <a:lstStyle/>
          <a:p>
            <a:r>
              <a:rPr lang="en-US" dirty="0" smtClean="0"/>
              <a:t>QX-BOP-330</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r>
              <a:rPr lang="en-US" altLang="zh-CN" smtClean="0"/>
              <a:t>XML schemas</a:t>
            </a:r>
          </a:p>
          <a:p>
            <a:pPr lvl="1"/>
            <a:r>
              <a:rPr lang="en-US" altLang="zh-CN" smtClean="0"/>
              <a:t>XML schemas for the QDocs generated by a profile can be exported</a:t>
            </a:r>
          </a:p>
          <a:p>
            <a:pPr lvl="1"/>
            <a:r>
              <a:rPr lang="en-US" altLang="zh-CN" smtClean="0"/>
              <a:t>These can be used to validate QDocs being received from a QXO instance</a:t>
            </a:r>
          </a:p>
        </p:txBody>
      </p:sp>
      <p:sp>
        <p:nvSpPr>
          <p:cNvPr id="30723" name="Rectangle 2"/>
          <p:cNvSpPr>
            <a:spLocks noGrp="1" noChangeArrowheads="1"/>
          </p:cNvSpPr>
          <p:nvPr>
            <p:ph type="title"/>
          </p:nvPr>
        </p:nvSpPr>
        <p:spPr/>
        <p:txBody>
          <a:bodyPr/>
          <a:lstStyle/>
          <a:p>
            <a:r>
              <a:rPr lang="en-US" altLang="zh-CN" dirty="0" smtClean="0"/>
              <a:t>Profiles – Other Features</a:t>
            </a:r>
          </a:p>
        </p:txBody>
      </p:sp>
      <p:sp>
        <p:nvSpPr>
          <p:cNvPr id="5" name="Footer Placeholder 4"/>
          <p:cNvSpPr>
            <a:spLocks noGrp="1"/>
          </p:cNvSpPr>
          <p:nvPr>
            <p:ph type="ftr" sz="quarter" idx="10"/>
          </p:nvPr>
        </p:nvSpPr>
        <p:spPr/>
        <p:txBody>
          <a:bodyPr/>
          <a:lstStyle/>
          <a:p>
            <a:r>
              <a:rPr lang="en-US" dirty="0" smtClean="0"/>
              <a:t>QX-BOP-340</a:t>
            </a:r>
            <a:endParaRPr lang="en-US" dirty="0"/>
          </a:p>
        </p:txBody>
      </p:sp>
      <p:pic>
        <p:nvPicPr>
          <p:cNvPr id="3074" name="Picture 2" descr="C:\Users\frl\AppData\Local\Temp\SNAGHTML83f6e38.PNG"/>
          <p:cNvPicPr>
            <a:picLocks noChangeAspect="1" noChangeArrowheads="1"/>
          </p:cNvPicPr>
          <p:nvPr/>
        </p:nvPicPr>
        <p:blipFill>
          <a:blip r:embed="rId2"/>
          <a:srcRect/>
          <a:stretch>
            <a:fillRect/>
          </a:stretch>
        </p:blipFill>
        <p:spPr bwMode="auto">
          <a:xfrm>
            <a:off x="975847" y="3092824"/>
            <a:ext cx="7534991" cy="3190408"/>
          </a:xfrm>
          <a:prstGeom prst="rect">
            <a:avLst/>
          </a:prstGeom>
          <a:noFill/>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r>
              <a:rPr lang="zh-CN" altLang="en-US" smtClean="0"/>
              <a:t> </a:t>
            </a:r>
            <a:r>
              <a:rPr lang="en-US" altLang="zh-CN" smtClean="0"/>
              <a:t>Complete the exercise in your training guide.</a:t>
            </a:r>
          </a:p>
        </p:txBody>
      </p:sp>
      <p:sp>
        <p:nvSpPr>
          <p:cNvPr id="31747" name="Rectangle 2"/>
          <p:cNvSpPr>
            <a:spLocks noGrp="1" noChangeArrowheads="1"/>
          </p:cNvSpPr>
          <p:nvPr>
            <p:ph type="title"/>
          </p:nvPr>
        </p:nvSpPr>
        <p:spPr/>
        <p:txBody>
          <a:bodyPr/>
          <a:lstStyle/>
          <a:p>
            <a:r>
              <a:rPr lang="en-US" altLang="zh-CN" smtClean="0"/>
              <a:t>Exercise - Profiles</a:t>
            </a:r>
          </a:p>
        </p:txBody>
      </p:sp>
      <p:sp>
        <p:nvSpPr>
          <p:cNvPr id="5" name="Footer Placeholder 4"/>
          <p:cNvSpPr>
            <a:spLocks noGrp="1"/>
          </p:cNvSpPr>
          <p:nvPr>
            <p:ph type="ftr" sz="quarter" idx="10"/>
          </p:nvPr>
        </p:nvSpPr>
        <p:spPr/>
        <p:txBody>
          <a:bodyPr/>
          <a:lstStyle/>
          <a:p>
            <a:r>
              <a:rPr lang="en-US" dirty="0" smtClean="0"/>
              <a:t>QX-BOP-350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Rectangle 3"/>
          <p:cNvSpPr>
            <a:spLocks noGrp="1" noChangeArrowheads="1"/>
          </p:cNvSpPr>
          <p:nvPr>
            <p:ph idx="1"/>
          </p:nvPr>
        </p:nvSpPr>
        <p:spPr/>
        <p:txBody>
          <a:bodyPr>
            <a:normAutofit fontScale="92500" lnSpcReduction="20000"/>
          </a:bodyPr>
          <a:lstStyle/>
          <a:p>
            <a:r>
              <a:rPr lang="en-US" altLang="zh-CN" dirty="0" smtClean="0"/>
              <a:t>Updated business objects are identified from an event:</a:t>
            </a:r>
          </a:p>
          <a:p>
            <a:pPr lvl="1"/>
            <a:r>
              <a:rPr lang="en-US" altLang="zh-CN" dirty="0" smtClean="0"/>
              <a:t>Select all data objects matching the event</a:t>
            </a:r>
          </a:p>
          <a:p>
            <a:pPr lvl="1"/>
            <a:r>
              <a:rPr lang="en-US" altLang="zh-CN" dirty="0" smtClean="0"/>
              <a:t>Walk back up the BO hierarchy to find the top-level data object</a:t>
            </a:r>
          </a:p>
          <a:p>
            <a:r>
              <a:rPr lang="en-US" altLang="zh-CN" dirty="0" smtClean="0"/>
              <a:t>Extract a business object from the source application</a:t>
            </a:r>
          </a:p>
          <a:p>
            <a:pPr lvl="1"/>
            <a:r>
              <a:rPr lang="en-US" altLang="zh-CN" dirty="0" smtClean="0"/>
              <a:t>Generate a </a:t>
            </a:r>
            <a:r>
              <a:rPr lang="en-US" altLang="zh-CN" dirty="0" err="1" smtClean="0"/>
              <a:t>ProDataSet</a:t>
            </a:r>
            <a:r>
              <a:rPr lang="en-US" altLang="zh-CN" dirty="0" smtClean="0"/>
              <a:t> with the business object structure.</a:t>
            </a:r>
          </a:p>
          <a:p>
            <a:pPr lvl="1"/>
            <a:r>
              <a:rPr lang="en-US" altLang="zh-CN" dirty="0" smtClean="0"/>
              <a:t>Attach all necessary source application databases (if necessary).</a:t>
            </a:r>
          </a:p>
          <a:p>
            <a:pPr lvl="1"/>
            <a:r>
              <a:rPr lang="en-US" altLang="zh-CN" dirty="0" smtClean="0"/>
              <a:t>Fill the dataset.</a:t>
            </a:r>
          </a:p>
          <a:p>
            <a:pPr lvl="1"/>
            <a:r>
              <a:rPr lang="en-US" altLang="zh-CN" dirty="0" smtClean="0"/>
              <a:t>Store the dataset (now called an event message) in QXODB.</a:t>
            </a:r>
          </a:p>
          <a:p>
            <a:r>
              <a:rPr lang="en-US" altLang="zh-CN" dirty="0" smtClean="0"/>
              <a:t>Also used later in conjunction with profiles to generate </a:t>
            </a:r>
            <a:r>
              <a:rPr lang="en-US" altLang="zh-CN" dirty="0" err="1" smtClean="0"/>
              <a:t>QDocs</a:t>
            </a:r>
            <a:endParaRPr lang="en-US" altLang="zh-CN" dirty="0" smtClean="0"/>
          </a:p>
        </p:txBody>
      </p:sp>
      <p:sp>
        <p:nvSpPr>
          <p:cNvPr id="6147" name="Rectangle 2"/>
          <p:cNvSpPr>
            <a:spLocks noGrp="1" noChangeArrowheads="1"/>
          </p:cNvSpPr>
          <p:nvPr>
            <p:ph type="title"/>
          </p:nvPr>
        </p:nvSpPr>
        <p:spPr/>
        <p:txBody>
          <a:bodyPr/>
          <a:lstStyle/>
          <a:p>
            <a:r>
              <a:rPr lang="en-IE" smtClean="0"/>
              <a:t>Business Objects - How are they used?</a:t>
            </a:r>
            <a:endParaRPr lang="en-US" altLang="zh-CN" smtClean="0"/>
          </a:p>
        </p:txBody>
      </p:sp>
      <p:sp>
        <p:nvSpPr>
          <p:cNvPr id="5" name="Footer Placeholder 4"/>
          <p:cNvSpPr>
            <a:spLocks noGrp="1"/>
          </p:cNvSpPr>
          <p:nvPr>
            <p:ph type="ftr" sz="quarter" idx="10"/>
          </p:nvPr>
        </p:nvSpPr>
        <p:spPr/>
        <p:txBody>
          <a:bodyPr/>
          <a:lstStyle/>
          <a:p>
            <a:r>
              <a:rPr lang="en-US" dirty="0" smtClean="0"/>
              <a:t>QX-BOP-040</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r>
              <a:rPr lang="en-US" altLang="zh-CN" dirty="0" smtClean="0"/>
              <a:t>Use the Business Objects tab to create new business objects and view/update existing objects.</a:t>
            </a:r>
          </a:p>
        </p:txBody>
      </p:sp>
      <p:sp>
        <p:nvSpPr>
          <p:cNvPr id="7171" name="Rectangle 2"/>
          <p:cNvSpPr>
            <a:spLocks noGrp="1" noChangeArrowheads="1"/>
          </p:cNvSpPr>
          <p:nvPr>
            <p:ph type="title"/>
          </p:nvPr>
        </p:nvSpPr>
        <p:spPr/>
        <p:txBody>
          <a:bodyPr/>
          <a:lstStyle/>
          <a:p>
            <a:r>
              <a:rPr lang="en-US" altLang="zh-CN" smtClean="0"/>
              <a:t>Business Objects Tab</a:t>
            </a:r>
          </a:p>
        </p:txBody>
      </p:sp>
      <p:sp>
        <p:nvSpPr>
          <p:cNvPr id="6" name="Footer Placeholder 5"/>
          <p:cNvSpPr>
            <a:spLocks noGrp="1"/>
          </p:cNvSpPr>
          <p:nvPr>
            <p:ph type="ftr" sz="quarter" idx="10"/>
          </p:nvPr>
        </p:nvSpPr>
        <p:spPr/>
        <p:txBody>
          <a:bodyPr/>
          <a:lstStyle/>
          <a:p>
            <a:r>
              <a:rPr lang="en-US" dirty="0" smtClean="0"/>
              <a:t>QX-BOP-050</a:t>
            </a:r>
            <a:endParaRPr lang="en-US" dirty="0"/>
          </a:p>
        </p:txBody>
      </p:sp>
      <p:pic>
        <p:nvPicPr>
          <p:cNvPr id="1026" name="Picture 2"/>
          <p:cNvPicPr>
            <a:picLocks noChangeAspect="1" noChangeArrowheads="1"/>
          </p:cNvPicPr>
          <p:nvPr/>
        </p:nvPicPr>
        <p:blipFill>
          <a:blip r:embed="rId3"/>
          <a:srcRect/>
          <a:stretch>
            <a:fillRect/>
          </a:stretch>
        </p:blipFill>
        <p:spPr bwMode="auto">
          <a:xfrm>
            <a:off x="1441952" y="2275819"/>
            <a:ext cx="6222871" cy="40287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a:bodyPr>
          <a:lstStyle/>
          <a:p>
            <a:r>
              <a:rPr lang="en-US" altLang="zh-CN" dirty="0" smtClean="0"/>
              <a:t>Create a Business Object</a:t>
            </a:r>
          </a:p>
          <a:p>
            <a:pPr lvl="1"/>
            <a:r>
              <a:rPr lang="en-US" altLang="zh-CN" dirty="0" smtClean="0"/>
              <a:t>Select the Application Type and click New</a:t>
            </a:r>
          </a:p>
          <a:p>
            <a:pPr lvl="1"/>
            <a:r>
              <a:rPr lang="en-US" altLang="zh-CN" dirty="0" smtClean="0"/>
              <a:t>Choose No for non-DDP business object</a:t>
            </a:r>
          </a:p>
          <a:p>
            <a:endParaRPr lang="en-IE" dirty="0" smtClean="0"/>
          </a:p>
          <a:p>
            <a:r>
              <a:rPr lang="en-US" altLang="zh-CN" dirty="0" smtClean="0"/>
              <a:t>Editable fields</a:t>
            </a:r>
          </a:p>
          <a:p>
            <a:pPr lvl="1"/>
            <a:r>
              <a:rPr lang="en-US" altLang="zh-CN" dirty="0" smtClean="0"/>
              <a:t>Name </a:t>
            </a:r>
          </a:p>
          <a:p>
            <a:pPr lvl="1"/>
            <a:r>
              <a:rPr lang="en-US" altLang="zh-CN" dirty="0" smtClean="0"/>
              <a:t>Publish Delay (explained later)</a:t>
            </a:r>
          </a:p>
          <a:p>
            <a:pPr lvl="1"/>
            <a:r>
              <a:rPr lang="en-US" altLang="zh-CN" dirty="0" smtClean="0"/>
              <a:t>Description</a:t>
            </a:r>
          </a:p>
        </p:txBody>
      </p:sp>
      <p:sp>
        <p:nvSpPr>
          <p:cNvPr id="8195" name="Rectangle 2"/>
          <p:cNvSpPr>
            <a:spLocks noGrp="1" noChangeArrowheads="1"/>
          </p:cNvSpPr>
          <p:nvPr>
            <p:ph type="title"/>
          </p:nvPr>
        </p:nvSpPr>
        <p:spPr/>
        <p:txBody>
          <a:bodyPr/>
          <a:lstStyle/>
          <a:p>
            <a:r>
              <a:rPr lang="en-IE" smtClean="0"/>
              <a:t>Business Objects - Building</a:t>
            </a:r>
            <a:endParaRPr lang="en-US" altLang="zh-CN" smtClean="0"/>
          </a:p>
        </p:txBody>
      </p:sp>
      <p:sp>
        <p:nvSpPr>
          <p:cNvPr id="7" name="Footer Placeholder 6"/>
          <p:cNvSpPr>
            <a:spLocks noGrp="1"/>
          </p:cNvSpPr>
          <p:nvPr>
            <p:ph type="ftr" sz="quarter" idx="10"/>
          </p:nvPr>
        </p:nvSpPr>
        <p:spPr/>
        <p:txBody>
          <a:bodyPr/>
          <a:lstStyle/>
          <a:p>
            <a:r>
              <a:rPr lang="en-US" dirty="0" smtClean="0"/>
              <a:t>QX-BOP-060</a:t>
            </a:r>
            <a:endParaRPr lang="en-US" dirty="0"/>
          </a:p>
        </p:txBody>
      </p:sp>
      <p:pic>
        <p:nvPicPr>
          <p:cNvPr id="58370" name="Picture 2" descr="C:\Users\frl\AppData\Local\Temp\SNAGHTML4a83e7e.PNG"/>
          <p:cNvPicPr>
            <a:picLocks noChangeAspect="1" noChangeArrowheads="1"/>
          </p:cNvPicPr>
          <p:nvPr/>
        </p:nvPicPr>
        <p:blipFill>
          <a:blip r:embed="rId3"/>
          <a:srcRect/>
          <a:stretch>
            <a:fillRect/>
          </a:stretch>
        </p:blipFill>
        <p:spPr bwMode="auto">
          <a:xfrm>
            <a:off x="5768788" y="2331850"/>
            <a:ext cx="3152775" cy="1457326"/>
          </a:xfrm>
          <a:prstGeom prst="rect">
            <a:avLst/>
          </a:prstGeom>
          <a:noFill/>
        </p:spPr>
      </p:pic>
      <p:pic>
        <p:nvPicPr>
          <p:cNvPr id="58372" name="Picture 4" descr="C:\Users\frl\AppData\Local\Temp\SNAGHTML4acbafd.PNG"/>
          <p:cNvPicPr>
            <a:picLocks noChangeAspect="1" noChangeArrowheads="1"/>
          </p:cNvPicPr>
          <p:nvPr/>
        </p:nvPicPr>
        <p:blipFill>
          <a:blip r:embed="rId4"/>
          <a:srcRect/>
          <a:stretch>
            <a:fillRect/>
          </a:stretch>
        </p:blipFill>
        <p:spPr bwMode="auto">
          <a:xfrm>
            <a:off x="962398" y="4710953"/>
            <a:ext cx="7762875" cy="16002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r>
              <a:rPr lang="en-US" altLang="zh-CN" sz="2400" dirty="0" smtClean="0"/>
              <a:t>Data Objects</a:t>
            </a:r>
          </a:p>
          <a:p>
            <a:pPr lvl="1"/>
            <a:r>
              <a:rPr lang="en-US" altLang="zh-CN" sz="2000" dirty="0" smtClean="0"/>
              <a:t>Correspond to database tables</a:t>
            </a:r>
          </a:p>
          <a:p>
            <a:pPr lvl="1"/>
            <a:r>
              <a:rPr lang="en-US" altLang="zh-CN" sz="2000" dirty="0" smtClean="0"/>
              <a:t>Multiple Data Objects can be defined for the same table</a:t>
            </a:r>
          </a:p>
          <a:p>
            <a:r>
              <a:rPr lang="en-US" altLang="zh-CN" sz="2400" dirty="0" smtClean="0"/>
              <a:t>Add Data Objects</a:t>
            </a:r>
          </a:p>
          <a:p>
            <a:pPr lvl="1"/>
            <a:r>
              <a:rPr lang="en-US" altLang="zh-CN" sz="2000" dirty="0" smtClean="0"/>
              <a:t>Click the Tables button to add data objects</a:t>
            </a:r>
          </a:p>
          <a:p>
            <a:pPr lvl="1"/>
            <a:r>
              <a:rPr lang="en-US" altLang="zh-CN" sz="2000" dirty="0" smtClean="0"/>
              <a:t>Use of </a:t>
            </a:r>
            <a:r>
              <a:rPr lang="en-US" altLang="zh-CN" sz="2000" dirty="0" err="1" smtClean="0"/>
              <a:t>metaschema</a:t>
            </a:r>
            <a:r>
              <a:rPr lang="en-US" altLang="zh-CN" sz="2000" dirty="0" smtClean="0"/>
              <a:t> (available tables list)</a:t>
            </a:r>
          </a:p>
          <a:p>
            <a:pPr lvl="1"/>
            <a:r>
              <a:rPr lang="en-US" altLang="zh-CN" sz="2000" dirty="0" smtClean="0"/>
              <a:t>Selecting tables – Using table </a:t>
            </a:r>
            <a:r>
              <a:rPr lang="en-US" altLang="zh-CN" dirty="0" smtClean="0"/>
              <a:t>filter</a:t>
            </a:r>
          </a:p>
        </p:txBody>
      </p:sp>
      <p:sp>
        <p:nvSpPr>
          <p:cNvPr id="9219" name="Rectangle 2"/>
          <p:cNvSpPr>
            <a:spLocks noGrp="1" noChangeArrowheads="1"/>
          </p:cNvSpPr>
          <p:nvPr>
            <p:ph type="title"/>
          </p:nvPr>
        </p:nvSpPr>
        <p:spPr/>
        <p:txBody>
          <a:bodyPr/>
          <a:lstStyle/>
          <a:p>
            <a:r>
              <a:rPr lang="en-IE" smtClean="0"/>
              <a:t>Business Objects - Add Data Objects</a:t>
            </a:r>
            <a:endParaRPr lang="en-US" altLang="zh-CN" smtClean="0"/>
          </a:p>
        </p:txBody>
      </p:sp>
      <p:sp>
        <p:nvSpPr>
          <p:cNvPr id="5" name="Footer Placeholder 4"/>
          <p:cNvSpPr>
            <a:spLocks noGrp="1"/>
          </p:cNvSpPr>
          <p:nvPr>
            <p:ph type="ftr" sz="quarter" idx="10"/>
          </p:nvPr>
        </p:nvSpPr>
        <p:spPr/>
        <p:txBody>
          <a:bodyPr/>
          <a:lstStyle/>
          <a:p>
            <a:r>
              <a:rPr lang="en-US" dirty="0" smtClean="0"/>
              <a:t>QX-BOP-070</a:t>
            </a:r>
            <a:endParaRPr lang="en-US" dirty="0"/>
          </a:p>
        </p:txBody>
      </p:sp>
      <p:pic>
        <p:nvPicPr>
          <p:cNvPr id="6" name="Picture 4"/>
          <p:cNvPicPr>
            <a:picLocks noChangeAspect="1" noChangeArrowheads="1"/>
          </p:cNvPicPr>
          <p:nvPr/>
        </p:nvPicPr>
        <p:blipFill>
          <a:blip r:embed="rId3" cstate="print"/>
          <a:srcRect/>
          <a:stretch>
            <a:fillRect/>
          </a:stretch>
        </p:blipFill>
        <p:spPr bwMode="auto">
          <a:xfrm>
            <a:off x="2817627" y="3665724"/>
            <a:ext cx="3924300" cy="26812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normAutofit/>
          </a:bodyPr>
          <a:lstStyle/>
          <a:p>
            <a:r>
              <a:rPr lang="en-US" altLang="zh-CN" sz="2400" dirty="0" smtClean="0"/>
              <a:t>Data object name</a:t>
            </a:r>
          </a:p>
          <a:p>
            <a:pPr lvl="1"/>
            <a:r>
              <a:rPr lang="en-US" altLang="zh-CN" sz="2000" dirty="0" smtClean="0"/>
              <a:t>Must be unique within the business object</a:t>
            </a:r>
          </a:p>
          <a:p>
            <a:r>
              <a:rPr lang="en-US" altLang="zh-CN" sz="2400" dirty="0" smtClean="0"/>
              <a:t>Description</a:t>
            </a:r>
          </a:p>
          <a:p>
            <a:pPr lvl="1"/>
            <a:r>
              <a:rPr lang="en-US" altLang="zh-CN" sz="2000" dirty="0" smtClean="0"/>
              <a:t>Taken from the database </a:t>
            </a:r>
            <a:r>
              <a:rPr lang="en-US" altLang="zh-CN" sz="2000" dirty="0" err="1" smtClean="0"/>
              <a:t>metaschema</a:t>
            </a:r>
            <a:endParaRPr lang="en-US" altLang="zh-CN" sz="2000" dirty="0" smtClean="0"/>
          </a:p>
          <a:p>
            <a:r>
              <a:rPr lang="en-US" altLang="zh-CN" sz="2400" dirty="0" smtClean="0"/>
              <a:t>Join</a:t>
            </a:r>
          </a:p>
          <a:p>
            <a:pPr lvl="1"/>
            <a:r>
              <a:rPr lang="en-US" altLang="zh-CN" sz="2000" dirty="0" smtClean="0"/>
              <a:t>Comma separated list of parent/child field pairs</a:t>
            </a:r>
          </a:p>
          <a:p>
            <a:pPr lvl="1"/>
            <a:r>
              <a:rPr lang="en-US" altLang="zh-CN" sz="2000" dirty="0" smtClean="0"/>
              <a:t>Validated against database schema</a:t>
            </a:r>
          </a:p>
          <a:p>
            <a:pPr lvl="1"/>
            <a:r>
              <a:rPr lang="en-US" altLang="zh-CN" sz="2000" dirty="0" smtClean="0"/>
              <a:t>Warns where WHOLE-INDEX is used</a:t>
            </a:r>
          </a:p>
          <a:p>
            <a:pPr lvl="1"/>
            <a:r>
              <a:rPr lang="en-US" altLang="zh-CN" sz="2000" dirty="0" smtClean="0"/>
              <a:t>Validation result is stored with DO until rectified</a:t>
            </a:r>
          </a:p>
          <a:p>
            <a:endParaRPr lang="en-US" altLang="zh-CN" dirty="0" smtClean="0"/>
          </a:p>
        </p:txBody>
      </p:sp>
      <p:sp>
        <p:nvSpPr>
          <p:cNvPr id="11267" name="Rectangle 2"/>
          <p:cNvSpPr>
            <a:spLocks noGrp="1" noChangeArrowheads="1"/>
          </p:cNvSpPr>
          <p:nvPr>
            <p:ph type="title"/>
          </p:nvPr>
        </p:nvSpPr>
        <p:spPr/>
        <p:txBody>
          <a:bodyPr/>
          <a:lstStyle/>
          <a:p>
            <a:r>
              <a:rPr lang="en-US" altLang="zh-CN" dirty="0" smtClean="0"/>
              <a:t>Business Objects - Data Objects</a:t>
            </a:r>
          </a:p>
        </p:txBody>
      </p:sp>
      <p:sp>
        <p:nvSpPr>
          <p:cNvPr id="6" name="Footer Placeholder 5"/>
          <p:cNvSpPr>
            <a:spLocks noGrp="1"/>
          </p:cNvSpPr>
          <p:nvPr>
            <p:ph type="ftr" sz="quarter" idx="10"/>
          </p:nvPr>
        </p:nvSpPr>
        <p:spPr/>
        <p:txBody>
          <a:bodyPr/>
          <a:lstStyle/>
          <a:p>
            <a:r>
              <a:rPr lang="en-US" dirty="0" smtClean="0"/>
              <a:t>QX-BOP-090</a:t>
            </a:r>
            <a:endParaRPr lang="en-US" dirty="0"/>
          </a:p>
        </p:txBody>
      </p:sp>
      <p:pic>
        <p:nvPicPr>
          <p:cNvPr id="11271" name="Picture 7" descr="DataObject"/>
          <p:cNvPicPr>
            <a:picLocks noChangeAspect="1" noChangeArrowheads="1"/>
          </p:cNvPicPr>
          <p:nvPr/>
        </p:nvPicPr>
        <p:blipFill>
          <a:blip r:embed="rId3" cstate="print"/>
          <a:srcRect/>
          <a:stretch>
            <a:fillRect/>
          </a:stretch>
        </p:blipFill>
        <p:spPr bwMode="auto">
          <a:xfrm>
            <a:off x="2215963" y="4456225"/>
            <a:ext cx="5087938" cy="185737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idx="1"/>
          </p:nvPr>
        </p:nvSpPr>
        <p:spPr/>
        <p:txBody>
          <a:bodyPr>
            <a:normAutofit/>
          </a:bodyPr>
          <a:lstStyle/>
          <a:p>
            <a:r>
              <a:rPr lang="en-US" altLang="zh-CN" sz="2400" dirty="0" smtClean="0"/>
              <a:t>Filter</a:t>
            </a:r>
          </a:p>
          <a:p>
            <a:pPr lvl="1"/>
            <a:r>
              <a:rPr lang="en-US" altLang="zh-CN" sz="2000" dirty="0" smtClean="0"/>
              <a:t>Further restricts application of data object – only on fields of current data object</a:t>
            </a:r>
          </a:p>
          <a:p>
            <a:r>
              <a:rPr lang="en-US" altLang="zh-CN" sz="2400" dirty="0" smtClean="0"/>
              <a:t>Inner Join</a:t>
            </a:r>
          </a:p>
          <a:p>
            <a:pPr lvl="1"/>
            <a:r>
              <a:rPr lang="en-US" altLang="zh-CN" sz="2000" dirty="0" smtClean="0"/>
              <a:t>Filter that consists of fields and/or tables that may or may not be part of the current data object</a:t>
            </a:r>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r>
              <a:rPr lang="en-US" altLang="zh-CN" sz="2400" dirty="0" smtClean="0"/>
              <a:t>Copy/Paste/Delete Buttons</a:t>
            </a:r>
          </a:p>
        </p:txBody>
      </p:sp>
      <p:sp>
        <p:nvSpPr>
          <p:cNvPr id="12291" name="Rectangle 2"/>
          <p:cNvSpPr>
            <a:spLocks noGrp="1" noChangeArrowheads="1"/>
          </p:cNvSpPr>
          <p:nvPr>
            <p:ph type="title"/>
          </p:nvPr>
        </p:nvSpPr>
        <p:spPr/>
        <p:txBody>
          <a:bodyPr/>
          <a:lstStyle/>
          <a:p>
            <a:r>
              <a:rPr lang="en-IE" smtClean="0"/>
              <a:t>Business Objects - Data Objects</a:t>
            </a:r>
            <a:endParaRPr lang="en-US" altLang="zh-CN" smtClean="0"/>
          </a:p>
        </p:txBody>
      </p:sp>
      <p:pic>
        <p:nvPicPr>
          <p:cNvPr id="12298" name="Picture 10"/>
          <p:cNvPicPr>
            <a:picLocks noChangeAspect="1" noChangeArrowheads="1"/>
          </p:cNvPicPr>
          <p:nvPr/>
        </p:nvPicPr>
        <p:blipFill>
          <a:blip r:embed="rId3" cstate="print"/>
          <a:srcRect/>
          <a:stretch>
            <a:fillRect/>
          </a:stretch>
        </p:blipFill>
        <p:spPr bwMode="auto">
          <a:xfrm>
            <a:off x="1522934" y="3176410"/>
            <a:ext cx="5789612" cy="2524125"/>
          </a:xfrm>
          <a:prstGeom prst="rect">
            <a:avLst/>
          </a:prstGeom>
          <a:noFill/>
          <a:ln w="9525" algn="ctr">
            <a:noFill/>
            <a:miter lim="800000"/>
            <a:headEnd/>
            <a:tailEnd/>
          </a:ln>
          <a:effectLst/>
        </p:spPr>
      </p:pic>
      <p:sp>
        <p:nvSpPr>
          <p:cNvPr id="11" name="Footer Placeholder 10"/>
          <p:cNvSpPr>
            <a:spLocks noGrp="1"/>
          </p:cNvSpPr>
          <p:nvPr>
            <p:ph type="ftr" sz="quarter" idx="10"/>
          </p:nvPr>
        </p:nvSpPr>
        <p:spPr/>
        <p:txBody>
          <a:bodyPr/>
          <a:lstStyle/>
          <a:p>
            <a:r>
              <a:rPr lang="en-US" dirty="0" smtClean="0"/>
              <a:t>QX-BOP-100</a:t>
            </a:r>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4869</TotalTime>
  <Words>5367</Words>
  <Application>Microsoft Office PowerPoint</Application>
  <PresentationFormat>On-screen Show (4:3)</PresentationFormat>
  <Paragraphs>551</Paragraphs>
  <Slides>35</Slides>
  <Notes>30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QAD 2010 Template</vt:lpstr>
      <vt:lpstr>QXtend Outbound: Business Objects and Profiles</vt:lpstr>
      <vt:lpstr>Business Objects - Overview</vt:lpstr>
      <vt:lpstr>Business Objects - Example</vt:lpstr>
      <vt:lpstr>Business Objects - How are they used?</vt:lpstr>
      <vt:lpstr>Business Objects Tab</vt:lpstr>
      <vt:lpstr>Business Objects - Building</vt:lpstr>
      <vt:lpstr>Business Objects - Add Data Objects</vt:lpstr>
      <vt:lpstr>Business Objects - Data Objects</vt:lpstr>
      <vt:lpstr>Business Objects - Data Objects</vt:lpstr>
      <vt:lpstr>Business Objects – Data Object Event Types</vt:lpstr>
      <vt:lpstr>Business Objects – Adding Fields</vt:lpstr>
      <vt:lpstr>Business Objects – Adding Fields</vt:lpstr>
      <vt:lpstr>Business Objects - Validation</vt:lpstr>
      <vt:lpstr>Business Objects - Subscribers Report</vt:lpstr>
      <vt:lpstr>Business Objects - Publish Delay</vt:lpstr>
      <vt:lpstr>Business Objects - Copy/Delete</vt:lpstr>
      <vt:lpstr>Business Objects - Other Features</vt:lpstr>
      <vt:lpstr>Predefined Business Objects</vt:lpstr>
      <vt:lpstr>Exercise - Business Objects</vt:lpstr>
      <vt:lpstr>Profiles</vt:lpstr>
      <vt:lpstr>Profiles - How are they used?</vt:lpstr>
      <vt:lpstr>Profiles - UI Tab</vt:lpstr>
      <vt:lpstr>Profiles - Building</vt:lpstr>
      <vt:lpstr>Profile Attributes</vt:lpstr>
      <vt:lpstr>Profiles - QDoc Attributes</vt:lpstr>
      <vt:lpstr>Profiles – Event Types</vt:lpstr>
      <vt:lpstr>Profile – Data Object</vt:lpstr>
      <vt:lpstr>Profiles - Data Object Attributes</vt:lpstr>
      <vt:lpstr>Profiles - Field Attributes</vt:lpstr>
      <vt:lpstr>Profiles - QDoc Operations</vt:lpstr>
      <vt:lpstr>Profiles - QDoc Operations</vt:lpstr>
      <vt:lpstr>Profiles - QDoc Operations</vt:lpstr>
      <vt:lpstr>Profiles – Delta QDocs &amp; Publish Unchanged Rows</vt:lpstr>
      <vt:lpstr>Profiles – Other Features</vt:lpstr>
      <vt:lpstr>Exercise - Profiles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282</cp:revision>
  <dcterms:created xsi:type="dcterms:W3CDTF">2006-05-25T01:43:58Z</dcterms:created>
  <dcterms:modified xsi:type="dcterms:W3CDTF">2013-10-22T00:04:19Z</dcterms:modified>
</cp:coreProperties>
</file>