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520" autoAdjust="0"/>
    <p:restoredTop sz="94697" autoAdjust="0"/>
  </p:normalViewPr>
  <p:slideViewPr>
    <p:cSldViewPr snapToGrid="0" snapToObjects="1">
      <p:cViewPr varScale="1">
        <p:scale>
          <a:sx n="86" d="100"/>
          <a:sy n="86" d="100"/>
        </p:scale>
        <p:origin x="-1224" y="-90"/>
      </p:cViewPr>
      <p:guideLst>
        <p:guide orient="horz" pos="827"/>
        <p:guide pos="361"/>
      </p:guideLst>
    </p:cSldViewPr>
  </p:slideViewPr>
  <p:outlineViewPr>
    <p:cViewPr>
      <p:scale>
        <a:sx n="33" d="100"/>
        <a:sy n="33" d="100"/>
      </p:scale>
      <p:origin x="48" y="21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665D8-C10E-9C46-8783-A12B3CD6100C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FA14F0-1295-094D-9000-E461C7564EC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9094978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4BC101-12CB-45ED-A75F-B426B780A662}" type="datetimeFigureOut">
              <a:rPr lang="en-US" smtClean="0"/>
              <a:pPr/>
              <a:t>11/16/2011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5F40EC-4A45-4BA0-88E8-AEAD7F90807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603248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 userDrawn="1"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GL-OI-Recon-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总</a:t>
            </a:r>
            <a:r>
              <a:rPr lang="zh-CN" altLang="en-US" dirty="0" smtClean="0"/>
              <a:t>账未结项核销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5633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88440" y="6648592"/>
            <a:ext cx="1155560" cy="219456"/>
          </a:xfrm>
        </p:spPr>
        <p:txBody>
          <a:bodyPr/>
          <a:lstStyle/>
          <a:p>
            <a:r>
              <a:rPr lang="en-US" smtClean="0"/>
              <a:t>GL-OI-Recon-090</a:t>
            </a:r>
            <a:endParaRPr lang="en-US" dirty="0"/>
          </a:p>
        </p:txBody>
      </p:sp>
      <p:pic>
        <p:nvPicPr>
          <p:cNvPr id="3" name="Picture 6" descr="GL-OI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7602" y="216849"/>
            <a:ext cx="6688138" cy="5780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7"/>
          <p:cNvSpPr txBox="1">
            <a:spLocks noChangeArrowheads="1"/>
          </p:cNvSpPr>
          <p:nvPr/>
        </p:nvSpPr>
        <p:spPr bwMode="auto">
          <a:xfrm>
            <a:off x="7162277" y="943924"/>
            <a:ext cx="16637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IE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对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GL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未结项目帐户使用过滤标准进行定位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5" name="Straight Arrow Connector 9"/>
          <p:cNvCxnSpPr>
            <a:cxnSpLocks noChangeShapeType="1"/>
            <a:stCxn id="4" idx="1"/>
          </p:cNvCxnSpPr>
          <p:nvPr/>
        </p:nvCxnSpPr>
        <p:spPr bwMode="auto">
          <a:xfrm rot="10800000">
            <a:off x="5571603" y="1548763"/>
            <a:ext cx="1590674" cy="195381"/>
          </a:xfrm>
          <a:prstGeom prst="straightConnector1">
            <a:avLst/>
          </a:prstGeom>
          <a:noFill/>
          <a:ln w="22225" algn="ctr">
            <a:solidFill>
              <a:schemeClr val="accent1"/>
            </a:solidFill>
            <a:round/>
            <a:headEnd/>
            <a:tailEnd type="arrow" w="med" len="med"/>
          </a:ln>
        </p:spPr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18101" y="6638544"/>
            <a:ext cx="1225899" cy="219456"/>
          </a:xfrm>
        </p:spPr>
        <p:txBody>
          <a:bodyPr/>
          <a:lstStyle/>
          <a:p>
            <a:r>
              <a:rPr lang="en-US" dirty="0" smtClean="0"/>
              <a:t>GL-OI-Recon-110</a:t>
            </a:r>
            <a:endParaRPr lang="en-US" dirty="0"/>
          </a:p>
        </p:txBody>
      </p:sp>
      <p:pic>
        <p:nvPicPr>
          <p:cNvPr id="4" name="Picture 5" descr="GL-OI-Grid-1011-Part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1545832"/>
            <a:ext cx="818991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65162" y="5217719"/>
            <a:ext cx="7564437" cy="488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</a:rPr>
              <a:t>GL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未结项目帐户</a:t>
            </a:r>
            <a:r>
              <a:rPr lang="en-US" sz="20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1">
                    <a:lumMod val="75000"/>
                  </a:schemeClr>
                </a:solidFill>
              </a:rPr>
              <a:t>1011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如上显示有期间余额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实例</a:t>
            </a:r>
            <a:r>
              <a:rPr lang="en-US" dirty="0" smtClean="0"/>
              <a:t> – </a:t>
            </a:r>
            <a:r>
              <a:rPr lang="zh-CN" altLang="en-US" dirty="0" smtClean="0"/>
              <a:t>键</a:t>
            </a:r>
            <a:r>
              <a:rPr lang="en-US" dirty="0" smtClean="0"/>
              <a:t> K1</a:t>
            </a:r>
            <a:r>
              <a:rPr lang="zh-CN" altLang="en-US" dirty="0" smtClean="0"/>
              <a:t>的余额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78875" y="6638544"/>
            <a:ext cx="1065125" cy="219456"/>
          </a:xfrm>
        </p:spPr>
        <p:txBody>
          <a:bodyPr/>
          <a:lstStyle/>
          <a:p>
            <a:r>
              <a:rPr lang="en-US" dirty="0" smtClean="0"/>
              <a:t>GL-OI-Recon-120</a:t>
            </a:r>
            <a:endParaRPr lang="en-US" dirty="0"/>
          </a:p>
        </p:txBody>
      </p:sp>
      <p:pic>
        <p:nvPicPr>
          <p:cNvPr id="4" name="Picture 4" descr="GL-OI-Grid-1011-Key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9167" y="1379723"/>
            <a:ext cx="8266112" cy="437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GL-OI-Recon-130</a:t>
            </a:r>
            <a:endParaRPr lang="en-US" dirty="0"/>
          </a:p>
        </p:txBody>
      </p:sp>
      <p:pic>
        <p:nvPicPr>
          <p:cNvPr id="3" name="Picture 5" descr="K2-Close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54828" y="4198280"/>
            <a:ext cx="6738938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170816" y="1305855"/>
            <a:ext cx="1746792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指定未分配余额到键</a:t>
            </a: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K2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grpSp>
        <p:nvGrpSpPr>
          <p:cNvPr id="5" name="Group 11"/>
          <p:cNvGrpSpPr>
            <a:grpSpLocks/>
          </p:cNvGrpSpPr>
          <p:nvPr/>
        </p:nvGrpSpPr>
        <p:grpSpPr bwMode="auto">
          <a:xfrm>
            <a:off x="1926253" y="262868"/>
            <a:ext cx="7077075" cy="3738562"/>
            <a:chOff x="160" y="517"/>
            <a:chExt cx="4458" cy="2355"/>
          </a:xfrm>
        </p:grpSpPr>
        <p:pic>
          <p:nvPicPr>
            <p:cNvPr id="6" name="Picture 4" descr="ApplyOpen-toK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0" y="517"/>
              <a:ext cx="4458" cy="23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94" y="2528"/>
              <a:ext cx="1459" cy="270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56" y="1601"/>
              <a:ext cx="142" cy="419"/>
            </a:xfrm>
            <a:prstGeom prst="rect">
              <a:avLst/>
            </a:prstGeom>
            <a:noFill/>
            <a:ln w="22225" algn="ctr">
              <a:solidFill>
                <a:srgbClr val="CC33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05391" y="4568168"/>
            <a:ext cx="1530350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分配键</a:t>
            </a:r>
            <a:r>
              <a:rPr lang="en-IE" sz="2000" dirty="0" smtClean="0">
                <a:solidFill>
                  <a:schemeClr val="accent1">
                    <a:lumMod val="75000"/>
                  </a:schemeClr>
                </a:solidFill>
              </a:rPr>
              <a:t>K2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被结清</a:t>
            </a:r>
            <a:endParaRPr lang="en-US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4942503" y="4547530"/>
            <a:ext cx="735013" cy="1044575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11" name="Line 12"/>
          <p:cNvSpPr>
            <a:spLocks noChangeShapeType="1"/>
          </p:cNvSpPr>
          <p:nvPr/>
        </p:nvSpPr>
        <p:spPr bwMode="auto">
          <a:xfrm>
            <a:off x="1473816" y="2398055"/>
            <a:ext cx="428625" cy="808038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tIns="91440" bIns="91440" anchor="ctr"/>
          <a:lstStyle/>
          <a:p>
            <a:endParaRPr lang="en-US"/>
          </a:p>
        </p:txBody>
      </p:sp>
      <p:sp>
        <p:nvSpPr>
          <p:cNvPr id="12" name="Line 14"/>
          <p:cNvSpPr>
            <a:spLocks noChangeShapeType="1"/>
          </p:cNvSpPr>
          <p:nvPr/>
        </p:nvSpPr>
        <p:spPr bwMode="auto">
          <a:xfrm>
            <a:off x="1057891" y="5487330"/>
            <a:ext cx="3836987" cy="0"/>
          </a:xfrm>
          <a:prstGeom prst="line">
            <a:avLst/>
          </a:prstGeom>
          <a:noFill/>
          <a:ln w="22225">
            <a:solidFill>
              <a:schemeClr val="accent1"/>
            </a:solidFill>
            <a:round/>
            <a:headEnd/>
            <a:tailEnd type="triangle" w="med" len="med"/>
          </a:ln>
        </p:spPr>
        <p:txBody>
          <a:bodyPr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更改标准的</a:t>
            </a:r>
            <a:r>
              <a:rPr lang="en-US" dirty="0" smtClean="0"/>
              <a:t>GL</a:t>
            </a:r>
            <a:r>
              <a:rPr lang="zh-CN" altLang="en-US" dirty="0" smtClean="0"/>
              <a:t>账户到未结项</a:t>
            </a:r>
            <a:r>
              <a:rPr lang="en-US" dirty="0" smtClean="0"/>
              <a:t>GL</a:t>
            </a:r>
            <a:r>
              <a:rPr lang="zh-CN" altLang="en-US" dirty="0" smtClean="0"/>
              <a:t>账户</a:t>
            </a:r>
            <a:r>
              <a:rPr lang="en-US" dirty="0" smtClean="0"/>
              <a:t>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zh-CN" altLang="en-US" dirty="0" smtClean="0"/>
              <a:t>如果账户有事务过账到它</a:t>
            </a:r>
            <a:r>
              <a:rPr lang="en-US" dirty="0" smtClean="0"/>
              <a:t>…</a:t>
            </a:r>
            <a:endParaRPr lang="en-US" dirty="0" smtClean="0"/>
          </a:p>
          <a:p>
            <a:r>
              <a:rPr lang="zh-CN" altLang="en-US" dirty="0" smtClean="0"/>
              <a:t>用</a:t>
            </a:r>
            <a:r>
              <a:rPr lang="en-US" dirty="0" smtClean="0"/>
              <a:t>GL</a:t>
            </a:r>
            <a:r>
              <a:rPr lang="zh-CN" altLang="en-US" dirty="0" smtClean="0"/>
              <a:t>未结项初始化</a:t>
            </a:r>
            <a:r>
              <a:rPr lang="en-US" dirty="0" smtClean="0"/>
              <a:t>(</a:t>
            </a:r>
            <a:r>
              <a:rPr lang="en-US" dirty="0" smtClean="0"/>
              <a:t>25.15.2.12) </a:t>
            </a:r>
            <a:r>
              <a:rPr lang="zh-CN" altLang="en-US" dirty="0" smtClean="0"/>
              <a:t>核销那些事务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</a:t>
            </a:r>
            <a:r>
              <a:rPr lang="zh-CN" altLang="en-US" dirty="0" smtClean="0"/>
              <a:t>未结项初始化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68826" y="6638544"/>
            <a:ext cx="1075174" cy="219456"/>
          </a:xfrm>
        </p:spPr>
        <p:txBody>
          <a:bodyPr/>
          <a:lstStyle/>
          <a:p>
            <a:r>
              <a:rPr lang="en-US" smtClean="0"/>
              <a:t>GL-OI-Recon-140</a:t>
            </a:r>
            <a:endParaRPr lang="en-US" dirty="0"/>
          </a:p>
        </p:txBody>
      </p:sp>
      <p:pic>
        <p:nvPicPr>
          <p:cNvPr id="5" name="Picture 4" descr="GL_OI_Init-ma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34886" y="1645543"/>
            <a:ext cx="3257550" cy="121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</a:t>
            </a:r>
            <a:r>
              <a:rPr lang="zh-CN" altLang="en-US" dirty="0" smtClean="0"/>
              <a:t>未结项初始化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98488" y="6638544"/>
            <a:ext cx="1145512" cy="219456"/>
          </a:xfrm>
        </p:spPr>
        <p:txBody>
          <a:bodyPr/>
          <a:lstStyle/>
          <a:p>
            <a:r>
              <a:rPr lang="en-US" smtClean="0"/>
              <a:t>GL-OI-Recon-150</a:t>
            </a:r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159907" y="1217423"/>
            <a:ext cx="8823325" cy="4179133"/>
            <a:chOff x="320675" y="1770063"/>
            <a:chExt cx="8823325" cy="4179133"/>
          </a:xfrm>
        </p:grpSpPr>
        <p:pic>
          <p:nvPicPr>
            <p:cNvPr id="4" name="Picture 4" descr="GL-OI-Init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52450" y="1770063"/>
              <a:ext cx="5924550" cy="32464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TextBox 5"/>
            <p:cNvSpPr txBox="1">
              <a:spLocks noChangeArrowheads="1"/>
            </p:cNvSpPr>
            <p:nvPr/>
          </p:nvSpPr>
          <p:spPr bwMode="auto">
            <a:xfrm>
              <a:off x="6578600" y="1828800"/>
              <a:ext cx="2565400" cy="9848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pPr algn="l"/>
              <a:r>
                <a:rPr lang="zh-CN" altLang="en-US" sz="2000" dirty="0" smtClean="0">
                  <a:solidFill>
                    <a:schemeClr val="accent1">
                      <a:lumMod val="75000"/>
                    </a:schemeClr>
                  </a:solidFill>
                </a:rPr>
                <a:t>事务被赋予分配键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, 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Allocate </a:t>
              </a:r>
              <a:r>
                <a:rPr lang="en-IE" sz="2000" dirty="0">
                  <a:solidFill>
                    <a:schemeClr val="accent1">
                      <a:lumMod val="75000"/>
                    </a:schemeClr>
                  </a:solidFill>
                </a:rPr>
                <a:t>Later.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6" name="TextBox 6"/>
            <p:cNvSpPr txBox="1">
              <a:spLocks noChangeArrowheads="1"/>
            </p:cNvSpPr>
            <p:nvPr/>
          </p:nvSpPr>
          <p:spPr bwMode="auto">
            <a:xfrm>
              <a:off x="320675" y="5272088"/>
              <a:ext cx="8301038" cy="6771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/>
              <a:r>
                <a:rPr lang="zh-CN" altLang="en-US" sz="2000" dirty="0" smtClean="0">
                  <a:solidFill>
                    <a:schemeClr val="accent1">
                      <a:lumMod val="75000"/>
                    </a:schemeClr>
                  </a:solidFill>
                </a:rPr>
                <a:t>核销事务</a:t>
              </a:r>
              <a:r>
                <a:rPr lang="en-IE" sz="2000" dirty="0" smtClean="0">
                  <a:solidFill>
                    <a:schemeClr val="accent1">
                      <a:lumMod val="75000"/>
                    </a:schemeClr>
                  </a:solidFill>
                </a:rPr>
                <a:t>, </a:t>
              </a:r>
              <a:r>
                <a:rPr lang="zh-CN" altLang="en-US" sz="2000" dirty="0" smtClean="0">
                  <a:solidFill>
                    <a:schemeClr val="accent1">
                      <a:lumMod val="75000"/>
                    </a:schemeClr>
                  </a:solidFill>
                </a:rPr>
                <a:t>并为此账户创建一结清的和一未结的事务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  <a:p>
              <a:endParaRPr lang="en-IE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</a:t>
            </a:r>
            <a:r>
              <a:rPr lang="en-US" altLang="zh-CN" dirty="0" smtClean="0"/>
              <a:t>QAD</a:t>
            </a:r>
            <a:r>
              <a:rPr lang="zh-CN" altLang="en-US" dirty="0" smtClean="0"/>
              <a:t>的</a:t>
            </a:r>
            <a:r>
              <a:rPr lang="en-US" altLang="zh-CN" dirty="0" smtClean="0"/>
              <a:t>2010.1</a:t>
            </a:r>
            <a:r>
              <a:rPr lang="zh-CN" altLang="en-US" dirty="0" smtClean="0"/>
              <a:t>，您可以在临时层中使用</a:t>
            </a:r>
            <a:r>
              <a:rPr lang="en-US" altLang="zh-CN" dirty="0" smtClean="0"/>
              <a:t>GL</a:t>
            </a:r>
            <a:r>
              <a:rPr lang="zh-CN" altLang="en-US" dirty="0" smtClean="0"/>
              <a:t>未结帐户过</a:t>
            </a:r>
            <a:r>
              <a:rPr lang="zh-CN" altLang="en-US" dirty="0" smtClean="0"/>
              <a:t>账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未结项键在一个单个会计单位适用于一个独特的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</a:t>
            </a:r>
            <a:r>
              <a:rPr lang="zh-CN" altLang="en-US" dirty="0" smtClean="0"/>
              <a:t>户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未结</a:t>
            </a:r>
            <a:r>
              <a:rPr lang="en-US" altLang="zh-CN" dirty="0" smtClean="0"/>
              <a:t>/</a:t>
            </a:r>
            <a:r>
              <a:rPr lang="zh-CN" altLang="en-US" dirty="0" smtClean="0"/>
              <a:t>结清逻辑是基于本位币余</a:t>
            </a:r>
            <a:r>
              <a:rPr lang="zh-CN" altLang="en-US" dirty="0" smtClean="0"/>
              <a:t>额</a:t>
            </a:r>
            <a:endParaRPr lang="en-US" altLang="zh-CN" dirty="0" smtClean="0"/>
          </a:p>
          <a:p>
            <a:endParaRPr lang="zh-CN" altLang="en-US" dirty="0" smtClean="0"/>
          </a:p>
          <a:p>
            <a:r>
              <a:rPr lang="zh-CN" altLang="en-US" dirty="0" smtClean="0"/>
              <a:t>核销是手动的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其他功能重点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48246" y="6638544"/>
            <a:ext cx="1195754" cy="219456"/>
          </a:xfrm>
        </p:spPr>
        <p:txBody>
          <a:bodyPr/>
          <a:lstStyle/>
          <a:p>
            <a:r>
              <a:rPr lang="en-US" dirty="0" smtClean="0"/>
              <a:t>GL-OI-Recon-160</a:t>
            </a:r>
            <a:endParaRPr lang="en-US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报表和查看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GL-OI-Recon-170</a:t>
            </a:r>
            <a:endParaRPr lang="en-US" dirty="0"/>
          </a:p>
        </p:txBody>
      </p:sp>
      <p:pic>
        <p:nvPicPr>
          <p:cNvPr id="4" name="Picture 4" descr="GL-OI-Rep-With-Activity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2954" y="1317343"/>
            <a:ext cx="863282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报表和查</a:t>
            </a:r>
            <a:r>
              <a:rPr lang="zh-CN" altLang="en-US" dirty="0" smtClean="0"/>
              <a:t>看</a:t>
            </a:r>
            <a:r>
              <a:rPr lang="en-US" altLang="zh-CN" dirty="0" smtClean="0"/>
              <a:t> </a:t>
            </a:r>
            <a:r>
              <a:rPr lang="en-US" altLang="zh-CN" dirty="0" smtClean="0"/>
              <a:t>–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8038681" y="6638544"/>
            <a:ext cx="1105319" cy="219456"/>
          </a:xfrm>
        </p:spPr>
        <p:txBody>
          <a:bodyPr/>
          <a:lstStyle/>
          <a:p>
            <a:r>
              <a:rPr lang="en-US" smtClean="0"/>
              <a:t>GL-OI-Recon-180</a:t>
            </a:r>
            <a:endParaRPr lang="en-US" dirty="0"/>
          </a:p>
        </p:txBody>
      </p:sp>
      <p:pic>
        <p:nvPicPr>
          <p:cNvPr id="4" name="Picture 4" descr="GL-OI-View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5360" y="1470881"/>
            <a:ext cx="8515350" cy="3875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动手练习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38198" y="6638544"/>
            <a:ext cx="1205802" cy="219456"/>
          </a:xfrm>
        </p:spPr>
        <p:txBody>
          <a:bodyPr/>
          <a:lstStyle/>
          <a:p>
            <a:r>
              <a:rPr lang="en-US" smtClean="0"/>
              <a:t>GL-OI-Recon-190</a:t>
            </a:r>
            <a:endParaRPr lang="en-US" dirty="0"/>
          </a:p>
        </p:txBody>
      </p:sp>
      <p:pic>
        <p:nvPicPr>
          <p:cNvPr id="4" name="Picture 3" descr="hands-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7344" y="1934973"/>
            <a:ext cx="8153400" cy="307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了解</a:t>
            </a:r>
            <a:r>
              <a:rPr lang="en-US" altLang="zh-CN" dirty="0" smtClean="0"/>
              <a:t>GL</a:t>
            </a:r>
            <a:r>
              <a:rPr lang="zh-CN" altLang="en-US" dirty="0" smtClean="0"/>
              <a:t>未结项的核销及如何能受益</a:t>
            </a:r>
          </a:p>
          <a:p>
            <a:r>
              <a:rPr lang="zh-CN" altLang="en-US" dirty="0" smtClean="0"/>
              <a:t>学习和实践如何设置和使用</a:t>
            </a:r>
            <a:r>
              <a:rPr lang="en-US" altLang="zh-CN" dirty="0" smtClean="0"/>
              <a:t>GL</a:t>
            </a:r>
            <a:r>
              <a:rPr lang="zh-CN" altLang="en-US" dirty="0" smtClean="0"/>
              <a:t>未结项核销</a:t>
            </a:r>
            <a:r>
              <a:rPr lang="en-US" dirty="0" smtClean="0"/>
              <a:t>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目标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GL-OI-Recon-020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7081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核销在</a:t>
            </a:r>
            <a:r>
              <a:rPr lang="en-US" altLang="zh-CN" dirty="0" smtClean="0"/>
              <a:t>GL</a:t>
            </a:r>
            <a:r>
              <a:rPr lang="zh-CN" altLang="en-US" dirty="0" smtClean="0"/>
              <a:t>未结项账户所包含事务的未结余额</a:t>
            </a:r>
          </a:p>
          <a:p>
            <a:r>
              <a:rPr lang="zh-CN" altLang="en-US" dirty="0" smtClean="0"/>
              <a:t>余下的未匹配事务反</a:t>
            </a:r>
            <a:r>
              <a:rPr lang="zh-CN" altLang="en-US" dirty="0" smtClean="0"/>
              <a:t>映帐</a:t>
            </a:r>
            <a:r>
              <a:rPr lang="zh-CN" altLang="en-US" dirty="0" smtClean="0"/>
              <a:t>户余额</a:t>
            </a:r>
          </a:p>
          <a:p>
            <a:r>
              <a:rPr lang="en-US" altLang="zh-CN" dirty="0" smtClean="0"/>
              <a:t>GL</a:t>
            </a:r>
            <a:r>
              <a:rPr lang="zh-CN" altLang="en-US" dirty="0" smtClean="0"/>
              <a:t>未结项通常用于过账计提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系统跟踪在</a:t>
            </a:r>
            <a:r>
              <a:rPr lang="en-US" altLang="zh-CN" dirty="0" smtClean="0"/>
              <a:t>GL</a:t>
            </a:r>
            <a:r>
              <a:rPr lang="zh-CN" altLang="en-US" dirty="0" smtClean="0"/>
              <a:t>未结</a:t>
            </a:r>
            <a:r>
              <a:rPr lang="zh-CN" altLang="en-US" dirty="0" smtClean="0"/>
              <a:t>项明细账中匹</a:t>
            </a:r>
            <a:r>
              <a:rPr lang="zh-CN" altLang="en-US" dirty="0" smtClean="0"/>
              <a:t>配和未匹配项。</a:t>
            </a:r>
          </a:p>
          <a:p>
            <a:endParaRPr lang="zh-CN" altLang="en-US" dirty="0" smtClean="0"/>
          </a:p>
          <a:p>
            <a:r>
              <a:rPr lang="zh-CN" altLang="en-US" dirty="0" smtClean="0"/>
              <a:t>分配键：用来标记和链接相关的事务。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r>
              <a:rPr lang="en-US" dirty="0" smtClean="0"/>
              <a:t> –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28496"/>
            <a:ext cx="1085222" cy="219456"/>
          </a:xfrm>
        </p:spPr>
        <p:txBody>
          <a:bodyPr/>
          <a:lstStyle/>
          <a:p>
            <a:r>
              <a:rPr lang="en-US" smtClean="0"/>
              <a:t>GL-OI-Recon-040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当创建在未结项账户上的过账时指定</a:t>
            </a:r>
            <a:endParaRPr lang="en-US" dirty="0" smtClean="0"/>
          </a:p>
          <a:p>
            <a:pPr>
              <a:spcBef>
                <a:spcPts val="2400"/>
              </a:spcBef>
            </a:pPr>
            <a:r>
              <a:rPr lang="zh-CN" altLang="en-US" dirty="0" smtClean="0"/>
              <a:t>事务能有三个状态</a:t>
            </a:r>
            <a:r>
              <a:rPr lang="en-US" dirty="0" smtClean="0"/>
              <a:t>:</a:t>
            </a:r>
            <a:endParaRPr lang="en-US" dirty="0" smtClean="0"/>
          </a:p>
          <a:p>
            <a:pPr lvl="1"/>
            <a:r>
              <a:rPr lang="zh-CN" altLang="en-US" dirty="0" smtClean="0"/>
              <a:t>链未结项</a:t>
            </a:r>
          </a:p>
          <a:p>
            <a:pPr lvl="1"/>
            <a:r>
              <a:rPr lang="zh-CN" altLang="en-US" dirty="0" smtClean="0"/>
              <a:t>新未结项</a:t>
            </a:r>
          </a:p>
          <a:p>
            <a:pPr lvl="1"/>
            <a:r>
              <a:rPr lang="zh-CN" altLang="en-US" dirty="0" smtClean="0"/>
              <a:t>分配稍后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</a:t>
            </a:r>
            <a:r>
              <a:rPr lang="zh-CN" altLang="en-US" dirty="0" smtClean="0"/>
              <a:t>配键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87956" y="6638544"/>
            <a:ext cx="1256044" cy="219456"/>
          </a:xfrm>
        </p:spPr>
        <p:txBody>
          <a:bodyPr/>
          <a:lstStyle/>
          <a:p>
            <a:r>
              <a:rPr lang="en-US" dirty="0" smtClean="0"/>
              <a:t>GL-OI-Recon-050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分配键</a:t>
            </a:r>
            <a:r>
              <a:rPr lang="en-US" dirty="0" smtClean="0"/>
              <a:t>- </a:t>
            </a:r>
            <a:r>
              <a:rPr lang="zh-CN" altLang="en-US" dirty="0" smtClean="0"/>
              <a:t>续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7958295" y="6638544"/>
            <a:ext cx="1185705" cy="219456"/>
          </a:xfrm>
        </p:spPr>
        <p:txBody>
          <a:bodyPr/>
          <a:lstStyle/>
          <a:p>
            <a:r>
              <a:rPr lang="en-US" dirty="0" smtClean="0"/>
              <a:t>GL-OI-Recon-060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396931" y="1598312"/>
            <a:ext cx="8335962" cy="3868797"/>
            <a:chOff x="487363" y="1970088"/>
            <a:chExt cx="8335962" cy="3868797"/>
          </a:xfrm>
        </p:grpSpPr>
        <p:pic>
          <p:nvPicPr>
            <p:cNvPr id="4" name="Picture 5" descr="JE-Create-OpIts-Grid.png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487363" y="1998663"/>
              <a:ext cx="8335962" cy="31416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1781175" y="4013200"/>
              <a:ext cx="973138" cy="3333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  <p:sp>
          <p:nvSpPr>
            <p:cNvPr id="6" name="TextBox 8"/>
            <p:cNvSpPr txBox="1">
              <a:spLocks noChangeArrowheads="1"/>
            </p:cNvSpPr>
            <p:nvPr/>
          </p:nvSpPr>
          <p:spPr bwMode="auto">
            <a:xfrm>
              <a:off x="1425575" y="5438775"/>
              <a:ext cx="2030413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000" dirty="0" smtClean="0"/>
                <a:t>分配键</a:t>
              </a:r>
              <a:endParaRPr lang="en-US" sz="20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cxnSp>
          <p:nvCxnSpPr>
            <p:cNvPr id="7" name="Straight Arrow Connector 10"/>
            <p:cNvCxnSpPr>
              <a:cxnSpLocks noChangeShapeType="1"/>
            </p:cNvCxnSpPr>
            <p:nvPr/>
          </p:nvCxnSpPr>
          <p:spPr bwMode="auto">
            <a:xfrm rot="5400000" flipH="1" flipV="1">
              <a:off x="1716088" y="4768850"/>
              <a:ext cx="1009650" cy="307975"/>
            </a:xfrm>
            <a:prstGeom prst="straightConnector1">
              <a:avLst/>
            </a:prstGeom>
            <a:noFill/>
            <a:ln w="22225" algn="ctr">
              <a:solidFill>
                <a:schemeClr val="accent1"/>
              </a:solidFill>
              <a:round/>
              <a:headEnd/>
              <a:tailEnd type="arrow" w="med" len="med"/>
            </a:ln>
          </p:spPr>
        </p:cxnSp>
        <p:sp>
          <p:nvSpPr>
            <p:cNvPr id="8" name="Rectangle 11"/>
            <p:cNvSpPr>
              <a:spLocks noChangeArrowheads="1"/>
            </p:cNvSpPr>
            <p:nvPr/>
          </p:nvSpPr>
          <p:spPr bwMode="auto">
            <a:xfrm>
              <a:off x="508000" y="1970088"/>
              <a:ext cx="1143000" cy="3317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round/>
              <a:headEnd/>
              <a:tailEnd/>
            </a:ln>
          </p:spPr>
          <p:txBody>
            <a:bodyPr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08536" y="6638544"/>
            <a:ext cx="1135464" cy="219456"/>
          </a:xfrm>
        </p:spPr>
        <p:txBody>
          <a:bodyPr/>
          <a:lstStyle/>
          <a:p>
            <a:r>
              <a:rPr lang="en-US" dirty="0" smtClean="0"/>
              <a:t>GL-OI-Recon-070</a:t>
            </a:r>
            <a:endParaRPr lang="en-US" dirty="0"/>
          </a:p>
        </p:txBody>
      </p:sp>
      <p:pic>
        <p:nvPicPr>
          <p:cNvPr id="3" name="Picture 2" descr="GL_OI_Recon-map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65665" y="406678"/>
            <a:ext cx="3400425" cy="559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018585" y="6638544"/>
            <a:ext cx="1125415" cy="219456"/>
          </a:xfrm>
        </p:spPr>
        <p:txBody>
          <a:bodyPr/>
          <a:lstStyle/>
          <a:p>
            <a:r>
              <a:rPr lang="en-US" smtClean="0"/>
              <a:t>GL-OI-Recon-080</a:t>
            </a:r>
            <a:endParaRPr lang="en-US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1328872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4812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2776672" y="1413472"/>
            <a:ext cx="1143000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6" name="Group 11"/>
          <p:cNvGrpSpPr>
            <a:grpSpLocks/>
          </p:cNvGrpSpPr>
          <p:nvPr/>
        </p:nvGrpSpPr>
        <p:grpSpPr bwMode="auto">
          <a:xfrm>
            <a:off x="2900497" y="4518622"/>
            <a:ext cx="533400" cy="304800"/>
            <a:chOff x="2592" y="2112"/>
            <a:chExt cx="336" cy="192"/>
          </a:xfrm>
        </p:grpSpPr>
        <p:sp>
          <p:nvSpPr>
            <p:cNvPr id="7" name="Rectangle 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10</a:t>
              </a:r>
            </a:p>
          </p:txBody>
        </p:sp>
      </p:grpSp>
      <p:grpSp>
        <p:nvGrpSpPr>
          <p:cNvPr id="9" name="Group 12"/>
          <p:cNvGrpSpPr>
            <a:grpSpLocks/>
          </p:cNvGrpSpPr>
          <p:nvPr/>
        </p:nvGrpSpPr>
        <p:grpSpPr bwMode="auto">
          <a:xfrm>
            <a:off x="2900497" y="3204172"/>
            <a:ext cx="533400" cy="304800"/>
            <a:chOff x="2592" y="2112"/>
            <a:chExt cx="336" cy="192"/>
          </a:xfrm>
        </p:grpSpPr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Text Box 14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12" name="Group 15"/>
          <p:cNvGrpSpPr>
            <a:grpSpLocks/>
          </p:cNvGrpSpPr>
          <p:nvPr/>
        </p:nvGrpSpPr>
        <p:grpSpPr bwMode="auto">
          <a:xfrm>
            <a:off x="2900497" y="2184997"/>
            <a:ext cx="533400" cy="304800"/>
            <a:chOff x="2592" y="2112"/>
            <a:chExt cx="336" cy="192"/>
          </a:xfrm>
        </p:grpSpPr>
        <p:sp>
          <p:nvSpPr>
            <p:cNvPr id="13" name="Rectangle 16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Text Box 17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25</a:t>
              </a:r>
            </a:p>
          </p:txBody>
        </p: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1614622" y="3528022"/>
            <a:ext cx="533400" cy="304800"/>
            <a:chOff x="2592" y="2112"/>
            <a:chExt cx="336" cy="192"/>
          </a:xfrm>
        </p:grpSpPr>
        <p:sp>
          <p:nvSpPr>
            <p:cNvPr id="16" name="Rectangle 19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Text Box 20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20</a:t>
              </a:r>
            </a:p>
          </p:txBody>
        </p:sp>
      </p:grpSp>
      <p:grpSp>
        <p:nvGrpSpPr>
          <p:cNvPr id="18" name="Group 21"/>
          <p:cNvGrpSpPr>
            <a:grpSpLocks/>
          </p:cNvGrpSpPr>
          <p:nvPr/>
        </p:nvGrpSpPr>
        <p:grpSpPr bwMode="auto">
          <a:xfrm>
            <a:off x="1624147" y="2870797"/>
            <a:ext cx="533400" cy="304800"/>
            <a:chOff x="2592" y="2112"/>
            <a:chExt cx="336" cy="192"/>
          </a:xfrm>
        </p:grpSpPr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Text Box 23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grpSp>
        <p:nvGrpSpPr>
          <p:cNvPr id="21" name="Group 24"/>
          <p:cNvGrpSpPr>
            <a:grpSpLocks/>
          </p:cNvGrpSpPr>
          <p:nvPr/>
        </p:nvGrpSpPr>
        <p:grpSpPr bwMode="auto">
          <a:xfrm>
            <a:off x="1624147" y="2508847"/>
            <a:ext cx="533400" cy="304800"/>
            <a:chOff x="2592" y="2112"/>
            <a:chExt cx="336" cy="192"/>
          </a:xfrm>
        </p:grpSpPr>
        <p:sp>
          <p:nvSpPr>
            <p:cNvPr id="22" name="Rectangle 25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Text Box 26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30</a:t>
              </a:r>
            </a:p>
          </p:txBody>
        </p:sp>
      </p:grpSp>
      <p:grpSp>
        <p:nvGrpSpPr>
          <p:cNvPr id="24" name="Group 27"/>
          <p:cNvGrpSpPr>
            <a:grpSpLocks/>
          </p:cNvGrpSpPr>
          <p:nvPr/>
        </p:nvGrpSpPr>
        <p:grpSpPr bwMode="auto">
          <a:xfrm>
            <a:off x="1624147" y="1880197"/>
            <a:ext cx="533400" cy="304800"/>
            <a:chOff x="2592" y="2112"/>
            <a:chExt cx="336" cy="192"/>
          </a:xfrm>
        </p:grpSpPr>
        <p:sp>
          <p:nvSpPr>
            <p:cNvPr id="25" name="Rectangle 28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Text Box 29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40</a:t>
              </a:r>
            </a:p>
          </p:txBody>
        </p:sp>
      </p:grpSp>
      <p:grpSp>
        <p:nvGrpSpPr>
          <p:cNvPr id="27" name="Group 30"/>
          <p:cNvGrpSpPr>
            <a:grpSpLocks/>
          </p:cNvGrpSpPr>
          <p:nvPr/>
        </p:nvGrpSpPr>
        <p:grpSpPr bwMode="auto">
          <a:xfrm>
            <a:off x="2900497" y="4166197"/>
            <a:ext cx="533400" cy="304800"/>
            <a:chOff x="2592" y="2112"/>
            <a:chExt cx="336" cy="192"/>
          </a:xfrm>
        </p:grpSpPr>
        <p:sp>
          <p:nvSpPr>
            <p:cNvPr id="28" name="Rectangle 31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9" name="Text Box 32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35</a:t>
              </a:r>
            </a:p>
          </p:txBody>
        </p:sp>
      </p:grpSp>
      <p:grpSp>
        <p:nvGrpSpPr>
          <p:cNvPr id="30" name="Group 33"/>
          <p:cNvGrpSpPr>
            <a:grpSpLocks/>
          </p:cNvGrpSpPr>
          <p:nvPr/>
        </p:nvGrpSpPr>
        <p:grpSpPr bwMode="auto">
          <a:xfrm>
            <a:off x="2900497" y="3813772"/>
            <a:ext cx="533400" cy="304800"/>
            <a:chOff x="2592" y="2112"/>
            <a:chExt cx="336" cy="192"/>
          </a:xfrm>
        </p:grpSpPr>
        <p:sp>
          <p:nvSpPr>
            <p:cNvPr id="31" name="Rectangle 34"/>
            <p:cNvSpPr>
              <a:spLocks noChangeArrowheads="1"/>
            </p:cNvSpPr>
            <p:nvPr/>
          </p:nvSpPr>
          <p:spPr bwMode="auto">
            <a:xfrm>
              <a:off x="2592" y="2112"/>
              <a:ext cx="336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2" name="Text Box 35"/>
            <p:cNvSpPr txBox="1">
              <a:spLocks noChangeArrowheads="1"/>
            </p:cNvSpPr>
            <p:nvPr/>
          </p:nvSpPr>
          <p:spPr bwMode="auto">
            <a:xfrm>
              <a:off x="2676" y="2130"/>
              <a:ext cx="192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 b="1"/>
                <a:t>15</a:t>
              </a:r>
            </a:p>
          </p:txBody>
        </p:sp>
      </p:grpSp>
      <p:sp>
        <p:nvSpPr>
          <p:cNvPr id="33" name="Rectangle 37"/>
          <p:cNvSpPr>
            <a:spLocks noChangeArrowheads="1"/>
          </p:cNvSpPr>
          <p:nvPr/>
        </p:nvSpPr>
        <p:spPr bwMode="auto">
          <a:xfrm>
            <a:off x="1614622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4" name="Text Box 38"/>
          <p:cNvSpPr txBox="1">
            <a:spLocks noChangeArrowheads="1"/>
          </p:cNvSpPr>
          <p:nvPr/>
        </p:nvSpPr>
        <p:spPr bwMode="auto">
          <a:xfrm>
            <a:off x="1495560" y="4996460"/>
            <a:ext cx="785812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105</a:t>
            </a:r>
          </a:p>
        </p:txBody>
      </p:sp>
      <p:sp>
        <p:nvSpPr>
          <p:cNvPr id="35" name="Rectangle 41"/>
          <p:cNvSpPr>
            <a:spLocks noChangeArrowheads="1"/>
          </p:cNvSpPr>
          <p:nvPr/>
        </p:nvSpPr>
        <p:spPr bwMode="auto">
          <a:xfrm>
            <a:off x="2900497" y="4966297"/>
            <a:ext cx="533400" cy="304800"/>
          </a:xfrm>
          <a:prstGeom prst="rect">
            <a:avLst/>
          </a:prstGeom>
          <a:solidFill>
            <a:srgbClr val="C5D3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36" name="Text Box 42"/>
          <p:cNvSpPr txBox="1">
            <a:spLocks noChangeArrowheads="1"/>
          </p:cNvSpPr>
          <p:nvPr/>
        </p:nvSpPr>
        <p:spPr bwMode="auto">
          <a:xfrm>
            <a:off x="2889385" y="5007572"/>
            <a:ext cx="592137" cy="25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/>
              <a:t>120</a:t>
            </a:r>
          </a:p>
        </p:txBody>
      </p:sp>
      <p:sp>
        <p:nvSpPr>
          <p:cNvPr id="37" name="Text Box 43"/>
          <p:cNvSpPr txBox="1">
            <a:spLocks noChangeArrowheads="1"/>
          </p:cNvSpPr>
          <p:nvPr/>
        </p:nvSpPr>
        <p:spPr bwMode="auto">
          <a:xfrm>
            <a:off x="1700347" y="822922"/>
            <a:ext cx="24669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/>
              <a:t>未结项账户事务</a:t>
            </a:r>
            <a:r>
              <a:rPr lang="en-US" sz="1600" dirty="0" smtClean="0"/>
              <a:t> </a:t>
            </a:r>
            <a:r>
              <a:rPr lang="en-US" sz="1600" dirty="0"/>
              <a:t>10000</a:t>
            </a:r>
          </a:p>
        </p:txBody>
      </p:sp>
      <p:sp>
        <p:nvSpPr>
          <p:cNvPr id="38" name="Text Box 46"/>
          <p:cNvSpPr txBox="1">
            <a:spLocks noChangeArrowheads="1"/>
          </p:cNvSpPr>
          <p:nvPr/>
        </p:nvSpPr>
        <p:spPr bwMode="auto">
          <a:xfrm>
            <a:off x="1719397" y="148014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DR</a:t>
            </a:r>
          </a:p>
        </p:txBody>
      </p:sp>
      <p:sp>
        <p:nvSpPr>
          <p:cNvPr id="39" name="Text Box 47"/>
          <p:cNvSpPr txBox="1">
            <a:spLocks noChangeArrowheads="1"/>
          </p:cNvSpPr>
          <p:nvPr/>
        </p:nvSpPr>
        <p:spPr bwMode="auto">
          <a:xfrm>
            <a:off x="2986222" y="14896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b="1"/>
              <a:t>CR</a:t>
            </a:r>
          </a:p>
        </p:txBody>
      </p:sp>
      <p:sp>
        <p:nvSpPr>
          <p:cNvPr id="40" name="Text Box 48"/>
          <p:cNvSpPr txBox="1">
            <a:spLocks noChangeArrowheads="1"/>
          </p:cNvSpPr>
          <p:nvPr/>
        </p:nvSpPr>
        <p:spPr bwMode="auto">
          <a:xfrm>
            <a:off x="2243272" y="1918297"/>
            <a:ext cx="24765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1" name="Text Box 49"/>
          <p:cNvSpPr txBox="1">
            <a:spLocks noChangeArrowheads="1"/>
          </p:cNvSpPr>
          <p:nvPr/>
        </p:nvSpPr>
        <p:spPr bwMode="auto">
          <a:xfrm>
            <a:off x="3557722" y="419477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2" name="Text Box 50"/>
          <p:cNvSpPr txBox="1">
            <a:spLocks noChangeArrowheads="1"/>
          </p:cNvSpPr>
          <p:nvPr/>
        </p:nvSpPr>
        <p:spPr bwMode="auto">
          <a:xfrm>
            <a:off x="2252797" y="2527897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3" name="Text Box 51"/>
          <p:cNvSpPr txBox="1">
            <a:spLocks noChangeArrowheads="1"/>
          </p:cNvSpPr>
          <p:nvPr/>
        </p:nvSpPr>
        <p:spPr bwMode="auto">
          <a:xfrm>
            <a:off x="3548197" y="3223222"/>
            <a:ext cx="381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8000"/>
                </a:solidFill>
              </a:rPr>
              <a:t>A</a:t>
            </a:r>
          </a:p>
        </p:txBody>
      </p:sp>
      <p:sp>
        <p:nvSpPr>
          <p:cNvPr id="44" name="Text Box 52"/>
          <p:cNvSpPr txBox="1">
            <a:spLocks noChangeArrowheads="1"/>
          </p:cNvSpPr>
          <p:nvPr/>
        </p:nvSpPr>
        <p:spPr bwMode="auto">
          <a:xfrm>
            <a:off x="2243272" y="35470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sp>
        <p:nvSpPr>
          <p:cNvPr id="45" name="Text Box 53"/>
          <p:cNvSpPr txBox="1">
            <a:spLocks noChangeArrowheads="1"/>
          </p:cNvSpPr>
          <p:nvPr/>
        </p:nvSpPr>
        <p:spPr bwMode="auto">
          <a:xfrm>
            <a:off x="2233747" y="29088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6" name="Text Box 55"/>
          <p:cNvSpPr txBox="1">
            <a:spLocks noChangeArrowheads="1"/>
          </p:cNvSpPr>
          <p:nvPr/>
        </p:nvSpPr>
        <p:spPr bwMode="auto">
          <a:xfrm>
            <a:off x="3548197" y="3823297"/>
            <a:ext cx="1524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CC"/>
                </a:solidFill>
              </a:rPr>
              <a:t>B</a:t>
            </a:r>
          </a:p>
        </p:txBody>
      </p:sp>
      <p:sp>
        <p:nvSpPr>
          <p:cNvPr id="47" name="Text Box 56"/>
          <p:cNvSpPr txBox="1">
            <a:spLocks noChangeArrowheads="1"/>
          </p:cNvSpPr>
          <p:nvPr/>
        </p:nvSpPr>
        <p:spPr bwMode="auto">
          <a:xfrm>
            <a:off x="3519622" y="2213572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660033"/>
                </a:solidFill>
              </a:rPr>
              <a:t>C</a:t>
            </a:r>
          </a:p>
        </p:txBody>
      </p:sp>
      <p:sp>
        <p:nvSpPr>
          <p:cNvPr id="48" name="Text Box 57"/>
          <p:cNvSpPr txBox="1">
            <a:spLocks noChangeArrowheads="1"/>
          </p:cNvSpPr>
          <p:nvPr/>
        </p:nvSpPr>
        <p:spPr bwMode="auto">
          <a:xfrm>
            <a:off x="3548197" y="4547197"/>
            <a:ext cx="1619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>
                <a:solidFill>
                  <a:srgbClr val="000099"/>
                </a:solidFill>
              </a:rPr>
              <a:t>C</a:t>
            </a:r>
          </a:p>
        </p:txBody>
      </p:sp>
      <p:grpSp>
        <p:nvGrpSpPr>
          <p:cNvPr id="49" name="Group 60"/>
          <p:cNvGrpSpPr>
            <a:grpSpLocks/>
          </p:cNvGrpSpPr>
          <p:nvPr/>
        </p:nvGrpSpPr>
        <p:grpSpPr bwMode="auto">
          <a:xfrm>
            <a:off x="1586047" y="5404447"/>
            <a:ext cx="1981200" cy="304800"/>
            <a:chOff x="3144" y="3324"/>
            <a:chExt cx="1248" cy="192"/>
          </a:xfrm>
        </p:grpSpPr>
        <p:sp>
          <p:nvSpPr>
            <p:cNvPr id="50" name="Rectangle 58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" name="Text Box 59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b="1" dirty="0" smtClean="0"/>
                <a:t>账户余额</a:t>
              </a:r>
              <a:r>
                <a:rPr lang="en-US" sz="1200" b="1" dirty="0" smtClean="0"/>
                <a:t> </a:t>
              </a:r>
              <a:r>
                <a:rPr lang="en-US" sz="1200" b="1" dirty="0"/>
                <a:t>15 CR</a:t>
              </a:r>
            </a:p>
          </p:txBody>
        </p:sp>
      </p:grpSp>
      <p:sp>
        <p:nvSpPr>
          <p:cNvPr id="52" name="Rectangle 61"/>
          <p:cNvSpPr>
            <a:spLocks noChangeArrowheads="1"/>
          </p:cNvSpPr>
          <p:nvPr/>
        </p:nvSpPr>
        <p:spPr bwMode="auto">
          <a:xfrm>
            <a:off x="4995997" y="803872"/>
            <a:ext cx="2819400" cy="503872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3" name="Rectangle 62"/>
          <p:cNvSpPr>
            <a:spLocks noChangeArrowheads="1"/>
          </p:cNvSpPr>
          <p:nvPr/>
        </p:nvSpPr>
        <p:spPr bwMode="auto">
          <a:xfrm>
            <a:off x="5281747" y="1442047"/>
            <a:ext cx="2314575" cy="348615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4" name="Text Box 63"/>
          <p:cNvSpPr txBox="1">
            <a:spLocks noChangeArrowheads="1"/>
          </p:cNvSpPr>
          <p:nvPr/>
        </p:nvSpPr>
        <p:spPr bwMode="auto">
          <a:xfrm>
            <a:off x="5043622" y="861022"/>
            <a:ext cx="277177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600" dirty="0" smtClean="0"/>
              <a:t>明细账账户事务</a:t>
            </a:r>
            <a:r>
              <a:rPr lang="en-US" sz="1600" dirty="0" smtClean="0"/>
              <a:t> </a:t>
            </a:r>
            <a:r>
              <a:rPr lang="en-US" sz="1600" dirty="0"/>
              <a:t>10000</a:t>
            </a:r>
          </a:p>
        </p:txBody>
      </p:sp>
      <p:grpSp>
        <p:nvGrpSpPr>
          <p:cNvPr id="55" name="Group 64"/>
          <p:cNvGrpSpPr>
            <a:grpSpLocks/>
          </p:cNvGrpSpPr>
          <p:nvPr/>
        </p:nvGrpSpPr>
        <p:grpSpPr bwMode="auto">
          <a:xfrm>
            <a:off x="5253172" y="5404447"/>
            <a:ext cx="1981200" cy="304800"/>
            <a:chOff x="3144" y="3324"/>
            <a:chExt cx="1248" cy="192"/>
          </a:xfrm>
        </p:grpSpPr>
        <p:sp>
          <p:nvSpPr>
            <p:cNvPr id="56" name="Rectangle 65"/>
            <p:cNvSpPr>
              <a:spLocks noChangeArrowheads="1"/>
            </p:cNvSpPr>
            <p:nvPr/>
          </p:nvSpPr>
          <p:spPr bwMode="auto">
            <a:xfrm>
              <a:off x="3144" y="3324"/>
              <a:ext cx="1242" cy="192"/>
            </a:xfrm>
            <a:prstGeom prst="rect">
              <a:avLst/>
            </a:prstGeom>
            <a:solidFill>
              <a:srgbClr val="C5D3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7" name="Text Box 66"/>
            <p:cNvSpPr txBox="1">
              <a:spLocks noChangeArrowheads="1"/>
            </p:cNvSpPr>
            <p:nvPr/>
          </p:nvSpPr>
          <p:spPr bwMode="auto">
            <a:xfrm>
              <a:off x="3204" y="3360"/>
              <a:ext cx="1188" cy="1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1200" b="1" dirty="0" smtClean="0"/>
                <a:t>账户余额</a:t>
              </a:r>
              <a:r>
                <a:rPr lang="en-US" sz="1200" b="1" dirty="0" smtClean="0"/>
                <a:t> 15 </a:t>
              </a:r>
              <a:r>
                <a:rPr lang="en-US" sz="1200" b="1" dirty="0"/>
                <a:t>CR</a:t>
              </a:r>
            </a:p>
          </p:txBody>
        </p:sp>
      </p:grpSp>
      <p:sp>
        <p:nvSpPr>
          <p:cNvPr id="58" name="Rectangle 67"/>
          <p:cNvSpPr>
            <a:spLocks noChangeArrowheads="1"/>
          </p:cNvSpPr>
          <p:nvPr/>
        </p:nvSpPr>
        <p:spPr bwMode="auto">
          <a:xfrm>
            <a:off x="5557972" y="1565872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8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9" name="Text Box 68"/>
          <p:cNvSpPr txBox="1">
            <a:spLocks noChangeArrowheads="1"/>
          </p:cNvSpPr>
          <p:nvPr/>
        </p:nvSpPr>
        <p:spPr bwMode="auto">
          <a:xfrm>
            <a:off x="5577022" y="1559522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 dirty="0" smtClean="0">
                <a:solidFill>
                  <a:srgbClr val="008000"/>
                </a:solidFill>
              </a:rPr>
              <a:t>结清项键 </a:t>
            </a:r>
            <a:r>
              <a:rPr lang="en-US" sz="1200" b="1" dirty="0" smtClean="0">
                <a:solidFill>
                  <a:srgbClr val="008000"/>
                </a:solidFill>
              </a:rPr>
              <a:t>A</a:t>
            </a:r>
            <a:endParaRPr lang="en-US" sz="1200" b="1" dirty="0">
              <a:solidFill>
                <a:srgbClr val="008000"/>
              </a:solidFill>
            </a:endParaRPr>
          </a:p>
        </p:txBody>
      </p:sp>
      <p:sp>
        <p:nvSpPr>
          <p:cNvPr id="60" name="Rectangle 69"/>
          <p:cNvSpPr>
            <a:spLocks noChangeArrowheads="1"/>
          </p:cNvSpPr>
          <p:nvPr/>
        </p:nvSpPr>
        <p:spPr bwMode="auto">
          <a:xfrm>
            <a:off x="5672272" y="1803997"/>
            <a:ext cx="723900" cy="793750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" name="Rectangle 70"/>
          <p:cNvSpPr>
            <a:spLocks noChangeArrowheads="1"/>
          </p:cNvSpPr>
          <p:nvPr/>
        </p:nvSpPr>
        <p:spPr bwMode="auto">
          <a:xfrm>
            <a:off x="6491422" y="1803997"/>
            <a:ext cx="723900" cy="796925"/>
          </a:xfrm>
          <a:prstGeom prst="rect">
            <a:avLst/>
          </a:prstGeom>
          <a:solidFill>
            <a:srgbClr val="E2F5CF"/>
          </a:solidFill>
          <a:ln w="9525">
            <a:solidFill>
              <a:srgbClr val="E2F5C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2" name="Text Box 71"/>
          <p:cNvSpPr txBox="1">
            <a:spLocks noChangeArrowheads="1"/>
          </p:cNvSpPr>
          <p:nvPr/>
        </p:nvSpPr>
        <p:spPr bwMode="auto">
          <a:xfrm>
            <a:off x="5691322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dirty="0" smtClean="0">
                <a:solidFill>
                  <a:srgbClr val="008000"/>
                </a:solidFill>
              </a:rPr>
              <a:t>期间额</a:t>
            </a:r>
            <a:endParaRPr lang="en-US" sz="1000" dirty="0">
              <a:solidFill>
                <a:srgbClr val="008000"/>
              </a:solidFill>
            </a:endParaRPr>
          </a:p>
        </p:txBody>
      </p:sp>
      <p:sp>
        <p:nvSpPr>
          <p:cNvPr id="63" name="Text Box 72"/>
          <p:cNvSpPr txBox="1">
            <a:spLocks noChangeArrowheads="1"/>
          </p:cNvSpPr>
          <p:nvPr/>
        </p:nvSpPr>
        <p:spPr bwMode="auto">
          <a:xfrm>
            <a:off x="6519997" y="18325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dirty="0" smtClean="0">
                <a:solidFill>
                  <a:srgbClr val="008000"/>
                </a:solidFill>
              </a:rPr>
              <a:t>余额</a:t>
            </a:r>
            <a:endParaRPr lang="en-US" sz="1000" dirty="0">
              <a:solidFill>
                <a:srgbClr val="008000"/>
              </a:solidFill>
            </a:endParaRPr>
          </a:p>
        </p:txBody>
      </p:sp>
      <p:sp>
        <p:nvSpPr>
          <p:cNvPr id="64" name="Text Box 73"/>
          <p:cNvSpPr txBox="1">
            <a:spLocks noChangeArrowheads="1"/>
          </p:cNvSpPr>
          <p:nvPr/>
        </p:nvSpPr>
        <p:spPr bwMode="auto">
          <a:xfrm>
            <a:off x="57040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5" name="Text Box 74"/>
          <p:cNvSpPr txBox="1">
            <a:spLocks noChangeArrowheads="1"/>
          </p:cNvSpPr>
          <p:nvPr/>
        </p:nvSpPr>
        <p:spPr bwMode="auto">
          <a:xfrm>
            <a:off x="57135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30 DR</a:t>
            </a:r>
          </a:p>
        </p:txBody>
      </p:sp>
      <p:sp>
        <p:nvSpPr>
          <p:cNvPr id="66" name="Text Box 75"/>
          <p:cNvSpPr txBox="1">
            <a:spLocks noChangeArrowheads="1"/>
          </p:cNvSpPr>
          <p:nvPr/>
        </p:nvSpPr>
        <p:spPr bwMode="auto">
          <a:xfrm>
            <a:off x="5713547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7" name="Text Box 76"/>
          <p:cNvSpPr txBox="1">
            <a:spLocks noChangeArrowheads="1"/>
          </p:cNvSpPr>
          <p:nvPr/>
        </p:nvSpPr>
        <p:spPr bwMode="auto">
          <a:xfrm>
            <a:off x="571989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CR</a:t>
            </a:r>
          </a:p>
        </p:txBody>
      </p:sp>
      <p:sp>
        <p:nvSpPr>
          <p:cNvPr id="68" name="Text Box 85"/>
          <p:cNvSpPr txBox="1">
            <a:spLocks noChangeArrowheads="1"/>
          </p:cNvSpPr>
          <p:nvPr/>
        </p:nvSpPr>
        <p:spPr bwMode="auto">
          <a:xfrm>
            <a:off x="6529522" y="1997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40 DR</a:t>
            </a:r>
          </a:p>
        </p:txBody>
      </p:sp>
      <p:sp>
        <p:nvSpPr>
          <p:cNvPr id="69" name="Text Box 86"/>
          <p:cNvSpPr txBox="1">
            <a:spLocks noChangeArrowheads="1"/>
          </p:cNvSpPr>
          <p:nvPr/>
        </p:nvSpPr>
        <p:spPr bwMode="auto">
          <a:xfrm>
            <a:off x="6526347" y="21310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70 CR</a:t>
            </a:r>
          </a:p>
        </p:txBody>
      </p:sp>
      <p:sp>
        <p:nvSpPr>
          <p:cNvPr id="70" name="Text Box 87"/>
          <p:cNvSpPr txBox="1">
            <a:spLocks noChangeArrowheads="1"/>
          </p:cNvSpPr>
          <p:nvPr/>
        </p:nvSpPr>
        <p:spPr bwMode="auto">
          <a:xfrm>
            <a:off x="6523172" y="22707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35 DR</a:t>
            </a:r>
          </a:p>
        </p:txBody>
      </p:sp>
      <p:sp>
        <p:nvSpPr>
          <p:cNvPr id="71" name="Text Box 88"/>
          <p:cNvSpPr txBox="1">
            <a:spLocks noChangeArrowheads="1"/>
          </p:cNvSpPr>
          <p:nvPr/>
        </p:nvSpPr>
        <p:spPr bwMode="auto">
          <a:xfrm>
            <a:off x="6602547" y="2432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8000"/>
                </a:solidFill>
              </a:rPr>
              <a:t>0--</a:t>
            </a:r>
          </a:p>
        </p:txBody>
      </p:sp>
      <p:sp>
        <p:nvSpPr>
          <p:cNvPr id="72" name="Rectangle 92"/>
          <p:cNvSpPr>
            <a:spLocks noChangeArrowheads="1"/>
          </p:cNvSpPr>
          <p:nvPr/>
        </p:nvSpPr>
        <p:spPr bwMode="auto">
          <a:xfrm>
            <a:off x="5557972" y="2756497"/>
            <a:ext cx="1762125" cy="828675"/>
          </a:xfrm>
          <a:prstGeom prst="rect">
            <a:avLst/>
          </a:prstGeom>
          <a:solidFill>
            <a:schemeClr val="bg1"/>
          </a:solidFill>
          <a:ln w="15875">
            <a:solidFill>
              <a:srgbClr val="6600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3" name="Text Box 93"/>
          <p:cNvSpPr txBox="1">
            <a:spLocks noChangeArrowheads="1"/>
          </p:cNvSpPr>
          <p:nvPr/>
        </p:nvSpPr>
        <p:spPr bwMode="auto">
          <a:xfrm>
            <a:off x="5577022" y="275014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 dirty="0" smtClean="0">
                <a:solidFill>
                  <a:srgbClr val="008000"/>
                </a:solidFill>
              </a:rPr>
              <a:t>结清项键 </a:t>
            </a:r>
            <a:r>
              <a:rPr lang="zh-CN" altLang="en-US" sz="1200" b="1" dirty="0" smtClean="0">
                <a:solidFill>
                  <a:srgbClr val="008000"/>
                </a:solidFill>
              </a:rPr>
              <a:t> </a:t>
            </a:r>
            <a:r>
              <a:rPr lang="en-US" sz="1200" b="1" dirty="0" smtClean="0">
                <a:solidFill>
                  <a:srgbClr val="6600CC"/>
                </a:solidFill>
              </a:rPr>
              <a:t>B</a:t>
            </a:r>
            <a:endParaRPr lang="en-US" sz="1200" b="1" dirty="0">
              <a:solidFill>
                <a:srgbClr val="6600CC"/>
              </a:solidFill>
            </a:endParaRPr>
          </a:p>
        </p:txBody>
      </p:sp>
      <p:sp>
        <p:nvSpPr>
          <p:cNvPr id="74" name="Rectangle 94"/>
          <p:cNvSpPr>
            <a:spLocks noChangeArrowheads="1"/>
          </p:cNvSpPr>
          <p:nvPr/>
        </p:nvSpPr>
        <p:spPr bwMode="auto">
          <a:xfrm>
            <a:off x="5672272" y="2994622"/>
            <a:ext cx="723900" cy="536575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5" name="Rectangle 95"/>
          <p:cNvSpPr>
            <a:spLocks noChangeArrowheads="1"/>
          </p:cNvSpPr>
          <p:nvPr/>
        </p:nvSpPr>
        <p:spPr bwMode="auto">
          <a:xfrm>
            <a:off x="6491422" y="2994622"/>
            <a:ext cx="723900" cy="533400"/>
          </a:xfrm>
          <a:prstGeom prst="rect">
            <a:avLst/>
          </a:prstGeom>
          <a:solidFill>
            <a:srgbClr val="F2E5FF"/>
          </a:solidFill>
          <a:ln w="9525">
            <a:solidFill>
              <a:srgbClr val="F2E5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6" name="Text Box 96"/>
          <p:cNvSpPr txBox="1">
            <a:spLocks noChangeArrowheads="1"/>
          </p:cNvSpPr>
          <p:nvPr/>
        </p:nvSpPr>
        <p:spPr bwMode="auto">
          <a:xfrm>
            <a:off x="5691322" y="30231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dirty="0" smtClean="0">
                <a:solidFill>
                  <a:srgbClr val="008000"/>
                </a:solidFill>
              </a:rPr>
              <a:t>期间额</a:t>
            </a:r>
            <a:endParaRPr lang="en-US" sz="1000" dirty="0">
              <a:solidFill>
                <a:srgbClr val="008000"/>
              </a:solidFill>
            </a:endParaRPr>
          </a:p>
        </p:txBody>
      </p:sp>
      <p:sp>
        <p:nvSpPr>
          <p:cNvPr id="77" name="Text Box 97"/>
          <p:cNvSpPr txBox="1">
            <a:spLocks noChangeArrowheads="1"/>
          </p:cNvSpPr>
          <p:nvPr/>
        </p:nvSpPr>
        <p:spPr bwMode="auto">
          <a:xfrm>
            <a:off x="6519997" y="301367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dirty="0" smtClean="0">
                <a:solidFill>
                  <a:srgbClr val="008000"/>
                </a:solidFill>
              </a:rPr>
              <a:t>余额</a:t>
            </a:r>
            <a:endParaRPr lang="en-US" sz="1000" dirty="0">
              <a:solidFill>
                <a:srgbClr val="008000"/>
              </a:solidFill>
            </a:endParaRPr>
          </a:p>
        </p:txBody>
      </p:sp>
      <p:sp>
        <p:nvSpPr>
          <p:cNvPr id="78" name="Text Box 98"/>
          <p:cNvSpPr txBox="1">
            <a:spLocks noChangeArrowheads="1"/>
          </p:cNvSpPr>
          <p:nvPr/>
        </p:nvSpPr>
        <p:spPr bwMode="auto">
          <a:xfrm>
            <a:off x="57040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79" name="Text Box 99"/>
          <p:cNvSpPr txBox="1">
            <a:spLocks noChangeArrowheads="1"/>
          </p:cNvSpPr>
          <p:nvPr/>
        </p:nvSpPr>
        <p:spPr bwMode="auto">
          <a:xfrm>
            <a:off x="5707197" y="3321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CR</a:t>
            </a:r>
          </a:p>
        </p:txBody>
      </p:sp>
      <p:sp>
        <p:nvSpPr>
          <p:cNvPr id="80" name="Text Box 102"/>
          <p:cNvSpPr txBox="1">
            <a:spLocks noChangeArrowheads="1"/>
          </p:cNvSpPr>
          <p:nvPr/>
        </p:nvSpPr>
        <p:spPr bwMode="auto">
          <a:xfrm>
            <a:off x="6529522" y="31882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15 DR</a:t>
            </a:r>
          </a:p>
        </p:txBody>
      </p:sp>
      <p:sp>
        <p:nvSpPr>
          <p:cNvPr id="81" name="Text Box 105"/>
          <p:cNvSpPr txBox="1">
            <a:spLocks noChangeArrowheads="1"/>
          </p:cNvSpPr>
          <p:nvPr/>
        </p:nvSpPr>
        <p:spPr bwMode="auto">
          <a:xfrm>
            <a:off x="6593022" y="33343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6600CC"/>
                </a:solidFill>
              </a:rPr>
              <a:t>0--</a:t>
            </a:r>
          </a:p>
        </p:txBody>
      </p:sp>
      <p:sp>
        <p:nvSpPr>
          <p:cNvPr id="82" name="Rectangle 107"/>
          <p:cNvSpPr>
            <a:spLocks noChangeArrowheads="1"/>
          </p:cNvSpPr>
          <p:nvPr/>
        </p:nvSpPr>
        <p:spPr bwMode="auto">
          <a:xfrm>
            <a:off x="5548447" y="3689947"/>
            <a:ext cx="1762125" cy="1082675"/>
          </a:xfrm>
          <a:prstGeom prst="rect">
            <a:avLst/>
          </a:prstGeom>
          <a:solidFill>
            <a:schemeClr val="bg1"/>
          </a:solidFill>
          <a:ln w="15875">
            <a:solidFill>
              <a:srgbClr val="000099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3" name="Text Box 108"/>
          <p:cNvSpPr txBox="1">
            <a:spLocks noChangeArrowheads="1"/>
          </p:cNvSpPr>
          <p:nvPr/>
        </p:nvSpPr>
        <p:spPr bwMode="auto">
          <a:xfrm>
            <a:off x="5567497" y="3683597"/>
            <a:ext cx="17049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200" b="1" dirty="0" smtClean="0">
                <a:solidFill>
                  <a:srgbClr val="000099"/>
                </a:solidFill>
              </a:rPr>
              <a:t>未结项键 </a:t>
            </a:r>
            <a:r>
              <a:rPr lang="en-US" sz="1200" b="1" dirty="0" smtClean="0">
                <a:solidFill>
                  <a:srgbClr val="000099"/>
                </a:solidFill>
              </a:rPr>
              <a:t>C</a:t>
            </a:r>
            <a:endParaRPr lang="en-US" sz="1200" b="1" dirty="0">
              <a:solidFill>
                <a:srgbClr val="000099"/>
              </a:solidFill>
            </a:endParaRPr>
          </a:p>
        </p:txBody>
      </p:sp>
      <p:sp>
        <p:nvSpPr>
          <p:cNvPr id="84" name="Rectangle 109"/>
          <p:cNvSpPr>
            <a:spLocks noChangeArrowheads="1"/>
          </p:cNvSpPr>
          <p:nvPr/>
        </p:nvSpPr>
        <p:spPr bwMode="auto">
          <a:xfrm>
            <a:off x="5662747" y="3928072"/>
            <a:ext cx="723900" cy="793750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5" name="Rectangle 110"/>
          <p:cNvSpPr>
            <a:spLocks noChangeArrowheads="1"/>
          </p:cNvSpPr>
          <p:nvPr/>
        </p:nvSpPr>
        <p:spPr bwMode="auto">
          <a:xfrm>
            <a:off x="6481897" y="3928072"/>
            <a:ext cx="723900" cy="796925"/>
          </a:xfrm>
          <a:prstGeom prst="rect">
            <a:avLst/>
          </a:prstGeom>
          <a:solidFill>
            <a:srgbClr val="C9DBFF"/>
          </a:solidFill>
          <a:ln w="9525">
            <a:solidFill>
              <a:srgbClr val="C9DB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6" name="Text Box 111"/>
          <p:cNvSpPr txBox="1">
            <a:spLocks noChangeArrowheads="1"/>
          </p:cNvSpPr>
          <p:nvPr/>
        </p:nvSpPr>
        <p:spPr bwMode="auto">
          <a:xfrm>
            <a:off x="5681797" y="39566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dirty="0" smtClean="0">
                <a:solidFill>
                  <a:srgbClr val="008000"/>
                </a:solidFill>
              </a:rPr>
              <a:t>期间额</a:t>
            </a:r>
            <a:endParaRPr lang="en-US" sz="1000" dirty="0">
              <a:solidFill>
                <a:srgbClr val="008000"/>
              </a:solidFill>
            </a:endParaRPr>
          </a:p>
        </p:txBody>
      </p:sp>
      <p:sp>
        <p:nvSpPr>
          <p:cNvPr id="87" name="Text Box 112"/>
          <p:cNvSpPr txBox="1">
            <a:spLocks noChangeArrowheads="1"/>
          </p:cNvSpPr>
          <p:nvPr/>
        </p:nvSpPr>
        <p:spPr bwMode="auto">
          <a:xfrm>
            <a:off x="6510472" y="3947122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dirty="0" smtClean="0">
                <a:solidFill>
                  <a:srgbClr val="008000"/>
                </a:solidFill>
              </a:rPr>
              <a:t>余额</a:t>
            </a:r>
            <a:endParaRPr lang="en-US" sz="1000" dirty="0">
              <a:solidFill>
                <a:srgbClr val="008000"/>
              </a:solidFill>
            </a:endParaRPr>
          </a:p>
        </p:txBody>
      </p:sp>
      <p:sp>
        <p:nvSpPr>
          <p:cNvPr id="88" name="Text Box 113"/>
          <p:cNvSpPr txBox="1">
            <a:spLocks noChangeArrowheads="1"/>
          </p:cNvSpPr>
          <p:nvPr/>
        </p:nvSpPr>
        <p:spPr bwMode="auto">
          <a:xfrm>
            <a:off x="56944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89" name="Text Box 114"/>
          <p:cNvSpPr txBox="1">
            <a:spLocks noChangeArrowheads="1"/>
          </p:cNvSpPr>
          <p:nvPr/>
        </p:nvSpPr>
        <p:spPr bwMode="auto">
          <a:xfrm>
            <a:off x="5704022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20 DR</a:t>
            </a:r>
          </a:p>
        </p:txBody>
      </p:sp>
      <p:sp>
        <p:nvSpPr>
          <p:cNvPr id="90" name="Text Box 115"/>
          <p:cNvSpPr txBox="1">
            <a:spLocks noChangeArrowheads="1"/>
          </p:cNvSpPr>
          <p:nvPr/>
        </p:nvSpPr>
        <p:spPr bwMode="auto">
          <a:xfrm>
            <a:off x="5704022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10 CR</a:t>
            </a:r>
          </a:p>
        </p:txBody>
      </p:sp>
      <p:sp>
        <p:nvSpPr>
          <p:cNvPr id="91" name="Text Box 117"/>
          <p:cNvSpPr txBox="1">
            <a:spLocks noChangeArrowheads="1"/>
          </p:cNvSpPr>
          <p:nvPr/>
        </p:nvSpPr>
        <p:spPr bwMode="auto">
          <a:xfrm>
            <a:off x="6519997" y="412174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25 CR</a:t>
            </a:r>
          </a:p>
        </p:txBody>
      </p:sp>
      <p:sp>
        <p:nvSpPr>
          <p:cNvPr id="92" name="Text Box 118"/>
          <p:cNvSpPr txBox="1">
            <a:spLocks noChangeArrowheads="1"/>
          </p:cNvSpPr>
          <p:nvPr/>
        </p:nvSpPr>
        <p:spPr bwMode="auto">
          <a:xfrm>
            <a:off x="6583497" y="42550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000099"/>
                </a:solidFill>
              </a:rPr>
              <a:t>5 CR</a:t>
            </a:r>
          </a:p>
        </p:txBody>
      </p:sp>
      <p:sp>
        <p:nvSpPr>
          <p:cNvPr id="93" name="Text Box 119"/>
          <p:cNvSpPr txBox="1">
            <a:spLocks noChangeArrowheads="1"/>
          </p:cNvSpPr>
          <p:nvPr/>
        </p:nvSpPr>
        <p:spPr bwMode="auto">
          <a:xfrm>
            <a:off x="6513647" y="4394797"/>
            <a:ext cx="6858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b="1">
                <a:solidFill>
                  <a:srgbClr val="000099"/>
                </a:solidFill>
              </a:rPr>
              <a:t>15 CR</a:t>
            </a:r>
          </a:p>
        </p:txBody>
      </p:sp>
      <p:sp>
        <p:nvSpPr>
          <p:cNvPr id="94" name="AutoShape 121"/>
          <p:cNvSpPr>
            <a:spLocks noChangeArrowheads="1"/>
          </p:cNvSpPr>
          <p:nvPr/>
        </p:nvSpPr>
        <p:spPr bwMode="auto">
          <a:xfrm>
            <a:off x="4300672" y="1889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5" name="AutoShape 122"/>
          <p:cNvSpPr>
            <a:spLocks noChangeArrowheads="1"/>
          </p:cNvSpPr>
          <p:nvPr/>
        </p:nvSpPr>
        <p:spPr bwMode="auto">
          <a:xfrm>
            <a:off x="4300672" y="23659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6" name="AutoShape 123"/>
          <p:cNvSpPr>
            <a:spLocks noChangeArrowheads="1"/>
          </p:cNvSpPr>
          <p:nvPr/>
        </p:nvSpPr>
        <p:spPr bwMode="auto">
          <a:xfrm>
            <a:off x="4300672" y="28422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7" name="AutoShape 124"/>
          <p:cNvSpPr>
            <a:spLocks noChangeArrowheads="1"/>
          </p:cNvSpPr>
          <p:nvPr/>
        </p:nvSpPr>
        <p:spPr bwMode="auto">
          <a:xfrm>
            <a:off x="4300672" y="32994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8" name="AutoShape 125"/>
          <p:cNvSpPr>
            <a:spLocks noChangeArrowheads="1"/>
          </p:cNvSpPr>
          <p:nvPr/>
        </p:nvSpPr>
        <p:spPr bwMode="auto">
          <a:xfrm>
            <a:off x="4300672" y="377567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9" name="AutoShape 126"/>
          <p:cNvSpPr>
            <a:spLocks noChangeArrowheads="1"/>
          </p:cNvSpPr>
          <p:nvPr/>
        </p:nvSpPr>
        <p:spPr bwMode="auto">
          <a:xfrm>
            <a:off x="4300672" y="4185247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0" name="AutoShape 127"/>
          <p:cNvSpPr>
            <a:spLocks noChangeArrowheads="1"/>
          </p:cNvSpPr>
          <p:nvPr/>
        </p:nvSpPr>
        <p:spPr bwMode="auto">
          <a:xfrm>
            <a:off x="4300672" y="4556722"/>
            <a:ext cx="552450" cy="314325"/>
          </a:xfrm>
          <a:prstGeom prst="rightArrow">
            <a:avLst>
              <a:gd name="adj1" fmla="val 50000"/>
              <a:gd name="adj2" fmla="val 43939"/>
            </a:avLst>
          </a:prstGeom>
          <a:solidFill>
            <a:schemeClr val="accent1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1" name="Text Box 128"/>
          <p:cNvSpPr txBox="1">
            <a:spLocks noChangeArrowheads="1"/>
          </p:cNvSpPr>
          <p:nvPr/>
        </p:nvSpPr>
        <p:spPr bwMode="auto">
          <a:xfrm>
            <a:off x="4243522" y="1261072"/>
            <a:ext cx="800100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1000" b="1" dirty="0" smtClean="0">
                <a:solidFill>
                  <a:schemeClr val="accent1">
                    <a:lumMod val="75000"/>
                  </a:schemeClr>
                </a:solidFill>
              </a:rPr>
              <a:t>实时更新</a:t>
            </a:r>
            <a:endParaRPr lang="en-US" sz="1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从表格选择一行或多</a:t>
            </a:r>
            <a:r>
              <a:rPr lang="zh-CN" altLang="en-US" dirty="0" smtClean="0"/>
              <a:t>行并：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把他们分配到一个新的未结项</a:t>
            </a:r>
          </a:p>
          <a:p>
            <a:pPr lvl="1"/>
            <a:r>
              <a:rPr lang="zh-CN" altLang="en-US" dirty="0" smtClean="0"/>
              <a:t>通过链接到现有的分配键来匹配项</a:t>
            </a:r>
            <a:r>
              <a:rPr lang="zh-CN" altLang="en-US" dirty="0" smtClean="0"/>
              <a:t>目</a:t>
            </a:r>
            <a:endParaRPr lang="en-US" altLang="zh-CN" dirty="0" smtClean="0"/>
          </a:p>
          <a:p>
            <a:pPr lvl="1">
              <a:buNone/>
            </a:pPr>
            <a:endParaRPr lang="zh-CN" altLang="en-US" dirty="0" smtClean="0"/>
          </a:p>
          <a:p>
            <a:r>
              <a:rPr lang="zh-CN" altLang="en-US" dirty="0" smtClean="0"/>
              <a:t>当关联的分配键的余额为零时期</a:t>
            </a:r>
            <a:r>
              <a:rPr lang="zh-CN" altLang="en-US" dirty="0" smtClean="0"/>
              <a:t>间余额</a:t>
            </a:r>
            <a:r>
              <a:rPr lang="zh-CN" altLang="en-US" dirty="0" smtClean="0"/>
              <a:t>结清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总账未结项核销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8778" y="6638544"/>
            <a:ext cx="1085222" cy="219456"/>
          </a:xfrm>
        </p:spPr>
        <p:txBody>
          <a:bodyPr/>
          <a:lstStyle/>
          <a:p>
            <a:r>
              <a:rPr lang="en-US" dirty="0" smtClean="0"/>
              <a:t>GL-OI-Recon-100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2010 Template.potx</Template>
  <TotalTime>994</TotalTime>
  <Words>607</Words>
  <Application>Microsoft Office PowerPoint</Application>
  <PresentationFormat>On-screen Show (4:3)</PresentationFormat>
  <Paragraphs>125</Paragraphs>
  <Slides>19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QAD 2010 Template</vt:lpstr>
      <vt:lpstr>总账未结项核销</vt:lpstr>
      <vt:lpstr>目标</vt:lpstr>
      <vt:lpstr>概述</vt:lpstr>
      <vt:lpstr>概述 – 续</vt:lpstr>
      <vt:lpstr>分配键</vt:lpstr>
      <vt:lpstr>分配键- 续</vt:lpstr>
      <vt:lpstr>Slide 7</vt:lpstr>
      <vt:lpstr>Slide 8</vt:lpstr>
      <vt:lpstr>总账未结项核销</vt:lpstr>
      <vt:lpstr>Slide 10</vt:lpstr>
      <vt:lpstr>实例</vt:lpstr>
      <vt:lpstr>实例 – 键 K1的余额 </vt:lpstr>
      <vt:lpstr>Slide 13</vt:lpstr>
      <vt:lpstr>GL未结项初始化</vt:lpstr>
      <vt:lpstr>GL未结项初始化</vt:lpstr>
      <vt:lpstr>其他功能重点</vt:lpstr>
      <vt:lpstr>报表和查看</vt:lpstr>
      <vt:lpstr>报表和查看 – 续</vt:lpstr>
      <vt:lpstr>动手练习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xcm</cp:lastModifiedBy>
  <cp:revision>74</cp:revision>
  <dcterms:created xsi:type="dcterms:W3CDTF">2010-10-05T00:44:07Z</dcterms:created>
  <dcterms:modified xsi:type="dcterms:W3CDTF">2011-11-16T06:15:55Z</dcterms:modified>
</cp:coreProperties>
</file>