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86" r:id="rId2"/>
    <p:sldMasterId id="2147483708" r:id="rId3"/>
  </p:sldMasterIdLst>
  <p:notesMasterIdLst>
    <p:notesMasterId r:id="rId32"/>
  </p:notesMasterIdLst>
  <p:handoutMasterIdLst>
    <p:handoutMasterId r:id="rId33"/>
  </p:handoutMasterIdLst>
  <p:sldIdLst>
    <p:sldId id="383" r:id="rId4"/>
    <p:sldId id="385" r:id="rId5"/>
    <p:sldId id="393" r:id="rId6"/>
    <p:sldId id="392" r:id="rId7"/>
    <p:sldId id="391" r:id="rId8"/>
    <p:sldId id="394" r:id="rId9"/>
    <p:sldId id="396" r:id="rId10"/>
    <p:sldId id="415" r:id="rId11"/>
    <p:sldId id="395" r:id="rId12"/>
    <p:sldId id="402" r:id="rId13"/>
    <p:sldId id="397" r:id="rId14"/>
    <p:sldId id="414" r:id="rId15"/>
    <p:sldId id="424" r:id="rId16"/>
    <p:sldId id="425" r:id="rId17"/>
    <p:sldId id="426" r:id="rId18"/>
    <p:sldId id="389" r:id="rId19"/>
    <p:sldId id="404" r:id="rId20"/>
    <p:sldId id="405" r:id="rId21"/>
    <p:sldId id="408" r:id="rId22"/>
    <p:sldId id="411" r:id="rId23"/>
    <p:sldId id="412" r:id="rId24"/>
    <p:sldId id="423" r:id="rId25"/>
    <p:sldId id="417" r:id="rId26"/>
    <p:sldId id="418" r:id="rId27"/>
    <p:sldId id="427" r:id="rId28"/>
    <p:sldId id="420" r:id="rId29"/>
    <p:sldId id="421" r:id="rId30"/>
    <p:sldId id="422" r:id="rId31"/>
  </p:sldIdLst>
  <p:sldSz cx="9144000" cy="6858000" type="screen4x3"/>
  <p:notesSz cx="6858000" cy="9296400"/>
  <p:custDataLst>
    <p:tags r:id="rId3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777777"/>
    <a:srgbClr val="000066"/>
    <a:srgbClr val="3366FF"/>
    <a:srgbClr val="ADDCF9"/>
    <a:srgbClr val="E5F5FF"/>
    <a:srgbClr val="F7FC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0394" autoAdjust="0"/>
    <p:restoredTop sz="89222" autoAdjust="0"/>
  </p:normalViewPr>
  <p:slideViewPr>
    <p:cSldViewPr snapToGrid="0">
      <p:cViewPr>
        <p:scale>
          <a:sx n="100" d="100"/>
          <a:sy n="100" d="100"/>
        </p:scale>
        <p:origin x="-92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-1770" y="-90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831263"/>
            <a:ext cx="2971800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fld id="{C6258013-A78F-44B3-917F-C5F1112E8DA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604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4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04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9F5503C9-DE40-4803-88C7-D97E2C49F0E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48AD81-7E36-4450-B685-2E93D2328318}" type="slidenum">
              <a:rPr lang="en-US"/>
              <a:pPr/>
              <a:t>9</a:t>
            </a:fld>
            <a:endParaRPr lang="en-US"/>
          </a:p>
        </p:txBody>
      </p:sp>
      <p:sp>
        <p:nvSpPr>
          <p:cNvPr id="46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See User Guide</a:t>
            </a:r>
          </a:p>
          <a:p>
            <a:r>
              <a:rPr lang="en-US"/>
              <a:t>Add with right-click, drag and drop, or in the menu itself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06FA5E-2939-4280-9061-A85EC08A640D}" type="slidenum">
              <a:rPr lang="en-US"/>
              <a:pPr/>
              <a:t>19</a:t>
            </a:fld>
            <a:endParaRPr lang="en-US"/>
          </a:p>
        </p:txBody>
      </p:sp>
      <p:sp>
        <p:nvSpPr>
          <p:cNvPr id="468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000"/>
              <a:t>With advanced Excel integration, you can:</a:t>
            </a:r>
          </a:p>
          <a:p>
            <a:r>
              <a:rPr lang="en-US" sz="1000" b="1"/>
              <a:t>• </a:t>
            </a:r>
            <a:r>
              <a:rPr lang="en-US" sz="1000"/>
              <a:t>Export all records for remote maintenance. You then modify the data</a:t>
            </a:r>
          </a:p>
          <a:p>
            <a:r>
              <a:rPr lang="en-US" sz="1000"/>
              <a:t>and reimport the saved results into the system database.</a:t>
            </a:r>
          </a:p>
          <a:p>
            <a:r>
              <a:rPr lang="en-US" sz="1000"/>
              <a:t>User Interface </a:t>
            </a:r>
            <a:r>
              <a:rPr lang="en-US" sz="1000" b="1"/>
              <a:t>57</a:t>
            </a:r>
          </a:p>
          <a:p>
            <a:r>
              <a:rPr lang="en-US" sz="1000" b="1"/>
              <a:t>• </a:t>
            </a:r>
            <a:r>
              <a:rPr lang="en-US" sz="1000"/>
              <a:t>Create a blank template that consists of column headings for all of the</a:t>
            </a:r>
          </a:p>
          <a:p>
            <a:r>
              <a:rPr lang="en-US" sz="1000"/>
              <a:t>fields in a business component and export this template for remote</a:t>
            </a:r>
          </a:p>
          <a:p>
            <a:r>
              <a:rPr lang="en-US" sz="1000"/>
              <a:t>maintenance. You can then create the data in the spreadsheet or load</a:t>
            </a:r>
          </a:p>
          <a:p>
            <a:r>
              <a:rPr lang="en-US" sz="1000"/>
              <a:t>data from another application into the template for importing to the</a:t>
            </a:r>
          </a:p>
          <a:p>
            <a:r>
              <a:rPr lang="en-US" sz="1000"/>
              <a:t>system database.</a:t>
            </a:r>
          </a:p>
          <a:p>
            <a:r>
              <a:rPr lang="en-US" sz="1000"/>
              <a:t>This advanced integration with Excel is available as a right-click option</a:t>
            </a:r>
          </a:p>
          <a:p>
            <a:r>
              <a:rPr lang="en-US" sz="1000"/>
              <a:t>on the results grid for the following business components:</a:t>
            </a:r>
          </a:p>
          <a:p>
            <a:r>
              <a:rPr lang="en-US" sz="1000" b="1"/>
              <a:t>• </a:t>
            </a:r>
            <a:r>
              <a:rPr lang="en-US" sz="1000"/>
              <a:t>GL Account</a:t>
            </a:r>
          </a:p>
          <a:p>
            <a:r>
              <a:rPr lang="en-US" sz="1000" b="1"/>
              <a:t>• </a:t>
            </a:r>
            <a:r>
              <a:rPr lang="en-US" sz="1000"/>
              <a:t>Business Relation</a:t>
            </a:r>
          </a:p>
          <a:p>
            <a:r>
              <a:rPr lang="en-US" sz="1000" b="1"/>
              <a:t>• </a:t>
            </a:r>
            <a:r>
              <a:rPr lang="en-US" sz="1000"/>
              <a:t>County</a:t>
            </a:r>
          </a:p>
          <a:p>
            <a:r>
              <a:rPr lang="en-US" sz="1000" b="1"/>
              <a:t>• </a:t>
            </a:r>
            <a:r>
              <a:rPr lang="en-US" sz="1000"/>
              <a:t>Customer</a:t>
            </a:r>
          </a:p>
          <a:p>
            <a:r>
              <a:rPr lang="en-US" sz="1000" b="1"/>
              <a:t>• </a:t>
            </a:r>
            <a:r>
              <a:rPr lang="en-US" sz="1000"/>
              <a:t>Journal Entry</a:t>
            </a:r>
          </a:p>
          <a:p>
            <a:r>
              <a:rPr lang="en-US" sz="1000" b="1"/>
              <a:t>• </a:t>
            </a:r>
            <a:r>
              <a:rPr lang="en-US" sz="1000"/>
              <a:t>Payment Formats</a:t>
            </a:r>
          </a:p>
          <a:p>
            <a:r>
              <a:rPr lang="en-US" sz="1000" b="1"/>
              <a:t>• </a:t>
            </a:r>
            <a:r>
              <a:rPr lang="en-US" sz="1000"/>
              <a:t>Supplier</a:t>
            </a:r>
          </a:p>
          <a:p>
            <a:r>
              <a:rPr lang="en-US" sz="1000" b="1"/>
              <a:t>• </a:t>
            </a:r>
            <a:r>
              <a:rPr lang="en-US" sz="1000"/>
              <a:t>Customer and Supplier Bank Number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5CEB15-570B-4424-8B1F-4BD4AEE2C8DA}" type="slidenum">
              <a:rPr lang="en-US"/>
              <a:pPr/>
              <a:t>20</a:t>
            </a:fld>
            <a:endParaRPr lang="en-US"/>
          </a:p>
        </p:txBody>
      </p:sp>
      <p:sp>
        <p:nvSpPr>
          <p:cNvPr id="46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Keep field name, row and record ID intact for re-import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9A48CE-6662-4E2E-8472-EB3B4E2B21C0}" type="slidenum">
              <a:rPr lang="en-US"/>
              <a:pPr/>
              <a:t>22</a:t>
            </a:fld>
            <a:endParaRPr lang="en-US"/>
          </a:p>
        </p:txBody>
      </p:sp>
      <p:sp>
        <p:nvSpPr>
          <p:cNvPr id="48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5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5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  <p:pic>
        <p:nvPicPr>
          <p:cNvPr id="285701" name="Picture 5" descr="EX06_EMEA_Templ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1842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2008-EF-UI-</a:t>
            </a: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EF-UI-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EF-UI-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918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26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4676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84677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0820" name="Text Box 4"/>
          <p:cNvSpPr txBox="1">
            <a:spLocks noChangeArrowheads="1"/>
          </p:cNvSpPr>
          <p:nvPr/>
        </p:nvSpPr>
        <p:spPr bwMode="auto">
          <a:xfrm>
            <a:off x="0" y="66135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90821" name="Picture 5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9082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07325" y="6648450"/>
            <a:ext cx="1336675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/>
            </a:lvl1pPr>
          </a:lstStyle>
          <a:p>
            <a:r>
              <a:rPr lang="en-US"/>
              <a:t>2008-EF-UI-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7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70" name="Rectangle 6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zh-CN" altLang="en-US" sz="2400" dirty="0" smtClean="0"/>
              <a:t>用户界面指引和浏览</a:t>
            </a:r>
            <a:endParaRPr lang="en-US" sz="24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53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直接菜单访问</a:t>
            </a:r>
            <a:r>
              <a:rPr lang="en-US" dirty="0" smtClean="0"/>
              <a:t>: </a:t>
            </a:r>
            <a:r>
              <a:rPr lang="en-US" dirty="0" err="1"/>
              <a:t>GoTo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EF-UI-110</a:t>
            </a:r>
            <a:endParaRPr lang="en-US"/>
          </a:p>
        </p:txBody>
      </p:sp>
      <p:pic>
        <p:nvPicPr>
          <p:cNvPr id="449545" name="Picture 9" descr="Goto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3438" y="1471613"/>
            <a:ext cx="7477125" cy="40290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直接菜单访问</a:t>
            </a:r>
            <a:r>
              <a:rPr lang="en-US" dirty="0" smtClean="0"/>
              <a:t>: </a:t>
            </a:r>
            <a:r>
              <a:rPr lang="zh-CN" altLang="en-US" dirty="0" smtClean="0"/>
              <a:t>上下文菜单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EF-UI-120</a:t>
            </a:r>
            <a:endParaRPr lang="en-US"/>
          </a:p>
        </p:txBody>
      </p:sp>
      <p:pic>
        <p:nvPicPr>
          <p:cNvPr id="444424" name="Picture 8" descr="DirectAccessMen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1092200"/>
            <a:ext cx="5762625" cy="4984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文档连接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1657350" y="1274763"/>
            <a:ext cx="5819775" cy="4549775"/>
            <a:chOff x="885825" y="1760538"/>
            <a:chExt cx="5819775" cy="4549775"/>
          </a:xfrm>
        </p:grpSpPr>
        <p:pic>
          <p:nvPicPr>
            <p:cNvPr id="464905" name="Picture 9" descr="AttachOptio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5825" y="1760538"/>
              <a:ext cx="5819775" cy="4549775"/>
            </a:xfrm>
            <a:prstGeom prst="rect">
              <a:avLst/>
            </a:prstGeom>
            <a:noFill/>
          </p:spPr>
        </p:pic>
        <p:pic>
          <p:nvPicPr>
            <p:cNvPr id="464902" name="Picture 6" descr="AdobeDoc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281488" y="2201863"/>
              <a:ext cx="447675" cy="438150"/>
            </a:xfrm>
            <a:prstGeom prst="rect">
              <a:avLst/>
            </a:prstGeom>
            <a:noFill/>
          </p:spPr>
        </p:pic>
        <p:pic>
          <p:nvPicPr>
            <p:cNvPr id="464903" name="Picture 7" descr="ExcelDoc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513263" y="2428875"/>
              <a:ext cx="371475" cy="371475"/>
            </a:xfrm>
            <a:prstGeom prst="rect">
              <a:avLst/>
            </a:prstGeom>
            <a:noFill/>
          </p:spPr>
        </p:pic>
        <p:pic>
          <p:nvPicPr>
            <p:cNvPr id="464904" name="Picture 8" descr="WordDoc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4757738" y="2611438"/>
              <a:ext cx="371475" cy="3714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8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</a:t>
            </a:r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EF-UI-135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361950" y="893763"/>
            <a:ext cx="8413750" cy="5316537"/>
            <a:chOff x="533400" y="1541463"/>
            <a:chExt cx="8413750" cy="5316537"/>
          </a:xfrm>
        </p:grpSpPr>
        <p:pic>
          <p:nvPicPr>
            <p:cNvPr id="488452" name="Picture 4" descr="SwimLane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3400" y="1641475"/>
              <a:ext cx="7138988" cy="4637088"/>
            </a:xfrm>
            <a:prstGeom prst="rect">
              <a:avLst/>
            </a:prstGeom>
            <a:noFill/>
          </p:spPr>
        </p:pic>
        <p:sp>
          <p:nvSpPr>
            <p:cNvPr id="488454" name="Rectangle 6"/>
            <p:cNvSpPr>
              <a:spLocks noChangeArrowheads="1"/>
            </p:cNvSpPr>
            <p:nvPr/>
          </p:nvSpPr>
          <p:spPr bwMode="auto">
            <a:xfrm>
              <a:off x="565150" y="1844675"/>
              <a:ext cx="6977063" cy="623888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55" name="Rectangle 7"/>
            <p:cNvSpPr>
              <a:spLocks noChangeArrowheads="1"/>
            </p:cNvSpPr>
            <p:nvPr/>
          </p:nvSpPr>
          <p:spPr bwMode="auto">
            <a:xfrm>
              <a:off x="579438" y="5578475"/>
              <a:ext cx="5453062" cy="563563"/>
            </a:xfrm>
            <a:prstGeom prst="rect">
              <a:avLst/>
            </a:prstGeom>
            <a:noFill/>
            <a:ln w="2540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8458" name="Text Box 10"/>
            <p:cNvSpPr txBox="1">
              <a:spLocks noChangeArrowheads="1"/>
            </p:cNvSpPr>
            <p:nvPr/>
          </p:nvSpPr>
          <p:spPr bwMode="auto">
            <a:xfrm>
              <a:off x="6751638" y="3398838"/>
              <a:ext cx="2133600" cy="800219"/>
            </a:xfrm>
            <a:prstGeom prst="rect">
              <a:avLst/>
            </a:prstGeom>
            <a:solidFill>
              <a:schemeClr val="bg1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dirty="0" smtClean="0">
                  <a:latin typeface="+mj-lt"/>
                </a:rPr>
                <a:t>企业版财务流程图</a:t>
              </a:r>
              <a:endParaRPr lang="en-US" sz="2000" dirty="0">
                <a:latin typeface="+mj-lt"/>
              </a:endParaRPr>
            </a:p>
          </p:txBody>
        </p:sp>
        <p:cxnSp>
          <p:nvCxnSpPr>
            <p:cNvPr id="488459" name="AutoShape 11"/>
            <p:cNvCxnSpPr>
              <a:cxnSpLocks noChangeShapeType="1"/>
              <a:stCxn id="488458" idx="2"/>
              <a:endCxn id="488455" idx="3"/>
            </p:cNvCxnSpPr>
            <p:nvPr/>
          </p:nvCxnSpPr>
          <p:spPr bwMode="auto">
            <a:xfrm rot="5400000">
              <a:off x="6094869" y="4136688"/>
              <a:ext cx="1661200" cy="1785938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488460" name="AutoShape 12"/>
            <p:cNvCxnSpPr>
              <a:cxnSpLocks noChangeShapeType="1"/>
              <a:stCxn id="488458" idx="0"/>
              <a:endCxn id="488454" idx="3"/>
            </p:cNvCxnSpPr>
            <p:nvPr/>
          </p:nvCxnSpPr>
          <p:spPr bwMode="auto">
            <a:xfrm rot="16200000" flipV="1">
              <a:off x="7059217" y="2639616"/>
              <a:ext cx="1242219" cy="276225"/>
            </a:xfrm>
            <a:prstGeom prst="bentConnector2">
              <a:avLst/>
            </a:prstGeom>
            <a:noFill/>
            <a:ln w="31750">
              <a:solidFill>
                <a:srgbClr val="FF0000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488461" name="Text Box 13"/>
            <p:cNvSpPr txBox="1">
              <a:spLocks noChangeArrowheads="1"/>
            </p:cNvSpPr>
            <p:nvPr/>
          </p:nvSpPr>
          <p:spPr bwMode="auto">
            <a:xfrm>
              <a:off x="7313613" y="1541463"/>
              <a:ext cx="1633537" cy="50800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rIns="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dirty="0" smtClean="0">
                  <a:latin typeface="+mj-lt"/>
                </a:rPr>
                <a:t>创建图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488462" name="Text Box 14"/>
            <p:cNvSpPr txBox="1">
              <a:spLocks noChangeArrowheads="1"/>
            </p:cNvSpPr>
            <p:nvPr/>
          </p:nvSpPr>
          <p:spPr bwMode="auto">
            <a:xfrm>
              <a:off x="5805488" y="5981700"/>
              <a:ext cx="1936750" cy="492443"/>
            </a:xfrm>
            <a:prstGeom prst="rect">
              <a:avLst/>
            </a:prstGeom>
            <a:solidFill>
              <a:srgbClr val="FFCC99"/>
            </a:solidFill>
            <a:ln w="19050" algn="ctr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2000" dirty="0" smtClean="0">
                  <a:latin typeface="+mj-lt"/>
                </a:rPr>
                <a:t>事务</a:t>
              </a:r>
              <a:r>
                <a:rPr lang="en-US" sz="2000" dirty="0" smtClean="0">
                  <a:latin typeface="+mj-lt"/>
                </a:rPr>
                <a:t>-</a:t>
              </a:r>
              <a:r>
                <a:rPr lang="zh-CN" altLang="en-US" sz="2000" dirty="0" smtClean="0">
                  <a:latin typeface="+mj-lt"/>
                </a:rPr>
                <a:t>相关图</a:t>
              </a:r>
              <a:endParaRPr lang="en-US" sz="2000" dirty="0">
                <a:latin typeface="+mj-lt"/>
              </a:endParaRPr>
            </a:p>
          </p:txBody>
        </p:sp>
        <p:sp>
          <p:nvSpPr>
            <p:cNvPr id="488463" name="Text Box 15"/>
            <p:cNvSpPr txBox="1">
              <a:spLocks noChangeArrowheads="1"/>
            </p:cNvSpPr>
            <p:nvPr/>
          </p:nvSpPr>
          <p:spPr bwMode="auto">
            <a:xfrm>
              <a:off x="1050925" y="6246813"/>
              <a:ext cx="3322638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endParaRPr lang="en-US">
                <a:latin typeface="+mj-lt"/>
              </a:endParaRPr>
            </a:p>
          </p:txBody>
        </p:sp>
        <p:sp>
          <p:nvSpPr>
            <p:cNvPr id="488464" name="Text Box 16"/>
            <p:cNvSpPr txBox="1">
              <a:spLocks noChangeArrowheads="1"/>
            </p:cNvSpPr>
            <p:nvPr/>
          </p:nvSpPr>
          <p:spPr bwMode="auto">
            <a:xfrm>
              <a:off x="1174750" y="6246813"/>
              <a:ext cx="3748088" cy="428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b="1" i="1" dirty="0" smtClean="0">
                  <a:solidFill>
                    <a:srgbClr val="3366FF"/>
                  </a:solidFill>
                  <a:latin typeface="+mj-lt"/>
                </a:rPr>
                <a:t>供应链概观</a:t>
              </a:r>
              <a:endParaRPr lang="en-US" sz="1600" b="1" i="1" dirty="0">
                <a:solidFill>
                  <a:srgbClr val="3366FF"/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</a:t>
            </a:r>
            <a:r>
              <a:rPr lang="en-US" dirty="0" smtClean="0"/>
              <a:t> – </a:t>
            </a:r>
            <a:r>
              <a:rPr lang="zh-CN" altLang="en-US" dirty="0" smtClean="0"/>
              <a:t>续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EF-UI-136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381000" y="1773238"/>
            <a:ext cx="8378825" cy="3537624"/>
            <a:chOff x="381000" y="2135188"/>
            <a:chExt cx="8378825" cy="3537624"/>
          </a:xfrm>
        </p:grpSpPr>
        <p:pic>
          <p:nvPicPr>
            <p:cNvPr id="489476" name="Picture 4" descr="Vertical-Industry-View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1000" y="2135188"/>
              <a:ext cx="8378825" cy="2909887"/>
            </a:xfrm>
            <a:prstGeom prst="rect">
              <a:avLst/>
            </a:prstGeom>
            <a:noFill/>
          </p:spPr>
        </p:pic>
        <p:sp>
          <p:nvSpPr>
            <p:cNvPr id="489477" name="Text Box 5"/>
            <p:cNvSpPr txBox="1">
              <a:spLocks noChangeArrowheads="1"/>
            </p:cNvSpPr>
            <p:nvPr/>
          </p:nvSpPr>
          <p:spPr bwMode="auto">
            <a:xfrm>
              <a:off x="2687638" y="5241925"/>
              <a:ext cx="3748087" cy="4308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600" dirty="0" smtClean="0"/>
                <a:t>纵向行业概观</a:t>
              </a:r>
              <a:endParaRPr lang="en-US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4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低层流程图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EF-UI-137</a:t>
            </a:r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058863" y="1243013"/>
            <a:ext cx="7005637" cy="4622800"/>
            <a:chOff x="1544638" y="1833563"/>
            <a:chExt cx="7005637" cy="4622800"/>
          </a:xfrm>
        </p:grpSpPr>
        <p:pic>
          <p:nvPicPr>
            <p:cNvPr id="490500" name="Picture 4" descr="FinanceEF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44638" y="1833563"/>
              <a:ext cx="3924300" cy="4622800"/>
            </a:xfrm>
            <a:prstGeom prst="rect">
              <a:avLst/>
            </a:prstGeom>
            <a:noFill/>
          </p:spPr>
        </p:pic>
        <p:sp>
          <p:nvSpPr>
            <p:cNvPr id="490501" name="Text Box 5"/>
            <p:cNvSpPr txBox="1">
              <a:spLocks noChangeArrowheads="1"/>
            </p:cNvSpPr>
            <p:nvPr/>
          </p:nvSpPr>
          <p:spPr bwMode="auto">
            <a:xfrm>
              <a:off x="6080125" y="2620963"/>
              <a:ext cx="2470150" cy="116955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zh-CN" altLang="en-US" sz="1600" b="1" i="1" dirty="0" smtClean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应收账款</a:t>
              </a:r>
              <a:endParaRPr lang="en-US" altLang="zh-CN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  <a:p>
              <a:pPr algn="l">
                <a:spcBef>
                  <a:spcPct val="50000"/>
                </a:spcBef>
              </a:pPr>
              <a:r>
                <a:rPr lang="zh-CN" altLang="en-US" sz="1600" b="1" i="1" dirty="0" smtClean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收取应收款</a:t>
              </a:r>
              <a:endParaRPr lang="en-US" altLang="zh-CN" sz="1600" b="1" i="1" dirty="0" smtClean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  <a:p>
              <a:pPr algn="l">
                <a:spcBef>
                  <a:spcPct val="50000"/>
                </a:spcBef>
              </a:pPr>
              <a:r>
                <a:rPr lang="zh-CN" altLang="en-US" sz="1600" b="1" i="1" dirty="0" smtClean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流程图</a:t>
              </a:r>
              <a:endParaRPr lang="en-US" sz="1600" b="1" i="1" dirty="0">
                <a:solidFill>
                  <a:schemeClr val="accent1">
                    <a:lumMod val="75000"/>
                  </a:schemeClr>
                </a:solidFill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2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XML</a:t>
            </a:r>
          </a:p>
          <a:p>
            <a:r>
              <a:rPr lang="zh-CN" altLang="en-US" dirty="0" smtClean="0"/>
              <a:t>增强的</a:t>
            </a:r>
            <a:r>
              <a:rPr lang="en-US" dirty="0" smtClean="0"/>
              <a:t> </a:t>
            </a:r>
            <a:r>
              <a:rPr lang="en-US" dirty="0"/>
              <a:t>Excel </a:t>
            </a:r>
            <a:r>
              <a:rPr lang="zh-CN" altLang="en-US" dirty="0" smtClean="0"/>
              <a:t>集成</a:t>
            </a:r>
            <a:endParaRPr lang="en-US" dirty="0"/>
          </a:p>
          <a:p>
            <a:pPr lvl="1"/>
            <a:r>
              <a:rPr lang="zh-CN" altLang="en-US" dirty="0" smtClean="0"/>
              <a:t>双向</a:t>
            </a:r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436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应用集成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XML </a:t>
            </a:r>
            <a:r>
              <a:rPr lang="zh-CN" altLang="en-US" dirty="0" smtClean="0"/>
              <a:t>集成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EF-UI-150</a:t>
            </a:r>
            <a:endParaRPr lang="en-US"/>
          </a:p>
        </p:txBody>
      </p:sp>
      <p:pic>
        <p:nvPicPr>
          <p:cNvPr id="451589" name="Picture 5" descr="XML daemon config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7413" y="825500"/>
            <a:ext cx="7353300" cy="5334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26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XML </a:t>
            </a:r>
            <a:r>
              <a:rPr lang="zh-CN" altLang="en-US" dirty="0" smtClean="0"/>
              <a:t>集成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EF-UI-160</a:t>
            </a:r>
            <a:endParaRPr lang="en-US"/>
          </a:p>
        </p:txBody>
      </p:sp>
      <p:sp>
        <p:nvSpPr>
          <p:cNvPr id="45261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914400" y="1481138"/>
            <a:ext cx="1190625" cy="493712"/>
          </a:xfrm>
        </p:spPr>
        <p:txBody>
          <a:bodyPr/>
          <a:lstStyle/>
          <a:p>
            <a:pPr>
              <a:lnSpc>
                <a:spcPct val="80000"/>
              </a:lnSpc>
              <a:buFont typeface="Webdings" pitchFamily="18" charset="2"/>
              <a:buNone/>
            </a:pPr>
            <a:r>
              <a:rPr lang="zh-CN" altLang="en-US" sz="2400" dirty="0" smtClean="0"/>
              <a:t>之前</a:t>
            </a:r>
            <a:endParaRPr lang="en-US" sz="2400" dirty="0"/>
          </a:p>
        </p:txBody>
      </p:sp>
      <p:pic>
        <p:nvPicPr>
          <p:cNvPr id="452612" name="Picture 4" descr="xml exchRat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188" y="1479550"/>
            <a:ext cx="5695950" cy="1533525"/>
          </a:xfrm>
          <a:prstGeom prst="rect">
            <a:avLst/>
          </a:prstGeom>
          <a:noFill/>
        </p:spPr>
      </p:pic>
      <p:sp>
        <p:nvSpPr>
          <p:cNvPr id="452613" name="Text Box 5"/>
          <p:cNvSpPr txBox="1">
            <a:spLocks noChangeArrowheads="1"/>
          </p:cNvSpPr>
          <p:nvPr/>
        </p:nvSpPr>
        <p:spPr bwMode="auto">
          <a:xfrm>
            <a:off x="987425" y="3592513"/>
            <a:ext cx="1187450" cy="549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400" dirty="0" smtClean="0">
                <a:latin typeface="+mj-lt"/>
              </a:rPr>
              <a:t>以后</a:t>
            </a:r>
            <a:endParaRPr lang="en-US" sz="2400" dirty="0">
              <a:latin typeface="+mj-lt"/>
            </a:endParaRPr>
          </a:p>
        </p:txBody>
      </p:sp>
      <p:pic>
        <p:nvPicPr>
          <p:cNvPr id="452614" name="Picture 6" descr="xml exchRat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3567113"/>
            <a:ext cx="5705475" cy="1971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增强的</a:t>
            </a:r>
            <a:r>
              <a:rPr lang="en-US" dirty="0" smtClean="0"/>
              <a:t> </a:t>
            </a:r>
            <a:r>
              <a:rPr lang="en-US" dirty="0"/>
              <a:t>Excel </a:t>
            </a:r>
            <a:r>
              <a:rPr lang="zh-CN" altLang="en-US" dirty="0" smtClean="0"/>
              <a:t>集成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EF-UI-170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809625" y="1414463"/>
            <a:ext cx="7516813" cy="4143375"/>
            <a:chOff x="495300" y="1528763"/>
            <a:chExt cx="7516813" cy="4143375"/>
          </a:xfrm>
        </p:grpSpPr>
        <p:pic>
          <p:nvPicPr>
            <p:cNvPr id="455693" name="Picture 13" descr="GL-Acc-Excel_Int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5300" y="1528763"/>
              <a:ext cx="4876800" cy="4143375"/>
            </a:xfrm>
            <a:prstGeom prst="rect">
              <a:avLst/>
            </a:prstGeom>
            <a:noFill/>
          </p:spPr>
        </p:pic>
        <p:pic>
          <p:nvPicPr>
            <p:cNvPr id="455694" name="Picture 14" descr="Columns-Dialo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371975" y="2405063"/>
              <a:ext cx="3640138" cy="2647950"/>
            </a:xfrm>
            <a:prstGeom prst="rect">
              <a:avLst/>
            </a:prstGeom>
            <a:noFill/>
          </p:spPr>
        </p:pic>
        <p:sp>
          <p:nvSpPr>
            <p:cNvPr id="455695" name="Line 15"/>
            <p:cNvSpPr>
              <a:spLocks noChangeShapeType="1"/>
            </p:cNvSpPr>
            <p:nvPr/>
          </p:nvSpPr>
          <p:spPr bwMode="auto">
            <a:xfrm flipV="1">
              <a:off x="1714500" y="3238500"/>
              <a:ext cx="2790825" cy="942975"/>
            </a:xfrm>
            <a:prstGeom prst="line">
              <a:avLst/>
            </a:prstGeom>
            <a:noFill/>
            <a:ln w="25400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455696" name="Rectangle 16"/>
            <p:cNvSpPr>
              <a:spLocks noChangeArrowheads="1"/>
            </p:cNvSpPr>
            <p:nvPr/>
          </p:nvSpPr>
          <p:spPr bwMode="auto">
            <a:xfrm>
              <a:off x="552450" y="1571625"/>
              <a:ext cx="1752600" cy="314325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登录和欢迎屏幕</a:t>
            </a:r>
            <a:endParaRPr lang="en-US" sz="2400" dirty="0"/>
          </a:p>
          <a:p>
            <a:r>
              <a:rPr lang="zh-CN" altLang="en-US" sz="2400" dirty="0" smtClean="0"/>
              <a:t>菜单指引</a:t>
            </a:r>
            <a:r>
              <a:rPr lang="en-US" sz="2400" dirty="0" smtClean="0"/>
              <a:t> </a:t>
            </a:r>
            <a:r>
              <a:rPr lang="en-US" sz="2400" dirty="0"/>
              <a:t>&amp; </a:t>
            </a:r>
            <a:r>
              <a:rPr lang="zh-CN" altLang="en-US" sz="2400" dirty="0" smtClean="0"/>
              <a:t>工具</a:t>
            </a:r>
            <a:endParaRPr lang="en-US" sz="2400" dirty="0"/>
          </a:p>
          <a:p>
            <a:pPr lvl="1"/>
            <a:r>
              <a:rPr lang="zh-CN" altLang="en-US" sz="2000" dirty="0" smtClean="0"/>
              <a:t>搜索</a:t>
            </a:r>
          </a:p>
          <a:p>
            <a:pPr lvl="1"/>
            <a:r>
              <a:rPr lang="zh-CN" altLang="en-US" sz="2000" dirty="0" smtClean="0"/>
              <a:t>菜单属性</a:t>
            </a:r>
          </a:p>
          <a:p>
            <a:pPr lvl="1"/>
            <a:r>
              <a:rPr lang="zh-CN" altLang="en-US" sz="2000" dirty="0" smtClean="0"/>
              <a:t>工作流程 </a:t>
            </a:r>
            <a:r>
              <a:rPr lang="en-US" altLang="zh-CN" sz="2000" dirty="0" smtClean="0"/>
              <a:t>- </a:t>
            </a:r>
            <a:r>
              <a:rPr lang="zh-CN" altLang="en-US" sz="2000" dirty="0" smtClean="0"/>
              <a:t>收件箱</a:t>
            </a:r>
          </a:p>
          <a:p>
            <a:pPr lvl="1"/>
            <a:r>
              <a:rPr lang="zh-CN" altLang="en-US" sz="2000" dirty="0" smtClean="0"/>
              <a:t>我的最爱</a:t>
            </a:r>
          </a:p>
          <a:p>
            <a:pPr lvl="1"/>
            <a:r>
              <a:rPr lang="zh-CN" altLang="en-US" sz="2000" dirty="0" smtClean="0"/>
              <a:t>另一个菜单访问（</a:t>
            </a:r>
            <a:r>
              <a:rPr lang="en-US" altLang="zh-CN" sz="2000" dirty="0" smtClean="0"/>
              <a:t>GOTO</a:t>
            </a:r>
            <a:r>
              <a:rPr lang="zh-CN" altLang="en-US" sz="2000" dirty="0" smtClean="0"/>
              <a:t>，上下文菜单）</a:t>
            </a:r>
          </a:p>
          <a:p>
            <a:pPr lvl="1"/>
            <a:r>
              <a:rPr lang="zh-CN" altLang="en-US" sz="2000" dirty="0" smtClean="0"/>
              <a:t>文件链接</a:t>
            </a:r>
          </a:p>
          <a:p>
            <a:pPr lvl="1"/>
            <a:r>
              <a:rPr lang="zh-CN" altLang="en-US" sz="2000" dirty="0" smtClean="0"/>
              <a:t>过程图</a:t>
            </a:r>
            <a:endParaRPr lang="en-US" altLang="zh-CN" sz="2000" dirty="0" smtClean="0"/>
          </a:p>
          <a:p>
            <a:r>
              <a:rPr lang="zh-CN" altLang="en-US" dirty="0" smtClean="0"/>
              <a:t>应用集成</a:t>
            </a:r>
            <a:endParaRPr lang="en-US" altLang="zh-CN" dirty="0" smtClean="0"/>
          </a:p>
          <a:p>
            <a:pPr lvl="1"/>
            <a:r>
              <a:rPr lang="en-US" sz="2000" dirty="0" smtClean="0"/>
              <a:t>Excel </a:t>
            </a:r>
            <a:r>
              <a:rPr lang="zh-CN" altLang="en-US" sz="2000" dirty="0" smtClean="0"/>
              <a:t>和</a:t>
            </a:r>
            <a:r>
              <a:rPr lang="en-US" sz="2000" dirty="0" smtClean="0"/>
              <a:t> </a:t>
            </a:r>
            <a:r>
              <a:rPr lang="en-US" sz="2000" dirty="0"/>
              <a:t>XML </a:t>
            </a:r>
            <a:r>
              <a:rPr lang="zh-CN" altLang="en-US" sz="2000" dirty="0" smtClean="0"/>
              <a:t>集成</a:t>
            </a:r>
            <a:endParaRPr lang="en-US" sz="2000" dirty="0"/>
          </a:p>
          <a:p>
            <a:r>
              <a:rPr lang="zh-CN" altLang="en-US" sz="2400" dirty="0" smtClean="0"/>
              <a:t>浏览特性</a:t>
            </a:r>
            <a:endParaRPr lang="en-US" sz="2400" dirty="0"/>
          </a:p>
        </p:txBody>
      </p:sp>
      <p:sp>
        <p:nvSpPr>
          <p:cNvPr id="430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增强的</a:t>
            </a:r>
            <a:r>
              <a:rPr lang="en-US" dirty="0" smtClean="0"/>
              <a:t> Excel </a:t>
            </a:r>
            <a:r>
              <a:rPr lang="zh-CN" altLang="en-US" dirty="0" smtClean="0"/>
              <a:t>集成</a:t>
            </a:r>
            <a:endParaRPr lang="en-US" dirty="0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EF-UI-180</a:t>
            </a:r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404813" y="1009650"/>
            <a:ext cx="8326437" cy="5095875"/>
            <a:chOff x="623888" y="1533525"/>
            <a:chExt cx="8326437" cy="5095875"/>
          </a:xfrm>
        </p:grpSpPr>
        <p:pic>
          <p:nvPicPr>
            <p:cNvPr id="460812" name="Picture 12" descr="GL-Acc-Excel_Int-LoadedData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3888" y="1885950"/>
              <a:ext cx="7145337" cy="3448050"/>
            </a:xfrm>
            <a:prstGeom prst="rect">
              <a:avLst/>
            </a:prstGeom>
            <a:noFill/>
          </p:spPr>
        </p:pic>
        <p:sp>
          <p:nvSpPr>
            <p:cNvPr id="460809" name="Rectangle 9"/>
            <p:cNvSpPr>
              <a:spLocks noChangeArrowheads="1"/>
            </p:cNvSpPr>
            <p:nvPr/>
          </p:nvSpPr>
          <p:spPr bwMode="auto">
            <a:xfrm>
              <a:off x="6411913" y="1704975"/>
              <a:ext cx="2538412" cy="677863"/>
            </a:xfrm>
            <a:prstGeom prst="rect">
              <a:avLst/>
            </a:prstGeom>
            <a:solidFill>
              <a:schemeClr val="bg1"/>
            </a:solidFill>
            <a:ln w="28575" algn="ctr">
              <a:solidFill>
                <a:srgbClr val="CC33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10" name="Line 10"/>
            <p:cNvSpPr>
              <a:spLocks noChangeShapeType="1"/>
            </p:cNvSpPr>
            <p:nvPr/>
          </p:nvSpPr>
          <p:spPr bwMode="auto">
            <a:xfrm flipH="1">
              <a:off x="4227513" y="2386013"/>
              <a:ext cx="2505075" cy="7334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60808" name="Rectangle 8"/>
            <p:cNvSpPr>
              <a:spLocks noChangeArrowheads="1"/>
            </p:cNvSpPr>
            <p:nvPr/>
          </p:nvSpPr>
          <p:spPr bwMode="auto">
            <a:xfrm>
              <a:off x="6654800" y="1533525"/>
              <a:ext cx="2043113" cy="676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b"/>
            <a:lstStyle/>
            <a:p>
              <a:pPr algn="l">
                <a:lnSpc>
                  <a:spcPct val="90000"/>
                </a:lnSpc>
              </a:pPr>
              <a:r>
                <a:rPr lang="en-US" sz="1600" b="1" dirty="0">
                  <a:solidFill>
                    <a:schemeClr val="accent1">
                      <a:lumMod val="75000"/>
                    </a:schemeClr>
                  </a:solidFill>
                  <a:latin typeface="+mj-lt"/>
                </a:rPr>
                <a:t>Dump/load data</a:t>
              </a:r>
            </a:p>
          </p:txBody>
        </p:sp>
        <p:pic>
          <p:nvPicPr>
            <p:cNvPr id="460813" name="Picture 13" descr="Export-To-Excel-DIalo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14713" y="3562350"/>
              <a:ext cx="4125912" cy="3067050"/>
            </a:xfrm>
            <a:prstGeom prst="rect">
              <a:avLst/>
            </a:prstGeom>
            <a:noFill/>
          </p:spPr>
        </p:pic>
        <p:sp>
          <p:nvSpPr>
            <p:cNvPr id="460811" name="Line 11"/>
            <p:cNvSpPr>
              <a:spLocks noChangeShapeType="1"/>
            </p:cNvSpPr>
            <p:nvPr/>
          </p:nvSpPr>
          <p:spPr bwMode="auto">
            <a:xfrm flipH="1">
              <a:off x="6961188" y="2374900"/>
              <a:ext cx="604837" cy="1392238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增强的</a:t>
            </a:r>
            <a:r>
              <a:rPr lang="en-US" sz="2800" dirty="0" smtClean="0"/>
              <a:t> Excel </a:t>
            </a:r>
            <a:r>
              <a:rPr lang="zh-CN" altLang="en-US" sz="2800" dirty="0" smtClean="0"/>
              <a:t>集成</a:t>
            </a:r>
            <a:endParaRPr lang="en-US" sz="2800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EF-UI-190</a:t>
            </a:r>
            <a:endParaRPr lang="en-US"/>
          </a:p>
        </p:txBody>
      </p:sp>
      <p:pic>
        <p:nvPicPr>
          <p:cNvPr id="461835" name="Picture 11" descr="SalesOrderBrow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9100" y="1281113"/>
            <a:ext cx="7496175" cy="2952750"/>
          </a:xfrm>
          <a:prstGeom prst="rect">
            <a:avLst/>
          </a:prstGeom>
          <a:noFill/>
        </p:spPr>
      </p:pic>
      <p:sp>
        <p:nvSpPr>
          <p:cNvPr id="461832" name="Rectangle 8"/>
          <p:cNvSpPr>
            <a:spLocks noChangeArrowheads="1"/>
          </p:cNvSpPr>
          <p:nvPr/>
        </p:nvSpPr>
        <p:spPr bwMode="auto">
          <a:xfrm>
            <a:off x="6138863" y="2074863"/>
            <a:ext cx="2541587" cy="700087"/>
          </a:xfrm>
          <a:prstGeom prst="rect">
            <a:avLst/>
          </a:prstGeom>
          <a:solidFill>
            <a:schemeClr val="bg1"/>
          </a:solidFill>
          <a:ln w="28575" algn="ctr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61833" name="Rectangle 9"/>
          <p:cNvSpPr>
            <a:spLocks noChangeArrowheads="1"/>
          </p:cNvSpPr>
          <p:nvPr/>
        </p:nvSpPr>
        <p:spPr bwMode="auto">
          <a:xfrm>
            <a:off x="6176963" y="2257425"/>
            <a:ext cx="2500312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b"/>
          <a:lstStyle/>
          <a:p>
            <a:pPr>
              <a:lnSpc>
                <a:spcPct val="90000"/>
              </a:lnSpc>
            </a:pPr>
            <a:r>
              <a:rPr lang="en-US" sz="1600" b="1">
                <a:solidFill>
                  <a:schemeClr val="accent1">
                    <a:lumMod val="75000"/>
                  </a:schemeClr>
                </a:solidFill>
                <a:latin typeface="+mj-lt"/>
              </a:rPr>
              <a:t>Export Browse Results</a:t>
            </a:r>
          </a:p>
        </p:txBody>
      </p:sp>
      <p:pic>
        <p:nvPicPr>
          <p:cNvPr id="461836" name="Picture 12" descr="Brwse-ExportedtoExc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3595688"/>
            <a:ext cx="8445500" cy="2019300"/>
          </a:xfrm>
          <a:prstGeom prst="rect">
            <a:avLst/>
          </a:prstGeom>
          <a:noFill/>
        </p:spPr>
      </p:pic>
      <p:sp>
        <p:nvSpPr>
          <p:cNvPr id="461834" name="Line 10"/>
          <p:cNvSpPr>
            <a:spLocks noChangeShapeType="1"/>
          </p:cNvSpPr>
          <p:nvPr/>
        </p:nvSpPr>
        <p:spPr bwMode="auto">
          <a:xfrm flipH="1">
            <a:off x="5508625" y="2774950"/>
            <a:ext cx="1914525" cy="1279525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3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排序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点击表头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zh-CN" altLang="en-US" dirty="0" smtClean="0"/>
              <a:t>下扩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蓝色带下划线的值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zh-CN" altLang="en-US" dirty="0" smtClean="0"/>
              <a:t>过滤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漏斗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zh-CN" altLang="en-US" dirty="0" smtClean="0"/>
              <a:t>分组数据</a:t>
            </a:r>
            <a:endParaRPr lang="en-US" dirty="0"/>
          </a:p>
          <a:p>
            <a:r>
              <a:rPr lang="zh-CN" altLang="en-US" dirty="0" smtClean="0"/>
              <a:t>重安排显示</a:t>
            </a:r>
            <a:r>
              <a:rPr lang="en-US" dirty="0" smtClean="0"/>
              <a:t> </a:t>
            </a:r>
            <a:r>
              <a:rPr lang="en-US" sz="2000" dirty="0" smtClean="0"/>
              <a:t>(</a:t>
            </a:r>
            <a:r>
              <a:rPr lang="zh-CN" altLang="en-US" sz="2000" dirty="0" smtClean="0"/>
              <a:t>拖放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列自动大小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zh-CN" altLang="en-US" dirty="0" smtClean="0"/>
              <a:t>图表设计器</a:t>
            </a:r>
            <a:endParaRPr lang="en-US" dirty="0"/>
          </a:p>
          <a:p>
            <a:r>
              <a:rPr lang="zh-CN" altLang="en-US" dirty="0" smtClean="0"/>
              <a:t>输出</a:t>
            </a:r>
            <a:r>
              <a:rPr lang="en-US" dirty="0" smtClean="0"/>
              <a:t> </a:t>
            </a:r>
            <a:r>
              <a:rPr lang="en-US" sz="2000" dirty="0"/>
              <a:t>(</a:t>
            </a:r>
            <a:r>
              <a:rPr lang="en-US" sz="2000" dirty="0" err="1"/>
              <a:t>xls</a:t>
            </a:r>
            <a:r>
              <a:rPr lang="en-US" sz="2000" dirty="0"/>
              <a:t>, doc, </a:t>
            </a:r>
            <a:r>
              <a:rPr lang="en-US" sz="2000" dirty="0" err="1"/>
              <a:t>pdf</a:t>
            </a:r>
            <a:r>
              <a:rPr lang="en-US" sz="2000" dirty="0"/>
              <a:t> </a:t>
            </a:r>
            <a:r>
              <a:rPr lang="zh-CN" altLang="en-US" sz="2000" dirty="0" smtClean="0"/>
              <a:t>或</a:t>
            </a:r>
            <a:r>
              <a:rPr lang="en-US" sz="2000" dirty="0" smtClean="0"/>
              <a:t> </a:t>
            </a:r>
            <a:r>
              <a:rPr lang="zh-CN" altLang="en-US" sz="2000" dirty="0" smtClean="0"/>
              <a:t>报表</a:t>
            </a:r>
            <a:r>
              <a:rPr lang="en-US" sz="2000" dirty="0" smtClean="0"/>
              <a:t>)</a:t>
            </a:r>
            <a:endParaRPr lang="en-US" sz="2000" dirty="0"/>
          </a:p>
          <a:p>
            <a:r>
              <a:rPr lang="zh-CN" altLang="en-US" dirty="0" smtClean="0"/>
              <a:t>打印</a:t>
            </a:r>
            <a:endParaRPr lang="en-US" altLang="zh-CN" dirty="0" smtClean="0"/>
          </a:p>
          <a:p>
            <a:r>
              <a:rPr lang="zh-CN" altLang="en-US" dirty="0" smtClean="0"/>
              <a:t>存成我的最爱</a:t>
            </a:r>
            <a:endParaRPr lang="en-US" dirty="0"/>
          </a:p>
          <a:p>
            <a:r>
              <a:rPr lang="zh-CN" altLang="en-US" dirty="0" smtClean="0"/>
              <a:t>自动刷新</a:t>
            </a:r>
            <a:endParaRPr lang="en-US" dirty="0"/>
          </a:p>
        </p:txBody>
      </p:sp>
      <p:sp>
        <p:nvSpPr>
          <p:cNvPr id="48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浏览精选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浏览属性</a:t>
            </a:r>
            <a:endParaRPr lang="en-US" dirty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EF-BRO-210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369304" y="1238250"/>
            <a:ext cx="8379409" cy="4581525"/>
            <a:chOff x="140704" y="1581150"/>
            <a:chExt cx="8379409" cy="4581525"/>
          </a:xfrm>
        </p:grpSpPr>
        <p:sp>
          <p:nvSpPr>
            <p:cNvPr id="479237" name="Text Box 5"/>
            <p:cNvSpPr txBox="1">
              <a:spLocks noChangeArrowheads="1"/>
            </p:cNvSpPr>
            <p:nvPr/>
          </p:nvSpPr>
          <p:spPr bwMode="auto">
            <a:xfrm>
              <a:off x="3527425" y="1611313"/>
              <a:ext cx="902812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排序</a:t>
              </a:r>
              <a:endParaRPr lang="en-US" dirty="0">
                <a:latin typeface="+mj-lt"/>
              </a:endParaRPr>
            </a:p>
          </p:txBody>
        </p:sp>
        <p:sp>
          <p:nvSpPr>
            <p:cNvPr id="479239" name="Text Box 7"/>
            <p:cNvSpPr txBox="1">
              <a:spLocks noChangeArrowheads="1"/>
            </p:cNvSpPr>
            <p:nvPr/>
          </p:nvSpPr>
          <p:spPr bwMode="auto">
            <a:xfrm>
              <a:off x="140704" y="1652588"/>
              <a:ext cx="902811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下扩</a:t>
              </a:r>
              <a:endParaRPr lang="en-US" dirty="0">
                <a:latin typeface="+mj-lt"/>
              </a:endParaRPr>
            </a:p>
          </p:txBody>
        </p:sp>
        <p:sp>
          <p:nvSpPr>
            <p:cNvPr id="479241" name="Text Box 9"/>
            <p:cNvSpPr txBox="1">
              <a:spLocks noChangeArrowheads="1"/>
            </p:cNvSpPr>
            <p:nvPr/>
          </p:nvSpPr>
          <p:spPr bwMode="auto">
            <a:xfrm>
              <a:off x="5348884" y="1581150"/>
              <a:ext cx="1620958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过滤烟斗</a:t>
              </a:r>
              <a:endParaRPr lang="en-US" dirty="0">
                <a:latin typeface="+mj-lt"/>
              </a:endParaRPr>
            </a:p>
          </p:txBody>
        </p:sp>
        <p:pic>
          <p:nvPicPr>
            <p:cNvPr id="479244" name="Picture 12" descr="SalesOrderBrowse-With-Drill-Down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66838" y="2284413"/>
              <a:ext cx="7153275" cy="387826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79242" name="Line 10"/>
            <p:cNvSpPr>
              <a:spLocks noChangeShapeType="1"/>
            </p:cNvSpPr>
            <p:nvPr/>
          </p:nvSpPr>
          <p:spPr bwMode="auto">
            <a:xfrm flipH="1">
              <a:off x="3963988" y="2193925"/>
              <a:ext cx="2371725" cy="1293813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9236" name="Line 4"/>
            <p:cNvSpPr>
              <a:spLocks noChangeShapeType="1"/>
            </p:cNvSpPr>
            <p:nvPr/>
          </p:nvSpPr>
          <p:spPr bwMode="auto">
            <a:xfrm flipH="1">
              <a:off x="1944688" y="2143125"/>
              <a:ext cx="1908175" cy="1247775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79240" name="Line 8"/>
            <p:cNvSpPr>
              <a:spLocks noChangeShapeType="1"/>
            </p:cNvSpPr>
            <p:nvPr/>
          </p:nvSpPr>
          <p:spPr bwMode="auto">
            <a:xfrm>
              <a:off x="711200" y="2540000"/>
              <a:ext cx="1057275" cy="1700213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2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重安排显示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EF-BRO-220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23838" y="1187450"/>
            <a:ext cx="8686800" cy="4825603"/>
            <a:chOff x="300038" y="1758950"/>
            <a:chExt cx="8686800" cy="4825603"/>
          </a:xfrm>
        </p:grpSpPr>
        <p:pic>
          <p:nvPicPr>
            <p:cNvPr id="480263" name="Picture 7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</p:spPr>
        </p:pic>
        <p:pic>
          <p:nvPicPr>
            <p:cNvPr id="480264" name="Picture 8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</p:spPr>
        </p:pic>
        <p:sp>
          <p:nvSpPr>
            <p:cNvPr id="480265" name="Text Box 7"/>
            <p:cNvSpPr txBox="1">
              <a:spLocks noChangeArrowheads="1"/>
            </p:cNvSpPr>
            <p:nvPr/>
          </p:nvSpPr>
          <p:spPr bwMode="auto">
            <a:xfrm>
              <a:off x="6699084" y="1758950"/>
              <a:ext cx="902812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之前</a:t>
              </a:r>
              <a:endParaRPr lang="en-US" dirty="0">
                <a:latin typeface="+mj-lt"/>
              </a:endParaRPr>
            </a:p>
          </p:txBody>
        </p:sp>
        <p:sp>
          <p:nvSpPr>
            <p:cNvPr id="480266" name="Text Box 8"/>
            <p:cNvSpPr txBox="1">
              <a:spLocks noChangeArrowheads="1"/>
            </p:cNvSpPr>
            <p:nvPr/>
          </p:nvSpPr>
          <p:spPr bwMode="auto">
            <a:xfrm>
              <a:off x="1672073" y="5969000"/>
              <a:ext cx="902811" cy="61555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之后</a:t>
              </a:r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重安排显示</a:t>
            </a:r>
            <a:endParaRPr lang="en-US" dirty="0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EF-UI-230</a:t>
            </a:r>
            <a:endParaRPr lang="en-US"/>
          </a:p>
        </p:txBody>
      </p:sp>
      <p:grpSp>
        <p:nvGrpSpPr>
          <p:cNvPr id="15" name="Group 14"/>
          <p:cNvGrpSpPr/>
          <p:nvPr/>
        </p:nvGrpSpPr>
        <p:grpSpPr>
          <a:xfrm>
            <a:off x="223838" y="800100"/>
            <a:ext cx="8686800" cy="5272088"/>
            <a:chOff x="300038" y="1162050"/>
            <a:chExt cx="8686800" cy="5272088"/>
          </a:xfrm>
        </p:grpSpPr>
        <p:pic>
          <p:nvPicPr>
            <p:cNvPr id="491524" name="Picture 4" descr="SalesOrderBrows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0038" y="1776413"/>
              <a:ext cx="6369050" cy="32956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491525" name="Picture 5" descr="SalesOrderBrowse-Rearrang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662238" y="3140075"/>
              <a:ext cx="6324600" cy="3294063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491526" name="Text Box 6"/>
            <p:cNvSpPr txBox="1">
              <a:spLocks noChangeArrowheads="1"/>
            </p:cNvSpPr>
            <p:nvPr/>
          </p:nvSpPr>
          <p:spPr bwMode="auto">
            <a:xfrm>
              <a:off x="4300505" y="1162050"/>
              <a:ext cx="1980029" cy="615553"/>
            </a:xfrm>
            <a:prstGeom prst="rect">
              <a:avLst/>
            </a:prstGeom>
            <a:solidFill>
              <a:schemeClr val="bg1"/>
            </a:solidFill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列自动大小</a:t>
              </a:r>
              <a:endParaRPr lang="en-US" dirty="0">
                <a:latin typeface="+mj-lt"/>
              </a:endParaRPr>
            </a:p>
          </p:txBody>
        </p:sp>
        <p:sp>
          <p:nvSpPr>
            <p:cNvPr id="491527" name="Line 7"/>
            <p:cNvSpPr>
              <a:spLocks noChangeShapeType="1"/>
            </p:cNvSpPr>
            <p:nvPr/>
          </p:nvSpPr>
          <p:spPr bwMode="auto">
            <a:xfrm flipH="1">
              <a:off x="3128963" y="2120900"/>
              <a:ext cx="1389062" cy="208280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28" name="Line 8"/>
            <p:cNvSpPr>
              <a:spLocks noChangeShapeType="1"/>
            </p:cNvSpPr>
            <p:nvPr/>
          </p:nvSpPr>
          <p:spPr bwMode="auto">
            <a:xfrm flipH="1">
              <a:off x="3802063" y="1722438"/>
              <a:ext cx="838200" cy="2592387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0" name="Text Box 10"/>
            <p:cNvSpPr txBox="1">
              <a:spLocks noChangeArrowheads="1"/>
            </p:cNvSpPr>
            <p:nvPr/>
          </p:nvSpPr>
          <p:spPr bwMode="auto">
            <a:xfrm>
              <a:off x="306558" y="5730875"/>
              <a:ext cx="1980029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以物料排序</a:t>
              </a:r>
              <a:endParaRPr lang="en-US" dirty="0">
                <a:latin typeface="+mj-lt"/>
              </a:endParaRPr>
            </a:p>
          </p:txBody>
        </p:sp>
        <p:sp>
          <p:nvSpPr>
            <p:cNvPr id="491531" name="Line 11"/>
            <p:cNvSpPr>
              <a:spLocks noChangeShapeType="1"/>
            </p:cNvSpPr>
            <p:nvPr/>
          </p:nvSpPr>
          <p:spPr bwMode="auto">
            <a:xfrm flipV="1">
              <a:off x="1981200" y="4381500"/>
              <a:ext cx="3143250" cy="1323975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2" name="Text Box 12"/>
            <p:cNvSpPr txBox="1">
              <a:spLocks noChangeArrowheads="1"/>
            </p:cNvSpPr>
            <p:nvPr/>
          </p:nvSpPr>
          <p:spPr bwMode="auto">
            <a:xfrm>
              <a:off x="6521450" y="1909763"/>
              <a:ext cx="2368550" cy="615553"/>
            </a:xfrm>
            <a:prstGeom prst="rect">
              <a:avLst/>
            </a:prstGeom>
            <a:noFill/>
            <a:ln w="9525" algn="ctr">
              <a:solidFill>
                <a:schemeClr val="accent6">
                  <a:lumMod val="50000"/>
                </a:schemeClr>
              </a:solidFill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重安排列</a:t>
              </a:r>
              <a:endParaRPr lang="en-US" dirty="0">
                <a:latin typeface="+mj-lt"/>
              </a:endParaRPr>
            </a:p>
          </p:txBody>
        </p:sp>
        <p:sp>
          <p:nvSpPr>
            <p:cNvPr id="491535" name="Line 15"/>
            <p:cNvSpPr>
              <a:spLocks noChangeShapeType="1"/>
            </p:cNvSpPr>
            <p:nvPr/>
          </p:nvSpPr>
          <p:spPr bwMode="auto">
            <a:xfrm flipH="1">
              <a:off x="7112000" y="2892425"/>
              <a:ext cx="371475" cy="123190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6" name="Line 16"/>
            <p:cNvSpPr>
              <a:spLocks noChangeShapeType="1"/>
            </p:cNvSpPr>
            <p:nvPr/>
          </p:nvSpPr>
          <p:spPr bwMode="auto">
            <a:xfrm>
              <a:off x="7483475" y="2892425"/>
              <a:ext cx="523875" cy="121285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91537" name="Line 17"/>
            <p:cNvSpPr>
              <a:spLocks noChangeShapeType="1"/>
            </p:cNvSpPr>
            <p:nvPr/>
          </p:nvSpPr>
          <p:spPr bwMode="auto">
            <a:xfrm>
              <a:off x="7473950" y="2901950"/>
              <a:ext cx="1000125" cy="1212850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浏览特性</a:t>
            </a:r>
            <a:endParaRPr lang="en-US" dirty="0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EF-BRO-240</a:t>
            </a:r>
            <a:endParaRPr lang="en-US"/>
          </a:p>
        </p:txBody>
      </p:sp>
      <p:pic>
        <p:nvPicPr>
          <p:cNvPr id="482318" name="Picture 14" descr="SalesOrderBrowse-Group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" y="1725613"/>
            <a:ext cx="6457950" cy="3427412"/>
          </a:xfrm>
          <a:prstGeom prst="rect">
            <a:avLst/>
          </a:prstGeom>
          <a:noFill/>
        </p:spPr>
      </p:pic>
      <p:sp>
        <p:nvSpPr>
          <p:cNvPr id="482306" name="Rectangle 2"/>
          <p:cNvSpPr>
            <a:spLocks noChangeArrowheads="1"/>
          </p:cNvSpPr>
          <p:nvPr/>
        </p:nvSpPr>
        <p:spPr bwMode="auto">
          <a:xfrm>
            <a:off x="1433513" y="3406775"/>
            <a:ext cx="1470025" cy="730250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pic>
        <p:nvPicPr>
          <p:cNvPr id="482309" name="Picture 5" descr="BrowseSummar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9588" y="2065338"/>
            <a:ext cx="3057525" cy="3733800"/>
          </a:xfrm>
          <a:prstGeom prst="rect">
            <a:avLst/>
          </a:prstGeom>
          <a:noFill/>
        </p:spPr>
      </p:pic>
      <p:sp>
        <p:nvSpPr>
          <p:cNvPr id="482310" name="Text Box 6"/>
          <p:cNvSpPr txBox="1">
            <a:spLocks noChangeArrowheads="1"/>
          </p:cNvSpPr>
          <p:nvPr/>
        </p:nvSpPr>
        <p:spPr bwMode="auto">
          <a:xfrm>
            <a:off x="1405620" y="3465513"/>
            <a:ext cx="902811" cy="61555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dirty="0" smtClean="0">
                <a:latin typeface="+mj-lt"/>
              </a:rPr>
              <a:t>分组</a:t>
            </a:r>
            <a:endParaRPr lang="en-US" dirty="0">
              <a:latin typeface="+mj-lt"/>
            </a:endParaRPr>
          </a:p>
        </p:txBody>
      </p:sp>
      <p:sp>
        <p:nvSpPr>
          <p:cNvPr id="482311" name="Line 7"/>
          <p:cNvSpPr>
            <a:spLocks noChangeShapeType="1"/>
          </p:cNvSpPr>
          <p:nvPr/>
        </p:nvSpPr>
        <p:spPr bwMode="auto">
          <a:xfrm flipH="1" flipV="1">
            <a:off x="1276350" y="2994025"/>
            <a:ext cx="249238" cy="558800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2" name="Text Box 8"/>
          <p:cNvSpPr txBox="1">
            <a:spLocks noChangeArrowheads="1"/>
          </p:cNvSpPr>
          <p:nvPr/>
        </p:nvSpPr>
        <p:spPr bwMode="auto">
          <a:xfrm>
            <a:off x="6880992" y="912813"/>
            <a:ext cx="126188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dirty="0" smtClean="0">
                <a:latin typeface="+mj-lt"/>
              </a:rPr>
              <a:t>列选择</a:t>
            </a:r>
            <a:endParaRPr lang="en-US" dirty="0">
              <a:latin typeface="+mj-lt"/>
            </a:endParaRPr>
          </a:p>
        </p:txBody>
      </p:sp>
      <p:sp>
        <p:nvSpPr>
          <p:cNvPr id="482313" name="Line 9"/>
          <p:cNvSpPr>
            <a:spLocks noChangeShapeType="1"/>
          </p:cNvSpPr>
          <p:nvPr/>
        </p:nvSpPr>
        <p:spPr bwMode="auto">
          <a:xfrm flipH="1">
            <a:off x="7058025" y="1466850"/>
            <a:ext cx="384175" cy="1033463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82314" name="Text Box 10"/>
          <p:cNvSpPr txBox="1">
            <a:spLocks noChangeArrowheads="1"/>
          </p:cNvSpPr>
          <p:nvPr/>
        </p:nvSpPr>
        <p:spPr bwMode="auto">
          <a:xfrm>
            <a:off x="2433638" y="5187950"/>
            <a:ext cx="29400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endParaRPr lang="en-US">
              <a:latin typeface="+mj-lt"/>
            </a:endParaRPr>
          </a:p>
        </p:txBody>
      </p:sp>
      <p:sp>
        <p:nvSpPr>
          <p:cNvPr id="482315" name="Text Box 11"/>
          <p:cNvSpPr txBox="1">
            <a:spLocks noChangeArrowheads="1"/>
          </p:cNvSpPr>
          <p:nvPr/>
        </p:nvSpPr>
        <p:spPr bwMode="auto">
          <a:xfrm>
            <a:off x="3274609" y="5454650"/>
            <a:ext cx="1620958" cy="61555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r>
              <a:rPr lang="zh-CN" altLang="en-US" dirty="0" smtClean="0">
                <a:latin typeface="+mj-lt"/>
              </a:rPr>
              <a:t>汇总选择</a:t>
            </a:r>
            <a:endParaRPr lang="en-US" dirty="0">
              <a:latin typeface="+mj-lt"/>
            </a:endParaRPr>
          </a:p>
        </p:txBody>
      </p:sp>
      <p:sp>
        <p:nvSpPr>
          <p:cNvPr id="482316" name="Line 12"/>
          <p:cNvSpPr>
            <a:spLocks noChangeShapeType="1"/>
          </p:cNvSpPr>
          <p:nvPr/>
        </p:nvSpPr>
        <p:spPr bwMode="auto">
          <a:xfrm flipV="1">
            <a:off x="4899025" y="4300538"/>
            <a:ext cx="2705100" cy="1087437"/>
          </a:xfrm>
          <a:prstGeom prst="line">
            <a:avLst/>
          </a:prstGeom>
          <a:noFill/>
          <a:ln w="28575">
            <a:solidFill>
              <a:schemeClr val="accent6">
                <a:lumMod val="50000"/>
              </a:schemeClr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浏览特性</a:t>
            </a:r>
            <a:r>
              <a:rPr lang="en-US" dirty="0" smtClean="0"/>
              <a:t>: </a:t>
            </a:r>
            <a:r>
              <a:rPr lang="zh-CN" altLang="en-US" dirty="0" smtClean="0"/>
              <a:t>图表设计器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EF-BRO-250</a:t>
            </a:r>
            <a:endParaRPr lang="en-US"/>
          </a:p>
        </p:txBody>
      </p:sp>
      <p:pic>
        <p:nvPicPr>
          <p:cNvPr id="483332" name="Picture 4" descr="BrowseChartDesigner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37088" y="1539875"/>
            <a:ext cx="4421187" cy="2584450"/>
          </a:xfrm>
          <a:noFill/>
          <a:ln/>
        </p:spPr>
      </p:pic>
      <p:pic>
        <p:nvPicPr>
          <p:cNvPr id="483331" name="Picture 3" descr="BrowseChart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990600"/>
            <a:ext cx="7621588" cy="513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3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浏览特性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EF-BRO-260</a:t>
            </a:r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89804" y="1265238"/>
            <a:ext cx="8725596" cy="4587875"/>
            <a:chOff x="418404" y="1646238"/>
            <a:chExt cx="8725596" cy="4587875"/>
          </a:xfrm>
        </p:grpSpPr>
        <p:sp>
          <p:nvSpPr>
            <p:cNvPr id="484355" name="Text Box 3"/>
            <p:cNvSpPr txBox="1">
              <a:spLocks noChangeArrowheads="1"/>
            </p:cNvSpPr>
            <p:nvPr/>
          </p:nvSpPr>
          <p:spPr bwMode="auto">
            <a:xfrm>
              <a:off x="418404" y="1971675"/>
              <a:ext cx="90281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输出</a:t>
              </a:r>
              <a:endParaRPr lang="en-US" dirty="0">
                <a:latin typeface="+mj-lt"/>
              </a:endParaRPr>
            </a:p>
          </p:txBody>
        </p:sp>
        <p:sp>
          <p:nvSpPr>
            <p:cNvPr id="484356" name="Text Box 4"/>
            <p:cNvSpPr txBox="1">
              <a:spLocks noChangeArrowheads="1"/>
            </p:cNvSpPr>
            <p:nvPr/>
          </p:nvSpPr>
          <p:spPr bwMode="auto">
            <a:xfrm>
              <a:off x="2317911" y="1978025"/>
              <a:ext cx="90281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打印</a:t>
              </a:r>
              <a:endParaRPr lang="en-US" dirty="0">
                <a:latin typeface="+mj-lt"/>
              </a:endParaRPr>
            </a:p>
          </p:txBody>
        </p:sp>
        <p:sp>
          <p:nvSpPr>
            <p:cNvPr id="484357" name="Text Box 5"/>
            <p:cNvSpPr txBox="1">
              <a:spLocks noChangeArrowheads="1"/>
            </p:cNvSpPr>
            <p:nvPr/>
          </p:nvSpPr>
          <p:spPr bwMode="auto">
            <a:xfrm>
              <a:off x="3362611" y="1646238"/>
              <a:ext cx="233910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加入我的最爱</a:t>
              </a:r>
              <a:endParaRPr lang="en-US" dirty="0">
                <a:latin typeface="+mj-lt"/>
              </a:endParaRPr>
            </a:p>
          </p:txBody>
        </p:sp>
        <p:sp>
          <p:nvSpPr>
            <p:cNvPr id="484359" name="Text Box 7"/>
            <p:cNvSpPr txBox="1">
              <a:spLocks noChangeArrowheads="1"/>
            </p:cNvSpPr>
            <p:nvPr/>
          </p:nvSpPr>
          <p:spPr bwMode="auto">
            <a:xfrm>
              <a:off x="5833245" y="2255838"/>
              <a:ext cx="902812" cy="615553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tIns="91440" bIns="91440">
              <a:spAutoFit/>
            </a:bodyPr>
            <a:lstStyle/>
            <a:p>
              <a:r>
                <a:rPr lang="zh-CN" altLang="en-US" dirty="0" smtClean="0">
                  <a:latin typeface="+mj-lt"/>
                </a:rPr>
                <a:t>刷新</a:t>
              </a:r>
              <a:endParaRPr lang="en-US" dirty="0">
                <a:latin typeface="+mj-lt"/>
              </a:endParaRPr>
            </a:p>
          </p:txBody>
        </p:sp>
        <p:pic>
          <p:nvPicPr>
            <p:cNvPr id="484365" name="Picture 13" descr="SalesOrderBrowse-Action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57225" y="3119438"/>
              <a:ext cx="8486775" cy="3114675"/>
            </a:xfrm>
            <a:prstGeom prst="rect">
              <a:avLst/>
            </a:prstGeom>
            <a:noFill/>
          </p:spPr>
        </p:pic>
        <p:sp>
          <p:nvSpPr>
            <p:cNvPr id="484360" name="Line 8"/>
            <p:cNvSpPr>
              <a:spLocks noChangeShapeType="1"/>
            </p:cNvSpPr>
            <p:nvPr/>
          </p:nvSpPr>
          <p:spPr bwMode="auto">
            <a:xfrm>
              <a:off x="1206500" y="2557463"/>
              <a:ext cx="173038" cy="900112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4361" name="Line 9"/>
            <p:cNvSpPr>
              <a:spLocks noChangeShapeType="1"/>
            </p:cNvSpPr>
            <p:nvPr/>
          </p:nvSpPr>
          <p:spPr bwMode="auto">
            <a:xfrm flipH="1">
              <a:off x="2074863" y="2576513"/>
              <a:ext cx="768350" cy="860425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4362" name="Line 10"/>
            <p:cNvSpPr>
              <a:spLocks noChangeShapeType="1"/>
            </p:cNvSpPr>
            <p:nvPr/>
          </p:nvSpPr>
          <p:spPr bwMode="auto">
            <a:xfrm flipH="1">
              <a:off x="3227388" y="2259013"/>
              <a:ext cx="1576387" cy="1112837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484363" name="Line 11"/>
            <p:cNvSpPr>
              <a:spLocks noChangeShapeType="1"/>
            </p:cNvSpPr>
            <p:nvPr/>
          </p:nvSpPr>
          <p:spPr bwMode="auto">
            <a:xfrm flipH="1">
              <a:off x="5481638" y="2843213"/>
              <a:ext cx="954087" cy="554037"/>
            </a:xfrm>
            <a:prstGeom prst="line">
              <a:avLst/>
            </a:prstGeom>
            <a:noFill/>
            <a:ln w="28575">
              <a:solidFill>
                <a:schemeClr val="accent6">
                  <a:lumMod val="50000"/>
                </a:schemeClr>
              </a:solidFill>
              <a:round/>
              <a:headEnd/>
              <a:tailEnd type="triangle" w="med" len="med"/>
            </a:ln>
            <a:effectLst/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2" name="Rectangle 1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CN" altLang="en-US" dirty="0" smtClean="0"/>
              <a:t>登录和欢迎屏幕</a:t>
            </a:r>
            <a:endParaRPr lang="en-US" dirty="0"/>
          </a:p>
        </p:txBody>
      </p:sp>
      <p:sp>
        <p:nvSpPr>
          <p:cNvPr id="1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EF-UI-030</a:t>
            </a:r>
            <a:endParaRPr lang="en-US"/>
          </a:p>
        </p:txBody>
      </p:sp>
      <p:pic>
        <p:nvPicPr>
          <p:cNvPr id="440341" name="Picture 21" descr="Full-Applica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258888"/>
            <a:ext cx="7772400" cy="457993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</p:pic>
      <p:sp>
        <p:nvSpPr>
          <p:cNvPr id="440335" name="AutoShape 15"/>
          <p:cNvSpPr>
            <a:spLocks/>
          </p:cNvSpPr>
          <p:nvPr/>
        </p:nvSpPr>
        <p:spPr bwMode="auto">
          <a:xfrm>
            <a:off x="2868613" y="173037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/>
              <a:t>应用程序窗格</a:t>
            </a:r>
            <a:br>
              <a:rPr lang="zh-CN" altLang="en-US" sz="1000" dirty="0" smtClean="0"/>
            </a:br>
            <a:endParaRPr lang="en-US" sz="1000" dirty="0">
              <a:latin typeface="+mj-lt"/>
            </a:endParaRPr>
          </a:p>
        </p:txBody>
      </p:sp>
      <p:sp>
        <p:nvSpPr>
          <p:cNvPr id="440336" name="AutoShape 16"/>
          <p:cNvSpPr>
            <a:spLocks/>
          </p:cNvSpPr>
          <p:nvPr/>
        </p:nvSpPr>
        <p:spPr bwMode="auto">
          <a:xfrm>
            <a:off x="3021013" y="3206750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18750"/>
              <a:gd name="adj4" fmla="val -97745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最爱窗格</a:t>
            </a:r>
            <a:endParaRPr lang="en-US" sz="1000" dirty="0">
              <a:latin typeface="+mj-lt"/>
            </a:endParaRPr>
          </a:p>
        </p:txBody>
      </p:sp>
      <p:sp>
        <p:nvSpPr>
          <p:cNvPr id="440337" name="AutoShape 17"/>
          <p:cNvSpPr>
            <a:spLocks/>
          </p:cNvSpPr>
          <p:nvPr/>
        </p:nvSpPr>
        <p:spPr bwMode="auto">
          <a:xfrm>
            <a:off x="4549775" y="1809750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13542"/>
              <a:gd name="adj4" fmla="val 205731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收件箱</a:t>
            </a:r>
            <a:endParaRPr lang="en-US" sz="1000" dirty="0">
              <a:latin typeface="+mj-lt"/>
            </a:endParaRPr>
          </a:p>
        </p:txBody>
      </p:sp>
      <p:sp>
        <p:nvSpPr>
          <p:cNvPr id="440338" name="AutoShape 18"/>
          <p:cNvSpPr>
            <a:spLocks/>
          </p:cNvSpPr>
          <p:nvPr/>
        </p:nvSpPr>
        <p:spPr bwMode="auto">
          <a:xfrm>
            <a:off x="890588" y="4629150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140366"/>
              <a:gd name="adj4" fmla="val 20833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工作空间</a:t>
            </a:r>
            <a:endParaRPr lang="en-US" altLang="zh-CN" sz="1000" dirty="0" smtClean="0">
              <a:latin typeface="+mj-lt"/>
            </a:endParaRPr>
          </a:p>
          <a:p>
            <a:r>
              <a:rPr lang="zh-CN" altLang="en-US" sz="1000" dirty="0" smtClean="0">
                <a:latin typeface="+mj-lt"/>
              </a:rPr>
              <a:t>选</a:t>
            </a:r>
            <a:r>
              <a:rPr lang="zh-CN" altLang="en-US" sz="1000" dirty="0" smtClean="0">
                <a:latin typeface="+mj-lt"/>
              </a:rPr>
              <a:t>择器</a:t>
            </a:r>
            <a:endParaRPr lang="en-US" sz="1000" dirty="0">
              <a:latin typeface="+mj-lt"/>
            </a:endParaRPr>
          </a:p>
        </p:txBody>
      </p:sp>
      <p:sp>
        <p:nvSpPr>
          <p:cNvPr id="440339" name="AutoShape 19"/>
          <p:cNvSpPr>
            <a:spLocks/>
          </p:cNvSpPr>
          <p:nvPr/>
        </p:nvSpPr>
        <p:spPr bwMode="auto">
          <a:xfrm>
            <a:off x="3044825" y="4208463"/>
            <a:ext cx="914400" cy="609600"/>
          </a:xfrm>
          <a:prstGeom prst="borderCallout1">
            <a:avLst>
              <a:gd name="adj1" fmla="val 18750"/>
              <a:gd name="adj2" fmla="val 108333"/>
              <a:gd name="adj3" fmla="val 246356"/>
              <a:gd name="adj4" fmla="val 17309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状态栏</a:t>
            </a:r>
            <a:endParaRPr lang="en-US" sz="1000" dirty="0">
              <a:latin typeface="+mj-lt"/>
            </a:endParaRPr>
          </a:p>
        </p:txBody>
      </p:sp>
      <p:pic>
        <p:nvPicPr>
          <p:cNvPr id="440342" name="Picture 22" descr="Login-Scree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1550" y="2654300"/>
            <a:ext cx="2867025" cy="198437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440340" name="AutoShape 20"/>
          <p:cNvSpPr>
            <a:spLocks/>
          </p:cNvSpPr>
          <p:nvPr/>
        </p:nvSpPr>
        <p:spPr bwMode="auto">
          <a:xfrm>
            <a:off x="7886700" y="3101975"/>
            <a:ext cx="914400" cy="609600"/>
          </a:xfrm>
          <a:prstGeom prst="borderCallout1">
            <a:avLst>
              <a:gd name="adj1" fmla="val 18750"/>
              <a:gd name="adj2" fmla="val -8333"/>
              <a:gd name="adj3" fmla="val 48958"/>
              <a:gd name="adj4" fmla="val -70833"/>
            </a:avLst>
          </a:prstGeom>
          <a:solidFill>
            <a:schemeClr val="accent1">
              <a:lumMod val="40000"/>
              <a:lumOff val="60000"/>
            </a:schemeClr>
          </a:solidFill>
          <a:ln w="190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000" dirty="0" smtClean="0">
                <a:latin typeface="+mj-lt"/>
              </a:rPr>
              <a:t>登陆屏幕</a:t>
            </a:r>
            <a:endParaRPr lang="en-US" sz="10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315" name="Rectangle 19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zh-CN" altLang="en-US" dirty="0" smtClean="0"/>
              <a:t>工具栏</a:t>
            </a:r>
            <a:endParaRPr lang="en-US" dirty="0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EF-UI-040</a:t>
            </a:r>
            <a:endParaRPr lang="en-US"/>
          </a:p>
        </p:txBody>
      </p:sp>
      <p:pic>
        <p:nvPicPr>
          <p:cNvPr id="439316" name="Picture 20" descr="Menu-Sear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8" y="787400"/>
            <a:ext cx="5334000" cy="2808288"/>
          </a:xfrm>
          <a:prstGeom prst="rect">
            <a:avLst/>
          </a:prstGeom>
          <a:noFill/>
        </p:spPr>
      </p:pic>
      <p:pic>
        <p:nvPicPr>
          <p:cNvPr id="439318" name="Picture 22" descr="ManageWorkSpaces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588" y="1281113"/>
            <a:ext cx="6232525" cy="3371850"/>
          </a:xfrm>
          <a:prstGeom prst="rect">
            <a:avLst/>
          </a:prstGeom>
          <a:noFill/>
        </p:spPr>
      </p:pic>
      <p:pic>
        <p:nvPicPr>
          <p:cNvPr id="439319" name="Picture 23" descr="ManageWorkSpac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1911350"/>
            <a:ext cx="3487738" cy="2017713"/>
          </a:xfrm>
          <a:prstGeom prst="rect">
            <a:avLst/>
          </a:prstGeom>
          <a:noFill/>
        </p:spPr>
      </p:pic>
      <p:pic>
        <p:nvPicPr>
          <p:cNvPr id="439320" name="Picture 24" descr="WorkSpaceList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33750" y="2932113"/>
            <a:ext cx="5724525" cy="3206750"/>
          </a:xfrm>
          <a:prstGeom prst="rect">
            <a:avLst/>
          </a:prstGeom>
          <a:noFill/>
        </p:spPr>
      </p:pic>
      <p:sp>
        <p:nvSpPr>
          <p:cNvPr id="439323" name="Rectangle 27"/>
          <p:cNvSpPr>
            <a:spLocks noChangeArrowheads="1"/>
          </p:cNvSpPr>
          <p:nvPr/>
        </p:nvSpPr>
        <p:spPr bwMode="auto">
          <a:xfrm>
            <a:off x="4267200" y="3143250"/>
            <a:ext cx="3781425" cy="2505075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9324" name="Rectangle 28"/>
          <p:cNvSpPr>
            <a:spLocks noChangeArrowheads="1"/>
          </p:cNvSpPr>
          <p:nvPr/>
        </p:nvSpPr>
        <p:spPr bwMode="auto">
          <a:xfrm>
            <a:off x="2524125" y="1476375"/>
            <a:ext cx="1047750" cy="742950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439325" name="Rectangle 29"/>
          <p:cNvSpPr>
            <a:spLocks noChangeArrowheads="1"/>
          </p:cNvSpPr>
          <p:nvPr/>
        </p:nvSpPr>
        <p:spPr bwMode="auto">
          <a:xfrm>
            <a:off x="466725" y="857250"/>
            <a:ext cx="1562100" cy="933450"/>
          </a:xfrm>
          <a:prstGeom prst="rect">
            <a:avLst/>
          </a:prstGeom>
          <a:noFill/>
          <a:ln w="2222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菜单搜索</a:t>
            </a:r>
            <a:r>
              <a:rPr lang="en-US" dirty="0" smtClean="0"/>
              <a:t>: </a:t>
            </a:r>
            <a:r>
              <a:rPr lang="zh-CN" altLang="en-US" dirty="0" smtClean="0"/>
              <a:t>三种选择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EF-UI-050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952500" y="1419225"/>
            <a:ext cx="7234238" cy="4281488"/>
            <a:chOff x="781050" y="1657350"/>
            <a:chExt cx="7234238" cy="4281488"/>
          </a:xfrm>
        </p:grpSpPr>
        <p:pic>
          <p:nvPicPr>
            <p:cNvPr id="438293" name="Picture 21" descr="MenuSearch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1050" y="1657350"/>
              <a:ext cx="2687638" cy="3448050"/>
            </a:xfrm>
            <a:prstGeom prst="rect">
              <a:avLst/>
            </a:prstGeom>
            <a:noFill/>
          </p:spPr>
        </p:pic>
        <p:pic>
          <p:nvPicPr>
            <p:cNvPr id="438294" name="Picture 22" descr="MenuSearch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33738" y="2120900"/>
              <a:ext cx="2771775" cy="3579813"/>
            </a:xfrm>
            <a:prstGeom prst="rect">
              <a:avLst/>
            </a:prstGeom>
            <a:noFill/>
          </p:spPr>
        </p:pic>
        <p:pic>
          <p:nvPicPr>
            <p:cNvPr id="438295" name="Picture 23" descr="MenuSearch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357813" y="2624138"/>
              <a:ext cx="2657475" cy="3314700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菜单属性</a:t>
            </a: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EF-UI-060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806450" y="998538"/>
            <a:ext cx="7523163" cy="5130800"/>
            <a:chOff x="539750" y="1208088"/>
            <a:chExt cx="7523163" cy="5130800"/>
          </a:xfrm>
        </p:grpSpPr>
        <p:pic>
          <p:nvPicPr>
            <p:cNvPr id="441353" name="Picture 9" descr="MenuProperties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750" y="1208088"/>
              <a:ext cx="3800475" cy="4705350"/>
            </a:xfrm>
            <a:prstGeom prst="rect">
              <a:avLst/>
            </a:prstGeom>
            <a:noFill/>
          </p:spPr>
        </p:pic>
        <p:pic>
          <p:nvPicPr>
            <p:cNvPr id="441352" name="Picture 8" descr="MenuProperties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41875" y="2122488"/>
              <a:ext cx="3221038" cy="4216400"/>
            </a:xfrm>
            <a:prstGeom prst="rect">
              <a:avLst/>
            </a:prstGeom>
            <a:noFill/>
          </p:spPr>
        </p:pic>
        <p:sp>
          <p:nvSpPr>
            <p:cNvPr id="441355" name="Line 11"/>
            <p:cNvSpPr>
              <a:spLocks noChangeShapeType="1"/>
            </p:cNvSpPr>
            <p:nvPr/>
          </p:nvSpPr>
          <p:spPr bwMode="auto">
            <a:xfrm flipV="1">
              <a:off x="3843338" y="2852738"/>
              <a:ext cx="1001712" cy="9525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3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信息和工作流程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EF-UI-070</a:t>
            </a:r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417513" y="1111250"/>
            <a:ext cx="8304212" cy="4816475"/>
            <a:chOff x="560388" y="1463675"/>
            <a:chExt cx="8304212" cy="4816475"/>
          </a:xfrm>
        </p:grpSpPr>
        <p:pic>
          <p:nvPicPr>
            <p:cNvPr id="443401" name="Picture 9" descr="Inbox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11188" y="1546225"/>
              <a:ext cx="2200275" cy="4733925"/>
            </a:xfrm>
            <a:prstGeom prst="rect">
              <a:avLst/>
            </a:prstGeom>
            <a:noFill/>
          </p:spPr>
        </p:pic>
        <p:pic>
          <p:nvPicPr>
            <p:cNvPr id="443402" name="Picture 10" descr="Inbox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105150" y="1741488"/>
              <a:ext cx="5759450" cy="4106862"/>
            </a:xfrm>
            <a:prstGeom prst="rect">
              <a:avLst/>
            </a:prstGeom>
            <a:noFill/>
          </p:spPr>
        </p:pic>
        <p:sp>
          <p:nvSpPr>
            <p:cNvPr id="443404" name="Oval 12"/>
            <p:cNvSpPr>
              <a:spLocks noChangeArrowheads="1"/>
            </p:cNvSpPr>
            <p:nvPr/>
          </p:nvSpPr>
          <p:spPr bwMode="auto">
            <a:xfrm>
              <a:off x="4292600" y="1870075"/>
              <a:ext cx="1474788" cy="936625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443405" name="Oval 13"/>
            <p:cNvSpPr>
              <a:spLocks noChangeArrowheads="1"/>
            </p:cNvSpPr>
            <p:nvPr/>
          </p:nvSpPr>
          <p:spPr bwMode="auto">
            <a:xfrm>
              <a:off x="560388" y="1463675"/>
              <a:ext cx="1206500" cy="677863"/>
            </a:xfrm>
            <a:prstGeom prst="ellipse">
              <a:avLst/>
            </a:prstGeom>
            <a:noFill/>
            <a:ln w="28575" algn="ctr">
              <a:solidFill>
                <a:srgbClr val="CC3300"/>
              </a:solidFill>
              <a:round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创建工作流程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EF-UI-080</a:t>
            </a:r>
            <a:endParaRPr lang="en-US"/>
          </a:p>
        </p:txBody>
      </p:sp>
      <p:pic>
        <p:nvPicPr>
          <p:cNvPr id="466950" name="Picture 6" descr="CustInvWorkSpa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388" y="1206500"/>
            <a:ext cx="8258175" cy="45894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我的最爱</a:t>
            </a: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EF-UI-090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307975" y="868363"/>
            <a:ext cx="8645525" cy="5253037"/>
            <a:chOff x="403225" y="1144588"/>
            <a:chExt cx="8645525" cy="5253037"/>
          </a:xfrm>
        </p:grpSpPr>
        <p:pic>
          <p:nvPicPr>
            <p:cNvPr id="442377" name="Picture 9" descr="Favorites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89350" y="1147763"/>
              <a:ext cx="3038475" cy="4752975"/>
            </a:xfrm>
            <a:prstGeom prst="rect">
              <a:avLst/>
            </a:prstGeom>
            <a:noFill/>
          </p:spPr>
        </p:pic>
        <p:pic>
          <p:nvPicPr>
            <p:cNvPr id="442378" name="Picture 10" descr="Favorites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03225" y="1144588"/>
              <a:ext cx="2697163" cy="5253037"/>
            </a:xfrm>
            <a:prstGeom prst="rect">
              <a:avLst/>
            </a:prstGeom>
            <a:noFill/>
          </p:spPr>
        </p:pic>
        <p:sp>
          <p:nvSpPr>
            <p:cNvPr id="442384" name="Text Box 16"/>
            <p:cNvSpPr txBox="1">
              <a:spLocks noChangeArrowheads="1"/>
            </p:cNvSpPr>
            <p:nvPr/>
          </p:nvSpPr>
          <p:spPr bwMode="auto">
            <a:xfrm>
              <a:off x="7345363" y="1549400"/>
              <a:ext cx="1703387" cy="147732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wrap="square" tIns="91440" bIns="91440">
              <a:spAutoFit/>
            </a:bodyPr>
            <a:lstStyle/>
            <a:p>
              <a:pPr marL="0" lvl="1"/>
              <a:r>
                <a:rPr lang="zh-CN" altLang="en-US" dirty="0" smtClean="0">
                  <a:latin typeface="+mj-lt"/>
                </a:rPr>
                <a:t>增加到我的最爱</a:t>
              </a:r>
            </a:p>
            <a:p>
              <a:pPr marL="0" lvl="1"/>
              <a:endParaRPr lang="en-US" dirty="0">
                <a:latin typeface="+mj-lt"/>
              </a:endParaRPr>
            </a:p>
          </p:txBody>
        </p:sp>
        <p:sp>
          <p:nvSpPr>
            <p:cNvPr id="442391" name="Line 23"/>
            <p:cNvSpPr>
              <a:spLocks noChangeShapeType="1"/>
            </p:cNvSpPr>
            <p:nvPr/>
          </p:nvSpPr>
          <p:spPr bwMode="auto">
            <a:xfrm flipH="1">
              <a:off x="5819775" y="2314575"/>
              <a:ext cx="1562100" cy="257175"/>
            </a:xfrm>
            <a:prstGeom prst="line">
              <a:avLst/>
            </a:prstGeom>
            <a:noFill/>
            <a:ln w="38100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442393" name="Picture 25" descr="AddtoFavs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05213" y="4168775"/>
              <a:ext cx="4743450" cy="2146300"/>
            </a:xfrm>
            <a:prstGeom prst="rect">
              <a:avLst/>
            </a:prstGeom>
            <a:noFill/>
          </p:spPr>
        </p:pic>
        <p:sp>
          <p:nvSpPr>
            <p:cNvPr id="442385" name="Line 17"/>
            <p:cNvSpPr>
              <a:spLocks noChangeShapeType="1"/>
            </p:cNvSpPr>
            <p:nvPr/>
          </p:nvSpPr>
          <p:spPr bwMode="auto">
            <a:xfrm flipH="1">
              <a:off x="7113588" y="2571750"/>
              <a:ext cx="1017587" cy="1854200"/>
            </a:xfrm>
            <a:prstGeom prst="line">
              <a:avLst/>
            </a:prstGeom>
            <a:noFill/>
            <a:ln w="28575">
              <a:solidFill>
                <a:srgbClr val="CC3300"/>
              </a:solidFill>
              <a:round/>
              <a:headEnd/>
              <a:tailEnd type="triangle" w="med" len="med"/>
            </a:ln>
            <a:effectLst/>
          </p:spPr>
          <p:txBody>
            <a:bodyPr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  <p:sp>
        <p:nvSpPr>
          <p:cNvPr id="442381" name="Rectangle 13"/>
          <p:cNvSpPr>
            <a:spLocks noChangeArrowheads="1"/>
          </p:cNvSpPr>
          <p:nvPr/>
        </p:nvSpPr>
        <p:spPr bwMode="auto">
          <a:xfrm>
            <a:off x="161925" y="2768600"/>
            <a:ext cx="3000375" cy="3382963"/>
          </a:xfrm>
          <a:prstGeom prst="rect">
            <a:avLst/>
          </a:prstGeom>
          <a:noFill/>
          <a:ln w="285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QAD Enterprise Edition&amp;#x0D;&amp;#x0A;Financials Fundamentals&amp;quot;&quot;/&gt;&lt;property id=&quot;20307&quot; value=&quot;383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85&quot;/&gt;&lt;/object&gt;&lt;object type=&quot;3&quot; unique_id=&quot;10006&quot;&gt;&lt;property id=&quot;20148&quot; value=&quot;5&quot;/&gt;&lt;property id=&quot;20300&quot; value=&quot;Slide 3 - &amp;quot;Login and Welcome Screens&amp;quot;&quot;/&gt;&lt;property id=&quot;20307&quot; value=&quot;393&quot;/&gt;&lt;/object&gt;&lt;object type=&quot;3&quot; unique_id=&quot;10007&quot;&gt;&lt;property id=&quot;20148&quot; value=&quot;5&quot;/&gt;&lt;property id=&quot;20300&quot; value=&quot;Slide 4 - &amp;quot;Toolbar&amp;quot;&quot;/&gt;&lt;property id=&quot;20307&quot; value=&quot;392&quot;/&gt;&lt;/object&gt;&lt;object type=&quot;3&quot; unique_id=&quot;10008&quot;&gt;&lt;property id=&quot;20148&quot; value=&quot;5&quot;/&gt;&lt;property id=&quot;20300&quot; value=&quot;Slide 5 - &amp;quot;Menu Search: 3 Options&amp;quot;&quot;/&gt;&lt;property id=&quot;20307&quot; value=&quot;391&quot;/&gt;&lt;/object&gt;&lt;object type=&quot;3&quot; unique_id=&quot;10009&quot;&gt;&lt;property id=&quot;20148&quot; value=&quot;5&quot;/&gt;&lt;property id=&quot;20300&quot; value=&quot;Slide 6 - &amp;quot;Menu Properties&amp;quot;&quot;/&gt;&lt;property id=&quot;20307&quot; value=&quot;394&quot;/&gt;&lt;/object&gt;&lt;object type=&quot;3&quot; unique_id=&quot;10010&quot;&gt;&lt;property id=&quot;20148&quot; value=&quot;5&quot;/&gt;&lt;property id=&quot;20300&quot; value=&quot;Slide 7 - &amp;quot;Messaging and Workflow&amp;quot;&quot;/&gt;&lt;property id=&quot;20307&quot; value=&quot;396&quot;/&gt;&lt;/object&gt;&lt;object type=&quot;3&quot; unique_id=&quot;10011&quot;&gt;&lt;property id=&quot;20148&quot; value=&quot;5&quot;/&gt;&lt;property id=&quot;20300&quot; value=&quot;Slide 8 - &amp;quot;Create Workflow&amp;quot;&quot;/&gt;&lt;property id=&quot;20307&quot; value=&quot;415&quot;/&gt;&lt;/object&gt;&lt;object type=&quot;3&quot; unique_id=&quot;10012&quot;&gt;&lt;property id=&quot;20148&quot; value=&quot;5&quot;/&gt;&lt;property id=&quot;20300&quot; value=&quot;Slide 9 - &amp;quot;Favorites&amp;quot;&quot;/&gt;&lt;property id=&quot;20307&quot; value=&quot;395&quot;/&gt;&lt;/object&gt;&lt;object type=&quot;3&quot; unique_id=&quot;10013&quot;&gt;&lt;property id=&quot;20148&quot; value=&quot;5&quot;/&gt;&lt;property id=&quot;20300&quot; value=&quot;Slide 10 - &amp;quot;Direct Menu Access: GoTo&amp;quot;&quot;/&gt;&lt;property id=&quot;20307&quot; value=&quot;402&quot;/&gt;&lt;/object&gt;&lt;object type=&quot;3&quot; unique_id=&quot;10014&quot;&gt;&lt;property id=&quot;20148&quot; value=&quot;5&quot;/&gt;&lt;property id=&quot;20300&quot; value=&quot;Slide 11 - &amp;quot;Direct Menu Access: Context Menu&amp;quot;&quot;/&gt;&lt;property id=&quot;20307&quot; value=&quot;397&quot;/&gt;&lt;/object&gt;&lt;object type=&quot;3&quot; unique_id=&quot;10015&quot;&gt;&lt;property id=&quot;20148&quot; value=&quot;5&quot;/&gt;&lt;property id=&quot;20300&quot; value=&quot;Slide 12 - &amp;quot;Document Linking&amp;quot;&quot;/&gt;&lt;property id=&quot;20307&quot; value=&quot;414&quot;/&gt;&lt;/object&gt;&lt;object type=&quot;3&quot; unique_id=&quot;10016&quot;&gt;&lt;property id=&quot;20148&quot; value=&quot;5&quot;/&gt;&lt;property id=&quot;20300&quot; value=&quot;Slide 13 - &amp;quot;Process Maps&amp;quot;&quot;/&gt;&lt;property id=&quot;20307&quot; value=&quot;424&quot;/&gt;&lt;/object&gt;&lt;object type=&quot;3&quot; unique_id=&quot;10017&quot;&gt;&lt;property id=&quot;20148&quot; value=&quot;5&quot;/&gt;&lt;property id=&quot;20300&quot; value=&quot;Slide 14 - &amp;quot;Process Maps - Continued&amp;quot;&quot;/&gt;&lt;property id=&quot;20307&quot; value=&quot;425&quot;/&gt;&lt;/object&gt;&lt;object type=&quot;3&quot; unique_id=&quot;10018&quot;&gt;&lt;property id=&quot;20148&quot; value=&quot;5&quot;/&gt;&lt;property id=&quot;20300&quot; value=&quot;Slide 15 - &amp;quot;Lower-Level Process Maps&amp;quot;&quot;/&gt;&lt;property id=&quot;20307&quot; value=&quot;426&quot;/&gt;&lt;/object&gt;&lt;object type=&quot;3&quot; unique_id=&quot;10019&quot;&gt;&lt;property id=&quot;20148&quot; value=&quot;5&quot;/&gt;&lt;property id=&quot;20300&quot; value=&quot;Slide 16 - &amp;quot;Application Integration&amp;quot;&quot;/&gt;&lt;property id=&quot;20307&quot; value=&quot;389&quot;/&gt;&lt;/object&gt;&lt;object type=&quot;3&quot; unique_id=&quot;10020&quot;&gt;&lt;property id=&quot;20148&quot; value=&quot;5&quot;/&gt;&lt;property id=&quot;20300&quot; value=&quot;Slide 17 - &amp;quot;XML Integration&amp;quot;&quot;/&gt;&lt;property id=&quot;20307&quot; value=&quot;404&quot;/&gt;&lt;/object&gt;&lt;object type=&quot;3&quot; unique_id=&quot;10021&quot;&gt;&lt;property id=&quot;20148&quot; value=&quot;5&quot;/&gt;&lt;property id=&quot;20300&quot; value=&quot;Slide 18 - &amp;quot;XML Integration&amp;quot;&quot;/&gt;&lt;property id=&quot;20307&quot; value=&quot;405&quot;/&gt;&lt;/object&gt;&lt;object type=&quot;3&quot; unique_id=&quot;10022&quot;&gt;&lt;property id=&quot;20148&quot; value=&quot;5&quot;/&gt;&lt;property id=&quot;20300&quot; value=&quot;Slide 19 - &amp;quot;Advanced Excel Integration&amp;quot;&quot;/&gt;&lt;property id=&quot;20307&quot; value=&quot;408&quot;/&gt;&lt;/object&gt;&lt;object type=&quot;3&quot; unique_id=&quot;10023&quot;&gt;&lt;property id=&quot;20148&quot; value=&quot;5&quot;/&gt;&lt;property id=&quot;20300&quot; value=&quot;Slide 20 - &amp;quot;Advanced Excel Integration&amp;quot;&quot;/&gt;&lt;property id=&quot;20307&quot; value=&quot;411&quot;/&gt;&lt;/object&gt;&lt;object type=&quot;3&quot; unique_id=&quot;10024&quot;&gt;&lt;property id=&quot;20148&quot; value=&quot;5&quot;/&gt;&lt;property id=&quot;20300&quot; value=&quot;Slide 21 - &amp;quot;Advanced Excel Integration&amp;quot;&quot;/&gt;&lt;property id=&quot;20307&quot; value=&quot;412&quot;/&gt;&lt;/object&gt;&lt;object type=&quot;3&quot; unique_id=&quot;10025&quot;&gt;&lt;property id=&quot;20148&quot; value=&quot;5&quot;/&gt;&lt;property id=&quot;20300&quot; value=&quot;Slide 22 - &amp;quot;Browse Highlights&amp;quot;&quot;/&gt;&lt;property id=&quot;20307&quot; value=&quot;423&quot;/&gt;&lt;/object&gt;&lt;object type=&quot;3&quot; unique_id=&quot;10026&quot;&gt;&lt;property id=&quot;20148&quot; value=&quot;5&quot;/&gt;&lt;property id=&quot;20300&quot; value=&quot;Slide 23 - &amp;quot;Browse Features&amp;quot;&quot;/&gt;&lt;property id=&quot;20307&quot; value=&quot;417&quot;/&gt;&lt;/object&gt;&lt;object type=&quot;3&quot; unique_id=&quot;10027&quot;&gt;&lt;property id=&quot;20148&quot; value=&quot;5&quot;/&gt;&lt;property id=&quot;20300&quot; value=&quot;Slide 24 - &amp;quot;Rearrange Display &amp;quot;&quot;/&gt;&lt;property id=&quot;20307&quot; value=&quot;418&quot;/&gt;&lt;/object&gt;&lt;object type=&quot;3&quot; unique_id=&quot;10028&quot;&gt;&lt;property id=&quot;20148&quot; value=&quot;5&quot;/&gt;&lt;property id=&quot;20300&quot; value=&quot;Slide 25 - &amp;quot;Rearrange Display&amp;quot;&quot;/&gt;&lt;property id=&quot;20307&quot; value=&quot;419&quot;/&gt;&lt;/object&gt;&lt;object type=&quot;3&quot; unique_id=&quot;10029&quot;&gt;&lt;property id=&quot;20148&quot; value=&quot;5&quot;/&gt;&lt;property id=&quot;20300&quot; value=&quot;Slide 26 - &amp;quot;Browse Features&amp;quot;&quot;/&gt;&lt;property id=&quot;20307&quot; value=&quot;420&quot;/&gt;&lt;/object&gt;&lt;object type=&quot;3&quot; unique_id=&quot;10030&quot;&gt;&lt;property id=&quot;20148&quot; value=&quot;5&quot;/&gt;&lt;property id=&quot;20300&quot; value=&quot;Slide 27 - &amp;quot;Browse Features: Chart Designer&amp;quot;&quot;/&gt;&lt;property id=&quot;20307&quot; value=&quot;421&quot;/&gt;&lt;/object&gt;&lt;object type=&quot;3&quot; unique_id=&quot;10031&quot;&gt;&lt;property id=&quot;20148&quot; value=&quot;5&quot;/&gt;&lt;property id=&quot;20300&quot; value=&quot;Slide 28 - &amp;quot;Browse Features&amp;quot;&quot;/&gt;&lt;property id=&quot;20307&quot; value=&quot;42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9900"/>
        </a:solidFill>
        <a:ln w="9525" cap="flat" cmpd="sng" algn="ctr">
          <a:solidFill>
            <a:srgbClr val="CC33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06_Corp_Template</Template>
  <TotalTime>13786</TotalTime>
  <Words>629</Words>
  <Application>Microsoft Office PowerPoint</Application>
  <PresentationFormat>On-screen Show (4:3)</PresentationFormat>
  <Paragraphs>142</Paragraphs>
  <Slides>28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28</vt:i4>
      </vt:variant>
    </vt:vector>
  </HeadingPairs>
  <TitlesOfParts>
    <vt:vector size="31" baseType="lpstr">
      <vt:lpstr>1_EX06PP_template</vt:lpstr>
      <vt:lpstr>2_EX06PP_template</vt:lpstr>
      <vt:lpstr>QAD 2010 Template</vt:lpstr>
      <vt:lpstr>用户界面指引和浏览</vt:lpstr>
      <vt:lpstr>概述</vt:lpstr>
      <vt:lpstr>登录和欢迎屏幕</vt:lpstr>
      <vt:lpstr>工具栏</vt:lpstr>
      <vt:lpstr>菜单搜索: 三种选择</vt:lpstr>
      <vt:lpstr>菜单属性</vt:lpstr>
      <vt:lpstr>信息和工作流程</vt:lpstr>
      <vt:lpstr>创建工作流程</vt:lpstr>
      <vt:lpstr>我的最爱</vt:lpstr>
      <vt:lpstr>直接菜单访问: GoTo</vt:lpstr>
      <vt:lpstr>直接菜单访问: 上下文菜单</vt:lpstr>
      <vt:lpstr>文档连接</vt:lpstr>
      <vt:lpstr>流程图</vt:lpstr>
      <vt:lpstr>流程图 – 续</vt:lpstr>
      <vt:lpstr>低层流程图</vt:lpstr>
      <vt:lpstr>应用集成</vt:lpstr>
      <vt:lpstr>XML 集成</vt:lpstr>
      <vt:lpstr>XML 集成</vt:lpstr>
      <vt:lpstr>增强的 Excel 集成</vt:lpstr>
      <vt:lpstr>增强的 Excel 集成</vt:lpstr>
      <vt:lpstr>增强的 Excel 集成</vt:lpstr>
      <vt:lpstr>浏览精选</vt:lpstr>
      <vt:lpstr>浏览属性</vt:lpstr>
      <vt:lpstr>重安排显示 </vt:lpstr>
      <vt:lpstr>重安排显示</vt:lpstr>
      <vt:lpstr>浏览特性</vt:lpstr>
      <vt:lpstr>浏览特性: 图表设计器</vt:lpstr>
      <vt:lpstr>浏览特性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eB3 Early Adopter webinar</dc:title>
  <dc:creator>Luc Janssen</dc:creator>
  <cp:lastModifiedBy>xcm</cp:lastModifiedBy>
  <cp:revision>250</cp:revision>
  <dcterms:created xsi:type="dcterms:W3CDTF">2002-08-30T20:17:01Z</dcterms:created>
  <dcterms:modified xsi:type="dcterms:W3CDTF">2011-11-29T07:59:30Z</dcterms:modified>
</cp:coreProperties>
</file>