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75" r:id="rId2"/>
  </p:sldMasterIdLst>
  <p:notesMasterIdLst>
    <p:notesMasterId r:id="rId28"/>
  </p:notesMasterIdLst>
  <p:sldIdLst>
    <p:sldId id="256" r:id="rId3"/>
    <p:sldId id="258" r:id="rId4"/>
    <p:sldId id="259" r:id="rId5"/>
    <p:sldId id="260" r:id="rId6"/>
    <p:sldId id="261" r:id="rId7"/>
    <p:sldId id="280" r:id="rId8"/>
    <p:sldId id="279" r:id="rId9"/>
    <p:sldId id="28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Lst>
  <p:sldSz cx="9144000" cy="6858000" type="screen4x3"/>
  <p:notesSz cx="6858000" cy="9144000"/>
  <p:custDataLst>
    <p:tags r:id="rId29"/>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a:srgbClr val="808080"/>
    <a:srgbClr val="5A87C6"/>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p:restoredLeft sz="15620"/>
    <p:restoredTop sz="99667" autoAdjust="0"/>
  </p:normalViewPr>
  <p:slideViewPr>
    <p:cSldViewPr>
      <p:cViewPr varScale="1">
        <p:scale>
          <a:sx n="91" d="100"/>
          <a:sy n="91" d="100"/>
        </p:scale>
        <p:origin x="-972" y="-10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smtClean="0">
                <a:latin typeface="Arial" charset="0"/>
              </a:defRPr>
            </a:lvl1pPr>
          </a:lstStyle>
          <a:p>
            <a:pPr>
              <a:defRPr/>
            </a:pPr>
            <a:endParaRPr lang="en-US"/>
          </a:p>
        </p:txBody>
      </p:sp>
      <p:sp>
        <p:nvSpPr>
          <p:cNvPr id="10243"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smtClean="0">
                <a:latin typeface="Arial" charset="0"/>
              </a:defRPr>
            </a:lvl1pPr>
          </a:lstStyle>
          <a:p>
            <a:pPr>
              <a:defRPr/>
            </a:pPr>
            <a:endParaRPr lang="en-US"/>
          </a:p>
        </p:txBody>
      </p:sp>
      <p:sp>
        <p:nvSpPr>
          <p:cNvPr id="2560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latin typeface="Arial" charset="0"/>
              </a:defRPr>
            </a:lvl1pPr>
          </a:lstStyle>
          <a:p>
            <a:pPr>
              <a:defRPr/>
            </a:pPr>
            <a:endParaRPr lang="en-US"/>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charset="0"/>
              </a:defRPr>
            </a:lvl1pPr>
          </a:lstStyle>
          <a:p>
            <a:pPr>
              <a:defRPr/>
            </a:pPr>
            <a:fld id="{CF05F1E2-376A-4CD4-BAC9-BF707856E0C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CF7F4898-76F2-4F98-BFF9-837CFC78B5BE}" type="slidenum">
              <a:rPr lang="en-US"/>
              <a:pPr/>
              <a:t>3</a:t>
            </a:fld>
            <a:endParaRPr lang="en-US"/>
          </a:p>
        </p:txBody>
      </p:sp>
      <p:sp>
        <p:nvSpPr>
          <p:cNvPr id="26627" name="Rectangle 2"/>
          <p:cNvSpPr>
            <a:spLocks noGrp="1" noRot="1" noChangeAspect="1" noChangeArrowheads="1" noTextEdit="1"/>
          </p:cNvSpPr>
          <p:nvPr>
            <p:ph type="sldImg"/>
          </p:nvPr>
        </p:nvSpPr>
        <p:spPr>
          <a:ln/>
        </p:spPr>
      </p:sp>
      <p:sp>
        <p:nvSpPr>
          <p:cNvPr id="26628" name="Rectangle 3"/>
          <p:cNvSpPr>
            <a:spLocks noGrp="1" noChangeArrowheads="1"/>
          </p:cNvSpPr>
          <p:nvPr>
            <p:ph type="body" idx="1"/>
          </p:nvPr>
        </p:nvSpPr>
        <p:spPr>
          <a:noFill/>
          <a:ln/>
        </p:spPr>
        <p:txBody>
          <a:bodyPr/>
          <a:lstStyle/>
          <a:p>
            <a:pPr eaLnBrk="1" hangingPunct="1"/>
            <a:r>
              <a:rPr lang="en-US" b="1" smtClean="0"/>
              <a:t>Period Statuses</a:t>
            </a:r>
          </a:p>
          <a:p>
            <a:pPr eaLnBrk="1" hangingPunct="1"/>
            <a:r>
              <a:rPr lang="en-US" smtClean="0"/>
              <a:t>The status associated with a GL period determines what kind of activity</a:t>
            </a:r>
          </a:p>
          <a:p>
            <a:pPr eaLnBrk="1" hangingPunct="1"/>
            <a:r>
              <a:rPr lang="en-US" smtClean="0"/>
              <a:t>can take place. A period can have one of four assigned statuses:</a:t>
            </a:r>
          </a:p>
          <a:p>
            <a:pPr eaLnBrk="1" hangingPunct="1"/>
            <a:r>
              <a:rPr lang="en-US" i="1" smtClean="0"/>
              <a:t>Open. </a:t>
            </a:r>
            <a:r>
              <a:rPr lang="en-US" smtClean="0"/>
              <a:t>This is the normal period status and applies when no closing</a:t>
            </a:r>
          </a:p>
          <a:p>
            <a:pPr eaLnBrk="1" hangingPunct="1"/>
            <a:r>
              <a:rPr lang="en-US" smtClean="0"/>
              <a:t>date has been set for the period. Transactions are normally posted</a:t>
            </a:r>
          </a:p>
          <a:p>
            <a:pPr eaLnBrk="1" hangingPunct="1"/>
            <a:r>
              <a:rPr lang="en-US" smtClean="0"/>
              <a:t>during open periods, except when the period has been Locked and reopened.</a:t>
            </a:r>
          </a:p>
          <a:p>
            <a:pPr eaLnBrk="1" hangingPunct="1"/>
            <a:r>
              <a:rPr lang="en-US" smtClean="0"/>
              <a:t>The closing date for the period is automatically set once you</a:t>
            </a:r>
          </a:p>
          <a:p>
            <a:pPr eaLnBrk="1" hangingPunct="1"/>
            <a:r>
              <a:rPr lang="en-US" smtClean="0"/>
              <a:t>begin the process of closing the period. Some entities within a domain</a:t>
            </a:r>
          </a:p>
          <a:p>
            <a:pPr eaLnBrk="1" hangingPunct="1"/>
            <a:r>
              <a:rPr lang="en-US" smtClean="0"/>
              <a:t>may need to keep a GL period open for longer than other entities in</a:t>
            </a:r>
          </a:p>
          <a:p>
            <a:pPr eaLnBrk="1" hangingPunct="1"/>
            <a:r>
              <a:rPr lang="en-US" smtClean="0"/>
              <a:t>the same domain.</a:t>
            </a:r>
          </a:p>
          <a:p>
            <a:pPr eaLnBrk="1" hangingPunct="1"/>
            <a:r>
              <a:rPr lang="en-US" i="1" smtClean="0"/>
              <a:t>Locked/Locked. </a:t>
            </a:r>
            <a:r>
              <a:rPr lang="en-US" smtClean="0"/>
              <a:t>This status applies when the period is subject to a</a:t>
            </a:r>
          </a:p>
          <a:p>
            <a:pPr eaLnBrk="1" hangingPunct="1"/>
            <a:r>
              <a:rPr lang="en-US" smtClean="0"/>
              <a:t>monthly closing. You can close a GL period for one entity and leave it</a:t>
            </a:r>
          </a:p>
          <a:p>
            <a:pPr eaLnBrk="1" hangingPunct="1"/>
            <a:r>
              <a:rPr lang="en-US" smtClean="0"/>
              <a:t>open for all other entities in the same domain. You can unlock a GL</a:t>
            </a:r>
          </a:p>
          <a:p>
            <a:pPr eaLnBrk="1" hangingPunct="1"/>
            <a:r>
              <a:rPr lang="en-US" smtClean="0"/>
              <a:t>period if more transactions need to be processed for that period.</a:t>
            </a:r>
          </a:p>
          <a:p>
            <a:pPr eaLnBrk="1" hangingPunct="1"/>
            <a:r>
              <a:rPr lang="en-US" i="1" smtClean="0"/>
              <a:t>Reported. </a:t>
            </a:r>
            <a:r>
              <a:rPr lang="en-US" smtClean="0"/>
              <a:t>The Reported status applies to a period for which Monthly</a:t>
            </a:r>
          </a:p>
          <a:p>
            <a:pPr eaLnBrk="1" hangingPunct="1"/>
            <a:r>
              <a:rPr lang="en-US" smtClean="0"/>
              <a:t>Closing has been successfully run and reported. You can reset a</a:t>
            </a:r>
          </a:p>
          <a:p>
            <a:pPr eaLnBrk="1" hangingPunct="1"/>
            <a:r>
              <a:rPr lang="en-US" smtClean="0"/>
              <a:t>reported GL period to a different status.</a:t>
            </a:r>
          </a:p>
          <a:p>
            <a:pPr eaLnBrk="1" hangingPunct="1"/>
            <a:r>
              <a:rPr lang="en-US" i="1" smtClean="0"/>
              <a:t>Frozen. </a:t>
            </a:r>
            <a:r>
              <a:rPr lang="en-US" smtClean="0"/>
              <a:t>When you run Monthly Closing for a period, the Frozen</a:t>
            </a:r>
          </a:p>
          <a:p>
            <a:pPr eaLnBrk="1" hangingPunct="1"/>
            <a:r>
              <a:rPr lang="en-US" smtClean="0"/>
              <a:t>status is automatically applied to the previous period. A Frozen</a:t>
            </a:r>
          </a:p>
          <a:p>
            <a:pPr eaLnBrk="1" hangingPunct="1"/>
            <a:r>
              <a:rPr lang="en-US" smtClean="0"/>
              <a:t>period cannot be reopened.</a:t>
            </a:r>
          </a:p>
          <a:p>
            <a:pPr eaLnBrk="1" hangingPunct="1">
              <a:lnSpc>
                <a:spcPct val="80000"/>
              </a:lnSpc>
            </a:pPr>
            <a:r>
              <a:rPr lang="en-US" smtClean="0"/>
              <a:t>Open Period</a:t>
            </a:r>
          </a:p>
          <a:p>
            <a:pPr lvl="1" eaLnBrk="1" hangingPunct="1">
              <a:lnSpc>
                <a:spcPct val="80000"/>
              </a:lnSpc>
            </a:pPr>
            <a:r>
              <a:rPr lang="en-US" smtClean="0"/>
              <a:t>Transaction posting allowed</a:t>
            </a:r>
          </a:p>
          <a:p>
            <a:pPr eaLnBrk="1" hangingPunct="1">
              <a:lnSpc>
                <a:spcPct val="80000"/>
              </a:lnSpc>
            </a:pPr>
            <a:r>
              <a:rPr lang="en-US" smtClean="0"/>
              <a:t>Report Period</a:t>
            </a:r>
          </a:p>
          <a:p>
            <a:pPr eaLnBrk="1" hangingPunct="1">
              <a:lnSpc>
                <a:spcPct val="80000"/>
              </a:lnSpc>
            </a:pPr>
            <a:r>
              <a:rPr lang="en-US" smtClean="0"/>
              <a:t>Close Report Period</a:t>
            </a:r>
          </a:p>
          <a:p>
            <a:pPr lvl="1" eaLnBrk="1" hangingPunct="1">
              <a:lnSpc>
                <a:spcPct val="80000"/>
              </a:lnSpc>
            </a:pPr>
            <a:r>
              <a:rPr lang="en-US" smtClean="0"/>
              <a:t>No transaction posting</a:t>
            </a:r>
          </a:p>
          <a:p>
            <a:pPr eaLnBrk="1" hangingPunct="1">
              <a:lnSpc>
                <a:spcPct val="80000"/>
              </a:lnSpc>
            </a:pPr>
            <a:r>
              <a:rPr lang="en-US" smtClean="0"/>
              <a:t>Undo Close Report Period</a:t>
            </a:r>
          </a:p>
          <a:p>
            <a:pPr eaLnBrk="1" hangingPunct="1">
              <a:lnSpc>
                <a:spcPct val="80000"/>
              </a:lnSpc>
            </a:pPr>
            <a:r>
              <a:rPr lang="en-US" smtClean="0"/>
              <a:t>Undo Report Period</a:t>
            </a:r>
          </a:p>
          <a:p>
            <a:pPr eaLnBrk="1" hangingPunct="1">
              <a:lnSpc>
                <a:spcPct val="80000"/>
              </a:lnSpc>
            </a:pPr>
            <a:endParaRPr lang="en-US" sz="1000" smtClean="0"/>
          </a:p>
          <a:p>
            <a:pPr eaLnBrk="1" hangingPunct="1"/>
            <a:r>
              <a:rPr lang="en-US" smtClean="0"/>
              <a:t>Undo close only if:</a:t>
            </a:r>
          </a:p>
          <a:p>
            <a:pPr lvl="1" eaLnBrk="1" hangingPunct="1"/>
            <a:r>
              <a:rPr lang="en-US" smtClean="0"/>
              <a:t>Period status = locked</a:t>
            </a:r>
          </a:p>
          <a:p>
            <a:pPr lvl="1" eaLnBrk="1" hangingPunct="1"/>
            <a:r>
              <a:rPr lang="en-US" smtClean="0"/>
              <a:t>Previous period = reported</a:t>
            </a:r>
          </a:p>
          <a:p>
            <a:pPr lvl="1" eaLnBrk="1" hangingPunct="1"/>
            <a:r>
              <a:rPr lang="en-US" smtClean="0"/>
              <a:t>No unposted transactions in operational modules</a:t>
            </a:r>
          </a:p>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690A7864-FDF3-4F94-B23A-212812BAB856}" type="slidenum">
              <a:rPr lang="en-US"/>
              <a:pPr/>
              <a:t>4</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a:ln/>
        </p:spPr>
        <p:txBody>
          <a:bodyPr/>
          <a:lstStyle/>
          <a:p>
            <a:pPr eaLnBrk="1" hangingPunct="1"/>
            <a:r>
              <a:rPr lang="en-US" smtClean="0"/>
              <a:t>AP includes AP subledger and Sales include Sales Subledger</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5930BBE9-BADA-4D2D-9C93-591BCD549D9D}" type="slidenum">
              <a:rPr lang="en-US"/>
              <a:pPr/>
              <a:t>5</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a:ln/>
        </p:spPr>
        <p:txBody>
          <a:bodyPr/>
          <a:lstStyle/>
          <a:p>
            <a:pPr eaLnBrk="1" hangingPunct="1"/>
            <a:r>
              <a:rPr lang="en-US" sz="1000" smtClean="0"/>
              <a:t>If the conditions to close the accounting are met :</a:t>
            </a:r>
            <a:r>
              <a:rPr lang="en-US" smtClean="0"/>
              <a:t> </a:t>
            </a:r>
          </a:p>
          <a:p>
            <a:pPr lvl="1" eaLnBrk="1" hangingPunct="1"/>
            <a:r>
              <a:rPr lang="en-US" smtClean="0"/>
              <a:t>System creates “closing period”</a:t>
            </a:r>
          </a:p>
          <a:p>
            <a:pPr lvl="1" eaLnBrk="1" hangingPunct="1"/>
            <a:r>
              <a:rPr lang="en-US" smtClean="0"/>
              <a:t>System creates “opening period(00)”</a:t>
            </a:r>
          </a:p>
          <a:p>
            <a:pPr lvl="1" eaLnBrk="1" hangingPunct="1"/>
            <a:r>
              <a:rPr lang="en-US" smtClean="0"/>
              <a:t>P&amp;L transfer to Balance Sheet posting (optional)</a:t>
            </a:r>
          </a:p>
          <a:p>
            <a:pPr lvl="1" eaLnBrk="1" hangingPunct="1"/>
            <a:r>
              <a:rPr lang="en-US" smtClean="0"/>
              <a:t>P&amp;L closing posting</a:t>
            </a:r>
          </a:p>
          <a:p>
            <a:pPr lvl="1" eaLnBrk="1" hangingPunct="1"/>
            <a:r>
              <a:rPr lang="en-US" smtClean="0"/>
              <a:t>Balance Sheet closing posting</a:t>
            </a:r>
          </a:p>
          <a:p>
            <a:pPr lvl="1" eaLnBrk="1" hangingPunct="1"/>
            <a:r>
              <a:rPr lang="en-US" smtClean="0"/>
              <a:t>Balance Sheet reopening posting</a:t>
            </a:r>
          </a:p>
          <a:p>
            <a:pPr lvl="1" eaLnBrk="1" hangingPunct="1"/>
            <a:r>
              <a:rPr lang="en-US" smtClean="0"/>
              <a:t>Freeze accounting periods of the year </a:t>
            </a:r>
          </a:p>
          <a:p>
            <a:pPr lvl="1" eaLnBrk="1" hangingPunct="1"/>
            <a:r>
              <a:rPr lang="en-US" smtClean="0"/>
              <a:t>Year Closing Postings : </a:t>
            </a:r>
          </a:p>
          <a:p>
            <a:pPr lvl="3" eaLnBrk="1" hangingPunct="1"/>
            <a:r>
              <a:rPr lang="en-US" smtClean="0"/>
              <a:t>GL and Sub-account  level</a:t>
            </a:r>
          </a:p>
          <a:p>
            <a:pPr lvl="3" eaLnBrk="1" hangingPunct="1"/>
            <a:r>
              <a:rPr lang="en-US" smtClean="0"/>
              <a:t>BC and MC </a:t>
            </a:r>
          </a:p>
          <a:p>
            <a:pPr eaLnBrk="1" hangingPunct="1"/>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EF-GLPC-</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12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12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2008-EF-GLPC-</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0"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4102" name="Rectangle 6"/>
          <p:cNvSpPr>
            <a:spLocks noGrp="1" noChangeArrowheads="1"/>
          </p:cNvSpPr>
          <p:nvPr>
            <p:ph type="ftr" sz="quarter" idx="3"/>
          </p:nvPr>
        </p:nvSpPr>
        <p:spPr bwMode="auto">
          <a:xfrm>
            <a:off x="7954963" y="6648450"/>
            <a:ext cx="118903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800" smtClean="0">
                <a:latin typeface="Arial" charset="0"/>
              </a:defRPr>
            </a:lvl1pPr>
          </a:lstStyle>
          <a:p>
            <a:pPr>
              <a:defRPr/>
            </a:pPr>
            <a:r>
              <a:rPr lang="en-US"/>
              <a:t>2008-EF-GLPC-</a:t>
            </a:r>
          </a:p>
        </p:txBody>
      </p:sp>
    </p:spTree>
  </p:cSld>
  <p:clrMap bg1="lt1" tx1="dk1" bg2="lt2" tx2="dk2" accent1="accent1" accent2="accent2" accent3="accent3" accent4="accent4" accent5="accent5" accent6="accent6" hlink="hlink" folHlink="folHlink"/>
  <p:sldLayoutIdLst>
    <p:sldLayoutId id="2147483674"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EF-GLPC-</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7"/>
          <p:cNvSpPr>
            <a:spLocks noGrp="1" noChangeArrowheads="1"/>
          </p:cNvSpPr>
          <p:nvPr>
            <p:ph type="title"/>
          </p:nvPr>
        </p:nvSpPr>
        <p:spPr>
          <a:noFill/>
        </p:spPr>
        <p:txBody>
          <a:bodyPr>
            <a:normAutofit/>
          </a:bodyPr>
          <a:lstStyle/>
          <a:p>
            <a:r>
              <a:rPr lang="en-US" sz="2400" dirty="0" smtClean="0"/>
              <a:t>GL </a:t>
            </a:r>
            <a:r>
              <a:rPr lang="zh-CN" altLang="en-US" sz="2400" dirty="0" smtClean="0"/>
              <a:t>月结处理</a:t>
            </a:r>
            <a:endParaRPr lang="en-US" sz="2400" dirty="0" smtClean="0"/>
          </a:p>
        </p:txBody>
      </p:sp>
      <p:sp>
        <p:nvSpPr>
          <p:cNvPr id="4" name="Text Placeholder 3"/>
          <p:cNvSpPr>
            <a:spLocks noGrp="1"/>
          </p:cNvSpPr>
          <p:nvPr>
            <p:ph type="body" sz="quarter" idx="10"/>
          </p:nvPr>
        </p:nvSpPr>
        <p:spPr/>
        <p:txBody>
          <a:bodyPr/>
          <a:lstStyle/>
          <a:p>
            <a:endParaRPr lang="en-US"/>
          </a:p>
        </p:txBody>
      </p:sp>
      <p:sp>
        <p:nvSpPr>
          <p:cNvPr id="5" name="Text Placeholder 4"/>
          <p:cNvSpPr>
            <a:spLocks noGrp="1"/>
          </p:cNvSpPr>
          <p:nvPr>
            <p:ph type="body" sz="quarter" idx="11"/>
          </p:nvPr>
        </p:nvSpPr>
        <p:spPr/>
        <p:txBody>
          <a:bodyPr/>
          <a:lstStyle/>
          <a:p>
            <a:r>
              <a:rPr lang="zh-CN" altLang="en-US" dirty="0" smtClean="0"/>
              <a:t>企业版财务基础</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zh-CN" altLang="en-US" dirty="0" smtClean="0"/>
              <a:t>按应用领域锁定</a:t>
            </a:r>
            <a:r>
              <a:rPr lang="en-US" dirty="0" smtClean="0"/>
              <a:t> – </a:t>
            </a:r>
            <a:r>
              <a:rPr lang="zh-CN" altLang="en-US" dirty="0" smtClean="0"/>
              <a:t>实例</a:t>
            </a:r>
            <a:endParaRPr lang="en-US" dirty="0" smtClean="0"/>
          </a:p>
        </p:txBody>
      </p:sp>
      <p:sp>
        <p:nvSpPr>
          <p:cNvPr id="9218" name="Footer Placeholder 4"/>
          <p:cNvSpPr>
            <a:spLocks noGrp="1"/>
          </p:cNvSpPr>
          <p:nvPr>
            <p:ph type="ftr" sz="quarter" idx="10"/>
          </p:nvPr>
        </p:nvSpPr>
        <p:spPr>
          <a:noFill/>
        </p:spPr>
        <p:txBody>
          <a:bodyPr/>
          <a:lstStyle/>
          <a:p>
            <a:r>
              <a:rPr lang="en-US" smtClean="0"/>
              <a:t>EF-GLPC-070</a:t>
            </a:r>
            <a:endParaRPr lang="en-US"/>
          </a:p>
        </p:txBody>
      </p:sp>
      <p:graphicFrame>
        <p:nvGraphicFramePr>
          <p:cNvPr id="17411" name="Group 3"/>
          <p:cNvGraphicFramePr>
            <a:graphicFrameLocks noGrp="1"/>
          </p:cNvGraphicFramePr>
          <p:nvPr>
            <p:ph sz="half" idx="4294967295"/>
          </p:nvPr>
        </p:nvGraphicFramePr>
        <p:xfrm>
          <a:off x="660400" y="2085975"/>
          <a:ext cx="7788275" cy="2983232"/>
        </p:xfrm>
        <a:graphic>
          <a:graphicData uri="http://schemas.openxmlformats.org/drawingml/2006/table">
            <a:tbl>
              <a:tblPr/>
              <a:tblGrid>
                <a:gridCol w="3011488"/>
                <a:gridCol w="1092200"/>
                <a:gridCol w="1187450"/>
                <a:gridCol w="1169987"/>
                <a:gridCol w="1327150"/>
              </a:tblGrid>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tx1">
                              <a:lumMod val="75000"/>
                              <a:lumOff val="25000"/>
                            </a:schemeClr>
                          </a:solidFill>
                          <a:effectLst/>
                          <a:latin typeface="Tahoma" pitchFamily="34" charset="0"/>
                        </a:rPr>
                        <a:t>期间</a:t>
                      </a:r>
                      <a:endParaRPr kumimoji="0" lang="en-US" sz="2400" b="0" i="0" u="none" strike="noStrike" cap="none" normalizeH="0" baseline="0" dirty="0" smtClean="0">
                        <a:ln>
                          <a:noFill/>
                        </a:ln>
                        <a:solidFill>
                          <a:schemeClr val="tx1">
                            <a:lumMod val="75000"/>
                            <a:lumOff val="25000"/>
                          </a:schemeClr>
                        </a:solidFill>
                        <a:effectLst/>
                        <a:latin typeface="Tahoma" pitchFamily="34" charset="0"/>
                      </a:endParaRP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01/11</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02/11</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03/11</a:t>
                      </a: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04/11</a:t>
                      </a: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61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tx1">
                              <a:lumMod val="75000"/>
                              <a:lumOff val="25000"/>
                            </a:schemeClr>
                          </a:solidFill>
                          <a:effectLst/>
                          <a:latin typeface="Tahoma" pitchFamily="34" charset="0"/>
                        </a:rPr>
                        <a:t>全面期间状态</a:t>
                      </a:r>
                      <a:endParaRPr kumimoji="0" lang="en-US" sz="2400" b="0" i="0" u="none" strike="noStrike" cap="none" normalizeH="0" baseline="0" dirty="0" smtClean="0">
                        <a:ln>
                          <a:noFill/>
                        </a:ln>
                        <a:solidFill>
                          <a:schemeClr val="tx1">
                            <a:lumMod val="75000"/>
                            <a:lumOff val="25000"/>
                          </a:schemeClr>
                        </a:solidFill>
                        <a:effectLst/>
                        <a:latin typeface="Tahoma" pitchFamily="34" charset="0"/>
                      </a:endParaRP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0960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tx1">
                              <a:lumMod val="75000"/>
                              <a:lumOff val="25000"/>
                            </a:schemeClr>
                          </a:solidFill>
                          <a:effectLst/>
                          <a:latin typeface="Tahoma" pitchFamily="34" charset="0"/>
                        </a:rPr>
                        <a:t>应付分类账</a:t>
                      </a:r>
                      <a:endParaRPr kumimoji="0" lang="en-US" sz="2400" b="0" i="0" u="none" strike="noStrike" cap="none" normalizeH="0" baseline="0" dirty="0" smtClean="0">
                        <a:ln>
                          <a:noFill/>
                        </a:ln>
                        <a:solidFill>
                          <a:schemeClr val="tx1">
                            <a:lumMod val="75000"/>
                            <a:lumOff val="25000"/>
                          </a:schemeClr>
                        </a:solidFill>
                        <a:effectLst/>
                        <a:latin typeface="Tahoma" pitchFamily="34" charset="0"/>
                      </a:endParaRP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tx1">
                              <a:lumMod val="75000"/>
                              <a:lumOff val="25000"/>
                            </a:schemeClr>
                          </a:solidFill>
                          <a:effectLst/>
                          <a:latin typeface="Tahoma" pitchFamily="34" charset="0"/>
                        </a:rPr>
                        <a:t>应收分类账</a:t>
                      </a:r>
                      <a:endParaRPr kumimoji="0" lang="en-US" sz="2400" b="0" i="0" u="none" strike="noStrike" cap="none" normalizeH="0" baseline="0" dirty="0" smtClean="0">
                        <a:ln>
                          <a:noFill/>
                        </a:ln>
                        <a:solidFill>
                          <a:schemeClr val="tx1">
                            <a:lumMod val="75000"/>
                            <a:lumOff val="25000"/>
                          </a:schemeClr>
                        </a:solidFill>
                        <a:effectLst/>
                        <a:latin typeface="Tahoma" pitchFamily="34" charset="0"/>
                      </a:endParaRP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4150">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2400" b="0" i="0" u="none" strike="noStrike" cap="none" normalizeH="0" baseline="0" dirty="0" smtClean="0">
                          <a:ln>
                            <a:noFill/>
                          </a:ln>
                          <a:solidFill>
                            <a:schemeClr val="tx1">
                              <a:lumMod val="75000"/>
                              <a:lumOff val="25000"/>
                            </a:schemeClr>
                          </a:solidFill>
                          <a:effectLst/>
                          <a:latin typeface="Tahoma" pitchFamily="34" charset="0"/>
                        </a:rPr>
                        <a:t>…</a:t>
                      </a:r>
                    </a:p>
                  </a:txBody>
                  <a:tcPr marL="92075" marR="92075" marT="46038" marB="46038"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tx1">
                              <a:lumMod val="75000"/>
                              <a:lumOff val="25000"/>
                            </a:schemeClr>
                          </a:solidFill>
                          <a:effectLst/>
                          <a:latin typeface="Tahoma" pitchFamily="34" charset="0"/>
                        </a:rPr>
                        <a:t>未结</a:t>
                      </a:r>
                      <a:endParaRPr kumimoji="0" lang="en-US" sz="2400" b="0" i="0" u="none" strike="noStrike" cap="none" normalizeH="0" baseline="0" dirty="0" smtClean="0">
                        <a:ln>
                          <a:noFill/>
                        </a:ln>
                        <a:solidFill>
                          <a:schemeClr val="tx1">
                            <a:lumMod val="75000"/>
                            <a:lumOff val="25000"/>
                          </a:schemeClr>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hlink"/>
                          </a:solidFill>
                          <a:effectLst/>
                          <a:latin typeface="Tahoma" pitchFamily="34" charset="0"/>
                        </a:rPr>
                        <a:t>未结</a:t>
                      </a:r>
                      <a:endParaRPr kumimoji="0" lang="en-US" sz="2400" b="0" i="0" u="none" strike="noStrike" cap="none" normalizeH="0" baseline="0" dirty="0" smtClean="0">
                        <a:ln>
                          <a:noFill/>
                        </a:ln>
                        <a:solidFill>
                          <a:schemeClr val="hlink"/>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zh-CN" altLang="en-US" sz="2400" b="0" i="0" u="none" strike="noStrike" cap="none" normalizeH="0" baseline="0" dirty="0" smtClean="0">
                          <a:ln>
                            <a:noFill/>
                          </a:ln>
                          <a:solidFill>
                            <a:schemeClr val="accent1"/>
                          </a:solidFill>
                          <a:effectLst/>
                          <a:latin typeface="Tahoma" pitchFamily="34" charset="0"/>
                        </a:rPr>
                        <a:t>锁定</a:t>
                      </a:r>
                      <a:endParaRPr kumimoji="0" lang="en-US" sz="2400" b="0" i="0" u="none" strike="noStrike" cap="none" normalizeH="0" baseline="0" dirty="0" smtClean="0">
                        <a:ln>
                          <a:noFill/>
                        </a:ln>
                        <a:solidFill>
                          <a:schemeClr val="accent1"/>
                        </a:solidFill>
                        <a:effectLst/>
                        <a:latin typeface="Tahoma" pitchFamily="34" charset="0"/>
                      </a:endParaRPr>
                    </a:p>
                  </a:txBody>
                  <a:tcPr marL="92075" marR="92075" marT="46038" marB="46038"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normAutofit/>
          </a:bodyPr>
          <a:lstStyle/>
          <a:p>
            <a:pPr eaLnBrk="1" hangingPunct="1"/>
            <a:r>
              <a:rPr lang="zh-CN" altLang="en-US" sz="2800" dirty="0" smtClean="0"/>
              <a:t>期间报表</a:t>
            </a:r>
            <a:endParaRPr lang="en-US" sz="2800" dirty="0" smtClean="0"/>
          </a:p>
        </p:txBody>
      </p:sp>
      <p:sp>
        <p:nvSpPr>
          <p:cNvPr id="10242" name="Footer Placeholder 3"/>
          <p:cNvSpPr>
            <a:spLocks noGrp="1"/>
          </p:cNvSpPr>
          <p:nvPr>
            <p:ph type="ftr" sz="quarter" idx="10"/>
          </p:nvPr>
        </p:nvSpPr>
        <p:spPr>
          <a:noFill/>
        </p:spPr>
        <p:txBody>
          <a:bodyPr/>
          <a:lstStyle/>
          <a:p>
            <a:r>
              <a:rPr lang="en-US" smtClean="0"/>
              <a:t>EF-GLPC-080</a:t>
            </a:r>
            <a:endParaRPr lang="en-US"/>
          </a:p>
        </p:txBody>
      </p:sp>
      <p:pic>
        <p:nvPicPr>
          <p:cNvPr id="7" name="Picture 6" descr="Entity-GL-Period-Report.jpg"/>
          <p:cNvPicPr>
            <a:picLocks noChangeAspect="1"/>
          </p:cNvPicPr>
          <p:nvPr/>
        </p:nvPicPr>
        <p:blipFill>
          <a:blip r:embed="rId2" cstate="print"/>
          <a:stretch>
            <a:fillRect/>
          </a:stretch>
        </p:blipFill>
        <p:spPr>
          <a:xfrm>
            <a:off x="657225" y="938212"/>
            <a:ext cx="7829550" cy="498157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4" name="Line 19"/>
          <p:cNvSpPr>
            <a:spLocks noChangeShapeType="1"/>
          </p:cNvSpPr>
          <p:nvPr/>
        </p:nvSpPr>
        <p:spPr bwMode="auto">
          <a:xfrm>
            <a:off x="1638300" y="3824288"/>
            <a:ext cx="800100" cy="0"/>
          </a:xfrm>
          <a:prstGeom prst="line">
            <a:avLst/>
          </a:prstGeom>
          <a:noFill/>
          <a:ln w="28575">
            <a:solidFill>
              <a:schemeClr val="tx2"/>
            </a:solidFill>
            <a:round/>
            <a:headEnd/>
            <a:tailEnd type="triangle" w="med" len="med"/>
          </a:ln>
          <a:effectLst/>
        </p:spPr>
        <p:txBody>
          <a:bodyPr tIns="91440" bIns="91440" anchor="ctr"/>
          <a:lstStyle/>
          <a:p>
            <a:endParaRPr lang="en-US">
              <a:latin typeface="+mj-lt"/>
            </a:endParaRPr>
          </a:p>
        </p:txBody>
      </p:sp>
      <p:sp>
        <p:nvSpPr>
          <p:cNvPr id="11283" name="Line 18"/>
          <p:cNvSpPr>
            <a:spLocks noChangeShapeType="1"/>
          </p:cNvSpPr>
          <p:nvPr/>
        </p:nvSpPr>
        <p:spPr bwMode="auto">
          <a:xfrm>
            <a:off x="3848100" y="3824288"/>
            <a:ext cx="723900" cy="0"/>
          </a:xfrm>
          <a:prstGeom prst="line">
            <a:avLst/>
          </a:prstGeom>
          <a:noFill/>
          <a:ln w="28575">
            <a:solidFill>
              <a:schemeClr val="tx2"/>
            </a:solidFill>
            <a:round/>
            <a:headEnd/>
            <a:tailEnd type="triangle" w="med" len="med"/>
          </a:ln>
          <a:effectLst/>
        </p:spPr>
        <p:txBody>
          <a:bodyPr tIns="91440" bIns="91440" anchor="ctr"/>
          <a:lstStyle/>
          <a:p>
            <a:endParaRPr lang="en-US">
              <a:latin typeface="+mj-lt"/>
            </a:endParaRPr>
          </a:p>
        </p:txBody>
      </p:sp>
      <p:sp>
        <p:nvSpPr>
          <p:cNvPr id="11285" name="Line 20"/>
          <p:cNvSpPr>
            <a:spLocks noChangeShapeType="1"/>
          </p:cNvSpPr>
          <p:nvPr/>
        </p:nvSpPr>
        <p:spPr bwMode="auto">
          <a:xfrm>
            <a:off x="6057900" y="3811588"/>
            <a:ext cx="800100" cy="0"/>
          </a:xfrm>
          <a:prstGeom prst="line">
            <a:avLst/>
          </a:prstGeom>
          <a:noFill/>
          <a:ln w="28575">
            <a:solidFill>
              <a:schemeClr val="tx2"/>
            </a:solidFill>
            <a:round/>
            <a:headEnd/>
            <a:tailEnd type="triangle" w="med" len="med"/>
          </a:ln>
          <a:effectLst/>
        </p:spPr>
        <p:txBody>
          <a:bodyPr tIns="91440" bIns="91440" anchor="ctr"/>
          <a:lstStyle/>
          <a:p>
            <a:endParaRPr lang="en-US">
              <a:latin typeface="+mj-lt"/>
            </a:endParaRPr>
          </a:p>
        </p:txBody>
      </p:sp>
      <p:sp>
        <p:nvSpPr>
          <p:cNvPr id="23" name="Title 22"/>
          <p:cNvSpPr>
            <a:spLocks noGrp="1"/>
          </p:cNvSpPr>
          <p:nvPr>
            <p:ph type="title"/>
          </p:nvPr>
        </p:nvSpPr>
        <p:spPr/>
        <p:txBody>
          <a:bodyPr>
            <a:normAutofit/>
          </a:bodyPr>
          <a:lstStyle/>
          <a:p>
            <a:r>
              <a:rPr lang="zh-CN" altLang="en-US" dirty="0" smtClean="0"/>
              <a:t>期间报表</a:t>
            </a:r>
            <a:r>
              <a:rPr lang="en-US" dirty="0" smtClean="0"/>
              <a:t> – </a:t>
            </a:r>
            <a:r>
              <a:rPr lang="zh-CN" altLang="en-US" dirty="0" smtClean="0"/>
              <a:t>路由</a:t>
            </a:r>
            <a:endParaRPr lang="en-US" dirty="0"/>
          </a:p>
        </p:txBody>
      </p:sp>
      <p:sp>
        <p:nvSpPr>
          <p:cNvPr id="11266" name="Footer Placeholder 2"/>
          <p:cNvSpPr>
            <a:spLocks noGrp="1"/>
          </p:cNvSpPr>
          <p:nvPr>
            <p:ph type="ftr" sz="quarter" idx="10"/>
          </p:nvPr>
        </p:nvSpPr>
        <p:spPr>
          <a:noFill/>
        </p:spPr>
        <p:txBody>
          <a:bodyPr/>
          <a:lstStyle/>
          <a:p>
            <a:r>
              <a:rPr lang="en-US" smtClean="0"/>
              <a:t>EF-GLPC-090</a:t>
            </a:r>
            <a:endParaRPr lang="en-US"/>
          </a:p>
        </p:txBody>
      </p:sp>
      <p:sp>
        <p:nvSpPr>
          <p:cNvPr id="19459" name="Rectangle 3"/>
          <p:cNvSpPr>
            <a:spLocks noChangeArrowheads="1"/>
          </p:cNvSpPr>
          <p:nvPr/>
        </p:nvSpPr>
        <p:spPr bwMode="auto">
          <a:xfrm>
            <a:off x="533400" y="2597150"/>
            <a:ext cx="1279525" cy="2387600"/>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zh-CN" altLang="en-US" sz="2200" b="1" dirty="0" smtClean="0">
                <a:latin typeface="+mj-lt"/>
              </a:rPr>
              <a:t>未结</a:t>
            </a:r>
            <a:endParaRPr kumimoji="1" lang="en-US" sz="2200" b="1" dirty="0">
              <a:latin typeface="+mj-lt"/>
            </a:endParaRPr>
          </a:p>
        </p:txBody>
      </p:sp>
      <p:sp>
        <p:nvSpPr>
          <p:cNvPr id="11267" name="Rectangle 2"/>
          <p:cNvSpPr>
            <a:spLocks noChangeArrowheads="1"/>
          </p:cNvSpPr>
          <p:nvPr/>
        </p:nvSpPr>
        <p:spPr bwMode="auto">
          <a:xfrm>
            <a:off x="752475" y="2252663"/>
            <a:ext cx="1008063" cy="1014412"/>
          </a:xfrm>
          <a:prstGeom prst="rect">
            <a:avLst/>
          </a:prstGeom>
          <a:noFill/>
          <a:ln w="9525" algn="ctr">
            <a:noFill/>
            <a:miter lim="800000"/>
            <a:headEnd/>
            <a:tailEnd/>
          </a:ln>
        </p:spPr>
        <p:txBody>
          <a:bodyPr wrap="none" lIns="92075" tIns="46038" rIns="92075" bIns="46038" anchor="ctr"/>
          <a:lstStyle/>
          <a:p>
            <a:endParaRPr lang="en-US">
              <a:latin typeface="+mj-lt"/>
            </a:endParaRPr>
          </a:p>
        </p:txBody>
      </p:sp>
      <p:sp>
        <p:nvSpPr>
          <p:cNvPr id="19460" name="Rectangle 4"/>
          <p:cNvSpPr>
            <a:spLocks noChangeArrowheads="1"/>
          </p:cNvSpPr>
          <p:nvPr/>
        </p:nvSpPr>
        <p:spPr bwMode="auto">
          <a:xfrm>
            <a:off x="2438400" y="2597150"/>
            <a:ext cx="1431925" cy="2417763"/>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zh-CN" altLang="en-US" sz="2200" b="1" dirty="0" smtClean="0">
                <a:latin typeface="+mj-lt"/>
              </a:rPr>
              <a:t>锁定</a:t>
            </a:r>
            <a:endParaRPr kumimoji="1" lang="en-US" sz="2200" b="1" dirty="0">
              <a:latin typeface="+mj-lt"/>
            </a:endParaRPr>
          </a:p>
        </p:txBody>
      </p:sp>
      <p:sp>
        <p:nvSpPr>
          <p:cNvPr id="19461" name="Rectangle 5"/>
          <p:cNvSpPr>
            <a:spLocks noChangeArrowheads="1"/>
          </p:cNvSpPr>
          <p:nvPr/>
        </p:nvSpPr>
        <p:spPr bwMode="auto">
          <a:xfrm>
            <a:off x="4572000" y="2597150"/>
            <a:ext cx="1677988" cy="2381250"/>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zh-CN" altLang="en-US" sz="2200" b="1" dirty="0" smtClean="0">
                <a:latin typeface="+mj-lt"/>
              </a:rPr>
              <a:t>报告</a:t>
            </a:r>
            <a:endParaRPr kumimoji="1" lang="en-US" sz="2200" b="1" dirty="0">
              <a:latin typeface="+mj-lt"/>
            </a:endParaRPr>
          </a:p>
        </p:txBody>
      </p:sp>
      <p:sp>
        <p:nvSpPr>
          <p:cNvPr id="19462" name="Rectangle 6"/>
          <p:cNvSpPr>
            <a:spLocks noChangeArrowheads="1"/>
          </p:cNvSpPr>
          <p:nvPr/>
        </p:nvSpPr>
        <p:spPr bwMode="auto">
          <a:xfrm>
            <a:off x="6858000" y="2597150"/>
            <a:ext cx="1433513" cy="2392363"/>
          </a:xfrm>
          <a:prstGeom prst="rect">
            <a:avLst/>
          </a:prstGeom>
          <a:solidFill>
            <a:schemeClr val="accent1"/>
          </a:solidFill>
          <a:ln w="28575" algn="ctr">
            <a:solidFill>
              <a:srgbClr val="5A87C6"/>
            </a:solidFill>
            <a:miter lim="800000"/>
            <a:headEnd/>
            <a:tailEnd/>
          </a:ln>
          <a:effectLst>
            <a:outerShdw dist="71842" dir="2700000" algn="ctr" rotWithShape="0">
              <a:srgbClr val="808080"/>
            </a:outerShdw>
          </a:effectLst>
        </p:spPr>
        <p:txBody>
          <a:bodyPr lIns="92075" tIns="46038" rIns="92075" bIns="46038" anchor="ctr"/>
          <a:lstStyle/>
          <a:p>
            <a:pPr eaLnBrk="0" hangingPunct="0">
              <a:lnSpc>
                <a:spcPts val="3200"/>
              </a:lnSpc>
              <a:defRPr/>
            </a:pPr>
            <a:r>
              <a:rPr kumimoji="1" lang="zh-CN" altLang="en-US" sz="2200" b="1" dirty="0" smtClean="0">
                <a:latin typeface="+mj-lt"/>
              </a:rPr>
              <a:t>冻结</a:t>
            </a:r>
            <a:endParaRPr kumimoji="1" lang="en-US" sz="2200" b="1" dirty="0">
              <a:latin typeface="+mj-lt"/>
            </a:endParaRPr>
          </a:p>
        </p:txBody>
      </p:sp>
      <p:cxnSp>
        <p:nvCxnSpPr>
          <p:cNvPr id="11272" name="AutoShape 7"/>
          <p:cNvCxnSpPr>
            <a:cxnSpLocks noChangeShapeType="1"/>
            <a:stCxn id="19460" idx="0"/>
            <a:endCxn id="19459" idx="0"/>
          </p:cNvCxnSpPr>
          <p:nvPr/>
        </p:nvCxnSpPr>
        <p:spPr bwMode="auto">
          <a:xfrm rot="16200000" flipV="1">
            <a:off x="2163763" y="1606550"/>
            <a:ext cx="1588" cy="1981200"/>
          </a:xfrm>
          <a:prstGeom prst="curvedConnector3">
            <a:avLst>
              <a:gd name="adj1" fmla="val 14395466"/>
            </a:avLst>
          </a:prstGeom>
          <a:noFill/>
          <a:ln w="28575">
            <a:solidFill>
              <a:srgbClr val="3366FF"/>
            </a:solidFill>
            <a:prstDash val="sysDot"/>
            <a:round/>
            <a:headEnd type="none" w="lg" len="lg"/>
            <a:tailEnd type="triangle" w="lg" len="lg"/>
          </a:ln>
        </p:spPr>
      </p:cxnSp>
      <p:cxnSp>
        <p:nvCxnSpPr>
          <p:cNvPr id="11273" name="AutoShape 8"/>
          <p:cNvCxnSpPr>
            <a:cxnSpLocks noChangeShapeType="1"/>
            <a:stCxn id="19461" idx="0"/>
            <a:endCxn id="19459" idx="0"/>
          </p:cNvCxnSpPr>
          <p:nvPr/>
        </p:nvCxnSpPr>
        <p:spPr bwMode="auto">
          <a:xfrm rot="16200000" flipV="1">
            <a:off x="3292079" y="478234"/>
            <a:ext cx="1588" cy="4237831"/>
          </a:xfrm>
          <a:prstGeom prst="curvedConnector3">
            <a:avLst>
              <a:gd name="adj1" fmla="val 14395466"/>
            </a:avLst>
          </a:prstGeom>
          <a:noFill/>
          <a:ln w="28575">
            <a:solidFill>
              <a:srgbClr val="5A87C6"/>
            </a:solidFill>
            <a:prstDash val="sysDot"/>
            <a:round/>
            <a:headEnd type="none" w="lg" len="lg"/>
            <a:tailEnd type="triangle" w="lg" len="lg"/>
          </a:ln>
        </p:spPr>
      </p:cxnSp>
      <p:sp>
        <p:nvSpPr>
          <p:cNvPr id="11274" name="AutoShape 9"/>
          <p:cNvSpPr>
            <a:spLocks/>
          </p:cNvSpPr>
          <p:nvPr/>
        </p:nvSpPr>
        <p:spPr bwMode="auto">
          <a:xfrm>
            <a:off x="5360988" y="1001499"/>
            <a:ext cx="3024187" cy="854081"/>
          </a:xfrm>
          <a:prstGeom prst="borderCallout1">
            <a:avLst>
              <a:gd name="adj1" fmla="val 12500"/>
              <a:gd name="adj2" fmla="val -2519"/>
              <a:gd name="adj3" fmla="val 54167"/>
              <a:gd name="adj4" fmla="val -23676"/>
            </a:avLst>
          </a:prstGeom>
          <a:noFill/>
          <a:ln w="28575" algn="ctr">
            <a:solidFill>
              <a:srgbClr val="5A87C6"/>
            </a:solidFill>
            <a:miter lim="800000"/>
            <a:headEnd/>
            <a:tailEnd/>
          </a:ln>
        </p:spPr>
        <p:txBody>
          <a:bodyPr lIns="92075" tIns="46038" rIns="92075" bIns="46038" anchor="b">
            <a:spAutoFit/>
          </a:bodyPr>
          <a:lstStyle/>
          <a:p>
            <a:pPr eaLnBrk="0" hangingPunct="0">
              <a:lnSpc>
                <a:spcPts val="3200"/>
              </a:lnSpc>
            </a:pPr>
            <a:r>
              <a:rPr kumimoji="1" lang="zh-CN" altLang="en-US" sz="1600" b="1" dirty="0" smtClean="0">
                <a:solidFill>
                  <a:schemeClr val="hlink"/>
                </a:solidFill>
                <a:latin typeface="+mj-lt"/>
              </a:rPr>
              <a:t>仅在下期间仍是</a:t>
            </a:r>
            <a:endParaRPr kumimoji="1" lang="en-US" altLang="zh-CN" sz="1600" b="1" dirty="0" smtClean="0">
              <a:solidFill>
                <a:schemeClr val="hlink"/>
              </a:solidFill>
              <a:latin typeface="+mj-lt"/>
            </a:endParaRPr>
          </a:p>
          <a:p>
            <a:pPr eaLnBrk="0" hangingPunct="0">
              <a:lnSpc>
                <a:spcPts val="3200"/>
              </a:lnSpc>
            </a:pPr>
            <a:r>
              <a:rPr kumimoji="1" lang="zh-CN" altLang="en-US" sz="1600" b="1" dirty="0" smtClean="0">
                <a:solidFill>
                  <a:schemeClr val="hlink"/>
                </a:solidFill>
                <a:latin typeface="+mj-lt"/>
              </a:rPr>
              <a:t>未结</a:t>
            </a:r>
            <a:r>
              <a:rPr kumimoji="1" lang="en-US" sz="1600" b="1" dirty="0" smtClean="0">
                <a:solidFill>
                  <a:schemeClr val="hlink"/>
                </a:solidFill>
                <a:latin typeface="+mj-lt"/>
              </a:rPr>
              <a:t> </a:t>
            </a:r>
            <a:r>
              <a:rPr kumimoji="1" lang="zh-CN" altLang="en-US" sz="1600" b="1" dirty="0" smtClean="0">
                <a:solidFill>
                  <a:schemeClr val="hlink"/>
                </a:solidFill>
                <a:latin typeface="+mj-lt"/>
              </a:rPr>
              <a:t>或</a:t>
            </a:r>
            <a:r>
              <a:rPr kumimoji="1" lang="en-US" sz="1600" b="1" dirty="0" smtClean="0">
                <a:solidFill>
                  <a:schemeClr val="hlink"/>
                </a:solidFill>
                <a:latin typeface="+mj-lt"/>
              </a:rPr>
              <a:t> </a:t>
            </a:r>
            <a:r>
              <a:rPr kumimoji="1" lang="zh-CN" altLang="en-US" sz="1600" b="1" dirty="0" smtClean="0">
                <a:solidFill>
                  <a:schemeClr val="hlink"/>
                </a:solidFill>
                <a:latin typeface="+mj-lt"/>
              </a:rPr>
              <a:t>锁定</a:t>
            </a:r>
            <a:endParaRPr kumimoji="1" lang="en-US" sz="1600" b="1" dirty="0">
              <a:solidFill>
                <a:schemeClr val="hlink"/>
              </a:solidFill>
              <a:latin typeface="+mj-lt"/>
            </a:endParaRPr>
          </a:p>
        </p:txBody>
      </p:sp>
      <p:sp>
        <p:nvSpPr>
          <p:cNvPr id="11275" name="AutoShape 10"/>
          <p:cNvSpPr>
            <a:spLocks/>
          </p:cNvSpPr>
          <p:nvPr/>
        </p:nvSpPr>
        <p:spPr bwMode="auto">
          <a:xfrm>
            <a:off x="1285875" y="5253595"/>
            <a:ext cx="2859088" cy="503344"/>
          </a:xfrm>
          <a:prstGeom prst="borderCallout1">
            <a:avLst>
              <a:gd name="adj1" fmla="val 8532"/>
              <a:gd name="adj2" fmla="val 102667"/>
              <a:gd name="adj3" fmla="val -129384"/>
              <a:gd name="adj4" fmla="val 106940"/>
            </a:avLst>
          </a:prstGeom>
          <a:noFill/>
          <a:ln w="28575" algn="ctr">
            <a:solidFill>
              <a:srgbClr val="5A87C6"/>
            </a:solidFill>
            <a:miter lim="800000"/>
            <a:headEnd/>
            <a:tailEnd/>
          </a:ln>
        </p:spPr>
        <p:txBody>
          <a:bodyPr lIns="92075" tIns="46038" rIns="92075" bIns="46038" anchor="b">
            <a:spAutoFit/>
          </a:bodyPr>
          <a:lstStyle/>
          <a:p>
            <a:pPr eaLnBrk="0" hangingPunct="0">
              <a:lnSpc>
                <a:spcPts val="3200"/>
              </a:lnSpc>
            </a:pPr>
            <a:r>
              <a:rPr kumimoji="1" lang="zh-CN" altLang="en-US" sz="1800" b="1" dirty="0" smtClean="0">
                <a:solidFill>
                  <a:schemeClr val="hlink"/>
                </a:solidFill>
                <a:latin typeface="+mj-lt"/>
              </a:rPr>
              <a:t>仅在前期是报告状态</a:t>
            </a:r>
            <a:endParaRPr kumimoji="1" lang="en-US" sz="1800" b="1" dirty="0">
              <a:solidFill>
                <a:schemeClr val="hlink"/>
              </a:solidFill>
              <a:latin typeface="+mj-lt"/>
            </a:endParaRPr>
          </a:p>
        </p:txBody>
      </p:sp>
      <p:sp>
        <p:nvSpPr>
          <p:cNvPr id="11276" name="Rectangle 11"/>
          <p:cNvSpPr>
            <a:spLocks noChangeArrowheads="1"/>
          </p:cNvSpPr>
          <p:nvPr/>
        </p:nvSpPr>
        <p:spPr bwMode="auto">
          <a:xfrm>
            <a:off x="5057775" y="5217597"/>
            <a:ext cx="3171825" cy="503344"/>
          </a:xfrm>
          <a:prstGeom prst="rect">
            <a:avLst/>
          </a:prstGeom>
          <a:noFill/>
          <a:ln w="28575" algn="ctr">
            <a:solidFill>
              <a:srgbClr val="5A87C6"/>
            </a:solidFill>
            <a:miter lim="800000"/>
            <a:headEnd/>
            <a:tailEnd/>
          </a:ln>
        </p:spPr>
        <p:txBody>
          <a:bodyPr lIns="92075" tIns="46038" rIns="92075" bIns="46038" anchor="ctr">
            <a:spAutoFit/>
          </a:bodyPr>
          <a:lstStyle/>
          <a:p>
            <a:pPr eaLnBrk="0" hangingPunct="0">
              <a:lnSpc>
                <a:spcPts val="3200"/>
              </a:lnSpc>
            </a:pPr>
            <a:r>
              <a:rPr kumimoji="1" lang="zh-CN" altLang="en-US" sz="1800" b="1" dirty="0" smtClean="0">
                <a:solidFill>
                  <a:schemeClr val="hlink"/>
                </a:solidFill>
                <a:latin typeface="+mj-lt"/>
              </a:rPr>
              <a:t>仅在当年的所有期间是报告</a:t>
            </a:r>
            <a:endParaRPr kumimoji="1" lang="en-US" sz="1800" b="1" dirty="0">
              <a:solidFill>
                <a:schemeClr val="hlink"/>
              </a:solidFill>
              <a:latin typeface="+mj-lt"/>
            </a:endParaRPr>
          </a:p>
        </p:txBody>
      </p:sp>
      <p:sp>
        <p:nvSpPr>
          <p:cNvPr id="11277" name="Line 12"/>
          <p:cNvSpPr>
            <a:spLocks noChangeShapeType="1"/>
          </p:cNvSpPr>
          <p:nvPr/>
        </p:nvSpPr>
        <p:spPr bwMode="auto">
          <a:xfrm flipV="1">
            <a:off x="6635750" y="4395788"/>
            <a:ext cx="71438" cy="708025"/>
          </a:xfrm>
          <a:prstGeom prst="line">
            <a:avLst/>
          </a:prstGeom>
          <a:noFill/>
          <a:ln w="28575">
            <a:solidFill>
              <a:srgbClr val="5A87C6"/>
            </a:solidFill>
            <a:round/>
            <a:headEnd/>
            <a:tailEnd/>
          </a:ln>
        </p:spPr>
        <p:txBody>
          <a:bodyPr lIns="92075" tIns="46038" rIns="92075" bIns="46038" anchor="b"/>
          <a:lstStyle/>
          <a:p>
            <a:endParaRPr lang="en-US">
              <a:latin typeface="+mj-lt"/>
            </a:endParaRPr>
          </a:p>
        </p:txBody>
      </p:sp>
      <p:sp>
        <p:nvSpPr>
          <p:cNvPr id="11278" name="Oval 13"/>
          <p:cNvSpPr>
            <a:spLocks noChangeArrowheads="1"/>
          </p:cNvSpPr>
          <p:nvPr/>
        </p:nvSpPr>
        <p:spPr bwMode="auto">
          <a:xfrm>
            <a:off x="1600200" y="2901950"/>
            <a:ext cx="1008062" cy="647700"/>
          </a:xfrm>
          <a:prstGeom prst="ellipse">
            <a:avLst/>
          </a:prstGeom>
          <a:solidFill>
            <a:schemeClr val="accent2"/>
          </a:solidFill>
          <a:ln w="28575" algn="ctr">
            <a:solidFill>
              <a:srgbClr val="5A87C6"/>
            </a:solidFill>
            <a:round/>
            <a:headEnd/>
            <a:tailEnd/>
          </a:ln>
        </p:spPr>
        <p:txBody>
          <a:bodyPr wrap="none" lIns="92075" tIns="46038" rIns="92075" bIns="46038" anchor="ctr"/>
          <a:lstStyle/>
          <a:p>
            <a:pPr eaLnBrk="0" hangingPunct="0">
              <a:lnSpc>
                <a:spcPts val="3200"/>
              </a:lnSpc>
            </a:pPr>
            <a:r>
              <a:rPr kumimoji="1" lang="zh-CN" altLang="en-US" sz="2000" dirty="0" smtClean="0">
                <a:solidFill>
                  <a:schemeClr val="bg1"/>
                </a:solidFill>
                <a:latin typeface="+mj-lt"/>
              </a:rPr>
              <a:t>关闭</a:t>
            </a:r>
            <a:endParaRPr kumimoji="1" lang="en-US" sz="2000" dirty="0">
              <a:solidFill>
                <a:schemeClr val="bg1"/>
              </a:solidFill>
              <a:latin typeface="+mj-lt"/>
            </a:endParaRPr>
          </a:p>
        </p:txBody>
      </p:sp>
      <p:sp>
        <p:nvSpPr>
          <p:cNvPr id="11279" name="Oval 14"/>
          <p:cNvSpPr>
            <a:spLocks noChangeArrowheads="1"/>
          </p:cNvSpPr>
          <p:nvPr/>
        </p:nvSpPr>
        <p:spPr bwMode="auto">
          <a:xfrm>
            <a:off x="3716338" y="2901950"/>
            <a:ext cx="1008062" cy="647700"/>
          </a:xfrm>
          <a:prstGeom prst="ellipse">
            <a:avLst/>
          </a:prstGeom>
          <a:solidFill>
            <a:schemeClr val="accent2"/>
          </a:solidFill>
          <a:ln w="28575" algn="ctr">
            <a:solidFill>
              <a:srgbClr val="5A87C6"/>
            </a:solidFill>
            <a:round/>
            <a:headEnd/>
            <a:tailEnd/>
          </a:ln>
        </p:spPr>
        <p:txBody>
          <a:bodyPr wrap="none" lIns="92075" tIns="46038" rIns="92075" bIns="46038" anchor="ctr"/>
          <a:lstStyle/>
          <a:p>
            <a:pPr eaLnBrk="0" hangingPunct="0">
              <a:lnSpc>
                <a:spcPts val="3200"/>
              </a:lnSpc>
            </a:pPr>
            <a:r>
              <a:rPr kumimoji="1" lang="zh-CN" altLang="en-US" sz="2000" dirty="0" smtClean="0">
                <a:solidFill>
                  <a:schemeClr val="bg1"/>
                </a:solidFill>
                <a:latin typeface="+mj-lt"/>
              </a:rPr>
              <a:t>报告</a:t>
            </a:r>
            <a:endParaRPr kumimoji="1" lang="en-US" sz="2000" dirty="0">
              <a:solidFill>
                <a:schemeClr val="bg1"/>
              </a:solidFill>
              <a:latin typeface="+mj-lt"/>
            </a:endParaRPr>
          </a:p>
        </p:txBody>
      </p:sp>
      <p:sp>
        <p:nvSpPr>
          <p:cNvPr id="11280" name="Oval 15"/>
          <p:cNvSpPr>
            <a:spLocks noChangeArrowheads="1"/>
          </p:cNvSpPr>
          <p:nvPr/>
        </p:nvSpPr>
        <p:spPr bwMode="auto">
          <a:xfrm>
            <a:off x="6069012" y="2901950"/>
            <a:ext cx="1008063" cy="647700"/>
          </a:xfrm>
          <a:prstGeom prst="ellipse">
            <a:avLst/>
          </a:prstGeom>
          <a:solidFill>
            <a:schemeClr val="accent2"/>
          </a:solidFill>
          <a:ln w="28575" algn="ctr">
            <a:solidFill>
              <a:srgbClr val="5A87C6"/>
            </a:solidFill>
            <a:round/>
            <a:headEnd/>
            <a:tailEnd/>
          </a:ln>
        </p:spPr>
        <p:txBody>
          <a:bodyPr wrap="none" lIns="92075" tIns="46038" rIns="92075" bIns="46038" anchor="ctr"/>
          <a:lstStyle/>
          <a:p>
            <a:pPr eaLnBrk="0" hangingPunct="0">
              <a:lnSpc>
                <a:spcPts val="3200"/>
              </a:lnSpc>
            </a:pPr>
            <a:r>
              <a:rPr kumimoji="1" lang="zh-CN" altLang="en-US" sz="2000" dirty="0" smtClean="0">
                <a:solidFill>
                  <a:schemeClr val="bg1"/>
                </a:solidFill>
                <a:latin typeface="+mj-lt"/>
              </a:rPr>
              <a:t>冻结</a:t>
            </a:r>
            <a:endParaRPr kumimoji="1" lang="en-US" sz="2000" dirty="0">
              <a:solidFill>
                <a:schemeClr val="bg1"/>
              </a:solidFill>
              <a:latin typeface="+mj-lt"/>
            </a:endParaRPr>
          </a:p>
        </p:txBody>
      </p:sp>
      <p:sp>
        <p:nvSpPr>
          <p:cNvPr id="11281" name="Oval 16"/>
          <p:cNvSpPr>
            <a:spLocks noChangeArrowheads="1"/>
          </p:cNvSpPr>
          <p:nvPr/>
        </p:nvSpPr>
        <p:spPr bwMode="auto">
          <a:xfrm>
            <a:off x="1981201" y="1476375"/>
            <a:ext cx="1252538" cy="647700"/>
          </a:xfrm>
          <a:prstGeom prst="ellipse">
            <a:avLst/>
          </a:prstGeom>
          <a:solidFill>
            <a:schemeClr val="accent2"/>
          </a:solidFill>
          <a:ln w="28575" algn="ctr">
            <a:solidFill>
              <a:srgbClr val="5A87C6"/>
            </a:solidFill>
            <a:round/>
            <a:headEnd/>
            <a:tailEnd/>
          </a:ln>
        </p:spPr>
        <p:txBody>
          <a:bodyPr wrap="none" lIns="92075" tIns="46038" rIns="92075" bIns="46038" anchor="ctr"/>
          <a:lstStyle/>
          <a:p>
            <a:pPr eaLnBrk="0" hangingPunct="0">
              <a:lnSpc>
                <a:spcPts val="3200"/>
              </a:lnSpc>
            </a:pPr>
            <a:r>
              <a:rPr kumimoji="1" lang="zh-CN" altLang="en-US" sz="2000" dirty="0" smtClean="0">
                <a:solidFill>
                  <a:schemeClr val="bg1"/>
                </a:solidFill>
                <a:latin typeface="+mj-lt"/>
              </a:rPr>
              <a:t>重未结</a:t>
            </a:r>
            <a:endParaRPr kumimoji="1" lang="en-US" sz="2000" dirty="0">
              <a:solidFill>
                <a:schemeClr val="bg1"/>
              </a:solidFill>
              <a:latin typeface="+mj-lt"/>
            </a:endParaRPr>
          </a:p>
        </p:txBody>
      </p:sp>
      <p:sp>
        <p:nvSpPr>
          <p:cNvPr id="11282" name="Oval 17"/>
          <p:cNvSpPr>
            <a:spLocks noChangeArrowheads="1"/>
          </p:cNvSpPr>
          <p:nvPr/>
        </p:nvSpPr>
        <p:spPr bwMode="auto">
          <a:xfrm>
            <a:off x="3352800" y="1028700"/>
            <a:ext cx="1244600" cy="647700"/>
          </a:xfrm>
          <a:prstGeom prst="ellipse">
            <a:avLst/>
          </a:prstGeom>
          <a:solidFill>
            <a:schemeClr val="accent2"/>
          </a:solidFill>
          <a:ln w="28575" algn="ctr">
            <a:solidFill>
              <a:srgbClr val="5A87C6"/>
            </a:solidFill>
            <a:round/>
            <a:headEnd/>
            <a:tailEnd/>
          </a:ln>
        </p:spPr>
        <p:txBody>
          <a:bodyPr wrap="none" lIns="92075" tIns="46038" rIns="92075" bIns="46038" anchor="ctr"/>
          <a:lstStyle/>
          <a:p>
            <a:pPr eaLnBrk="0" hangingPunct="0">
              <a:lnSpc>
                <a:spcPts val="3200"/>
              </a:lnSpc>
            </a:pPr>
            <a:r>
              <a:rPr kumimoji="1" lang="zh-CN" altLang="en-US" sz="2000" dirty="0" smtClean="0">
                <a:solidFill>
                  <a:schemeClr val="bg1"/>
                </a:solidFill>
                <a:latin typeface="+mj-lt"/>
              </a:rPr>
              <a:t>重未结</a:t>
            </a:r>
            <a:endParaRPr kumimoji="1" lang="en-US" sz="2000" dirty="0">
              <a:solidFill>
                <a:schemeClr val="bg1"/>
              </a:solidFill>
              <a:latin typeface="+mj-lt"/>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40" name="Rectangle 61"/>
          <p:cNvSpPr>
            <a:spLocks noGrp="1" noChangeArrowheads="1"/>
          </p:cNvSpPr>
          <p:nvPr>
            <p:ph type="title"/>
          </p:nvPr>
        </p:nvSpPr>
        <p:spPr>
          <a:noFill/>
        </p:spPr>
        <p:txBody>
          <a:bodyPr>
            <a:normAutofit/>
          </a:bodyPr>
          <a:lstStyle/>
          <a:p>
            <a:pPr eaLnBrk="1" hangingPunct="1"/>
            <a:r>
              <a:rPr lang="zh-CN" altLang="en-US" dirty="0" smtClean="0"/>
              <a:t>期间状态改变的条件</a:t>
            </a:r>
            <a:endParaRPr lang="en-US" dirty="0" smtClean="0"/>
          </a:p>
        </p:txBody>
      </p:sp>
      <p:sp>
        <p:nvSpPr>
          <p:cNvPr id="12290" name="Footer Placeholder 3"/>
          <p:cNvSpPr>
            <a:spLocks noGrp="1"/>
          </p:cNvSpPr>
          <p:nvPr>
            <p:ph type="ftr" sz="quarter" idx="10"/>
          </p:nvPr>
        </p:nvSpPr>
        <p:spPr>
          <a:noFill/>
        </p:spPr>
        <p:txBody>
          <a:bodyPr/>
          <a:lstStyle/>
          <a:p>
            <a:r>
              <a:rPr lang="en-US" smtClean="0"/>
              <a:t>EF-GLPC-100</a:t>
            </a:r>
            <a:endParaRPr lang="en-US"/>
          </a:p>
        </p:txBody>
      </p:sp>
      <p:graphicFrame>
        <p:nvGraphicFramePr>
          <p:cNvPr id="20482" name="Group 2"/>
          <p:cNvGraphicFramePr>
            <a:graphicFrameLocks noGrp="1"/>
          </p:cNvGraphicFramePr>
          <p:nvPr>
            <p:ph idx="4294967295"/>
          </p:nvPr>
        </p:nvGraphicFramePr>
        <p:xfrm>
          <a:off x="485775" y="838200"/>
          <a:ext cx="8153400" cy="5334130"/>
        </p:xfrm>
        <a:graphic>
          <a:graphicData uri="http://schemas.openxmlformats.org/drawingml/2006/table">
            <a:tbl>
              <a:tblPr/>
              <a:tblGrid>
                <a:gridCol w="1865313"/>
                <a:gridCol w="1828800"/>
                <a:gridCol w="4459287"/>
              </a:tblGrid>
              <a:tr h="334963">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From Status</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To Status</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en-US" sz="2000" b="1" i="0" u="none" strike="noStrike" cap="none" normalizeH="0" baseline="0" dirty="0" smtClean="0">
                          <a:ln>
                            <a:noFill/>
                          </a:ln>
                          <a:solidFill>
                            <a:schemeClr val="tx1"/>
                          </a:solidFill>
                          <a:effectLst/>
                          <a:latin typeface="+mj-lt"/>
                        </a:rPr>
                        <a:t>Condition</a:t>
                      </a: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chemeClr val="accent1"/>
                    </a:solid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未结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锁定</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没有未过账事务</a:t>
                      </a:r>
                      <a:endParaRPr kumimoji="0" lang="en-US" sz="18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413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报告</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不适用</a:t>
                      </a:r>
                      <a:endParaRPr kumimoji="0" lang="en-US" sz="18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冻结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kern="1200" cap="none" normalizeH="0" baseline="0" dirty="0" smtClean="0">
                          <a:ln>
                            <a:noFill/>
                          </a:ln>
                          <a:solidFill>
                            <a:schemeClr val="tx1"/>
                          </a:solidFill>
                          <a:effectLst/>
                          <a:latin typeface="+mn-lt"/>
                          <a:ea typeface="+mn-ea"/>
                          <a:cs typeface="+mn-cs"/>
                        </a:rPr>
                        <a:t>不适用</a:t>
                      </a:r>
                      <a:endParaRPr kumimoji="0" lang="en-US" sz="1800" b="0" i="0" u="none" strike="noStrike" kern="1200" cap="none" normalizeH="0" baseline="0" dirty="0" smtClean="0">
                        <a:ln>
                          <a:noFill/>
                        </a:ln>
                        <a:solidFill>
                          <a:schemeClr val="tx1"/>
                        </a:solidFill>
                        <a:effectLst/>
                        <a:latin typeface="+mn-lt"/>
                        <a:ea typeface="+mn-ea"/>
                        <a:cs typeface="+mn-cs"/>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锁定</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未结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任何时候</a:t>
                      </a:r>
                      <a:endParaRPr kumimoji="0" lang="en-US" sz="18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5878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报告</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没有未过账的允许事务</a:t>
                      </a:r>
                      <a:endParaRPr kumimoji="0" lang="en-US" altLang="zh-CN" sz="18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defRPr/>
                      </a:pPr>
                      <a:r>
                        <a:rPr lang="zh-CN" altLang="en-US" dirty="0" smtClean="0"/>
                        <a:t>一致性检查</a:t>
                      </a:r>
                      <a:r>
                        <a:rPr kumimoji="0" lang="en-US" sz="1800" b="0" i="0" u="none" strike="noStrike" cap="none" normalizeH="0" baseline="0" dirty="0" smtClean="0">
                          <a:ln>
                            <a:noFill/>
                          </a:ln>
                          <a:solidFill>
                            <a:schemeClr val="tx1"/>
                          </a:solidFill>
                          <a:effectLst/>
                          <a:latin typeface="+mj-lt"/>
                        </a:rPr>
                        <a:t> </a:t>
                      </a:r>
                      <a:r>
                        <a:rPr kumimoji="0" lang="en-US" sz="1800" b="0" i="0" u="none" strike="noStrike" cap="none" normalizeH="0" baseline="0" dirty="0" smtClean="0">
                          <a:ln>
                            <a:noFill/>
                          </a:ln>
                          <a:solidFill>
                            <a:schemeClr val="tx1"/>
                          </a:solidFill>
                          <a:effectLst/>
                          <a:latin typeface="+mj-lt"/>
                        </a:rPr>
                        <a:t>OK</a:t>
                      </a: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前期是报告</a:t>
                      </a:r>
                      <a:endParaRPr kumimoji="0" lang="en-US" sz="1800" b="0" i="0" u="none" strike="noStrike" cap="none" normalizeH="0" baseline="0" dirty="0" smtClean="0">
                        <a:ln>
                          <a:noFill/>
                        </a:ln>
                        <a:solidFill>
                          <a:srgbClr val="FF0000"/>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冻结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kern="1200" cap="none" normalizeH="0" baseline="0" dirty="0" smtClean="0">
                          <a:ln>
                            <a:noFill/>
                          </a:ln>
                          <a:solidFill>
                            <a:schemeClr val="tx1"/>
                          </a:solidFill>
                          <a:effectLst/>
                          <a:latin typeface="+mn-lt"/>
                          <a:ea typeface="+mn-ea"/>
                          <a:cs typeface="+mn-cs"/>
                        </a:rPr>
                        <a:t>不适用</a:t>
                      </a:r>
                      <a:endParaRPr kumimoji="0" lang="en-US" sz="1800" b="0" i="0" u="none" strike="noStrike" kern="1200" cap="none" normalizeH="0" baseline="0" dirty="0" smtClean="0">
                        <a:ln>
                          <a:noFill/>
                        </a:ln>
                        <a:solidFill>
                          <a:schemeClr val="tx1"/>
                        </a:solidFill>
                        <a:effectLst/>
                        <a:latin typeface="+mn-lt"/>
                        <a:ea typeface="+mn-ea"/>
                        <a:cs typeface="+mn-cs"/>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报告</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未结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下期不是报告</a:t>
                      </a:r>
                      <a:endParaRPr kumimoji="0" lang="en-US" sz="18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27038">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锁定</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kern="1200" cap="none" normalizeH="0" baseline="0" dirty="0" smtClean="0">
                          <a:ln>
                            <a:noFill/>
                          </a:ln>
                          <a:solidFill>
                            <a:schemeClr val="tx1"/>
                          </a:solidFill>
                          <a:effectLst/>
                          <a:latin typeface="+mn-lt"/>
                          <a:ea typeface="+mn-ea"/>
                          <a:cs typeface="+mn-cs"/>
                        </a:rPr>
                        <a:t>不适用</a:t>
                      </a:r>
                      <a:endParaRPr kumimoji="0" lang="en-US" sz="1800" b="0" i="0" u="none" strike="noStrike" kern="1200" cap="none" normalizeH="0" baseline="0" dirty="0" smtClean="0">
                        <a:ln>
                          <a:noFill/>
                        </a:ln>
                        <a:solidFill>
                          <a:schemeClr val="tx1"/>
                        </a:solidFill>
                        <a:effectLst/>
                        <a:latin typeface="+mn-lt"/>
                        <a:ea typeface="+mn-ea"/>
                        <a:cs typeface="+mn-cs"/>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r>
              <a:tr h="460375">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endParaRPr kumimoji="0" lang="en-US" sz="2000" b="0" i="0" u="none" strike="noStrike" cap="none" normalizeH="0" baseline="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冻结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所有期间是报告</a:t>
                      </a:r>
                      <a:endParaRPr kumimoji="0" lang="en-US" sz="1800" b="0" i="0" u="none" strike="noStrike" cap="none" normalizeH="0" baseline="0" dirty="0" smtClean="0">
                        <a:ln>
                          <a:noFill/>
                        </a:ln>
                        <a:solidFill>
                          <a:schemeClr val="tx1"/>
                        </a:solidFill>
                        <a:effectLst/>
                        <a:latin typeface="+mj-lt"/>
                      </a:endParaRPr>
                    </a:p>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1800" b="0" i="0" u="none" strike="noStrike" cap="none" normalizeH="0" baseline="0" dirty="0" smtClean="0">
                          <a:ln>
                            <a:noFill/>
                          </a:ln>
                          <a:solidFill>
                            <a:schemeClr val="tx1"/>
                          </a:solidFill>
                          <a:effectLst/>
                          <a:latin typeface="+mj-lt"/>
                        </a:rPr>
                        <a:t>其他条件适用于年结</a:t>
                      </a:r>
                      <a:endParaRPr kumimoji="0" lang="en-US" sz="18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12700" cap="flat" cmpd="sng" algn="ctr">
                      <a:solidFill>
                        <a:schemeClr val="hlink"/>
                      </a:solidFill>
                      <a:prstDash val="solid"/>
                      <a:round/>
                      <a:headEnd type="none" w="med" len="med"/>
                      <a:tailEnd type="none" w="med" len="med"/>
                    </a:lnT>
                    <a:lnB w="28575" cap="flat" cmpd="sng" algn="ctr">
                      <a:solidFill>
                        <a:schemeClr val="tx2"/>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0" i="0" u="none" strike="noStrike" cap="none" normalizeH="0" baseline="0" dirty="0" smtClean="0">
                          <a:ln>
                            <a:noFill/>
                          </a:ln>
                          <a:solidFill>
                            <a:schemeClr val="tx1"/>
                          </a:solidFill>
                          <a:effectLst/>
                          <a:latin typeface="+mj-lt"/>
                        </a:rPr>
                        <a:t>冻结</a:t>
                      </a:r>
                      <a:endParaRPr kumimoji="0" lang="en-US" sz="2000" b="0"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solidFill>
                      <a:srgbClr val="FFFFCC"/>
                    </a:solidFill>
                  </a:tcPr>
                </a:tc>
                <a:tc gridSpan="2">
                  <a:txBody>
                    <a:bodyPr/>
                    <a:lstStyle/>
                    <a:p>
                      <a:pPr marL="0" marR="0" lvl="0" indent="0" algn="ctr" defTabSz="914400" rtl="0" eaLnBrk="1" fontAlgn="base" latinLnBrk="0" hangingPunct="1">
                        <a:lnSpc>
                          <a:spcPct val="70000"/>
                        </a:lnSpc>
                        <a:spcBef>
                          <a:spcPct val="25000"/>
                        </a:spcBef>
                        <a:spcAft>
                          <a:spcPct val="0"/>
                        </a:spcAft>
                        <a:buClr>
                          <a:srgbClr val="890C4C"/>
                        </a:buClr>
                        <a:buSzTx/>
                        <a:buFont typeface="Webdings" pitchFamily="18" charset="2"/>
                        <a:buNone/>
                        <a:tabLst/>
                      </a:pPr>
                      <a:r>
                        <a:rPr kumimoji="0" lang="zh-CN" altLang="en-US" sz="2000" b="1" i="0" u="none" strike="noStrike" cap="none" normalizeH="0" baseline="0" dirty="0" smtClean="0">
                          <a:ln>
                            <a:noFill/>
                          </a:ln>
                          <a:solidFill>
                            <a:schemeClr val="tx1"/>
                          </a:solidFill>
                          <a:effectLst/>
                          <a:latin typeface="+mj-lt"/>
                        </a:rPr>
                        <a:t>不允许状态改变</a:t>
                      </a:r>
                      <a:endParaRPr kumimoji="0" lang="en-US" sz="2000" b="1" i="0" u="none" strike="noStrike" cap="none" normalizeH="0" baseline="0" dirty="0" smtClean="0">
                        <a:ln>
                          <a:noFill/>
                        </a:ln>
                        <a:solidFill>
                          <a:schemeClr val="tx1"/>
                        </a:solidFill>
                        <a:effectLst/>
                        <a:latin typeface="+mj-lt"/>
                      </a:endParaRPr>
                    </a:p>
                  </a:txBody>
                  <a:tcPr marT="91440" marB="91440" horzOverflow="overflow">
                    <a:lnL w="12700" cap="flat" cmpd="sng" algn="ctr">
                      <a:solidFill>
                        <a:schemeClr val="hlink"/>
                      </a:solidFill>
                      <a:prstDash val="solid"/>
                      <a:round/>
                      <a:headEnd type="none" w="med" len="med"/>
                      <a:tailEnd type="none" w="med" len="med"/>
                    </a:lnL>
                    <a:lnR w="12700" cap="flat" cmpd="sng" algn="ctr">
                      <a:solidFill>
                        <a:schemeClr val="hlink"/>
                      </a:solidFill>
                      <a:prstDash val="solid"/>
                      <a:round/>
                      <a:headEnd type="none" w="med" len="med"/>
                      <a:tailEnd type="none" w="med" len="med"/>
                    </a:lnR>
                    <a:lnT w="28575" cap="flat" cmpd="sng" algn="ctr">
                      <a:solidFill>
                        <a:schemeClr val="tx2"/>
                      </a:solidFill>
                      <a:prstDash val="solid"/>
                      <a:round/>
                      <a:headEnd type="none" w="med" len="med"/>
                      <a:tailEnd type="none" w="med" len="med"/>
                    </a:lnT>
                    <a:lnB w="12700" cap="flat" cmpd="sng" algn="ctr">
                      <a:solidFill>
                        <a:schemeClr val="hlink"/>
                      </a:solidFill>
                      <a:prstDash val="solid"/>
                      <a:round/>
                      <a:headEnd type="none" w="med" len="med"/>
                      <a:tailEnd type="none" w="med" len="med"/>
                    </a:lnB>
                    <a:lnTlToBr>
                      <a:noFill/>
                    </a:lnTlToBr>
                    <a:lnBlToTr>
                      <a:noFill/>
                    </a:lnBlToTr>
                    <a:noFill/>
                  </a:tcPr>
                </a:tc>
                <a:tc hMerge="1">
                  <a:txBody>
                    <a:bodyPr/>
                    <a:lstStyle/>
                    <a:p>
                      <a:endParaRPr lang="en-US"/>
                    </a:p>
                  </a:txBody>
                  <a:tcPr/>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altLang="zh-CN" dirty="0" smtClean="0"/>
              <a:t>P</a:t>
            </a:r>
            <a:r>
              <a:rPr lang="zh-CN" altLang="en-US" dirty="0" smtClean="0"/>
              <a:t>＆</a:t>
            </a:r>
            <a:r>
              <a:rPr lang="en-US" altLang="zh-CN" dirty="0" smtClean="0"/>
              <a:t>L</a:t>
            </a:r>
            <a:r>
              <a:rPr lang="zh-CN" altLang="en-US" dirty="0" smtClean="0"/>
              <a:t>自动转移到资产负债表</a:t>
            </a:r>
            <a:r>
              <a:rPr lang="en-US" dirty="0" smtClean="0"/>
              <a:t>(</a:t>
            </a:r>
            <a:r>
              <a:rPr lang="en-US" dirty="0" smtClean="0"/>
              <a:t>Y/N)</a:t>
            </a:r>
          </a:p>
          <a:p>
            <a:pPr eaLnBrk="1" hangingPunct="1"/>
            <a:r>
              <a:rPr lang="zh-CN" altLang="en-US" dirty="0" smtClean="0"/>
              <a:t>状态从未结</a:t>
            </a:r>
            <a:r>
              <a:rPr lang="en-US" dirty="0" smtClean="0"/>
              <a:t> </a:t>
            </a:r>
            <a:r>
              <a:rPr lang="en-US" dirty="0" smtClean="0">
                <a:sym typeface="Wingdings" pitchFamily="2" charset="2"/>
              </a:rPr>
              <a:t> </a:t>
            </a:r>
            <a:r>
              <a:rPr lang="zh-CN" altLang="en-US" dirty="0" smtClean="0"/>
              <a:t>冻结</a:t>
            </a:r>
            <a:r>
              <a:rPr lang="zh-CN" altLang="en-US" dirty="0" smtClean="0"/>
              <a:t>的条件</a:t>
            </a:r>
            <a:endParaRPr lang="en-US" dirty="0" smtClean="0"/>
          </a:p>
          <a:p>
            <a:pPr lvl="1"/>
            <a:r>
              <a:rPr lang="zh-CN" altLang="en-US" dirty="0" smtClean="0"/>
              <a:t>当年所有期报告</a:t>
            </a:r>
          </a:p>
          <a:p>
            <a:pPr lvl="1"/>
            <a:r>
              <a:rPr lang="zh-CN" altLang="en-US" dirty="0" smtClean="0"/>
              <a:t>前一年的状态冻结</a:t>
            </a:r>
          </a:p>
          <a:p>
            <a:pPr lvl="1"/>
            <a:r>
              <a:rPr lang="zh-CN" altLang="en-US" dirty="0" smtClean="0"/>
              <a:t>下一个</a:t>
            </a:r>
            <a:r>
              <a:rPr lang="en-US" altLang="zh-CN" dirty="0" smtClean="0"/>
              <a:t>GL</a:t>
            </a:r>
            <a:r>
              <a:rPr lang="zh-CN" altLang="en-US" dirty="0" smtClean="0"/>
              <a:t>日历可用</a:t>
            </a:r>
          </a:p>
          <a:p>
            <a:pPr lvl="1"/>
            <a:r>
              <a:rPr lang="zh-CN" altLang="en-US" dirty="0" smtClean="0"/>
              <a:t>历史表最新</a:t>
            </a:r>
          </a:p>
          <a:p>
            <a:pPr lvl="1"/>
            <a:r>
              <a:rPr lang="zh-CN" altLang="en-US" dirty="0" smtClean="0"/>
              <a:t>所有账户总计（试算余额）</a:t>
            </a:r>
            <a:r>
              <a:rPr lang="en-US" altLang="zh-CN" dirty="0" smtClean="0"/>
              <a:t>= </a:t>
            </a:r>
            <a:r>
              <a:rPr lang="zh-CN" altLang="en-US" dirty="0" smtClean="0"/>
              <a:t>零</a:t>
            </a:r>
          </a:p>
          <a:p>
            <a:pPr lvl="1"/>
            <a:r>
              <a:rPr lang="zh-CN" altLang="en-US" dirty="0" smtClean="0"/>
              <a:t>可选检查：</a:t>
            </a:r>
            <a:r>
              <a:rPr lang="en-US" altLang="zh-CN" dirty="0" smtClean="0"/>
              <a:t>P</a:t>
            </a:r>
            <a:r>
              <a:rPr lang="zh-CN" altLang="en-US" dirty="0" smtClean="0"/>
              <a:t>＆</a:t>
            </a:r>
            <a:r>
              <a:rPr lang="en-US" altLang="zh-CN" dirty="0" smtClean="0"/>
              <a:t>L</a:t>
            </a:r>
            <a:r>
              <a:rPr lang="zh-CN" altLang="en-US" dirty="0" smtClean="0"/>
              <a:t>余额</a:t>
            </a:r>
            <a:r>
              <a:rPr lang="en-US" altLang="zh-CN" dirty="0" smtClean="0"/>
              <a:t>=</a:t>
            </a:r>
            <a:r>
              <a:rPr lang="zh-CN" altLang="en-US" dirty="0" smtClean="0"/>
              <a:t>零（“如果没有自动转移到</a:t>
            </a:r>
            <a:r>
              <a:rPr lang="en-US" altLang="zh-CN" dirty="0" smtClean="0"/>
              <a:t>P</a:t>
            </a:r>
            <a:r>
              <a:rPr lang="zh-CN" altLang="en-US" dirty="0" smtClean="0"/>
              <a:t>＆</a:t>
            </a:r>
            <a:r>
              <a:rPr lang="en-US" altLang="zh-CN" dirty="0" smtClean="0"/>
              <a:t>L</a:t>
            </a:r>
            <a:r>
              <a:rPr lang="zh-CN" altLang="en-US" dirty="0" smtClean="0"/>
              <a:t>到 </a:t>
            </a:r>
            <a:r>
              <a:rPr lang="en-US" altLang="zh-CN" dirty="0" smtClean="0"/>
              <a:t>BS“</a:t>
            </a:r>
            <a:r>
              <a:rPr lang="zh-CN" altLang="en-US" dirty="0" smtClean="0"/>
              <a:t>）</a:t>
            </a:r>
            <a:endParaRPr lang="en-US" dirty="0" smtClean="0"/>
          </a:p>
          <a:p>
            <a:pPr eaLnBrk="1" hangingPunct="1"/>
            <a:endParaRPr lang="en-US" dirty="0" smtClean="0"/>
          </a:p>
        </p:txBody>
      </p:sp>
      <p:sp>
        <p:nvSpPr>
          <p:cNvPr id="13315" name="Rectangle 2"/>
          <p:cNvSpPr>
            <a:spLocks noGrp="1" noChangeArrowheads="1"/>
          </p:cNvSpPr>
          <p:nvPr>
            <p:ph type="title"/>
          </p:nvPr>
        </p:nvSpPr>
        <p:spPr/>
        <p:txBody>
          <a:bodyPr/>
          <a:lstStyle/>
          <a:p>
            <a:pPr eaLnBrk="1" hangingPunct="1"/>
            <a:r>
              <a:rPr lang="en-US" dirty="0" smtClean="0"/>
              <a:t>GL </a:t>
            </a:r>
            <a:r>
              <a:rPr lang="zh-CN" altLang="en-US" dirty="0" smtClean="0"/>
              <a:t>年结</a:t>
            </a:r>
            <a:endParaRPr lang="en-US" dirty="0" smtClean="0"/>
          </a:p>
        </p:txBody>
      </p:sp>
      <p:sp>
        <p:nvSpPr>
          <p:cNvPr id="13314" name="Footer Placeholder 3"/>
          <p:cNvSpPr>
            <a:spLocks noGrp="1"/>
          </p:cNvSpPr>
          <p:nvPr>
            <p:ph type="ftr" sz="quarter" idx="10"/>
          </p:nvPr>
        </p:nvSpPr>
        <p:spPr>
          <a:noFill/>
        </p:spPr>
        <p:txBody>
          <a:bodyPr/>
          <a:lstStyle/>
          <a:p>
            <a:r>
              <a:rPr lang="en-US" smtClean="0"/>
              <a:t>EF-GLPC-110</a:t>
            </a: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r>
              <a:rPr lang="zh-CN" altLang="en-US" dirty="0" smtClean="0"/>
              <a:t>基本规则</a:t>
            </a:r>
          </a:p>
          <a:p>
            <a:r>
              <a:rPr lang="zh-CN" altLang="en-US" dirty="0" smtClean="0"/>
              <a:t>商业案例</a:t>
            </a:r>
          </a:p>
          <a:p>
            <a:r>
              <a:rPr lang="zh-CN" altLang="en-US" dirty="0" smtClean="0"/>
              <a:t>方法</a:t>
            </a:r>
          </a:p>
          <a:p>
            <a:r>
              <a:rPr lang="zh-CN" altLang="en-US" dirty="0" smtClean="0"/>
              <a:t>额外的偏移帐户</a:t>
            </a:r>
          </a:p>
          <a:p>
            <a:r>
              <a:rPr lang="zh-CN" altLang="en-US" dirty="0" smtClean="0"/>
              <a:t>虚拟税务代码</a:t>
            </a:r>
          </a:p>
          <a:p>
            <a:r>
              <a:rPr lang="zh-CN" altLang="en-US" dirty="0" smtClean="0"/>
              <a:t>最佳实践</a:t>
            </a:r>
            <a:endParaRPr lang="en-US" dirty="0" smtClean="0"/>
          </a:p>
        </p:txBody>
      </p:sp>
      <p:sp>
        <p:nvSpPr>
          <p:cNvPr id="14339" name="Rectangle 2"/>
          <p:cNvSpPr>
            <a:spLocks noGrp="1" noChangeArrowheads="1"/>
          </p:cNvSpPr>
          <p:nvPr>
            <p:ph type="title"/>
          </p:nvPr>
        </p:nvSpPr>
        <p:spPr/>
        <p:txBody>
          <a:bodyPr/>
          <a:lstStyle/>
          <a:p>
            <a:pPr eaLnBrk="1" hangingPunct="1"/>
            <a:r>
              <a:rPr lang="zh-CN" altLang="en-US" dirty="0" smtClean="0"/>
              <a:t>手动过账到税账户</a:t>
            </a:r>
            <a:endParaRPr lang="en-US" dirty="0" smtClean="0"/>
          </a:p>
        </p:txBody>
      </p:sp>
      <p:sp>
        <p:nvSpPr>
          <p:cNvPr id="14338" name="Footer Placeholder 3"/>
          <p:cNvSpPr>
            <a:spLocks noGrp="1"/>
          </p:cNvSpPr>
          <p:nvPr>
            <p:ph type="ftr" sz="quarter" idx="10"/>
          </p:nvPr>
        </p:nvSpPr>
        <p:spPr>
          <a:noFill/>
        </p:spPr>
        <p:txBody>
          <a:bodyPr/>
          <a:lstStyle/>
          <a:p>
            <a:r>
              <a:rPr lang="en-US" smtClean="0"/>
              <a:t>EF-GLPC-120</a:t>
            </a:r>
            <a:endParaRPr 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zh-CN" altLang="en-US" dirty="0" smtClean="0"/>
              <a:t>对于税账户</a:t>
            </a:r>
            <a:r>
              <a:rPr lang="en-US" dirty="0" smtClean="0"/>
              <a:t>, </a:t>
            </a:r>
            <a:r>
              <a:rPr lang="zh-CN" altLang="en-US" dirty="0" smtClean="0"/>
              <a:t>任何过账</a:t>
            </a:r>
            <a:endParaRPr lang="en-US" dirty="0" smtClean="0"/>
          </a:p>
          <a:p>
            <a:pPr lvl="1" eaLnBrk="1" hangingPunct="1"/>
            <a:r>
              <a:rPr lang="en-US" dirty="0" smtClean="0"/>
              <a:t>AR</a:t>
            </a:r>
          </a:p>
          <a:p>
            <a:pPr lvl="1" eaLnBrk="1" hangingPunct="1"/>
            <a:r>
              <a:rPr lang="en-US" dirty="0" smtClean="0"/>
              <a:t>AP</a:t>
            </a:r>
          </a:p>
          <a:p>
            <a:pPr lvl="1" eaLnBrk="1" hangingPunct="1"/>
            <a:r>
              <a:rPr lang="en-US" dirty="0" smtClean="0"/>
              <a:t>PO</a:t>
            </a:r>
          </a:p>
          <a:p>
            <a:pPr lvl="1" eaLnBrk="1" hangingPunct="1"/>
            <a:r>
              <a:rPr lang="zh-CN" altLang="en-US" dirty="0" smtClean="0"/>
              <a:t>日记账分录</a:t>
            </a:r>
            <a:endParaRPr lang="en-US" dirty="0" smtClean="0"/>
          </a:p>
          <a:p>
            <a:pPr>
              <a:spcBef>
                <a:spcPct val="50000"/>
              </a:spcBef>
            </a:pPr>
            <a:r>
              <a:rPr lang="zh-CN" altLang="en-US" dirty="0" smtClean="0"/>
              <a:t>必须</a:t>
            </a:r>
            <a:r>
              <a:rPr lang="zh-CN" altLang="en-US" dirty="0" smtClean="0"/>
              <a:t>有与</a:t>
            </a:r>
            <a:r>
              <a:rPr lang="zh-CN" altLang="en-US" dirty="0" smtClean="0"/>
              <a:t>增值</a:t>
            </a:r>
            <a:r>
              <a:rPr lang="zh-CN" altLang="en-US" dirty="0" smtClean="0"/>
              <a:t>税相</a:t>
            </a:r>
            <a:r>
              <a:rPr lang="zh-CN" altLang="en-US" dirty="0" smtClean="0"/>
              <a:t>关</a:t>
            </a:r>
            <a:r>
              <a:rPr lang="zh-CN" altLang="en-US" dirty="0" smtClean="0"/>
              <a:t>的过账记</a:t>
            </a:r>
            <a:r>
              <a:rPr lang="zh-CN" altLang="en-US" dirty="0" smtClean="0"/>
              <a:t>录</a:t>
            </a:r>
            <a:r>
              <a:rPr lang="en-US" dirty="0" smtClean="0"/>
              <a:t> </a:t>
            </a:r>
            <a:endParaRPr lang="en-US" dirty="0" smtClean="0"/>
          </a:p>
          <a:p>
            <a:pPr eaLnBrk="1" hangingPunct="1"/>
            <a:endParaRPr lang="en-US" dirty="0" smtClean="0"/>
          </a:p>
        </p:txBody>
      </p:sp>
      <p:sp>
        <p:nvSpPr>
          <p:cNvPr id="15363" name="Rectangle 2"/>
          <p:cNvSpPr>
            <a:spLocks noGrp="1" noChangeArrowheads="1"/>
          </p:cNvSpPr>
          <p:nvPr>
            <p:ph type="title"/>
          </p:nvPr>
        </p:nvSpPr>
        <p:spPr/>
        <p:txBody>
          <a:bodyPr/>
          <a:lstStyle/>
          <a:p>
            <a:r>
              <a:rPr lang="zh-CN" altLang="en-US" dirty="0" smtClean="0"/>
              <a:t>基本规则</a:t>
            </a:r>
          </a:p>
        </p:txBody>
      </p:sp>
      <p:sp>
        <p:nvSpPr>
          <p:cNvPr id="15362" name="Footer Placeholder 3"/>
          <p:cNvSpPr>
            <a:spLocks noGrp="1"/>
          </p:cNvSpPr>
          <p:nvPr>
            <p:ph type="ftr" sz="quarter" idx="10"/>
          </p:nvPr>
        </p:nvSpPr>
        <p:spPr>
          <a:noFill/>
        </p:spPr>
        <p:txBody>
          <a:bodyPr/>
          <a:lstStyle/>
          <a:p>
            <a:r>
              <a:rPr lang="en-US" smtClean="0"/>
              <a:t>EF-GLPC-130</a:t>
            </a: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zh-CN" altLang="en-US" dirty="0" smtClean="0"/>
              <a:t>认为需要转移的输入和输出税净额到单个账户以持有计提的负债到税务机关。</a:t>
            </a:r>
          </a:p>
          <a:p>
            <a:r>
              <a:rPr lang="zh-CN" altLang="en-US" dirty="0" smtClean="0"/>
              <a:t>付款可以对这个独立的计提帐户，这通常是一个标准</a:t>
            </a:r>
            <a:r>
              <a:rPr lang="en-US" altLang="zh-CN" dirty="0" smtClean="0"/>
              <a:t>GL</a:t>
            </a:r>
            <a:r>
              <a:rPr lang="zh-CN" altLang="en-US" dirty="0" smtClean="0"/>
              <a:t>帐户。</a:t>
            </a:r>
            <a:endParaRPr lang="en-US" dirty="0"/>
          </a:p>
        </p:txBody>
      </p:sp>
      <p:sp>
        <p:nvSpPr>
          <p:cNvPr id="5" name="Title 4"/>
          <p:cNvSpPr>
            <a:spLocks noGrp="1"/>
          </p:cNvSpPr>
          <p:nvPr>
            <p:ph type="title"/>
          </p:nvPr>
        </p:nvSpPr>
        <p:spPr/>
        <p:txBody>
          <a:bodyPr>
            <a:normAutofit/>
          </a:bodyPr>
          <a:lstStyle/>
          <a:p>
            <a:r>
              <a:rPr lang="zh-CN" altLang="en-US" dirty="0" smtClean="0"/>
              <a:t>计提的商业案例和缴纳税款</a:t>
            </a:r>
            <a:endParaRPr lang="en-US" dirty="0"/>
          </a:p>
        </p:txBody>
      </p:sp>
      <p:sp>
        <p:nvSpPr>
          <p:cNvPr id="16386" name="Footer Placeholder 1"/>
          <p:cNvSpPr>
            <a:spLocks noGrp="1"/>
          </p:cNvSpPr>
          <p:nvPr>
            <p:ph type="ftr" sz="quarter" idx="10"/>
          </p:nvPr>
        </p:nvSpPr>
        <p:spPr>
          <a:noFill/>
        </p:spPr>
        <p:txBody>
          <a:bodyPr/>
          <a:lstStyle/>
          <a:p>
            <a:r>
              <a:rPr lang="en-US" smtClean="0"/>
              <a:t>EF-GLPC-140</a:t>
            </a:r>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zh-CN" altLang="en-US" dirty="0" smtClean="0"/>
              <a:t>使用一个或两个附加的抵消账户</a:t>
            </a:r>
          </a:p>
          <a:p>
            <a:pPr lvl="1"/>
            <a:r>
              <a:rPr lang="zh-CN" altLang="en-US" dirty="0" smtClean="0"/>
              <a:t>过账相关税务帐户余额的冲销</a:t>
            </a:r>
          </a:p>
          <a:p>
            <a:r>
              <a:rPr lang="zh-CN" altLang="en-US" dirty="0" smtClean="0"/>
              <a:t>设置一个“虚拟”税码</a:t>
            </a:r>
          </a:p>
          <a:p>
            <a:pPr lvl="1"/>
            <a:r>
              <a:rPr lang="zh-CN" altLang="en-US" dirty="0" smtClean="0"/>
              <a:t>使用相同的输入和输出增值税账户</a:t>
            </a:r>
          </a:p>
          <a:p>
            <a:pPr lvl="1"/>
            <a:r>
              <a:rPr lang="zh-CN" altLang="en-US" dirty="0" smtClean="0"/>
              <a:t>过账计提税事务</a:t>
            </a:r>
            <a:endParaRPr lang="en-US" dirty="0"/>
          </a:p>
        </p:txBody>
      </p:sp>
      <p:sp>
        <p:nvSpPr>
          <p:cNvPr id="5" name="Title 4"/>
          <p:cNvSpPr>
            <a:spLocks noGrp="1"/>
          </p:cNvSpPr>
          <p:nvPr>
            <p:ph type="title"/>
          </p:nvPr>
        </p:nvSpPr>
        <p:spPr/>
        <p:txBody>
          <a:bodyPr>
            <a:normAutofit/>
          </a:bodyPr>
          <a:lstStyle/>
          <a:p>
            <a:r>
              <a:rPr lang="zh-CN" altLang="en-US" dirty="0" smtClean="0"/>
              <a:t>可能的方法</a:t>
            </a:r>
            <a:endParaRPr lang="en-US" dirty="0"/>
          </a:p>
        </p:txBody>
      </p:sp>
      <p:sp>
        <p:nvSpPr>
          <p:cNvPr id="17410" name="Footer Placeholder 1"/>
          <p:cNvSpPr>
            <a:spLocks noGrp="1"/>
          </p:cNvSpPr>
          <p:nvPr>
            <p:ph type="ftr" sz="quarter" idx="10"/>
          </p:nvPr>
        </p:nvSpPr>
        <p:spPr>
          <a:noFill/>
        </p:spPr>
        <p:txBody>
          <a:bodyPr/>
          <a:lstStyle/>
          <a:p>
            <a:r>
              <a:rPr lang="en-US" smtClean="0"/>
              <a:t>EF-GLPC-150</a:t>
            </a:r>
            <a:endParaRPr 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zh-CN" altLang="en-US" dirty="0" smtClean="0"/>
              <a:t>创建标准帐户</a:t>
            </a:r>
          </a:p>
          <a:p>
            <a:r>
              <a:rPr lang="zh-CN" altLang="en-US" dirty="0" smtClean="0"/>
              <a:t>过账相关税务帐户余额的冲销</a:t>
            </a:r>
          </a:p>
          <a:p>
            <a:r>
              <a:rPr lang="zh-CN" altLang="en-US" dirty="0" smtClean="0"/>
              <a:t>资产负债表上显示这些偏移的帐户在相同的位置作为输出和输入税账户（用于报告目的）</a:t>
            </a:r>
          </a:p>
          <a:p>
            <a:pPr lvl="1"/>
            <a:r>
              <a:rPr lang="zh-CN" altLang="en-US" dirty="0" smtClean="0"/>
              <a:t>缺点：输入和输出纳税账户的实际余额实际上从未减少</a:t>
            </a:r>
            <a:endParaRPr lang="en-US" dirty="0"/>
          </a:p>
        </p:txBody>
      </p:sp>
      <p:sp>
        <p:nvSpPr>
          <p:cNvPr id="5" name="Title 4"/>
          <p:cNvSpPr>
            <a:spLocks noGrp="1"/>
          </p:cNvSpPr>
          <p:nvPr>
            <p:ph type="title"/>
          </p:nvPr>
        </p:nvSpPr>
        <p:spPr/>
        <p:txBody>
          <a:bodyPr>
            <a:normAutofit/>
          </a:bodyPr>
          <a:lstStyle/>
          <a:p>
            <a:r>
              <a:rPr lang="zh-CN" altLang="en-US" dirty="0" smtClean="0"/>
              <a:t>附加的抵消账户</a:t>
            </a:r>
            <a:endParaRPr lang="en-US" dirty="0"/>
          </a:p>
        </p:txBody>
      </p:sp>
      <p:sp>
        <p:nvSpPr>
          <p:cNvPr id="18434" name="Footer Placeholder 1"/>
          <p:cNvSpPr>
            <a:spLocks noGrp="1"/>
          </p:cNvSpPr>
          <p:nvPr>
            <p:ph type="ftr" sz="quarter" idx="10"/>
          </p:nvPr>
        </p:nvSpPr>
        <p:spPr>
          <a:noFill/>
        </p:spPr>
        <p:txBody>
          <a:bodyPr/>
          <a:lstStyle/>
          <a:p>
            <a:r>
              <a:rPr lang="en-US" smtClean="0"/>
              <a:t>EF-GLPC-160</a:t>
            </a:r>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r>
              <a:rPr lang="zh-CN" altLang="en-US" dirty="0" smtClean="0"/>
              <a:t>期间状态和期间标记</a:t>
            </a:r>
          </a:p>
          <a:p>
            <a:r>
              <a:rPr lang="zh-CN" altLang="en-US" dirty="0" smtClean="0"/>
              <a:t>应用领域</a:t>
            </a:r>
          </a:p>
          <a:p>
            <a:r>
              <a:rPr lang="zh-CN" altLang="en-US" dirty="0" smtClean="0"/>
              <a:t>一致性检查</a:t>
            </a:r>
          </a:p>
          <a:p>
            <a:r>
              <a:rPr lang="en-US" altLang="zh-CN" dirty="0" smtClean="0"/>
              <a:t>GL</a:t>
            </a:r>
            <a:r>
              <a:rPr lang="zh-CN" altLang="en-US" dirty="0" smtClean="0"/>
              <a:t>月结</a:t>
            </a:r>
          </a:p>
          <a:p>
            <a:r>
              <a:rPr lang="en-US" altLang="zh-CN" dirty="0" smtClean="0"/>
              <a:t>GL</a:t>
            </a:r>
            <a:r>
              <a:rPr lang="zh-CN" altLang="en-US" dirty="0" smtClean="0"/>
              <a:t>年结</a:t>
            </a:r>
          </a:p>
          <a:p>
            <a:r>
              <a:rPr lang="zh-CN" altLang="en-US" dirty="0" smtClean="0"/>
              <a:t>手工过账到税账户</a:t>
            </a:r>
            <a:endParaRPr lang="en-US" dirty="0" smtClean="0"/>
          </a:p>
        </p:txBody>
      </p:sp>
      <p:sp>
        <p:nvSpPr>
          <p:cNvPr id="4099" name="Rectangle 2"/>
          <p:cNvSpPr>
            <a:spLocks noGrp="1" noChangeArrowheads="1"/>
          </p:cNvSpPr>
          <p:nvPr>
            <p:ph type="title"/>
          </p:nvPr>
        </p:nvSpPr>
        <p:spPr/>
        <p:txBody>
          <a:bodyPr/>
          <a:lstStyle/>
          <a:p>
            <a:pPr eaLnBrk="1" hangingPunct="1"/>
            <a:r>
              <a:rPr lang="zh-CN" altLang="en-US" dirty="0" smtClean="0"/>
              <a:t>关账功能概述</a:t>
            </a:r>
            <a:endParaRPr lang="en-US" dirty="0" smtClean="0"/>
          </a:p>
        </p:txBody>
      </p:sp>
      <p:sp>
        <p:nvSpPr>
          <p:cNvPr id="4098" name="Footer Placeholder 3"/>
          <p:cNvSpPr>
            <a:spLocks noGrp="1"/>
          </p:cNvSpPr>
          <p:nvPr>
            <p:ph type="ftr" sz="quarter" idx="10"/>
          </p:nvPr>
        </p:nvSpPr>
        <p:spPr>
          <a:noFill/>
        </p:spPr>
        <p:txBody>
          <a:bodyPr/>
          <a:lstStyle/>
          <a:p>
            <a:r>
              <a:rPr lang="en-US" smtClean="0"/>
              <a:t>EF-GLPC-020</a:t>
            </a: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zh-CN" altLang="en-US" dirty="0" smtClean="0"/>
              <a:t>在每个域设置税率只为“税收集中”的目的</a:t>
            </a:r>
          </a:p>
          <a:p>
            <a:r>
              <a:rPr lang="zh-CN" altLang="en-US" dirty="0" smtClean="0"/>
              <a:t>也可用于：</a:t>
            </a:r>
          </a:p>
          <a:p>
            <a:pPr lvl="1"/>
            <a:r>
              <a:rPr lang="zh-CN" altLang="en-US" dirty="0" smtClean="0"/>
              <a:t>年终结算</a:t>
            </a:r>
          </a:p>
          <a:p>
            <a:pPr lvl="1"/>
            <a:r>
              <a:rPr lang="zh-CN" altLang="en-US" dirty="0" smtClean="0"/>
              <a:t>合并</a:t>
            </a:r>
          </a:p>
          <a:p>
            <a:r>
              <a:rPr lang="zh-CN" altLang="en-US" dirty="0" smtClean="0"/>
              <a:t>推荐的方法</a:t>
            </a:r>
            <a:endParaRPr lang="en-US" dirty="0"/>
          </a:p>
        </p:txBody>
      </p:sp>
      <p:sp>
        <p:nvSpPr>
          <p:cNvPr id="5" name="Title 4"/>
          <p:cNvSpPr>
            <a:spLocks noGrp="1"/>
          </p:cNvSpPr>
          <p:nvPr>
            <p:ph type="title"/>
          </p:nvPr>
        </p:nvSpPr>
        <p:spPr/>
        <p:txBody>
          <a:bodyPr>
            <a:normAutofit/>
          </a:bodyPr>
          <a:lstStyle/>
          <a:p>
            <a:r>
              <a:rPr lang="zh-CN" altLang="en-US" dirty="0" smtClean="0"/>
              <a:t>虚拟税务代码</a:t>
            </a:r>
          </a:p>
        </p:txBody>
      </p:sp>
      <p:sp>
        <p:nvSpPr>
          <p:cNvPr id="19458" name="Footer Placeholder 1"/>
          <p:cNvSpPr>
            <a:spLocks noGrp="1"/>
          </p:cNvSpPr>
          <p:nvPr>
            <p:ph type="ftr" sz="quarter" idx="10"/>
          </p:nvPr>
        </p:nvSpPr>
        <p:spPr>
          <a:noFill/>
        </p:spPr>
        <p:txBody>
          <a:bodyPr/>
          <a:lstStyle/>
          <a:p>
            <a:r>
              <a:rPr lang="en-US" smtClean="0"/>
              <a:t>EF-GLPC-170</a:t>
            </a:r>
            <a:endParaRPr 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5"/>
          <p:cNvSpPr>
            <a:spLocks noGrp="1" noChangeArrowheads="1"/>
          </p:cNvSpPr>
          <p:nvPr>
            <p:ph idx="1"/>
          </p:nvPr>
        </p:nvSpPr>
        <p:spPr/>
        <p:txBody>
          <a:bodyPr/>
          <a:lstStyle/>
          <a:p>
            <a:r>
              <a:rPr lang="zh-CN" altLang="en-US" dirty="0" smtClean="0"/>
              <a:t>设置税参数</a:t>
            </a:r>
          </a:p>
          <a:p>
            <a:r>
              <a:rPr lang="zh-CN" altLang="en-US" dirty="0" smtClean="0"/>
              <a:t>税账户余额的报告</a:t>
            </a:r>
          </a:p>
          <a:p>
            <a:r>
              <a:rPr lang="zh-CN" altLang="en-US" dirty="0" smtClean="0"/>
              <a:t>清除税帐户的余额</a:t>
            </a:r>
            <a:endParaRPr lang="en-US" dirty="0" smtClean="0"/>
          </a:p>
        </p:txBody>
      </p:sp>
      <p:sp>
        <p:nvSpPr>
          <p:cNvPr id="20483" name="Rectangle 4"/>
          <p:cNvSpPr>
            <a:spLocks noGrp="1" noChangeArrowheads="1"/>
          </p:cNvSpPr>
          <p:nvPr>
            <p:ph type="title"/>
          </p:nvPr>
        </p:nvSpPr>
        <p:spPr/>
        <p:txBody>
          <a:bodyPr/>
          <a:lstStyle/>
          <a:p>
            <a:r>
              <a:rPr lang="zh-CN" altLang="en-US" b="0" dirty="0" smtClean="0"/>
              <a:t>最佳实践：虚拟税码</a:t>
            </a:r>
            <a:endParaRPr lang="en-US" dirty="0" smtClean="0"/>
          </a:p>
        </p:txBody>
      </p:sp>
      <p:sp>
        <p:nvSpPr>
          <p:cNvPr id="20482" name="Footer Placeholder 3"/>
          <p:cNvSpPr>
            <a:spLocks noGrp="1"/>
          </p:cNvSpPr>
          <p:nvPr>
            <p:ph type="ftr" sz="quarter" idx="10"/>
          </p:nvPr>
        </p:nvSpPr>
        <p:spPr>
          <a:noFill/>
        </p:spPr>
        <p:txBody>
          <a:bodyPr/>
          <a:lstStyle/>
          <a:p>
            <a:r>
              <a:rPr lang="en-US" smtClean="0"/>
              <a:t>EF-GLPC-180</a:t>
            </a:r>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zh-CN" altLang="en-US" dirty="0" smtClean="0"/>
              <a:t>国家税区</a:t>
            </a:r>
          </a:p>
          <a:p>
            <a:r>
              <a:rPr lang="zh-CN" altLang="en-US" dirty="0" smtClean="0"/>
              <a:t>税级，类型，用途</a:t>
            </a:r>
          </a:p>
          <a:p>
            <a:r>
              <a:rPr lang="zh-CN" altLang="en-US" dirty="0" smtClean="0"/>
              <a:t>税环境</a:t>
            </a:r>
          </a:p>
          <a:p>
            <a:r>
              <a:rPr lang="zh-CN" altLang="en-US" dirty="0" smtClean="0"/>
              <a:t>税箱，组</a:t>
            </a:r>
          </a:p>
          <a:p>
            <a:r>
              <a:rPr lang="zh-CN" altLang="en-US" dirty="0" smtClean="0"/>
              <a:t>税率</a:t>
            </a:r>
            <a:endParaRPr lang="en-US" dirty="0"/>
          </a:p>
        </p:txBody>
      </p:sp>
      <p:sp>
        <p:nvSpPr>
          <p:cNvPr id="5" name="Title 4"/>
          <p:cNvSpPr>
            <a:spLocks noGrp="1"/>
          </p:cNvSpPr>
          <p:nvPr>
            <p:ph type="title"/>
          </p:nvPr>
        </p:nvSpPr>
        <p:spPr/>
        <p:txBody>
          <a:bodyPr>
            <a:normAutofit/>
          </a:bodyPr>
          <a:lstStyle/>
          <a:p>
            <a:r>
              <a:rPr lang="zh-CN" altLang="en-US" dirty="0" smtClean="0"/>
              <a:t>设置税参数</a:t>
            </a:r>
            <a:endParaRPr lang="en-US" dirty="0"/>
          </a:p>
        </p:txBody>
      </p:sp>
      <p:sp>
        <p:nvSpPr>
          <p:cNvPr id="21506" name="Footer Placeholder 1"/>
          <p:cNvSpPr>
            <a:spLocks noGrp="1"/>
          </p:cNvSpPr>
          <p:nvPr>
            <p:ph type="ftr" sz="quarter" idx="10"/>
          </p:nvPr>
        </p:nvSpPr>
        <p:spPr>
          <a:noFill/>
        </p:spPr>
        <p:txBody>
          <a:bodyPr/>
          <a:lstStyle/>
          <a:p>
            <a:r>
              <a:rPr lang="en-US" smtClean="0"/>
              <a:t>EF-GLPC-190</a:t>
            </a: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zh-CN" altLang="en-US" dirty="0" smtClean="0"/>
              <a:t>税率</a:t>
            </a:r>
            <a:endParaRPr lang="en-US" dirty="0"/>
          </a:p>
        </p:txBody>
      </p:sp>
      <p:sp>
        <p:nvSpPr>
          <p:cNvPr id="22530" name="Footer Placeholder 1"/>
          <p:cNvSpPr>
            <a:spLocks noGrp="1"/>
          </p:cNvSpPr>
          <p:nvPr>
            <p:ph type="ftr" sz="quarter" idx="10"/>
          </p:nvPr>
        </p:nvSpPr>
        <p:spPr>
          <a:noFill/>
        </p:spPr>
        <p:txBody>
          <a:bodyPr/>
          <a:lstStyle/>
          <a:p>
            <a:r>
              <a:rPr lang="en-US" smtClean="0"/>
              <a:t>EF-GLPC-200</a:t>
            </a:r>
            <a:endParaRPr lang="en-US"/>
          </a:p>
        </p:txBody>
      </p:sp>
      <p:pic>
        <p:nvPicPr>
          <p:cNvPr id="22532" name="Picture 4" descr="9 tax rate1.JPG"/>
          <p:cNvPicPr>
            <a:picLocks noChangeAspect="1"/>
          </p:cNvPicPr>
          <p:nvPr/>
        </p:nvPicPr>
        <p:blipFill>
          <a:blip r:embed="rId2" cstate="print"/>
          <a:srcRect/>
          <a:stretch>
            <a:fillRect/>
          </a:stretch>
        </p:blipFill>
        <p:spPr bwMode="auto">
          <a:xfrm>
            <a:off x="1209675" y="1270000"/>
            <a:ext cx="6705600" cy="4521200"/>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zh-CN" altLang="en-US" dirty="0" smtClean="0"/>
              <a:t>关于税账户余额的报表</a:t>
            </a:r>
            <a:endParaRPr lang="en-US" dirty="0"/>
          </a:p>
        </p:txBody>
      </p:sp>
      <p:sp>
        <p:nvSpPr>
          <p:cNvPr id="23554" name="Footer Placeholder 1"/>
          <p:cNvSpPr>
            <a:spLocks noGrp="1"/>
          </p:cNvSpPr>
          <p:nvPr>
            <p:ph type="ftr" sz="quarter" idx="10"/>
          </p:nvPr>
        </p:nvSpPr>
        <p:spPr>
          <a:noFill/>
        </p:spPr>
        <p:txBody>
          <a:bodyPr/>
          <a:lstStyle/>
          <a:p>
            <a:r>
              <a:rPr lang="en-US" smtClean="0"/>
              <a:t>EF-GLPC-210</a:t>
            </a:r>
            <a:endParaRPr lang="en-US"/>
          </a:p>
        </p:txBody>
      </p:sp>
      <p:pic>
        <p:nvPicPr>
          <p:cNvPr id="23556" name="Picture 7" descr="Trial_Bal_View"/>
          <p:cNvPicPr>
            <a:picLocks noChangeAspect="1" noChangeArrowheads="1"/>
          </p:cNvPicPr>
          <p:nvPr/>
        </p:nvPicPr>
        <p:blipFill>
          <a:blip r:embed="rId2" cstate="print"/>
          <a:srcRect/>
          <a:stretch>
            <a:fillRect/>
          </a:stretch>
        </p:blipFill>
        <p:spPr bwMode="auto">
          <a:xfrm>
            <a:off x="1228725" y="1190625"/>
            <a:ext cx="6667500" cy="4676775"/>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Grp="1" noChangeArrowheads="1"/>
          </p:cNvSpPr>
          <p:nvPr>
            <p:ph type="title"/>
          </p:nvPr>
        </p:nvSpPr>
        <p:spPr/>
        <p:txBody>
          <a:bodyPr/>
          <a:lstStyle/>
          <a:p>
            <a:r>
              <a:rPr lang="zh-CN" altLang="en-US" dirty="0" smtClean="0"/>
              <a:t>清除税账户余额</a:t>
            </a:r>
            <a:endParaRPr lang="en-US" dirty="0" smtClean="0"/>
          </a:p>
        </p:txBody>
      </p:sp>
      <p:sp>
        <p:nvSpPr>
          <p:cNvPr id="24578" name="Footer Placeholder 3"/>
          <p:cNvSpPr>
            <a:spLocks noGrp="1"/>
          </p:cNvSpPr>
          <p:nvPr>
            <p:ph type="ftr" sz="quarter" idx="10"/>
          </p:nvPr>
        </p:nvSpPr>
        <p:spPr>
          <a:noFill/>
        </p:spPr>
        <p:txBody>
          <a:bodyPr/>
          <a:lstStyle/>
          <a:p>
            <a:r>
              <a:rPr lang="en-US" smtClean="0"/>
              <a:t>EF-GLPC-220</a:t>
            </a:r>
            <a:endParaRPr lang="en-US"/>
          </a:p>
        </p:txBody>
      </p:sp>
      <p:pic>
        <p:nvPicPr>
          <p:cNvPr id="24580" name="Picture 5" descr="ClearOutTax"/>
          <p:cNvPicPr>
            <a:picLocks noChangeAspect="1" noChangeArrowheads="1"/>
          </p:cNvPicPr>
          <p:nvPr/>
        </p:nvPicPr>
        <p:blipFill>
          <a:blip r:embed="rId2" cstate="print"/>
          <a:srcRect/>
          <a:stretch>
            <a:fillRect/>
          </a:stretch>
        </p:blipFill>
        <p:spPr bwMode="auto">
          <a:xfrm>
            <a:off x="657225" y="1752600"/>
            <a:ext cx="7810500" cy="3467100"/>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zh-CN" altLang="en-US" dirty="0" smtClean="0"/>
              <a:t>未结</a:t>
            </a:r>
            <a:endParaRPr lang="en-US" dirty="0" smtClean="0"/>
          </a:p>
          <a:p>
            <a:pPr lvl="1" eaLnBrk="1" hangingPunct="1"/>
            <a:r>
              <a:rPr lang="zh-CN" altLang="en-US" dirty="0" smtClean="0"/>
              <a:t>允许所有事务过账</a:t>
            </a:r>
            <a:endParaRPr lang="en-US" dirty="0" smtClean="0"/>
          </a:p>
          <a:p>
            <a:r>
              <a:rPr lang="zh-CN" altLang="en-US" dirty="0" smtClean="0"/>
              <a:t>锁定</a:t>
            </a:r>
            <a:endParaRPr lang="en-US" dirty="0" smtClean="0"/>
          </a:p>
          <a:p>
            <a:pPr lvl="1" eaLnBrk="1" hangingPunct="1"/>
            <a:r>
              <a:rPr lang="zh-CN" altLang="en-US" dirty="0" smtClean="0"/>
              <a:t>月结</a:t>
            </a:r>
            <a:r>
              <a:rPr lang="en-US" dirty="0" smtClean="0"/>
              <a:t>, </a:t>
            </a:r>
            <a:r>
              <a:rPr lang="zh-CN" altLang="en-US" dirty="0" smtClean="0"/>
              <a:t>不能过账</a:t>
            </a:r>
            <a:endParaRPr lang="en-US" dirty="0" smtClean="0"/>
          </a:p>
          <a:p>
            <a:r>
              <a:rPr lang="zh-CN" altLang="en-US" dirty="0" smtClean="0"/>
              <a:t>报告</a:t>
            </a:r>
            <a:endParaRPr lang="en-US" altLang="zh-CN" dirty="0" smtClean="0"/>
          </a:p>
          <a:p>
            <a:pPr lvl="1"/>
            <a:r>
              <a:rPr lang="zh-CN" altLang="en-US" dirty="0" smtClean="0"/>
              <a:t>月结</a:t>
            </a:r>
            <a:r>
              <a:rPr lang="en-US" dirty="0" smtClean="0"/>
              <a:t>,</a:t>
            </a:r>
            <a:r>
              <a:rPr lang="zh-CN" altLang="en-US" dirty="0" smtClean="0"/>
              <a:t>不能过账</a:t>
            </a:r>
            <a:endParaRPr lang="en-US" dirty="0" smtClean="0"/>
          </a:p>
          <a:p>
            <a:pPr eaLnBrk="1" hangingPunct="1"/>
            <a:r>
              <a:rPr lang="en-US" dirty="0" smtClean="0"/>
              <a:t>“</a:t>
            </a:r>
            <a:r>
              <a:rPr lang="zh-CN" altLang="en-US" dirty="0" smtClean="0"/>
              <a:t>冻结</a:t>
            </a:r>
            <a:r>
              <a:rPr lang="en-US" dirty="0" smtClean="0"/>
              <a:t>”</a:t>
            </a:r>
            <a:endParaRPr lang="en-US" dirty="0" smtClean="0"/>
          </a:p>
          <a:p>
            <a:pPr lvl="1" eaLnBrk="1" hangingPunct="1"/>
            <a:r>
              <a:rPr lang="zh-CN" altLang="en-US" dirty="0" smtClean="0"/>
              <a:t>年结</a:t>
            </a:r>
            <a:endParaRPr lang="en-US" dirty="0" smtClean="0"/>
          </a:p>
          <a:p>
            <a:r>
              <a:rPr lang="zh-CN" altLang="en-US" dirty="0" smtClean="0"/>
              <a:t>期间状态改变触发期间标识改变</a:t>
            </a:r>
            <a:r>
              <a:rPr lang="en-US" dirty="0" smtClean="0"/>
              <a:t> (</a:t>
            </a:r>
            <a:r>
              <a:rPr lang="zh-CN" altLang="en-US" dirty="0" smtClean="0"/>
              <a:t>审计线索</a:t>
            </a:r>
            <a:r>
              <a:rPr lang="en-US" dirty="0" smtClean="0"/>
              <a:t>)</a:t>
            </a:r>
            <a:endParaRPr lang="en-US" dirty="0" smtClean="0"/>
          </a:p>
        </p:txBody>
      </p:sp>
      <p:sp>
        <p:nvSpPr>
          <p:cNvPr id="5123" name="Rectangle 2"/>
          <p:cNvSpPr>
            <a:spLocks noGrp="1" noChangeArrowheads="1"/>
          </p:cNvSpPr>
          <p:nvPr>
            <p:ph type="title"/>
          </p:nvPr>
        </p:nvSpPr>
        <p:spPr/>
        <p:txBody>
          <a:bodyPr/>
          <a:lstStyle/>
          <a:p>
            <a:r>
              <a:rPr lang="zh-CN" altLang="en-US" dirty="0" smtClean="0"/>
              <a:t>期间状态和期间标记</a:t>
            </a:r>
          </a:p>
        </p:txBody>
      </p:sp>
      <p:sp>
        <p:nvSpPr>
          <p:cNvPr id="5122" name="Footer Placeholder 3"/>
          <p:cNvSpPr>
            <a:spLocks noGrp="1"/>
          </p:cNvSpPr>
          <p:nvPr>
            <p:ph type="ftr" sz="quarter" idx="10"/>
          </p:nvPr>
        </p:nvSpPr>
        <p:spPr>
          <a:noFill/>
        </p:spPr>
        <p:txBody>
          <a:bodyPr/>
          <a:lstStyle/>
          <a:p>
            <a:r>
              <a:rPr lang="en-US" smtClean="0"/>
              <a:t>EF-GLPC-030</a:t>
            </a: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p:txBody>
          <a:bodyPr/>
          <a:lstStyle/>
          <a:p>
            <a:pPr eaLnBrk="1" hangingPunct="1"/>
            <a:r>
              <a:rPr lang="zh-CN" altLang="en-US" dirty="0" smtClean="0"/>
              <a:t>分别地锁定领域</a:t>
            </a:r>
            <a:endParaRPr lang="en-US" dirty="0" smtClean="0"/>
          </a:p>
          <a:p>
            <a:pPr lvl="1" eaLnBrk="1" hangingPunct="1"/>
            <a:r>
              <a:rPr lang="en-US" dirty="0" smtClean="0"/>
              <a:t>AP</a:t>
            </a:r>
            <a:r>
              <a:rPr lang="zh-CN" altLang="en-US" dirty="0" smtClean="0"/>
              <a:t>分类账</a:t>
            </a:r>
            <a:r>
              <a:rPr lang="en-US" dirty="0" smtClean="0"/>
              <a:t>, </a:t>
            </a:r>
            <a:r>
              <a:rPr lang="zh-CN" altLang="en-US" dirty="0" smtClean="0"/>
              <a:t>销售分类账</a:t>
            </a:r>
            <a:r>
              <a:rPr lang="en-US" dirty="0" smtClean="0"/>
              <a:t>, </a:t>
            </a:r>
            <a:r>
              <a:rPr lang="zh-CN" altLang="en-US" dirty="0" smtClean="0"/>
              <a:t>库存</a:t>
            </a:r>
            <a:endParaRPr lang="en-US" dirty="0" smtClean="0"/>
          </a:p>
          <a:p>
            <a:pPr lvl="1"/>
            <a:r>
              <a:rPr lang="zh-CN" altLang="en-US" dirty="0" smtClean="0"/>
              <a:t>锁定</a:t>
            </a:r>
            <a:r>
              <a:rPr lang="en-US" altLang="zh-CN" dirty="0" smtClean="0"/>
              <a:t>GL</a:t>
            </a:r>
            <a:r>
              <a:rPr lang="zh-CN" altLang="en-US" dirty="0" smtClean="0"/>
              <a:t>即锁</a:t>
            </a:r>
            <a:r>
              <a:rPr lang="zh-CN" altLang="en-US" dirty="0" smtClean="0"/>
              <a:t>定所有领域，包括固定资产</a:t>
            </a:r>
            <a:endParaRPr lang="en-US" dirty="0" smtClean="0"/>
          </a:p>
          <a:p>
            <a:r>
              <a:rPr lang="zh-CN" altLang="en-US" dirty="0" smtClean="0"/>
              <a:t>全面的期间状态变化</a:t>
            </a:r>
          </a:p>
          <a:p>
            <a:pPr lvl="1"/>
            <a:r>
              <a:rPr lang="zh-CN" altLang="en-US" dirty="0" smtClean="0"/>
              <a:t>期间锁定，锁定所有应用领域</a:t>
            </a:r>
          </a:p>
          <a:p>
            <a:pPr lvl="1"/>
            <a:r>
              <a:rPr lang="zh-CN" altLang="en-US" dirty="0" smtClean="0"/>
              <a:t>重新打开选定的应用领域</a:t>
            </a:r>
          </a:p>
          <a:p>
            <a:r>
              <a:rPr lang="zh-CN" altLang="en-US" dirty="0" smtClean="0"/>
              <a:t>应用领域状态改变</a:t>
            </a:r>
          </a:p>
          <a:p>
            <a:pPr lvl="1"/>
            <a:r>
              <a:rPr lang="zh-CN" altLang="en-US" dirty="0" smtClean="0"/>
              <a:t>锁定应用领域，在其他领域没有任何影响</a:t>
            </a:r>
          </a:p>
          <a:p>
            <a:pPr lvl="1"/>
            <a:r>
              <a:rPr lang="zh-CN" altLang="en-US" dirty="0" smtClean="0"/>
              <a:t>应用领域重新开放，没有其他应用领域的影响，但全面状态打开</a:t>
            </a:r>
            <a:endParaRPr lang="en-US" dirty="0" smtClean="0"/>
          </a:p>
        </p:txBody>
      </p:sp>
      <p:sp>
        <p:nvSpPr>
          <p:cNvPr id="6147" name="Rectangle 2"/>
          <p:cNvSpPr>
            <a:spLocks noGrp="1" noChangeArrowheads="1"/>
          </p:cNvSpPr>
          <p:nvPr>
            <p:ph type="title"/>
          </p:nvPr>
        </p:nvSpPr>
        <p:spPr/>
        <p:txBody>
          <a:bodyPr>
            <a:normAutofit/>
          </a:bodyPr>
          <a:lstStyle/>
          <a:p>
            <a:r>
              <a:rPr lang="zh-CN" altLang="en-US" dirty="0" smtClean="0"/>
              <a:t>应用领</a:t>
            </a:r>
            <a:r>
              <a:rPr lang="zh-CN" altLang="en-US" dirty="0" smtClean="0"/>
              <a:t>域</a:t>
            </a:r>
            <a:endParaRPr lang="en-US" dirty="0" smtClean="0"/>
          </a:p>
        </p:txBody>
      </p:sp>
      <p:sp>
        <p:nvSpPr>
          <p:cNvPr id="6146" name="Footer Placeholder 3"/>
          <p:cNvSpPr>
            <a:spLocks noGrp="1"/>
          </p:cNvSpPr>
          <p:nvPr>
            <p:ph type="ftr" sz="quarter" idx="10"/>
          </p:nvPr>
        </p:nvSpPr>
        <p:spPr>
          <a:noFill/>
        </p:spPr>
        <p:txBody>
          <a:bodyPr/>
          <a:lstStyle/>
          <a:p>
            <a:r>
              <a:rPr lang="en-US" smtClean="0"/>
              <a:t>EF-GLPC-040</a:t>
            </a:r>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p:txBody>
          <a:bodyPr/>
          <a:lstStyle/>
          <a:p>
            <a:pPr eaLnBrk="1" hangingPunct="1"/>
            <a:r>
              <a:rPr lang="zh-CN" altLang="en-US" dirty="0" smtClean="0"/>
              <a:t>月结处理流程</a:t>
            </a:r>
            <a:endParaRPr lang="en-US" dirty="0" smtClean="0"/>
          </a:p>
        </p:txBody>
      </p:sp>
      <p:sp>
        <p:nvSpPr>
          <p:cNvPr id="7170" name="Footer Placeholder 3"/>
          <p:cNvSpPr>
            <a:spLocks noGrp="1"/>
          </p:cNvSpPr>
          <p:nvPr>
            <p:ph type="ftr" sz="quarter" idx="10"/>
          </p:nvPr>
        </p:nvSpPr>
        <p:spPr>
          <a:noFill/>
        </p:spPr>
        <p:txBody>
          <a:bodyPr/>
          <a:lstStyle/>
          <a:p>
            <a:r>
              <a:rPr lang="en-US" smtClean="0"/>
              <a:t>EF-GLPC-050</a:t>
            </a:r>
            <a:endParaRPr lang="en-US"/>
          </a:p>
        </p:txBody>
      </p:sp>
      <p:pic>
        <p:nvPicPr>
          <p:cNvPr id="7172" name="Picture 3"/>
          <p:cNvPicPr>
            <a:picLocks noChangeAspect="1" noChangeArrowheads="1"/>
          </p:cNvPicPr>
          <p:nvPr/>
        </p:nvPicPr>
        <p:blipFill>
          <a:blip r:embed="rId3" cstate="print"/>
          <a:srcRect/>
          <a:stretch>
            <a:fillRect/>
          </a:stretch>
        </p:blipFill>
        <p:spPr bwMode="auto">
          <a:xfrm>
            <a:off x="1981200" y="904875"/>
            <a:ext cx="5162550" cy="5276850"/>
          </a:xfrm>
          <a:prstGeom prst="rect">
            <a:avLst/>
          </a:prstGeom>
          <a:noFill/>
          <a:ln w="9525" algn="ctr">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zh-CN" altLang="en-US" dirty="0" smtClean="0"/>
              <a:t>一系列的验证，验证的财务表的完整性。</a:t>
            </a:r>
          </a:p>
          <a:p>
            <a:r>
              <a:rPr lang="zh-CN" altLang="en-US" dirty="0" smtClean="0"/>
              <a:t>您可以运行三个类别的一致性检查 </a:t>
            </a:r>
            <a:r>
              <a:rPr lang="en-US" dirty="0" smtClean="0"/>
              <a:t>:</a:t>
            </a:r>
            <a:endParaRPr lang="en-US" dirty="0" smtClean="0"/>
          </a:p>
          <a:p>
            <a:pPr lvl="1"/>
            <a:r>
              <a:rPr lang="zh-CN" altLang="en-US" dirty="0" smtClean="0"/>
              <a:t>技术</a:t>
            </a:r>
          </a:p>
          <a:p>
            <a:pPr lvl="1"/>
            <a:r>
              <a:rPr lang="zh-CN" altLang="en-US" dirty="0" smtClean="0"/>
              <a:t>业务</a:t>
            </a:r>
            <a:endParaRPr lang="zh-CN" altLang="en-US" dirty="0" smtClean="0"/>
          </a:p>
          <a:p>
            <a:pPr lvl="1"/>
            <a:r>
              <a:rPr lang="zh-CN" altLang="en-US" dirty="0" smtClean="0"/>
              <a:t>其他</a:t>
            </a:r>
            <a:endParaRPr lang="en-US" dirty="0" smtClean="0"/>
          </a:p>
          <a:p>
            <a:r>
              <a:rPr lang="zh-CN" altLang="en-US" dirty="0" smtClean="0"/>
              <a:t>技术和业务检</a:t>
            </a:r>
            <a:r>
              <a:rPr lang="zh-CN" altLang="en-US" dirty="0" smtClean="0"/>
              <a:t>查是关</a:t>
            </a:r>
            <a:r>
              <a:rPr lang="zh-CN" altLang="en-US" dirty="0" smtClean="0"/>
              <a:t>闭</a:t>
            </a:r>
            <a:r>
              <a:rPr lang="en-US" altLang="zh-CN" dirty="0" smtClean="0"/>
              <a:t>GL</a:t>
            </a:r>
            <a:r>
              <a:rPr lang="zh-CN" altLang="en-US" dirty="0" smtClean="0"/>
              <a:t>期间的先决条件</a:t>
            </a:r>
            <a:r>
              <a:rPr lang="en-US" dirty="0" smtClean="0"/>
              <a:t>.</a:t>
            </a:r>
            <a:endParaRPr lang="en-US" dirty="0" smtClean="0"/>
          </a:p>
        </p:txBody>
      </p:sp>
      <p:sp>
        <p:nvSpPr>
          <p:cNvPr id="3" name="Title 2"/>
          <p:cNvSpPr>
            <a:spLocks noGrp="1"/>
          </p:cNvSpPr>
          <p:nvPr>
            <p:ph type="title"/>
          </p:nvPr>
        </p:nvSpPr>
        <p:spPr/>
        <p:txBody>
          <a:bodyPr/>
          <a:lstStyle/>
          <a:p>
            <a:r>
              <a:rPr lang="zh-CN" altLang="en-US" dirty="0" smtClean="0"/>
              <a:t>一致性检查</a:t>
            </a:r>
          </a:p>
        </p:txBody>
      </p:sp>
      <p:sp>
        <p:nvSpPr>
          <p:cNvPr id="4" name="Footer Placeholder 3"/>
          <p:cNvSpPr>
            <a:spLocks noGrp="1"/>
          </p:cNvSpPr>
          <p:nvPr>
            <p:ph type="ftr" sz="quarter" idx="10"/>
          </p:nvPr>
        </p:nvSpPr>
        <p:spPr/>
        <p:txBody>
          <a:bodyPr/>
          <a:lstStyle/>
          <a:p>
            <a:pPr>
              <a:defRPr/>
            </a:pPr>
            <a:r>
              <a:rPr lang="en-US" dirty="0" smtClean="0"/>
              <a:t>EF-GLPC-052</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dirty="0" smtClean="0"/>
              <a:t>一致性检</a:t>
            </a:r>
            <a:r>
              <a:rPr lang="zh-CN" altLang="en-US" dirty="0" smtClean="0"/>
              <a:t>查执行</a:t>
            </a:r>
            <a:endParaRPr lang="en-US" dirty="0"/>
          </a:p>
        </p:txBody>
      </p:sp>
      <p:sp>
        <p:nvSpPr>
          <p:cNvPr id="3" name="Footer Placeholder 2"/>
          <p:cNvSpPr>
            <a:spLocks noGrp="1"/>
          </p:cNvSpPr>
          <p:nvPr>
            <p:ph type="ftr" sz="quarter" idx="10"/>
          </p:nvPr>
        </p:nvSpPr>
        <p:spPr/>
        <p:txBody>
          <a:bodyPr/>
          <a:lstStyle/>
          <a:p>
            <a:pPr>
              <a:defRPr/>
            </a:pPr>
            <a:r>
              <a:rPr lang="en-US" dirty="0" smtClean="0"/>
              <a:t>EF-GLPC-054</a:t>
            </a:r>
            <a:endParaRPr lang="en-US" dirty="0"/>
          </a:p>
        </p:txBody>
      </p:sp>
      <p:pic>
        <p:nvPicPr>
          <p:cNvPr id="4" name="Picture 3" descr="ConsistencyChecksExec.PNG"/>
          <p:cNvPicPr>
            <a:picLocks noChangeAspect="1"/>
          </p:cNvPicPr>
          <p:nvPr/>
        </p:nvPicPr>
        <p:blipFill>
          <a:blip r:embed="rId2" cstate="print"/>
          <a:stretch>
            <a:fillRect/>
          </a:stretch>
        </p:blipFill>
        <p:spPr>
          <a:xfrm>
            <a:off x="457200" y="990600"/>
            <a:ext cx="8224308" cy="4976052"/>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dirty="0" smtClean="0"/>
              <a:t>一致性检</a:t>
            </a:r>
            <a:r>
              <a:rPr lang="zh-CN" altLang="en-US" dirty="0" smtClean="0"/>
              <a:t>查结果</a:t>
            </a:r>
            <a:endParaRPr lang="en-US" dirty="0"/>
          </a:p>
        </p:txBody>
      </p:sp>
      <p:sp>
        <p:nvSpPr>
          <p:cNvPr id="3" name="Footer Placeholder 2"/>
          <p:cNvSpPr>
            <a:spLocks noGrp="1"/>
          </p:cNvSpPr>
          <p:nvPr>
            <p:ph type="ftr" sz="quarter" idx="10"/>
          </p:nvPr>
        </p:nvSpPr>
        <p:spPr/>
        <p:txBody>
          <a:bodyPr/>
          <a:lstStyle/>
          <a:p>
            <a:pPr>
              <a:defRPr/>
            </a:pPr>
            <a:r>
              <a:rPr lang="en-US" dirty="0" smtClean="0"/>
              <a:t>EF-GLPC-056</a:t>
            </a:r>
            <a:endParaRPr lang="en-US" dirty="0"/>
          </a:p>
        </p:txBody>
      </p:sp>
      <p:pic>
        <p:nvPicPr>
          <p:cNvPr id="4" name="Picture 3" descr="ConsistencyChecksExec-PassFailed.PNG"/>
          <p:cNvPicPr>
            <a:picLocks noChangeAspect="1"/>
          </p:cNvPicPr>
          <p:nvPr/>
        </p:nvPicPr>
        <p:blipFill>
          <a:blip r:embed="rId2" cstate="print"/>
          <a:stretch>
            <a:fillRect/>
          </a:stretch>
        </p:blipFill>
        <p:spPr>
          <a:xfrm>
            <a:off x="381000" y="1447800"/>
            <a:ext cx="8686800" cy="37280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zh-CN" altLang="en-US" dirty="0" smtClean="0"/>
              <a:t>期间锁定</a:t>
            </a:r>
            <a:endParaRPr lang="en-US" dirty="0" smtClean="0"/>
          </a:p>
        </p:txBody>
      </p:sp>
      <p:sp>
        <p:nvSpPr>
          <p:cNvPr id="8194" name="Footer Placeholder 3"/>
          <p:cNvSpPr>
            <a:spLocks noGrp="1"/>
          </p:cNvSpPr>
          <p:nvPr>
            <p:ph type="ftr" sz="quarter" idx="10"/>
          </p:nvPr>
        </p:nvSpPr>
        <p:spPr>
          <a:noFill/>
        </p:spPr>
        <p:txBody>
          <a:bodyPr/>
          <a:lstStyle/>
          <a:p>
            <a:r>
              <a:rPr lang="en-US" smtClean="0"/>
              <a:t>EF-GLPC-060</a:t>
            </a:r>
            <a:endParaRPr lang="en-US"/>
          </a:p>
        </p:txBody>
      </p:sp>
      <p:pic>
        <p:nvPicPr>
          <p:cNvPr id="5" name="Picture 4" descr="Entity-GL-Period-Lock.JPG"/>
          <p:cNvPicPr>
            <a:picLocks noChangeAspect="1"/>
          </p:cNvPicPr>
          <p:nvPr/>
        </p:nvPicPr>
        <p:blipFill>
          <a:blip r:embed="rId2" cstate="print"/>
          <a:stretch>
            <a:fillRect/>
          </a:stretch>
        </p:blipFill>
        <p:spPr>
          <a:xfrm>
            <a:off x="647700" y="928687"/>
            <a:ext cx="7848600" cy="5000625"/>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QAD Enterprise Edition,&amp;#x0D;&amp;#x0A;Financials Fundamentals&amp;quot;&quot;/&gt;&lt;property id=&quot;20307&quot; value=&quot;256&quot;/&gt;&lt;/object&gt;&lt;object type=&quot;3&quot; unique_id=&quot;10005&quot;&gt;&lt;property id=&quot;20148&quot; value=&quot;5&quot;/&gt;&lt;property id=&quot;20300&quot; value=&quot;Slide 2 - &amp;quot;Closing Functionality Overview&amp;quot;&quot;/&gt;&lt;property id=&quot;20307&quot; value=&quot;258&quot;/&gt;&lt;/object&gt;&lt;object type=&quot;3&quot; unique_id=&quot;10006&quot;&gt;&lt;property id=&quot;20148&quot; value=&quot;5&quot;/&gt;&lt;property id=&quot;20300&quot; value=&quot;Slide 3 - &amp;quot;Period Status and Period Marks&amp;quot;&quot;/&gt;&lt;property id=&quot;20307&quot; value=&quot;259&quot;/&gt;&lt;/object&gt;&lt;object type=&quot;3&quot; unique_id=&quot;10007&quot;&gt;&lt;property id=&quot;20148&quot; value=&quot;5&quot;/&gt;&lt;property id=&quot;20300&quot; value=&quot;Slide 4 - &amp;quot;Application Areas&amp;quot;&quot;/&gt;&lt;property id=&quot;20307&quot; value=&quot;260&quot;/&gt;&lt;/object&gt;&lt;object type=&quot;3&quot; unique_id=&quot;10008&quot;&gt;&lt;property id=&quot;20148&quot; value=&quot;5&quot;/&gt;&lt;property id=&quot;20300&quot; value=&quot;Slide 5 - &amp;quot;Period Closing Process Flow&amp;quot;&quot;/&gt;&lt;property id=&quot;20307&quot; value=&quot;261&quot;/&gt;&lt;/object&gt;&lt;object type=&quot;3&quot; unique_id=&quot;10009&quot;&gt;&lt;property id=&quot;20148&quot; value=&quot;5&quot;/&gt;&lt;property id=&quot;20300&quot; value=&quot;Slide 6 - &amp;quot;Period Lock&amp;quot;&quot;/&gt;&lt;property id=&quot;20307&quot; value=&quot;262&quot;/&gt;&lt;/object&gt;&lt;object type=&quot;3&quot; unique_id=&quot;10010&quot;&gt;&lt;property id=&quot;20148&quot; value=&quot;5&quot;/&gt;&lt;property id=&quot;20300&quot; value=&quot;Slide 7 - &amp;quot;Lock by Application Areas - Example&amp;quot;&quot;/&gt;&lt;property id=&quot;20307&quot; value=&quot;263&quot;/&gt;&lt;/object&gt;&lt;object type=&quot;3&quot; unique_id=&quot;10011&quot;&gt;&lt;property id=&quot;20148&quot; value=&quot;5&quot;/&gt;&lt;property id=&quot;20300&quot; value=&quot;Slide 8 - &amp;quot;Period Report&amp;quot;&quot;/&gt;&lt;property id=&quot;20307&quot; value=&quot;264&quot;/&gt;&lt;/object&gt;&lt;object type=&quot;3&quot; unique_id=&quot;10012&quot;&gt;&lt;property id=&quot;20148&quot; value=&quot;5&quot;/&gt;&lt;property id=&quot;20300&quot; value=&quot;Slide 9&quot;/&gt;&lt;property id=&quot;20307&quot; value=&quot;265&quot;/&gt;&lt;/object&gt;&lt;object type=&quot;3&quot; unique_id=&quot;10013&quot;&gt;&lt;property id=&quot;20148&quot; value=&quot;5&quot;/&gt;&lt;property id=&quot;20300&quot; value=&quot;Slide 10 - &amp;quot;Conditions for Period Status Change&amp;quot;&quot;/&gt;&lt;property id=&quot;20307&quot; value=&quot;266&quot;/&gt;&lt;/object&gt;&lt;object type=&quot;3&quot; unique_id=&quot;10014&quot;&gt;&lt;property id=&quot;20148&quot; value=&quot;5&quot;/&gt;&lt;property id=&quot;20300&quot; value=&quot;Slide 11 - &amp;quot;GL Calendar Year Closing&amp;quot;&quot;/&gt;&lt;property id=&quot;20307&quot; value=&quot;267&quot;/&gt;&lt;/object&gt;&lt;object type=&quot;3&quot; unique_id=&quot;10015&quot;&gt;&lt;property id=&quot;20148&quot; value=&quot;5&quot;/&gt;&lt;property id=&quot;20300&quot; value=&quot;Slide 12 - &amp;quot;Manual Postings to Tax Accounts&amp;quot;&quot;/&gt;&lt;property id=&quot;20307&quot; value=&quot;268&quot;/&gt;&lt;/object&gt;&lt;object type=&quot;3&quot; unique_id=&quot;10016&quot;&gt;&lt;property id=&quot;20148&quot; value=&quot;5&quot;/&gt;&lt;property id=&quot;20300&quot; value=&quot;Slide 13 - &amp;quot;Basic Rule&amp;quot;&quot;/&gt;&lt;property id=&quot;20307&quot; value=&quot;269&quot;/&gt;&lt;/object&gt;&lt;object type=&quot;3&quot; unique_id=&quot;10017&quot;&gt;&lt;property id=&quot;20148&quot; value=&quot;5&quot;/&gt;&lt;property id=&quot;20300&quot; value=&quot;Slide 14&quot;/&gt;&lt;property id=&quot;20307&quot; value=&quot;270&quot;/&gt;&lt;/object&gt;&lt;object type=&quot;3&quot; unique_id=&quot;10018&quot;&gt;&lt;property id=&quot;20148&quot; value=&quot;5&quot;/&gt;&lt;property id=&quot;20300&quot; value=&quot;Slide 15&quot;/&gt;&lt;property id=&quot;20307&quot; value=&quot;271&quot;/&gt;&lt;/object&gt;&lt;object type=&quot;3&quot; unique_id=&quot;10019&quot;&gt;&lt;property id=&quot;20148&quot; value=&quot;5&quot;/&gt;&lt;property id=&quot;20300&quot; value=&quot;Slide 16&quot;/&gt;&lt;property id=&quot;20307&quot; value=&quot;272&quot;/&gt;&lt;/object&gt;&lt;object type=&quot;3&quot; unique_id=&quot;10020&quot;&gt;&lt;property id=&quot;20148&quot; value=&quot;5&quot;/&gt;&lt;property id=&quot;20300&quot; value=&quot;Slide 17&quot;/&gt;&lt;property id=&quot;20307&quot; value=&quot;273&quot;/&gt;&lt;/object&gt;&lt;object type=&quot;3&quot; unique_id=&quot;10021&quot;&gt;&lt;property id=&quot;20148&quot; value=&quot;5&quot;/&gt;&lt;property id=&quot;20300&quot; value=&quot;Slide 18 - &amp;quot;Best Practice: Dummy Tax Code&amp;quot;&quot;/&gt;&lt;property id=&quot;20307&quot; value=&quot;274&quot;/&gt;&lt;/object&gt;&lt;object type=&quot;3&quot; unique_id=&quot;10022&quot;&gt;&lt;property id=&quot;20148&quot; value=&quot;5&quot;/&gt;&lt;property id=&quot;20300&quot; value=&quot;Slide 19&quot;/&gt;&lt;property id=&quot;20307&quot; value=&quot;275&quot;/&gt;&lt;/object&gt;&lt;object type=&quot;3&quot; unique_id=&quot;10023&quot;&gt;&lt;property id=&quot;20148&quot; value=&quot;5&quot;/&gt;&lt;property id=&quot;20300&quot; value=&quot;Slide 20&quot;/&gt;&lt;property id=&quot;20307&quot; value=&quot;276&quot;/&gt;&lt;/object&gt;&lt;object type=&quot;3&quot; unique_id=&quot;10024&quot;&gt;&lt;property id=&quot;20148&quot; value=&quot;5&quot;/&gt;&lt;property id=&quot;20300&quot; value=&quot;Slide 21&quot;/&gt;&lt;property id=&quot;20307&quot; value=&quot;277&quot;/&gt;&lt;/object&gt;&lt;object type=&quot;3&quot; unique_id=&quot;10025&quot;&gt;&lt;property id=&quot;20148&quot; value=&quot;5&quot;/&gt;&lt;property id=&quot;20300&quot; value=&quot;Slide 22 - &amp;quot;Clear Out Tax Account Balances&amp;quot;&quot;/&gt;&lt;property id=&quot;20307&quot; value=&quot;278&quot;/&gt;&lt;/object&gt;&lt;/object&gt;&lt;/object&gt;&lt;/database&gt;"/>
  <p:tag name="SECTOMILLISECCONVERTED" val="1"/>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816</TotalTime>
  <Words>1443</Words>
  <Application>Microsoft Office PowerPoint</Application>
  <PresentationFormat>On-screen Show (4:3)</PresentationFormat>
  <Paragraphs>238</Paragraphs>
  <Slides>25</Slides>
  <Notes>3</Notes>
  <HiddenSlides>0</HiddenSlides>
  <MMClips>0</MMClips>
  <ScaleCrop>false</ScaleCrop>
  <HeadingPairs>
    <vt:vector size="4" baseType="variant">
      <vt:variant>
        <vt:lpstr>Theme</vt:lpstr>
      </vt:variant>
      <vt:variant>
        <vt:i4>2</vt:i4>
      </vt:variant>
      <vt:variant>
        <vt:lpstr>Slide Titles</vt:lpstr>
      </vt:variant>
      <vt:variant>
        <vt:i4>25</vt:i4>
      </vt:variant>
    </vt:vector>
  </HeadingPairs>
  <TitlesOfParts>
    <vt:vector size="27" baseType="lpstr">
      <vt:lpstr>1_EX06PP_template</vt:lpstr>
      <vt:lpstr>QAD 2010 Template</vt:lpstr>
      <vt:lpstr>GL 月结处理</vt:lpstr>
      <vt:lpstr>关账功能概述</vt:lpstr>
      <vt:lpstr>期间状态和期间标记</vt:lpstr>
      <vt:lpstr>应用领域</vt:lpstr>
      <vt:lpstr>月结处理流程</vt:lpstr>
      <vt:lpstr>一致性检查</vt:lpstr>
      <vt:lpstr>一致性检查执行</vt:lpstr>
      <vt:lpstr>一致性检查结果</vt:lpstr>
      <vt:lpstr>期间锁定</vt:lpstr>
      <vt:lpstr>按应用领域锁定 – 实例</vt:lpstr>
      <vt:lpstr>期间报表</vt:lpstr>
      <vt:lpstr>期间报表 – 路由</vt:lpstr>
      <vt:lpstr>期间状态改变的条件</vt:lpstr>
      <vt:lpstr>GL 年结</vt:lpstr>
      <vt:lpstr>手动过账到税账户</vt:lpstr>
      <vt:lpstr>基本规则</vt:lpstr>
      <vt:lpstr>计提的商业案例和缴纳税款</vt:lpstr>
      <vt:lpstr>可能的方法</vt:lpstr>
      <vt:lpstr>附加的抵消账户</vt:lpstr>
      <vt:lpstr>虚拟税务代码</vt:lpstr>
      <vt:lpstr>最佳实践：虚拟税码</vt:lpstr>
      <vt:lpstr>设置税参数</vt:lpstr>
      <vt:lpstr>税率</vt:lpstr>
      <vt:lpstr>关于税账户余额的报表</vt:lpstr>
      <vt:lpstr>清除税账户余额</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Fundamentals of QAD 2008 Enterprise Financials</dc:title>
  <dc:creator>QAD</dc:creator>
  <cp:lastModifiedBy>xcm</cp:lastModifiedBy>
  <cp:revision>59</cp:revision>
  <dcterms:created xsi:type="dcterms:W3CDTF">2008-08-07T23:46:20Z</dcterms:created>
  <dcterms:modified xsi:type="dcterms:W3CDTF">2011-11-16T09:53:40Z</dcterms:modified>
</cp:coreProperties>
</file>