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notesMasterIdLst>
    <p:notesMasterId r:id="rId22"/>
  </p:notesMasterIdLst>
  <p:handoutMasterIdLst>
    <p:handoutMasterId r:id="rId23"/>
  </p:handoutMasterIdLst>
  <p:sldIdLst>
    <p:sldId id="310" r:id="rId2"/>
    <p:sldId id="289" r:id="rId3"/>
    <p:sldId id="290" r:id="rId4"/>
    <p:sldId id="291" r:id="rId5"/>
    <p:sldId id="292" r:id="rId6"/>
    <p:sldId id="293" r:id="rId7"/>
    <p:sldId id="302" r:id="rId8"/>
    <p:sldId id="294" r:id="rId9"/>
    <p:sldId id="298" r:id="rId10"/>
    <p:sldId id="311" r:id="rId11"/>
    <p:sldId id="299" r:id="rId12"/>
    <p:sldId id="308" r:id="rId13"/>
    <p:sldId id="301" r:id="rId14"/>
    <p:sldId id="303" r:id="rId15"/>
    <p:sldId id="304" r:id="rId16"/>
    <p:sldId id="305" r:id="rId17"/>
    <p:sldId id="307" r:id="rId18"/>
    <p:sldId id="312" r:id="rId19"/>
    <p:sldId id="313" r:id="rId20"/>
    <p:sldId id="314" r:id="rId21"/>
  </p:sldIdLst>
  <p:sldSz cx="9144000" cy="6858000" type="screen4x3"/>
  <p:notesSz cx="6856413" cy="9083675"/>
  <p:custDataLst>
    <p:tags r:id="rId24"/>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C1EFFF"/>
    <a:srgbClr val="C9E4FF"/>
    <a:srgbClr val="62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1372" autoAdjust="0"/>
    <p:restoredTop sz="96949" autoAdjust="0"/>
  </p:normalViewPr>
  <p:slideViewPr>
    <p:cSldViewPr snapToGrid="0">
      <p:cViewPr varScale="1">
        <p:scale>
          <a:sx n="89" d="100"/>
          <a:sy n="89" d="100"/>
        </p:scale>
        <p:origin x="-834" y="-90"/>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l" defTabSz="911225">
              <a:defRPr sz="1200">
                <a:latin typeface="Arial" charset="0"/>
              </a:defRPr>
            </a:lvl1pPr>
          </a:lstStyle>
          <a:p>
            <a:endParaRPr lang="en-US"/>
          </a:p>
        </p:txBody>
      </p:sp>
      <p:sp>
        <p:nvSpPr>
          <p:cNvPr id="190467" name="Rectangle 3"/>
          <p:cNvSpPr>
            <a:spLocks noGrp="1" noChangeArrowheads="1"/>
          </p:cNvSpPr>
          <p:nvPr>
            <p:ph type="dt" sz="quarter" idx="1"/>
          </p:nvPr>
        </p:nvSpPr>
        <p:spPr bwMode="auto">
          <a:xfrm>
            <a:off x="3883025"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r" defTabSz="911225">
              <a:defRPr sz="1200">
                <a:latin typeface="Arial" charset="0"/>
              </a:defRPr>
            </a:lvl1pPr>
          </a:lstStyle>
          <a:p>
            <a:endParaRPr lang="en-US"/>
          </a:p>
        </p:txBody>
      </p:sp>
      <p:sp>
        <p:nvSpPr>
          <p:cNvPr id="190468" name="Rectangle 4"/>
          <p:cNvSpPr>
            <a:spLocks noGrp="1" noChangeArrowheads="1"/>
          </p:cNvSpPr>
          <p:nvPr>
            <p:ph type="ftr" sz="quarter" idx="2"/>
          </p:nvPr>
        </p:nvSpPr>
        <p:spPr bwMode="auto">
          <a:xfrm>
            <a:off x="0"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l" defTabSz="911225">
              <a:defRPr sz="1200">
                <a:latin typeface="Arial" charset="0"/>
              </a:defRPr>
            </a:lvl1pPr>
          </a:lstStyle>
          <a:p>
            <a:r>
              <a:rPr lang="en-US"/>
              <a:t>3.2_15_posting revaluation</a:t>
            </a:r>
          </a:p>
        </p:txBody>
      </p:sp>
      <p:sp>
        <p:nvSpPr>
          <p:cNvPr id="190469" name="Rectangle 5"/>
          <p:cNvSpPr>
            <a:spLocks noGrp="1" noChangeArrowheads="1"/>
          </p:cNvSpPr>
          <p:nvPr>
            <p:ph type="sldNum" sz="quarter" idx="3"/>
          </p:nvPr>
        </p:nvSpPr>
        <p:spPr bwMode="auto">
          <a:xfrm>
            <a:off x="3883025"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r" defTabSz="911225">
              <a:defRPr sz="1200">
                <a:latin typeface="Arial" charset="0"/>
              </a:defRPr>
            </a:lvl1pPr>
          </a:lstStyle>
          <a:p>
            <a:fld id="{B75BA29F-630E-4685-A4E5-551AB61853A8}"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l" defTabSz="911225">
              <a:defRPr sz="1200">
                <a:latin typeface="Arial" charset="0"/>
              </a:defRPr>
            </a:lvl1pPr>
          </a:lstStyle>
          <a:p>
            <a:endParaRPr lang="en-US"/>
          </a:p>
        </p:txBody>
      </p:sp>
      <p:sp>
        <p:nvSpPr>
          <p:cNvPr id="39939" name="Rectangle 3"/>
          <p:cNvSpPr>
            <a:spLocks noGrp="1" noChangeArrowheads="1"/>
          </p:cNvSpPr>
          <p:nvPr>
            <p:ph type="dt" idx="1"/>
          </p:nvPr>
        </p:nvSpPr>
        <p:spPr bwMode="auto">
          <a:xfrm>
            <a:off x="3883025" y="0"/>
            <a:ext cx="2971800" cy="454025"/>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lvl1pPr algn="r" defTabSz="911225">
              <a:defRPr sz="1200">
                <a:latin typeface="Arial" charset="0"/>
              </a:defRPr>
            </a:lvl1pPr>
          </a:lstStyle>
          <a:p>
            <a:endParaRPr lang="en-US"/>
          </a:p>
        </p:txBody>
      </p:sp>
      <p:sp>
        <p:nvSpPr>
          <p:cNvPr id="39940" name="Rectangle 4"/>
          <p:cNvSpPr>
            <a:spLocks noGrp="1" noRot="1" noChangeAspect="1" noChangeArrowheads="1" noTextEdit="1"/>
          </p:cNvSpPr>
          <p:nvPr>
            <p:ph type="sldImg" idx="2"/>
          </p:nvPr>
        </p:nvSpPr>
        <p:spPr bwMode="auto">
          <a:xfrm>
            <a:off x="1157288" y="681038"/>
            <a:ext cx="4541837" cy="3406775"/>
          </a:xfrm>
          <a:prstGeom prst="rect">
            <a:avLst/>
          </a:prstGeom>
          <a:noFill/>
          <a:ln w="9525">
            <a:solidFill>
              <a:srgbClr val="000000"/>
            </a:solidFill>
            <a:miter lim="800000"/>
            <a:headEnd/>
            <a:tailEnd/>
          </a:ln>
          <a:effectLst/>
        </p:spPr>
      </p:sp>
      <p:sp>
        <p:nvSpPr>
          <p:cNvPr id="39941" name="Rectangle 5"/>
          <p:cNvSpPr>
            <a:spLocks noGrp="1" noChangeArrowheads="1"/>
          </p:cNvSpPr>
          <p:nvPr>
            <p:ph type="body" sz="quarter" idx="3"/>
          </p:nvPr>
        </p:nvSpPr>
        <p:spPr bwMode="auto">
          <a:xfrm>
            <a:off x="685800" y="4314825"/>
            <a:ext cx="5484813" cy="4087813"/>
          </a:xfrm>
          <a:prstGeom prst="rect">
            <a:avLst/>
          </a:prstGeom>
          <a:noFill/>
          <a:ln w="9525">
            <a:noFill/>
            <a:miter lim="800000"/>
            <a:headEnd/>
            <a:tailEnd/>
          </a:ln>
          <a:effectLst/>
        </p:spPr>
        <p:txBody>
          <a:bodyPr vert="horz" wrap="square" lIns="91083" tIns="45542" rIns="91083" bIns="45542"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9942" name="Rectangle 6"/>
          <p:cNvSpPr>
            <a:spLocks noGrp="1" noChangeArrowheads="1"/>
          </p:cNvSpPr>
          <p:nvPr>
            <p:ph type="ftr" sz="quarter" idx="4"/>
          </p:nvPr>
        </p:nvSpPr>
        <p:spPr bwMode="auto">
          <a:xfrm>
            <a:off x="0"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l" defTabSz="911225">
              <a:defRPr sz="1200">
                <a:latin typeface="Arial" charset="0"/>
              </a:defRPr>
            </a:lvl1pPr>
          </a:lstStyle>
          <a:p>
            <a:r>
              <a:rPr lang="en-US"/>
              <a:t>3.2_15_posting revaluation</a:t>
            </a:r>
          </a:p>
        </p:txBody>
      </p:sp>
      <p:sp>
        <p:nvSpPr>
          <p:cNvPr id="39943" name="Rectangle 7"/>
          <p:cNvSpPr>
            <a:spLocks noGrp="1" noChangeArrowheads="1"/>
          </p:cNvSpPr>
          <p:nvPr>
            <p:ph type="sldNum" sz="quarter" idx="5"/>
          </p:nvPr>
        </p:nvSpPr>
        <p:spPr bwMode="auto">
          <a:xfrm>
            <a:off x="3883025" y="8628063"/>
            <a:ext cx="2971800" cy="454025"/>
          </a:xfrm>
          <a:prstGeom prst="rect">
            <a:avLst/>
          </a:prstGeom>
          <a:noFill/>
          <a:ln w="9525">
            <a:noFill/>
            <a:miter lim="800000"/>
            <a:headEnd/>
            <a:tailEnd/>
          </a:ln>
          <a:effectLst/>
        </p:spPr>
        <p:txBody>
          <a:bodyPr vert="horz" wrap="square" lIns="91083" tIns="45542" rIns="91083" bIns="45542" numCol="1" anchor="b" anchorCtr="0" compatLnSpc="1">
            <a:prstTxWarp prst="textNoShape">
              <a:avLst/>
            </a:prstTxWarp>
          </a:bodyPr>
          <a:lstStyle>
            <a:lvl1pPr algn="r" defTabSz="911225">
              <a:defRPr sz="1200">
                <a:latin typeface="Arial" charset="0"/>
              </a:defRPr>
            </a:lvl1pPr>
          </a:lstStyle>
          <a:p>
            <a:fld id="{CB7CBE23-CF92-41BE-8292-983408DFC59F}" type="slidenum">
              <a:rPr lang="en-US"/>
              <a:pPr/>
              <a:t>‹#›</a:t>
            </a:fld>
            <a:endParaRPr lang="en-US"/>
          </a:p>
        </p:txBody>
      </p:sp>
    </p:spTree>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2447AF94-4AC1-4FA3-88DE-019175600B6E}" type="slidenum">
              <a:rPr lang="en-US"/>
              <a:pPr/>
              <a:t>1</a:t>
            </a:fld>
            <a:endParaRPr lang="en-US"/>
          </a:p>
        </p:txBody>
      </p:sp>
      <p:sp>
        <p:nvSpPr>
          <p:cNvPr id="253954" name="Rectangle 2"/>
          <p:cNvSpPr>
            <a:spLocks noGrp="1" noRot="1" noChangeAspect="1" noChangeArrowheads="1" noTextEdit="1"/>
          </p:cNvSpPr>
          <p:nvPr>
            <p:ph type="sldImg"/>
          </p:nvPr>
        </p:nvSpPr>
        <p:spPr>
          <a:ln/>
        </p:spPr>
      </p:sp>
      <p:sp>
        <p:nvSpPr>
          <p:cNvPr id="253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A2168CB1-7F3B-4171-B13D-607AF684E12F}" type="slidenum">
              <a:rPr lang="en-US"/>
              <a:pPr/>
              <a:t>14</a:t>
            </a:fld>
            <a:endParaRPr lang="en-US"/>
          </a:p>
        </p:txBody>
      </p:sp>
      <p:sp>
        <p:nvSpPr>
          <p:cNvPr id="273410" name="Rectangle 2"/>
          <p:cNvSpPr>
            <a:spLocks noGrp="1" noRot="1" noChangeAspect="1" noChangeArrowheads="1" noTextEdit="1"/>
          </p:cNvSpPr>
          <p:nvPr>
            <p:ph type="sldImg"/>
          </p:nvPr>
        </p:nvSpPr>
        <p:spPr>
          <a:ln/>
        </p:spPr>
      </p:sp>
      <p:sp>
        <p:nvSpPr>
          <p:cNvPr id="273411" name="Rectangle 3"/>
          <p:cNvSpPr>
            <a:spLocks noGrp="1" noChangeArrowheads="1"/>
          </p:cNvSpPr>
          <p:nvPr>
            <p:ph type="body" idx="1"/>
          </p:nvPr>
        </p:nvSpPr>
        <p:spPr/>
        <p:txBody>
          <a:bodyPr/>
          <a:lstStyle/>
          <a:p>
            <a:r>
              <a:rPr lang="en-US"/>
              <a:t>Analytical structure of the Revaluation account is similar to that of the Source Account </a:t>
            </a:r>
          </a:p>
          <a:p>
            <a:r>
              <a:rPr lang="en-US" dirty="0"/>
              <a:t>Analytical structure of the Target account </a:t>
            </a:r>
          </a:p>
          <a:p>
            <a:pPr lvl="1"/>
            <a:r>
              <a:rPr lang="en-US" dirty="0"/>
              <a:t>Either Sub-Account analysis or no analysis</a:t>
            </a:r>
          </a:p>
          <a:p>
            <a:pPr lvl="1"/>
            <a:r>
              <a:rPr lang="en-US" dirty="0"/>
              <a:t>The posting on the Target account follows this analysis, whatever the structure of the Source account is</a:t>
            </a:r>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017A860B-DB36-4CA2-BB32-695EA35CA154}" type="slidenum">
              <a:rPr lang="en-US"/>
              <a:pPr/>
              <a:t>15</a:t>
            </a:fld>
            <a:endParaRPr lang="en-US"/>
          </a:p>
        </p:txBody>
      </p:sp>
      <p:sp>
        <p:nvSpPr>
          <p:cNvPr id="265218" name="Rectangle 2"/>
          <p:cNvSpPr>
            <a:spLocks noGrp="1" noRot="1" noChangeAspect="1" noChangeArrowheads="1" noTextEdit="1"/>
          </p:cNvSpPr>
          <p:nvPr>
            <p:ph type="sldImg"/>
          </p:nvPr>
        </p:nvSpPr>
        <p:spPr>
          <a:ln/>
        </p:spPr>
      </p:sp>
      <p:sp>
        <p:nvSpPr>
          <p:cNvPr id="265219" name="Rectangle 3"/>
          <p:cNvSpPr>
            <a:spLocks noGrp="1" noChangeArrowheads="1"/>
          </p:cNvSpPr>
          <p:nvPr>
            <p:ph type="body" idx="1"/>
          </p:nvPr>
        </p:nvSpPr>
        <p:spPr/>
        <p:txBody>
          <a:bodyPr/>
          <a:lstStyle/>
          <a:p>
            <a:r>
              <a:rPr lang="en-US" sz="1000"/>
              <a:t>Define revaluation daybooks for each account type that is being revalued. The daybook type must match the account type.</a:t>
            </a:r>
          </a:p>
          <a:p>
            <a:endParaRPr lang="en-US" sz="1000" b="1" i="1"/>
          </a:p>
          <a:p>
            <a:endParaRPr lang="en-US" sz="1000" b="1" i="1"/>
          </a:p>
          <a:p>
            <a:endParaRPr lang="en-US" sz="1000" b="1" i="1"/>
          </a:p>
          <a:p>
            <a:r>
              <a:rPr lang="en-US" sz="1000" b="1" i="1"/>
              <a:t>Note </a:t>
            </a:r>
            <a:r>
              <a:rPr lang="en-US" sz="1000"/>
              <a:t>The Revaluation Tax daybook is typically used by organizations</a:t>
            </a:r>
          </a:p>
          <a:p>
            <a:r>
              <a:rPr lang="en-US" sz="1000"/>
              <a:t>with an accounting exchange rate that does not match that used by the</a:t>
            </a:r>
          </a:p>
          <a:p>
            <a:r>
              <a:rPr lang="en-US" sz="1000"/>
              <a:t>local tax authority.</a:t>
            </a:r>
          </a:p>
          <a:p>
            <a:r>
              <a:rPr lang="en-US" sz="1000"/>
              <a:t>Use the Revaluation GL daybook type as the default daybook for account</a:t>
            </a:r>
          </a:p>
          <a:p>
            <a:r>
              <a:rPr lang="en-US" sz="1000"/>
              <a:t>types for which no revaluation daybook type exists.</a:t>
            </a:r>
          </a:p>
          <a:p>
            <a:r>
              <a:rPr lang="en-US" sz="1000"/>
              <a:t>The revaluation posting is based on the target and revaluation accounts</a:t>
            </a:r>
          </a:p>
          <a:p>
            <a:r>
              <a:rPr lang="en-US" sz="1000"/>
              <a:t>For GL Accounts (non subledger):</a:t>
            </a:r>
            <a:br>
              <a:rPr lang="en-US" sz="1000"/>
            </a:br>
            <a:r>
              <a:rPr lang="en-US" sz="1000"/>
              <a:t>Debit Credit</a:t>
            </a:r>
          </a:p>
          <a:p>
            <a:r>
              <a:rPr lang="en-US" sz="1000"/>
              <a:t>GL Revaluation</a:t>
            </a:r>
          </a:p>
          <a:p>
            <a:r>
              <a:rPr lang="en-US" sz="1000"/>
              <a:t>Unrealized</a:t>
            </a:r>
          </a:p>
          <a:p>
            <a:endParaRPr lang="en-US" sz="1000" b="1"/>
          </a:p>
          <a:p>
            <a:r>
              <a:rPr lang="en-US" sz="1000"/>
              <a:t>For AR accounts:</a:t>
            </a:r>
          </a:p>
          <a:p>
            <a:r>
              <a:rPr lang="en-US" sz="1000"/>
              <a:t>Debit: Revaluation</a:t>
            </a:r>
          </a:p>
          <a:p>
            <a:r>
              <a:rPr lang="en-US" sz="1000"/>
              <a:t>Credit Customer Realized/Unrealized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E8FBD21B-68C9-4A8A-A4CD-E702B4C9A5B3}" type="slidenum">
              <a:rPr lang="en-US"/>
              <a:pPr/>
              <a:t>16</a:t>
            </a:fld>
            <a:endParaRPr lang="en-US"/>
          </a:p>
        </p:txBody>
      </p:sp>
      <p:sp>
        <p:nvSpPr>
          <p:cNvPr id="266242" name="Rectangle 2"/>
          <p:cNvSpPr>
            <a:spLocks noGrp="1" noRot="1" noChangeAspect="1" noChangeArrowheads="1" noTextEdit="1"/>
          </p:cNvSpPr>
          <p:nvPr>
            <p:ph type="sldImg"/>
          </p:nvPr>
        </p:nvSpPr>
        <p:spPr>
          <a:ln/>
        </p:spPr>
      </p:sp>
      <p:sp>
        <p:nvSpPr>
          <p:cNvPr id="266243" name="Rectangle 3"/>
          <p:cNvSpPr>
            <a:spLocks noGrp="1" noChangeArrowheads="1"/>
          </p:cNvSpPr>
          <p:nvPr>
            <p:ph type="body" idx="1"/>
          </p:nvPr>
        </p:nvSpPr>
        <p:spPr/>
        <p:txBody>
          <a:bodyPr/>
          <a:lstStyle/>
          <a:p>
            <a:r>
              <a:rPr lang="en-US"/>
              <a:t>Multiple revaluation runs can be done during the same GL period</a:t>
            </a:r>
          </a:p>
          <a:p>
            <a:endParaRPr lang="en-US"/>
          </a:p>
          <a:p>
            <a:r>
              <a:rPr lang="en-US"/>
              <a:t>If the system detects that a revaluation run will be posted for a Revaluation Area such as Supplier Open Items and a revaluation posting already exists in that period, this posting is reversed.</a:t>
            </a:r>
          </a:p>
          <a:p>
            <a:endParaRPr lang="en-US"/>
          </a:p>
          <a:p>
            <a:r>
              <a:rPr lang="en-US"/>
              <a:t>Revaluation postings cannot occur in correction periods; correction periods are not revaluated and reversing posting are not allowed in such a period.</a:t>
            </a:r>
          </a:p>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7DB16D11-6794-4205-85FA-28BF60C0BEC2}" type="slidenum">
              <a:rPr lang="en-US"/>
              <a:pPr/>
              <a:t>17</a:t>
            </a:fld>
            <a:endParaRPr lang="en-US"/>
          </a:p>
        </p:txBody>
      </p:sp>
      <p:sp>
        <p:nvSpPr>
          <p:cNvPr id="267266" name="Rectangle 2"/>
          <p:cNvSpPr>
            <a:spLocks noGrp="1" noRot="1" noChangeAspect="1" noChangeArrowheads="1" noTextEdit="1"/>
          </p:cNvSpPr>
          <p:nvPr>
            <p:ph type="sldImg"/>
          </p:nvPr>
        </p:nvSpPr>
        <p:spPr>
          <a:ln/>
        </p:spPr>
      </p:sp>
      <p:sp>
        <p:nvSpPr>
          <p:cNvPr id="267267" name="Rectangle 3"/>
          <p:cNvSpPr>
            <a:spLocks noGrp="1" noChangeArrowheads="1"/>
          </p:cNvSpPr>
          <p:nvPr>
            <p:ph type="body" idx="1"/>
          </p:nvPr>
        </p:nvSpPr>
        <p:spPr/>
        <p:txBody>
          <a:bodyPr/>
          <a:lstStyle/>
          <a:p>
            <a:r>
              <a:rPr lang="en-US" b="1"/>
              <a:t>Simulate</a:t>
            </a:r>
            <a:r>
              <a:rPr lang="en-US"/>
              <a:t>: Create a new revaluation in Revaluation Simulate activity. All selected Revaluation Areas have status Initial.</a:t>
            </a:r>
          </a:p>
          <a:p>
            <a:endParaRPr lang="en-US" b="1"/>
          </a:p>
          <a:p>
            <a:r>
              <a:rPr lang="en-US" b="1"/>
              <a:t>View: </a:t>
            </a:r>
            <a:r>
              <a:rPr lang="en-US"/>
              <a:t>Shows all data of a revaluation in read-only mode</a:t>
            </a:r>
          </a:p>
          <a:p>
            <a:endParaRPr lang="en-US" b="1"/>
          </a:p>
          <a:p>
            <a:r>
              <a:rPr lang="en-US" b="1"/>
              <a:t>Modify</a:t>
            </a:r>
            <a:r>
              <a:rPr lang="en-US"/>
              <a:t>:</a:t>
            </a:r>
          </a:p>
          <a:p>
            <a:r>
              <a:rPr lang="en-US"/>
              <a:t>You can modify or delete revaluations only when all revaluation areas</a:t>
            </a:r>
          </a:p>
          <a:p>
            <a:r>
              <a:rPr lang="en-US"/>
              <a:t>have an initial status. In this case, you can modify only the revaluation</a:t>
            </a:r>
          </a:p>
          <a:p>
            <a:r>
              <a:rPr lang="en-US"/>
              <a:t>header or scope, and can delete entire rows in the Simulation tab of the</a:t>
            </a:r>
          </a:p>
          <a:p>
            <a:r>
              <a:rPr lang="en-US"/>
              <a:t>Revaluation screen, but not modify the row data.</a:t>
            </a:r>
          </a:p>
          <a:p>
            <a:r>
              <a:rPr lang="en-US"/>
              <a:t> The Exchange Rate tab is read-only</a:t>
            </a:r>
            <a:endParaRPr lang="en-US" b="1"/>
          </a:p>
          <a:p>
            <a:endParaRPr lang="en-US" b="1"/>
          </a:p>
          <a:p>
            <a:r>
              <a:rPr lang="en-US" b="1"/>
              <a:t>Delete</a:t>
            </a:r>
            <a:r>
              <a:rPr lang="en-US"/>
              <a:t>: Revaluation with all areas in Initial status can be deleted</a:t>
            </a:r>
          </a:p>
          <a:p>
            <a:endParaRPr lang="en-US" b="1"/>
          </a:p>
          <a:p>
            <a:r>
              <a:rPr lang="en-US" b="1"/>
              <a:t>Post	</a:t>
            </a:r>
            <a:r>
              <a:rPr lang="en-US"/>
              <a:t>: Select a number of revaluations and generate the postings. The selected Revaluation Areas are given the status Posted</a:t>
            </a:r>
          </a:p>
          <a:p>
            <a:endParaRPr lang="en-US" b="1"/>
          </a:p>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B497D53F-7394-4F48-8086-FCE0484471CA}" type="slidenum">
              <a:rPr lang="en-US"/>
              <a:pPr/>
              <a:t>18</a:t>
            </a:fld>
            <a:endParaRPr lang="en-US"/>
          </a:p>
        </p:txBody>
      </p:sp>
      <p:sp>
        <p:nvSpPr>
          <p:cNvPr id="269314" name="Rectangle 2"/>
          <p:cNvSpPr>
            <a:spLocks noGrp="1" noRot="1" noChangeAspect="1" noChangeArrowheads="1" noTextEdit="1"/>
          </p:cNvSpPr>
          <p:nvPr>
            <p:ph type="sldImg"/>
          </p:nvPr>
        </p:nvSpPr>
        <p:spPr>
          <a:ln/>
        </p:spPr>
      </p:sp>
      <p:sp>
        <p:nvSpPr>
          <p:cNvPr id="269315" name="Rectangle 3"/>
          <p:cNvSpPr>
            <a:spLocks noGrp="1" noChangeArrowheads="1"/>
          </p:cNvSpPr>
          <p:nvPr>
            <p:ph type="body" idx="1"/>
          </p:nvPr>
        </p:nvSpPr>
        <p:spPr/>
        <p:txBody>
          <a:bodyPr/>
          <a:lstStyle/>
          <a:p>
            <a:r>
              <a:rPr lang="en-US" sz="1000"/>
              <a:t>The Revaluation Simulate activity (25.21.1.1) identifies the revaluations</a:t>
            </a:r>
          </a:p>
          <a:p>
            <a:r>
              <a:rPr lang="en-US" sz="1000"/>
              <a:t>to be run for the GL periods and revaluation areas specified.</a:t>
            </a:r>
          </a:p>
          <a:p>
            <a:r>
              <a:rPr lang="en-US" sz="1000"/>
              <a:t>The Revaluation Scope settings let you identify specific types of accounts</a:t>
            </a:r>
          </a:p>
          <a:p>
            <a:r>
              <a:rPr lang="en-US" sz="1000"/>
              <a:t>for which to run the revaluation process; for example, customer or</a:t>
            </a:r>
          </a:p>
          <a:p>
            <a:r>
              <a:rPr lang="en-US" sz="1000"/>
              <a:t>supplier payment or control accounts, or balance sheet accounts. The</a:t>
            </a:r>
          </a:p>
          <a:p>
            <a:r>
              <a:rPr lang="en-US" sz="1000"/>
              <a:t>account types you select are displayed in the Revaluation Area column of</a:t>
            </a:r>
          </a:p>
          <a:p>
            <a:r>
              <a:rPr lang="en-US" sz="1000"/>
              <a:t>the simulation grid when you click Apply to begin the simulation.</a:t>
            </a:r>
          </a:p>
          <a:p>
            <a:endParaRPr lang="en-US" sz="1000"/>
          </a:p>
          <a:p>
            <a:r>
              <a:rPr lang="en-US" sz="1000"/>
              <a:t>The simulation results are displayed in a hierarchical grid. You can drill</a:t>
            </a:r>
          </a:p>
          <a:p>
            <a:r>
              <a:rPr lang="en-US" sz="1000"/>
              <a:t>down for more detail on individual items. The results are grouped by</a:t>
            </a:r>
          </a:p>
          <a:p>
            <a:r>
              <a:rPr lang="en-US" sz="1000"/>
              <a:t>revaluation area, and by transaction currency or by transaction currency/</a:t>
            </a:r>
          </a:p>
          <a:p>
            <a:r>
              <a:rPr lang="en-US" sz="1000"/>
              <a:t>sub-account combination if you defined sub-account analysis for the</a:t>
            </a:r>
          </a:p>
          <a:p>
            <a:r>
              <a:rPr lang="en-US" sz="1000"/>
              <a:t>system accounts.</a:t>
            </a:r>
          </a:p>
          <a:p>
            <a:r>
              <a:rPr lang="en-US" sz="1000"/>
              <a:t>The results display the following information:</a:t>
            </a:r>
          </a:p>
          <a:p>
            <a:r>
              <a:rPr lang="en-US" sz="1000" b="1"/>
              <a:t>• </a:t>
            </a:r>
            <a:r>
              <a:rPr lang="en-US" sz="1000"/>
              <a:t>The original debit and credit amounts in TC, BC, and MC</a:t>
            </a:r>
          </a:p>
          <a:p>
            <a:r>
              <a:rPr lang="en-US" sz="1000" b="1"/>
              <a:t>• </a:t>
            </a:r>
            <a:r>
              <a:rPr lang="en-US" sz="1000"/>
              <a:t>The revaluated debit and credit amounts in TC, BC, and MC</a:t>
            </a:r>
          </a:p>
          <a:p>
            <a:r>
              <a:rPr lang="en-US" sz="1000" b="1"/>
              <a:t>• </a:t>
            </a:r>
            <a:r>
              <a:rPr lang="en-US" sz="1000"/>
              <a:t>The revaluation differences to be posted</a:t>
            </a:r>
          </a:p>
          <a:p>
            <a:r>
              <a:rPr lang="en-US" sz="1000" b="1"/>
              <a:t>• </a:t>
            </a:r>
            <a:r>
              <a:rPr lang="en-US" sz="1000"/>
              <a:t>Analytical information, if you defined analysis on the accounts</a:t>
            </a:r>
          </a:p>
          <a:p>
            <a:r>
              <a:rPr lang="en-US" sz="1000"/>
              <a:t>When you have completed the fields, click Save to save the revaluation.</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DCF33DBF-D641-4253-B584-5E0B048A3E08}" type="slidenum">
              <a:rPr lang="en-US"/>
              <a:pPr/>
              <a:t>19</a:t>
            </a:fld>
            <a:endParaRPr lang="en-US"/>
          </a:p>
        </p:txBody>
      </p:sp>
      <p:sp>
        <p:nvSpPr>
          <p:cNvPr id="271362" name="Rectangle 2"/>
          <p:cNvSpPr>
            <a:spLocks noGrp="1" noRot="1" noChangeAspect="1" noChangeArrowheads="1" noTextEdit="1"/>
          </p:cNvSpPr>
          <p:nvPr>
            <p:ph type="sldImg"/>
          </p:nvPr>
        </p:nvSpPr>
        <p:spPr>
          <a:ln/>
        </p:spPr>
      </p:sp>
      <p:sp>
        <p:nvSpPr>
          <p:cNvPr id="271363" name="Rectangle 3"/>
          <p:cNvSpPr>
            <a:spLocks noGrp="1" noChangeArrowheads="1"/>
          </p:cNvSpPr>
          <p:nvPr>
            <p:ph type="body" idx="1"/>
          </p:nvPr>
        </p:nvSpPr>
        <p:spPr/>
        <p:txBody>
          <a:bodyPr/>
          <a:lstStyle/>
          <a:p>
            <a:r>
              <a:rPr lang="en-US"/>
              <a:t>Similar to simulation, but with GL impact: Use the Revaluation Post activity (25.21.1.5) to post the revaluation</a:t>
            </a:r>
          </a:p>
          <a:p>
            <a:r>
              <a:rPr lang="en-US"/>
              <a:t>differences to the relevant accounts.</a:t>
            </a:r>
          </a:p>
          <a:p>
            <a:r>
              <a:rPr lang="en-US"/>
              <a:t>Select revaluations for posting using the GL calendar year and GL period,</a:t>
            </a:r>
          </a:p>
          <a:p>
            <a:r>
              <a:rPr lang="en-US"/>
              <a:t>revaluation number, layer, and revaluation scope items as search criteria.</a:t>
            </a:r>
          </a:p>
          <a:p>
            <a:r>
              <a:rPr lang="en-US"/>
              <a:t>Click Add to add revaluations that match the criteria to the Posting grid.</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E1549F87-3E53-4834-891A-9D16249DD97B}" type="slidenum">
              <a:rPr lang="en-US"/>
              <a:pPr/>
              <a:t>2</a:t>
            </a:fld>
            <a:endParaRPr lang="en-US"/>
          </a:p>
        </p:txBody>
      </p:sp>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C5702FE9-BF09-4EF8-BBF7-0D1056291A67}" type="slidenum">
              <a:rPr lang="en-US"/>
              <a:pPr/>
              <a:t>3</a:t>
            </a:fld>
            <a:endParaRPr lang="en-US"/>
          </a:p>
        </p:txBody>
      </p:sp>
      <p:sp>
        <p:nvSpPr>
          <p:cNvPr id="254978" name="Rectangle 2"/>
          <p:cNvSpPr>
            <a:spLocks noGrp="1" noRot="1" noChangeAspect="1" noChangeArrowheads="1" noTextEdit="1"/>
          </p:cNvSpPr>
          <p:nvPr>
            <p:ph type="sldImg"/>
          </p:nvPr>
        </p:nvSpPr>
        <p:spPr>
          <a:ln/>
        </p:spPr>
      </p:sp>
      <p:sp>
        <p:nvSpPr>
          <p:cNvPr id="254979" name="Rectangle 3"/>
          <p:cNvSpPr>
            <a:spLocks noGrp="1" noChangeArrowheads="1"/>
          </p:cNvSpPr>
          <p:nvPr>
            <p:ph type="body" idx="1"/>
          </p:nvPr>
        </p:nvSpPr>
        <p:spPr/>
        <p:txBody>
          <a:bodyPr/>
          <a:lstStyle/>
          <a:p>
            <a:r>
              <a:rPr lang="en-US" b="1"/>
              <a:t>Transaction currency</a:t>
            </a:r>
            <a:r>
              <a:rPr lang="en-US"/>
              <a:t> (TC): Functional currency of the transaction that is recorded</a:t>
            </a:r>
          </a:p>
          <a:p>
            <a:endParaRPr lang="en-US"/>
          </a:p>
          <a:p>
            <a:r>
              <a:rPr lang="en-US" b="1"/>
              <a:t>Base currency</a:t>
            </a:r>
            <a:r>
              <a:rPr lang="en-US"/>
              <a:t> (BC): The functional currency of the entity in which the transaction is recorded</a:t>
            </a:r>
          </a:p>
          <a:p>
            <a:endParaRPr lang="en-US"/>
          </a:p>
          <a:p>
            <a:r>
              <a:rPr lang="en-US" b="1"/>
              <a:t>Management currency</a:t>
            </a:r>
            <a:r>
              <a:rPr lang="en-US"/>
              <a:t> (MC): The functional currency of the entity to which the operational entity has to report to</a:t>
            </a:r>
          </a:p>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BE344BE3-0E79-42FB-B6AC-9C8E3652EDAF}" type="slidenum">
              <a:rPr lang="en-US"/>
              <a:pPr/>
              <a:t>6</a:t>
            </a:fld>
            <a:endParaRPr lang="en-US"/>
          </a:p>
        </p:txBody>
      </p:sp>
      <p:sp>
        <p:nvSpPr>
          <p:cNvPr id="259074" name="Rectangle 2"/>
          <p:cNvSpPr>
            <a:spLocks noGrp="1" noRot="1" noChangeAspect="1" noChangeArrowheads="1" noTextEdit="1"/>
          </p:cNvSpPr>
          <p:nvPr>
            <p:ph type="sldImg"/>
          </p:nvPr>
        </p:nvSpPr>
        <p:spPr>
          <a:ln/>
        </p:spPr>
      </p:sp>
      <p:sp>
        <p:nvSpPr>
          <p:cNvPr id="259075" name="Rectangle 3"/>
          <p:cNvSpPr>
            <a:spLocks noGrp="1" noChangeArrowheads="1"/>
          </p:cNvSpPr>
          <p:nvPr>
            <p:ph type="body" idx="1"/>
          </p:nvPr>
        </p:nvSpPr>
        <p:spPr/>
        <p:txBody>
          <a:bodyPr/>
          <a:lstStyle/>
          <a:p>
            <a:r>
              <a:rPr lang="en-US"/>
              <a:t>Mandatory exchange rate of type “Accounting” used by system if no other defined</a:t>
            </a:r>
          </a:p>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6CF2CE09-6802-4D6D-AC61-19F2A996A5F7}" type="slidenum">
              <a:rPr lang="en-US"/>
              <a:pPr/>
              <a:t>7</a:t>
            </a:fld>
            <a:endParaRPr lang="en-US"/>
          </a:p>
        </p:txBody>
      </p:sp>
      <p:sp>
        <p:nvSpPr>
          <p:cNvPr id="257026" name="Rectangle 2"/>
          <p:cNvSpPr>
            <a:spLocks noGrp="1" noRot="1" noChangeAspect="1" noChangeArrowheads="1" noTextEdit="1"/>
          </p:cNvSpPr>
          <p:nvPr>
            <p:ph type="sldImg"/>
          </p:nvPr>
        </p:nvSpPr>
        <p:spPr>
          <a:ln/>
        </p:spPr>
      </p:sp>
      <p:sp>
        <p:nvSpPr>
          <p:cNvPr id="257027" name="Rectangle 3"/>
          <p:cNvSpPr>
            <a:spLocks noGrp="1" noChangeArrowheads="1"/>
          </p:cNvSpPr>
          <p:nvPr>
            <p:ph type="body" idx="1"/>
          </p:nvPr>
        </p:nvSpPr>
        <p:spPr/>
        <p:txBody>
          <a:bodyPr/>
          <a:lstStyle/>
          <a:p>
            <a:r>
              <a:rPr lang="en-US" b="1"/>
              <a:t>Source Account. </a:t>
            </a:r>
            <a:r>
              <a:rPr lang="en-US"/>
              <a:t>The original account to which the transaction was posted affected by revaluation</a:t>
            </a:r>
            <a:endParaRPr lang="en-US" b="1"/>
          </a:p>
          <a:p>
            <a:r>
              <a:rPr lang="en-US" b="1"/>
              <a:t>Target Account. </a:t>
            </a:r>
            <a:r>
              <a:rPr lang="en-US"/>
              <a:t>Exchange rate difference account resulting from revaluation. The target account is one of the two system accounts (unrealized)</a:t>
            </a:r>
          </a:p>
          <a:p>
            <a:r>
              <a:rPr lang="en-US" b="1"/>
              <a:t>Revaluation Account. </a:t>
            </a:r>
            <a:r>
              <a:rPr lang="en-US"/>
              <a:t>The account where revaluation results are posted</a:t>
            </a:r>
          </a:p>
          <a:p>
            <a:endParaRPr lang="en-US"/>
          </a:p>
          <a:p>
            <a:r>
              <a:rPr lang="en-US" b="1" i="1"/>
              <a:t>Note </a:t>
            </a:r>
            <a:r>
              <a:rPr lang="en-US"/>
              <a:t>Only the system account and the revaluation account (for subledger</a:t>
            </a:r>
          </a:p>
          <a:p>
            <a:r>
              <a:rPr lang="en-US"/>
              <a:t>accounts) are used in the posting. However, for standard GL</a:t>
            </a:r>
          </a:p>
          <a:p>
            <a:r>
              <a:rPr lang="en-US"/>
              <a:t>accounts, the source and revaluation accounts are the same, and the</a:t>
            </a:r>
          </a:p>
          <a:p>
            <a:r>
              <a:rPr lang="en-US"/>
              <a:t>source account is also used in the posting.</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4414C76B-AFF9-4CEF-BCA2-04F396B56610}" type="slidenum">
              <a:rPr lang="en-US"/>
              <a:pPr/>
              <a:t>8</a:t>
            </a:fld>
            <a:endParaRPr lang="en-US"/>
          </a:p>
        </p:txBody>
      </p:sp>
      <p:sp>
        <p:nvSpPr>
          <p:cNvPr id="260098" name="Rectangle 2"/>
          <p:cNvSpPr>
            <a:spLocks noGrp="1" noRot="1" noChangeAspect="1" noChangeArrowheads="1" noTextEdit="1"/>
          </p:cNvSpPr>
          <p:nvPr>
            <p:ph type="sldImg"/>
          </p:nvPr>
        </p:nvSpPr>
        <p:spPr>
          <a:ln/>
        </p:spPr>
      </p:sp>
      <p:sp>
        <p:nvSpPr>
          <p:cNvPr id="260099" name="Rectangle 3"/>
          <p:cNvSpPr>
            <a:spLocks noGrp="1" noChangeArrowheads="1"/>
          </p:cNvSpPr>
          <p:nvPr>
            <p:ph type="body" idx="1"/>
          </p:nvPr>
        </p:nvSpPr>
        <p:spPr/>
        <p:txBody>
          <a:bodyPr/>
          <a:lstStyle/>
          <a:p>
            <a:pPr>
              <a:lnSpc>
                <a:spcPct val="80000"/>
              </a:lnSpc>
            </a:pPr>
            <a:r>
              <a:rPr lang="en-US" sz="1000"/>
              <a:t>To enable accounts to be revalued, you must configure currencies and</a:t>
            </a:r>
          </a:p>
          <a:p>
            <a:pPr>
              <a:lnSpc>
                <a:spcPct val="80000"/>
              </a:lnSpc>
            </a:pPr>
            <a:r>
              <a:rPr lang="en-US" sz="1000"/>
              <a:t>revaluation parameters on the accounts, and then create a posting</a:t>
            </a:r>
          </a:p>
          <a:p>
            <a:pPr>
              <a:lnSpc>
                <a:spcPct val="80000"/>
              </a:lnSpc>
            </a:pPr>
            <a:r>
              <a:rPr lang="en-US" sz="1000"/>
              <a:t>structure for revaluation postings.</a:t>
            </a:r>
          </a:p>
          <a:p>
            <a:pPr>
              <a:lnSpc>
                <a:spcPct val="80000"/>
              </a:lnSpc>
            </a:pPr>
            <a:endParaRPr lang="en-US" sz="1000"/>
          </a:p>
          <a:p>
            <a:pPr>
              <a:lnSpc>
                <a:spcPct val="80000"/>
              </a:lnSpc>
            </a:pPr>
            <a:r>
              <a:rPr lang="en-US" sz="1000"/>
              <a:t>Set up parameters in the GL shared set. The system uses the same set of accounts for both transaction currency and management currency revaluation.</a:t>
            </a:r>
          </a:p>
          <a:p>
            <a:pPr>
              <a:lnSpc>
                <a:spcPct val="80000"/>
              </a:lnSpc>
            </a:pPr>
            <a:r>
              <a:rPr lang="en-US" sz="1000"/>
              <a:t>Revaluation affects the following account types:</a:t>
            </a:r>
          </a:p>
          <a:p>
            <a:pPr>
              <a:lnSpc>
                <a:spcPct val="80000"/>
              </a:lnSpc>
            </a:pPr>
            <a:r>
              <a:rPr lang="en-US" sz="1000"/>
              <a:t>Customer and supplier control account</a:t>
            </a:r>
          </a:p>
          <a:p>
            <a:pPr>
              <a:lnSpc>
                <a:spcPct val="80000"/>
              </a:lnSpc>
            </a:pPr>
            <a:r>
              <a:rPr lang="en-US" sz="1000"/>
              <a:t>	Open items denominated in a foreign currency are subject to revaluation until paid</a:t>
            </a:r>
          </a:p>
          <a:p>
            <a:pPr>
              <a:lnSpc>
                <a:spcPct val="80000"/>
              </a:lnSpc>
            </a:pPr>
            <a:r>
              <a:rPr lang="en-US" sz="1000"/>
              <a:t>Customer and supplier payment account</a:t>
            </a:r>
          </a:p>
          <a:p>
            <a:pPr>
              <a:lnSpc>
                <a:spcPct val="80000"/>
              </a:lnSpc>
            </a:pPr>
            <a:r>
              <a:rPr lang="en-US" sz="1000"/>
              <a:t>	The effect depends on the payment instrument. If the payment instrument is direct debit (customer account only), the foreign currencty transactions are performed using the accounting exchange rate for the direct debit date, and revaluation is not required. However, for drafts and post-dated checks in a foreing currency, the payee must wait until the due date to collect the value. The value of the check or draft can vary from the date of issue until the due date, and is subject to revaluation.</a:t>
            </a:r>
          </a:p>
          <a:p>
            <a:pPr>
              <a:lnSpc>
                <a:spcPct val="80000"/>
              </a:lnSpc>
            </a:pPr>
            <a:endParaRPr lang="en-US" sz="1000"/>
          </a:p>
          <a:p>
            <a:pPr>
              <a:lnSpc>
                <a:spcPct val="80000"/>
              </a:lnSpc>
            </a:pPr>
            <a:r>
              <a:rPr lang="en-US" sz="1000"/>
              <a:t>Standard GL accounts</a:t>
            </a:r>
          </a:p>
          <a:p>
            <a:pPr>
              <a:lnSpc>
                <a:spcPct val="80000"/>
              </a:lnSpc>
            </a:pPr>
            <a:r>
              <a:rPr lang="en-US" sz="1000"/>
              <a:t>Some standard GL accounts accept transactions in any currency and are therefore subject to revaluation</a:t>
            </a:r>
          </a:p>
          <a:p>
            <a:pPr>
              <a:lnSpc>
                <a:spcPct val="80000"/>
              </a:lnSpc>
            </a:pPr>
            <a:endParaRPr lang="en-US" sz="1000"/>
          </a:p>
          <a:p>
            <a:pPr>
              <a:lnSpc>
                <a:spcPct val="80000"/>
              </a:lnSpc>
            </a:pPr>
            <a:r>
              <a:rPr lang="en-US" sz="1000"/>
              <a:t>Bank and Cash accounts</a:t>
            </a:r>
          </a:p>
          <a:p>
            <a:pPr>
              <a:lnSpc>
                <a:spcPct val="80000"/>
              </a:lnSpc>
            </a:pPr>
            <a:r>
              <a:rPr lang="en-US" sz="1000"/>
              <a:t>Bank and cash accounts can be denominated in a non-base currency, which must be expressed in the base currency of the entity.</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55C16D0A-9744-4F38-BCA5-529A8683DB91}" type="slidenum">
              <a:rPr lang="en-US"/>
              <a:pPr/>
              <a:t>9</a:t>
            </a:fld>
            <a:endParaRPr lang="en-US"/>
          </a:p>
        </p:txBody>
      </p:sp>
      <p:sp>
        <p:nvSpPr>
          <p:cNvPr id="258050" name="Rectangle 2"/>
          <p:cNvSpPr>
            <a:spLocks noGrp="1" noRot="1" noChangeAspect="1" noChangeArrowheads="1" noTextEdit="1"/>
          </p:cNvSpPr>
          <p:nvPr>
            <p:ph type="sldImg"/>
          </p:nvPr>
        </p:nvSpPr>
        <p:spPr>
          <a:ln/>
        </p:spPr>
      </p:sp>
      <p:sp>
        <p:nvSpPr>
          <p:cNvPr id="258051" name="Rectangle 3"/>
          <p:cNvSpPr>
            <a:spLocks noGrp="1" noChangeArrowheads="1"/>
          </p:cNvSpPr>
          <p:nvPr>
            <p:ph type="body" idx="1"/>
          </p:nvPr>
        </p:nvSpPr>
        <p:spPr/>
        <p:txBody>
          <a:bodyPr/>
          <a:lstStyle/>
          <a:p>
            <a:r>
              <a:rPr lang="en-US"/>
              <a:t>Revaluation GL </a:t>
            </a:r>
          </a:p>
          <a:p>
            <a:pPr lvl="1"/>
            <a:r>
              <a:rPr lang="en-US"/>
              <a:t>Revaluation results for control accounts must not be posted on the account itself</a:t>
            </a:r>
          </a:p>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255141A5-8CC2-42C8-9E93-7E199C60E1C0}" type="slidenum">
              <a:rPr lang="en-US"/>
              <a:pPr/>
              <a:t>11</a:t>
            </a:fld>
            <a:endParaRPr lang="en-US"/>
          </a:p>
        </p:txBody>
      </p:sp>
      <p:sp>
        <p:nvSpPr>
          <p:cNvPr id="261122" name="Rectangle 2"/>
          <p:cNvSpPr>
            <a:spLocks noGrp="1" noRot="1" noChangeAspect="1" noChangeArrowheads="1" noTextEdit="1"/>
          </p:cNvSpPr>
          <p:nvPr>
            <p:ph type="sldImg"/>
          </p:nvPr>
        </p:nvSpPr>
        <p:spPr>
          <a:ln/>
        </p:spPr>
      </p:sp>
      <p:sp>
        <p:nvSpPr>
          <p:cNvPr id="261123" name="Rectangle 3"/>
          <p:cNvSpPr>
            <a:spLocks noGrp="1" noChangeArrowheads="1"/>
          </p:cNvSpPr>
          <p:nvPr>
            <p:ph type="body" idx="1"/>
          </p:nvPr>
        </p:nvSpPr>
        <p:spPr/>
        <p:txBody>
          <a:bodyPr/>
          <a:lstStyle/>
          <a:p>
            <a:r>
              <a:rPr lang="en-US" sz="1000"/>
              <a:t>Define the revaluation methods and rates for a source GL account in</a:t>
            </a:r>
          </a:p>
          <a:p>
            <a:r>
              <a:rPr lang="en-US" sz="1000"/>
              <a:t>the Currency tab of Account Create (25.3.13.1). The tab lets you define</a:t>
            </a:r>
          </a:p>
          <a:p>
            <a:r>
              <a:rPr lang="en-US" sz="1000"/>
              <a:t>both methods and rates for the revaluation of both transaction currencies</a:t>
            </a:r>
          </a:p>
          <a:p>
            <a:r>
              <a:rPr lang="en-US" sz="1000"/>
              <a:t>and for the management currency.</a:t>
            </a:r>
          </a:p>
          <a:p>
            <a:r>
              <a:rPr lang="en-US" sz="1000"/>
              <a:t>Four options are available for the revaluation method:</a:t>
            </a:r>
          </a:p>
          <a:p>
            <a:r>
              <a:rPr lang="en-US" sz="1000"/>
              <a:t>None: No revaluation is performed.</a:t>
            </a:r>
          </a:p>
          <a:p>
            <a:r>
              <a:rPr lang="en-US" sz="1000"/>
              <a:t>Actual: The accounting exchange rate for that date is used; this is the</a:t>
            </a:r>
          </a:p>
          <a:p>
            <a:r>
              <a:rPr lang="en-US" sz="1000"/>
              <a:t>most common option.</a:t>
            </a:r>
          </a:p>
          <a:p>
            <a:r>
              <a:rPr lang="en-US" sz="1000"/>
              <a:t>Revaluation: You can use a separate rate. For example, in certain</a:t>
            </a:r>
          </a:p>
          <a:p>
            <a:r>
              <a:rPr lang="en-US" sz="1000"/>
              <a:t>countries, the government sets the rate that must be used for</a:t>
            </a:r>
          </a:p>
          <a:p>
            <a:r>
              <a:rPr lang="en-US" sz="1000"/>
              <a:t>revaluation, and this is separate from the accounting exchange rate.</a:t>
            </a:r>
          </a:p>
          <a:p>
            <a:r>
              <a:rPr lang="en-US" sz="1000"/>
              <a:t>Own Method: This option accommodates situations where different</a:t>
            </a:r>
          </a:p>
          <a:p>
            <a:r>
              <a:rPr lang="en-US" sz="1000"/>
              <a:t>revaluation rules apply for particular types of assets.</a:t>
            </a:r>
          </a:p>
          <a:p>
            <a:r>
              <a:rPr lang="en-US" sz="1000"/>
              <a:t>When you select the Revaluation method in the TC Revaluation Method</a:t>
            </a:r>
          </a:p>
          <a:p>
            <a:r>
              <a:rPr lang="en-US" sz="1000"/>
              <a:t>or MC Revaluation Method field, ensure that a revaluation exchange rate</a:t>
            </a:r>
          </a:p>
          <a:p>
            <a:r>
              <a:rPr lang="en-US" sz="1000"/>
              <a:t>type is defined for all currencies used in postings to the account.</a:t>
            </a:r>
          </a:p>
          <a:p>
            <a:r>
              <a:rPr lang="en-US" sz="1000"/>
              <a:t>The default exchange rate type is the accounting exchange rate. When</a:t>
            </a:r>
          </a:p>
          <a:p>
            <a:r>
              <a:rPr lang="en-US" sz="1000"/>
              <a:t>you use a currency for which no exchange rate has been configured, you</a:t>
            </a:r>
          </a:p>
          <a:p>
            <a:r>
              <a:rPr lang="en-US" sz="1000"/>
              <a:t>manually enter a rate in the posting lines.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ftr" sz="quarter" idx="4"/>
          </p:nvPr>
        </p:nvSpPr>
        <p:spPr>
          <a:ln/>
        </p:spPr>
        <p:txBody>
          <a:bodyPr/>
          <a:lstStyle/>
          <a:p>
            <a:r>
              <a:rPr lang="en-US"/>
              <a:t>3.2_15_posting revaluation</a:t>
            </a:r>
          </a:p>
        </p:txBody>
      </p:sp>
      <p:sp>
        <p:nvSpPr>
          <p:cNvPr id="5" name="Rectangle 7"/>
          <p:cNvSpPr>
            <a:spLocks noGrp="1" noChangeArrowheads="1"/>
          </p:cNvSpPr>
          <p:nvPr>
            <p:ph type="sldNum" sz="quarter" idx="5"/>
          </p:nvPr>
        </p:nvSpPr>
        <p:spPr>
          <a:ln/>
        </p:spPr>
        <p:txBody>
          <a:bodyPr/>
          <a:lstStyle/>
          <a:p>
            <a:fld id="{E111564F-081C-4354-B2F3-B551FC36D604}" type="slidenum">
              <a:rPr lang="en-US"/>
              <a:pPr/>
              <a:t>13</a:t>
            </a:fld>
            <a:endParaRPr lang="en-US"/>
          </a:p>
        </p:txBody>
      </p:sp>
      <p:sp>
        <p:nvSpPr>
          <p:cNvPr id="256002" name="Rectangle 2"/>
          <p:cNvSpPr>
            <a:spLocks noGrp="1" noRot="1" noChangeAspect="1" noChangeArrowheads="1" noTextEdit="1"/>
          </p:cNvSpPr>
          <p:nvPr>
            <p:ph type="sldImg"/>
          </p:nvPr>
        </p:nvSpPr>
        <p:spPr>
          <a:ln/>
        </p:spPr>
      </p:sp>
      <p:sp>
        <p:nvSpPr>
          <p:cNvPr id="256003" name="Rectangle 3"/>
          <p:cNvSpPr>
            <a:spLocks noGrp="1" noChangeArrowheads="1"/>
          </p:cNvSpPr>
          <p:nvPr>
            <p:ph type="body" idx="1"/>
          </p:nvPr>
        </p:nvSpPr>
        <p:spPr/>
        <p:txBody>
          <a:bodyPr/>
          <a:lstStyle/>
          <a:p>
            <a:r>
              <a:rPr lang="en-US"/>
              <a:t>Analytical: only sub-account : set up default</a:t>
            </a:r>
          </a:p>
          <a:p>
            <a:r>
              <a:rPr lang="en-GB"/>
              <a:t>Same set of accounts used during TC &amp; MC revaluation</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dirty="0" smtClean="0"/>
              <a:t>EF-CR-</a:t>
            </a:r>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0243" name="Rectangle 3"/>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10244" name="Rectangle 4"/>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a:xfrm>
            <a:off x="7954963" y="6648450"/>
            <a:ext cx="1189037" cy="209550"/>
          </a:xfrm>
        </p:spPr>
        <p:txBody>
          <a:bodyPr/>
          <a:lstStyle>
            <a:lvl1pPr>
              <a:defRPr/>
            </a:lvl1pPr>
          </a:lstStyle>
          <a:p>
            <a:r>
              <a:rPr lang="en-US"/>
              <a:t>2008-EF-CR-</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dirty="0" smtClean="0"/>
              <a:t>EF-CR-</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2"/>
          <p:cNvSpPr>
            <a:spLocks noGrp="1" noChangeArrowheads="1"/>
          </p:cNvSpPr>
          <p:nvPr>
            <p:ph type="title"/>
          </p:nvPr>
        </p:nvSpPr>
        <p:spPr/>
        <p:txBody>
          <a:bodyPr/>
          <a:lstStyle/>
          <a:p>
            <a:r>
              <a:rPr lang="zh-CN" altLang="en-US" sz="2400" b="0" dirty="0" smtClean="0"/>
              <a:t>外币重估</a:t>
            </a:r>
            <a:endParaRPr lang="en-US" sz="2400" b="0" dirty="0"/>
          </a:p>
        </p:txBody>
      </p:sp>
      <p:sp>
        <p:nvSpPr>
          <p:cNvPr id="4" name="Text Placeholder 3"/>
          <p:cNvSpPr>
            <a:spLocks noGrp="1"/>
          </p:cNvSpPr>
          <p:nvPr>
            <p:ph type="body" sz="quarter" idx="10"/>
          </p:nvPr>
        </p:nvSpPr>
        <p:spPr/>
        <p:txBody>
          <a:bodyPr/>
          <a:lstStyle/>
          <a:p>
            <a:endParaRPr lang="en-US"/>
          </a:p>
        </p:txBody>
      </p:sp>
      <p:sp>
        <p:nvSpPr>
          <p:cNvPr id="5" name="Text Placeholder 4"/>
          <p:cNvSpPr>
            <a:spLocks noGrp="1"/>
          </p:cNvSpPr>
          <p:nvPr>
            <p:ph type="body" sz="quarter" idx="11"/>
          </p:nvPr>
        </p:nvSpPr>
        <p:spPr/>
        <p:txBody>
          <a:bodyPr/>
          <a:lstStyle/>
          <a:p>
            <a:r>
              <a:rPr lang="zh-CN" altLang="en-US" dirty="0" smtClean="0"/>
              <a:t>企业版财务基础</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2"/>
          <p:cNvSpPr>
            <a:spLocks noGrp="1" noChangeArrowheads="1"/>
          </p:cNvSpPr>
          <p:nvPr>
            <p:ph type="title"/>
          </p:nvPr>
        </p:nvSpPr>
        <p:spPr/>
        <p:txBody>
          <a:bodyPr>
            <a:normAutofit/>
          </a:bodyPr>
          <a:lstStyle/>
          <a:p>
            <a:r>
              <a:rPr lang="zh-CN" altLang="en-US" sz="2800" dirty="0" smtClean="0"/>
              <a:t>总账账户创建</a:t>
            </a:r>
            <a:r>
              <a:rPr lang="en-US" sz="2800" dirty="0" smtClean="0"/>
              <a:t>   </a:t>
            </a:r>
            <a:r>
              <a:rPr lang="zh-CN" altLang="en-US" sz="2800" dirty="0" smtClean="0"/>
              <a:t>货币表 </a:t>
            </a:r>
            <a:r>
              <a:rPr lang="zh-CN" altLang="en-US" sz="2800" dirty="0" smtClean="0"/>
              <a:t>重估方法</a:t>
            </a:r>
            <a:endParaRPr lang="en-US" sz="2800" dirty="0"/>
          </a:p>
        </p:txBody>
      </p:sp>
      <p:sp>
        <p:nvSpPr>
          <p:cNvPr id="5" name="Footer Placeholder 3"/>
          <p:cNvSpPr>
            <a:spLocks noGrp="1"/>
          </p:cNvSpPr>
          <p:nvPr>
            <p:ph type="ftr" sz="quarter" idx="10"/>
          </p:nvPr>
        </p:nvSpPr>
        <p:spPr/>
        <p:txBody>
          <a:bodyPr/>
          <a:lstStyle/>
          <a:p>
            <a:r>
              <a:rPr lang="en-US" smtClean="0"/>
              <a:t>EF-CR-090</a:t>
            </a:r>
            <a:endParaRPr lang="en-US"/>
          </a:p>
        </p:txBody>
      </p:sp>
      <p:grpSp>
        <p:nvGrpSpPr>
          <p:cNvPr id="6" name="Group 5"/>
          <p:cNvGrpSpPr/>
          <p:nvPr/>
        </p:nvGrpSpPr>
        <p:grpSpPr>
          <a:xfrm>
            <a:off x="271057" y="1878918"/>
            <a:ext cx="8601075" cy="3328988"/>
            <a:chOff x="290513" y="2063750"/>
            <a:chExt cx="8601075" cy="3328988"/>
          </a:xfrm>
        </p:grpSpPr>
        <p:pic>
          <p:nvPicPr>
            <p:cNvPr id="262151" name="Picture 7" descr="Account-Currency"/>
            <p:cNvPicPr>
              <a:picLocks noChangeAspect="1" noChangeArrowheads="1"/>
            </p:cNvPicPr>
            <p:nvPr/>
          </p:nvPicPr>
          <p:blipFill>
            <a:blip r:embed="rId2" cstate="print"/>
            <a:srcRect/>
            <a:stretch>
              <a:fillRect/>
            </a:stretch>
          </p:blipFill>
          <p:spPr bwMode="auto">
            <a:xfrm>
              <a:off x="290513" y="2063750"/>
              <a:ext cx="8601075" cy="3328988"/>
            </a:xfrm>
            <a:prstGeom prst="rect">
              <a:avLst/>
            </a:prstGeom>
            <a:noFill/>
          </p:spPr>
        </p:pic>
        <p:sp>
          <p:nvSpPr>
            <p:cNvPr id="262152" name="Oval 8"/>
            <p:cNvSpPr>
              <a:spLocks noChangeArrowheads="1"/>
            </p:cNvSpPr>
            <p:nvPr/>
          </p:nvSpPr>
          <p:spPr bwMode="auto">
            <a:xfrm>
              <a:off x="409575" y="3479800"/>
              <a:ext cx="4176713" cy="819150"/>
            </a:xfrm>
            <a:prstGeom prst="ellipse">
              <a:avLst/>
            </a:prstGeom>
            <a:noFill/>
            <a:ln w="28575" algn="ctr">
              <a:solidFill>
                <a:srgbClr val="333399"/>
              </a:solidFill>
              <a:round/>
              <a:headEnd/>
              <a:tailEnd/>
            </a:ln>
            <a:effectLst/>
          </p:spPr>
          <p:txBody>
            <a:bodyPr wrap="none" tIns="91440" bIns="91440" anchor="ctr"/>
            <a:lstStyle/>
            <a:p>
              <a:endParaRPr 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2"/>
          <p:cNvSpPr>
            <a:spLocks noGrp="1" noChangeArrowheads="1"/>
          </p:cNvSpPr>
          <p:nvPr>
            <p:ph type="title"/>
          </p:nvPr>
        </p:nvSpPr>
        <p:spPr/>
        <p:txBody>
          <a:bodyPr/>
          <a:lstStyle/>
          <a:p>
            <a:r>
              <a:rPr lang="zh-CN" altLang="en-US" sz="2800" b="0" dirty="0" smtClean="0"/>
              <a:t>重估方法和汇率</a:t>
            </a:r>
            <a:endParaRPr lang="en-US" sz="2800" dirty="0"/>
          </a:p>
        </p:txBody>
      </p:sp>
      <p:sp>
        <p:nvSpPr>
          <p:cNvPr id="35" name="Footer Placeholder 3"/>
          <p:cNvSpPr>
            <a:spLocks noGrp="1"/>
          </p:cNvSpPr>
          <p:nvPr>
            <p:ph type="ftr" sz="quarter" idx="10"/>
          </p:nvPr>
        </p:nvSpPr>
        <p:spPr/>
        <p:txBody>
          <a:bodyPr/>
          <a:lstStyle/>
          <a:p>
            <a:r>
              <a:rPr lang="en-US" smtClean="0"/>
              <a:t>EF-CR-100</a:t>
            </a:r>
            <a:endParaRPr lang="en-US"/>
          </a:p>
        </p:txBody>
      </p:sp>
      <p:sp>
        <p:nvSpPr>
          <p:cNvPr id="236547" name="Rectangle 3"/>
          <p:cNvSpPr>
            <a:spLocks noChangeArrowheads="1"/>
          </p:cNvSpPr>
          <p:nvPr/>
        </p:nvSpPr>
        <p:spPr bwMode="auto">
          <a:xfrm>
            <a:off x="0" y="2424113"/>
            <a:ext cx="9144000" cy="0"/>
          </a:xfrm>
          <a:prstGeom prst="rect">
            <a:avLst/>
          </a:prstGeom>
          <a:noFill/>
          <a:ln w="9525" algn="ctr">
            <a:noFill/>
            <a:miter lim="800000"/>
            <a:headEnd/>
            <a:tailEnd/>
          </a:ln>
          <a:effectLst/>
        </p:spPr>
        <p:txBody>
          <a:bodyPr wrap="none" tIns="91440" bIns="91440" anchor="ctr">
            <a:spAutoFit/>
          </a:bodyPr>
          <a:lstStyle/>
          <a:p>
            <a:pPr algn="l">
              <a:tabLst>
                <a:tab pos="1425575" algn="l"/>
                <a:tab pos="1543050" algn="l"/>
              </a:tabLst>
            </a:pPr>
            <a:endParaRPr lang="en-US" sz="1800">
              <a:latin typeface="Arial" charset="0"/>
            </a:endParaRPr>
          </a:p>
        </p:txBody>
      </p:sp>
      <p:graphicFrame>
        <p:nvGraphicFramePr>
          <p:cNvPr id="236598" name="Group 54"/>
          <p:cNvGraphicFramePr>
            <a:graphicFrameLocks noGrp="1"/>
          </p:cNvGraphicFramePr>
          <p:nvPr/>
        </p:nvGraphicFramePr>
        <p:xfrm>
          <a:off x="520461" y="959131"/>
          <a:ext cx="8110537" cy="4682173"/>
        </p:xfrm>
        <a:graphic>
          <a:graphicData uri="http://schemas.openxmlformats.org/drawingml/2006/table">
            <a:tbl>
              <a:tblPr/>
              <a:tblGrid>
                <a:gridCol w="1803400"/>
                <a:gridCol w="2300287"/>
                <a:gridCol w="4006850"/>
              </a:tblGrid>
              <a:tr h="58737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1" i="0" u="none" strike="noStrike" kern="1200" cap="none" normalizeH="0" baseline="0" dirty="0" smtClean="0">
                          <a:ln>
                            <a:noFill/>
                          </a:ln>
                          <a:solidFill>
                            <a:schemeClr val="tx1"/>
                          </a:solidFill>
                          <a:effectLst/>
                          <a:latin typeface="+mn-lt"/>
                          <a:ea typeface="Times" pitchFamily="18" charset="0"/>
                          <a:cs typeface="Arial" charset="0"/>
                        </a:rPr>
                        <a:t>在</a:t>
                      </a:r>
                      <a:r>
                        <a:rPr kumimoji="0" lang="en-US" sz="1600" b="1" i="0" u="none" strike="noStrike" kern="1200" cap="none" normalizeH="0" baseline="0" dirty="0" smtClean="0">
                          <a:ln>
                            <a:noFill/>
                          </a:ln>
                          <a:solidFill>
                            <a:schemeClr val="tx1"/>
                          </a:solidFill>
                          <a:effectLst/>
                          <a:latin typeface="+mn-lt"/>
                          <a:ea typeface="Times" pitchFamily="18" charset="0"/>
                          <a:cs typeface="Arial" charset="0"/>
                        </a:rPr>
                        <a:t> BC/SC</a:t>
                      </a:r>
                      <a:r>
                        <a:rPr kumimoji="0" lang="zh-CN" altLang="en-US" sz="1600" b="1" i="0" u="none" strike="noStrike" kern="1200" cap="none" normalizeH="0" baseline="0" dirty="0" smtClean="0">
                          <a:ln>
                            <a:noFill/>
                          </a:ln>
                          <a:solidFill>
                            <a:schemeClr val="tx1"/>
                          </a:solidFill>
                          <a:effectLst/>
                          <a:latin typeface="+mn-lt"/>
                          <a:ea typeface="Times" pitchFamily="18" charset="0"/>
                          <a:cs typeface="Arial" charset="0"/>
                        </a:rPr>
                        <a:t>的</a:t>
                      </a:r>
                      <a:r>
                        <a:rPr kumimoji="0" lang="en-US" sz="1600" b="1" i="0" u="none" strike="noStrike" cap="none" normalizeH="0" baseline="0" dirty="0" smtClean="0">
                          <a:ln>
                            <a:noFill/>
                          </a:ln>
                          <a:solidFill>
                            <a:schemeClr val="tx1"/>
                          </a:solidFill>
                          <a:effectLst/>
                          <a:latin typeface="+mj-lt"/>
                          <a:ea typeface="Times" pitchFamily="18" charset="0"/>
                          <a:cs typeface="Arial" charset="0"/>
                        </a:rPr>
                        <a:t>TC </a:t>
                      </a:r>
                      <a:r>
                        <a:rPr kumimoji="0" lang="zh-CN" altLang="en-US" sz="1600" b="1" i="0" u="none" strike="noStrike" cap="none" normalizeH="0" baseline="0" dirty="0" smtClean="0">
                          <a:ln>
                            <a:noFill/>
                          </a:ln>
                          <a:solidFill>
                            <a:schemeClr val="tx1"/>
                          </a:solidFill>
                          <a:effectLst/>
                          <a:latin typeface="+mj-lt"/>
                          <a:ea typeface="Times" pitchFamily="18" charset="0"/>
                          <a:cs typeface="Arial" charset="0"/>
                        </a:rPr>
                        <a:t>重估</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1" i="0" u="none" strike="noStrike" cap="none" normalizeH="0" baseline="0" dirty="0" smtClean="0">
                          <a:ln>
                            <a:noFill/>
                          </a:ln>
                          <a:solidFill>
                            <a:schemeClr val="tx1"/>
                          </a:solidFill>
                          <a:effectLst/>
                          <a:latin typeface="+mj-lt"/>
                          <a:ea typeface="Times" pitchFamily="18" charset="0"/>
                          <a:cs typeface="Arial" charset="0"/>
                        </a:rPr>
                        <a:t>在</a:t>
                      </a:r>
                      <a:r>
                        <a:rPr kumimoji="0" lang="en-US" altLang="zh-CN" sz="1600" b="1" i="0" u="none" strike="noStrike" cap="none" normalizeH="0" baseline="0" dirty="0" smtClean="0">
                          <a:ln>
                            <a:noFill/>
                          </a:ln>
                          <a:solidFill>
                            <a:schemeClr val="tx1"/>
                          </a:solidFill>
                          <a:effectLst/>
                          <a:latin typeface="+mj-lt"/>
                          <a:ea typeface="Times" pitchFamily="18" charset="0"/>
                          <a:cs typeface="Arial" charset="0"/>
                        </a:rPr>
                        <a:t>BC/ SC</a:t>
                      </a:r>
                      <a:r>
                        <a:rPr kumimoji="0" lang="zh-CN" altLang="en-US" sz="1600" b="1" i="0" u="none" strike="noStrike" cap="none" normalizeH="0" baseline="0" dirty="0" smtClean="0">
                          <a:ln>
                            <a:noFill/>
                          </a:ln>
                          <a:solidFill>
                            <a:schemeClr val="tx1"/>
                          </a:solidFill>
                          <a:effectLst/>
                          <a:latin typeface="+mj-lt"/>
                          <a:ea typeface="Times" pitchFamily="18" charset="0"/>
                          <a:cs typeface="Arial" charset="0"/>
                        </a:rPr>
                        <a:t>重估汇率类型</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1" i="0" u="none" strike="noStrike" cap="none" normalizeH="0" baseline="0" dirty="0" smtClean="0">
                          <a:ln>
                            <a:noFill/>
                          </a:ln>
                          <a:solidFill>
                            <a:schemeClr val="tx1"/>
                          </a:solidFill>
                          <a:effectLst/>
                          <a:latin typeface="+mj-lt"/>
                          <a:ea typeface="Times" pitchFamily="18" charset="0"/>
                          <a:cs typeface="Arial" charset="0"/>
                        </a:rPr>
                        <a:t>描述</a:t>
                      </a:r>
                      <a:endParaRPr kumimoji="0" lang="en-US" sz="1600" b="1"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10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0" i="0" u="none" strike="noStrike" cap="none" normalizeH="0" baseline="0" dirty="0" smtClean="0">
                          <a:ln>
                            <a:noFill/>
                          </a:ln>
                          <a:solidFill>
                            <a:schemeClr val="tx1"/>
                          </a:solidFill>
                          <a:effectLst/>
                          <a:latin typeface="+mj-lt"/>
                          <a:ea typeface="Times" pitchFamily="18" charset="0"/>
                          <a:cs typeface="Arial" charset="0"/>
                        </a:rPr>
                        <a:t>无</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0" i="0" u="none" strike="noStrike" cap="none" normalizeH="0" baseline="0" dirty="0" smtClean="0">
                          <a:ln>
                            <a:noFill/>
                          </a:ln>
                          <a:solidFill>
                            <a:schemeClr val="tx1"/>
                          </a:solidFill>
                          <a:effectLst/>
                          <a:latin typeface="+mj-lt"/>
                          <a:ea typeface="Times" pitchFamily="18" charset="0"/>
                          <a:cs typeface="Arial" charset="0"/>
                        </a:rPr>
                        <a:t>不可用</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0" i="0" u="none" strike="noStrike" cap="none" normalizeH="0" baseline="0" dirty="0" smtClean="0">
                          <a:ln>
                            <a:noFill/>
                          </a:ln>
                          <a:solidFill>
                            <a:schemeClr val="tx1"/>
                          </a:solidFill>
                          <a:effectLst/>
                          <a:latin typeface="+mj-lt"/>
                          <a:ea typeface="Times" pitchFamily="18" charset="0"/>
                          <a:cs typeface="Arial" charset="0"/>
                        </a:rPr>
                        <a:t>账户不被重估</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81025">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0" i="0" u="none" strike="noStrike" cap="none" normalizeH="0" baseline="0" dirty="0" smtClean="0">
                          <a:ln>
                            <a:noFill/>
                          </a:ln>
                          <a:solidFill>
                            <a:schemeClr val="tx1"/>
                          </a:solidFill>
                          <a:effectLst/>
                          <a:latin typeface="+mj-lt"/>
                          <a:ea typeface="Times" pitchFamily="18" charset="0"/>
                          <a:cs typeface="Arial" charset="0"/>
                        </a:rPr>
                        <a:t>会计汇率</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0" i="0" u="none" strike="noStrike" kern="1200" cap="none" normalizeH="0" baseline="0" dirty="0" smtClean="0">
                          <a:ln>
                            <a:noFill/>
                          </a:ln>
                          <a:solidFill>
                            <a:schemeClr val="tx1"/>
                          </a:solidFill>
                          <a:effectLst/>
                          <a:latin typeface="+mn-lt"/>
                          <a:ea typeface="Times" pitchFamily="18" charset="0"/>
                          <a:cs typeface="Arial" charset="0"/>
                        </a:rPr>
                        <a:t>不可用</a:t>
                      </a:r>
                      <a:endParaRPr kumimoji="0" lang="en-US" sz="1600" b="0" i="0" u="none" strike="noStrike" kern="1200" cap="none" normalizeH="0" baseline="0" dirty="0" smtClean="0">
                        <a:ln>
                          <a:noFill/>
                        </a:ln>
                        <a:solidFill>
                          <a:schemeClr val="tx1"/>
                        </a:solidFill>
                        <a:effectLst/>
                        <a:latin typeface="+mn-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0" i="0" u="none" strike="noStrike" cap="none" normalizeH="0" baseline="0" dirty="0" smtClean="0">
                          <a:ln>
                            <a:noFill/>
                          </a:ln>
                          <a:solidFill>
                            <a:schemeClr val="tx1"/>
                          </a:solidFill>
                          <a:effectLst/>
                          <a:latin typeface="+mj-lt"/>
                          <a:ea typeface="Times" pitchFamily="18" charset="0"/>
                          <a:cs typeface="Arial" charset="0"/>
                        </a:rPr>
                        <a:t>使用月底有效会计汇率。</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03263">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0" i="0" u="none" strike="noStrike" cap="none" normalizeH="0" baseline="0" dirty="0" smtClean="0">
                          <a:ln>
                            <a:noFill/>
                          </a:ln>
                          <a:solidFill>
                            <a:schemeClr val="tx1"/>
                          </a:solidFill>
                          <a:effectLst/>
                          <a:latin typeface="+mj-lt"/>
                          <a:ea typeface="Times" pitchFamily="18" charset="0"/>
                          <a:cs typeface="Arial" charset="0"/>
                        </a:rPr>
                        <a:t>重估</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0" i="0" u="none" strike="noStrike" kern="1200" cap="none" normalizeH="0" baseline="0" dirty="0" smtClean="0">
                          <a:ln>
                            <a:noFill/>
                          </a:ln>
                          <a:solidFill>
                            <a:schemeClr val="tx1"/>
                          </a:solidFill>
                          <a:effectLst/>
                          <a:latin typeface="+mn-lt"/>
                          <a:ea typeface="Times" pitchFamily="18" charset="0"/>
                          <a:cs typeface="Arial" charset="0"/>
                        </a:rPr>
                        <a:t>不可用</a:t>
                      </a:r>
                      <a:endParaRPr kumimoji="0" lang="en-US" sz="1600" b="0" i="0" u="none" strike="noStrike" kern="1200" cap="none" normalizeH="0" baseline="0" dirty="0" smtClean="0">
                        <a:ln>
                          <a:noFill/>
                        </a:ln>
                        <a:solidFill>
                          <a:schemeClr val="tx1"/>
                        </a:solidFill>
                        <a:effectLst/>
                        <a:latin typeface="+mn-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0" i="0" u="none" strike="noStrike" cap="none" normalizeH="0" baseline="0" dirty="0" smtClean="0">
                          <a:ln>
                            <a:noFill/>
                          </a:ln>
                          <a:solidFill>
                            <a:schemeClr val="tx1"/>
                          </a:solidFill>
                          <a:effectLst/>
                          <a:latin typeface="+mj-lt"/>
                          <a:ea typeface="Times" pitchFamily="18" charset="0"/>
                          <a:cs typeface="Arial" charset="0"/>
                        </a:rPr>
                        <a:t>使用类型为</a:t>
                      </a:r>
                      <a:r>
                        <a:rPr kumimoji="0" lang="en-US" sz="1600" b="0" i="0" u="none" strike="noStrike" cap="none" normalizeH="0" baseline="0" dirty="0" smtClean="0">
                          <a:ln>
                            <a:noFill/>
                          </a:ln>
                          <a:solidFill>
                            <a:schemeClr val="tx1"/>
                          </a:solidFill>
                          <a:effectLst/>
                          <a:latin typeface="+mj-lt"/>
                          <a:ea typeface="Times" pitchFamily="18" charset="0"/>
                          <a:cs typeface="Arial" charset="0"/>
                        </a:rPr>
                        <a:t>REVALUATION</a:t>
                      </a:r>
                      <a:r>
                        <a:rPr kumimoji="0" lang="zh-CN" altLang="en-US" sz="1600" b="0" i="0" u="none" strike="noStrike" cap="none" normalizeH="0" baseline="0" dirty="0" smtClean="0">
                          <a:ln>
                            <a:noFill/>
                          </a:ln>
                          <a:solidFill>
                            <a:schemeClr val="tx1"/>
                          </a:solidFill>
                          <a:effectLst/>
                          <a:latin typeface="+mj-lt"/>
                          <a:ea typeface="Times" pitchFamily="18" charset="0"/>
                          <a:cs typeface="Arial" charset="0"/>
                        </a:rPr>
                        <a:t>的汇率</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315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0" i="0" u="none" strike="noStrike" cap="none" normalizeH="0" baseline="0" dirty="0" smtClean="0">
                          <a:ln>
                            <a:noFill/>
                          </a:ln>
                          <a:solidFill>
                            <a:schemeClr val="tx1"/>
                          </a:solidFill>
                          <a:effectLst/>
                          <a:latin typeface="+mj-lt"/>
                          <a:ea typeface="Times" pitchFamily="18" charset="0"/>
                          <a:cs typeface="Arial" charset="0"/>
                        </a:rPr>
                        <a:t>法定</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0" i="0" u="none" strike="noStrike" kern="1200" cap="none" normalizeH="0" baseline="0" dirty="0" smtClean="0">
                          <a:ln>
                            <a:noFill/>
                          </a:ln>
                          <a:solidFill>
                            <a:schemeClr val="tx1"/>
                          </a:solidFill>
                          <a:effectLst/>
                          <a:latin typeface="+mn-lt"/>
                          <a:ea typeface="Times" pitchFamily="18" charset="0"/>
                          <a:cs typeface="Arial" charset="0"/>
                        </a:rPr>
                        <a:t>不可用</a:t>
                      </a:r>
                      <a:endParaRPr kumimoji="0" lang="en-US" sz="1600" b="0" i="0" u="none" strike="noStrike" kern="1200" cap="none" normalizeH="0" baseline="0" dirty="0" smtClean="0">
                        <a:ln>
                          <a:noFill/>
                        </a:ln>
                        <a:solidFill>
                          <a:schemeClr val="tx1"/>
                        </a:solidFill>
                        <a:effectLst/>
                        <a:latin typeface="+mn-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0" i="0" u="none" strike="noStrike" cap="none" normalizeH="0" baseline="0" dirty="0" smtClean="0">
                          <a:ln>
                            <a:noFill/>
                          </a:ln>
                          <a:solidFill>
                            <a:schemeClr val="tx1"/>
                          </a:solidFill>
                          <a:effectLst/>
                          <a:latin typeface="+mj-lt"/>
                        </a:rPr>
                        <a:t>系统采用月底有效的法定汇率类型，但如果设置了退回到会计它可以恢复到使用会计汇率。</a:t>
                      </a:r>
                      <a:endParaRPr kumimoji="0" lang="en-US" sz="16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73150">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0" i="0" u="none" strike="noStrike" cap="none" normalizeH="0" baseline="0" dirty="0" smtClean="0">
                          <a:ln>
                            <a:noFill/>
                          </a:ln>
                          <a:solidFill>
                            <a:schemeClr val="tx1"/>
                          </a:solidFill>
                          <a:effectLst/>
                          <a:latin typeface="+mj-lt"/>
                          <a:ea typeface="Times" pitchFamily="18" charset="0"/>
                          <a:cs typeface="Arial" charset="0"/>
                        </a:rPr>
                        <a:t>用户定义</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lang="zh-CN" altLang="en-US" sz="1800" b="0" i="0" kern="1200" dirty="0" smtClean="0">
                          <a:solidFill>
                            <a:schemeClr val="tx1"/>
                          </a:solidFill>
                          <a:latin typeface="+mn-lt"/>
                          <a:ea typeface="+mn-ea"/>
                          <a:cs typeface="+mn-cs"/>
                        </a:rPr>
                        <a:t>任何一个用户定义汇率类型的汇率</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1425575" algn="l"/>
                          <a:tab pos="1543050" algn="l"/>
                        </a:tabLst>
                      </a:pPr>
                      <a:r>
                        <a:rPr kumimoji="0" lang="zh-CN" altLang="en-US" sz="1600" b="0" i="0" u="none" strike="noStrike" cap="none" normalizeH="0" baseline="0" dirty="0" smtClean="0">
                          <a:ln>
                            <a:noFill/>
                          </a:ln>
                          <a:solidFill>
                            <a:schemeClr val="tx1"/>
                          </a:solidFill>
                          <a:effectLst/>
                          <a:latin typeface="+mj-lt"/>
                          <a:ea typeface="Times" pitchFamily="18" charset="0"/>
                          <a:cs typeface="Arial" charset="0"/>
                        </a:rPr>
                        <a:t>使用在</a:t>
                      </a:r>
                      <a:r>
                        <a:rPr kumimoji="0" lang="en-US" altLang="zh-CN" sz="1600" b="0" i="0" u="none" strike="noStrike" cap="none" normalizeH="0" baseline="0" dirty="0" smtClean="0">
                          <a:ln>
                            <a:noFill/>
                          </a:ln>
                          <a:solidFill>
                            <a:schemeClr val="tx1"/>
                          </a:solidFill>
                          <a:effectLst/>
                          <a:latin typeface="+mj-lt"/>
                          <a:ea typeface="Times" pitchFamily="18" charset="0"/>
                          <a:cs typeface="Arial" charset="0"/>
                        </a:rPr>
                        <a:t>TC</a:t>
                      </a:r>
                      <a:r>
                        <a:rPr kumimoji="0" lang="zh-CN" altLang="en-US" sz="1600" b="0" i="0" u="none" strike="noStrike" cap="none" normalizeH="0" baseline="0" dirty="0" smtClean="0">
                          <a:ln>
                            <a:noFill/>
                          </a:ln>
                          <a:solidFill>
                            <a:schemeClr val="tx1"/>
                          </a:solidFill>
                          <a:effectLst/>
                          <a:latin typeface="+mj-lt"/>
                          <a:ea typeface="Times" pitchFamily="18" charset="0"/>
                          <a:cs typeface="Arial" charset="0"/>
                        </a:rPr>
                        <a:t>重估汇率中的用户定义类型的汇率</a:t>
                      </a:r>
                      <a:endParaRPr kumimoji="0" lang="en-US" sz="1600" b="0" i="0" u="none" strike="noStrike" cap="none" normalizeH="0" baseline="0" dirty="0" smtClean="0">
                        <a:ln>
                          <a:noFill/>
                        </a:ln>
                        <a:solidFill>
                          <a:schemeClr val="tx1"/>
                        </a:solidFill>
                        <a:effectLst/>
                        <a:latin typeface="+mj-lt"/>
                        <a:ea typeface="Times" pitchFamily="18" charset="0"/>
                        <a:cs typeface="Arial" charset="0"/>
                      </a:endParaRPr>
                    </a:p>
                  </a:txBody>
                  <a:tcPr marT="91440" marB="9144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zh-CN" altLang="en-US" dirty="0" smtClean="0"/>
              <a:t>按类型的</a:t>
            </a:r>
            <a:r>
              <a:rPr lang="en-US" dirty="0" smtClean="0"/>
              <a:t>GL </a:t>
            </a:r>
            <a:r>
              <a:rPr lang="zh-CN" altLang="en-US" dirty="0" smtClean="0"/>
              <a:t>账户设置</a:t>
            </a:r>
            <a:endParaRPr lang="en-US" dirty="0"/>
          </a:p>
        </p:txBody>
      </p:sp>
      <p:sp>
        <p:nvSpPr>
          <p:cNvPr id="9" name="Footer Placeholder 3"/>
          <p:cNvSpPr>
            <a:spLocks noGrp="1"/>
          </p:cNvSpPr>
          <p:nvPr>
            <p:ph type="ftr" sz="quarter" idx="10"/>
          </p:nvPr>
        </p:nvSpPr>
        <p:spPr/>
        <p:txBody>
          <a:bodyPr/>
          <a:lstStyle/>
          <a:p>
            <a:r>
              <a:rPr lang="en-US" smtClean="0"/>
              <a:t>EF-CR-110</a:t>
            </a:r>
            <a:endParaRPr lang="en-US"/>
          </a:p>
        </p:txBody>
      </p:sp>
      <p:grpSp>
        <p:nvGrpSpPr>
          <p:cNvPr id="10" name="Group 9"/>
          <p:cNvGrpSpPr/>
          <p:nvPr/>
        </p:nvGrpSpPr>
        <p:grpSpPr>
          <a:xfrm>
            <a:off x="1410325" y="1317479"/>
            <a:ext cx="6808455" cy="4541322"/>
            <a:chOff x="1527061" y="1628775"/>
            <a:chExt cx="6808455" cy="4541322"/>
          </a:xfrm>
        </p:grpSpPr>
        <p:sp>
          <p:nvSpPr>
            <p:cNvPr id="245765" name="Text Box 5"/>
            <p:cNvSpPr txBox="1">
              <a:spLocks noChangeArrowheads="1"/>
            </p:cNvSpPr>
            <p:nvPr/>
          </p:nvSpPr>
          <p:spPr bwMode="auto">
            <a:xfrm>
              <a:off x="1542161" y="1628775"/>
              <a:ext cx="6767512" cy="396875"/>
            </a:xfrm>
            <a:prstGeom prst="rect">
              <a:avLst/>
            </a:prstGeom>
            <a:noFill/>
            <a:ln w="9525" algn="ctr">
              <a:noFill/>
              <a:miter lim="800000"/>
              <a:headEnd/>
              <a:tailEnd/>
            </a:ln>
            <a:effectLst/>
          </p:spPr>
          <p:txBody>
            <a:bodyPr tIns="91440" bIns="91440">
              <a:spAutoFit/>
            </a:bodyPr>
            <a:lstStyle/>
            <a:p>
              <a:pPr algn="l">
                <a:spcBef>
                  <a:spcPct val="50000"/>
                </a:spcBef>
              </a:pPr>
              <a:r>
                <a:rPr lang="zh-CN" altLang="en-US" sz="1400" b="1" dirty="0" smtClean="0">
                  <a:latin typeface="+mj-lt"/>
                </a:rPr>
                <a:t>控制</a:t>
              </a:r>
              <a:r>
                <a:rPr lang="en-US" sz="1400" b="1" dirty="0" smtClean="0">
                  <a:latin typeface="+mj-lt"/>
                </a:rPr>
                <a:t>GL</a:t>
              </a:r>
              <a:r>
                <a:rPr lang="zh-CN" altLang="en-US" sz="1400" b="1" dirty="0" smtClean="0">
                  <a:latin typeface="+mj-lt"/>
                </a:rPr>
                <a:t>账户多货币</a:t>
              </a:r>
              <a:endParaRPr lang="en-US" sz="1400" b="1" dirty="0">
                <a:latin typeface="+mj-lt"/>
              </a:endParaRPr>
            </a:p>
          </p:txBody>
        </p:sp>
        <p:sp>
          <p:nvSpPr>
            <p:cNvPr id="245766" name="Text Box 6"/>
            <p:cNvSpPr txBox="1">
              <a:spLocks noChangeArrowheads="1"/>
            </p:cNvSpPr>
            <p:nvPr/>
          </p:nvSpPr>
          <p:spPr bwMode="auto">
            <a:xfrm>
              <a:off x="1574686" y="3180575"/>
              <a:ext cx="6337300" cy="396875"/>
            </a:xfrm>
            <a:prstGeom prst="rect">
              <a:avLst/>
            </a:prstGeom>
            <a:noFill/>
            <a:ln w="9525" algn="ctr">
              <a:noFill/>
              <a:miter lim="800000"/>
              <a:headEnd/>
              <a:tailEnd/>
            </a:ln>
            <a:effectLst/>
          </p:spPr>
          <p:txBody>
            <a:bodyPr tIns="91440" bIns="91440">
              <a:spAutoFit/>
            </a:bodyPr>
            <a:lstStyle/>
            <a:p>
              <a:pPr algn="l">
                <a:spcBef>
                  <a:spcPct val="50000"/>
                </a:spcBef>
              </a:pPr>
              <a:r>
                <a:rPr lang="zh-CN" altLang="en-US" sz="1400" b="1" dirty="0" smtClean="0">
                  <a:latin typeface="+mj-lt"/>
                </a:rPr>
                <a:t>标准</a:t>
              </a:r>
              <a:r>
                <a:rPr lang="en-US" sz="1400" b="1" dirty="0" smtClean="0">
                  <a:latin typeface="+mj-lt"/>
                </a:rPr>
                <a:t>GL</a:t>
              </a:r>
              <a:r>
                <a:rPr lang="zh-CN" altLang="en-US" sz="1400" b="1" dirty="0" smtClean="0">
                  <a:latin typeface="+mj-lt"/>
                </a:rPr>
                <a:t>账户单货币</a:t>
              </a:r>
              <a:r>
                <a:rPr lang="en-US" sz="1400" b="1" dirty="0" smtClean="0">
                  <a:latin typeface="+mj-lt"/>
                </a:rPr>
                <a:t> </a:t>
              </a:r>
              <a:r>
                <a:rPr lang="en-US" sz="1400" b="1" dirty="0">
                  <a:latin typeface="+mj-lt"/>
                </a:rPr>
                <a:t>(USD)</a:t>
              </a:r>
            </a:p>
          </p:txBody>
        </p:sp>
        <p:sp>
          <p:nvSpPr>
            <p:cNvPr id="245767" name="Text Box 7"/>
            <p:cNvSpPr txBox="1">
              <a:spLocks noChangeArrowheads="1"/>
            </p:cNvSpPr>
            <p:nvPr/>
          </p:nvSpPr>
          <p:spPr bwMode="auto">
            <a:xfrm>
              <a:off x="1639441" y="4724400"/>
              <a:ext cx="6696075" cy="396875"/>
            </a:xfrm>
            <a:prstGeom prst="rect">
              <a:avLst/>
            </a:prstGeom>
            <a:noFill/>
            <a:ln w="9525" algn="ctr">
              <a:noFill/>
              <a:miter lim="800000"/>
              <a:headEnd/>
              <a:tailEnd/>
            </a:ln>
            <a:effectLst/>
          </p:spPr>
          <p:txBody>
            <a:bodyPr tIns="91440" bIns="91440">
              <a:spAutoFit/>
            </a:bodyPr>
            <a:lstStyle/>
            <a:p>
              <a:pPr algn="l">
                <a:spcBef>
                  <a:spcPct val="50000"/>
                </a:spcBef>
              </a:pPr>
              <a:r>
                <a:rPr lang="zh-CN" altLang="en-US" sz="1400" b="1" dirty="0" smtClean="0"/>
                <a:t>标准</a:t>
              </a:r>
              <a:r>
                <a:rPr lang="en-US" sz="1400" b="1" dirty="0" smtClean="0"/>
                <a:t>GL</a:t>
              </a:r>
              <a:r>
                <a:rPr lang="zh-CN" altLang="en-US" sz="1400" b="1" dirty="0" smtClean="0"/>
                <a:t>账</a:t>
              </a:r>
              <a:r>
                <a:rPr lang="zh-CN" altLang="en-US" sz="1400" b="1" dirty="0" smtClean="0"/>
                <a:t>户本位币</a:t>
              </a:r>
              <a:r>
                <a:rPr lang="en-US" sz="1400" b="1" dirty="0" smtClean="0">
                  <a:latin typeface="+mj-lt"/>
                </a:rPr>
                <a:t> </a:t>
              </a:r>
              <a:r>
                <a:rPr lang="en-US" sz="1400" b="1" dirty="0">
                  <a:latin typeface="+mj-lt"/>
                </a:rPr>
                <a:t>(EUR)</a:t>
              </a:r>
            </a:p>
          </p:txBody>
        </p:sp>
        <p:pic>
          <p:nvPicPr>
            <p:cNvPr id="245769" name="Picture 9" descr="GL-Account-Curr-Tab"/>
            <p:cNvPicPr>
              <a:picLocks noChangeAspect="1" noChangeArrowheads="1"/>
            </p:cNvPicPr>
            <p:nvPr/>
          </p:nvPicPr>
          <p:blipFill>
            <a:blip r:embed="rId2" cstate="print"/>
            <a:srcRect/>
            <a:stretch>
              <a:fillRect/>
            </a:stretch>
          </p:blipFill>
          <p:spPr bwMode="auto">
            <a:xfrm>
              <a:off x="1527061" y="2020888"/>
              <a:ext cx="6084888" cy="1122362"/>
            </a:xfrm>
            <a:prstGeom prst="rect">
              <a:avLst/>
            </a:prstGeom>
            <a:noFill/>
          </p:spPr>
        </p:pic>
        <p:pic>
          <p:nvPicPr>
            <p:cNvPr id="245770" name="Picture 10" descr="GL-Account-Curr-Tab2"/>
            <p:cNvPicPr>
              <a:picLocks noChangeAspect="1" noChangeArrowheads="1"/>
            </p:cNvPicPr>
            <p:nvPr/>
          </p:nvPicPr>
          <p:blipFill>
            <a:blip r:embed="rId3" cstate="print"/>
            <a:srcRect/>
            <a:stretch>
              <a:fillRect/>
            </a:stretch>
          </p:blipFill>
          <p:spPr bwMode="auto">
            <a:xfrm>
              <a:off x="1556042" y="3575050"/>
              <a:ext cx="6019800" cy="1125538"/>
            </a:xfrm>
            <a:prstGeom prst="rect">
              <a:avLst/>
            </a:prstGeom>
            <a:noFill/>
          </p:spPr>
        </p:pic>
        <p:pic>
          <p:nvPicPr>
            <p:cNvPr id="245771" name="Picture 11" descr="GL-Account-Curr-Tab3"/>
            <p:cNvPicPr>
              <a:picLocks noChangeAspect="1" noChangeArrowheads="1"/>
            </p:cNvPicPr>
            <p:nvPr/>
          </p:nvPicPr>
          <p:blipFill>
            <a:blip r:embed="rId4" cstate="print"/>
            <a:srcRect/>
            <a:stretch>
              <a:fillRect/>
            </a:stretch>
          </p:blipFill>
          <p:spPr bwMode="auto">
            <a:xfrm>
              <a:off x="1628661" y="5115997"/>
              <a:ext cx="5881688" cy="1054100"/>
            </a:xfrm>
            <a:prstGeom prst="rect">
              <a:avLst/>
            </a:prstGeom>
            <a:noFill/>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5" name="Rectangle 3"/>
          <p:cNvSpPr>
            <a:spLocks noGrp="1" noChangeArrowheads="1"/>
          </p:cNvSpPr>
          <p:nvPr>
            <p:ph idx="1"/>
          </p:nvPr>
        </p:nvSpPr>
        <p:spPr/>
        <p:txBody>
          <a:bodyPr/>
          <a:lstStyle/>
          <a:p>
            <a:r>
              <a:rPr lang="zh-CN" altLang="en-US" dirty="0" smtClean="0"/>
              <a:t>汇率差异的系统帐户</a:t>
            </a:r>
          </a:p>
          <a:p>
            <a:pPr lvl="1"/>
            <a:r>
              <a:rPr lang="zh-CN" altLang="en-US" dirty="0" smtClean="0"/>
              <a:t>已实现汇兑收益</a:t>
            </a:r>
          </a:p>
          <a:p>
            <a:pPr lvl="1"/>
            <a:r>
              <a:rPr lang="zh-CN" altLang="en-US" dirty="0" smtClean="0"/>
              <a:t>已实现汇兑损失</a:t>
            </a:r>
          </a:p>
          <a:p>
            <a:pPr lvl="1"/>
            <a:r>
              <a:rPr lang="zh-CN" altLang="en-US" dirty="0" smtClean="0"/>
              <a:t>未实现汇兑收益</a:t>
            </a:r>
          </a:p>
          <a:p>
            <a:pPr lvl="1"/>
            <a:r>
              <a:rPr lang="zh-CN" altLang="en-US" dirty="0" smtClean="0"/>
              <a:t>未实现兑换损失</a:t>
            </a:r>
          </a:p>
          <a:p>
            <a:r>
              <a:rPr lang="zh-CN" altLang="en-US" dirty="0" smtClean="0"/>
              <a:t>资产负债表或</a:t>
            </a:r>
            <a:r>
              <a:rPr lang="en-US" altLang="zh-CN" dirty="0" smtClean="0"/>
              <a:t>P / L</a:t>
            </a:r>
          </a:p>
          <a:p>
            <a:r>
              <a:rPr lang="zh-CN" altLang="en-US" dirty="0" smtClean="0"/>
              <a:t>自动过帐</a:t>
            </a:r>
          </a:p>
          <a:p>
            <a:r>
              <a:rPr lang="zh-CN" altLang="en-US" dirty="0" smtClean="0"/>
              <a:t>分析：只有子帐户</a:t>
            </a:r>
            <a:endParaRPr lang="en-US" dirty="0"/>
          </a:p>
        </p:txBody>
      </p:sp>
      <p:sp>
        <p:nvSpPr>
          <p:cNvPr id="238594" name="Rectangle 2"/>
          <p:cNvSpPr>
            <a:spLocks noGrp="1" noChangeArrowheads="1"/>
          </p:cNvSpPr>
          <p:nvPr>
            <p:ph type="title"/>
          </p:nvPr>
        </p:nvSpPr>
        <p:spPr/>
        <p:txBody>
          <a:bodyPr>
            <a:normAutofit/>
          </a:bodyPr>
          <a:lstStyle/>
          <a:p>
            <a:r>
              <a:rPr lang="zh-CN" altLang="en-US" sz="2800" dirty="0" smtClean="0"/>
              <a:t>货币重估设置重估结果</a:t>
            </a:r>
            <a:r>
              <a:rPr lang="en-US" altLang="zh-CN" sz="2800" dirty="0" smtClean="0"/>
              <a:t>GL</a:t>
            </a:r>
            <a:r>
              <a:rPr lang="zh-CN" altLang="en-US" sz="2800" dirty="0" smtClean="0"/>
              <a:t>帐户</a:t>
            </a:r>
            <a:endParaRPr lang="en-US" sz="2800" dirty="0"/>
          </a:p>
        </p:txBody>
      </p:sp>
      <p:sp>
        <p:nvSpPr>
          <p:cNvPr id="4" name="Footer Placeholder 3"/>
          <p:cNvSpPr>
            <a:spLocks noGrp="1"/>
          </p:cNvSpPr>
          <p:nvPr>
            <p:ph type="ftr" sz="quarter" idx="10"/>
          </p:nvPr>
        </p:nvSpPr>
        <p:spPr/>
        <p:txBody>
          <a:bodyPr/>
          <a:lstStyle/>
          <a:p>
            <a:r>
              <a:rPr lang="en-US" smtClean="0"/>
              <a:t>EF-CR-120</a:t>
            </a:r>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3" name="Rectangle 3"/>
          <p:cNvSpPr>
            <a:spLocks noGrp="1" noChangeArrowheads="1"/>
          </p:cNvSpPr>
          <p:nvPr>
            <p:ph idx="1"/>
          </p:nvPr>
        </p:nvSpPr>
        <p:spPr>
          <a:xfrm>
            <a:off x="447574" y="968612"/>
            <a:ext cx="8229600" cy="5424523"/>
          </a:xfrm>
        </p:spPr>
        <p:txBody>
          <a:bodyPr>
            <a:normAutofit/>
          </a:bodyPr>
          <a:lstStyle/>
          <a:p>
            <a:pPr>
              <a:spcBef>
                <a:spcPts val="3000"/>
              </a:spcBef>
            </a:pPr>
            <a:r>
              <a:rPr lang="zh-CN" altLang="en-US" dirty="0" smtClean="0"/>
              <a:t>重估账户</a:t>
            </a:r>
            <a:endParaRPr lang="en-US" dirty="0"/>
          </a:p>
          <a:p>
            <a:pPr lvl="1"/>
            <a:r>
              <a:rPr lang="zh-CN" altLang="en-US" dirty="0" smtClean="0"/>
              <a:t>源</a:t>
            </a:r>
            <a:r>
              <a:rPr lang="en-US" dirty="0" smtClean="0"/>
              <a:t>, </a:t>
            </a:r>
            <a:r>
              <a:rPr lang="zh-CN" altLang="en-US" dirty="0" smtClean="0"/>
              <a:t>系统</a:t>
            </a:r>
            <a:r>
              <a:rPr lang="en-US" dirty="0" smtClean="0"/>
              <a:t>, </a:t>
            </a:r>
            <a:r>
              <a:rPr lang="zh-CN" altLang="en-US" dirty="0" smtClean="0"/>
              <a:t>重估</a:t>
            </a:r>
            <a:endParaRPr lang="en-US" dirty="0"/>
          </a:p>
          <a:p>
            <a:pPr>
              <a:spcBef>
                <a:spcPts val="3600"/>
              </a:spcBef>
            </a:pPr>
            <a:r>
              <a:rPr lang="zh-CN" altLang="en-US" dirty="0" smtClean="0"/>
              <a:t>分析结构</a:t>
            </a:r>
            <a:endParaRPr lang="en-US" dirty="0" smtClean="0"/>
          </a:p>
          <a:p>
            <a:pPr lvl="1"/>
            <a:r>
              <a:rPr lang="zh-CN" altLang="en-US" dirty="0" smtClean="0"/>
              <a:t>来源：任何类型的分析，但默认是必需的。</a:t>
            </a:r>
          </a:p>
          <a:p>
            <a:pPr lvl="1"/>
            <a:r>
              <a:rPr lang="zh-CN" altLang="en-US" dirty="0" smtClean="0"/>
              <a:t>系统：仅子账户分析</a:t>
            </a:r>
          </a:p>
          <a:p>
            <a:pPr lvl="1"/>
            <a:r>
              <a:rPr lang="zh-CN" altLang="en-US" dirty="0" smtClean="0"/>
              <a:t>重估：仅子账户分析</a:t>
            </a:r>
            <a:r>
              <a:rPr lang="en-US" dirty="0" smtClean="0"/>
              <a:t> </a:t>
            </a:r>
            <a:endParaRPr lang="en-US" dirty="0" smtClean="0"/>
          </a:p>
        </p:txBody>
      </p:sp>
      <p:sp>
        <p:nvSpPr>
          <p:cNvPr id="240642" name="Rectangle 2"/>
          <p:cNvSpPr>
            <a:spLocks noGrp="1" noChangeArrowheads="1"/>
          </p:cNvSpPr>
          <p:nvPr>
            <p:ph type="title"/>
          </p:nvPr>
        </p:nvSpPr>
        <p:spPr/>
        <p:txBody>
          <a:bodyPr>
            <a:normAutofit/>
          </a:bodyPr>
          <a:lstStyle/>
          <a:p>
            <a:r>
              <a:rPr lang="zh-CN" altLang="en-US" sz="2800" dirty="0" smtClean="0"/>
              <a:t>货币重估设置重估结果分析结构</a:t>
            </a:r>
            <a:endParaRPr lang="en-US" sz="2800" dirty="0"/>
          </a:p>
        </p:txBody>
      </p:sp>
      <p:sp>
        <p:nvSpPr>
          <p:cNvPr id="4" name="Footer Placeholder 3"/>
          <p:cNvSpPr>
            <a:spLocks noGrp="1"/>
          </p:cNvSpPr>
          <p:nvPr>
            <p:ph type="ftr" sz="quarter" idx="10"/>
          </p:nvPr>
        </p:nvSpPr>
        <p:spPr/>
        <p:txBody>
          <a:bodyPr/>
          <a:lstStyle/>
          <a:p>
            <a:r>
              <a:rPr lang="en-US" smtClean="0"/>
              <a:t>EF-CR-130</a:t>
            </a: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7" name="Rectangle 3"/>
          <p:cNvSpPr>
            <a:spLocks noGrp="1" noChangeArrowheads="1"/>
          </p:cNvSpPr>
          <p:nvPr>
            <p:ph type="body" sz="half" idx="1"/>
          </p:nvPr>
        </p:nvSpPr>
        <p:spPr/>
        <p:txBody>
          <a:bodyPr>
            <a:normAutofit fontScale="85000" lnSpcReduction="20000"/>
          </a:bodyPr>
          <a:lstStyle/>
          <a:p>
            <a:r>
              <a:rPr lang="en-US" dirty="0" smtClean="0"/>
              <a:t>1 </a:t>
            </a:r>
            <a:r>
              <a:rPr lang="zh-CN" altLang="en-US" dirty="0" smtClean="0"/>
              <a:t>日记账</a:t>
            </a:r>
            <a:r>
              <a:rPr lang="en-US" dirty="0" smtClean="0"/>
              <a:t>, </a:t>
            </a:r>
            <a:r>
              <a:rPr lang="zh-CN" altLang="en-US" dirty="0" smtClean="0"/>
              <a:t>账户类型</a:t>
            </a:r>
            <a:endParaRPr lang="en-US" dirty="0" smtClean="0"/>
          </a:p>
          <a:p>
            <a:r>
              <a:rPr lang="zh-CN" altLang="en-US" dirty="0" smtClean="0"/>
              <a:t>日记账类型必须匹配账户类型</a:t>
            </a:r>
            <a:r>
              <a:rPr lang="en-US" dirty="0" smtClean="0"/>
              <a:t>:</a:t>
            </a:r>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zh-CN" altLang="en-US" dirty="0" smtClean="0"/>
              <a:t>层</a:t>
            </a:r>
            <a:r>
              <a:rPr lang="en-US" dirty="0" smtClean="0"/>
              <a:t> </a:t>
            </a:r>
            <a:endParaRPr lang="en-US" dirty="0" smtClean="0"/>
          </a:p>
          <a:p>
            <a:pPr lvl="1"/>
            <a:r>
              <a:rPr lang="zh-CN" altLang="en-US" dirty="0" smtClean="0"/>
              <a:t>源和目标类型总相等</a:t>
            </a:r>
            <a:endParaRPr lang="en-US" dirty="0" smtClean="0"/>
          </a:p>
          <a:p>
            <a:pPr lvl="1"/>
            <a:r>
              <a:rPr lang="zh-CN" altLang="en-US" dirty="0" smtClean="0"/>
              <a:t>仅主层</a:t>
            </a:r>
            <a:r>
              <a:rPr lang="en-US" dirty="0" smtClean="0"/>
              <a:t>, </a:t>
            </a:r>
            <a:r>
              <a:rPr lang="zh-CN" altLang="en-US" dirty="0" smtClean="0"/>
              <a:t>辅层</a:t>
            </a:r>
            <a:endParaRPr lang="en-US" dirty="0"/>
          </a:p>
        </p:txBody>
      </p:sp>
      <p:sp>
        <p:nvSpPr>
          <p:cNvPr id="241666" name="Rectangle 2"/>
          <p:cNvSpPr>
            <a:spLocks noGrp="1" noChangeArrowheads="1"/>
          </p:cNvSpPr>
          <p:nvPr>
            <p:ph type="title"/>
          </p:nvPr>
        </p:nvSpPr>
        <p:spPr/>
        <p:txBody>
          <a:bodyPr/>
          <a:lstStyle/>
          <a:p>
            <a:r>
              <a:rPr lang="zh-CN" altLang="en-US" dirty="0" smtClean="0"/>
              <a:t>货币重估设置</a:t>
            </a:r>
            <a:r>
              <a:rPr lang="en-US" dirty="0" smtClean="0"/>
              <a:t>  </a:t>
            </a:r>
            <a:r>
              <a:rPr lang="en-US" dirty="0" smtClean="0"/>
              <a:t>- </a:t>
            </a:r>
            <a:r>
              <a:rPr lang="zh-CN" altLang="en-US" dirty="0" smtClean="0"/>
              <a:t>日记账</a:t>
            </a:r>
            <a:endParaRPr lang="en-US" dirty="0"/>
          </a:p>
        </p:txBody>
      </p:sp>
      <p:sp>
        <p:nvSpPr>
          <p:cNvPr id="33" name="Footer Placeholder 4"/>
          <p:cNvSpPr>
            <a:spLocks noGrp="1"/>
          </p:cNvSpPr>
          <p:nvPr>
            <p:ph type="ftr" sz="quarter" idx="10"/>
          </p:nvPr>
        </p:nvSpPr>
        <p:spPr/>
        <p:txBody>
          <a:bodyPr/>
          <a:lstStyle/>
          <a:p>
            <a:r>
              <a:rPr lang="en-US" smtClean="0"/>
              <a:t>EF-CR-140</a:t>
            </a:r>
            <a:endParaRPr lang="en-US"/>
          </a:p>
        </p:txBody>
      </p:sp>
      <p:graphicFrame>
        <p:nvGraphicFramePr>
          <p:cNvPr id="16" name="Group 132"/>
          <p:cNvGraphicFramePr>
            <a:graphicFrameLocks/>
          </p:cNvGraphicFramePr>
          <p:nvPr/>
        </p:nvGraphicFramePr>
        <p:xfrm>
          <a:off x="457200" y="1905953"/>
          <a:ext cx="8229600" cy="2877126"/>
        </p:xfrm>
        <a:graphic>
          <a:graphicData uri="http://schemas.openxmlformats.org/drawingml/2006/table">
            <a:tbl>
              <a:tblPr/>
              <a:tblGrid>
                <a:gridCol w="4114801"/>
                <a:gridCol w="4114799"/>
              </a:tblGrid>
              <a:tr h="388938">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zh-CN" altLang="en-US" sz="1600" b="1" i="0" u="none" strike="noStrike" cap="none" normalizeH="0" baseline="0" dirty="0" smtClean="0">
                          <a:ln>
                            <a:noFill/>
                          </a:ln>
                          <a:solidFill>
                            <a:schemeClr val="tx1"/>
                          </a:solidFill>
                          <a:effectLst/>
                          <a:latin typeface="+mj-lt"/>
                        </a:rPr>
                        <a:t>日记账</a:t>
                      </a:r>
                      <a:endParaRPr kumimoji="0" lang="en-US" sz="1600" b="1" i="0" u="none" strike="noStrike" cap="none" normalizeH="0" baseline="0" dirty="0" smtClean="0">
                        <a:ln>
                          <a:noFill/>
                        </a:ln>
                        <a:solidFill>
                          <a:schemeClr val="tx1"/>
                        </a:solidFill>
                        <a:effectLst/>
                        <a:latin typeface="+mj-lt"/>
                      </a:endParaRP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lumMod val="60000"/>
                        <a:lumOff val="40000"/>
                      </a:schemeClr>
                    </a:solid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en-US" sz="1600" b="1" i="0" u="none" strike="noStrike" cap="none" normalizeH="0" baseline="0" dirty="0" smtClean="0">
                          <a:ln>
                            <a:noFill/>
                          </a:ln>
                          <a:solidFill>
                            <a:schemeClr val="tx1"/>
                          </a:solidFill>
                          <a:effectLst/>
                          <a:latin typeface="+mj-lt"/>
                        </a:rPr>
                        <a:t>GL </a:t>
                      </a:r>
                      <a:r>
                        <a:rPr kumimoji="0" lang="zh-CN" altLang="en-US" sz="1600" b="1" i="0" u="none" strike="noStrike" cap="none" normalizeH="0" baseline="0" dirty="0" smtClean="0">
                          <a:ln>
                            <a:noFill/>
                          </a:ln>
                          <a:solidFill>
                            <a:schemeClr val="tx1"/>
                          </a:solidFill>
                          <a:effectLst/>
                          <a:latin typeface="+mj-lt"/>
                        </a:rPr>
                        <a:t>账户类型</a:t>
                      </a:r>
                      <a:endParaRPr kumimoji="0" lang="en-US" sz="1600" b="1" i="0" u="none" strike="noStrike" cap="none" normalizeH="0" baseline="0" dirty="0" smtClean="0">
                        <a:ln>
                          <a:noFill/>
                        </a:ln>
                        <a:solidFill>
                          <a:schemeClr val="tx1"/>
                        </a:solidFill>
                        <a:effectLst/>
                        <a:latin typeface="+mj-lt"/>
                      </a:endParaRP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solidFill>
                      <a:schemeClr val="accent1">
                        <a:lumMod val="60000"/>
                        <a:lumOff val="40000"/>
                      </a:schemeClr>
                    </a:solidFill>
                  </a:tcPr>
                </a:tc>
              </a:tr>
              <a:tr h="365125">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zh-CN" altLang="en-US" sz="1400" b="0" i="0" u="none" strike="noStrike" cap="none" normalizeH="0" baseline="0" dirty="0" smtClean="0">
                          <a:ln>
                            <a:noFill/>
                          </a:ln>
                          <a:solidFill>
                            <a:schemeClr val="tx1"/>
                          </a:solidFill>
                          <a:effectLst/>
                          <a:latin typeface="+mj-lt"/>
                        </a:rPr>
                        <a:t>重估客户付款</a:t>
                      </a:r>
                      <a:endParaRPr kumimoji="0" lang="en-US" sz="1400" b="0" i="0" u="none" strike="noStrike" cap="none" normalizeH="0" baseline="0" dirty="0" smtClean="0">
                        <a:ln>
                          <a:noFill/>
                        </a:ln>
                        <a:solidFill>
                          <a:schemeClr val="tx1"/>
                        </a:solidFill>
                        <a:effectLst/>
                        <a:latin typeface="+mj-lt"/>
                      </a:endParaRP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zh-CN" altLang="en-US" sz="1400" b="0" i="0" u="none" strike="noStrike" cap="none" normalizeH="0" baseline="0" dirty="0" smtClean="0">
                          <a:ln>
                            <a:noFill/>
                          </a:ln>
                          <a:solidFill>
                            <a:schemeClr val="tx1"/>
                          </a:solidFill>
                          <a:effectLst/>
                          <a:latin typeface="+mj-lt"/>
                        </a:rPr>
                        <a:t>客户付款账户</a:t>
                      </a:r>
                      <a:endParaRPr kumimoji="0" lang="en-US" sz="1400" b="0" i="0" u="none" strike="noStrike" cap="none" normalizeH="0" baseline="0" dirty="0" smtClean="0">
                        <a:ln>
                          <a:noFill/>
                        </a:ln>
                        <a:solidFill>
                          <a:schemeClr val="tx1"/>
                        </a:solidFill>
                        <a:effectLst/>
                        <a:latin typeface="+mj-lt"/>
                      </a:endParaRP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42900">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zh-CN" altLang="en-US" sz="1400" b="0" i="0" u="none" strike="noStrike" cap="none" normalizeH="0" baseline="0" dirty="0" smtClean="0">
                          <a:ln>
                            <a:noFill/>
                          </a:ln>
                          <a:solidFill>
                            <a:schemeClr val="tx1"/>
                          </a:solidFill>
                          <a:effectLst/>
                          <a:latin typeface="+mj-lt"/>
                        </a:rPr>
                        <a:t>重估客户</a:t>
                      </a:r>
                      <a:endParaRPr kumimoji="0" lang="en-US" sz="1400" b="0" i="0" u="none" strike="noStrike" cap="none" normalizeH="0" baseline="0" dirty="0" smtClean="0">
                        <a:ln>
                          <a:noFill/>
                        </a:ln>
                        <a:solidFill>
                          <a:schemeClr val="tx1"/>
                        </a:solidFill>
                        <a:effectLst/>
                        <a:latin typeface="+mj-lt"/>
                      </a:endParaRP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zh-CN" altLang="en-US" sz="1400" b="0" i="0" u="none" strike="noStrike" cap="none" normalizeH="0" baseline="0" dirty="0" smtClean="0">
                          <a:ln>
                            <a:noFill/>
                          </a:ln>
                          <a:solidFill>
                            <a:schemeClr val="tx1"/>
                          </a:solidFill>
                          <a:effectLst/>
                          <a:latin typeface="+mj-lt"/>
                        </a:rPr>
                        <a:t>控制账户</a:t>
                      </a:r>
                      <a:endParaRPr kumimoji="0" lang="en-US" sz="1400" b="0" i="0" u="none" strike="noStrike" cap="none" normalizeH="0" baseline="0" dirty="0" smtClean="0">
                        <a:ln>
                          <a:noFill/>
                        </a:ln>
                        <a:solidFill>
                          <a:schemeClr val="tx1"/>
                        </a:solidFill>
                        <a:effectLst/>
                        <a:latin typeface="+mj-lt"/>
                      </a:endParaRP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42712">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zh-CN" altLang="en-US" sz="1400" b="0" i="0" u="none" strike="noStrike" cap="none" normalizeH="0" baseline="0" dirty="0" smtClean="0">
                          <a:ln>
                            <a:noFill/>
                          </a:ln>
                          <a:solidFill>
                            <a:schemeClr val="tx1"/>
                          </a:solidFill>
                          <a:effectLst/>
                          <a:latin typeface="+mj-lt"/>
                        </a:rPr>
                        <a:t>重估总账银行</a:t>
                      </a:r>
                      <a:endParaRPr kumimoji="0" lang="en-US" sz="1400" b="0" i="0" u="none" strike="noStrike" cap="none" normalizeH="0" baseline="0" dirty="0" smtClean="0">
                        <a:ln>
                          <a:noFill/>
                        </a:ln>
                        <a:solidFill>
                          <a:schemeClr val="tx1"/>
                        </a:solidFill>
                        <a:effectLst/>
                        <a:latin typeface="+mj-lt"/>
                      </a:endParaRP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zh-CN" altLang="en-US" sz="1400" b="0" i="0" u="none" strike="noStrike" cap="none" normalizeH="0" baseline="0" dirty="0" smtClean="0">
                          <a:ln>
                            <a:noFill/>
                          </a:ln>
                          <a:solidFill>
                            <a:schemeClr val="tx1"/>
                          </a:solidFill>
                          <a:effectLst/>
                          <a:latin typeface="+mj-lt"/>
                        </a:rPr>
                        <a:t>银行</a:t>
                      </a:r>
                      <a:r>
                        <a:rPr kumimoji="0" lang="en-US" sz="1400" b="0" i="0" u="none" strike="noStrike" cap="none" normalizeH="0" baseline="0" dirty="0" smtClean="0">
                          <a:ln>
                            <a:noFill/>
                          </a:ln>
                          <a:solidFill>
                            <a:schemeClr val="tx1"/>
                          </a:solidFill>
                          <a:effectLst/>
                          <a:latin typeface="+mj-lt"/>
                        </a:rPr>
                        <a:t>, </a:t>
                      </a:r>
                      <a:r>
                        <a:rPr kumimoji="0" lang="zh-CN" altLang="en-US" sz="1400" b="0" i="0" u="none" strike="noStrike" cap="none" normalizeH="0" baseline="0" dirty="0" smtClean="0">
                          <a:ln>
                            <a:noFill/>
                          </a:ln>
                          <a:solidFill>
                            <a:schemeClr val="tx1"/>
                          </a:solidFill>
                          <a:effectLst/>
                          <a:latin typeface="+mj-lt"/>
                        </a:rPr>
                        <a:t>现金</a:t>
                      </a:r>
                      <a:r>
                        <a:rPr kumimoji="0" lang="en-US" sz="1400" b="0" i="0" u="none" strike="noStrike" cap="none" normalizeH="0" baseline="0" dirty="0" smtClean="0">
                          <a:ln>
                            <a:noFill/>
                          </a:ln>
                          <a:solidFill>
                            <a:schemeClr val="tx1"/>
                          </a:solidFill>
                          <a:effectLst/>
                          <a:latin typeface="+mj-lt"/>
                        </a:rPr>
                        <a:t>, </a:t>
                      </a:r>
                      <a:r>
                        <a:rPr kumimoji="0" lang="zh-CN" altLang="en-US" sz="1400" b="0" i="0" u="none" strike="noStrike" cap="none" normalizeH="0" baseline="0" dirty="0" smtClean="0">
                          <a:ln>
                            <a:noFill/>
                          </a:ln>
                          <a:solidFill>
                            <a:schemeClr val="tx1"/>
                          </a:solidFill>
                          <a:effectLst/>
                          <a:latin typeface="+mj-lt"/>
                        </a:rPr>
                        <a:t>和标准</a:t>
                      </a:r>
                      <a:r>
                        <a:rPr kumimoji="0" lang="en-US" sz="1400" b="0" i="0" u="none" strike="noStrike" cap="none" normalizeH="0" baseline="0" dirty="0" smtClean="0">
                          <a:ln>
                            <a:noFill/>
                          </a:ln>
                          <a:solidFill>
                            <a:schemeClr val="tx1"/>
                          </a:solidFill>
                          <a:effectLst/>
                          <a:latin typeface="+mj-lt"/>
                        </a:rPr>
                        <a:t>GL</a:t>
                      </a:r>
                      <a:r>
                        <a:rPr kumimoji="0" lang="zh-CN" altLang="en-US" sz="1400" b="0" i="0" u="none" strike="noStrike" cap="none" normalizeH="0" baseline="0" dirty="0" smtClean="0">
                          <a:ln>
                            <a:noFill/>
                          </a:ln>
                          <a:solidFill>
                            <a:schemeClr val="tx1"/>
                          </a:solidFill>
                          <a:effectLst/>
                          <a:latin typeface="+mj-lt"/>
                        </a:rPr>
                        <a:t>账户</a:t>
                      </a:r>
                      <a:endParaRPr kumimoji="0" lang="en-US" sz="1400" b="0" i="0" u="none" strike="noStrike" cap="none" normalizeH="0" baseline="0" dirty="0" smtClean="0">
                        <a:ln>
                          <a:noFill/>
                        </a:ln>
                        <a:solidFill>
                          <a:schemeClr val="tx1"/>
                        </a:solidFill>
                        <a:effectLst/>
                        <a:latin typeface="+mj-lt"/>
                      </a:endParaRP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41313">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zh-CN" altLang="en-US" sz="1400" b="0" i="0" u="none" strike="noStrike" cap="none" normalizeH="0" baseline="0" dirty="0" smtClean="0">
                          <a:ln>
                            <a:noFill/>
                          </a:ln>
                          <a:solidFill>
                            <a:schemeClr val="tx1"/>
                          </a:solidFill>
                          <a:effectLst/>
                          <a:latin typeface="+mj-lt"/>
                        </a:rPr>
                        <a:t>重估公司往来</a:t>
                      </a:r>
                      <a:endParaRPr kumimoji="0" lang="en-US" sz="1400" b="0" i="0" u="none" strike="noStrike" cap="none" normalizeH="0" baseline="0" dirty="0" smtClean="0">
                        <a:ln>
                          <a:noFill/>
                        </a:ln>
                        <a:solidFill>
                          <a:schemeClr val="tx1"/>
                        </a:solidFill>
                        <a:effectLst/>
                        <a:latin typeface="+mj-lt"/>
                      </a:endParaRP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zh-CN" altLang="en-US" sz="1400" b="0" i="0" u="none" strike="noStrike" cap="none" normalizeH="0" baseline="0" dirty="0" smtClean="0">
                          <a:ln>
                            <a:noFill/>
                          </a:ln>
                          <a:solidFill>
                            <a:schemeClr val="tx1"/>
                          </a:solidFill>
                          <a:effectLst/>
                          <a:latin typeface="+mj-lt"/>
                        </a:rPr>
                        <a:t>公司往来控制账户</a:t>
                      </a:r>
                      <a:endParaRPr kumimoji="0" lang="en-US" sz="1400" b="0" i="0" u="none" strike="noStrike" cap="none" normalizeH="0" baseline="0" dirty="0" smtClean="0">
                        <a:ln>
                          <a:noFill/>
                        </a:ln>
                        <a:solidFill>
                          <a:schemeClr val="tx1"/>
                        </a:solidFill>
                        <a:effectLst/>
                        <a:latin typeface="+mj-lt"/>
                      </a:endParaRP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54013">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zh-CN" altLang="en-US" sz="1400" b="0" i="0" u="none" strike="noStrike" cap="none" normalizeH="0" baseline="0" dirty="0" smtClean="0">
                          <a:ln>
                            <a:noFill/>
                          </a:ln>
                          <a:solidFill>
                            <a:schemeClr val="tx1"/>
                          </a:solidFill>
                          <a:effectLst/>
                          <a:latin typeface="+mj-lt"/>
                        </a:rPr>
                        <a:t>重估供应商</a:t>
                      </a:r>
                      <a:endParaRPr kumimoji="0" lang="en-US" sz="1400" b="0" i="0" u="none" strike="noStrike" cap="none" normalizeH="0" baseline="0" dirty="0" smtClean="0">
                        <a:ln>
                          <a:noFill/>
                        </a:ln>
                        <a:solidFill>
                          <a:schemeClr val="tx1"/>
                        </a:solidFill>
                        <a:effectLst/>
                        <a:latin typeface="+mj-lt"/>
                      </a:endParaRP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zh-CN" altLang="en-US" sz="1400" b="0" i="0" u="none" strike="noStrike" cap="none" normalizeH="0" baseline="0" dirty="0" smtClean="0">
                          <a:ln>
                            <a:noFill/>
                          </a:ln>
                          <a:solidFill>
                            <a:schemeClr val="tx1"/>
                          </a:solidFill>
                          <a:effectLst/>
                          <a:latin typeface="+mj-lt"/>
                        </a:rPr>
                        <a:t>供应商控制账户</a:t>
                      </a:r>
                      <a:endParaRPr kumimoji="0" lang="en-US" sz="1400" b="0" i="0" u="none" strike="noStrike" cap="none" normalizeH="0" baseline="0" dirty="0" smtClean="0">
                        <a:ln>
                          <a:noFill/>
                        </a:ln>
                        <a:solidFill>
                          <a:schemeClr val="tx1"/>
                        </a:solidFill>
                        <a:effectLst/>
                        <a:latin typeface="+mj-lt"/>
                      </a:endParaRP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425450">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zh-CN" altLang="en-US" sz="1400" b="0" i="0" u="none" strike="noStrike" cap="none" normalizeH="0" baseline="0" dirty="0" smtClean="0">
                          <a:ln>
                            <a:noFill/>
                          </a:ln>
                          <a:solidFill>
                            <a:schemeClr val="tx1"/>
                          </a:solidFill>
                          <a:effectLst/>
                          <a:latin typeface="+mj-lt"/>
                        </a:rPr>
                        <a:t>重估供应商付款</a:t>
                      </a:r>
                      <a:endParaRPr kumimoji="0" lang="en-US" sz="1400" b="0" i="0" u="none" strike="noStrike" cap="none" normalizeH="0" baseline="0" dirty="0" smtClean="0">
                        <a:ln>
                          <a:noFill/>
                        </a:ln>
                        <a:solidFill>
                          <a:schemeClr val="tx1"/>
                        </a:solidFill>
                        <a:effectLst/>
                        <a:latin typeface="+mj-lt"/>
                      </a:endParaRP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zh-CN" altLang="en-US" sz="1400" b="0" i="0" u="none" strike="noStrike" cap="none" normalizeH="0" baseline="0" dirty="0" smtClean="0">
                          <a:ln>
                            <a:noFill/>
                          </a:ln>
                          <a:solidFill>
                            <a:schemeClr val="tx1"/>
                          </a:solidFill>
                          <a:effectLst/>
                          <a:latin typeface="+mj-lt"/>
                        </a:rPr>
                        <a:t>供应商付款账户</a:t>
                      </a:r>
                      <a:endParaRPr kumimoji="0" lang="en-US" sz="1400" b="0" i="0" u="none" strike="noStrike" cap="none" normalizeH="0" baseline="0" dirty="0" smtClean="0">
                        <a:ln>
                          <a:noFill/>
                        </a:ln>
                        <a:solidFill>
                          <a:schemeClr val="tx1"/>
                        </a:solidFill>
                        <a:effectLst/>
                        <a:latin typeface="+mj-lt"/>
                      </a:endParaRP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r h="307975">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zh-CN" altLang="en-US" sz="1400" b="0" i="0" u="none" strike="noStrike" cap="none" normalizeH="0" baseline="0" dirty="0" smtClean="0">
                          <a:ln>
                            <a:noFill/>
                          </a:ln>
                          <a:solidFill>
                            <a:schemeClr val="tx1"/>
                          </a:solidFill>
                          <a:effectLst/>
                          <a:latin typeface="+mj-lt"/>
                        </a:rPr>
                        <a:t>重估税</a:t>
                      </a:r>
                      <a:endParaRPr kumimoji="0" lang="en-US" sz="1400" b="0" i="0" u="none" strike="noStrike" cap="none" normalizeH="0" baseline="0" dirty="0" smtClean="0">
                        <a:ln>
                          <a:noFill/>
                        </a:ln>
                        <a:solidFill>
                          <a:schemeClr val="tx1"/>
                        </a:solidFill>
                        <a:effectLst/>
                        <a:latin typeface="+mj-lt"/>
                      </a:endParaRP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60000"/>
                        </a:lnSpc>
                        <a:spcBef>
                          <a:spcPct val="0"/>
                        </a:spcBef>
                        <a:spcAft>
                          <a:spcPct val="0"/>
                        </a:spcAft>
                        <a:buClr>
                          <a:srgbClr val="890C4C"/>
                        </a:buClr>
                        <a:buSzTx/>
                        <a:buFont typeface="Webdings" pitchFamily="18" charset="2"/>
                        <a:buNone/>
                        <a:tabLst/>
                      </a:pPr>
                      <a:r>
                        <a:rPr kumimoji="0" lang="zh-CN" altLang="en-US" sz="1400" b="0" i="0" u="none" strike="noStrike" cap="none" normalizeH="0" baseline="0" dirty="0" smtClean="0">
                          <a:ln>
                            <a:noFill/>
                          </a:ln>
                          <a:solidFill>
                            <a:schemeClr val="tx1"/>
                          </a:solidFill>
                          <a:effectLst/>
                          <a:latin typeface="+mj-lt"/>
                        </a:rPr>
                        <a:t>税账户</a:t>
                      </a:r>
                      <a:endParaRPr kumimoji="0" lang="en-US" sz="1400" b="0" i="0" u="none" strike="noStrike" cap="none" normalizeH="0" baseline="0" dirty="0" smtClean="0">
                        <a:ln>
                          <a:noFill/>
                        </a:ln>
                        <a:solidFill>
                          <a:schemeClr val="tx1"/>
                        </a:solidFill>
                        <a:effectLst/>
                        <a:latin typeface="+mj-lt"/>
                      </a:endParaRPr>
                    </a:p>
                  </a:txBody>
                  <a:tcPr marL="105105" marR="105105" marT="91440" marB="91440" anchor="ctr" horzOverflow="overflow">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1" name="Rectangle 3"/>
          <p:cNvSpPr>
            <a:spLocks noGrp="1" noChangeArrowheads="1"/>
          </p:cNvSpPr>
          <p:nvPr>
            <p:ph idx="1"/>
          </p:nvPr>
        </p:nvSpPr>
        <p:spPr/>
        <p:txBody>
          <a:bodyPr/>
          <a:lstStyle/>
          <a:p>
            <a:pPr>
              <a:spcBef>
                <a:spcPct val="60000"/>
              </a:spcBef>
            </a:pPr>
            <a:r>
              <a:rPr lang="zh-CN" altLang="en-US" dirty="0" smtClean="0"/>
              <a:t>按期间的多重估运行</a:t>
            </a:r>
          </a:p>
          <a:p>
            <a:pPr>
              <a:spcBef>
                <a:spcPct val="60000"/>
              </a:spcBef>
            </a:pPr>
            <a:r>
              <a:rPr lang="zh-CN" altLang="en-US" dirty="0" smtClean="0"/>
              <a:t>系统反冲现有的重估过账</a:t>
            </a:r>
          </a:p>
          <a:p>
            <a:pPr>
              <a:spcBef>
                <a:spcPct val="60000"/>
              </a:spcBef>
            </a:pPr>
            <a:r>
              <a:rPr lang="zh-CN" altLang="en-US" dirty="0" smtClean="0"/>
              <a:t>在矫正期间没有重估过帐</a:t>
            </a:r>
          </a:p>
          <a:p>
            <a:pPr>
              <a:spcBef>
                <a:spcPct val="60000"/>
              </a:spcBef>
            </a:pPr>
            <a:r>
              <a:rPr lang="zh-CN" altLang="en-US" dirty="0" smtClean="0"/>
              <a:t>你可以选择从多达</a:t>
            </a:r>
            <a:r>
              <a:rPr lang="en-US" altLang="zh-CN" dirty="0" smtClean="0"/>
              <a:t>3</a:t>
            </a:r>
            <a:r>
              <a:rPr lang="zh-CN" altLang="en-US" dirty="0" smtClean="0"/>
              <a:t>源层重估</a:t>
            </a:r>
          </a:p>
          <a:p>
            <a:pPr>
              <a:spcBef>
                <a:spcPct val="60000"/>
              </a:spcBef>
            </a:pPr>
            <a:r>
              <a:rPr lang="zh-CN" altLang="en-US" dirty="0" smtClean="0"/>
              <a:t>随后的重估在相同的</a:t>
            </a:r>
            <a:r>
              <a:rPr lang="en-US" altLang="zh-CN" dirty="0" smtClean="0"/>
              <a:t>GL</a:t>
            </a:r>
            <a:r>
              <a:rPr lang="zh-CN" altLang="en-US" dirty="0" smtClean="0"/>
              <a:t>期间和前一个重估相同的目标层也必须使用相同的源层</a:t>
            </a:r>
            <a:r>
              <a:rPr lang="en-US" dirty="0" smtClean="0"/>
              <a:t> </a:t>
            </a:r>
            <a:endParaRPr lang="en-US" dirty="0"/>
          </a:p>
          <a:p>
            <a:endParaRPr lang="en-US" dirty="0"/>
          </a:p>
        </p:txBody>
      </p:sp>
      <p:sp>
        <p:nvSpPr>
          <p:cNvPr id="242690" name="Rectangle 2"/>
          <p:cNvSpPr>
            <a:spLocks noGrp="1" noChangeArrowheads="1"/>
          </p:cNvSpPr>
          <p:nvPr>
            <p:ph type="title"/>
          </p:nvPr>
        </p:nvSpPr>
        <p:spPr/>
        <p:txBody>
          <a:bodyPr/>
          <a:lstStyle/>
          <a:p>
            <a:r>
              <a:rPr lang="zh-CN" altLang="en-US" sz="2800" dirty="0" smtClean="0"/>
              <a:t>货币重估设置</a:t>
            </a:r>
            <a:r>
              <a:rPr lang="en-US" sz="2800" dirty="0" smtClean="0"/>
              <a:t> – GL</a:t>
            </a:r>
            <a:r>
              <a:rPr lang="zh-CN" altLang="en-US" sz="2800" dirty="0" smtClean="0"/>
              <a:t>期间</a:t>
            </a:r>
            <a:endParaRPr lang="en-US" sz="2800" dirty="0"/>
          </a:p>
        </p:txBody>
      </p:sp>
      <p:sp>
        <p:nvSpPr>
          <p:cNvPr id="4" name="Footer Placeholder 3"/>
          <p:cNvSpPr>
            <a:spLocks noGrp="1"/>
          </p:cNvSpPr>
          <p:nvPr>
            <p:ph type="ftr" sz="quarter" idx="10"/>
          </p:nvPr>
        </p:nvSpPr>
        <p:spPr/>
        <p:txBody>
          <a:bodyPr/>
          <a:lstStyle/>
          <a:p>
            <a:r>
              <a:rPr lang="en-US" smtClean="0"/>
              <a:t>EF-CR-150</a:t>
            </a: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Rectangle 3"/>
          <p:cNvSpPr>
            <a:spLocks noGrp="1" noChangeArrowheads="1"/>
          </p:cNvSpPr>
          <p:nvPr>
            <p:ph idx="1"/>
          </p:nvPr>
        </p:nvSpPr>
        <p:spPr/>
        <p:txBody>
          <a:bodyPr/>
          <a:lstStyle/>
          <a:p>
            <a:pPr>
              <a:lnSpc>
                <a:spcPct val="90000"/>
              </a:lnSpc>
            </a:pPr>
            <a:r>
              <a:rPr lang="zh-CN" altLang="en-US" b="1" dirty="0" smtClean="0"/>
              <a:t>模拟</a:t>
            </a:r>
          </a:p>
          <a:p>
            <a:pPr lvl="1">
              <a:lnSpc>
                <a:spcPct val="90000"/>
              </a:lnSpc>
            </a:pPr>
            <a:r>
              <a:rPr lang="zh-CN" altLang="en-US" b="1" dirty="0" smtClean="0"/>
              <a:t>状态“初始”</a:t>
            </a:r>
          </a:p>
          <a:p>
            <a:pPr>
              <a:lnSpc>
                <a:spcPct val="90000"/>
              </a:lnSpc>
            </a:pPr>
            <a:r>
              <a:rPr lang="zh-CN" altLang="en-US" b="1" dirty="0" smtClean="0"/>
              <a:t>查看</a:t>
            </a:r>
          </a:p>
          <a:p>
            <a:pPr lvl="1">
              <a:lnSpc>
                <a:spcPct val="90000"/>
              </a:lnSpc>
            </a:pPr>
            <a:r>
              <a:rPr lang="zh-CN" altLang="en-US" b="1" dirty="0" smtClean="0"/>
              <a:t>没有更新</a:t>
            </a:r>
          </a:p>
          <a:p>
            <a:pPr>
              <a:lnSpc>
                <a:spcPct val="90000"/>
              </a:lnSpc>
            </a:pPr>
            <a:r>
              <a:rPr lang="zh-CN" altLang="en-US" b="1" dirty="0" smtClean="0"/>
              <a:t>修改</a:t>
            </a:r>
          </a:p>
          <a:p>
            <a:pPr lvl="1">
              <a:lnSpc>
                <a:spcPct val="90000"/>
              </a:lnSpc>
            </a:pPr>
            <a:r>
              <a:rPr lang="zh-CN" altLang="en-US" b="1" dirty="0" smtClean="0"/>
              <a:t>仅状态“初始”</a:t>
            </a:r>
          </a:p>
          <a:p>
            <a:pPr lvl="1">
              <a:lnSpc>
                <a:spcPct val="90000"/>
              </a:lnSpc>
            </a:pPr>
            <a:r>
              <a:rPr lang="zh-CN" altLang="en-US" b="1" dirty="0" smtClean="0"/>
              <a:t>有限更新</a:t>
            </a:r>
          </a:p>
          <a:p>
            <a:pPr>
              <a:lnSpc>
                <a:spcPct val="90000"/>
              </a:lnSpc>
            </a:pPr>
            <a:r>
              <a:rPr lang="zh-CN" altLang="en-US" b="1" dirty="0" smtClean="0"/>
              <a:t>删除：</a:t>
            </a:r>
          </a:p>
          <a:p>
            <a:pPr lvl="1">
              <a:lnSpc>
                <a:spcPct val="90000"/>
              </a:lnSpc>
            </a:pPr>
            <a:r>
              <a:rPr lang="zh-CN" altLang="en-US" b="1" dirty="0" smtClean="0"/>
              <a:t>仅状态“初始”</a:t>
            </a:r>
          </a:p>
          <a:p>
            <a:pPr>
              <a:lnSpc>
                <a:spcPct val="90000"/>
              </a:lnSpc>
            </a:pPr>
            <a:r>
              <a:rPr lang="zh-CN" altLang="en-US" b="1" dirty="0" smtClean="0"/>
              <a:t>过账</a:t>
            </a:r>
          </a:p>
          <a:p>
            <a:pPr lvl="1">
              <a:lnSpc>
                <a:spcPct val="90000"/>
              </a:lnSpc>
            </a:pPr>
            <a:r>
              <a:rPr lang="zh-CN" altLang="en-US" b="1" dirty="0" smtClean="0"/>
              <a:t>状态“已过账”</a:t>
            </a:r>
            <a:endParaRPr lang="en-US" dirty="0"/>
          </a:p>
        </p:txBody>
      </p:sp>
      <p:sp>
        <p:nvSpPr>
          <p:cNvPr id="244738" name="Rectangle 2"/>
          <p:cNvSpPr>
            <a:spLocks noGrp="1" noChangeArrowheads="1"/>
          </p:cNvSpPr>
          <p:nvPr>
            <p:ph type="title"/>
          </p:nvPr>
        </p:nvSpPr>
        <p:spPr/>
        <p:txBody>
          <a:bodyPr/>
          <a:lstStyle/>
          <a:p>
            <a:r>
              <a:rPr lang="zh-CN" altLang="en-US" sz="2800" dirty="0" smtClean="0"/>
              <a:t>货币重估各项活动</a:t>
            </a:r>
            <a:endParaRPr lang="en-US" sz="2800" dirty="0"/>
          </a:p>
        </p:txBody>
      </p:sp>
      <p:sp>
        <p:nvSpPr>
          <p:cNvPr id="4" name="Footer Placeholder 3"/>
          <p:cNvSpPr>
            <a:spLocks noGrp="1"/>
          </p:cNvSpPr>
          <p:nvPr>
            <p:ph type="ftr" sz="quarter" idx="10"/>
          </p:nvPr>
        </p:nvSpPr>
        <p:spPr/>
        <p:txBody>
          <a:bodyPr/>
          <a:lstStyle/>
          <a:p>
            <a:r>
              <a:rPr lang="en-US" smtClean="0"/>
              <a:t>EF-CR-160</a:t>
            </a: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1" name="Rectangle 3"/>
          <p:cNvSpPr>
            <a:spLocks noGrp="1" noChangeArrowheads="1"/>
          </p:cNvSpPr>
          <p:nvPr>
            <p:ph idx="1"/>
          </p:nvPr>
        </p:nvSpPr>
        <p:spPr>
          <a:xfrm>
            <a:off x="457200" y="891610"/>
            <a:ext cx="8229600" cy="5424523"/>
          </a:xfrm>
        </p:spPr>
        <p:txBody>
          <a:bodyPr/>
          <a:lstStyle/>
          <a:p>
            <a:r>
              <a:rPr lang="zh-CN" altLang="en-US" dirty="0" smtClean="0"/>
              <a:t>重估模拟</a:t>
            </a:r>
            <a:r>
              <a:rPr lang="en-US" dirty="0" smtClean="0"/>
              <a:t>(</a:t>
            </a:r>
            <a:r>
              <a:rPr lang="en-US" dirty="0"/>
              <a:t>25.21.1.1)</a:t>
            </a:r>
          </a:p>
          <a:p>
            <a:pPr lvl="1"/>
            <a:r>
              <a:rPr lang="zh-CN" altLang="en-US" dirty="0" smtClean="0"/>
              <a:t>指定期间</a:t>
            </a:r>
            <a:r>
              <a:rPr lang="zh-CN" altLang="en-US" dirty="0" smtClean="0"/>
              <a:t>和</a:t>
            </a:r>
            <a:r>
              <a:rPr lang="zh-CN" altLang="en-US" dirty="0" smtClean="0"/>
              <a:t>过账</a:t>
            </a:r>
            <a:r>
              <a:rPr lang="zh-CN" altLang="en-US" dirty="0" smtClean="0"/>
              <a:t>细</a:t>
            </a:r>
            <a:r>
              <a:rPr lang="zh-CN" altLang="en-US" dirty="0" smtClean="0"/>
              <a:t>节</a:t>
            </a:r>
          </a:p>
          <a:p>
            <a:pPr lvl="1"/>
            <a:r>
              <a:rPr lang="zh-CN" altLang="en-US" dirty="0" smtClean="0"/>
              <a:t>定义范围</a:t>
            </a:r>
          </a:p>
          <a:p>
            <a:pPr lvl="1"/>
            <a:r>
              <a:rPr lang="zh-CN" altLang="en-US" dirty="0" smtClean="0"/>
              <a:t>没有过</a:t>
            </a:r>
            <a:r>
              <a:rPr lang="zh-CN" altLang="en-US" dirty="0" smtClean="0"/>
              <a:t>帐</a:t>
            </a:r>
            <a:endParaRPr lang="en-US" dirty="0"/>
          </a:p>
          <a:p>
            <a:endParaRPr lang="en-US" dirty="0"/>
          </a:p>
        </p:txBody>
      </p:sp>
      <p:sp>
        <p:nvSpPr>
          <p:cNvPr id="268290" name="Rectangle 2"/>
          <p:cNvSpPr>
            <a:spLocks noGrp="1" noChangeArrowheads="1"/>
          </p:cNvSpPr>
          <p:nvPr>
            <p:ph type="title"/>
          </p:nvPr>
        </p:nvSpPr>
        <p:spPr/>
        <p:txBody>
          <a:bodyPr/>
          <a:lstStyle/>
          <a:p>
            <a:r>
              <a:rPr lang="zh-CN" altLang="en-US" dirty="0" smtClean="0"/>
              <a:t>重估模拟</a:t>
            </a:r>
            <a:endParaRPr lang="en-US" dirty="0"/>
          </a:p>
        </p:txBody>
      </p:sp>
      <p:sp>
        <p:nvSpPr>
          <p:cNvPr id="5" name="Footer Placeholder 3"/>
          <p:cNvSpPr>
            <a:spLocks noGrp="1"/>
          </p:cNvSpPr>
          <p:nvPr>
            <p:ph type="ftr" sz="quarter" idx="10"/>
          </p:nvPr>
        </p:nvSpPr>
        <p:spPr/>
        <p:txBody>
          <a:bodyPr/>
          <a:lstStyle/>
          <a:p>
            <a:r>
              <a:rPr lang="en-US" smtClean="0"/>
              <a:t>EF-CR-170</a:t>
            </a:r>
            <a:endParaRPr lang="en-US"/>
          </a:p>
        </p:txBody>
      </p:sp>
      <p:pic>
        <p:nvPicPr>
          <p:cNvPr id="268293" name="Picture 5" descr="Reval-Simulate"/>
          <p:cNvPicPr>
            <a:picLocks noChangeAspect="1" noChangeArrowheads="1"/>
          </p:cNvPicPr>
          <p:nvPr/>
        </p:nvPicPr>
        <p:blipFill>
          <a:blip r:embed="rId3" cstate="print"/>
          <a:srcRect/>
          <a:stretch>
            <a:fillRect/>
          </a:stretch>
        </p:blipFill>
        <p:spPr bwMode="auto">
          <a:xfrm>
            <a:off x="1352549" y="2867139"/>
            <a:ext cx="6424613" cy="3008313"/>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9" name="Rectangle 3"/>
          <p:cNvSpPr>
            <a:spLocks noGrp="1" noChangeArrowheads="1"/>
          </p:cNvSpPr>
          <p:nvPr>
            <p:ph idx="1"/>
          </p:nvPr>
        </p:nvSpPr>
        <p:spPr/>
        <p:txBody>
          <a:bodyPr/>
          <a:lstStyle/>
          <a:p>
            <a:r>
              <a:rPr lang="zh-CN" altLang="en-US" dirty="0" smtClean="0"/>
              <a:t>重估过</a:t>
            </a:r>
            <a:r>
              <a:rPr lang="zh-CN" altLang="en-US" dirty="0" smtClean="0"/>
              <a:t>账 </a:t>
            </a:r>
            <a:r>
              <a:rPr lang="en-US" dirty="0" smtClean="0"/>
              <a:t>(</a:t>
            </a:r>
            <a:r>
              <a:rPr lang="en-US" dirty="0"/>
              <a:t>25.21.1.5)</a:t>
            </a:r>
          </a:p>
          <a:p>
            <a:pPr lvl="1"/>
            <a:r>
              <a:rPr lang="zh-CN" altLang="en-US" dirty="0" smtClean="0"/>
              <a:t>过账到先前设立的帐户</a:t>
            </a:r>
          </a:p>
          <a:p>
            <a:pPr lvl="1"/>
            <a:r>
              <a:rPr lang="zh-CN" altLang="en-US" dirty="0" smtClean="0"/>
              <a:t>生成重估和逆转过帐</a:t>
            </a:r>
            <a:r>
              <a:rPr lang="en-US" sz="1800" dirty="0" smtClean="0"/>
              <a:t>(</a:t>
            </a:r>
            <a:r>
              <a:rPr lang="zh-CN" altLang="en-US" sz="1800" dirty="0" smtClean="0"/>
              <a:t>可选</a:t>
            </a:r>
            <a:r>
              <a:rPr lang="en-US" sz="1800" dirty="0" smtClean="0"/>
              <a:t>)</a:t>
            </a:r>
            <a:endParaRPr lang="en-US" sz="1800" dirty="0"/>
          </a:p>
        </p:txBody>
      </p:sp>
      <p:sp>
        <p:nvSpPr>
          <p:cNvPr id="270338" name="Rectangle 2"/>
          <p:cNvSpPr>
            <a:spLocks noGrp="1" noChangeArrowheads="1"/>
          </p:cNvSpPr>
          <p:nvPr>
            <p:ph type="title"/>
          </p:nvPr>
        </p:nvSpPr>
        <p:spPr/>
        <p:txBody>
          <a:bodyPr/>
          <a:lstStyle/>
          <a:p>
            <a:r>
              <a:rPr lang="zh-CN" altLang="en-US" dirty="0" smtClean="0"/>
              <a:t>重估过账</a:t>
            </a:r>
            <a:endParaRPr lang="en-US" dirty="0"/>
          </a:p>
        </p:txBody>
      </p:sp>
      <p:sp>
        <p:nvSpPr>
          <p:cNvPr id="5" name="Footer Placeholder 3"/>
          <p:cNvSpPr>
            <a:spLocks noGrp="1"/>
          </p:cNvSpPr>
          <p:nvPr>
            <p:ph type="ftr" sz="quarter" idx="10"/>
          </p:nvPr>
        </p:nvSpPr>
        <p:spPr/>
        <p:txBody>
          <a:bodyPr/>
          <a:lstStyle/>
          <a:p>
            <a:r>
              <a:rPr lang="en-US" smtClean="0"/>
              <a:t>EF-CR-180</a:t>
            </a:r>
            <a:endParaRPr lang="en-US"/>
          </a:p>
        </p:txBody>
      </p:sp>
      <p:pic>
        <p:nvPicPr>
          <p:cNvPr id="270341" name="Picture 5" descr="Reval-Post"/>
          <p:cNvPicPr>
            <a:picLocks noChangeAspect="1" noChangeArrowheads="1"/>
          </p:cNvPicPr>
          <p:nvPr/>
        </p:nvPicPr>
        <p:blipFill>
          <a:blip r:embed="rId3" cstate="print"/>
          <a:srcRect/>
          <a:stretch>
            <a:fillRect/>
          </a:stretch>
        </p:blipFill>
        <p:spPr bwMode="auto">
          <a:xfrm>
            <a:off x="1028534" y="2717415"/>
            <a:ext cx="7070725" cy="3113087"/>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3" name="Rectangle 3"/>
          <p:cNvSpPr>
            <a:spLocks noGrp="1" noChangeArrowheads="1"/>
          </p:cNvSpPr>
          <p:nvPr>
            <p:ph idx="1"/>
          </p:nvPr>
        </p:nvSpPr>
        <p:spPr/>
        <p:txBody>
          <a:bodyPr/>
          <a:lstStyle/>
          <a:p>
            <a:r>
              <a:rPr lang="zh-CN" altLang="en-US" dirty="0" smtClean="0"/>
              <a:t>概念</a:t>
            </a:r>
            <a:endParaRPr lang="en-US" altLang="zh-CN" dirty="0" smtClean="0"/>
          </a:p>
          <a:p>
            <a:r>
              <a:rPr lang="zh-CN" altLang="en-US" dirty="0" smtClean="0"/>
              <a:t>设</a:t>
            </a:r>
            <a:r>
              <a:rPr lang="zh-CN" altLang="en-US" dirty="0" smtClean="0"/>
              <a:t>置</a:t>
            </a:r>
            <a:r>
              <a:rPr lang="en-US" altLang="zh-CN" dirty="0" smtClean="0"/>
              <a:t>	</a:t>
            </a:r>
            <a:endParaRPr lang="en-US" dirty="0"/>
          </a:p>
          <a:p>
            <a:r>
              <a:rPr lang="zh-CN" altLang="en-US" dirty="0" smtClean="0"/>
              <a:t>各</a:t>
            </a:r>
            <a:r>
              <a:rPr lang="zh-CN" altLang="en-US" dirty="0" smtClean="0"/>
              <a:t>项活动</a:t>
            </a:r>
            <a:endParaRPr lang="en-US" dirty="0"/>
          </a:p>
          <a:p>
            <a:r>
              <a:rPr lang="zh-CN" altLang="en-US" dirty="0" smtClean="0"/>
              <a:t>动手练习</a:t>
            </a:r>
            <a:endParaRPr lang="en-US" dirty="0"/>
          </a:p>
        </p:txBody>
      </p:sp>
      <p:sp>
        <p:nvSpPr>
          <p:cNvPr id="225282" name="Rectangle 2"/>
          <p:cNvSpPr>
            <a:spLocks noGrp="1" noChangeArrowheads="1"/>
          </p:cNvSpPr>
          <p:nvPr>
            <p:ph type="title"/>
          </p:nvPr>
        </p:nvSpPr>
        <p:spPr/>
        <p:txBody>
          <a:bodyPr>
            <a:normAutofit/>
          </a:bodyPr>
          <a:lstStyle/>
          <a:p>
            <a:r>
              <a:rPr lang="zh-CN" altLang="en-US" dirty="0" smtClean="0"/>
              <a:t>概述</a:t>
            </a:r>
            <a:endParaRPr lang="en-US" dirty="0"/>
          </a:p>
        </p:txBody>
      </p:sp>
      <p:sp>
        <p:nvSpPr>
          <p:cNvPr id="4" name="Footer Placeholder 3"/>
          <p:cNvSpPr>
            <a:spLocks noGrp="1"/>
          </p:cNvSpPr>
          <p:nvPr>
            <p:ph type="ftr" sz="quarter" idx="10"/>
          </p:nvPr>
        </p:nvSpPr>
        <p:spPr/>
        <p:txBody>
          <a:bodyPr/>
          <a:lstStyle/>
          <a:p>
            <a:r>
              <a:rPr lang="en-US" smtClean="0"/>
              <a:t>EF-CR-010</a:t>
            </a:r>
            <a:endParaRPr 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2387" name="Picture 3" descr="hands-on"/>
          <p:cNvPicPr>
            <a:picLocks noGrp="1" noChangeAspect="1" noChangeArrowheads="1"/>
          </p:cNvPicPr>
          <p:nvPr>
            <p:ph idx="1"/>
          </p:nvPr>
        </p:nvPicPr>
        <p:blipFill>
          <a:blip r:embed="rId2" cstate="print"/>
          <a:stretch>
            <a:fillRect/>
          </a:stretch>
        </p:blipFill>
        <p:spPr>
          <a:xfrm>
            <a:off x="457200" y="1935032"/>
            <a:ext cx="8229600" cy="3105302"/>
          </a:xfrm>
          <a:noFill/>
          <a:ln/>
        </p:spPr>
      </p:pic>
      <p:sp>
        <p:nvSpPr>
          <p:cNvPr id="272386" name="Rectangle 2"/>
          <p:cNvSpPr>
            <a:spLocks noGrp="1" noChangeArrowheads="1"/>
          </p:cNvSpPr>
          <p:nvPr>
            <p:ph type="title"/>
          </p:nvPr>
        </p:nvSpPr>
        <p:spPr/>
        <p:txBody>
          <a:bodyPr/>
          <a:lstStyle/>
          <a:p>
            <a:r>
              <a:rPr lang="zh-CN" altLang="en-US" smtClean="0"/>
              <a:t>动手练习</a:t>
            </a:r>
            <a:endParaRPr lang="en-US" dirty="0"/>
          </a:p>
        </p:txBody>
      </p:sp>
      <p:sp>
        <p:nvSpPr>
          <p:cNvPr id="4" name="Footer Placeholder 3"/>
          <p:cNvSpPr>
            <a:spLocks noGrp="1"/>
          </p:cNvSpPr>
          <p:nvPr>
            <p:ph type="ftr" sz="quarter" idx="10"/>
          </p:nvPr>
        </p:nvSpPr>
        <p:spPr/>
        <p:txBody>
          <a:bodyPr/>
          <a:lstStyle/>
          <a:p>
            <a:r>
              <a:rPr lang="en-US" smtClean="0"/>
              <a:t>EF-CR-190</a:t>
            </a: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Rectangle 3"/>
          <p:cNvSpPr>
            <a:spLocks noGrp="1" noChangeArrowheads="1"/>
          </p:cNvSpPr>
          <p:nvPr>
            <p:ph idx="1"/>
          </p:nvPr>
        </p:nvSpPr>
        <p:spPr/>
        <p:txBody>
          <a:bodyPr/>
          <a:lstStyle/>
          <a:p>
            <a:pPr marL="0" indent="0">
              <a:lnSpc>
                <a:spcPct val="90000"/>
              </a:lnSpc>
            </a:pPr>
            <a:r>
              <a:rPr lang="zh-CN" altLang="en-US" b="1" dirty="0" smtClean="0"/>
              <a:t>事务货币 </a:t>
            </a:r>
            <a:r>
              <a:rPr lang="en-US" dirty="0" smtClean="0"/>
              <a:t>(</a:t>
            </a:r>
            <a:r>
              <a:rPr lang="en-US" dirty="0" smtClean="0"/>
              <a:t>TC)</a:t>
            </a:r>
          </a:p>
          <a:p>
            <a:pPr marL="400050" lvl="1" indent="0">
              <a:lnSpc>
                <a:spcPct val="90000"/>
              </a:lnSpc>
            </a:pPr>
            <a:r>
              <a:rPr lang="zh-CN" altLang="en-US" dirty="0" smtClean="0"/>
              <a:t>记录事务的功能货币</a:t>
            </a:r>
            <a:endParaRPr lang="en-US" dirty="0"/>
          </a:p>
          <a:p>
            <a:pPr marL="0" indent="0">
              <a:lnSpc>
                <a:spcPct val="90000"/>
              </a:lnSpc>
            </a:pPr>
            <a:endParaRPr lang="en-US" dirty="0"/>
          </a:p>
          <a:p>
            <a:pPr marL="0" indent="0">
              <a:lnSpc>
                <a:spcPct val="90000"/>
              </a:lnSpc>
            </a:pPr>
            <a:r>
              <a:rPr lang="zh-CN" altLang="en-US" b="1" dirty="0" smtClean="0"/>
              <a:t>本位币 </a:t>
            </a:r>
            <a:r>
              <a:rPr lang="en-US" dirty="0" smtClean="0"/>
              <a:t>(</a:t>
            </a:r>
            <a:r>
              <a:rPr lang="en-US" dirty="0"/>
              <a:t>BC): </a:t>
            </a:r>
            <a:endParaRPr lang="en-US" dirty="0" smtClean="0"/>
          </a:p>
          <a:p>
            <a:pPr marL="400050" lvl="1" indent="0">
              <a:lnSpc>
                <a:spcPct val="90000"/>
              </a:lnSpc>
            </a:pPr>
            <a:r>
              <a:rPr lang="zh-CN" altLang="en-US" dirty="0" smtClean="0"/>
              <a:t>事务记录所在的会计单位的功能货币</a:t>
            </a:r>
            <a:endParaRPr lang="en-US" dirty="0"/>
          </a:p>
          <a:p>
            <a:pPr marL="0" indent="0">
              <a:lnSpc>
                <a:spcPct val="90000"/>
              </a:lnSpc>
              <a:buFont typeface="Webdings" pitchFamily="18" charset="2"/>
              <a:buNone/>
            </a:pPr>
            <a:endParaRPr lang="en-US" dirty="0"/>
          </a:p>
          <a:p>
            <a:pPr marL="0" indent="0">
              <a:lnSpc>
                <a:spcPct val="90000"/>
              </a:lnSpc>
            </a:pPr>
            <a:r>
              <a:rPr lang="zh-CN" altLang="en-US" b="1" dirty="0" smtClean="0"/>
              <a:t>法定货币</a:t>
            </a:r>
            <a:r>
              <a:rPr lang="en-US" dirty="0" smtClean="0"/>
              <a:t> </a:t>
            </a:r>
            <a:r>
              <a:rPr lang="en-US" dirty="0"/>
              <a:t>(SC</a:t>
            </a:r>
            <a:r>
              <a:rPr lang="en-US" dirty="0" smtClean="0"/>
              <a:t>):</a:t>
            </a:r>
          </a:p>
          <a:p>
            <a:pPr marL="400050" lvl="1" indent="0">
              <a:lnSpc>
                <a:spcPct val="90000"/>
              </a:lnSpc>
            </a:pPr>
            <a:r>
              <a:rPr lang="zh-CN" altLang="en-US" dirty="0" smtClean="0"/>
              <a:t>用于报表目的的域的法定货币</a:t>
            </a:r>
            <a:endParaRPr lang="en-US" dirty="0"/>
          </a:p>
        </p:txBody>
      </p:sp>
      <p:sp>
        <p:nvSpPr>
          <p:cNvPr id="227330" name="Rectangle 2"/>
          <p:cNvSpPr>
            <a:spLocks noGrp="1" noChangeArrowheads="1"/>
          </p:cNvSpPr>
          <p:nvPr>
            <p:ph type="title"/>
          </p:nvPr>
        </p:nvSpPr>
        <p:spPr/>
        <p:txBody>
          <a:bodyPr>
            <a:normAutofit/>
          </a:bodyPr>
          <a:lstStyle/>
          <a:p>
            <a:r>
              <a:rPr lang="zh-CN" altLang="en-US" sz="2800" dirty="0" smtClean="0"/>
              <a:t>货币重估概念货币定义</a:t>
            </a:r>
            <a:endParaRPr lang="en-US" sz="2800" dirty="0"/>
          </a:p>
        </p:txBody>
      </p:sp>
      <p:sp>
        <p:nvSpPr>
          <p:cNvPr id="4" name="Footer Placeholder 3"/>
          <p:cNvSpPr>
            <a:spLocks noGrp="1"/>
          </p:cNvSpPr>
          <p:nvPr>
            <p:ph type="ftr" sz="quarter" idx="10"/>
          </p:nvPr>
        </p:nvSpPr>
        <p:spPr/>
        <p:txBody>
          <a:bodyPr/>
          <a:lstStyle/>
          <a:p>
            <a:r>
              <a:rPr lang="en-US" smtClean="0"/>
              <a:t>EF-CR-020</a:t>
            </a: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Rectangle 3"/>
          <p:cNvSpPr>
            <a:spLocks noGrp="1" noChangeArrowheads="1"/>
          </p:cNvSpPr>
          <p:nvPr>
            <p:ph idx="1"/>
          </p:nvPr>
        </p:nvSpPr>
        <p:spPr/>
        <p:txBody>
          <a:bodyPr/>
          <a:lstStyle/>
          <a:p>
            <a:r>
              <a:rPr lang="zh-CN" altLang="en-US" dirty="0" smtClean="0"/>
              <a:t>以</a:t>
            </a:r>
            <a:r>
              <a:rPr lang="en-US" dirty="0" smtClean="0"/>
              <a:t>TC</a:t>
            </a:r>
            <a:r>
              <a:rPr lang="zh-CN" altLang="en-US" dirty="0" smtClean="0"/>
              <a:t>或</a:t>
            </a:r>
            <a:r>
              <a:rPr lang="en-US" dirty="0" smtClean="0"/>
              <a:t>BC</a:t>
            </a:r>
            <a:r>
              <a:rPr lang="zh-CN" altLang="en-US" dirty="0" smtClean="0"/>
              <a:t>记录事务</a:t>
            </a:r>
            <a:endParaRPr lang="en-US" dirty="0"/>
          </a:p>
          <a:p>
            <a:r>
              <a:rPr lang="en-US" dirty="0"/>
              <a:t>TC  BC </a:t>
            </a:r>
            <a:r>
              <a:rPr lang="zh-CN" altLang="en-US" dirty="0" smtClean="0"/>
              <a:t>兑换</a:t>
            </a:r>
            <a:endParaRPr lang="en-US" dirty="0"/>
          </a:p>
          <a:p>
            <a:pPr lvl="1"/>
            <a:r>
              <a:rPr lang="en-US" dirty="0"/>
              <a:t>TC BC </a:t>
            </a:r>
            <a:r>
              <a:rPr lang="zh-CN" altLang="en-US" dirty="0" smtClean="0"/>
              <a:t>兑换率可以被用户重置</a:t>
            </a:r>
            <a:endParaRPr lang="en-US" dirty="0"/>
          </a:p>
          <a:p>
            <a:r>
              <a:rPr lang="en-US" dirty="0"/>
              <a:t>TC SC </a:t>
            </a:r>
            <a:r>
              <a:rPr lang="zh-CN" altLang="en-US" dirty="0" smtClean="0"/>
              <a:t>兑换</a:t>
            </a:r>
            <a:endParaRPr lang="en-US" dirty="0"/>
          </a:p>
          <a:p>
            <a:pPr lvl="1"/>
            <a:r>
              <a:rPr lang="en-US" dirty="0"/>
              <a:t>TC </a:t>
            </a:r>
            <a:r>
              <a:rPr lang="en-US" dirty="0" smtClean="0"/>
              <a:t>SC</a:t>
            </a:r>
            <a:r>
              <a:rPr lang="zh-CN" altLang="en-US" dirty="0" smtClean="0"/>
              <a:t>兑换</a:t>
            </a:r>
            <a:r>
              <a:rPr lang="zh-CN" altLang="en-US" dirty="0" smtClean="0"/>
              <a:t>率仅可以被</a:t>
            </a:r>
            <a:r>
              <a:rPr lang="zh-CN" altLang="en-US" dirty="0" smtClean="0"/>
              <a:t>用</a:t>
            </a:r>
            <a:r>
              <a:rPr lang="zh-CN" altLang="en-US" dirty="0" smtClean="0"/>
              <a:t>户手工日记账分录中重置</a:t>
            </a:r>
            <a:endParaRPr lang="en-US" dirty="0"/>
          </a:p>
          <a:p>
            <a:r>
              <a:rPr lang="zh-CN" altLang="en-US" dirty="0" smtClean="0"/>
              <a:t>所有金额存在数据库中</a:t>
            </a:r>
            <a:endParaRPr lang="en-US" dirty="0"/>
          </a:p>
          <a:p>
            <a:pPr lvl="1"/>
            <a:r>
              <a:rPr lang="en-US" dirty="0"/>
              <a:t>TC </a:t>
            </a:r>
            <a:r>
              <a:rPr lang="en-US" dirty="0" smtClean="0"/>
              <a:t>(</a:t>
            </a:r>
            <a:r>
              <a:rPr lang="zh-CN" altLang="en-US" dirty="0" smtClean="0"/>
              <a:t>如果</a:t>
            </a:r>
            <a:r>
              <a:rPr lang="zh-CN" altLang="en-US" dirty="0" smtClean="0"/>
              <a:t>适用</a:t>
            </a:r>
            <a:r>
              <a:rPr lang="en-US" dirty="0" smtClean="0"/>
              <a:t>), </a:t>
            </a:r>
            <a:r>
              <a:rPr lang="en-US" dirty="0"/>
              <a:t>BC </a:t>
            </a:r>
            <a:r>
              <a:rPr lang="zh-CN" altLang="en-US" dirty="0" smtClean="0"/>
              <a:t>和</a:t>
            </a:r>
            <a:r>
              <a:rPr lang="en-US" dirty="0" smtClean="0"/>
              <a:t> </a:t>
            </a:r>
            <a:r>
              <a:rPr lang="en-US" dirty="0"/>
              <a:t>SC </a:t>
            </a:r>
            <a:r>
              <a:rPr lang="zh-CN" altLang="en-US" dirty="0" smtClean="0"/>
              <a:t>金额</a:t>
            </a:r>
            <a:endParaRPr lang="en-US" altLang="zh-CN" dirty="0" smtClean="0"/>
          </a:p>
          <a:p>
            <a:pPr lvl="1"/>
            <a:r>
              <a:rPr lang="zh-CN" altLang="en-US" dirty="0" smtClean="0"/>
              <a:t>所</a:t>
            </a:r>
            <a:r>
              <a:rPr lang="zh-CN" altLang="en-US" dirty="0" smtClean="0"/>
              <a:t>有的事务可以以</a:t>
            </a:r>
            <a:r>
              <a:rPr lang="en-US" dirty="0" smtClean="0"/>
              <a:t>TC</a:t>
            </a:r>
            <a:r>
              <a:rPr lang="en-US" dirty="0"/>
              <a:t>, BC, </a:t>
            </a:r>
            <a:r>
              <a:rPr lang="en-US" dirty="0" smtClean="0"/>
              <a:t>SC</a:t>
            </a:r>
            <a:r>
              <a:rPr lang="zh-CN" altLang="en-US" dirty="0" smtClean="0"/>
              <a:t>显示</a:t>
            </a:r>
            <a:endParaRPr lang="en-US" dirty="0"/>
          </a:p>
        </p:txBody>
      </p:sp>
      <p:sp>
        <p:nvSpPr>
          <p:cNvPr id="228354" name="Rectangle 2"/>
          <p:cNvSpPr>
            <a:spLocks noGrp="1" noChangeArrowheads="1"/>
          </p:cNvSpPr>
          <p:nvPr>
            <p:ph type="title"/>
          </p:nvPr>
        </p:nvSpPr>
        <p:spPr/>
        <p:txBody>
          <a:bodyPr>
            <a:normAutofit/>
          </a:bodyPr>
          <a:lstStyle/>
          <a:p>
            <a:r>
              <a:rPr lang="zh-CN" altLang="en-US" sz="2800" dirty="0" smtClean="0"/>
              <a:t>货币重估概</a:t>
            </a:r>
            <a:r>
              <a:rPr lang="zh-CN" altLang="en-US" sz="2800" dirty="0" smtClean="0"/>
              <a:t>念货币兑换</a:t>
            </a:r>
            <a:endParaRPr lang="en-US" sz="2800" dirty="0"/>
          </a:p>
        </p:txBody>
      </p:sp>
      <p:sp>
        <p:nvSpPr>
          <p:cNvPr id="4" name="Footer Placeholder 3"/>
          <p:cNvSpPr>
            <a:spLocks noGrp="1"/>
          </p:cNvSpPr>
          <p:nvPr>
            <p:ph type="ftr" sz="quarter" idx="10"/>
          </p:nvPr>
        </p:nvSpPr>
        <p:spPr/>
        <p:txBody>
          <a:bodyPr/>
          <a:lstStyle/>
          <a:p>
            <a:r>
              <a:rPr lang="en-US" smtClean="0"/>
              <a:t>EF-CR-030</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normAutofit/>
          </a:bodyPr>
          <a:lstStyle/>
          <a:p>
            <a:r>
              <a:rPr lang="zh-CN" altLang="en-US" sz="2800" dirty="0" smtClean="0"/>
              <a:t>货币重估概</a:t>
            </a:r>
            <a:r>
              <a:rPr lang="zh-CN" altLang="en-US" sz="2800" dirty="0" smtClean="0"/>
              <a:t>念货币兑换率</a:t>
            </a:r>
            <a:endParaRPr lang="en-US" sz="2800" dirty="0"/>
          </a:p>
        </p:txBody>
      </p:sp>
      <p:sp>
        <p:nvSpPr>
          <p:cNvPr id="16" name="Footer Placeholder 3"/>
          <p:cNvSpPr>
            <a:spLocks noGrp="1"/>
          </p:cNvSpPr>
          <p:nvPr>
            <p:ph type="ftr" sz="quarter" idx="10"/>
          </p:nvPr>
        </p:nvSpPr>
        <p:spPr/>
        <p:txBody>
          <a:bodyPr/>
          <a:lstStyle/>
          <a:p>
            <a:r>
              <a:rPr lang="en-US" smtClean="0"/>
              <a:t>EF-CR-040</a:t>
            </a:r>
            <a:endParaRPr lang="en-US"/>
          </a:p>
        </p:txBody>
      </p:sp>
      <p:grpSp>
        <p:nvGrpSpPr>
          <p:cNvPr id="17" name="Group 16"/>
          <p:cNvGrpSpPr/>
          <p:nvPr/>
        </p:nvGrpSpPr>
        <p:grpSpPr>
          <a:xfrm>
            <a:off x="948180" y="2062256"/>
            <a:ext cx="7243763" cy="2765425"/>
            <a:chOff x="850900" y="2286000"/>
            <a:chExt cx="7243763" cy="2765425"/>
          </a:xfrm>
        </p:grpSpPr>
        <p:sp>
          <p:nvSpPr>
            <p:cNvPr id="229393" name="Rectangle 17"/>
            <p:cNvSpPr>
              <a:spLocks noChangeArrowheads="1"/>
            </p:cNvSpPr>
            <p:nvPr/>
          </p:nvSpPr>
          <p:spPr bwMode="auto">
            <a:xfrm>
              <a:off x="850900" y="2286000"/>
              <a:ext cx="1943100" cy="1057275"/>
            </a:xfrm>
            <a:prstGeom prst="rect">
              <a:avLst/>
            </a:prstGeom>
            <a:solidFill>
              <a:srgbClr val="FFE6B3"/>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r>
                <a:rPr lang="zh-CN" altLang="en-US" sz="1600" b="1" dirty="0" smtClean="0"/>
                <a:t>事务</a:t>
              </a:r>
              <a:endParaRPr lang="en-US" sz="1600" b="1" dirty="0"/>
            </a:p>
            <a:p>
              <a:pPr eaLnBrk="0" hangingPunct="0"/>
              <a:r>
                <a:rPr lang="zh-CN" altLang="en-US" sz="1600" b="1" dirty="0" smtClean="0"/>
                <a:t>货币</a:t>
              </a:r>
              <a:endParaRPr lang="en-US" altLang="zh-CN" sz="1600" b="1" dirty="0" smtClean="0"/>
            </a:p>
            <a:p>
              <a:pPr eaLnBrk="0" hangingPunct="0"/>
              <a:r>
                <a:rPr lang="zh-CN" altLang="en-US" sz="1600" b="1" dirty="0" smtClean="0"/>
                <a:t>金</a:t>
              </a:r>
              <a:r>
                <a:rPr lang="zh-CN" altLang="en-US" sz="1600" b="1" dirty="0" smtClean="0"/>
                <a:t>额</a:t>
              </a:r>
              <a:endParaRPr lang="en-US" sz="1600" b="1" dirty="0"/>
            </a:p>
          </p:txBody>
        </p:sp>
        <p:grpSp>
          <p:nvGrpSpPr>
            <p:cNvPr id="229403" name="Group 27"/>
            <p:cNvGrpSpPr>
              <a:grpSpLocks/>
            </p:cNvGrpSpPr>
            <p:nvPr/>
          </p:nvGrpSpPr>
          <p:grpSpPr bwMode="auto">
            <a:xfrm>
              <a:off x="3433763" y="2532063"/>
              <a:ext cx="1943100" cy="730250"/>
              <a:chOff x="2109" y="1595"/>
              <a:chExt cx="1224" cy="460"/>
            </a:xfrm>
          </p:grpSpPr>
          <p:sp>
            <p:nvSpPr>
              <p:cNvPr id="229401" name="Rectangle 25"/>
              <p:cNvSpPr>
                <a:spLocks noChangeArrowheads="1"/>
              </p:cNvSpPr>
              <p:nvPr/>
            </p:nvSpPr>
            <p:spPr bwMode="auto">
              <a:xfrm>
                <a:off x="2109" y="1595"/>
                <a:ext cx="1224" cy="400"/>
              </a:xfrm>
              <a:prstGeom prst="rect">
                <a:avLst/>
              </a:prstGeom>
              <a:solidFill>
                <a:srgbClr val="C9E4FF"/>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endParaRPr lang="en-US" sz="1600" b="1"/>
              </a:p>
            </p:txBody>
          </p:sp>
          <p:sp>
            <p:nvSpPr>
              <p:cNvPr id="229402" name="Text Box 26"/>
              <p:cNvSpPr txBox="1">
                <a:spLocks noChangeArrowheads="1"/>
              </p:cNvSpPr>
              <p:nvPr/>
            </p:nvSpPr>
            <p:spPr bwMode="auto">
              <a:xfrm>
                <a:off x="2201" y="1599"/>
                <a:ext cx="1032" cy="456"/>
              </a:xfrm>
              <a:prstGeom prst="rect">
                <a:avLst/>
              </a:prstGeom>
              <a:noFill/>
              <a:ln w="28575" algn="ctr">
                <a:noFill/>
                <a:miter lim="800000"/>
                <a:headEnd/>
                <a:tailEnd/>
              </a:ln>
              <a:effectLst/>
            </p:spPr>
            <p:txBody>
              <a:bodyPr tIns="91440" bIns="91440">
                <a:spAutoFit/>
              </a:bodyPr>
              <a:lstStyle/>
              <a:p>
                <a:pPr>
                  <a:spcBef>
                    <a:spcPct val="50000"/>
                  </a:spcBef>
                </a:pPr>
                <a:r>
                  <a:rPr lang="en-US" sz="1400" b="1" dirty="0"/>
                  <a:t>TC </a:t>
                </a:r>
                <a:r>
                  <a:rPr lang="zh-CN" altLang="en-US" sz="1400" b="1" dirty="0" smtClean="0"/>
                  <a:t>到</a:t>
                </a:r>
                <a:r>
                  <a:rPr lang="en-US" sz="1400" b="1" dirty="0" smtClean="0"/>
                  <a:t> </a:t>
                </a:r>
                <a:r>
                  <a:rPr lang="en-US" sz="1400" b="1" dirty="0"/>
                  <a:t>BC </a:t>
                </a:r>
                <a:endParaRPr lang="en-US" sz="1400" b="1" dirty="0" smtClean="0"/>
              </a:p>
              <a:p>
                <a:pPr>
                  <a:spcBef>
                    <a:spcPct val="50000"/>
                  </a:spcBef>
                </a:pPr>
                <a:r>
                  <a:rPr lang="zh-CN" altLang="en-US" sz="1400" b="1" dirty="0" smtClean="0"/>
                  <a:t>兑换率</a:t>
                </a:r>
                <a:endParaRPr lang="en-US" sz="1400" b="1" dirty="0"/>
              </a:p>
            </p:txBody>
          </p:sp>
        </p:grpSp>
        <p:grpSp>
          <p:nvGrpSpPr>
            <p:cNvPr id="229404" name="Group 28"/>
            <p:cNvGrpSpPr>
              <a:grpSpLocks/>
            </p:cNvGrpSpPr>
            <p:nvPr/>
          </p:nvGrpSpPr>
          <p:grpSpPr bwMode="auto">
            <a:xfrm>
              <a:off x="3435350" y="4170363"/>
              <a:ext cx="1943100" cy="730250"/>
              <a:chOff x="2109" y="1595"/>
              <a:chExt cx="1224" cy="460"/>
            </a:xfrm>
          </p:grpSpPr>
          <p:sp>
            <p:nvSpPr>
              <p:cNvPr id="229405" name="Rectangle 29"/>
              <p:cNvSpPr>
                <a:spLocks noChangeArrowheads="1"/>
              </p:cNvSpPr>
              <p:nvPr/>
            </p:nvSpPr>
            <p:spPr bwMode="auto">
              <a:xfrm>
                <a:off x="2109" y="1595"/>
                <a:ext cx="1224" cy="400"/>
              </a:xfrm>
              <a:prstGeom prst="rect">
                <a:avLst/>
              </a:prstGeom>
              <a:solidFill>
                <a:srgbClr val="C9E4FF"/>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endParaRPr lang="en-US" sz="1600" b="1"/>
              </a:p>
            </p:txBody>
          </p:sp>
          <p:sp>
            <p:nvSpPr>
              <p:cNvPr id="229406" name="Text Box 30"/>
              <p:cNvSpPr txBox="1">
                <a:spLocks noChangeArrowheads="1"/>
              </p:cNvSpPr>
              <p:nvPr/>
            </p:nvSpPr>
            <p:spPr bwMode="auto">
              <a:xfrm>
                <a:off x="2201" y="1599"/>
                <a:ext cx="1032" cy="456"/>
              </a:xfrm>
              <a:prstGeom prst="rect">
                <a:avLst/>
              </a:prstGeom>
              <a:noFill/>
              <a:ln w="28575" algn="ctr">
                <a:noFill/>
                <a:miter lim="800000"/>
                <a:headEnd/>
                <a:tailEnd/>
              </a:ln>
              <a:effectLst/>
            </p:spPr>
            <p:txBody>
              <a:bodyPr tIns="91440" bIns="91440">
                <a:spAutoFit/>
              </a:bodyPr>
              <a:lstStyle/>
              <a:p>
                <a:pPr>
                  <a:spcBef>
                    <a:spcPct val="50000"/>
                  </a:spcBef>
                </a:pPr>
                <a:r>
                  <a:rPr lang="en-US" sz="1400" b="1" dirty="0"/>
                  <a:t>TC to SC </a:t>
                </a:r>
                <a:endParaRPr lang="en-US" sz="1400" b="1" dirty="0" smtClean="0"/>
              </a:p>
              <a:p>
                <a:pPr>
                  <a:spcBef>
                    <a:spcPct val="50000"/>
                  </a:spcBef>
                </a:pPr>
                <a:r>
                  <a:rPr lang="zh-CN" altLang="en-US" sz="1400" b="1" dirty="0" smtClean="0"/>
                  <a:t>兑换率</a:t>
                </a:r>
                <a:endParaRPr lang="en-US" sz="1400" b="1" dirty="0"/>
              </a:p>
            </p:txBody>
          </p:sp>
        </p:grpSp>
        <p:sp>
          <p:nvSpPr>
            <p:cNvPr id="229407" name="Rectangle 31"/>
            <p:cNvSpPr>
              <a:spLocks noChangeArrowheads="1"/>
            </p:cNvSpPr>
            <p:nvPr/>
          </p:nvSpPr>
          <p:spPr bwMode="auto">
            <a:xfrm>
              <a:off x="6121400" y="2286000"/>
              <a:ext cx="1943100" cy="1057275"/>
            </a:xfrm>
            <a:prstGeom prst="rect">
              <a:avLst/>
            </a:prstGeom>
            <a:solidFill>
              <a:srgbClr val="FFE6B3"/>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r>
                <a:rPr lang="zh-CN" altLang="en-US" sz="1600" b="1" dirty="0" smtClean="0"/>
                <a:t>本位币</a:t>
              </a:r>
              <a:r>
                <a:rPr lang="en-US" sz="1600" b="1" dirty="0" smtClean="0"/>
                <a:t> </a:t>
              </a:r>
              <a:r>
                <a:rPr lang="en-US" sz="1600" b="1" dirty="0"/>
                <a:t/>
              </a:r>
              <a:br>
                <a:rPr lang="en-US" sz="1600" b="1" dirty="0"/>
              </a:br>
              <a:r>
                <a:rPr lang="zh-CN" altLang="en-US" sz="1600" b="1" dirty="0" smtClean="0"/>
                <a:t>金额</a:t>
              </a:r>
              <a:endParaRPr lang="en-US" sz="1600" b="1" dirty="0"/>
            </a:p>
          </p:txBody>
        </p:sp>
        <p:sp>
          <p:nvSpPr>
            <p:cNvPr id="229408" name="Rectangle 32"/>
            <p:cNvSpPr>
              <a:spLocks noChangeArrowheads="1"/>
            </p:cNvSpPr>
            <p:nvPr/>
          </p:nvSpPr>
          <p:spPr bwMode="auto">
            <a:xfrm>
              <a:off x="6151563" y="3994150"/>
              <a:ext cx="1943100" cy="1057275"/>
            </a:xfrm>
            <a:prstGeom prst="rect">
              <a:avLst/>
            </a:prstGeom>
            <a:solidFill>
              <a:srgbClr val="FFE6B3"/>
            </a:solidFill>
            <a:ln w="28575">
              <a:solidFill>
                <a:srgbClr val="6287C6"/>
              </a:solidFill>
              <a:miter lim="800000"/>
              <a:headEnd/>
              <a:tailEnd/>
            </a:ln>
            <a:effectLst>
              <a:outerShdw dist="71842" dir="2700000" algn="ctr" rotWithShape="0">
                <a:schemeClr val="bg1">
                  <a:lumMod val="75000"/>
                </a:schemeClr>
              </a:outerShdw>
            </a:effectLst>
          </p:spPr>
          <p:txBody>
            <a:bodyPr wrap="none" lIns="228600" tIns="228600" rIns="228600" bIns="228600" anchor="ctr" anchorCtr="1"/>
            <a:lstStyle/>
            <a:p>
              <a:pPr eaLnBrk="0" hangingPunct="0"/>
              <a:r>
                <a:rPr lang="zh-CN" altLang="en-US" sz="1600" b="1" dirty="0" smtClean="0"/>
                <a:t>法定货币</a:t>
              </a:r>
              <a:endParaRPr lang="en-US" altLang="zh-CN" sz="1600" b="1" dirty="0" smtClean="0"/>
            </a:p>
            <a:p>
              <a:pPr eaLnBrk="0" hangingPunct="0"/>
              <a:r>
                <a:rPr lang="zh-CN" altLang="en-US" sz="1600" b="1" dirty="0" smtClean="0"/>
                <a:t>金</a:t>
              </a:r>
              <a:r>
                <a:rPr lang="zh-CN" altLang="en-US" sz="1600" b="1" dirty="0" smtClean="0"/>
                <a:t>额</a:t>
              </a:r>
              <a:endParaRPr lang="en-US" sz="1600" b="1" dirty="0"/>
            </a:p>
          </p:txBody>
        </p:sp>
        <p:sp>
          <p:nvSpPr>
            <p:cNvPr id="229409" name="Line 33"/>
            <p:cNvSpPr>
              <a:spLocks noChangeShapeType="1"/>
            </p:cNvSpPr>
            <p:nvPr/>
          </p:nvSpPr>
          <p:spPr bwMode="auto">
            <a:xfrm>
              <a:off x="2801938" y="2851150"/>
              <a:ext cx="628650" cy="0"/>
            </a:xfrm>
            <a:prstGeom prst="line">
              <a:avLst/>
            </a:prstGeom>
            <a:noFill/>
            <a:ln w="28575">
              <a:solidFill>
                <a:srgbClr val="6287C6"/>
              </a:solidFill>
              <a:round/>
              <a:headEnd/>
              <a:tailEnd type="triangle" w="med" len="med"/>
            </a:ln>
            <a:effectLst/>
          </p:spPr>
          <p:txBody>
            <a:bodyPr wrap="none" tIns="91440" bIns="91440" anchor="ctr"/>
            <a:lstStyle/>
            <a:p>
              <a:endParaRPr lang="en-US"/>
            </a:p>
          </p:txBody>
        </p:sp>
        <p:sp>
          <p:nvSpPr>
            <p:cNvPr id="229410" name="Line 34"/>
            <p:cNvSpPr>
              <a:spLocks noChangeShapeType="1"/>
            </p:cNvSpPr>
            <p:nvPr/>
          </p:nvSpPr>
          <p:spPr bwMode="auto">
            <a:xfrm>
              <a:off x="5381625" y="2840038"/>
              <a:ext cx="736600" cy="0"/>
            </a:xfrm>
            <a:prstGeom prst="line">
              <a:avLst/>
            </a:prstGeom>
            <a:noFill/>
            <a:ln w="28575">
              <a:solidFill>
                <a:srgbClr val="6287C6"/>
              </a:solidFill>
              <a:round/>
              <a:headEnd/>
              <a:tailEnd type="triangle" w="med" len="med"/>
            </a:ln>
            <a:effectLst/>
          </p:spPr>
          <p:txBody>
            <a:bodyPr wrap="none" tIns="91440" bIns="91440" anchor="ctr"/>
            <a:lstStyle/>
            <a:p>
              <a:endParaRPr lang="en-US"/>
            </a:p>
          </p:txBody>
        </p:sp>
        <p:cxnSp>
          <p:nvCxnSpPr>
            <p:cNvPr id="229411" name="AutoShape 35"/>
            <p:cNvCxnSpPr>
              <a:cxnSpLocks noChangeShapeType="1"/>
              <a:stCxn id="229393" idx="2"/>
              <a:endCxn id="229405" idx="1"/>
            </p:cNvCxnSpPr>
            <p:nvPr/>
          </p:nvCxnSpPr>
          <p:spPr bwMode="auto">
            <a:xfrm rot="16200000" flipH="1">
              <a:off x="2056607" y="3123406"/>
              <a:ext cx="1130300" cy="1598613"/>
            </a:xfrm>
            <a:prstGeom prst="bentConnector2">
              <a:avLst/>
            </a:prstGeom>
            <a:noFill/>
            <a:ln w="28575">
              <a:solidFill>
                <a:srgbClr val="6287C6"/>
              </a:solidFill>
              <a:miter lim="800000"/>
              <a:headEnd/>
              <a:tailEnd type="triangle" w="med" len="med"/>
            </a:ln>
            <a:effectLst/>
          </p:spPr>
        </p:cxnSp>
        <p:sp>
          <p:nvSpPr>
            <p:cNvPr id="229413" name="Line 37"/>
            <p:cNvSpPr>
              <a:spLocks noChangeShapeType="1"/>
            </p:cNvSpPr>
            <p:nvPr/>
          </p:nvSpPr>
          <p:spPr bwMode="auto">
            <a:xfrm>
              <a:off x="5367338" y="4489450"/>
              <a:ext cx="777875" cy="0"/>
            </a:xfrm>
            <a:prstGeom prst="line">
              <a:avLst/>
            </a:prstGeom>
            <a:noFill/>
            <a:ln w="28575">
              <a:solidFill>
                <a:srgbClr val="6287C6"/>
              </a:solidFill>
              <a:round/>
              <a:headEnd/>
              <a:tailEnd type="triangle" w="med" len="med"/>
            </a:ln>
            <a:effectLst/>
          </p:spPr>
          <p:txBody>
            <a:bodyPr wrap="none" tIns="91440" bIns="91440" anchor="ctr"/>
            <a:lstStyle/>
            <a:p>
              <a:endParaRPr lang="en-US"/>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Rectangle 3"/>
          <p:cNvSpPr>
            <a:spLocks noGrp="1" noChangeArrowheads="1"/>
          </p:cNvSpPr>
          <p:nvPr>
            <p:ph idx="1"/>
          </p:nvPr>
        </p:nvSpPr>
        <p:spPr/>
        <p:txBody>
          <a:bodyPr/>
          <a:lstStyle/>
          <a:p>
            <a:pPr>
              <a:lnSpc>
                <a:spcPct val="90000"/>
              </a:lnSpc>
            </a:pPr>
            <a:r>
              <a:rPr lang="zh-CN" altLang="en-US" sz="2400" dirty="0" smtClean="0"/>
              <a:t>兑换率决定于</a:t>
            </a:r>
            <a:r>
              <a:rPr lang="en-US" sz="2400" dirty="0" smtClean="0"/>
              <a:t> </a:t>
            </a:r>
            <a:endParaRPr lang="en-US" sz="2400" dirty="0"/>
          </a:p>
          <a:p>
            <a:pPr lvl="1">
              <a:lnSpc>
                <a:spcPct val="90000"/>
              </a:lnSpc>
            </a:pPr>
            <a:r>
              <a:rPr lang="zh-CN" altLang="en-US" sz="2000" dirty="0" smtClean="0"/>
              <a:t>类型</a:t>
            </a:r>
            <a:endParaRPr lang="en-US" sz="2000" dirty="0"/>
          </a:p>
          <a:p>
            <a:pPr lvl="1">
              <a:lnSpc>
                <a:spcPct val="90000"/>
              </a:lnSpc>
            </a:pPr>
            <a:r>
              <a:rPr lang="en-US" sz="2000" dirty="0" smtClean="0"/>
              <a:t>“</a:t>
            </a:r>
            <a:r>
              <a:rPr lang="zh-CN" altLang="en-US" sz="2000" dirty="0" smtClean="0"/>
              <a:t>有</a:t>
            </a:r>
            <a:r>
              <a:rPr lang="zh-CN" altLang="en-US" sz="2000" dirty="0" smtClean="0"/>
              <a:t>效从</a:t>
            </a:r>
            <a:r>
              <a:rPr lang="en-US" sz="2000" dirty="0" smtClean="0"/>
              <a:t>” </a:t>
            </a:r>
            <a:r>
              <a:rPr lang="zh-CN" altLang="en-US" sz="2000" dirty="0" smtClean="0"/>
              <a:t>日期</a:t>
            </a:r>
            <a:endParaRPr lang="en-US" sz="2000" dirty="0"/>
          </a:p>
          <a:p>
            <a:pPr lvl="1">
              <a:lnSpc>
                <a:spcPct val="90000"/>
              </a:lnSpc>
            </a:pPr>
            <a:r>
              <a:rPr lang="en-US" sz="2000" dirty="0" smtClean="0"/>
              <a:t>“</a:t>
            </a:r>
            <a:r>
              <a:rPr lang="zh-CN" altLang="en-US" sz="2000" dirty="0" smtClean="0"/>
              <a:t>有</a:t>
            </a:r>
            <a:r>
              <a:rPr lang="zh-CN" altLang="en-US" sz="2000" dirty="0" smtClean="0"/>
              <a:t>效到</a:t>
            </a:r>
            <a:r>
              <a:rPr lang="en-US" sz="2000" dirty="0" smtClean="0"/>
              <a:t>” </a:t>
            </a:r>
            <a:r>
              <a:rPr lang="zh-CN" altLang="en-US" sz="2000" dirty="0" smtClean="0"/>
              <a:t>日期</a:t>
            </a:r>
            <a:endParaRPr lang="en-US" sz="2000" dirty="0"/>
          </a:p>
          <a:p>
            <a:pPr>
              <a:lnSpc>
                <a:spcPct val="90000"/>
              </a:lnSpc>
            </a:pPr>
            <a:r>
              <a:rPr lang="zh-CN" altLang="en-US" sz="2400" dirty="0" smtClean="0"/>
              <a:t>兑换率类型</a:t>
            </a:r>
            <a:r>
              <a:rPr lang="en-US" sz="2400" dirty="0" smtClean="0"/>
              <a:t>:</a:t>
            </a:r>
            <a:endParaRPr lang="en-US" sz="2400" dirty="0"/>
          </a:p>
          <a:p>
            <a:pPr lvl="1">
              <a:lnSpc>
                <a:spcPct val="90000"/>
              </a:lnSpc>
            </a:pPr>
            <a:r>
              <a:rPr lang="zh-CN" altLang="en-US" sz="2000" dirty="0" smtClean="0"/>
              <a:t>系统兑换率类型</a:t>
            </a:r>
            <a:r>
              <a:rPr lang="en-US" sz="2000" dirty="0" smtClean="0"/>
              <a:t> </a:t>
            </a:r>
            <a:r>
              <a:rPr lang="en-US" sz="2000" dirty="0"/>
              <a:t>:</a:t>
            </a:r>
          </a:p>
          <a:p>
            <a:pPr lvl="2">
              <a:lnSpc>
                <a:spcPct val="90000"/>
              </a:lnSpc>
            </a:pPr>
            <a:r>
              <a:rPr lang="zh-CN" altLang="en-US" sz="1800" dirty="0" smtClean="0"/>
              <a:t>会计（强制）</a:t>
            </a:r>
          </a:p>
          <a:p>
            <a:pPr lvl="2">
              <a:lnSpc>
                <a:spcPct val="90000"/>
              </a:lnSpc>
            </a:pPr>
            <a:r>
              <a:rPr lang="zh-CN" altLang="en-US" sz="1800" dirty="0" smtClean="0"/>
              <a:t>财政预算</a:t>
            </a:r>
          </a:p>
          <a:p>
            <a:pPr lvl="2">
              <a:lnSpc>
                <a:spcPct val="90000"/>
              </a:lnSpc>
            </a:pPr>
            <a:r>
              <a:rPr lang="zh-CN" altLang="en-US" sz="1800" dirty="0" smtClean="0"/>
              <a:t>现金</a:t>
            </a:r>
          </a:p>
          <a:p>
            <a:pPr lvl="2">
              <a:lnSpc>
                <a:spcPct val="90000"/>
              </a:lnSpc>
            </a:pPr>
            <a:r>
              <a:rPr lang="zh-CN" altLang="en-US" sz="1800" dirty="0" smtClean="0"/>
              <a:t>欧盟内部</a:t>
            </a:r>
          </a:p>
          <a:p>
            <a:pPr lvl="2">
              <a:lnSpc>
                <a:spcPct val="90000"/>
              </a:lnSpc>
            </a:pPr>
            <a:r>
              <a:rPr lang="zh-CN" altLang="en-US" sz="1800" dirty="0" smtClean="0"/>
              <a:t>库存</a:t>
            </a:r>
          </a:p>
          <a:p>
            <a:pPr lvl="2">
              <a:lnSpc>
                <a:spcPct val="90000"/>
              </a:lnSpc>
            </a:pPr>
            <a:r>
              <a:rPr lang="zh-CN" altLang="en-US" sz="1800" dirty="0" smtClean="0"/>
              <a:t>重估</a:t>
            </a:r>
          </a:p>
          <a:p>
            <a:pPr lvl="2">
              <a:lnSpc>
                <a:spcPct val="90000"/>
              </a:lnSpc>
            </a:pPr>
            <a:r>
              <a:rPr lang="zh-CN" altLang="en-US" sz="1800" dirty="0" smtClean="0"/>
              <a:t>法定</a:t>
            </a:r>
          </a:p>
          <a:p>
            <a:pPr lvl="2">
              <a:lnSpc>
                <a:spcPct val="90000"/>
              </a:lnSpc>
            </a:pPr>
            <a:r>
              <a:rPr lang="zh-CN" altLang="en-US" sz="1800" dirty="0" smtClean="0"/>
              <a:t>税</a:t>
            </a:r>
            <a:endParaRPr lang="en-US" altLang="zh-CN" sz="1800" dirty="0" smtClean="0"/>
          </a:p>
          <a:p>
            <a:pPr lvl="1">
              <a:lnSpc>
                <a:spcPct val="90000"/>
              </a:lnSpc>
            </a:pPr>
            <a:r>
              <a:rPr lang="zh-CN" altLang="en-US" dirty="0" smtClean="0"/>
              <a:t>可选</a:t>
            </a:r>
            <a:r>
              <a:rPr lang="zh-CN" altLang="en-US" sz="2400" dirty="0" smtClean="0"/>
              <a:t>用户定义的</a:t>
            </a:r>
            <a:r>
              <a:rPr lang="zh-CN" altLang="en-US" dirty="0" smtClean="0"/>
              <a:t>兑</a:t>
            </a:r>
            <a:r>
              <a:rPr lang="zh-CN" altLang="en-US" dirty="0" smtClean="0"/>
              <a:t>换率类</a:t>
            </a:r>
            <a:r>
              <a:rPr lang="zh-CN" altLang="en-US" dirty="0" smtClean="0"/>
              <a:t>型</a:t>
            </a:r>
            <a:endParaRPr lang="en-US" sz="2400" dirty="0"/>
          </a:p>
        </p:txBody>
      </p:sp>
      <p:sp>
        <p:nvSpPr>
          <p:cNvPr id="230402" name="Rectangle 2"/>
          <p:cNvSpPr>
            <a:spLocks noGrp="1" noChangeArrowheads="1"/>
          </p:cNvSpPr>
          <p:nvPr>
            <p:ph type="title"/>
          </p:nvPr>
        </p:nvSpPr>
        <p:spPr/>
        <p:txBody>
          <a:bodyPr>
            <a:normAutofit/>
          </a:bodyPr>
          <a:lstStyle/>
          <a:p>
            <a:r>
              <a:rPr lang="zh-CN" altLang="en-US" sz="2800" dirty="0" smtClean="0"/>
              <a:t>货币重估概念货币兑换率</a:t>
            </a:r>
            <a:endParaRPr lang="en-US" sz="2800" dirty="0"/>
          </a:p>
        </p:txBody>
      </p:sp>
      <p:sp>
        <p:nvSpPr>
          <p:cNvPr id="4" name="Footer Placeholder 3"/>
          <p:cNvSpPr>
            <a:spLocks noGrp="1"/>
          </p:cNvSpPr>
          <p:nvPr>
            <p:ph type="ftr" sz="quarter" idx="10"/>
          </p:nvPr>
        </p:nvSpPr>
        <p:spPr/>
        <p:txBody>
          <a:bodyPr/>
          <a:lstStyle/>
          <a:p>
            <a:r>
              <a:rPr lang="en-US" smtClean="0"/>
              <a:t>EF-CR-050</a:t>
            </a:r>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9" name="Rectangle 3"/>
          <p:cNvSpPr>
            <a:spLocks noGrp="1" noChangeArrowheads="1"/>
          </p:cNvSpPr>
          <p:nvPr>
            <p:ph idx="1"/>
          </p:nvPr>
        </p:nvSpPr>
        <p:spPr/>
        <p:txBody>
          <a:bodyPr/>
          <a:lstStyle/>
          <a:p>
            <a:pPr marL="533400" indent="-533400">
              <a:lnSpc>
                <a:spcPct val="90000"/>
              </a:lnSpc>
            </a:pPr>
            <a:endParaRPr lang="en-US" b="1" dirty="0"/>
          </a:p>
          <a:p>
            <a:pPr marL="533400" indent="-533400">
              <a:lnSpc>
                <a:spcPct val="90000"/>
              </a:lnSpc>
            </a:pPr>
            <a:r>
              <a:rPr lang="zh-CN" altLang="en-US" b="1" dirty="0" smtClean="0"/>
              <a:t>源账户</a:t>
            </a:r>
            <a:endParaRPr lang="en-US" b="1" dirty="0" smtClean="0"/>
          </a:p>
          <a:p>
            <a:pPr marL="933450" lvl="1" indent="-533400">
              <a:lnSpc>
                <a:spcPct val="90000"/>
              </a:lnSpc>
            </a:pPr>
            <a:r>
              <a:rPr lang="zh-CN" altLang="en-US" dirty="0" smtClean="0"/>
              <a:t>被重估账户</a:t>
            </a:r>
            <a:endParaRPr lang="en-US" b="1" dirty="0"/>
          </a:p>
          <a:p>
            <a:pPr marL="533400" indent="-533400">
              <a:lnSpc>
                <a:spcPct val="90000"/>
              </a:lnSpc>
            </a:pPr>
            <a:endParaRPr lang="en-US" b="1" dirty="0"/>
          </a:p>
          <a:p>
            <a:pPr marL="533400" indent="-533400">
              <a:lnSpc>
                <a:spcPct val="90000"/>
              </a:lnSpc>
            </a:pPr>
            <a:r>
              <a:rPr lang="zh-CN" altLang="en-US" b="1" dirty="0" smtClean="0"/>
              <a:t>目</a:t>
            </a:r>
            <a:r>
              <a:rPr lang="zh-CN" altLang="en-US" b="1" dirty="0" smtClean="0"/>
              <a:t>标账户</a:t>
            </a:r>
            <a:r>
              <a:rPr lang="en-US" b="1" dirty="0" smtClean="0"/>
              <a:t> </a:t>
            </a:r>
            <a:endParaRPr lang="en-US" b="1" dirty="0" smtClean="0"/>
          </a:p>
          <a:p>
            <a:pPr marL="933450" lvl="1" indent="-533400">
              <a:lnSpc>
                <a:spcPct val="90000"/>
              </a:lnSpc>
            </a:pPr>
            <a:r>
              <a:rPr lang="zh-CN" altLang="en-US" dirty="0" smtClean="0"/>
              <a:t>重估汇率</a:t>
            </a:r>
            <a:r>
              <a:rPr lang="zh-CN" altLang="en-US" dirty="0" smtClean="0"/>
              <a:t>差额帐</a:t>
            </a:r>
            <a:r>
              <a:rPr lang="zh-CN" altLang="en-US" dirty="0" smtClean="0"/>
              <a:t>户</a:t>
            </a:r>
            <a:r>
              <a:rPr lang="en-US" dirty="0" smtClean="0"/>
              <a:t> (</a:t>
            </a:r>
            <a:r>
              <a:rPr lang="zh-CN" altLang="en-US" dirty="0" smtClean="0"/>
              <a:t>未实现的</a:t>
            </a:r>
            <a:r>
              <a:rPr lang="en-US" dirty="0" smtClean="0"/>
              <a:t>)</a:t>
            </a:r>
            <a:endParaRPr lang="en-US" dirty="0"/>
          </a:p>
          <a:p>
            <a:pPr marL="533400" indent="-533400">
              <a:lnSpc>
                <a:spcPct val="90000"/>
              </a:lnSpc>
            </a:pPr>
            <a:endParaRPr lang="en-US" b="1" dirty="0"/>
          </a:p>
          <a:p>
            <a:pPr marL="533400" indent="-533400">
              <a:lnSpc>
                <a:spcPct val="90000"/>
              </a:lnSpc>
            </a:pPr>
            <a:r>
              <a:rPr lang="zh-CN" altLang="en-US" b="1" dirty="0" smtClean="0"/>
              <a:t>重估账户</a:t>
            </a:r>
            <a:r>
              <a:rPr lang="en-US" b="1" dirty="0" smtClean="0"/>
              <a:t> </a:t>
            </a:r>
            <a:endParaRPr lang="en-US" b="1" dirty="0" smtClean="0"/>
          </a:p>
          <a:p>
            <a:pPr marL="933450" lvl="1" indent="-533400">
              <a:lnSpc>
                <a:spcPct val="90000"/>
              </a:lnSpc>
            </a:pPr>
            <a:r>
              <a:rPr lang="zh-CN" altLang="en-US" dirty="0" smtClean="0"/>
              <a:t>重估结果账户</a:t>
            </a:r>
            <a:r>
              <a:rPr lang="en-US" dirty="0" smtClean="0"/>
              <a:t> (</a:t>
            </a:r>
            <a:r>
              <a:rPr lang="zh-CN" altLang="en-US" dirty="0" smtClean="0"/>
              <a:t>收</a:t>
            </a:r>
            <a:r>
              <a:rPr lang="zh-CN" altLang="en-US" dirty="0" smtClean="0"/>
              <a:t>益或损失</a:t>
            </a:r>
            <a:r>
              <a:rPr lang="en-US" dirty="0" smtClean="0"/>
              <a:t>)</a:t>
            </a:r>
            <a:endParaRPr lang="en-US" dirty="0"/>
          </a:p>
        </p:txBody>
      </p:sp>
      <p:sp>
        <p:nvSpPr>
          <p:cNvPr id="239618" name="Rectangle 2"/>
          <p:cNvSpPr>
            <a:spLocks noGrp="1" noChangeArrowheads="1"/>
          </p:cNvSpPr>
          <p:nvPr>
            <p:ph type="title"/>
          </p:nvPr>
        </p:nvSpPr>
        <p:spPr/>
        <p:txBody>
          <a:bodyPr>
            <a:normAutofit/>
          </a:bodyPr>
          <a:lstStyle/>
          <a:p>
            <a:r>
              <a:rPr lang="zh-CN" altLang="en-US" sz="2800" dirty="0" smtClean="0"/>
              <a:t>货币重估概</a:t>
            </a:r>
            <a:r>
              <a:rPr lang="zh-CN" altLang="en-US" sz="2800" dirty="0" smtClean="0"/>
              <a:t>念过账账户</a:t>
            </a:r>
            <a:endParaRPr lang="en-US" sz="2800" dirty="0"/>
          </a:p>
        </p:txBody>
      </p:sp>
      <p:sp>
        <p:nvSpPr>
          <p:cNvPr id="4" name="Footer Placeholder 3"/>
          <p:cNvSpPr>
            <a:spLocks noGrp="1"/>
          </p:cNvSpPr>
          <p:nvPr>
            <p:ph type="ftr" sz="quarter" idx="10"/>
          </p:nvPr>
        </p:nvSpPr>
        <p:spPr/>
        <p:txBody>
          <a:bodyPr/>
          <a:lstStyle/>
          <a:p>
            <a:r>
              <a:rPr lang="en-US" smtClean="0"/>
              <a:t>EF-CR-060</a:t>
            </a:r>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3"/>
          <p:cNvSpPr>
            <a:spLocks noGrp="1" noChangeArrowheads="1"/>
          </p:cNvSpPr>
          <p:nvPr>
            <p:ph idx="1"/>
          </p:nvPr>
        </p:nvSpPr>
        <p:spPr/>
        <p:txBody>
          <a:bodyPr/>
          <a:lstStyle/>
          <a:p>
            <a:pPr>
              <a:lnSpc>
                <a:spcPct val="90000"/>
              </a:lnSpc>
            </a:pPr>
            <a:r>
              <a:rPr lang="zh-CN" altLang="en-US" dirty="0" smtClean="0"/>
              <a:t>受重估的帐户类型</a:t>
            </a:r>
            <a:endParaRPr lang="en-US" dirty="0"/>
          </a:p>
          <a:p>
            <a:pPr lvl="1">
              <a:lnSpc>
                <a:spcPct val="90000"/>
              </a:lnSpc>
            </a:pPr>
            <a:r>
              <a:rPr lang="zh-CN" altLang="en-US" dirty="0" smtClean="0"/>
              <a:t>客户和供应商控制的帐户</a:t>
            </a:r>
          </a:p>
          <a:p>
            <a:pPr lvl="1">
              <a:lnSpc>
                <a:spcPct val="90000"/>
              </a:lnSpc>
            </a:pPr>
            <a:r>
              <a:rPr lang="zh-CN" altLang="en-US" dirty="0" smtClean="0"/>
              <a:t>客户和供应商付款帐户</a:t>
            </a:r>
          </a:p>
          <a:p>
            <a:pPr lvl="1">
              <a:lnSpc>
                <a:spcPct val="90000"/>
              </a:lnSpc>
            </a:pPr>
            <a:r>
              <a:rPr lang="zh-CN" altLang="en-US" dirty="0" smtClean="0"/>
              <a:t>标准</a:t>
            </a:r>
            <a:r>
              <a:rPr lang="en-US" altLang="zh-CN" dirty="0" smtClean="0"/>
              <a:t>GL</a:t>
            </a:r>
            <a:r>
              <a:rPr lang="zh-CN" altLang="en-US" dirty="0" smtClean="0"/>
              <a:t>帐户</a:t>
            </a:r>
          </a:p>
          <a:p>
            <a:pPr lvl="1">
              <a:lnSpc>
                <a:spcPct val="90000"/>
              </a:lnSpc>
            </a:pPr>
            <a:r>
              <a:rPr lang="zh-CN" altLang="en-US" dirty="0" smtClean="0"/>
              <a:t>银行帐户</a:t>
            </a:r>
          </a:p>
          <a:p>
            <a:pPr lvl="1">
              <a:lnSpc>
                <a:spcPct val="90000"/>
              </a:lnSpc>
            </a:pPr>
            <a:r>
              <a:rPr lang="zh-CN" altLang="en-US" dirty="0" smtClean="0"/>
              <a:t>现金帐户</a:t>
            </a:r>
          </a:p>
          <a:p>
            <a:pPr lvl="1">
              <a:lnSpc>
                <a:spcPct val="90000"/>
              </a:lnSpc>
            </a:pPr>
            <a:r>
              <a:rPr lang="zh-CN" altLang="en-US" dirty="0" smtClean="0"/>
              <a:t>公司往来帐户</a:t>
            </a:r>
            <a:endParaRPr lang="en-US" dirty="0"/>
          </a:p>
          <a:p>
            <a:pPr>
              <a:lnSpc>
                <a:spcPct val="90000"/>
              </a:lnSpc>
            </a:pPr>
            <a:r>
              <a:rPr lang="en-US" altLang="zh-CN" dirty="0" smtClean="0"/>
              <a:t>GL</a:t>
            </a:r>
            <a:r>
              <a:rPr lang="zh-CN" altLang="en-US" dirty="0" smtClean="0"/>
              <a:t>帐户设置配置</a:t>
            </a:r>
          </a:p>
          <a:p>
            <a:pPr lvl="1">
              <a:lnSpc>
                <a:spcPct val="90000"/>
              </a:lnSpc>
            </a:pPr>
            <a:r>
              <a:rPr lang="zh-CN" altLang="en-US" dirty="0" smtClean="0"/>
              <a:t>货币</a:t>
            </a:r>
          </a:p>
          <a:p>
            <a:pPr lvl="1">
              <a:lnSpc>
                <a:spcPct val="90000"/>
              </a:lnSpc>
            </a:pPr>
            <a:r>
              <a:rPr lang="zh-CN" altLang="en-US" dirty="0" smtClean="0"/>
              <a:t>重估参数</a:t>
            </a:r>
          </a:p>
          <a:p>
            <a:pPr>
              <a:lnSpc>
                <a:spcPct val="90000"/>
              </a:lnSpc>
            </a:pPr>
            <a:r>
              <a:rPr lang="zh-CN" altLang="en-US" dirty="0" smtClean="0"/>
              <a:t>过账结构</a:t>
            </a:r>
            <a:endParaRPr lang="en-US" dirty="0"/>
          </a:p>
        </p:txBody>
      </p:sp>
      <p:sp>
        <p:nvSpPr>
          <p:cNvPr id="231426" name="Rectangle 2"/>
          <p:cNvSpPr>
            <a:spLocks noGrp="1" noChangeArrowheads="1"/>
          </p:cNvSpPr>
          <p:nvPr>
            <p:ph type="title"/>
          </p:nvPr>
        </p:nvSpPr>
        <p:spPr/>
        <p:txBody>
          <a:bodyPr/>
          <a:lstStyle/>
          <a:p>
            <a:r>
              <a:rPr lang="zh-CN" altLang="en-US" dirty="0" smtClean="0"/>
              <a:t>货</a:t>
            </a:r>
            <a:r>
              <a:rPr lang="zh-CN" altLang="en-US" dirty="0" smtClean="0"/>
              <a:t>币重估设置</a:t>
            </a:r>
            <a:endParaRPr lang="en-US" dirty="0"/>
          </a:p>
        </p:txBody>
      </p:sp>
      <p:sp>
        <p:nvSpPr>
          <p:cNvPr id="4" name="Footer Placeholder 3"/>
          <p:cNvSpPr>
            <a:spLocks noGrp="1"/>
          </p:cNvSpPr>
          <p:nvPr>
            <p:ph type="ftr" sz="quarter" idx="10"/>
          </p:nvPr>
        </p:nvSpPr>
        <p:spPr/>
        <p:txBody>
          <a:bodyPr/>
          <a:lstStyle/>
          <a:p>
            <a:r>
              <a:rPr lang="en-US" smtClean="0"/>
              <a:t>EF-CR-070</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3" name="Rectangle 3"/>
          <p:cNvSpPr>
            <a:spLocks noGrp="1" noChangeArrowheads="1"/>
          </p:cNvSpPr>
          <p:nvPr>
            <p:ph idx="1"/>
          </p:nvPr>
        </p:nvSpPr>
        <p:spPr/>
        <p:txBody>
          <a:bodyPr/>
          <a:lstStyle/>
          <a:p>
            <a:r>
              <a:rPr lang="zh-CN" altLang="en-US" dirty="0" smtClean="0"/>
              <a:t>不在控制帐户重估结果</a:t>
            </a:r>
          </a:p>
          <a:p>
            <a:pPr lvl="1"/>
            <a:r>
              <a:rPr lang="zh-CN" altLang="en-US" dirty="0" smtClean="0"/>
              <a:t>控制帐户</a:t>
            </a:r>
          </a:p>
          <a:p>
            <a:pPr lvl="2"/>
            <a:r>
              <a:rPr lang="zh-CN" altLang="en-US" dirty="0" smtClean="0"/>
              <a:t>客户，供应商</a:t>
            </a:r>
          </a:p>
          <a:p>
            <a:pPr lvl="2"/>
            <a:r>
              <a:rPr lang="zh-CN" altLang="en-US" dirty="0" smtClean="0"/>
              <a:t>客户，供应商付款</a:t>
            </a:r>
          </a:p>
          <a:p>
            <a:r>
              <a:rPr lang="zh-CN" altLang="en-US" dirty="0" smtClean="0"/>
              <a:t>标准</a:t>
            </a:r>
            <a:r>
              <a:rPr lang="en-US" altLang="zh-CN" dirty="0" smtClean="0"/>
              <a:t>GL</a:t>
            </a:r>
          </a:p>
          <a:p>
            <a:r>
              <a:rPr lang="zh-CN" altLang="en-US" dirty="0" smtClean="0"/>
              <a:t>自动过帐</a:t>
            </a:r>
          </a:p>
          <a:p>
            <a:r>
              <a:rPr lang="zh-CN" altLang="en-US" dirty="0" smtClean="0"/>
              <a:t>分析：仅分帐户（默认）</a:t>
            </a:r>
            <a:endParaRPr lang="zh-CN" altLang="en-US" dirty="0"/>
          </a:p>
        </p:txBody>
      </p:sp>
      <p:sp>
        <p:nvSpPr>
          <p:cNvPr id="235522" name="Rectangle 2"/>
          <p:cNvSpPr>
            <a:spLocks noGrp="1" noChangeArrowheads="1"/>
          </p:cNvSpPr>
          <p:nvPr>
            <p:ph type="title"/>
          </p:nvPr>
        </p:nvSpPr>
        <p:spPr/>
        <p:txBody>
          <a:bodyPr>
            <a:normAutofit/>
          </a:bodyPr>
          <a:lstStyle/>
          <a:p>
            <a:r>
              <a:rPr lang="zh-CN" altLang="en-US" sz="2800" dirty="0" smtClean="0"/>
              <a:t>总账账户创建</a:t>
            </a:r>
            <a:r>
              <a:rPr lang="en-US" sz="2800" dirty="0" smtClean="0"/>
              <a:t>   </a:t>
            </a:r>
            <a:r>
              <a:rPr lang="zh-CN" altLang="en-US" sz="2800" dirty="0" smtClean="0"/>
              <a:t>货币表 重估</a:t>
            </a:r>
            <a:r>
              <a:rPr lang="en-US" sz="2800" dirty="0" smtClean="0"/>
              <a:t>GL</a:t>
            </a:r>
            <a:endParaRPr lang="en-US" sz="2800" dirty="0"/>
          </a:p>
        </p:txBody>
      </p:sp>
      <p:sp>
        <p:nvSpPr>
          <p:cNvPr id="4" name="Footer Placeholder 3"/>
          <p:cNvSpPr>
            <a:spLocks noGrp="1"/>
          </p:cNvSpPr>
          <p:nvPr>
            <p:ph type="ftr" sz="quarter" idx="10"/>
          </p:nvPr>
        </p:nvSpPr>
        <p:spPr/>
        <p:txBody>
          <a:bodyPr/>
          <a:lstStyle/>
          <a:p>
            <a:r>
              <a:rPr lang="en-US" smtClean="0"/>
              <a:t>EF-CR-080</a:t>
            </a:r>
            <a:endParaRPr lang="en-US"/>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Foreign Currency Revaluation&amp;quot;&quot;/&gt;&lt;property id=&quot;20307&quot; value=&quot;310&quot;/&gt;&lt;/object&gt;&lt;object type=&quot;3&quot; unique_id=&quot;10005&quot;&gt;&lt;property id=&quot;20148&quot; value=&quot;5&quot;/&gt;&lt;property id=&quot;20300&quot; value=&quot;Slide 2 - &amp;quot;Overview&amp;quot;&quot;/&gt;&lt;property id=&quot;20307&quot; value=&quot;289&quot;/&gt;&lt;/object&gt;&lt;object type=&quot;3&quot; unique_id=&quot;10006&quot;&gt;&lt;property id=&quot;20148&quot; value=&quot;5&quot;/&gt;&lt;property id=&quot;20300&quot; value=&quot;Slide 3 - &amp;quot;Currency Revaluation Concepts&amp;#x0D;&amp;#x0A;Currency Definitions&amp;quot;&quot;/&gt;&lt;property id=&quot;20307&quot; value=&quot;290&quot;/&gt;&lt;/object&gt;&lt;object type=&quot;3&quot; unique_id=&quot;10007&quot;&gt;&lt;property id=&quot;20148&quot; value=&quot;5&quot;/&gt;&lt;property id=&quot;20300&quot; value=&quot;Slide 4 - &amp;quot;Currency Revaluation Concepts &amp;#x0D;&amp;#x0A;Currency Conversion&amp;quot;&quot;/&gt;&lt;property id=&quot;20307&quot; value=&quot;291&quot;/&gt;&lt;/object&gt;&lt;object type=&quot;3&quot; unique_id=&quot;10008&quot;&gt;&lt;property id=&quot;20148&quot; value=&quot;5&quot;/&gt;&lt;property id=&quot;20300&quot; value=&quot;Slide 5 - &amp;quot;Currency Revaluation Concepts&amp;#x0D;&amp;#x0A;Currency Exchange Rates&amp;quot;&quot;/&gt;&lt;property id=&quot;20307&quot; value=&quot;292&quot;/&gt;&lt;/object&gt;&lt;object type=&quot;3&quot; unique_id=&quot;10009&quot;&gt;&lt;property id=&quot;20148&quot; value=&quot;5&quot;/&gt;&lt;property id=&quot;20300&quot; value=&quot;Slide 6 - &amp;quot;Currency Revaluation Concepts&amp;#x0D;&amp;#x0A;Currency Exchange Rates&amp;quot;&quot;/&gt;&lt;property id=&quot;20307&quot; value=&quot;293&quot;/&gt;&lt;/object&gt;&lt;object type=&quot;3&quot; unique_id=&quot;10010&quot;&gt;&lt;property id=&quot;20148&quot; value=&quot;5&quot;/&gt;&lt;property id=&quot;20300&quot; value=&quot;Slide 7 - &amp;quot;Currency Revaluation Concepts&amp;#x0D;&amp;#x0A;Posting Accounts&amp;quot;&quot;/&gt;&lt;property id=&quot;20307&quot; value=&quot;302&quot;/&gt;&lt;/object&gt;&lt;object type=&quot;3&quot; unique_id=&quot;10011&quot;&gt;&lt;property id=&quot;20148&quot; value=&quot;5&quot;/&gt;&lt;property id=&quot;20300&quot; value=&quot;Slide 8 - &amp;quot;Currency Revaluation Setup&amp;quot;&quot;/&gt;&lt;property id=&quot;20307&quot; value=&quot;294&quot;/&gt;&lt;/object&gt;&lt;object type=&quot;3&quot; unique_id=&quot;10012&quot;&gt;&lt;property id=&quot;20148&quot; value=&quot;5&quot;/&gt;&lt;property id=&quot;20300&quot; value=&quot;Slide 9 - &amp;quot;GL Account Create   Currency Tab&amp;#x0D;&amp;#x0A;Revaluation GL&amp;quot;&quot;/&gt;&lt;property id=&quot;20307&quot; value=&quot;298&quot;/&gt;&lt;/object&gt;&lt;object type=&quot;3&quot; unique_id=&quot;10013&quot;&gt;&lt;property id=&quot;20148&quot; value=&quot;5&quot;/&gt;&lt;property id=&quot;20300&quot; value=&quot;Slide 10 - &amp;quot;GL Account  Create – Currency Tab&amp;#x0D;&amp;#x0A;Revaluation Method&amp;quot;&quot;/&gt;&lt;property id=&quot;20307&quot; value=&quot;311&quot;/&gt;&lt;/object&gt;&lt;object type=&quot;3&quot; unique_id=&quot;10014&quot;&gt;&lt;property id=&quot;20148&quot; value=&quot;5&quot;/&gt;&lt;property id=&quot;20300&quot; value=&quot;Slide 11 - &amp;quot;Revaluation Method and Rate&amp;quot;&quot;/&gt;&lt;property id=&quot;20307&quot; value=&quot;299&quot;/&gt;&lt;/object&gt;&lt;object type=&quot;3&quot; unique_id=&quot;10015&quot;&gt;&lt;property id=&quot;20148&quot; value=&quot;5&quot;/&gt;&lt;property id=&quot;20300&quot; value=&quot;Slide 12 - &amp;quot;GL Account Setup by Type&amp;quot;&quot;/&gt;&lt;property id=&quot;20307&quot; value=&quot;308&quot;/&gt;&lt;/object&gt;&lt;object type=&quot;3&quot; unique_id=&quot;10016&quot;&gt;&lt;property id=&quot;20148&quot; value=&quot;5&quot;/&gt;&lt;property id=&quot;20300&quot; value=&quot;Slide 13 - &amp;quot;Currency Revaluation Setup &amp;#x0D;&amp;#x0A;Revaluation Results GL Accounts &amp;quot;&quot;/&gt;&lt;property id=&quot;20307&quot; value=&quot;301&quot;/&gt;&lt;/object&gt;&lt;object type=&quot;3&quot; unique_id=&quot;10017&quot;&gt;&lt;property id=&quot;20148&quot; value=&quot;5&quot;/&gt;&lt;property id=&quot;20300&quot; value=&quot;Slide 14 - &amp;quot;Currency Revaluation Setup &amp;#x0D;&amp;#x0A;Revaluation Results Analysis Structure&amp;quot;&quot;/&gt;&lt;property id=&quot;20307&quot; value=&quot;303&quot;/&gt;&lt;/object&gt;&lt;object type=&quot;3&quot; unique_id=&quot;10018&quot;&gt;&lt;property id=&quot;20148&quot; value=&quot;5&quot;/&gt;&lt;property id=&quot;20300&quot; value=&quot;Slide 15 - &amp;quot;Currency Revaluation Setup  - Daybooks&amp;quot;&quot;/&gt;&lt;property id=&quot;20307&quot; value=&quot;304&quot;/&gt;&lt;/object&gt;&lt;object type=&quot;3&quot; unique_id=&quot;10019&quot;&gt;&lt;property id=&quot;20148&quot; value=&quot;5&quot;/&gt;&lt;property id=&quot;20300&quot; value=&quot;Slide 16 - &amp;quot;Currency Revaluation Setup - GL Periods&amp;quot;&quot;/&gt;&lt;property id=&quot;20307&quot; value=&quot;305&quot;/&gt;&lt;/object&gt;&lt;object type=&quot;3&quot; unique_id=&quot;10020&quot;&gt;&lt;property id=&quot;20148&quot; value=&quot;5&quot;/&gt;&lt;property id=&quot;20300&quot; value=&quot;Slide 17 - &amp;quot;Currency Revaluation Activities&amp;quot;&quot;/&gt;&lt;property id=&quot;20307&quot; value=&quot;307&quot;/&gt;&lt;/object&gt;&lt;object type=&quot;3&quot; unique_id=&quot;10021&quot;&gt;&lt;property id=&quot;20148&quot; value=&quot;5&quot;/&gt;&lt;property id=&quot;20300&quot; value=&quot;Slide 18 - &amp;quot;Revaluation Simulate&amp;quot;&quot;/&gt;&lt;property id=&quot;20307&quot; value=&quot;312&quot;/&gt;&lt;/object&gt;&lt;object type=&quot;3&quot; unique_id=&quot;10022&quot;&gt;&lt;property id=&quot;20148&quot; value=&quot;5&quot;/&gt;&lt;property id=&quot;20300&quot; value=&quot;Slide 19 - &amp;quot;Revaluation Post&amp;quot;&quot;/&gt;&lt;property id=&quot;20307&quot; value=&quot;313&quot;/&gt;&lt;/object&gt;&lt;object type=&quot;3&quot; unique_id=&quot;10023&quot;&gt;&lt;property id=&quot;20148&quot; value=&quot;5&quot;/&gt;&lt;property id=&quot;20300&quot; value=&quot;Slide 20 - &amp;quot;Hands-on Exercise&amp;quot;&quot;/&gt;&lt;property id=&quot;20307&quot; value=&quot;314&quot;/&gt;&lt;/object&gt;&lt;/object&gt;&lt;/object&gt;&lt;/database&gt;"/>
  <p:tag name="SECTOMILLISECCONVERTED" val="1"/>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2534</TotalTime>
  <Words>2263</Words>
  <Application>Microsoft Office PowerPoint</Application>
  <PresentationFormat>On-screen Show (4:3)</PresentationFormat>
  <Paragraphs>348</Paragraphs>
  <Slides>20</Slides>
  <Notes>15</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QAD 2010 Template</vt:lpstr>
      <vt:lpstr>外币重估</vt:lpstr>
      <vt:lpstr>概述</vt:lpstr>
      <vt:lpstr>货币重估概念货币定义</vt:lpstr>
      <vt:lpstr>货币重估概念货币兑换</vt:lpstr>
      <vt:lpstr>货币重估概念货币兑换率</vt:lpstr>
      <vt:lpstr>货币重估概念货币兑换率</vt:lpstr>
      <vt:lpstr>货币重估概念过账账户</vt:lpstr>
      <vt:lpstr>货币重估设置</vt:lpstr>
      <vt:lpstr>总账账户创建   货币表 重估GL</vt:lpstr>
      <vt:lpstr>总账账户创建   货币表 重估方法</vt:lpstr>
      <vt:lpstr>重估方法和汇率</vt:lpstr>
      <vt:lpstr>按类型的GL 账户设置</vt:lpstr>
      <vt:lpstr>货币重估设置重估结果GL帐户</vt:lpstr>
      <vt:lpstr>货币重估设置重估结果分析结构</vt:lpstr>
      <vt:lpstr>货币重估设置  - 日记账</vt:lpstr>
      <vt:lpstr>货币重估设置 – GL期间</vt:lpstr>
      <vt:lpstr>货币重估各项活动</vt:lpstr>
      <vt:lpstr>重估模拟</vt:lpstr>
      <vt:lpstr>重估过账</vt:lpstr>
      <vt:lpstr>动手练习</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QAD</dc:creator>
  <cp:lastModifiedBy>xcm</cp:lastModifiedBy>
  <cp:revision>169</cp:revision>
  <dcterms:created xsi:type="dcterms:W3CDTF">2006-05-18T22:11:08Z</dcterms:created>
  <dcterms:modified xsi:type="dcterms:W3CDTF">2011-11-28T07:37:17Z</dcterms:modified>
</cp:coreProperties>
</file>