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75" r:id="rId3"/>
  </p:sldMasterIdLst>
  <p:notesMasterIdLst>
    <p:notesMasterId r:id="rId17"/>
  </p:notesMasterIdLst>
  <p:handoutMasterIdLst>
    <p:handoutMasterId r:id="rId18"/>
  </p:handoutMasterIdLst>
  <p:sldIdLst>
    <p:sldId id="259" r:id="rId4"/>
    <p:sldId id="269" r:id="rId5"/>
    <p:sldId id="260" r:id="rId6"/>
    <p:sldId id="261" r:id="rId7"/>
    <p:sldId id="262" r:id="rId8"/>
    <p:sldId id="274" r:id="rId9"/>
    <p:sldId id="270" r:id="rId10"/>
    <p:sldId id="271" r:id="rId11"/>
    <p:sldId id="264" r:id="rId12"/>
    <p:sldId id="265" r:id="rId13"/>
    <p:sldId id="266" r:id="rId14"/>
    <p:sldId id="267" r:id="rId15"/>
    <p:sldId id="273" r:id="rId16"/>
  </p:sldIdLst>
  <p:sldSz cx="9144000" cy="6858000" type="screen4x3"/>
  <p:notesSz cx="7019925" cy="9305925"/>
  <p:custDataLst>
    <p:tags r:id="rId19"/>
  </p:custDataLst>
  <p:defaultTextStyle>
    <a:defPPr>
      <a:defRPr lang="en-US"/>
    </a:defPPr>
    <a:lvl1pPr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lnSpc>
        <a:spcPct val="90000"/>
      </a:lnSpc>
      <a:spcBef>
        <a:spcPct val="30000"/>
      </a:spcBef>
      <a:spcAft>
        <a:spcPct val="0"/>
      </a:spcAft>
      <a:buClr>
        <a:srgbClr val="890C4C"/>
      </a:buClr>
      <a:buFont typeface="Webdings" pitchFamily="18" charset="2"/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F8BEAC"/>
    <a:srgbClr val="EFEDEE"/>
    <a:srgbClr val="E0DEDF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806" autoAdjust="0"/>
    <p:restoredTop sz="84354" autoAdjust="0"/>
  </p:normalViewPr>
  <p:slideViewPr>
    <p:cSldViewPr>
      <p:cViewPr varScale="1">
        <p:scale>
          <a:sx n="91" d="100"/>
          <a:sy n="91" d="100"/>
        </p:scale>
        <p:origin x="-117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80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fld id="{0822AB1B-B136-43CA-ABAD-609A03FFFFF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endParaRPr lang="en-US" altLang="zh-CN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>
                <a:latin typeface="Arial" charset="0"/>
              </a:defRPr>
            </a:lvl1pPr>
          </a:lstStyle>
          <a:p>
            <a:fld id="{7906A9E0-8965-4081-B152-701B1E1FFA7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5F36B9-1251-46AE-883A-354EA03B26CC}" type="slidenum">
              <a:rPr lang="zh-CN" altLang="en-US"/>
              <a:pPr/>
              <a:t>3</a:t>
            </a:fld>
            <a:endParaRPr lang="en-US" altLang="zh-CN"/>
          </a:p>
        </p:txBody>
      </p:sp>
      <p:sp>
        <p:nvSpPr>
          <p:cNvPr id="283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3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EA0D4-20E8-4284-B43F-B40754AEAE3F}" type="slidenum">
              <a:rPr lang="zh-CN" altLang="en-US"/>
              <a:pPr/>
              <a:t>4</a:t>
            </a:fld>
            <a:endParaRPr lang="en-US" altLang="zh-CN"/>
          </a:p>
        </p:txBody>
      </p:sp>
      <p:sp>
        <p:nvSpPr>
          <p:cNvPr id="284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157C5B9-E3F2-4594-9BE7-CC89E159C7CB}" type="slidenum">
              <a:rPr lang="zh-CN" altLang="en-US"/>
              <a:pPr/>
              <a:t>5</a:t>
            </a:fld>
            <a:endParaRPr lang="en-US" altLang="zh-CN"/>
          </a:p>
        </p:txBody>
      </p:sp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30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866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486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6486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2008-EF-MA-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51213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800">
                <a:latin typeface="Arial" charset="0"/>
              </a:defRPr>
            </a:lvl1pPr>
          </a:lstStyle>
          <a:p>
            <a:r>
              <a:rPr lang="en-US"/>
              <a:t>2008-EF-MA-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en-US" smtClean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63844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  <a:buClrTx/>
              <a:buFontTx/>
              <a:buNone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163845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  <a:ea typeface="宋体" pitchFamily="2" charset="-122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EF-MA-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zh-CN" altLang="en-US" sz="2400" dirty="0" smtClean="0"/>
              <a:t>镜像会计</a:t>
            </a:r>
            <a:endParaRPr lang="en-US" sz="2400" dirty="0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altLang="zh-CN" dirty="0">
              <a:solidFill>
                <a:schemeClr val="tx2"/>
              </a:solidFill>
              <a:ea typeface="宋体" pitchFamily="2" charset="-122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</a:t>
            </a:r>
            <a:r>
              <a:rPr lang="zh-CN" altLang="en-US" dirty="0" smtClean="0"/>
              <a:t>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镜像会计的事务触发当</a:t>
            </a:r>
          </a:p>
          <a:p>
            <a:pPr lvl="1"/>
            <a:r>
              <a:rPr lang="zh-CN" altLang="en-US" dirty="0" smtClean="0"/>
              <a:t>会计单位激活了镜像会计</a:t>
            </a:r>
          </a:p>
          <a:p>
            <a:pPr lvl="1"/>
            <a:r>
              <a:rPr lang="zh-CN" altLang="en-US" dirty="0" smtClean="0"/>
              <a:t>此次事务包含一个镜像帐户对</a:t>
            </a:r>
          </a:p>
          <a:p>
            <a:pPr lvl="1"/>
            <a:r>
              <a:rPr lang="zh-CN" altLang="en-US" dirty="0" smtClean="0"/>
              <a:t>本次事务是在一个镜像的日记账</a:t>
            </a:r>
            <a:endParaRPr lang="en-US" dirty="0"/>
          </a:p>
          <a:p>
            <a:endParaRPr lang="en-US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执行的要求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214554"/>
            <a:ext cx="3035300" cy="1235075"/>
          </a:xfrm>
        </p:spPr>
        <p:txBody>
          <a:bodyPr/>
          <a:lstStyle/>
          <a:p>
            <a:r>
              <a:rPr lang="zh-CN" altLang="en-US" dirty="0" smtClean="0"/>
              <a:t>事务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实例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EF-MA-110</a:t>
            </a:r>
            <a:endParaRPr lang="en-US"/>
          </a:p>
        </p:txBody>
      </p:sp>
      <p:pic>
        <p:nvPicPr>
          <p:cNvPr id="2744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6600" y="116632"/>
            <a:ext cx="5484813" cy="623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事务实例</a:t>
            </a:r>
            <a:r>
              <a:rPr lang="en-US" dirty="0" smtClean="0"/>
              <a:t>- </a:t>
            </a:r>
            <a:r>
              <a:rPr lang="zh-CN" altLang="en-US" dirty="0" smtClean="0"/>
              <a:t>分割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EF-MA-120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87052" y="1052736"/>
            <a:ext cx="7448855" cy="4781550"/>
            <a:chOff x="827584" y="1052736"/>
            <a:chExt cx="7448855" cy="4781550"/>
          </a:xfrm>
        </p:grpSpPr>
        <p:pic>
          <p:nvPicPr>
            <p:cNvPr id="27545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27584" y="1052736"/>
              <a:ext cx="4191000" cy="4781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5460" name="Text Box 4"/>
            <p:cNvSpPr txBox="1">
              <a:spLocks noChangeArrowheads="1"/>
            </p:cNvSpPr>
            <p:nvPr/>
          </p:nvSpPr>
          <p:spPr bwMode="auto">
            <a:xfrm>
              <a:off x="4994771" y="4188048"/>
              <a:ext cx="3281668" cy="80021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000" b="1" dirty="0" smtClean="0">
                  <a:solidFill>
                    <a:schemeClr val="tx2"/>
                  </a:solidFill>
                  <a:latin typeface="+mj-lt"/>
                </a:rPr>
                <a:t>每个事务被赋予一个来自</a:t>
              </a:r>
              <a:endParaRPr lang="en-US" altLang="zh-CN" sz="2000" b="1" dirty="0" smtClean="0">
                <a:solidFill>
                  <a:schemeClr val="tx2"/>
                </a:solidFill>
                <a:latin typeface="+mj-lt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zh-CN" altLang="en-US" sz="2000" b="1" dirty="0" smtClean="0">
                  <a:solidFill>
                    <a:schemeClr val="tx2"/>
                  </a:solidFill>
                  <a:latin typeface="+mj-lt"/>
                </a:rPr>
                <a:t>镜</a:t>
              </a:r>
              <a:r>
                <a:rPr lang="zh-CN" altLang="en-US" sz="2000" b="1" dirty="0" smtClean="0">
                  <a:solidFill>
                    <a:schemeClr val="tx2"/>
                  </a:solidFill>
                  <a:latin typeface="+mj-lt"/>
                </a:rPr>
                <a:t>像日记账设置中的日记账</a:t>
              </a:r>
              <a:endParaRPr lang="en-US" sz="2000" b="1" dirty="0">
                <a:solidFill>
                  <a:schemeClr val="tx2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7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907874"/>
            <a:ext cx="8229600" cy="3105302"/>
          </a:xfrm>
          <a:noFill/>
          <a:ln/>
        </p:spPr>
      </p:pic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动手练习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EF-MA-130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业务需求</a:t>
            </a:r>
          </a:p>
          <a:p>
            <a:r>
              <a:rPr lang="zh-CN" altLang="en-US" dirty="0" smtClean="0"/>
              <a:t>范围</a:t>
            </a:r>
          </a:p>
          <a:p>
            <a:r>
              <a:rPr lang="zh-CN" altLang="en-US" dirty="0" smtClean="0"/>
              <a:t>镜像会计流程</a:t>
            </a:r>
          </a:p>
          <a:p>
            <a:pPr lvl="1"/>
            <a:r>
              <a:rPr lang="zh-CN" altLang="en-US" dirty="0" smtClean="0"/>
              <a:t>高级</a:t>
            </a:r>
            <a:r>
              <a:rPr lang="zh-CN" altLang="en-US" dirty="0" smtClean="0"/>
              <a:t>流程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设置</a:t>
            </a:r>
          </a:p>
          <a:p>
            <a:pPr lvl="1"/>
            <a:r>
              <a:rPr lang="zh-CN" altLang="en-US" dirty="0" smtClean="0"/>
              <a:t>事务</a:t>
            </a:r>
          </a:p>
          <a:p>
            <a:r>
              <a:rPr lang="zh-CN" altLang="en-US" dirty="0" smtClean="0"/>
              <a:t>动手练习</a:t>
            </a:r>
            <a:endParaRPr lang="en-US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endParaRPr lang="en-US" dirty="0"/>
          </a:p>
          <a:p>
            <a:pPr marL="533400" indent="-533400"/>
            <a:r>
              <a:rPr lang="zh-CN" altLang="en-US" dirty="0" smtClean="0"/>
              <a:t>利润表上的库存事</a:t>
            </a:r>
            <a:r>
              <a:rPr lang="zh-CN" altLang="en-US" dirty="0" smtClean="0"/>
              <a:t>务</a:t>
            </a:r>
            <a:endParaRPr lang="zh-CN" altLang="en-US" dirty="0" smtClean="0"/>
          </a:p>
          <a:p>
            <a:pPr marL="533400" indent="-533400"/>
            <a:endParaRPr lang="zh-CN" altLang="en-US" dirty="0" smtClean="0"/>
          </a:p>
          <a:p>
            <a:pPr marL="533400" indent="-533400"/>
            <a:r>
              <a:rPr lang="zh-CN" altLang="en-US" dirty="0" smtClean="0"/>
              <a:t>原因</a:t>
            </a:r>
          </a:p>
          <a:p>
            <a:pPr marL="933450" lvl="1" indent="-533400"/>
            <a:r>
              <a:rPr lang="zh-CN" altLang="en-US" dirty="0" smtClean="0"/>
              <a:t>业务需求（管理报告）</a:t>
            </a:r>
          </a:p>
          <a:p>
            <a:pPr marL="933450" lvl="1" indent="-533400"/>
            <a:r>
              <a:rPr lang="zh-CN" altLang="en-US" dirty="0" smtClean="0"/>
              <a:t>法律规定（国家，地区）</a:t>
            </a:r>
            <a:endParaRPr lang="en-US" dirty="0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业务需求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EF-MA-030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IC </a:t>
            </a:r>
            <a:r>
              <a:rPr lang="zh-CN" altLang="en-US" dirty="0" smtClean="0"/>
              <a:t>事务</a:t>
            </a:r>
            <a:r>
              <a:rPr lang="en-US" dirty="0" smtClean="0"/>
              <a:t> (</a:t>
            </a:r>
            <a:r>
              <a:rPr lang="zh-CN" altLang="en-US" dirty="0" smtClean="0"/>
              <a:t>库存控制</a:t>
            </a:r>
            <a:r>
              <a:rPr lang="en-US" dirty="0" smtClean="0"/>
              <a:t>):</a:t>
            </a:r>
            <a:endParaRPr lang="en-US" dirty="0"/>
          </a:p>
          <a:p>
            <a:pPr lvl="1"/>
            <a:r>
              <a:rPr lang="zh-CN" altLang="en-US" dirty="0" smtClean="0"/>
              <a:t>采购单收货</a:t>
            </a:r>
          </a:p>
          <a:p>
            <a:pPr lvl="1"/>
            <a:r>
              <a:rPr lang="zh-CN" altLang="en-US" dirty="0" smtClean="0"/>
              <a:t>计划外发料，收货</a:t>
            </a:r>
          </a:p>
          <a:p>
            <a:pPr lvl="1"/>
            <a:r>
              <a:rPr lang="zh-CN" altLang="en-US" dirty="0" smtClean="0"/>
              <a:t>加工单发货，收货</a:t>
            </a:r>
          </a:p>
          <a:p>
            <a:pPr lvl="1"/>
            <a:r>
              <a:rPr lang="zh-CN" altLang="en-US" dirty="0" smtClean="0"/>
              <a:t>销售订单发货</a:t>
            </a:r>
          </a:p>
          <a:p>
            <a:pPr lvl="1"/>
            <a:r>
              <a:rPr lang="zh-CN" altLang="en-US" dirty="0" smtClean="0"/>
              <a:t>库存转移</a:t>
            </a:r>
            <a:endParaRPr lang="en-US" dirty="0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范围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QAD </a:t>
            </a:r>
            <a:r>
              <a:rPr lang="zh-CN" altLang="en-US" dirty="0" smtClean="0"/>
              <a:t>企业应用标准版</a:t>
            </a:r>
            <a:endParaRPr lang="en-US" dirty="0"/>
          </a:p>
          <a:p>
            <a:pPr lvl="1"/>
            <a:r>
              <a:rPr lang="zh-CN" altLang="en-US" dirty="0" smtClean="0"/>
              <a:t>存在在</a:t>
            </a:r>
            <a:r>
              <a:rPr lang="en-US" altLang="zh-CN" dirty="0" smtClean="0"/>
              <a:t>QAD</a:t>
            </a:r>
            <a:r>
              <a:rPr lang="zh-CN" altLang="en-US" dirty="0" smtClean="0"/>
              <a:t>的</a:t>
            </a:r>
            <a:r>
              <a:rPr lang="en-US" altLang="zh-CN" dirty="0" smtClean="0"/>
              <a:t>SE</a:t>
            </a:r>
            <a:r>
              <a:rPr lang="zh-CN" altLang="en-US" dirty="0" smtClean="0"/>
              <a:t>和一些早期版本中存在</a:t>
            </a:r>
          </a:p>
          <a:p>
            <a:pPr lvl="1"/>
            <a:r>
              <a:rPr lang="zh-CN" altLang="en-US" dirty="0" smtClean="0"/>
              <a:t>使用备忘录，统计帐</a:t>
            </a:r>
            <a:r>
              <a:rPr lang="zh-CN" altLang="en-US" dirty="0" smtClean="0"/>
              <a:t>户</a:t>
            </a:r>
            <a:endParaRPr lang="en-US" altLang="zh-CN" dirty="0" smtClean="0"/>
          </a:p>
          <a:p>
            <a:pPr lvl="1">
              <a:buNone/>
            </a:pPr>
            <a:endParaRPr lang="en-US" dirty="0"/>
          </a:p>
          <a:p>
            <a:r>
              <a:rPr lang="en-US" dirty="0"/>
              <a:t>QAD </a:t>
            </a:r>
            <a:r>
              <a:rPr lang="zh-CN" altLang="en-US" dirty="0" smtClean="0"/>
              <a:t>企业应用企业版</a:t>
            </a:r>
            <a:endParaRPr lang="en-US" dirty="0"/>
          </a:p>
          <a:p>
            <a:pPr lvl="1"/>
            <a:r>
              <a:rPr lang="zh-CN" altLang="en-US" dirty="0" smtClean="0"/>
              <a:t>用会计层来实施镜像</a:t>
            </a:r>
            <a:endParaRPr lang="en-US" dirty="0"/>
          </a:p>
        </p:txBody>
      </p:sp>
      <p:sp>
        <p:nvSpPr>
          <p:cNvPr id="270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镜像会计访问版本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镜像会计流程</a:t>
            </a:r>
            <a:endParaRPr lang="en-US" dirty="0"/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EF-MA-060</a:t>
            </a:r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611188" y="980728"/>
            <a:ext cx="7921625" cy="4968875"/>
            <a:chOff x="611188" y="1700213"/>
            <a:chExt cx="7921625" cy="4968875"/>
          </a:xfrm>
        </p:grpSpPr>
        <p:sp>
          <p:nvSpPr>
            <p:cNvPr id="301061" name="Rectangle 5"/>
            <p:cNvSpPr>
              <a:spLocks noChangeArrowheads="1"/>
            </p:cNvSpPr>
            <p:nvPr/>
          </p:nvSpPr>
          <p:spPr bwMode="auto">
            <a:xfrm>
              <a:off x="1331913" y="3068638"/>
              <a:ext cx="1439862" cy="1008062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2" name="Rectangle 6"/>
            <p:cNvSpPr>
              <a:spLocks noChangeArrowheads="1"/>
            </p:cNvSpPr>
            <p:nvPr/>
          </p:nvSpPr>
          <p:spPr bwMode="auto">
            <a:xfrm>
              <a:off x="4283075" y="3068638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3" name="Rectangle 7"/>
            <p:cNvSpPr>
              <a:spLocks noChangeArrowheads="1"/>
            </p:cNvSpPr>
            <p:nvPr/>
          </p:nvSpPr>
          <p:spPr bwMode="auto">
            <a:xfrm>
              <a:off x="2571736" y="4934303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常规</a:t>
              </a:r>
              <a:endParaRPr lang="en-US" altLang="zh-CN" dirty="0" smtClean="0">
                <a:solidFill>
                  <a:schemeClr val="bg1"/>
                </a:solidFill>
                <a:latin typeface="+mj-lt"/>
              </a:endParaRP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过账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1064" name="Rectangle 8"/>
            <p:cNvSpPr>
              <a:spLocks noChangeArrowheads="1"/>
            </p:cNvSpPr>
            <p:nvPr/>
          </p:nvSpPr>
          <p:spPr bwMode="auto">
            <a:xfrm>
              <a:off x="4427538" y="4941888"/>
              <a:ext cx="1439862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endParaRPr lang="en-US" altLang="zh-CN" dirty="0" smtClean="0">
                <a:solidFill>
                  <a:schemeClr val="bg1"/>
                </a:solidFill>
                <a:latin typeface="+mj-lt"/>
              </a:endParaRP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镜像</a:t>
              </a:r>
              <a:endParaRPr lang="en-US" altLang="zh-CN" dirty="0" smtClean="0">
                <a:solidFill>
                  <a:schemeClr val="bg1"/>
                </a:solidFill>
                <a:latin typeface="+mj-lt"/>
              </a:endParaRP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过账</a:t>
              </a:r>
              <a:endParaRPr lang="en-US" altLang="zh-CN" dirty="0" smtClean="0">
                <a:solidFill>
                  <a:schemeClr val="bg1"/>
                </a:solidFill>
                <a:latin typeface="+mj-lt"/>
              </a:endParaRP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1065" name="Rectangle 9"/>
            <p:cNvSpPr>
              <a:spLocks noChangeArrowheads="1"/>
            </p:cNvSpPr>
            <p:nvPr/>
          </p:nvSpPr>
          <p:spPr bwMode="auto">
            <a:xfrm>
              <a:off x="6286512" y="4934303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镜像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en-US" dirty="0">
                  <a:solidFill>
                    <a:schemeClr val="bg1"/>
                  </a:solidFill>
                  <a:latin typeface="+mj-lt"/>
                </a:rPr>
                <a:t>+ </a:t>
              </a: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分割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过账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1066" name="Rectangle 10"/>
            <p:cNvSpPr>
              <a:spLocks noChangeArrowheads="1"/>
            </p:cNvSpPr>
            <p:nvPr/>
          </p:nvSpPr>
          <p:spPr bwMode="auto">
            <a:xfrm>
              <a:off x="4283075" y="1700213"/>
              <a:ext cx="1439863" cy="93662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7" name="Line 11"/>
            <p:cNvSpPr>
              <a:spLocks noChangeShapeType="1"/>
            </p:cNvSpPr>
            <p:nvPr/>
          </p:nvSpPr>
          <p:spPr bwMode="auto">
            <a:xfrm flipH="1">
              <a:off x="3275013" y="4005263"/>
              <a:ext cx="1728787" cy="93662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8" name="Line 12"/>
            <p:cNvSpPr>
              <a:spLocks noChangeShapeType="1"/>
            </p:cNvSpPr>
            <p:nvPr/>
          </p:nvSpPr>
          <p:spPr bwMode="auto">
            <a:xfrm>
              <a:off x="5003800" y="4005263"/>
              <a:ext cx="0" cy="93662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69" name="Line 13"/>
            <p:cNvSpPr>
              <a:spLocks noChangeShapeType="1"/>
            </p:cNvSpPr>
            <p:nvPr/>
          </p:nvSpPr>
          <p:spPr bwMode="auto">
            <a:xfrm>
              <a:off x="5003800" y="4005263"/>
              <a:ext cx="2016125" cy="936625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70" name="Line 14"/>
            <p:cNvSpPr>
              <a:spLocks noChangeShapeType="1"/>
            </p:cNvSpPr>
            <p:nvPr/>
          </p:nvSpPr>
          <p:spPr bwMode="auto">
            <a:xfrm>
              <a:off x="5003800" y="2636838"/>
              <a:ext cx="0" cy="43180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71" name="Text Box 15"/>
            <p:cNvSpPr txBox="1">
              <a:spLocks noChangeArrowheads="1"/>
            </p:cNvSpPr>
            <p:nvPr/>
          </p:nvSpPr>
          <p:spPr bwMode="auto">
            <a:xfrm>
              <a:off x="4330825" y="1953513"/>
              <a:ext cx="1345803" cy="40626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spcBef>
                  <a:spcPct val="50000"/>
                </a:spcBef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lt"/>
                </a:rPr>
                <a:t>运行</a:t>
              </a:r>
              <a:endParaRPr lang="en-US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1072" name="Text Box 16"/>
            <p:cNvSpPr txBox="1">
              <a:spLocks noChangeArrowheads="1"/>
            </p:cNvSpPr>
            <p:nvPr/>
          </p:nvSpPr>
          <p:spPr bwMode="auto">
            <a:xfrm>
              <a:off x="1331342" y="3093014"/>
              <a:ext cx="1440458" cy="923330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lnSpc>
                  <a:spcPct val="8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lt"/>
                </a:rPr>
                <a:t>镜像</a:t>
              </a:r>
              <a:endParaRPr lang="en-US" altLang="zh-CN" sz="1600" dirty="0" smtClean="0">
                <a:solidFill>
                  <a:schemeClr val="bg1"/>
                </a:solidFill>
                <a:latin typeface="+mj-lt"/>
              </a:endParaRPr>
            </a:p>
            <a:p>
              <a:pPr marL="342900" indent="-342900" algn="ctr">
                <a:lnSpc>
                  <a:spcPct val="8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lt"/>
                </a:rPr>
                <a:t>会计</a:t>
              </a:r>
              <a:endParaRPr lang="en-US" altLang="zh-CN" sz="1600" dirty="0" smtClean="0">
                <a:solidFill>
                  <a:schemeClr val="bg1"/>
                </a:solidFill>
                <a:latin typeface="+mj-lt"/>
              </a:endParaRPr>
            </a:p>
            <a:p>
              <a:pPr marL="342900" indent="-342900" algn="ctr">
                <a:lnSpc>
                  <a:spcPct val="8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lt"/>
                </a:rPr>
                <a:t>设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+mj-lt"/>
                </a:rPr>
                <a:t>置</a:t>
              </a:r>
              <a:endParaRPr lang="en-US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1073" name="Text Box 17"/>
            <p:cNvSpPr txBox="1">
              <a:spLocks noChangeArrowheads="1"/>
            </p:cNvSpPr>
            <p:nvPr/>
          </p:nvSpPr>
          <p:spPr bwMode="auto">
            <a:xfrm>
              <a:off x="4284850" y="3213100"/>
              <a:ext cx="1440036" cy="38164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lnSpc>
                  <a:spcPct val="80000"/>
                </a:lnSpc>
              </a:pPr>
              <a:r>
                <a:rPr lang="zh-CN" altLang="en-US" sz="1600" dirty="0" smtClean="0">
                  <a:solidFill>
                    <a:schemeClr val="bg1"/>
                  </a:solidFill>
                  <a:latin typeface="+mj-lt"/>
                </a:rPr>
                <a:t>运行事务</a:t>
              </a:r>
              <a:endParaRPr lang="en-US" sz="16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1075" name="Text Box 19"/>
            <p:cNvSpPr txBox="1">
              <a:spLocks noChangeArrowheads="1"/>
            </p:cNvSpPr>
            <p:nvPr/>
          </p:nvSpPr>
          <p:spPr bwMode="auto">
            <a:xfrm>
              <a:off x="1187450" y="1916113"/>
              <a:ext cx="2016125" cy="433965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marL="342900" indent="-342900" algn="ctr">
                <a:spcBef>
                  <a:spcPct val="5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过账源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1077" name="Text Box 21"/>
            <p:cNvSpPr txBox="1">
              <a:spLocks noChangeArrowheads="1"/>
            </p:cNvSpPr>
            <p:nvPr/>
          </p:nvSpPr>
          <p:spPr bwMode="auto">
            <a:xfrm>
              <a:off x="611188" y="4941888"/>
              <a:ext cx="1584548" cy="960263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28575" algn="ctr">
              <a:solidFill>
                <a:srgbClr val="6287C6"/>
              </a:solidFill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运行</a:t>
              </a:r>
              <a:endParaRPr lang="en-US" altLang="zh-CN" dirty="0" smtClean="0">
                <a:solidFill>
                  <a:schemeClr val="bg1"/>
                </a:solidFill>
                <a:latin typeface="+mj-lt"/>
              </a:endParaRP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事务</a:t>
              </a:r>
              <a:endParaRPr lang="en-US" altLang="zh-CN" dirty="0" smtClean="0">
                <a:solidFill>
                  <a:schemeClr val="bg1"/>
                </a:solidFill>
                <a:latin typeface="+mj-lt"/>
              </a:endParaRPr>
            </a:p>
            <a:p>
              <a:pPr marL="342900" indent="-342900" algn="ctr">
                <a:lnSpc>
                  <a:spcPct val="80000"/>
                </a:lnSpc>
                <a:spcBef>
                  <a:spcPct val="20000"/>
                </a:spcBef>
              </a:pPr>
              <a:r>
                <a:rPr lang="zh-CN" altLang="en-US" dirty="0" smtClean="0">
                  <a:solidFill>
                    <a:schemeClr val="bg1"/>
                  </a:solidFill>
                  <a:latin typeface="+mj-lt"/>
                </a:rPr>
                <a:t>登记簿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01078" name="Line 22"/>
            <p:cNvSpPr>
              <a:spLocks noChangeShapeType="1"/>
            </p:cNvSpPr>
            <p:nvPr/>
          </p:nvSpPr>
          <p:spPr bwMode="auto">
            <a:xfrm>
              <a:off x="2771775" y="3357563"/>
              <a:ext cx="1511300" cy="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79" name="Line 23"/>
            <p:cNvSpPr>
              <a:spLocks noChangeShapeType="1"/>
            </p:cNvSpPr>
            <p:nvPr/>
          </p:nvSpPr>
          <p:spPr bwMode="auto">
            <a:xfrm flipH="1">
              <a:off x="2771775" y="3644900"/>
              <a:ext cx="1511300" cy="0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prstDash val="sysDot"/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80" name="Text Box 24"/>
            <p:cNvSpPr txBox="1">
              <a:spLocks noChangeArrowheads="1"/>
            </p:cNvSpPr>
            <p:nvPr/>
          </p:nvSpPr>
          <p:spPr bwMode="auto">
            <a:xfrm>
              <a:off x="2339975" y="6237288"/>
              <a:ext cx="6192838" cy="431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marL="342900" indent="-342900">
                <a:spcBef>
                  <a:spcPct val="50000"/>
                </a:spcBef>
              </a:pPr>
              <a:r>
                <a:rPr lang="zh-CN" altLang="en-US" dirty="0" smtClean="0">
                  <a:latin typeface="+mj-lt"/>
                </a:rPr>
                <a:t>未过账事务</a:t>
              </a:r>
              <a:r>
                <a:rPr lang="en-US" dirty="0" smtClean="0">
                  <a:latin typeface="+mj-lt"/>
                </a:rPr>
                <a:t>/ </a:t>
              </a:r>
              <a:r>
                <a:rPr lang="zh-CN" altLang="en-US" dirty="0" smtClean="0">
                  <a:latin typeface="+mj-lt"/>
                </a:rPr>
                <a:t>运行事务过账</a:t>
              </a:r>
              <a:endParaRPr lang="en-US" dirty="0">
                <a:latin typeface="+mj-lt"/>
              </a:endParaRPr>
            </a:p>
          </p:txBody>
        </p:sp>
        <p:sp>
          <p:nvSpPr>
            <p:cNvPr id="301081" name="Line 25"/>
            <p:cNvSpPr>
              <a:spLocks noChangeShapeType="1"/>
            </p:cNvSpPr>
            <p:nvPr/>
          </p:nvSpPr>
          <p:spPr bwMode="auto">
            <a:xfrm>
              <a:off x="3203575" y="5876925"/>
              <a:ext cx="0" cy="3603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82" name="Line 26"/>
            <p:cNvSpPr>
              <a:spLocks noChangeShapeType="1"/>
            </p:cNvSpPr>
            <p:nvPr/>
          </p:nvSpPr>
          <p:spPr bwMode="auto">
            <a:xfrm>
              <a:off x="5148263" y="5876925"/>
              <a:ext cx="0" cy="3603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301083" name="Line 27"/>
            <p:cNvSpPr>
              <a:spLocks noChangeShapeType="1"/>
            </p:cNvSpPr>
            <p:nvPr/>
          </p:nvSpPr>
          <p:spPr bwMode="auto">
            <a:xfrm>
              <a:off x="7091363" y="5876925"/>
              <a:ext cx="0" cy="360363"/>
            </a:xfrm>
            <a:prstGeom prst="line">
              <a:avLst/>
            </a:prstGeom>
            <a:noFill/>
            <a:ln w="28575">
              <a:solidFill>
                <a:srgbClr val="6287C6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镜像会计设置流程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EF-MA-070</a:t>
            </a:r>
            <a:endParaRPr lang="en-US"/>
          </a:p>
        </p:txBody>
      </p:sp>
      <p:pic>
        <p:nvPicPr>
          <p:cNvPr id="278532" name="Picture 4" descr="Mirror-Accoun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916832"/>
            <a:ext cx="7777162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镜像会计设置流程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EF-MA-080</a:t>
            </a:r>
            <a:endParaRPr lang="en-US"/>
          </a:p>
        </p:txBody>
      </p:sp>
      <p:pic>
        <p:nvPicPr>
          <p:cNvPr id="279556" name="Picture 4" descr="Set-Up-Mirror-Acc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2172" y="980728"/>
            <a:ext cx="5976938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在会计单位级激活</a:t>
            </a:r>
          </a:p>
          <a:p>
            <a:r>
              <a:rPr lang="zh-CN" altLang="en-US" dirty="0" smtClean="0"/>
              <a:t>设置镜像帐户对</a:t>
            </a:r>
          </a:p>
          <a:p>
            <a:pPr lvl="1"/>
            <a:r>
              <a:rPr lang="zh-CN" altLang="en-US" dirty="0" smtClean="0"/>
              <a:t>可选包括：</a:t>
            </a:r>
          </a:p>
          <a:p>
            <a:pPr lvl="2"/>
            <a:r>
              <a:rPr lang="zh-CN" altLang="en-US" dirty="0" smtClean="0"/>
              <a:t>分析资料</a:t>
            </a:r>
          </a:p>
          <a:p>
            <a:pPr lvl="2"/>
            <a:r>
              <a:rPr lang="zh-CN" altLang="en-US" dirty="0" smtClean="0"/>
              <a:t>分割选项</a:t>
            </a:r>
          </a:p>
          <a:p>
            <a:r>
              <a:rPr lang="zh-CN" altLang="en-US" dirty="0" smtClean="0"/>
              <a:t>设置镜像日记账对</a:t>
            </a:r>
          </a:p>
          <a:p>
            <a:r>
              <a:rPr lang="zh-CN" altLang="en-US" dirty="0" smtClean="0"/>
              <a:t>设置程序可以在水平</a:t>
            </a:r>
          </a:p>
          <a:p>
            <a:pPr lvl="1"/>
            <a:r>
              <a:rPr lang="zh-CN" altLang="en-US" dirty="0" smtClean="0"/>
              <a:t>域名</a:t>
            </a:r>
          </a:p>
          <a:p>
            <a:pPr lvl="1">
              <a:buNone/>
            </a:pPr>
            <a:r>
              <a:rPr lang="zh-CN" altLang="en-US" dirty="0" smtClean="0"/>
              <a:t>或</a:t>
            </a:r>
          </a:p>
          <a:p>
            <a:pPr lvl="1"/>
            <a:r>
              <a:rPr lang="zh-CN" altLang="en-US" dirty="0" smtClean="0"/>
              <a:t>会计单</a:t>
            </a:r>
            <a:r>
              <a:rPr lang="zh-CN" altLang="en-US" dirty="0" smtClean="0"/>
              <a:t>位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镜像会计设</a:t>
            </a:r>
            <a:r>
              <a:rPr lang="zh-CN" altLang="en-US" dirty="0" smtClean="0"/>
              <a:t>置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EF-MA-090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59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9&quot;/&gt;&lt;/object&gt;&lt;object type=&quot;3&quot; unique_id=&quot;10006&quot;&gt;&lt;property id=&quot;20148&quot; value=&quot;5&quot;/&gt;&lt;property id=&quot;20300&quot; value=&quot;Slide 3 - &amp;quot;Business Requirement&amp;quot;&quot;/&gt;&lt;property id=&quot;20307&quot; value=&quot;260&quot;/&gt;&lt;/object&gt;&lt;object type=&quot;3&quot; unique_id=&quot;10007&quot;&gt;&lt;property id=&quot;20148&quot; value=&quot;5&quot;/&gt;&lt;property id=&quot;20300&quot; value=&quot;Slide 4 - &amp;quot;Scope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Mirror Accounting Across Versions&amp;quot;&quot;/&gt;&lt;property id=&quot;20307&quot; value=&quot;262&quot;/&gt;&lt;/object&gt;&lt;object type=&quot;3&quot; unique_id=&quot;10009&quot;&gt;&lt;property id=&quot;20148&quot; value=&quot;5&quot;/&gt;&lt;property id=&quot;20300&quot; value=&quot;Slide 6 - &amp;quot;Mirror Accounting Flow&amp;quot;&quot;/&gt;&lt;property id=&quot;20307&quot; value=&quot;274&quot;/&gt;&lt;/object&gt;&lt;object type=&quot;3&quot; unique_id=&quot;10010&quot;&gt;&lt;property id=&quot;20148&quot; value=&quot;5&quot;/&gt;&lt;property id=&quot;20300&quot; value=&quot;Slide 7&quot;/&gt;&lt;property id=&quot;20307&quot; value=&quot;270&quot;/&gt;&lt;/object&gt;&lt;object type=&quot;3&quot; unique_id=&quot;10011&quot;&gt;&lt;property id=&quot;20148&quot; value=&quot;5&quot;/&gt;&lt;property id=&quot;20300&quot; value=&quot;Slide 8&quot;/&gt;&lt;property id=&quot;20307&quot; value=&quot;271&quot;/&gt;&lt;/object&gt;&lt;object type=&quot;3&quot; unique_id=&quot;10012&quot;&gt;&lt;property id=&quot;20148&quot; value=&quot;5&quot;/&gt;&lt;property id=&quot;20300&quot; value=&quot;Slide 9 - &amp;quot;Mirror Accounting Setup&amp;quot;&quot;/&gt;&lt;property id=&quot;20307&quot; value=&quot;264&quot;/&gt;&lt;/object&gt;&lt;object type=&quot;3&quot; unique_id=&quot;10013&quot;&gt;&lt;property id=&quot;20148&quot; value=&quot;5&quot;/&gt;&lt;property id=&quot;20300&quot; value=&quot;Slide 10 - &amp;quot;Requirements for Execution&amp;quot;&quot;/&gt;&lt;property id=&quot;20307&quot; value=&quot;265&quot;/&gt;&lt;/object&gt;&lt;object type=&quot;3&quot; unique_id=&quot;10014&quot;&gt;&lt;property id=&quot;20148&quot; value=&quot;5&quot;/&gt;&lt;property id=&quot;20300&quot; value=&quot;Slide 11 - &amp;quot;Transactions&amp;#x0D;&amp;#x0A;Example&amp;quot;&quot;/&gt;&lt;property id=&quot;20307&quot; value=&quot;266&quot;/&gt;&lt;/object&gt;&lt;object type=&quot;3&quot; unique_id=&quot;10015&quot;&gt;&lt;property id=&quot;20148&quot; value=&quot;5&quot;/&gt;&lt;property id=&quot;20300&quot; value=&quot;Slide 12 - &amp;quot;Transaction Example - Split&amp;quot;&quot;/&gt;&lt;property id=&quot;20307&quot; value=&quot;267&quot;/&gt;&lt;/object&gt;&lt;object type=&quot;3&quot; unique_id=&quot;10016&quot;&gt;&lt;property id=&quot;20148&quot; value=&quot;5&quot;/&gt;&lt;property id=&quot;20300&quot; value=&quot;Slide 13 - &amp;quot;Hands-on Exercise&amp;quot;&quot;/&gt;&lt;property id=&quot;20307&quot; value=&quot;273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">
  <a:themeElements>
    <a:clrScheme name="QAD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QA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QAD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QAD">
  <a:themeElements>
    <a:clrScheme name="1_QAD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QAD">
      <a:majorFont>
        <a:latin typeface="Tahoma"/>
        <a:ea typeface="宋体"/>
        <a:cs typeface=""/>
      </a:majorFont>
      <a:minorFont>
        <a:latin typeface="Tahoma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90000"/>
          </a:lnSpc>
          <a:spcBef>
            <a:spcPct val="30000"/>
          </a:spcBef>
          <a:spcAft>
            <a:spcPct val="0"/>
          </a:spcAft>
          <a:buClr>
            <a:srgbClr val="890C4C"/>
          </a:buClr>
          <a:buSzTx/>
          <a:buFont typeface="Webdings" pitchFamily="18" charset="2"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QAD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</Template>
  <TotalTime>29114</TotalTime>
  <Words>407</Words>
  <Application>Microsoft Office PowerPoint</Application>
  <PresentationFormat>On-screen Show (4:3)</PresentationFormat>
  <Paragraphs>90</Paragraphs>
  <Slides>13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QAD</vt:lpstr>
      <vt:lpstr>1_QAD</vt:lpstr>
      <vt:lpstr>QAD 2010 Template</vt:lpstr>
      <vt:lpstr>镜像会计</vt:lpstr>
      <vt:lpstr>概述</vt:lpstr>
      <vt:lpstr>业务需求</vt:lpstr>
      <vt:lpstr>范围</vt:lpstr>
      <vt:lpstr>镜像会计访问版本</vt:lpstr>
      <vt:lpstr>镜像会计流程</vt:lpstr>
      <vt:lpstr>镜像会计设置流程</vt:lpstr>
      <vt:lpstr>镜像会计设置流程</vt:lpstr>
      <vt:lpstr>镜像会计设置</vt:lpstr>
      <vt:lpstr>执行的要求</vt:lpstr>
      <vt:lpstr>事务 实例</vt:lpstr>
      <vt:lpstr>事务实例- 分割</vt:lpstr>
      <vt:lpstr>动手练习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QAD</dc:creator>
  <cp:lastModifiedBy>xcm</cp:lastModifiedBy>
  <cp:revision>480</cp:revision>
  <dcterms:created xsi:type="dcterms:W3CDTF">2006-10-13T07:32:17Z</dcterms:created>
  <dcterms:modified xsi:type="dcterms:W3CDTF">2011-11-28T08:59:15Z</dcterms:modified>
</cp:coreProperties>
</file>