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264" r:id="rId2"/>
    <p:sldId id="301" r:id="rId3"/>
    <p:sldId id="276" r:id="rId4"/>
    <p:sldId id="312" r:id="rId5"/>
    <p:sldId id="313" r:id="rId6"/>
    <p:sldId id="310" r:id="rId7"/>
    <p:sldId id="311" r:id="rId8"/>
    <p:sldId id="315" r:id="rId9"/>
  </p:sldIdLst>
  <p:sldSz cx="9144000" cy="6858000" type="screen4x3"/>
  <p:notesSz cx="7315200" cy="96012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938" autoAdjust="0"/>
    <p:restoredTop sz="98813" autoAdjust="0"/>
  </p:normalViewPr>
  <p:slideViewPr>
    <p:cSldViewPr snapToGrid="0">
      <p:cViewPr varScale="1">
        <p:scale>
          <a:sx n="90" d="100"/>
          <a:sy n="90" d="100"/>
        </p:scale>
        <p:origin x="-9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40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240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77D9E5BA-DF19-4B24-B268-0415325AEA72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31838" y="4560888"/>
            <a:ext cx="5851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>
              <a:defRPr sz="1300">
                <a:latin typeface="Arial" charset="0"/>
              </a:defRPr>
            </a:lvl1pPr>
          </a:lstStyle>
          <a:p>
            <a:r>
              <a:rPr lang="en-US"/>
              <a:t>2.3.1_requisition to payment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>
              <a:defRPr sz="1300">
                <a:latin typeface="Arial" charset="0"/>
              </a:defRPr>
            </a:lvl1pPr>
          </a:lstStyle>
          <a:p>
            <a:fld id="{0972EE7F-4F2B-4021-9143-3354B8892B4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2.3.1_requisition to payment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AF24297-B6BC-425F-A30B-9F91AC5055AF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EF-PP-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../../../../Local%20Settings/Temp/Scrum/System%20setup.ppt" TargetMode="Externa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采购处理</a:t>
            </a:r>
            <a:r>
              <a:rPr lang="en-US" sz="2400" b="0" dirty="0">
                <a:solidFill>
                  <a:schemeClr val="tx1"/>
                </a:solidFill>
              </a:rPr>
              <a:t/>
            </a:r>
            <a:br>
              <a:rPr lang="en-US" sz="2400" b="0" dirty="0">
                <a:solidFill>
                  <a:schemeClr val="tx1"/>
                </a:solidFill>
              </a:rPr>
            </a:br>
            <a:endParaRPr lang="en-US" sz="1800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演示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  <a:p>
            <a:r>
              <a:rPr lang="zh-CN" altLang="en-US" dirty="0" smtClean="0"/>
              <a:t>功能概述</a:t>
            </a:r>
            <a:endParaRPr lang="en-US" dirty="0"/>
          </a:p>
          <a:p>
            <a:pPr lvl="1"/>
            <a:r>
              <a:rPr lang="zh-CN" altLang="en-US" dirty="0" smtClean="0"/>
              <a:t>请购单到采购订单接收流程</a:t>
            </a:r>
          </a:p>
          <a:p>
            <a:pPr lvl="1"/>
            <a:r>
              <a:rPr lang="zh-CN" altLang="en-US" dirty="0" smtClean="0"/>
              <a:t>供应商发票流程</a:t>
            </a:r>
          </a:p>
          <a:p>
            <a:pPr lvl="1"/>
            <a:r>
              <a:rPr lang="zh-CN" altLang="en-US" dirty="0" smtClean="0"/>
              <a:t>收料单匹配和财务匹配</a:t>
            </a:r>
          </a:p>
          <a:p>
            <a:pPr lvl="1"/>
            <a:r>
              <a:rPr lang="zh-CN" altLang="en-US" dirty="0" smtClean="0"/>
              <a:t>供应商付款流程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  <a:p>
            <a:r>
              <a:rPr lang="zh-CN" altLang="en-US" dirty="0" smtClean="0"/>
              <a:t>动手练习</a:t>
            </a:r>
            <a:endParaRPr lang="en-US" dirty="0"/>
          </a:p>
          <a:p>
            <a:pPr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采购订单维护（</a:t>
            </a:r>
            <a:r>
              <a:rPr lang="en-US" altLang="zh-CN" dirty="0" smtClean="0"/>
              <a:t>5.7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采购订单收货（</a:t>
            </a:r>
            <a:r>
              <a:rPr lang="en-US" altLang="zh-CN" dirty="0" smtClean="0"/>
              <a:t>5.13.1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运行事务过账（</a:t>
            </a:r>
            <a:r>
              <a:rPr lang="en-US" altLang="zh-CN" dirty="0" smtClean="0"/>
              <a:t>25.13.7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日记账分录查看（*）（</a:t>
            </a:r>
            <a:r>
              <a:rPr lang="en-US" altLang="zh-CN" dirty="0" smtClean="0"/>
              <a:t>25.13.1.3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供应商发票创建（</a:t>
            </a:r>
            <a:r>
              <a:rPr lang="en-US" altLang="zh-CN" dirty="0" smtClean="0"/>
              <a:t>28.1.1.1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供应商发票查看（*）（</a:t>
            </a:r>
            <a:r>
              <a:rPr lang="en-US" altLang="zh-CN" dirty="0" smtClean="0"/>
              <a:t>28.1.1.3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收料单匹配（</a:t>
            </a:r>
            <a:r>
              <a:rPr lang="en-US" altLang="zh-CN" dirty="0" smtClean="0"/>
              <a:t>28.2.1</a:t>
            </a:r>
            <a:r>
              <a:rPr lang="zh-CN" altLang="en-US" dirty="0" smtClean="0"/>
              <a:t>）</a:t>
            </a:r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r>
              <a:rPr lang="zh-CN" altLang="en-US" dirty="0" smtClean="0"/>
              <a:t>收料单匹配查看（*）（</a:t>
            </a:r>
            <a:r>
              <a:rPr lang="en-US" altLang="zh-CN" dirty="0" smtClean="0"/>
              <a:t>28.2.3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pPr marL="533400" indent="-533400">
              <a:lnSpc>
                <a:spcPct val="90000"/>
              </a:lnSpc>
              <a:buFont typeface="Webdings" pitchFamily="18" charset="2"/>
              <a:buAutoNum type="arabicPeriod"/>
            </a:pPr>
            <a:endParaRPr lang="en-US" dirty="0"/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r>
              <a:rPr lang="en-US" dirty="0"/>
              <a:t> * </a:t>
            </a:r>
            <a:r>
              <a:rPr lang="en-US" dirty="0" smtClean="0"/>
              <a:t>(</a:t>
            </a:r>
            <a:r>
              <a:rPr lang="zh-CN" altLang="en-US" dirty="0" smtClean="0"/>
              <a:t>可选</a:t>
            </a:r>
            <a:r>
              <a:rPr lang="en-US" dirty="0" smtClean="0"/>
              <a:t>)</a:t>
            </a:r>
            <a:endParaRPr lang="en-US" dirty="0"/>
          </a:p>
          <a:p>
            <a:pPr marL="533400" indent="-533400">
              <a:lnSpc>
                <a:spcPct val="90000"/>
              </a:lnSpc>
              <a:buFont typeface="Webdings" pitchFamily="18" charset="2"/>
              <a:buNone/>
            </a:pPr>
            <a:endParaRPr lang="en-US" dirty="0"/>
          </a:p>
        </p:txBody>
      </p:sp>
      <p:sp>
        <p:nvSpPr>
          <p:cNvPr id="190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演示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申请到发货流程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EF-PP-040</a:t>
            </a:r>
            <a:endParaRPr lang="en-US"/>
          </a:p>
        </p:txBody>
      </p:sp>
      <p:pic>
        <p:nvPicPr>
          <p:cNvPr id="257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896938"/>
            <a:ext cx="6029325" cy="52006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供应商发票流程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EF-PP-050</a:t>
            </a:r>
            <a:endParaRPr lang="en-US"/>
          </a:p>
        </p:txBody>
      </p:sp>
      <p:pic>
        <p:nvPicPr>
          <p:cNvPr id="258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2800" y="984250"/>
            <a:ext cx="4973638" cy="50101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收料单匹配</a:t>
            </a:r>
            <a:r>
              <a:rPr lang="en-US" dirty="0" smtClean="0"/>
              <a:t> </a:t>
            </a:r>
            <a:r>
              <a:rPr lang="zh-CN" altLang="en-US" dirty="0" smtClean="0"/>
              <a:t>对</a:t>
            </a:r>
            <a:r>
              <a:rPr lang="en-US" dirty="0" smtClean="0"/>
              <a:t> </a:t>
            </a:r>
            <a:r>
              <a:rPr lang="zh-CN" altLang="en-US" dirty="0" smtClean="0"/>
              <a:t>财务匹配</a:t>
            </a:r>
            <a:endParaRPr lang="en-US" dirty="0"/>
          </a:p>
        </p:txBody>
      </p:sp>
      <p:sp>
        <p:nvSpPr>
          <p:cNvPr id="1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EF-PP-060</a:t>
            </a:r>
            <a:endParaRPr lang="en-US"/>
          </a:p>
        </p:txBody>
      </p:sp>
      <p:sp>
        <p:nvSpPr>
          <p:cNvPr id="250882" name="Rectangle 2"/>
          <p:cNvSpPr>
            <a:spLocks noChangeArrowheads="1"/>
          </p:cNvSpPr>
          <p:nvPr/>
        </p:nvSpPr>
        <p:spPr bwMode="auto">
          <a:xfrm>
            <a:off x="5829300" y="2028825"/>
            <a:ext cx="1762125" cy="938213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zh-CN" altLang="en-US" sz="1200" b="1" dirty="0" smtClean="0">
                <a:latin typeface="+mj-lt"/>
              </a:rPr>
              <a:t>三单匹配</a:t>
            </a:r>
            <a:endParaRPr lang="en-US" sz="1200" b="1" dirty="0">
              <a:latin typeface="+mj-lt"/>
            </a:endParaRPr>
          </a:p>
        </p:txBody>
      </p:sp>
      <p:sp>
        <p:nvSpPr>
          <p:cNvPr id="250883" name="Rectangle 3"/>
          <p:cNvSpPr>
            <a:spLocks noChangeArrowheads="1"/>
          </p:cNvSpPr>
          <p:nvPr/>
        </p:nvSpPr>
        <p:spPr bwMode="auto">
          <a:xfrm>
            <a:off x="5700712" y="4833938"/>
            <a:ext cx="1900237" cy="938212"/>
          </a:xfrm>
          <a:prstGeom prst="rect">
            <a:avLst/>
          </a:prstGeom>
          <a:solidFill>
            <a:srgbClr val="F5E2E2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none" lIns="228600" tIns="228600" rIns="228600" bIns="228600" anchor="ctr" anchorCtr="1"/>
          <a:lstStyle/>
          <a:p>
            <a:pPr eaLnBrk="0" hangingPunct="0"/>
            <a:r>
              <a:rPr lang="zh-CN" altLang="en-US" sz="1200" b="1" dirty="0" smtClean="0">
                <a:latin typeface="+mj-lt"/>
              </a:rPr>
              <a:t>财务匹配</a:t>
            </a:r>
            <a:endParaRPr lang="en-US" sz="1200" b="1" dirty="0">
              <a:latin typeface="+mj-lt"/>
            </a:endParaRPr>
          </a:p>
          <a:p>
            <a:pPr eaLnBrk="0" hangingPunct="0"/>
            <a:r>
              <a:rPr lang="en-US" sz="1200" b="1" dirty="0" smtClean="0">
                <a:latin typeface="+mj-lt"/>
              </a:rPr>
              <a:t>(</a:t>
            </a:r>
            <a:r>
              <a:rPr lang="zh-CN" altLang="en-US" sz="1200" b="1" dirty="0" smtClean="0">
                <a:latin typeface="+mj-lt"/>
              </a:rPr>
              <a:t>分配</a:t>
            </a:r>
            <a:r>
              <a:rPr lang="en-US" sz="1200" b="1" dirty="0" smtClean="0">
                <a:latin typeface="+mj-lt"/>
              </a:rPr>
              <a:t>)</a:t>
            </a:r>
            <a:endParaRPr lang="en-US" sz="1200" b="1" dirty="0">
              <a:latin typeface="+mj-lt"/>
            </a:endParaRPr>
          </a:p>
        </p:txBody>
      </p:sp>
      <p:sp>
        <p:nvSpPr>
          <p:cNvPr id="250884" name="Rectangle 4"/>
          <p:cNvSpPr>
            <a:spLocks noChangeArrowheads="1"/>
          </p:cNvSpPr>
          <p:nvPr/>
        </p:nvSpPr>
        <p:spPr bwMode="auto">
          <a:xfrm>
            <a:off x="3314701" y="4803775"/>
            <a:ext cx="1817688" cy="938213"/>
          </a:xfrm>
          <a:prstGeom prst="rect">
            <a:avLst/>
          </a:prstGeom>
          <a:solidFill>
            <a:srgbClr val="E5E1DA"/>
          </a:solidFill>
          <a:ln w="28575">
            <a:solidFill>
              <a:srgbClr val="5A87C6"/>
            </a:solidFill>
            <a:miter lim="800000"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lIns="228600" tIns="228600" rIns="228600" bIns="228600" anchor="ctr" anchorCtr="1"/>
          <a:lstStyle/>
          <a:p>
            <a:pPr eaLnBrk="0" hangingPunct="0"/>
            <a:r>
              <a:rPr lang="zh-CN" altLang="en-US" sz="1200" b="1" dirty="0" smtClean="0"/>
              <a:t>供应商发票三单匹</a:t>
            </a:r>
            <a:r>
              <a:rPr lang="zh-CN" altLang="en-US" sz="1200" b="1" dirty="0" smtClean="0"/>
              <a:t>配假</a:t>
            </a:r>
            <a:endParaRPr lang="en-US" sz="1200" b="1" dirty="0">
              <a:latin typeface="+mj-lt"/>
            </a:endParaRPr>
          </a:p>
        </p:txBody>
      </p:sp>
      <p:sp>
        <p:nvSpPr>
          <p:cNvPr id="250885" name="Line 5"/>
          <p:cNvSpPr>
            <a:spLocks noChangeShapeType="1"/>
          </p:cNvSpPr>
          <p:nvPr/>
        </p:nvSpPr>
        <p:spPr bwMode="auto">
          <a:xfrm rot="5400000" flipH="1" flipV="1">
            <a:off x="4503738" y="1244600"/>
            <a:ext cx="4762" cy="5926138"/>
          </a:xfrm>
          <a:prstGeom prst="line">
            <a:avLst/>
          </a:prstGeom>
          <a:noFill/>
          <a:ln w="28575">
            <a:solidFill>
              <a:srgbClr val="5A87C6"/>
            </a:solidFill>
            <a:prstDash val="lgDash"/>
            <a:round/>
            <a:headEnd/>
            <a:tailEnd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grpSp>
        <p:nvGrpSpPr>
          <p:cNvPr id="250886" name="Group 6"/>
          <p:cNvGrpSpPr>
            <a:grpSpLocks/>
          </p:cNvGrpSpPr>
          <p:nvPr/>
        </p:nvGrpSpPr>
        <p:grpSpPr bwMode="auto">
          <a:xfrm>
            <a:off x="1527175" y="1349375"/>
            <a:ext cx="3625850" cy="2449513"/>
            <a:chOff x="593" y="357"/>
            <a:chExt cx="2284" cy="1543"/>
          </a:xfrm>
        </p:grpSpPr>
        <p:sp>
          <p:nvSpPr>
            <p:cNvPr id="250887" name="Rectangle 7"/>
            <p:cNvSpPr>
              <a:spLocks noChangeArrowheads="1"/>
            </p:cNvSpPr>
            <p:nvPr/>
          </p:nvSpPr>
          <p:spPr bwMode="auto">
            <a:xfrm>
              <a:off x="593" y="357"/>
              <a:ext cx="971" cy="591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228600" tIns="228600" rIns="228600" bIns="228600" anchor="ctr" anchorCtr="1"/>
            <a:lstStyle/>
            <a:p>
              <a:pPr eaLnBrk="0" hangingPunct="0"/>
              <a:r>
                <a:rPr lang="zh-CN" altLang="en-US" sz="1200" b="1" dirty="0" smtClean="0">
                  <a:latin typeface="+mj-lt"/>
                </a:rPr>
                <a:t>创建采购单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50888" name="Rectangle 8"/>
            <p:cNvSpPr>
              <a:spLocks noChangeArrowheads="1"/>
            </p:cNvSpPr>
            <p:nvPr/>
          </p:nvSpPr>
          <p:spPr bwMode="auto">
            <a:xfrm>
              <a:off x="1900" y="358"/>
              <a:ext cx="971" cy="591"/>
            </a:xfrm>
            <a:prstGeom prst="rect">
              <a:avLst/>
            </a:prstGeom>
            <a:solidFill>
              <a:srgbClr val="C0D3CE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228600" tIns="228600" rIns="228600" bIns="228600" anchor="ctr" anchorCtr="1"/>
            <a:lstStyle/>
            <a:p>
              <a:pPr eaLnBrk="0" hangingPunct="0"/>
              <a:r>
                <a:rPr lang="zh-CN" altLang="en-US" sz="1200" b="1" dirty="0" smtClean="0">
                  <a:latin typeface="+mj-lt"/>
                </a:rPr>
                <a:t>采购单收货</a:t>
              </a:r>
              <a:endParaRPr lang="en-US" sz="1200" b="1" dirty="0">
                <a:latin typeface="+mj-lt"/>
              </a:endParaRPr>
            </a:p>
          </p:txBody>
        </p:sp>
        <p:sp>
          <p:nvSpPr>
            <p:cNvPr id="250889" name="Rectangle 9"/>
            <p:cNvSpPr>
              <a:spLocks noChangeArrowheads="1"/>
            </p:cNvSpPr>
            <p:nvPr/>
          </p:nvSpPr>
          <p:spPr bwMode="auto">
            <a:xfrm>
              <a:off x="1906" y="1309"/>
              <a:ext cx="971" cy="591"/>
            </a:xfrm>
            <a:prstGeom prst="rect">
              <a:avLst/>
            </a:prstGeom>
            <a:solidFill>
              <a:srgbClr val="E5E1DA"/>
            </a:solidFill>
            <a:ln w="28575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chemeClr val="bg1">
                  <a:lumMod val="75000"/>
                </a:schemeClr>
              </a:outerShdw>
            </a:effectLst>
          </p:spPr>
          <p:txBody>
            <a:bodyPr lIns="228600" tIns="228600" rIns="228600" bIns="228600" anchor="ctr"/>
            <a:lstStyle/>
            <a:p>
              <a:pPr eaLnBrk="0" hangingPunct="0"/>
              <a:r>
                <a:rPr lang="zh-CN" altLang="en-US" sz="1200" b="1" dirty="0" smtClean="0">
                  <a:latin typeface="+mj-lt"/>
                </a:rPr>
                <a:t>供应商发票三单匹配真</a:t>
              </a:r>
              <a:endParaRPr lang="en-US" sz="1200" b="1" dirty="0">
                <a:latin typeface="+mj-lt"/>
              </a:endParaRPr>
            </a:p>
          </p:txBody>
        </p:sp>
      </p:grpSp>
      <p:sp>
        <p:nvSpPr>
          <p:cNvPr id="250890" name="Line 10"/>
          <p:cNvSpPr>
            <a:spLocks noChangeShapeType="1"/>
          </p:cNvSpPr>
          <p:nvPr/>
        </p:nvSpPr>
        <p:spPr bwMode="auto">
          <a:xfrm>
            <a:off x="3097213" y="1697038"/>
            <a:ext cx="51435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1" name="Line 11"/>
          <p:cNvSpPr>
            <a:spLocks noChangeShapeType="1"/>
          </p:cNvSpPr>
          <p:nvPr/>
        </p:nvSpPr>
        <p:spPr bwMode="auto">
          <a:xfrm>
            <a:off x="4379913" y="2328863"/>
            <a:ext cx="0" cy="50800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2" name="Line 12"/>
          <p:cNvSpPr>
            <a:spLocks noChangeShapeType="1"/>
          </p:cNvSpPr>
          <p:nvPr/>
        </p:nvSpPr>
        <p:spPr bwMode="auto">
          <a:xfrm>
            <a:off x="5224463" y="1792288"/>
            <a:ext cx="596900" cy="41910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4" name="Line 14"/>
          <p:cNvSpPr>
            <a:spLocks noChangeShapeType="1"/>
          </p:cNvSpPr>
          <p:nvPr/>
        </p:nvSpPr>
        <p:spPr bwMode="auto">
          <a:xfrm>
            <a:off x="5118100" y="5251450"/>
            <a:ext cx="577850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50893" name="Line 13"/>
          <p:cNvSpPr>
            <a:spLocks noChangeShapeType="1"/>
          </p:cNvSpPr>
          <p:nvPr/>
        </p:nvSpPr>
        <p:spPr bwMode="auto">
          <a:xfrm flipV="1">
            <a:off x="5203825" y="2822575"/>
            <a:ext cx="590550" cy="41910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带有发票状态的供应商发票</a:t>
            </a:r>
            <a:endParaRPr lang="en-US" sz="2800" dirty="0"/>
          </a:p>
        </p:txBody>
      </p:sp>
      <p:sp>
        <p:nvSpPr>
          <p:cNvPr id="2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EF-PP-070</a:t>
            </a:r>
            <a:endParaRPr lang="en-US"/>
          </a:p>
        </p:txBody>
      </p:sp>
      <p:grpSp>
        <p:nvGrpSpPr>
          <p:cNvPr id="44" name="Group 43"/>
          <p:cNvGrpSpPr/>
          <p:nvPr/>
        </p:nvGrpSpPr>
        <p:grpSpPr>
          <a:xfrm>
            <a:off x="519113" y="1068388"/>
            <a:ext cx="8091486" cy="4722872"/>
            <a:chOff x="576263" y="1068388"/>
            <a:chExt cx="8091486" cy="4722872"/>
          </a:xfrm>
        </p:grpSpPr>
        <p:sp>
          <p:nvSpPr>
            <p:cNvPr id="251907" name="Rectangle 3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02012" y="2109788"/>
              <a:ext cx="2156579" cy="8588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400" dirty="0" smtClean="0"/>
                <a:t>过</a:t>
              </a:r>
              <a:r>
                <a:rPr lang="zh-CN" altLang="en-US" sz="1400" dirty="0" smtClean="0"/>
                <a:t>账 </a:t>
              </a:r>
              <a:r>
                <a:rPr lang="en-US" sz="1400" b="1" dirty="0" smtClean="0">
                  <a:solidFill>
                    <a:srgbClr val="345B94"/>
                  </a:solidFill>
                  <a:latin typeface="+mj-lt"/>
                </a:rPr>
                <a:t>SI</a:t>
              </a:r>
              <a:endParaRPr lang="en-US" sz="1400" b="1" dirty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无分配</a:t>
              </a:r>
              <a:r>
                <a:rPr lang="en-US" sz="1400" dirty="0" smtClean="0">
                  <a:solidFill>
                    <a:srgbClr val="345B94"/>
                  </a:solidFill>
                  <a:latin typeface="+mj-lt"/>
                </a:rPr>
                <a:t>*</a:t>
              </a:r>
              <a:endParaRPr lang="en-US" sz="1400" dirty="0">
                <a:solidFill>
                  <a:srgbClr val="345B94"/>
                </a:solidFill>
                <a:latin typeface="+mj-lt"/>
              </a:endParaRPr>
            </a:p>
          </p:txBody>
        </p:sp>
        <p:sp>
          <p:nvSpPr>
            <p:cNvPr id="251908" name="Rectangle 4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576263" y="3095626"/>
              <a:ext cx="1465262" cy="97790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供应商</a:t>
              </a:r>
              <a:endParaRPr lang="en-US" altLang="zh-CN" sz="1400" dirty="0" smtClean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发</a:t>
              </a:r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票</a:t>
              </a:r>
              <a:endParaRPr lang="en-US" altLang="zh-CN" sz="1400" dirty="0" smtClean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文档</a:t>
              </a:r>
              <a:endParaRPr lang="en-US" sz="1400" dirty="0">
                <a:solidFill>
                  <a:srgbClr val="345B94"/>
                </a:solidFill>
                <a:latin typeface="+mj-lt"/>
              </a:endParaRPr>
            </a:p>
          </p:txBody>
        </p:sp>
        <p:cxnSp>
          <p:nvCxnSpPr>
            <p:cNvPr id="251909" name="AutoShape 5"/>
            <p:cNvCxnSpPr>
              <a:cxnSpLocks noChangeShapeType="1"/>
              <a:stCxn id="251908" idx="3"/>
              <a:endCxn id="251907" idx="1"/>
            </p:cNvCxnSpPr>
            <p:nvPr/>
          </p:nvCxnSpPr>
          <p:spPr bwMode="auto">
            <a:xfrm flipV="1">
              <a:off x="2041525" y="2539207"/>
              <a:ext cx="1360487" cy="1045369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0" name="Rectangle 6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7002462" y="1068388"/>
              <a:ext cx="1665287" cy="8842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主层</a:t>
              </a:r>
              <a:endParaRPr lang="en-US" altLang="zh-CN" sz="1400" dirty="0" smtClean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</a:rPr>
                <a:t>被分配</a:t>
              </a:r>
              <a:endParaRPr lang="en-US" sz="1400" dirty="0">
                <a:solidFill>
                  <a:srgbClr val="345B94"/>
                </a:solidFill>
                <a:latin typeface="+mj-lt"/>
              </a:endParaRPr>
            </a:p>
          </p:txBody>
        </p:sp>
        <p:cxnSp>
          <p:nvCxnSpPr>
            <p:cNvPr id="251911" name="AutoShape 7"/>
            <p:cNvCxnSpPr>
              <a:cxnSpLocks noChangeShapeType="1"/>
            </p:cNvCxnSpPr>
            <p:nvPr/>
          </p:nvCxnSpPr>
          <p:spPr bwMode="auto">
            <a:xfrm flipV="1">
              <a:off x="5610470" y="1510507"/>
              <a:ext cx="1401517" cy="1028700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2" name="Rectangle 8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7002462" y="2097088"/>
              <a:ext cx="1665287" cy="8842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zh-CN" altLang="en-US" sz="1400" dirty="0" smtClean="0">
                  <a:solidFill>
                    <a:srgbClr val="345B94"/>
                  </a:solidFill>
                </a:rPr>
                <a:t>主层</a:t>
              </a:r>
              <a:endParaRPr lang="en-US" altLang="zh-CN" sz="1400" dirty="0" smtClean="0">
                <a:solidFill>
                  <a:srgbClr val="345B94"/>
                </a:solidFill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</a:rPr>
                <a:t>被分配</a:t>
              </a:r>
              <a:endParaRPr lang="en-US" sz="1400" dirty="0">
                <a:solidFill>
                  <a:srgbClr val="345B94"/>
                </a:solidFill>
              </a:endParaRPr>
            </a:p>
          </p:txBody>
        </p:sp>
        <p:cxnSp>
          <p:nvCxnSpPr>
            <p:cNvPr id="251913" name="AutoShape 9"/>
            <p:cNvCxnSpPr>
              <a:cxnSpLocks noChangeShapeType="1"/>
            </p:cNvCxnSpPr>
            <p:nvPr/>
          </p:nvCxnSpPr>
          <p:spPr bwMode="auto">
            <a:xfrm>
              <a:off x="5610470" y="2539207"/>
              <a:ext cx="1401517" cy="158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4" name="Rectangle 10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02013" y="3138488"/>
              <a:ext cx="2189162" cy="8969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400" dirty="0" smtClean="0"/>
                <a:t>过</a:t>
              </a:r>
              <a:r>
                <a:rPr lang="zh-CN" altLang="en-US" sz="1400" dirty="0" smtClean="0"/>
                <a:t>账 </a:t>
              </a:r>
              <a:r>
                <a:rPr lang="en-US" sz="1400" b="1" dirty="0" smtClean="0">
                  <a:solidFill>
                    <a:srgbClr val="345B94"/>
                  </a:solidFill>
                  <a:latin typeface="+mj-lt"/>
                </a:rPr>
                <a:t>SI</a:t>
              </a:r>
              <a:endParaRPr lang="en-US" sz="1400" b="1" dirty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临时层</a:t>
              </a:r>
              <a:endParaRPr lang="en-US" altLang="zh-CN" sz="1400" dirty="0" smtClean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被临时分配</a:t>
              </a:r>
              <a:r>
                <a:rPr lang="en-US" sz="1400" dirty="0" smtClean="0">
                  <a:solidFill>
                    <a:srgbClr val="345B94"/>
                  </a:solidFill>
                  <a:latin typeface="+mj-lt"/>
                </a:rPr>
                <a:t>*</a:t>
              </a:r>
              <a:endParaRPr lang="en-US" sz="1400" dirty="0">
                <a:solidFill>
                  <a:srgbClr val="345B94"/>
                </a:solidFill>
                <a:latin typeface="+mj-lt"/>
              </a:endParaRPr>
            </a:p>
          </p:txBody>
        </p:sp>
        <p:cxnSp>
          <p:nvCxnSpPr>
            <p:cNvPr id="251915" name="AutoShape 11"/>
            <p:cNvCxnSpPr>
              <a:cxnSpLocks noChangeShapeType="1"/>
              <a:stCxn id="251908" idx="3"/>
              <a:endCxn id="251914" idx="1"/>
            </p:cNvCxnSpPr>
            <p:nvPr/>
          </p:nvCxnSpPr>
          <p:spPr bwMode="auto">
            <a:xfrm>
              <a:off x="2041525" y="3584576"/>
              <a:ext cx="1360488" cy="2381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6" name="Rectangle 12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14712" y="4230688"/>
              <a:ext cx="2156579" cy="9096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400" dirty="0" smtClean="0"/>
                <a:t>过</a:t>
              </a:r>
              <a:r>
                <a:rPr lang="zh-CN" altLang="en-US" sz="1400" dirty="0" smtClean="0"/>
                <a:t>账 </a:t>
              </a:r>
              <a:r>
                <a:rPr lang="en-US" sz="1400" b="1" dirty="0" smtClean="0">
                  <a:solidFill>
                    <a:srgbClr val="345B94"/>
                  </a:solidFill>
                  <a:latin typeface="+mj-lt"/>
                </a:rPr>
                <a:t>SI</a:t>
              </a:r>
              <a:endParaRPr lang="en-US" sz="1400" b="1" dirty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主层</a:t>
              </a:r>
              <a:endParaRPr lang="en-US" altLang="zh-CN" sz="1400" dirty="0" smtClean="0">
                <a:solidFill>
                  <a:srgbClr val="345B94"/>
                </a:solidFill>
                <a:latin typeface="+mj-lt"/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  <a:latin typeface="+mj-lt"/>
                </a:rPr>
                <a:t>被分配</a:t>
              </a:r>
              <a:r>
                <a:rPr lang="en-US" sz="1400" dirty="0" smtClean="0">
                  <a:solidFill>
                    <a:srgbClr val="345B94"/>
                  </a:solidFill>
                  <a:latin typeface="+mj-lt"/>
                </a:rPr>
                <a:t> </a:t>
              </a:r>
              <a:r>
                <a:rPr lang="en-US" sz="1400" dirty="0">
                  <a:solidFill>
                    <a:srgbClr val="345B94"/>
                  </a:solidFill>
                  <a:latin typeface="+mj-lt"/>
                </a:rPr>
                <a:t>*</a:t>
              </a:r>
            </a:p>
          </p:txBody>
        </p:sp>
        <p:sp>
          <p:nvSpPr>
            <p:cNvPr id="251917" name="Rectangle 13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7015162" y="3138488"/>
              <a:ext cx="1637619" cy="8969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 algn="ctr">
              <a:solidFill>
                <a:srgbClr val="5A87C6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r>
                <a:rPr lang="zh-CN" altLang="en-US" sz="1400" dirty="0" smtClean="0">
                  <a:solidFill>
                    <a:srgbClr val="345B94"/>
                  </a:solidFill>
                </a:rPr>
                <a:t>主层</a:t>
              </a:r>
              <a:endParaRPr lang="en-US" altLang="zh-CN" sz="1400" dirty="0" smtClean="0">
                <a:solidFill>
                  <a:srgbClr val="345B94"/>
                </a:solidFill>
              </a:endParaRPr>
            </a:p>
            <a:p>
              <a:r>
                <a:rPr lang="zh-CN" altLang="en-US" sz="1400" dirty="0" smtClean="0">
                  <a:solidFill>
                    <a:srgbClr val="345B94"/>
                  </a:solidFill>
                </a:rPr>
                <a:t>被分配</a:t>
              </a:r>
              <a:endParaRPr lang="en-US" sz="1400" dirty="0">
                <a:solidFill>
                  <a:srgbClr val="345B94"/>
                </a:solidFill>
              </a:endParaRPr>
            </a:p>
          </p:txBody>
        </p:sp>
        <p:cxnSp>
          <p:nvCxnSpPr>
            <p:cNvPr id="251918" name="AutoShape 14"/>
            <p:cNvCxnSpPr>
              <a:cxnSpLocks noChangeShapeType="1"/>
            </p:cNvCxnSpPr>
            <p:nvPr/>
          </p:nvCxnSpPr>
          <p:spPr bwMode="auto">
            <a:xfrm>
              <a:off x="5638800" y="3586957"/>
              <a:ext cx="1385887" cy="158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51919" name="Text Box 15"/>
            <p:cNvSpPr txBox="1">
              <a:spLocks noChangeArrowheads="1"/>
            </p:cNvSpPr>
            <p:nvPr/>
          </p:nvSpPr>
          <p:spPr bwMode="auto">
            <a:xfrm>
              <a:off x="5686425" y="1203325"/>
              <a:ext cx="1143000" cy="723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三单</a:t>
              </a:r>
              <a:endParaRPr lang="en-US" altLang="zh-CN" sz="1400" b="1" dirty="0" smtClean="0">
                <a:solidFill>
                  <a:srgbClr val="345B94"/>
                </a:solidFill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匹配</a:t>
              </a:r>
              <a:endParaRPr lang="en-US" sz="1400" b="1" dirty="0">
                <a:solidFill>
                  <a:srgbClr val="345B94"/>
                </a:solidFill>
                <a:latin typeface="+mj-lt"/>
              </a:endParaRPr>
            </a:p>
          </p:txBody>
        </p:sp>
        <p:sp>
          <p:nvSpPr>
            <p:cNvPr id="251920" name="Text Box 16"/>
            <p:cNvSpPr txBox="1">
              <a:spLocks noChangeArrowheads="1"/>
            </p:cNvSpPr>
            <p:nvPr/>
          </p:nvSpPr>
          <p:spPr bwMode="auto">
            <a:xfrm>
              <a:off x="5692775" y="2225675"/>
              <a:ext cx="1143000" cy="723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修改</a:t>
              </a:r>
              <a:endParaRPr lang="en-US" altLang="zh-CN" sz="1400" b="1" dirty="0" smtClean="0">
                <a:solidFill>
                  <a:srgbClr val="345B94"/>
                </a:solidFill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分配</a:t>
              </a:r>
              <a:endParaRPr lang="en-US" sz="1400" b="1" dirty="0">
                <a:solidFill>
                  <a:srgbClr val="345B94"/>
                </a:solidFill>
                <a:latin typeface="+mj-lt"/>
              </a:endParaRPr>
            </a:p>
          </p:txBody>
        </p:sp>
        <p:sp>
          <p:nvSpPr>
            <p:cNvPr id="251921" name="Text Box 17"/>
            <p:cNvSpPr txBox="1">
              <a:spLocks noChangeArrowheads="1"/>
            </p:cNvSpPr>
            <p:nvPr/>
          </p:nvSpPr>
          <p:spPr bwMode="auto">
            <a:xfrm>
              <a:off x="5692775" y="3267075"/>
              <a:ext cx="1143000" cy="723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</a:rPr>
                <a:t>修改</a:t>
              </a:r>
              <a:endParaRPr lang="en-US" altLang="zh-CN" sz="1400" b="1" dirty="0" smtClean="0">
                <a:solidFill>
                  <a:srgbClr val="345B94"/>
                </a:solidFill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</a:rPr>
                <a:t>分配</a:t>
              </a:r>
              <a:endParaRPr lang="en-US" sz="1400" b="1" dirty="0">
                <a:solidFill>
                  <a:srgbClr val="345B94"/>
                </a:solidFill>
              </a:endParaRPr>
            </a:p>
          </p:txBody>
        </p:sp>
        <p:sp>
          <p:nvSpPr>
            <p:cNvPr id="251922" name="Text Box 18"/>
            <p:cNvSpPr txBox="1">
              <a:spLocks noChangeArrowheads="1"/>
            </p:cNvSpPr>
            <p:nvPr/>
          </p:nvSpPr>
          <p:spPr bwMode="auto">
            <a:xfrm>
              <a:off x="2279650" y="3082925"/>
              <a:ext cx="1143000" cy="104644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供应商</a:t>
              </a:r>
              <a:endParaRPr lang="en-US" altLang="zh-CN" sz="1400" b="1" dirty="0" smtClean="0">
                <a:solidFill>
                  <a:srgbClr val="345B94"/>
                </a:solidFill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发</a:t>
              </a: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票</a:t>
              </a:r>
              <a:endParaRPr lang="en-US" altLang="zh-CN" sz="1400" b="1" dirty="0" smtClean="0">
                <a:solidFill>
                  <a:srgbClr val="345B94"/>
                </a:solidFill>
                <a:latin typeface="+mj-lt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1400" b="1" dirty="0" smtClean="0">
                  <a:solidFill>
                    <a:srgbClr val="345B94"/>
                  </a:solidFill>
                  <a:latin typeface="+mj-lt"/>
                </a:rPr>
                <a:t>创建</a:t>
              </a:r>
              <a:endParaRPr lang="en-US" sz="1400" b="1" dirty="0">
                <a:solidFill>
                  <a:srgbClr val="345B94"/>
                </a:solidFill>
                <a:latin typeface="+mj-lt"/>
              </a:endParaRPr>
            </a:p>
          </p:txBody>
        </p:sp>
        <p:sp>
          <p:nvSpPr>
            <p:cNvPr id="251923" name="Rectangle 19">
              <a:hlinkClick r:id="rId2" action="ppaction://hlinkpres?slideindex=1&amp;slidetitle="/>
            </p:cNvPr>
            <p:cNvSpPr>
              <a:spLocks noChangeArrowheads="1"/>
            </p:cNvSpPr>
            <p:nvPr/>
          </p:nvSpPr>
          <p:spPr bwMode="auto">
            <a:xfrm>
              <a:off x="3414713" y="1068388"/>
              <a:ext cx="2123996" cy="884237"/>
            </a:xfrm>
            <a:prstGeom prst="rect">
              <a:avLst/>
            </a:prstGeom>
            <a:solidFill>
              <a:schemeClr val="accent2"/>
            </a:solidFill>
            <a:ln w="28575" algn="ctr">
              <a:solidFill>
                <a:schemeClr val="accent6">
                  <a:lumMod val="20000"/>
                  <a:lumOff val="80000"/>
                </a:schemeClr>
              </a:solidFill>
              <a:prstDash val="dash"/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anchor="ctr"/>
            <a:lstStyle/>
            <a:p>
              <a:r>
                <a:rPr lang="zh-CN" altLang="en-US" sz="1400" dirty="0" smtClean="0">
                  <a:latin typeface="+mj-lt"/>
                </a:rPr>
                <a:t>没过账</a:t>
              </a:r>
              <a:endParaRPr lang="en-US" altLang="zh-CN" sz="1400" dirty="0" smtClean="0">
                <a:latin typeface="+mj-lt"/>
              </a:endParaRPr>
            </a:p>
            <a:p>
              <a:r>
                <a:rPr lang="zh-CN" altLang="en-US" sz="1400" u="sng" dirty="0" smtClean="0">
                  <a:latin typeface="+mj-lt"/>
                </a:rPr>
                <a:t>初始</a:t>
              </a:r>
              <a:r>
                <a:rPr lang="en-US" sz="1400" u="sng" dirty="0" smtClean="0">
                  <a:latin typeface="+mj-lt"/>
                </a:rPr>
                <a:t>*</a:t>
              </a:r>
              <a:endParaRPr lang="en-US" sz="1400" u="sng" dirty="0">
                <a:latin typeface="+mj-lt"/>
              </a:endParaRPr>
            </a:p>
          </p:txBody>
        </p:sp>
        <p:cxnSp>
          <p:nvCxnSpPr>
            <p:cNvPr id="251924" name="AutoShape 20"/>
            <p:cNvCxnSpPr>
              <a:cxnSpLocks noChangeShapeType="1"/>
              <a:stCxn id="251908" idx="3"/>
              <a:endCxn id="251923" idx="1"/>
            </p:cNvCxnSpPr>
            <p:nvPr/>
          </p:nvCxnSpPr>
          <p:spPr bwMode="auto">
            <a:xfrm flipV="1">
              <a:off x="2041525" y="1510507"/>
              <a:ext cx="1373188" cy="2074069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51925" name="AutoShape 21"/>
            <p:cNvCxnSpPr>
              <a:cxnSpLocks noChangeShapeType="1"/>
              <a:stCxn id="251908" idx="3"/>
              <a:endCxn id="251916" idx="1"/>
            </p:cNvCxnSpPr>
            <p:nvPr/>
          </p:nvCxnSpPr>
          <p:spPr bwMode="auto">
            <a:xfrm>
              <a:off x="2041525" y="3584576"/>
              <a:ext cx="1373187" cy="1100931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cxnSp>
          <p:nvCxnSpPr>
            <p:cNvPr id="251926" name="AutoShape 22"/>
            <p:cNvCxnSpPr>
              <a:cxnSpLocks noChangeShapeType="1"/>
              <a:stCxn id="251923" idx="1"/>
              <a:endCxn id="251916" idx="1"/>
            </p:cNvCxnSpPr>
            <p:nvPr/>
          </p:nvCxnSpPr>
          <p:spPr bwMode="auto">
            <a:xfrm rot="10800000" flipV="1">
              <a:off x="3414713" y="1510507"/>
              <a:ext cx="1" cy="3175000"/>
            </a:xfrm>
            <a:prstGeom prst="bentConnector3">
              <a:avLst>
                <a:gd name="adj1" fmla="val 22860100000"/>
              </a:avLst>
            </a:prstGeom>
            <a:noFill/>
            <a:ln w="9525">
              <a:solidFill>
                <a:srgbClr val="007A00"/>
              </a:solidFill>
              <a:prstDash val="dash"/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51927" name="AutoShape 23"/>
            <p:cNvCxnSpPr>
              <a:cxnSpLocks noChangeShapeType="1"/>
              <a:stCxn id="251923" idx="1"/>
              <a:endCxn id="251914" idx="1"/>
            </p:cNvCxnSpPr>
            <p:nvPr/>
          </p:nvCxnSpPr>
          <p:spPr bwMode="auto">
            <a:xfrm rot="10800000" flipV="1">
              <a:off x="3402013" y="1510507"/>
              <a:ext cx="12700" cy="2076450"/>
            </a:xfrm>
            <a:prstGeom prst="bentConnector3">
              <a:avLst>
                <a:gd name="adj1" fmla="val 1900000"/>
              </a:avLst>
            </a:prstGeom>
            <a:noFill/>
            <a:ln w="9525">
              <a:solidFill>
                <a:srgbClr val="5A87C6"/>
              </a:solidFill>
              <a:prstDash val="dash"/>
              <a:miter lim="800000"/>
              <a:headEnd/>
              <a:tailEnd type="triangle" w="med" len="med"/>
            </a:ln>
            <a:effectLst/>
          </p:spPr>
        </p:cxnSp>
        <p:sp>
          <p:nvSpPr>
            <p:cNvPr id="251928" name="Text Box 24"/>
            <p:cNvSpPr txBox="1">
              <a:spLocks noChangeArrowheads="1"/>
            </p:cNvSpPr>
            <p:nvPr/>
          </p:nvSpPr>
          <p:spPr bwMode="auto">
            <a:xfrm>
              <a:off x="3403600" y="5391150"/>
              <a:ext cx="2603500" cy="40011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 tIns="91440" bIns="9144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400" b="1" dirty="0">
                  <a:solidFill>
                    <a:srgbClr val="5A87C6"/>
                  </a:solidFill>
                  <a:latin typeface="+mj-lt"/>
                </a:rPr>
                <a:t>(*) </a:t>
              </a:r>
              <a:r>
                <a:rPr lang="zh-CN" altLang="en-US" sz="1400" b="1" dirty="0" smtClean="0">
                  <a:solidFill>
                    <a:srgbClr val="5A87C6"/>
                  </a:solidFill>
                  <a:latin typeface="+mj-lt"/>
                </a:rPr>
                <a:t>被发票状态决定</a:t>
              </a:r>
              <a:endParaRPr lang="en-US" sz="1400" b="1" dirty="0">
                <a:solidFill>
                  <a:srgbClr val="5A87C6"/>
                </a:solidFill>
                <a:latin typeface="+mj-lt"/>
              </a:endParaRPr>
            </a:p>
          </p:txBody>
        </p:sp>
        <p:cxnSp>
          <p:nvCxnSpPr>
            <p:cNvPr id="251929" name="AutoShape 25"/>
            <p:cNvCxnSpPr>
              <a:cxnSpLocks noChangeShapeType="1"/>
              <a:stCxn id="251923" idx="1"/>
              <a:endCxn id="251907" idx="1"/>
            </p:cNvCxnSpPr>
            <p:nvPr/>
          </p:nvCxnSpPr>
          <p:spPr bwMode="auto">
            <a:xfrm rot="10800000" flipV="1">
              <a:off x="3402013" y="1510507"/>
              <a:ext cx="12701" cy="1028700"/>
            </a:xfrm>
            <a:prstGeom prst="bentConnector3">
              <a:avLst>
                <a:gd name="adj1" fmla="val 1899858"/>
              </a:avLst>
            </a:prstGeom>
            <a:noFill/>
            <a:ln w="9525">
              <a:solidFill>
                <a:srgbClr val="007A00"/>
              </a:solidFill>
              <a:prstDash val="dash"/>
              <a:miter lim="800000"/>
              <a:headEnd/>
              <a:tailEnd type="triangle" w="med" len="med"/>
            </a:ln>
            <a:effectLst/>
          </p:spPr>
        </p:cxnSp>
        <p:cxnSp>
          <p:nvCxnSpPr>
            <p:cNvPr id="251930" name="AutoShape 26"/>
            <p:cNvCxnSpPr>
              <a:cxnSpLocks noChangeShapeType="1"/>
            </p:cNvCxnSpPr>
            <p:nvPr/>
          </p:nvCxnSpPr>
          <p:spPr bwMode="auto">
            <a:xfrm>
              <a:off x="5594840" y="1510507"/>
              <a:ext cx="1417147" cy="1588"/>
            </a:xfrm>
            <a:prstGeom prst="straightConnector1">
              <a:avLst/>
            </a:prstGeom>
            <a:noFill/>
            <a:ln w="28575">
              <a:solidFill>
                <a:srgbClr val="5A87C6"/>
              </a:solidFill>
              <a:prstDash val="dash"/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0099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  <a:ln/>
        </p:spPr>
      </p:pic>
      <p:sp>
        <p:nvSpPr>
          <p:cNvPr id="260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动手练习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EF-PP-090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Purchasing Process&amp;#x0D;&amp;#x0A;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01&quot;/&gt;&lt;/object&gt;&lt;object type=&quot;3&quot; unique_id=&quot;10006&quot;&gt;&lt;property id=&quot;20148&quot; value=&quot;5&quot;/&gt;&lt;property id=&quot;20300&quot; value=&quot;Slide 3 - &amp;quot;Demo&amp;quot;&quot;/&gt;&lt;property id=&quot;20307&quot; value=&quot;276&quot;/&gt;&lt;/object&gt;&lt;object type=&quot;3&quot; unique_id=&quot;10007&quot;&gt;&lt;property id=&quot;20148&quot; value=&quot;5&quot;/&gt;&lt;property id=&quot;20300&quot; value=&quot;Slide 4 - &amp;quot;Requisition to Shipment Flow&amp;quot;&quot;/&gt;&lt;property id=&quot;20307&quot; value=&quot;312&quot;/&gt;&lt;/object&gt;&lt;object type=&quot;3&quot; unique_id=&quot;10008&quot;&gt;&lt;property id=&quot;20148&quot; value=&quot;5&quot;/&gt;&lt;property id=&quot;20300&quot; value=&quot;Slide 5 - &amp;quot;Supplier Invoice Flow&amp;quot;&quot;/&gt;&lt;property id=&quot;20307&quot; value=&quot;313&quot;/&gt;&lt;/object&gt;&lt;object type=&quot;3&quot; unique_id=&quot;10009&quot;&gt;&lt;property id=&quot;20148&quot; value=&quot;5&quot;/&gt;&lt;property id=&quot;20300&quot; value=&quot;Slide 6&quot;/&gt;&lt;property id=&quot;20307&quot; value=&quot;310&quot;/&gt;&lt;/object&gt;&lt;object type=&quot;3&quot; unique_id=&quot;10010&quot;&gt;&lt;property id=&quot;20148&quot; value=&quot;5&quot;/&gt;&lt;property id=&quot;20300&quot; value=&quot;Slide 7 - &amp;quot;Supplier Invoice Flows with Invoice Status&amp;quot;&quot;/&gt;&lt;property id=&quot;20307&quot; value=&quot;311&quot;/&gt;&lt;/object&gt;&lt;object type=&quot;3&quot; unique_id=&quot;10011&quot;&gt;&lt;property id=&quot;20148&quot; value=&quot;5&quot;/&gt;&lt;property id=&quot;20300&quot; value=&quot;Slide 8 - &amp;quot;Hands-on Exercises&amp;quot;&quot;/&gt;&lt;property id=&quot;20307&quot; value=&quot;31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1975</TotalTime>
  <Words>318</Words>
  <Application>Microsoft Office PowerPoint</Application>
  <PresentationFormat>On-screen Show (4:3)</PresentationFormat>
  <Paragraphs>73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采购处理 </vt:lpstr>
      <vt:lpstr>概述</vt:lpstr>
      <vt:lpstr>演示</vt:lpstr>
      <vt:lpstr>申请到发货流程</vt:lpstr>
      <vt:lpstr>供应商发票流程</vt:lpstr>
      <vt:lpstr>收料单匹配 对 财务匹配</vt:lpstr>
      <vt:lpstr>带有发票状态的供应商发票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126</cp:revision>
  <dcterms:created xsi:type="dcterms:W3CDTF">2006-05-18T22:11:08Z</dcterms:created>
  <dcterms:modified xsi:type="dcterms:W3CDTF">2011-11-15T03:39:39Z</dcterms:modified>
</cp:coreProperties>
</file>