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39"/>
  </p:notesMasterIdLst>
  <p:handoutMasterIdLst>
    <p:handoutMasterId r:id="rId40"/>
  </p:handoutMasterIdLst>
  <p:sldIdLst>
    <p:sldId id="264" r:id="rId2"/>
    <p:sldId id="322" r:id="rId3"/>
    <p:sldId id="319" r:id="rId4"/>
    <p:sldId id="342" r:id="rId5"/>
    <p:sldId id="302" r:id="rId6"/>
    <p:sldId id="309" r:id="rId7"/>
    <p:sldId id="310" r:id="rId8"/>
    <p:sldId id="340" r:id="rId9"/>
    <p:sldId id="330" r:id="rId10"/>
    <p:sldId id="311" r:id="rId11"/>
    <p:sldId id="328" r:id="rId12"/>
    <p:sldId id="329" r:id="rId13"/>
    <p:sldId id="343" r:id="rId14"/>
    <p:sldId id="305" r:id="rId15"/>
    <p:sldId id="326" r:id="rId16"/>
    <p:sldId id="327" r:id="rId17"/>
    <p:sldId id="344" r:id="rId18"/>
    <p:sldId id="320" r:id="rId19"/>
    <p:sldId id="288" r:id="rId20"/>
    <p:sldId id="279" r:id="rId21"/>
    <p:sldId id="341" r:id="rId22"/>
    <p:sldId id="306" r:id="rId23"/>
    <p:sldId id="283" r:id="rId24"/>
    <p:sldId id="345" r:id="rId25"/>
    <p:sldId id="308" r:id="rId26"/>
    <p:sldId id="280" r:id="rId27"/>
    <p:sldId id="286" r:id="rId28"/>
    <p:sldId id="314" r:id="rId29"/>
    <p:sldId id="316" r:id="rId30"/>
    <p:sldId id="317" r:id="rId31"/>
    <p:sldId id="321" r:id="rId32"/>
    <p:sldId id="346" r:id="rId33"/>
    <p:sldId id="331" r:id="rId34"/>
    <p:sldId id="332" r:id="rId35"/>
    <p:sldId id="333" r:id="rId36"/>
    <p:sldId id="334" r:id="rId37"/>
    <p:sldId id="347" r:id="rId38"/>
  </p:sldIdLst>
  <p:sldSz cx="9144000" cy="6858000" type="screen4x3"/>
  <p:notesSz cx="7315200" cy="9601200"/>
  <p:custDataLst>
    <p:tags r:id="rId41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315" autoAdjust="0"/>
    <p:restoredTop sz="88116" autoAdjust="0"/>
  </p:normalViewPr>
  <p:slideViewPr>
    <p:cSldViewPr snapToGrid="0">
      <p:cViewPr varScale="1">
        <p:scale>
          <a:sx n="80" d="100"/>
          <a:sy n="80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4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E9A1E5F8-8648-4AE5-A4EC-FFCC7384E0A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4.2_1_requisition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C1A1D81D-B2D9-47FA-853C-AB879A90AE9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56140E-73F1-42B9-9684-B1E8DB0864F6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4CFDD1C-8214-4156-B432-9FC649D11E7E}" type="slidenum">
              <a:rPr lang="en-US"/>
              <a:pPr/>
              <a:t>6</a:t>
            </a:fld>
            <a:endParaRPr lang="en-US"/>
          </a:p>
        </p:txBody>
      </p:sp>
      <p:sp>
        <p:nvSpPr>
          <p:cNvPr id="265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5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New option for simple Invoice Registration, using new property of Invoice Status Code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A91C249-10D7-4D99-999B-4041CE06B800}" type="slidenum">
              <a:rPr lang="en-US"/>
              <a:pPr/>
              <a:t>7</a:t>
            </a:fld>
            <a:endParaRPr lang="en-US"/>
          </a:p>
        </p:txBody>
      </p:sp>
      <p:sp>
        <p:nvSpPr>
          <p:cNvPr id="2662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/>
              <a:t>Initial invoices can be modified, including amounts, and postings, etc., before posting to official accounting layer.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FF2714-1133-4982-8CFD-89873DF3C2D9}" type="slidenum">
              <a:rPr lang="en-US"/>
              <a:pPr/>
              <a:t>9</a:t>
            </a:fld>
            <a:endParaRPr lang="en-US"/>
          </a:p>
        </p:txBody>
      </p:sp>
      <p:sp>
        <p:nvSpPr>
          <p:cNvPr id="290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/>
              <a:t>Link to Invoice:</a:t>
            </a:r>
            <a:r>
              <a:rPr lang="en-GB"/>
              <a:t> Only for credit notes. </a:t>
            </a:r>
          </a:p>
          <a:p>
            <a:r>
              <a:rPr lang="en-GB"/>
              <a:t>A credit note can have a 1-to-1 link to a SI. </a:t>
            </a:r>
          </a:p>
          <a:p>
            <a:r>
              <a:rPr lang="en-GB"/>
              <a:t>Only SIs for the same supplier with an open balance &gt;= than the credit note amount can be selected.  </a:t>
            </a:r>
          </a:p>
          <a:p>
            <a:r>
              <a:rPr lang="en-GB"/>
              <a:t>Linking implies an automatic adjustment (posting) of the SI and credit note with a posting date equal to the posting date of the credit note.</a:t>
            </a:r>
          </a:p>
          <a:p>
            <a:endParaRPr lang="en-GB" b="1"/>
          </a:p>
          <a:p>
            <a:r>
              <a:rPr lang="en-GB" b="1"/>
              <a:t>Adjustment:</a:t>
            </a:r>
            <a:r>
              <a:rPr lang="en-GB"/>
              <a:t> The daybook to use for a credit note / SI adjustment (see Link to Invoice field).  The internal daybook must be SA (Supplier Adjustment); the sequential number is system generated.</a:t>
            </a:r>
            <a:endParaRPr lang="en-US"/>
          </a:p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BCF675-102F-46F0-9B35-D688A317EDA8}" type="slidenum">
              <a:rPr lang="en-US"/>
              <a:pPr/>
              <a:t>10</a:t>
            </a:fld>
            <a:endParaRPr lang="en-US"/>
          </a:p>
        </p:txBody>
      </p:sp>
      <p:sp>
        <p:nvSpPr>
          <p:cNvPr id="267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7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en-GB"/>
              <a:t>New options to reverse and optionally replace existing invoices</a:t>
            </a:r>
          </a:p>
          <a:p>
            <a:pPr>
              <a:lnSpc>
                <a:spcPct val="70000"/>
              </a:lnSpc>
            </a:pPr>
            <a:r>
              <a:rPr lang="en-GB"/>
              <a:t>Works with financial and receiver matching</a:t>
            </a:r>
          </a:p>
          <a:p>
            <a:pPr>
              <a:lnSpc>
                <a:spcPct val="70000"/>
              </a:lnSpc>
            </a:pPr>
            <a:r>
              <a:rPr lang="en-GB"/>
              <a:t>Reversal is automatically matched to original invoice</a:t>
            </a:r>
          </a:p>
          <a:p>
            <a:pPr>
              <a:lnSpc>
                <a:spcPct val="70000"/>
              </a:lnSpc>
            </a:pPr>
            <a:r>
              <a:rPr lang="en-GB"/>
              <a:t>Can use correction of accounting functionality</a:t>
            </a:r>
          </a:p>
          <a:p>
            <a:pPr>
              <a:lnSpc>
                <a:spcPct val="70000"/>
              </a:lnSpc>
            </a:pPr>
            <a:r>
              <a:rPr lang="en-GB"/>
              <a:t>Operational updates are reversed so that receiver matching can be corrected</a:t>
            </a:r>
          </a:p>
          <a:p>
            <a:pPr>
              <a:lnSpc>
                <a:spcPct val="70000"/>
              </a:lnSpc>
            </a:pPr>
            <a:r>
              <a:rPr lang="en-GB"/>
              <a:t>Option to copy original receiver matching details for replacement invoice (under development)</a:t>
            </a:r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F59061-0D16-478E-A53D-1CBDA8CA8536}" type="slidenum">
              <a:rPr lang="en-US"/>
              <a:pPr/>
              <a:t>11</a:t>
            </a:fld>
            <a:endParaRPr lang="en-US"/>
          </a:p>
        </p:txBody>
      </p:sp>
      <p:sp>
        <p:nvSpPr>
          <p:cNvPr id="285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5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Tax Details are now stored in the receiver matching</a:t>
            </a:r>
          </a:p>
          <a:p>
            <a:r>
              <a:rPr lang="en-GB"/>
              <a:t>Tax amounts can be edited, depending on settings for the tax rate concerned</a:t>
            </a:r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4EE680-BB01-491F-8F2C-D359EC9D2F6F}" type="slidenum">
              <a:rPr lang="en-US"/>
              <a:pPr/>
              <a:t>12</a:t>
            </a:fld>
            <a:endParaRPr lang="en-US"/>
          </a:p>
        </p:txBody>
      </p:sp>
      <p:sp>
        <p:nvSpPr>
          <p:cNvPr id="287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7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Better handling of taxes accrued at receipt and non-recoverable taxes - changes to tax amounts do not require manual posting</a:t>
            </a:r>
          </a:p>
          <a:p>
            <a:r>
              <a:rPr lang="en-GB"/>
              <a:t>Corrections to taxes are automatically made in the matching posting.</a:t>
            </a: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3715572-9F01-4EDA-A415-B5224144C959}" type="slidenum">
              <a:rPr lang="en-US"/>
              <a:pPr/>
              <a:t>15</a:t>
            </a:fld>
            <a:endParaRPr lang="en-US"/>
          </a:p>
        </p:txBody>
      </p:sp>
      <p:sp>
        <p:nvSpPr>
          <p:cNvPr id="278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8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152400" indent="-152400">
              <a:lnSpc>
                <a:spcPct val="80000"/>
              </a:lnSpc>
            </a:pPr>
            <a:r>
              <a:rPr lang="en-US" sz="800"/>
              <a:t>1) Allocated – Approved –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is: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2) Not Allocated – Not Approved – Blocked for payment – Allocate – Approve – 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a) Create a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	Invoice Status code must be: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allocated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Not 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Blocked for payment  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Matching Posting Tab: Disabled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Further transaction run to: approve, transfer, release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Allocation: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 Change Invoice Status Code to Allocated, approve, 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primary layer (Allocation)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3) Allocation to transient layer – transfer to primary layer</a:t>
            </a:r>
          </a:p>
          <a:p>
            <a:pPr marL="152400" indent="-152400">
              <a:lnSpc>
                <a:spcPct val="80000"/>
              </a:lnSpc>
              <a:buFontTx/>
              <a:buAutoNum type="alphaLcParenR"/>
            </a:pPr>
            <a:r>
              <a:rPr lang="en-US" sz="800"/>
              <a:t>Create supplier invoice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General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Invoice Status code must be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Transient allocation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Approved</a:t>
            </a:r>
          </a:p>
          <a:p>
            <a:pPr marL="1066800" lvl="2" indent="-152400">
              <a:lnSpc>
                <a:spcPct val="80000"/>
              </a:lnSpc>
            </a:pPr>
            <a:r>
              <a:rPr lang="en-US" sz="800"/>
              <a:t>Released for payment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 Matching Posting Tab</a:t>
            </a:r>
          </a:p>
          <a:p>
            <a:pPr marL="609600" lvl="1" indent="-152400">
              <a:lnSpc>
                <a:spcPct val="80000"/>
              </a:lnSpc>
            </a:pPr>
            <a:r>
              <a:rPr lang="en-US" sz="800"/>
              <a:t>Matching Daybook linked to transient layer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A second transaction run is needed to transfer the allocation from transient to official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  <a:p>
            <a:pPr marL="152400" indent="-152400">
              <a:lnSpc>
                <a:spcPct val="80000"/>
              </a:lnSpc>
            </a:pPr>
            <a:r>
              <a:rPr lang="en-US" sz="800"/>
              <a:t>b) Supplier invoice modify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General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status to Allocated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Matching Tab</a:t>
            </a:r>
          </a:p>
          <a:p>
            <a:pPr marL="152400" indent="-152400">
              <a:lnSpc>
                <a:spcPct val="80000"/>
              </a:lnSpc>
            </a:pPr>
            <a:r>
              <a:rPr lang="en-US" sz="800"/>
              <a:t>		Change matching daybook to one linked to primary layer</a:t>
            </a:r>
          </a:p>
          <a:p>
            <a:pPr marL="152400" indent="-152400">
              <a:lnSpc>
                <a:spcPct val="80000"/>
              </a:lnSpc>
            </a:pPr>
            <a:endParaRPr lang="en-US" sz="8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4.2_1_requisition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688A128-9DE7-4B32-B8A9-A339F6D09BA5}" type="slidenum">
              <a:rPr lang="en-US"/>
              <a:pPr/>
              <a:t>19</a:t>
            </a:fld>
            <a:endParaRPr lang="en-US"/>
          </a:p>
        </p:txBody>
      </p:sp>
      <p:sp>
        <p:nvSpPr>
          <p:cNvPr id="270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0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Electronic Transfer</a:t>
            </a:r>
          </a:p>
          <a:p>
            <a:pPr lvl="1"/>
            <a:r>
              <a:rPr lang="en-US"/>
              <a:t>With prior payment selection</a:t>
            </a:r>
          </a:p>
          <a:p>
            <a:pPr lvl="1"/>
            <a:r>
              <a:rPr lang="en-US"/>
              <a:t>Uses EDI for payment format transformation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2008-EF-APP-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EF-APP-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0" dirty="0" smtClean="0">
                <a:solidFill>
                  <a:schemeClr val="tx1"/>
                </a:solidFill>
              </a:rPr>
              <a:t>应付账款处理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dirty="0" smtClean="0"/>
              <a:t>新的选项</a:t>
            </a:r>
          </a:p>
          <a:p>
            <a:pPr>
              <a:lnSpc>
                <a:spcPct val="90000"/>
              </a:lnSpc>
            </a:pPr>
            <a:endParaRPr lang="zh-CN" altLang="en-US" sz="2000" dirty="0" smtClean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冲销自动匹配到原始发票</a:t>
            </a:r>
          </a:p>
          <a:p>
            <a:pPr>
              <a:lnSpc>
                <a:spcPct val="90000"/>
              </a:lnSpc>
            </a:pPr>
            <a:endParaRPr lang="zh-CN" altLang="en-US" sz="2000" dirty="0" smtClean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会计的更正功能（可选）</a:t>
            </a:r>
          </a:p>
          <a:p>
            <a:pPr>
              <a:lnSpc>
                <a:spcPct val="90000"/>
              </a:lnSpc>
            </a:pPr>
            <a:endParaRPr lang="zh-CN" altLang="en-US" sz="2000" dirty="0" smtClean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运行更新</a:t>
            </a:r>
            <a:endParaRPr lang="en-GB" sz="2000" dirty="0"/>
          </a:p>
        </p:txBody>
      </p:sp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供应商发票冲销</a:t>
            </a:r>
            <a:r>
              <a:rPr lang="en-US" altLang="zh-CN" dirty="0" smtClean="0"/>
              <a:t>, </a:t>
            </a:r>
            <a:r>
              <a:rPr lang="zh-CN" altLang="en-US" dirty="0" smtClean="0"/>
              <a:t>替换</a:t>
            </a:r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EF-APP-110</a:t>
            </a:r>
            <a:endParaRPr lang="en-US"/>
          </a:p>
        </p:txBody>
      </p:sp>
      <p:pic>
        <p:nvPicPr>
          <p:cNvPr id="251915" name="Picture 11" descr="SI-Revers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0913" y="2635700"/>
            <a:ext cx="5414962" cy="3695700"/>
          </a:xfrm>
          <a:prstGeom prst="rect">
            <a:avLst/>
          </a:prstGeom>
          <a:noFill/>
        </p:spPr>
      </p:pic>
      <p:sp>
        <p:nvSpPr>
          <p:cNvPr id="251912" name="Rectangle 8"/>
          <p:cNvSpPr>
            <a:spLocks noChangeArrowheads="1"/>
          </p:cNvSpPr>
          <p:nvPr/>
        </p:nvSpPr>
        <p:spPr bwMode="auto">
          <a:xfrm>
            <a:off x="3567113" y="5945638"/>
            <a:ext cx="1882775" cy="2889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1911" name="Rectangle 7"/>
          <p:cNvSpPr>
            <a:spLocks noChangeArrowheads="1"/>
          </p:cNvSpPr>
          <p:nvPr/>
        </p:nvSpPr>
        <p:spPr bwMode="auto">
          <a:xfrm>
            <a:off x="3546475" y="4620075"/>
            <a:ext cx="2692400" cy="2762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67822" y="2582216"/>
            <a:ext cx="5915025" cy="3733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在三单匹配中税更新</a:t>
            </a:r>
            <a:endParaRPr lang="en-GB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EF-APP-120</a:t>
            </a:r>
            <a:endParaRPr lang="en-US"/>
          </a:p>
        </p:txBody>
      </p:sp>
      <p:sp>
        <p:nvSpPr>
          <p:cNvPr id="284676" name="Rectangle 4"/>
          <p:cNvSpPr>
            <a:spLocks noGrp="1" noChangeArrowheads="1"/>
          </p:cNvSpPr>
          <p:nvPr>
            <p:ph idx="4294967295"/>
          </p:nvPr>
        </p:nvSpPr>
        <p:spPr>
          <a:xfrm>
            <a:off x="0" y="1211263"/>
            <a:ext cx="8416925" cy="5330825"/>
          </a:xfrm>
        </p:spPr>
        <p:txBody>
          <a:bodyPr/>
          <a:lstStyle/>
          <a:p>
            <a:r>
              <a:rPr lang="zh-CN" altLang="en-US" dirty="0" smtClean="0"/>
              <a:t>在三单匹配中税明细</a:t>
            </a:r>
            <a:endParaRPr lang="en-GB" dirty="0"/>
          </a:p>
          <a:p>
            <a:r>
              <a:rPr lang="zh-CN" altLang="en-US" dirty="0" smtClean="0"/>
              <a:t>税可以被重新计算</a:t>
            </a:r>
            <a:r>
              <a:rPr lang="en-GB" dirty="0" smtClean="0"/>
              <a:t>:</a:t>
            </a:r>
            <a:endParaRPr lang="en-GB" dirty="0"/>
          </a:p>
          <a:p>
            <a:pPr lvl="1"/>
            <a:r>
              <a:rPr lang="zh-CN" altLang="en-US" dirty="0" smtClean="0"/>
              <a:t>自动地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按需求</a:t>
            </a:r>
            <a:endParaRPr lang="en-GB" dirty="0"/>
          </a:p>
          <a:p>
            <a:endParaRPr lang="en-GB" dirty="0"/>
          </a:p>
          <a:p>
            <a:r>
              <a:rPr lang="zh-CN" altLang="en-US" dirty="0" smtClean="0"/>
              <a:t>可选的税金额更新</a:t>
            </a:r>
            <a:endParaRPr lang="en-GB" dirty="0"/>
          </a:p>
          <a:p>
            <a:endParaRPr lang="en-GB" dirty="0"/>
          </a:p>
        </p:txBody>
      </p:sp>
      <p:grpSp>
        <p:nvGrpSpPr>
          <p:cNvPr id="9" name="Group 8"/>
          <p:cNvGrpSpPr/>
          <p:nvPr/>
        </p:nvGrpSpPr>
        <p:grpSpPr>
          <a:xfrm>
            <a:off x="6217571" y="825951"/>
            <a:ext cx="2628900" cy="1809750"/>
            <a:chOff x="6000750" y="1174750"/>
            <a:chExt cx="2628900" cy="1809750"/>
          </a:xfrm>
        </p:grpSpPr>
        <p:pic>
          <p:nvPicPr>
            <p:cNvPr id="284674" name="Picture 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00750" y="1174750"/>
              <a:ext cx="2628900" cy="18097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84678" name="Rectangle 6"/>
            <p:cNvSpPr>
              <a:spLocks noChangeArrowheads="1"/>
            </p:cNvSpPr>
            <p:nvPr/>
          </p:nvSpPr>
          <p:spPr bwMode="auto">
            <a:xfrm>
              <a:off x="6413500" y="252412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税在收货时计提和非抵扣税</a:t>
            </a:r>
            <a:endParaRPr lang="en-GB" sz="2400" dirty="0"/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税更新自动过账</a:t>
            </a:r>
            <a:endParaRPr lang="en-GB" sz="2400" dirty="0"/>
          </a:p>
        </p:txBody>
      </p:sp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在三单匹配中税更新</a:t>
            </a:r>
            <a:endParaRPr lang="en-GB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EF-APP-130</a:t>
            </a:r>
            <a:endParaRPr lang="en-US"/>
          </a:p>
        </p:txBody>
      </p:sp>
      <p:pic>
        <p:nvPicPr>
          <p:cNvPr id="2867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457" y="2235807"/>
            <a:ext cx="7486650" cy="360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r>
              <a:rPr lang="en-US" altLang="zh-CN" sz="2400" dirty="0" smtClean="0"/>
              <a:t>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r>
              <a:rPr lang="en-US" altLang="zh-CN" sz="2400" dirty="0" smtClean="0"/>
              <a:t>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分配流程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EF-APP-150</a:t>
            </a:r>
            <a:endParaRPr lang="en-US"/>
          </a:p>
        </p:txBody>
      </p:sp>
      <p:sp>
        <p:nvSpPr>
          <p:cNvPr id="245762" name="Rectangle 2"/>
          <p:cNvSpPr>
            <a:spLocks noChangeArrowheads="1"/>
          </p:cNvSpPr>
          <p:nvPr/>
        </p:nvSpPr>
        <p:spPr bwMode="auto">
          <a:xfrm>
            <a:off x="5882329" y="1331698"/>
            <a:ext cx="2300140" cy="3871898"/>
          </a:xfrm>
          <a:prstGeom prst="rect">
            <a:avLst/>
          </a:prstGeom>
          <a:solidFill>
            <a:srgbClr val="CFD9DF"/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3" name="Rectangle 3"/>
          <p:cNvSpPr>
            <a:spLocks noChangeArrowheads="1"/>
          </p:cNvSpPr>
          <p:nvPr/>
        </p:nvSpPr>
        <p:spPr bwMode="auto">
          <a:xfrm>
            <a:off x="3320409" y="1331698"/>
            <a:ext cx="2300140" cy="5087956"/>
          </a:xfrm>
          <a:prstGeom prst="rect">
            <a:avLst/>
          </a:prstGeom>
          <a:solidFill>
            <a:srgbClr val="CFD9DF"/>
          </a:solidFill>
          <a:ln w="12700">
            <a:noFill/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/>
            <a:endParaRPr lang="en-US" sz="1200" b="1">
              <a:latin typeface="+mj-lt"/>
            </a:endParaRPr>
          </a:p>
        </p:txBody>
      </p:sp>
      <p:sp>
        <p:nvSpPr>
          <p:cNvPr id="245764" name="Rectangle 4"/>
          <p:cNvSpPr>
            <a:spLocks noChangeArrowheads="1"/>
          </p:cNvSpPr>
          <p:nvPr/>
        </p:nvSpPr>
        <p:spPr bwMode="auto">
          <a:xfrm>
            <a:off x="622169" y="548785"/>
            <a:ext cx="2573518" cy="48825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300" dirty="0" smtClean="0">
                <a:latin typeface="+mj-lt"/>
              </a:rPr>
              <a:t>创建供应商发票</a:t>
            </a:r>
            <a:r>
              <a:rPr lang="en-US" sz="1300" dirty="0" smtClean="0">
                <a:latin typeface="+mj-lt"/>
              </a:rPr>
              <a:t>.</a:t>
            </a:r>
            <a:endParaRPr lang="en-US" sz="1300" dirty="0">
              <a:latin typeface="+mj-lt"/>
            </a:endParaRPr>
          </a:p>
        </p:txBody>
      </p:sp>
      <p:sp>
        <p:nvSpPr>
          <p:cNvPr id="245765" name="Rectangle 5"/>
          <p:cNvSpPr>
            <a:spLocks noChangeArrowheads="1"/>
          </p:cNvSpPr>
          <p:nvPr/>
        </p:nvSpPr>
        <p:spPr bwMode="auto">
          <a:xfrm>
            <a:off x="3482183" y="1475469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存成初始</a:t>
            </a:r>
            <a:r>
              <a:rPr lang="en-US" sz="1400" dirty="0">
                <a:latin typeface="+mj-lt"/>
              </a:rPr>
              <a:t/>
            </a:r>
            <a:br>
              <a:rPr lang="en-US" sz="1400" dirty="0">
                <a:latin typeface="+mj-lt"/>
              </a:rPr>
            </a:br>
            <a:r>
              <a:rPr lang="zh-CN" altLang="en-US" sz="1400" dirty="0" smtClean="0">
                <a:latin typeface="+mj-lt"/>
              </a:rPr>
              <a:t>无总账过账</a:t>
            </a:r>
            <a:endParaRPr lang="en-US" sz="1200" dirty="0">
              <a:latin typeface="+mj-lt"/>
            </a:endParaRPr>
          </a:p>
        </p:txBody>
      </p:sp>
      <p:sp>
        <p:nvSpPr>
          <p:cNvPr id="245766" name="Rectangle 6"/>
          <p:cNvSpPr>
            <a:spLocks noChangeArrowheads="1"/>
          </p:cNvSpPr>
          <p:nvPr/>
        </p:nvSpPr>
        <p:spPr bwMode="auto">
          <a:xfrm>
            <a:off x="6023514" y="1475469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修改</a:t>
            </a:r>
            <a:r>
              <a:rPr lang="en-US" sz="1400" dirty="0" smtClean="0">
                <a:latin typeface="+mj-lt"/>
              </a:rPr>
              <a:t>SI</a:t>
            </a:r>
            <a:r>
              <a:rPr lang="zh-CN" altLang="en-US" sz="1400" dirty="0" smtClean="0">
                <a:latin typeface="+mj-lt"/>
              </a:rPr>
              <a:t>和更新所有字段</a:t>
            </a:r>
            <a:endParaRPr lang="en-US" sz="1400" dirty="0">
              <a:latin typeface="+mj-lt"/>
            </a:endParaRPr>
          </a:p>
        </p:txBody>
      </p:sp>
      <p:sp>
        <p:nvSpPr>
          <p:cNvPr id="245767" name="AutoShape 7"/>
          <p:cNvSpPr>
            <a:spLocks noChangeArrowheads="1"/>
          </p:cNvSpPr>
          <p:nvPr/>
        </p:nvSpPr>
        <p:spPr bwMode="auto">
          <a:xfrm>
            <a:off x="958501" y="1298958"/>
            <a:ext cx="1897174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需要查看所有字段</a:t>
            </a:r>
            <a:endParaRPr lang="en-US" sz="1400" dirty="0">
              <a:latin typeface="+mj-lt"/>
            </a:endParaRPr>
          </a:p>
        </p:txBody>
      </p:sp>
      <p:sp>
        <p:nvSpPr>
          <p:cNvPr id="245768" name="AutoShape 8"/>
          <p:cNvSpPr>
            <a:spLocks noChangeArrowheads="1"/>
          </p:cNvSpPr>
          <p:nvPr/>
        </p:nvSpPr>
        <p:spPr bwMode="auto">
          <a:xfrm>
            <a:off x="942680" y="2642721"/>
            <a:ext cx="1912995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zh-CN" altLang="en-US" sz="1200" dirty="0" smtClean="0">
                <a:latin typeface="+mj-lt"/>
              </a:rPr>
              <a:t>推迟分配</a:t>
            </a:r>
            <a:endParaRPr lang="en-US" sz="1200" dirty="0">
              <a:latin typeface="+mj-lt"/>
            </a:endParaRPr>
          </a:p>
        </p:txBody>
      </p:sp>
      <p:sp>
        <p:nvSpPr>
          <p:cNvPr id="245769" name="AutoShape 9"/>
          <p:cNvSpPr>
            <a:spLocks noChangeArrowheads="1"/>
          </p:cNvSpPr>
          <p:nvPr/>
        </p:nvSpPr>
        <p:spPr bwMode="auto">
          <a:xfrm>
            <a:off x="958501" y="3986484"/>
            <a:ext cx="1897174" cy="1070455"/>
          </a:xfrm>
          <a:prstGeom prst="flowChartDecision">
            <a:avLst/>
          </a:prstGeom>
          <a:solidFill>
            <a:srgbClr val="F5E2E2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tIns="228600" bIns="228600" anchor="ctr"/>
          <a:lstStyle/>
          <a:p>
            <a:pPr eaLnBrk="0" hangingPunct="0"/>
            <a:r>
              <a:rPr lang="zh-CN" altLang="en-US" sz="1200" dirty="0" smtClean="0">
                <a:latin typeface="+mj-lt"/>
              </a:rPr>
              <a:t>需要更新分配</a:t>
            </a:r>
            <a:endParaRPr lang="en-US" sz="1200" dirty="0">
              <a:latin typeface="+mj-lt"/>
            </a:endParaRPr>
          </a:p>
        </p:txBody>
      </p:sp>
      <p:cxnSp>
        <p:nvCxnSpPr>
          <p:cNvPr id="245770" name="AutoShape 10"/>
          <p:cNvCxnSpPr>
            <a:cxnSpLocks noChangeShapeType="1"/>
            <a:stCxn id="245767" idx="2"/>
            <a:endCxn id="245768" idx="0"/>
          </p:cNvCxnSpPr>
          <p:nvPr/>
        </p:nvCxnSpPr>
        <p:spPr bwMode="auto">
          <a:xfrm rot="5400000">
            <a:off x="1766479" y="2502112"/>
            <a:ext cx="273308" cy="791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1" name="AutoShape 11"/>
          <p:cNvCxnSpPr>
            <a:cxnSpLocks noChangeShapeType="1"/>
            <a:stCxn id="245768" idx="2"/>
            <a:endCxn id="245769" idx="0"/>
          </p:cNvCxnSpPr>
          <p:nvPr/>
        </p:nvCxnSpPr>
        <p:spPr bwMode="auto">
          <a:xfrm rot="16200000" flipH="1">
            <a:off x="1766479" y="3845875"/>
            <a:ext cx="273308" cy="791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2" name="AutoShape 12"/>
          <p:cNvCxnSpPr>
            <a:cxnSpLocks noChangeShapeType="1"/>
            <a:stCxn id="245764" idx="2"/>
            <a:endCxn id="245767" idx="0"/>
          </p:cNvCxnSpPr>
          <p:nvPr/>
        </p:nvCxnSpPr>
        <p:spPr bwMode="auto">
          <a:xfrm rot="5400000">
            <a:off x="1777048" y="1167078"/>
            <a:ext cx="261920" cy="184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3" name="AutoShape 13"/>
          <p:cNvCxnSpPr>
            <a:cxnSpLocks noChangeShapeType="1"/>
            <a:stCxn id="245767" idx="3"/>
            <a:endCxn id="245765" idx="1"/>
          </p:cNvCxnSpPr>
          <p:nvPr/>
        </p:nvCxnSpPr>
        <p:spPr bwMode="auto">
          <a:xfrm>
            <a:off x="2868910" y="1834186"/>
            <a:ext cx="600036" cy="284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4" name="AutoShape 14"/>
          <p:cNvCxnSpPr>
            <a:cxnSpLocks noChangeShapeType="1"/>
            <a:stCxn id="245765" idx="3"/>
            <a:endCxn id="245766" idx="1"/>
          </p:cNvCxnSpPr>
          <p:nvPr/>
        </p:nvCxnSpPr>
        <p:spPr bwMode="auto">
          <a:xfrm>
            <a:off x="5392593" y="1837033"/>
            <a:ext cx="617685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75" name="Rectangle 15"/>
          <p:cNvSpPr>
            <a:spLocks noChangeArrowheads="1"/>
          </p:cNvSpPr>
          <p:nvPr/>
        </p:nvSpPr>
        <p:spPr bwMode="auto">
          <a:xfrm>
            <a:off x="3482183" y="2819232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无分配</a:t>
            </a:r>
            <a:r>
              <a:rPr lang="en-US" altLang="zh-CN" sz="1400" dirty="0" smtClean="0">
                <a:latin typeface="+mj-lt"/>
              </a:rPr>
              <a:t>.</a:t>
            </a:r>
            <a:endParaRPr lang="en-US" sz="1400" dirty="0">
              <a:latin typeface="+mj-lt"/>
            </a:endParaRPr>
          </a:p>
          <a:p>
            <a:pPr eaLnBrk="0" hangingPunct="0"/>
            <a:r>
              <a:rPr lang="zh-CN" altLang="en-US" sz="1200" dirty="0" smtClean="0"/>
              <a:t>明细帐和</a:t>
            </a:r>
            <a:r>
              <a:rPr lang="en-US" sz="1200" dirty="0" smtClean="0">
                <a:latin typeface="+mj-lt"/>
              </a:rPr>
              <a:t>SI</a:t>
            </a:r>
            <a:r>
              <a:rPr lang="zh-CN" altLang="en-US" sz="1200" dirty="0" smtClean="0">
                <a:latin typeface="+mj-lt"/>
              </a:rPr>
              <a:t>过账</a:t>
            </a:r>
            <a:endParaRPr lang="en-US" sz="1200" dirty="0">
              <a:latin typeface="+mj-lt"/>
            </a:endParaRPr>
          </a:p>
        </p:txBody>
      </p:sp>
      <p:sp>
        <p:nvSpPr>
          <p:cNvPr id="245776" name="Rectangle 16"/>
          <p:cNvSpPr>
            <a:spLocks noChangeArrowheads="1"/>
          </p:cNvSpPr>
          <p:nvPr/>
        </p:nvSpPr>
        <p:spPr bwMode="auto">
          <a:xfrm>
            <a:off x="6023514" y="2819232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创建分配</a:t>
            </a:r>
            <a:endParaRPr lang="en-US" sz="1400" dirty="0">
              <a:latin typeface="+mj-lt"/>
            </a:endParaRPr>
          </a:p>
        </p:txBody>
      </p:sp>
      <p:cxnSp>
        <p:nvCxnSpPr>
          <p:cNvPr id="245777" name="AutoShape 17"/>
          <p:cNvCxnSpPr>
            <a:cxnSpLocks noChangeShapeType="1"/>
            <a:stCxn id="245768" idx="3"/>
            <a:endCxn id="245775" idx="1"/>
          </p:cNvCxnSpPr>
          <p:nvPr/>
        </p:nvCxnSpPr>
        <p:spPr bwMode="auto">
          <a:xfrm>
            <a:off x="2855675" y="3177949"/>
            <a:ext cx="626508" cy="284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78" name="AutoShape 18"/>
          <p:cNvCxnSpPr>
            <a:cxnSpLocks noChangeShapeType="1"/>
            <a:stCxn id="245775" idx="3"/>
            <a:endCxn id="245776" idx="1"/>
          </p:cNvCxnSpPr>
          <p:nvPr/>
        </p:nvCxnSpPr>
        <p:spPr bwMode="auto">
          <a:xfrm>
            <a:off x="5392593" y="3180796"/>
            <a:ext cx="617685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79" name="Rectangle 19"/>
          <p:cNvSpPr>
            <a:spLocks noChangeArrowheads="1"/>
          </p:cNvSpPr>
          <p:nvPr/>
        </p:nvSpPr>
        <p:spPr bwMode="auto">
          <a:xfrm>
            <a:off x="3482183" y="4110089"/>
            <a:ext cx="1897174" cy="832596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200" dirty="0" smtClean="0">
                <a:latin typeface="+mj-lt"/>
              </a:rPr>
              <a:t>临时分配</a:t>
            </a:r>
            <a:r>
              <a:rPr lang="en-US" sz="1200" dirty="0" smtClean="0">
                <a:latin typeface="+mj-lt"/>
              </a:rPr>
              <a:t>.</a:t>
            </a:r>
            <a:endParaRPr lang="en-US" sz="1200" dirty="0">
              <a:latin typeface="+mj-lt"/>
            </a:endParaRPr>
          </a:p>
          <a:p>
            <a:pPr eaLnBrk="0" hangingPunct="0"/>
            <a:r>
              <a:rPr lang="zh-CN" altLang="en-US" sz="1200" dirty="0" smtClean="0"/>
              <a:t>明细帐和</a:t>
            </a:r>
            <a:r>
              <a:rPr lang="en-US" sz="1200" dirty="0" smtClean="0"/>
              <a:t>SI</a:t>
            </a:r>
            <a:r>
              <a:rPr lang="zh-CN" altLang="en-US" sz="1200" dirty="0" smtClean="0"/>
              <a:t>过账</a:t>
            </a:r>
            <a:endParaRPr lang="en-US" sz="1200" dirty="0"/>
          </a:p>
        </p:txBody>
      </p:sp>
      <p:sp>
        <p:nvSpPr>
          <p:cNvPr id="245780" name="Rectangle 20"/>
          <p:cNvSpPr>
            <a:spLocks noChangeArrowheads="1"/>
          </p:cNvSpPr>
          <p:nvPr/>
        </p:nvSpPr>
        <p:spPr bwMode="auto">
          <a:xfrm>
            <a:off x="6023514" y="4162995"/>
            <a:ext cx="1897174" cy="723127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修改分配</a:t>
            </a:r>
            <a:endParaRPr lang="en-US" sz="1400" dirty="0">
              <a:latin typeface="+mj-lt"/>
            </a:endParaRPr>
          </a:p>
        </p:txBody>
      </p:sp>
      <p:cxnSp>
        <p:nvCxnSpPr>
          <p:cNvPr id="245781" name="AutoShape 21"/>
          <p:cNvCxnSpPr>
            <a:cxnSpLocks noChangeShapeType="1"/>
            <a:stCxn id="245769" idx="3"/>
            <a:endCxn id="245779" idx="1"/>
          </p:cNvCxnSpPr>
          <p:nvPr/>
        </p:nvCxnSpPr>
        <p:spPr bwMode="auto">
          <a:xfrm>
            <a:off x="2855675" y="4521712"/>
            <a:ext cx="626508" cy="4675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45782" name="AutoShape 22"/>
          <p:cNvCxnSpPr>
            <a:cxnSpLocks noChangeShapeType="1"/>
            <a:stCxn id="245779" idx="3"/>
            <a:endCxn id="245780" idx="1"/>
          </p:cNvCxnSpPr>
          <p:nvPr/>
        </p:nvCxnSpPr>
        <p:spPr bwMode="auto">
          <a:xfrm flipV="1">
            <a:off x="5379357" y="4524559"/>
            <a:ext cx="644157" cy="1828"/>
          </a:xfrm>
          <a:prstGeom prst="straightConnector1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ffectLst/>
        </p:spPr>
      </p:cxnSp>
      <p:sp>
        <p:nvSpPr>
          <p:cNvPr id="245783" name="Rectangle 23"/>
          <p:cNvSpPr>
            <a:spLocks noChangeArrowheads="1"/>
          </p:cNvSpPr>
          <p:nvPr/>
        </p:nvSpPr>
        <p:spPr bwMode="auto">
          <a:xfrm>
            <a:off x="3482183" y="5335941"/>
            <a:ext cx="1897174" cy="84804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200" dirty="0" smtClean="0">
                <a:latin typeface="+mj-lt"/>
              </a:rPr>
              <a:t>正式分配</a:t>
            </a:r>
            <a:r>
              <a:rPr lang="en-US" sz="1200" dirty="0" smtClean="0">
                <a:latin typeface="+mj-lt"/>
              </a:rPr>
              <a:t>.</a:t>
            </a:r>
            <a:endParaRPr lang="en-US" sz="1200" dirty="0">
              <a:latin typeface="+mj-lt"/>
            </a:endParaRPr>
          </a:p>
          <a:p>
            <a:pPr eaLnBrk="0" hangingPunct="0"/>
            <a:r>
              <a:rPr lang="zh-CN" altLang="en-US" sz="1200" dirty="0" smtClean="0"/>
              <a:t>明细帐和</a:t>
            </a:r>
            <a:r>
              <a:rPr lang="en-US" sz="1200" dirty="0" smtClean="0"/>
              <a:t>SI</a:t>
            </a:r>
            <a:r>
              <a:rPr lang="zh-CN" altLang="en-US" sz="1200" dirty="0" smtClean="0"/>
              <a:t>过账</a:t>
            </a:r>
            <a:endParaRPr lang="en-US" sz="1200" dirty="0"/>
          </a:p>
        </p:txBody>
      </p:sp>
      <p:sp>
        <p:nvSpPr>
          <p:cNvPr id="245784" name="Rectangle 24"/>
          <p:cNvSpPr>
            <a:spLocks noChangeArrowheads="1"/>
          </p:cNvSpPr>
          <p:nvPr/>
        </p:nvSpPr>
        <p:spPr bwMode="auto">
          <a:xfrm>
            <a:off x="6023514" y="5401930"/>
            <a:ext cx="1897174" cy="7231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tIns="228600" bIns="228600" anchor="ctr"/>
          <a:lstStyle/>
          <a:p>
            <a:pPr eaLnBrk="0" hangingPunct="0"/>
            <a:r>
              <a:rPr lang="zh-CN" altLang="en-US" sz="1400" dirty="0" smtClean="0">
                <a:latin typeface="+mj-lt"/>
              </a:rPr>
              <a:t>创建付款</a:t>
            </a:r>
            <a:endParaRPr lang="en-US" sz="1400" dirty="0">
              <a:latin typeface="+mj-lt"/>
            </a:endParaRPr>
          </a:p>
        </p:txBody>
      </p:sp>
      <p:cxnSp>
        <p:nvCxnSpPr>
          <p:cNvPr id="245785" name="AutoShape 25"/>
          <p:cNvCxnSpPr>
            <a:cxnSpLocks noChangeShapeType="1"/>
            <a:stCxn id="245783" idx="3"/>
            <a:endCxn id="245784" idx="1"/>
          </p:cNvCxnSpPr>
          <p:nvPr/>
        </p:nvCxnSpPr>
        <p:spPr bwMode="auto">
          <a:xfrm>
            <a:off x="5379357" y="5759963"/>
            <a:ext cx="644157" cy="353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45786" name="Text Box 26"/>
          <p:cNvSpPr txBox="1">
            <a:spLocks noChangeArrowheads="1"/>
          </p:cNvSpPr>
          <p:nvPr/>
        </p:nvSpPr>
        <p:spPr bwMode="auto">
          <a:xfrm>
            <a:off x="1442302" y="2369413"/>
            <a:ext cx="498612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否</a:t>
            </a:r>
            <a:endParaRPr lang="en-US" sz="1200" dirty="0">
              <a:latin typeface="+mj-lt"/>
            </a:endParaRPr>
          </a:p>
        </p:txBody>
      </p:sp>
      <p:sp>
        <p:nvSpPr>
          <p:cNvPr id="245787" name="Text Box 27"/>
          <p:cNvSpPr txBox="1">
            <a:spLocks noChangeArrowheads="1"/>
          </p:cNvSpPr>
          <p:nvPr/>
        </p:nvSpPr>
        <p:spPr bwMode="auto">
          <a:xfrm>
            <a:off x="1451728" y="3701788"/>
            <a:ext cx="48918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否</a:t>
            </a:r>
            <a:endParaRPr lang="en-US" sz="1200" dirty="0">
              <a:latin typeface="+mj-lt"/>
            </a:endParaRPr>
          </a:p>
        </p:txBody>
      </p:sp>
      <p:sp>
        <p:nvSpPr>
          <p:cNvPr id="245788" name="Text Box 28"/>
          <p:cNvSpPr txBox="1">
            <a:spLocks noChangeArrowheads="1"/>
          </p:cNvSpPr>
          <p:nvPr/>
        </p:nvSpPr>
        <p:spPr bwMode="auto">
          <a:xfrm>
            <a:off x="1432874" y="5182205"/>
            <a:ext cx="478625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否</a:t>
            </a:r>
            <a:endParaRPr lang="en-US" sz="1200" dirty="0">
              <a:latin typeface="+mj-lt"/>
            </a:endParaRPr>
          </a:p>
        </p:txBody>
      </p:sp>
      <p:cxnSp>
        <p:nvCxnSpPr>
          <p:cNvPr id="245789" name="AutoShape 29"/>
          <p:cNvCxnSpPr>
            <a:cxnSpLocks noChangeShapeType="1"/>
            <a:stCxn id="245769" idx="2"/>
            <a:endCxn id="245783" idx="1"/>
          </p:cNvCxnSpPr>
          <p:nvPr/>
        </p:nvCxnSpPr>
        <p:spPr bwMode="auto">
          <a:xfrm rot="16200000" flipH="1">
            <a:off x="2343123" y="4620903"/>
            <a:ext cx="703024" cy="1575095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45791" name="AutoShape 31"/>
          <p:cNvCxnSpPr>
            <a:cxnSpLocks noChangeShapeType="1"/>
            <a:stCxn id="245776" idx="2"/>
            <a:endCxn id="245787" idx="3"/>
          </p:cNvCxnSpPr>
          <p:nvPr/>
        </p:nvCxnSpPr>
        <p:spPr bwMode="auto">
          <a:xfrm rot="5400000">
            <a:off x="4307543" y="1175729"/>
            <a:ext cx="297929" cy="5031188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2" name="Text Box 32"/>
          <p:cNvSpPr txBox="1">
            <a:spLocks noChangeArrowheads="1"/>
          </p:cNvSpPr>
          <p:nvPr/>
        </p:nvSpPr>
        <p:spPr bwMode="auto">
          <a:xfrm>
            <a:off x="2864499" y="1620664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是</a:t>
            </a:r>
            <a:endParaRPr lang="en-US" sz="1200" dirty="0">
              <a:latin typeface="+mj-lt"/>
            </a:endParaRPr>
          </a:p>
        </p:txBody>
      </p:sp>
      <p:sp>
        <p:nvSpPr>
          <p:cNvPr id="245793" name="Text Box 33"/>
          <p:cNvSpPr txBox="1">
            <a:spLocks noChangeArrowheads="1"/>
          </p:cNvSpPr>
          <p:nvPr/>
        </p:nvSpPr>
        <p:spPr bwMode="auto">
          <a:xfrm>
            <a:off x="2864499" y="295303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是</a:t>
            </a:r>
            <a:endParaRPr lang="en-US" sz="1200" dirty="0">
              <a:latin typeface="+mj-lt"/>
            </a:endParaRPr>
          </a:p>
        </p:txBody>
      </p:sp>
      <p:sp>
        <p:nvSpPr>
          <p:cNvPr id="245794" name="Text Box 34"/>
          <p:cNvSpPr txBox="1">
            <a:spLocks noChangeArrowheads="1"/>
          </p:cNvSpPr>
          <p:nvPr/>
        </p:nvSpPr>
        <p:spPr bwMode="auto">
          <a:xfrm>
            <a:off x="2864499" y="4303919"/>
            <a:ext cx="600036" cy="27699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1200" dirty="0" smtClean="0">
                <a:latin typeface="+mj-lt"/>
              </a:rPr>
              <a:t>是</a:t>
            </a:r>
            <a:endParaRPr lang="en-US" sz="1200" dirty="0">
              <a:latin typeface="+mj-lt"/>
            </a:endParaRPr>
          </a:p>
        </p:txBody>
      </p:sp>
      <p:cxnSp>
        <p:nvCxnSpPr>
          <p:cNvPr id="245795" name="AutoShape 35"/>
          <p:cNvCxnSpPr>
            <a:cxnSpLocks noChangeShapeType="1"/>
            <a:stCxn id="245780" idx="2"/>
            <a:endCxn id="245783" idx="0"/>
          </p:cNvCxnSpPr>
          <p:nvPr/>
        </p:nvCxnSpPr>
        <p:spPr bwMode="auto">
          <a:xfrm rot="5400000">
            <a:off x="5476527" y="3840366"/>
            <a:ext cx="449819" cy="254133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45797" name="Line 37"/>
          <p:cNvSpPr>
            <a:spLocks noChangeShapeType="1"/>
          </p:cNvSpPr>
          <p:nvPr/>
        </p:nvSpPr>
        <p:spPr bwMode="auto">
          <a:xfrm flipH="1">
            <a:off x="6136756" y="1143799"/>
            <a:ext cx="5883" cy="330247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45800" name="Line 40"/>
          <p:cNvSpPr>
            <a:spLocks noChangeShapeType="1"/>
          </p:cNvSpPr>
          <p:nvPr/>
        </p:nvSpPr>
        <p:spPr bwMode="auto">
          <a:xfrm flipH="1">
            <a:off x="1886498" y="1149493"/>
            <a:ext cx="425320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07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已分配</a:t>
            </a:r>
            <a:r>
              <a:rPr lang="en-US" dirty="0" smtClean="0"/>
              <a:t>, </a:t>
            </a:r>
            <a:r>
              <a:rPr lang="zh-CN" altLang="en-US" dirty="0" smtClean="0"/>
              <a:t>已批准</a:t>
            </a:r>
            <a:r>
              <a:rPr lang="en-US" dirty="0" smtClean="0"/>
              <a:t>, </a:t>
            </a:r>
            <a:r>
              <a:rPr lang="zh-CN" altLang="en-US" dirty="0" smtClean="0"/>
              <a:t>已下达付款</a:t>
            </a:r>
            <a:endParaRPr lang="en-US" dirty="0"/>
          </a:p>
          <a:p>
            <a:pPr lvl="1"/>
            <a:r>
              <a:rPr lang="zh-CN" altLang="en-US" dirty="0" smtClean="0"/>
              <a:t>发票状态代码</a:t>
            </a:r>
            <a:endParaRPr lang="en-US" dirty="0"/>
          </a:p>
          <a:p>
            <a:r>
              <a:rPr lang="zh-CN" altLang="en-US" dirty="0" smtClean="0"/>
              <a:t>无分配，无批准，支付阻止，分配，审批，付款下达</a:t>
            </a:r>
          </a:p>
          <a:p>
            <a:pPr lvl="1"/>
            <a:r>
              <a:rPr lang="zh-CN" altLang="en-US" dirty="0" smtClean="0"/>
              <a:t>发票状态代码，匹配选项卡</a:t>
            </a:r>
          </a:p>
          <a:p>
            <a:r>
              <a:rPr lang="zh-CN" altLang="en-US" dirty="0" smtClean="0"/>
              <a:t>分配给临时层，转移到主层</a:t>
            </a:r>
          </a:p>
          <a:p>
            <a:pPr lvl="1"/>
            <a:r>
              <a:rPr lang="zh-CN" altLang="en-US" dirty="0" smtClean="0"/>
              <a:t>发票状态代码，匹配选项卡</a:t>
            </a:r>
          </a:p>
          <a:p>
            <a:r>
              <a:rPr lang="zh-CN" altLang="en-US" dirty="0" smtClean="0"/>
              <a:t>贷记单，发票更正</a:t>
            </a:r>
            <a:endParaRPr lang="en-US" dirty="0"/>
          </a:p>
        </p:txBody>
      </p:sp>
      <p:sp>
        <p:nvSpPr>
          <p:cNvPr id="27750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供应商发票分配和批准</a:t>
            </a:r>
            <a:r>
              <a:rPr lang="en-US" dirty="0" smtClean="0"/>
              <a:t>:</a:t>
            </a:r>
            <a:r>
              <a:rPr lang="zh-CN" altLang="en-US" dirty="0" smtClean="0"/>
              <a:t>可选择流程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9555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2082"/>
            <a:ext cx="8229600" cy="3105302"/>
          </a:xfrm>
          <a:noFill/>
          <a:ln/>
        </p:spPr>
      </p:pic>
      <p:sp>
        <p:nvSpPr>
          <p:cNvPr id="279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r>
              <a:rPr lang="en-US" altLang="zh-CN" sz="2400" dirty="0" smtClean="0"/>
              <a:t>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r>
              <a:rPr lang="en-US" altLang="zh-CN" sz="2400" dirty="0" smtClean="0"/>
              <a:t>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r>
              <a:rPr lang="en-US" altLang="zh-CN" sz="2400" dirty="0" smtClean="0"/>
              <a:t>								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应付账款付款处理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EF-APP-190</a:t>
            </a:r>
            <a:endParaRPr lang="en-US"/>
          </a:p>
        </p:txBody>
      </p:sp>
      <p:pic>
        <p:nvPicPr>
          <p:cNvPr id="271366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75707" y="874713"/>
            <a:ext cx="5581650" cy="52197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dirty="0" smtClean="0"/>
              <a:t>电子转账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zh-CN" altLang="en-US" dirty="0" smtClean="0"/>
              <a:t>执行付款选择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zh-CN" altLang="en-US" dirty="0" smtClean="0"/>
              <a:t>使用</a:t>
            </a:r>
            <a:r>
              <a:rPr lang="en-US" altLang="zh-CN" dirty="0" smtClean="0"/>
              <a:t>EDI</a:t>
            </a:r>
            <a:r>
              <a:rPr lang="zh-CN" altLang="en-US" dirty="0" smtClean="0"/>
              <a:t>工具</a:t>
            </a:r>
            <a:endParaRPr lang="en-US" dirty="0"/>
          </a:p>
          <a:p>
            <a:pPr lvl="1">
              <a:lnSpc>
                <a:spcPct val="90000"/>
              </a:lnSpc>
              <a:buFontTx/>
              <a:buNone/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zh-CN" altLang="en-US" dirty="0" smtClean="0"/>
              <a:t>支票付款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zh-CN" altLang="en-US" dirty="0" smtClean="0"/>
              <a:t>使用供应商支票打印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zh-CN" altLang="en-US" dirty="0" smtClean="0"/>
              <a:t>用</a:t>
            </a:r>
            <a:r>
              <a:rPr lang="en-US" dirty="0" smtClean="0"/>
              <a:t> </a:t>
            </a:r>
            <a:r>
              <a:rPr lang="en-US" dirty="0"/>
              <a:t>PIP </a:t>
            </a:r>
            <a:r>
              <a:rPr lang="zh-CN" altLang="en-US" dirty="0" smtClean="0"/>
              <a:t>账户</a:t>
            </a:r>
            <a:r>
              <a:rPr lang="en-US" dirty="0" smtClean="0"/>
              <a:t> (</a:t>
            </a:r>
            <a:r>
              <a:rPr lang="zh-CN" altLang="en-US" dirty="0" smtClean="0"/>
              <a:t>更多控制</a:t>
            </a:r>
            <a:r>
              <a:rPr lang="en-US" dirty="0" smtClean="0"/>
              <a:t>)</a:t>
            </a:r>
            <a:endParaRPr lang="en-US" dirty="0"/>
          </a:p>
          <a:p>
            <a:pPr lvl="1">
              <a:lnSpc>
                <a:spcPct val="90000"/>
              </a:lnSpc>
            </a:pPr>
            <a:r>
              <a:rPr lang="zh-CN" altLang="en-US" dirty="0" smtClean="0"/>
              <a:t>不用</a:t>
            </a:r>
            <a:r>
              <a:rPr lang="en-US" dirty="0" smtClean="0"/>
              <a:t> </a:t>
            </a:r>
            <a:r>
              <a:rPr lang="en-US" dirty="0"/>
              <a:t>PIP </a:t>
            </a:r>
            <a:r>
              <a:rPr lang="zh-CN" altLang="en-US" dirty="0" smtClean="0"/>
              <a:t>账户</a:t>
            </a:r>
            <a:endParaRPr lang="en-US" dirty="0"/>
          </a:p>
          <a:p>
            <a:pPr>
              <a:lnSpc>
                <a:spcPct val="90000"/>
              </a:lnSpc>
            </a:pPr>
            <a:endParaRPr lang="en-US" dirty="0"/>
          </a:p>
          <a:p>
            <a:pPr>
              <a:lnSpc>
                <a:spcPct val="90000"/>
              </a:lnSpc>
            </a:pPr>
            <a:r>
              <a:rPr lang="zh-CN" altLang="en-US" dirty="0" smtClean="0"/>
              <a:t>其他支付凭证</a:t>
            </a:r>
            <a:endParaRPr lang="en-US" dirty="0"/>
          </a:p>
        </p:txBody>
      </p:sp>
      <p:sp>
        <p:nvSpPr>
          <p:cNvPr id="205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应付账款付款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anchor="ctr"/>
          <a:lstStyle/>
          <a:p>
            <a:r>
              <a:rPr lang="zh-CN" altLang="en-US" dirty="0" smtClean="0"/>
              <a:t>应付账款付款</a:t>
            </a:r>
            <a:endParaRPr lang="en-US" dirty="0"/>
          </a:p>
        </p:txBody>
      </p:sp>
      <p:sp>
        <p:nvSpPr>
          <p:cNvPr id="1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EF-APP-210</a:t>
            </a:r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572010" y="1787173"/>
            <a:ext cx="7980362" cy="3311525"/>
            <a:chOff x="468313" y="2211388"/>
            <a:chExt cx="7980362" cy="3311525"/>
          </a:xfrm>
        </p:grpSpPr>
        <p:sp>
          <p:nvSpPr>
            <p:cNvPr id="194563" name="Rectangle 3"/>
            <p:cNvSpPr>
              <a:spLocks noChangeArrowheads="1"/>
            </p:cNvSpPr>
            <p:nvPr/>
          </p:nvSpPr>
          <p:spPr bwMode="auto">
            <a:xfrm>
              <a:off x="3276600" y="2211388"/>
              <a:ext cx="2205038" cy="719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600" b="1" dirty="0" smtClean="0">
                  <a:latin typeface="+mj-lt"/>
                </a:rPr>
                <a:t>付款选择</a:t>
              </a:r>
              <a:endParaRPr lang="en-US" sz="1600" b="1" dirty="0">
                <a:latin typeface="+mj-lt"/>
              </a:endParaRPr>
            </a:p>
          </p:txBody>
        </p:sp>
        <p:sp>
          <p:nvSpPr>
            <p:cNvPr id="194564" name="Rectangle 4"/>
            <p:cNvSpPr>
              <a:spLocks noChangeArrowheads="1"/>
            </p:cNvSpPr>
            <p:nvPr/>
          </p:nvSpPr>
          <p:spPr bwMode="auto">
            <a:xfrm>
              <a:off x="468313" y="2211388"/>
              <a:ext cx="2205037" cy="7191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600" b="1" dirty="0" smtClean="0">
                  <a:latin typeface="+mj-lt"/>
                </a:rPr>
                <a:t>发票</a:t>
              </a:r>
              <a:endParaRPr lang="en-US" sz="1600" b="1" dirty="0">
                <a:latin typeface="+mj-lt"/>
              </a:endParaRPr>
            </a:p>
          </p:txBody>
        </p:sp>
        <p:cxnSp>
          <p:nvCxnSpPr>
            <p:cNvPr id="194565" name="AutoShape 5"/>
            <p:cNvCxnSpPr>
              <a:cxnSpLocks noChangeShapeType="1"/>
              <a:stCxn id="194564" idx="3"/>
              <a:endCxn id="194563" idx="1"/>
            </p:cNvCxnSpPr>
            <p:nvPr/>
          </p:nvCxnSpPr>
          <p:spPr bwMode="auto">
            <a:xfrm>
              <a:off x="2687638" y="2571750"/>
              <a:ext cx="574675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66" name="Rectangle 6"/>
            <p:cNvSpPr>
              <a:spLocks noChangeArrowheads="1"/>
            </p:cNvSpPr>
            <p:nvPr/>
          </p:nvSpPr>
          <p:spPr bwMode="auto">
            <a:xfrm>
              <a:off x="6227763" y="2211388"/>
              <a:ext cx="2205037" cy="720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600" b="1" dirty="0" smtClean="0">
                  <a:latin typeface="+mj-lt"/>
                </a:rPr>
                <a:t>支票</a:t>
              </a:r>
              <a:endParaRPr lang="en-US" sz="1600" b="1" dirty="0">
                <a:latin typeface="+mj-lt"/>
              </a:endParaRPr>
            </a:p>
          </p:txBody>
        </p:sp>
        <p:cxnSp>
          <p:nvCxnSpPr>
            <p:cNvPr id="194567" name="AutoShape 7"/>
            <p:cNvCxnSpPr>
              <a:cxnSpLocks noChangeShapeType="1"/>
              <a:stCxn id="194563" idx="3"/>
              <a:endCxn id="194566" idx="1"/>
            </p:cNvCxnSpPr>
            <p:nvPr/>
          </p:nvCxnSpPr>
          <p:spPr bwMode="auto">
            <a:xfrm>
              <a:off x="5495925" y="2571750"/>
              <a:ext cx="717550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68" name="Rectangle 8"/>
            <p:cNvSpPr>
              <a:spLocks noChangeArrowheads="1"/>
            </p:cNvSpPr>
            <p:nvPr/>
          </p:nvSpPr>
          <p:spPr bwMode="auto">
            <a:xfrm>
              <a:off x="6227763" y="3436938"/>
              <a:ext cx="2205037" cy="7207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600" b="1" dirty="0" smtClean="0">
                  <a:latin typeface="+mj-lt"/>
                </a:rPr>
                <a:t>银行文件</a:t>
              </a:r>
              <a:endParaRPr lang="en-US" sz="1600" b="1" dirty="0">
                <a:latin typeface="+mj-lt"/>
              </a:endParaRPr>
            </a:p>
          </p:txBody>
        </p:sp>
        <p:cxnSp>
          <p:nvCxnSpPr>
            <p:cNvPr id="194570" name="AutoShape 10"/>
            <p:cNvCxnSpPr>
              <a:cxnSpLocks noChangeShapeType="1"/>
              <a:stCxn id="194563" idx="2"/>
              <a:endCxn id="194569" idx="0"/>
            </p:cNvCxnSpPr>
            <p:nvPr/>
          </p:nvCxnSpPr>
          <p:spPr bwMode="auto">
            <a:xfrm flipH="1">
              <a:off x="4375150" y="2944813"/>
              <a:ext cx="4763" cy="477837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94571" name="AutoShape 11"/>
            <p:cNvCxnSpPr>
              <a:cxnSpLocks noChangeShapeType="1"/>
              <a:stCxn id="194569" idx="3"/>
              <a:endCxn id="194568" idx="1"/>
            </p:cNvCxnSpPr>
            <p:nvPr/>
          </p:nvCxnSpPr>
          <p:spPr bwMode="auto">
            <a:xfrm>
              <a:off x="5486400" y="3797300"/>
              <a:ext cx="727075" cy="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194572" name="Rectangle 12"/>
            <p:cNvSpPr>
              <a:spLocks noChangeArrowheads="1"/>
            </p:cNvSpPr>
            <p:nvPr/>
          </p:nvSpPr>
          <p:spPr bwMode="auto">
            <a:xfrm>
              <a:off x="6227763" y="4803775"/>
              <a:ext cx="2205037" cy="7191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71842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600" b="1" dirty="0" smtClean="0">
                  <a:latin typeface="+mj-lt"/>
                </a:rPr>
                <a:t>银行确认付款</a:t>
              </a:r>
              <a:endParaRPr lang="en-US" sz="1600" b="1" dirty="0">
                <a:latin typeface="+mj-lt"/>
              </a:endParaRPr>
            </a:p>
          </p:txBody>
        </p:sp>
        <p:cxnSp>
          <p:nvCxnSpPr>
            <p:cNvPr id="194573" name="AutoShape 13"/>
            <p:cNvCxnSpPr>
              <a:cxnSpLocks noChangeShapeType="1"/>
              <a:stCxn id="194568" idx="2"/>
              <a:endCxn id="194572" idx="0"/>
            </p:cNvCxnSpPr>
            <p:nvPr/>
          </p:nvCxnSpPr>
          <p:spPr bwMode="auto">
            <a:xfrm>
              <a:off x="7331075" y="4171950"/>
              <a:ext cx="0" cy="61753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194574" name="AutoShape 14"/>
            <p:cNvCxnSpPr>
              <a:cxnSpLocks noChangeShapeType="1"/>
              <a:stCxn id="194566" idx="3"/>
              <a:endCxn id="194572" idx="3"/>
            </p:cNvCxnSpPr>
            <p:nvPr/>
          </p:nvCxnSpPr>
          <p:spPr bwMode="auto">
            <a:xfrm>
              <a:off x="8447088" y="2571750"/>
              <a:ext cx="1587" cy="2592388"/>
            </a:xfrm>
            <a:prstGeom prst="bentConnector3">
              <a:avLst>
                <a:gd name="adj1" fmla="val 13400000"/>
              </a:avLst>
            </a:prstGeom>
            <a:noFill/>
            <a:ln w="28575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194569" name="Rectangle 9" descr="Newsprint"/>
            <p:cNvSpPr>
              <a:spLocks noChangeArrowheads="1"/>
            </p:cNvSpPr>
            <p:nvPr/>
          </p:nvSpPr>
          <p:spPr bwMode="auto">
            <a:xfrm>
              <a:off x="3276600" y="3436938"/>
              <a:ext cx="2195513" cy="719137"/>
            </a:xfrm>
            <a:prstGeom prst="rect">
              <a:avLst/>
            </a:prstGeom>
            <a:blipFill dpi="0" rotWithShape="1">
              <a:blip r:embed="rId2" cstate="print">
                <a:alphaModFix amt="38000"/>
              </a:blip>
              <a:srcRect/>
              <a:tile tx="0" ty="0" sx="100000" sy="100000" flip="none" algn="tl"/>
            </a:blip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800" b="1" dirty="0">
                  <a:latin typeface="+mj-lt"/>
                </a:rPr>
                <a:t>EDI </a:t>
              </a:r>
              <a:r>
                <a:rPr lang="zh-CN" altLang="en-US" sz="1800" b="1" dirty="0" smtClean="0">
                  <a:latin typeface="+mj-lt"/>
                </a:rPr>
                <a:t>工具</a:t>
              </a:r>
              <a:r>
                <a:rPr lang="en-US" sz="1800" b="1" dirty="0">
                  <a:latin typeface="+mj-lt"/>
                </a:rPr>
                <a:t/>
              </a:r>
              <a:br>
                <a:rPr lang="en-US" sz="1800" b="1" dirty="0">
                  <a:latin typeface="+mj-lt"/>
                </a:rPr>
              </a:br>
              <a:r>
                <a:rPr lang="zh-CN" altLang="en-US" sz="1800" b="1" dirty="0" smtClean="0">
                  <a:latin typeface="+mj-lt"/>
                </a:rPr>
                <a:t>转换</a:t>
              </a:r>
              <a:endParaRPr lang="en-US" sz="1600" b="1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用在供应商付款选择创建时</a:t>
            </a:r>
            <a:endParaRPr lang="en-US" dirty="0"/>
          </a:p>
        </p:txBody>
      </p:sp>
      <p:sp>
        <p:nvSpPr>
          <p:cNvPr id="302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供应商付款组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EF-APP-215</a:t>
            </a:r>
            <a:endParaRPr lang="en-US"/>
          </a:p>
        </p:txBody>
      </p:sp>
      <p:pic>
        <p:nvPicPr>
          <p:cNvPr id="302084" name="Picture 4" descr="Supplier Payment Group 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1540" y="2002642"/>
            <a:ext cx="6127750" cy="3346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7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仅银行对账单</a:t>
            </a:r>
            <a:endParaRPr lang="en-US" dirty="0"/>
          </a:p>
          <a:p>
            <a:r>
              <a:rPr lang="zh-CN" altLang="en-US" dirty="0" smtClean="0"/>
              <a:t>创建支票</a:t>
            </a:r>
            <a:r>
              <a:rPr lang="en-US" dirty="0" smtClean="0"/>
              <a:t>, </a:t>
            </a:r>
            <a:r>
              <a:rPr lang="zh-CN" altLang="en-US" dirty="0" smtClean="0"/>
              <a:t>直接过账到银行</a:t>
            </a:r>
            <a:endParaRPr lang="en-US" dirty="0"/>
          </a:p>
          <a:p>
            <a:r>
              <a:rPr lang="zh-CN" altLang="en-US" dirty="0" smtClean="0"/>
              <a:t>创建支票</a:t>
            </a:r>
            <a:r>
              <a:rPr lang="en-US" dirty="0" smtClean="0"/>
              <a:t>, </a:t>
            </a:r>
            <a:r>
              <a:rPr lang="zh-CN" altLang="en-US" dirty="0" smtClean="0"/>
              <a:t>过账到</a:t>
            </a:r>
            <a:r>
              <a:rPr lang="en-US" dirty="0" smtClean="0"/>
              <a:t>PIP </a:t>
            </a:r>
            <a:r>
              <a:rPr lang="zh-CN" altLang="en-US" dirty="0" smtClean="0"/>
              <a:t>账户</a:t>
            </a:r>
            <a:r>
              <a:rPr lang="en-US" dirty="0" smtClean="0"/>
              <a:t>, </a:t>
            </a:r>
            <a:r>
              <a:rPr lang="zh-CN" altLang="en-US" dirty="0" smtClean="0"/>
              <a:t>改变状态到过账到银行</a:t>
            </a:r>
            <a:endParaRPr lang="en-US" dirty="0"/>
          </a:p>
          <a:p>
            <a:r>
              <a:rPr lang="zh-CN" altLang="en-US" dirty="0" smtClean="0"/>
              <a:t>创建支票</a:t>
            </a:r>
            <a:r>
              <a:rPr lang="en-US" dirty="0" smtClean="0"/>
              <a:t>,</a:t>
            </a:r>
            <a:r>
              <a:rPr lang="zh-CN" altLang="en-US" dirty="0" smtClean="0"/>
              <a:t>过账到</a:t>
            </a:r>
            <a:r>
              <a:rPr lang="en-US" dirty="0" smtClean="0"/>
              <a:t>PIP,</a:t>
            </a:r>
            <a:r>
              <a:rPr lang="zh-CN" altLang="en-US" dirty="0" smtClean="0"/>
              <a:t>用银行对账单</a:t>
            </a:r>
            <a:endParaRPr lang="en-US" dirty="0"/>
          </a:p>
        </p:txBody>
      </p:sp>
      <p:sp>
        <p:nvSpPr>
          <p:cNvPr id="246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付款案例</a:t>
            </a:r>
            <a:r>
              <a:rPr lang="en-US" dirty="0" smtClean="0"/>
              <a:t>: </a:t>
            </a:r>
            <a:r>
              <a:rPr lang="zh-CN" altLang="en-US" dirty="0" smtClean="0"/>
              <a:t>支票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9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sz="2800" dirty="0" smtClean="0"/>
              <a:t>应付账款支票付款</a:t>
            </a:r>
            <a:r>
              <a:rPr lang="en-US" sz="2800" dirty="0" smtClean="0"/>
              <a:t> (</a:t>
            </a:r>
            <a:r>
              <a:rPr lang="zh-CN" altLang="en-US" sz="2800" dirty="0" smtClean="0"/>
              <a:t>用</a:t>
            </a:r>
            <a:r>
              <a:rPr lang="en-US" sz="2800" dirty="0" smtClean="0"/>
              <a:t>PIP</a:t>
            </a:r>
            <a:r>
              <a:rPr lang="en-US" sz="2800" dirty="0"/>
              <a:t>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EF-APP-230</a:t>
            </a:r>
            <a:endParaRPr lang="en-US"/>
          </a:p>
        </p:txBody>
      </p:sp>
      <p:sp>
        <p:nvSpPr>
          <p:cNvPr id="198658" name="AutoShape 2"/>
          <p:cNvSpPr>
            <a:spLocks noChangeArrowheads="1"/>
          </p:cNvSpPr>
          <p:nvPr/>
        </p:nvSpPr>
        <p:spPr bwMode="auto">
          <a:xfrm>
            <a:off x="595580" y="865109"/>
            <a:ext cx="2301674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创建付款选择</a:t>
            </a:r>
            <a:endParaRPr lang="en-US" sz="1800" b="1" dirty="0">
              <a:latin typeface="+mj-lt"/>
            </a:endParaRP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559918" y="1688760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需要批准</a:t>
            </a:r>
            <a:endParaRPr lang="en-US" sz="1800" b="1" dirty="0">
              <a:latin typeface="+mj-lt"/>
            </a:endParaRPr>
          </a:p>
        </p:txBody>
      </p:sp>
      <p:cxnSp>
        <p:nvCxnSpPr>
          <p:cNvPr id="198660" name="AutoShape 4"/>
          <p:cNvCxnSpPr>
            <a:cxnSpLocks noChangeShapeType="1"/>
            <a:stCxn id="198658" idx="2"/>
            <a:endCxn id="198659" idx="0"/>
          </p:cNvCxnSpPr>
          <p:nvPr/>
        </p:nvCxnSpPr>
        <p:spPr bwMode="auto">
          <a:xfrm flipH="1">
            <a:off x="1739730" y="1537684"/>
            <a:ext cx="7430" cy="13800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2681797" y="1938615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877937" y="3068773"/>
            <a:ext cx="3319522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产生领取状态支票</a:t>
            </a:r>
            <a:endParaRPr lang="en-US" altLang="zh-CN" sz="1400" b="1" dirty="0" smtClean="0">
              <a:latin typeface="+mj-lt"/>
            </a:endParaRPr>
          </a:p>
          <a:p>
            <a:pPr algn="l"/>
            <a:r>
              <a:rPr lang="en-US" sz="1400" b="1" dirty="0" smtClean="0">
                <a:latin typeface="+mj-lt"/>
              </a:rPr>
              <a:t>CR </a:t>
            </a:r>
            <a:r>
              <a:rPr lang="en-US" sz="1400" b="1" dirty="0">
                <a:latin typeface="+mj-lt"/>
              </a:rPr>
              <a:t>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 和</a:t>
            </a:r>
            <a:r>
              <a:rPr lang="en-US" sz="1400" b="1" dirty="0" smtClean="0">
                <a:latin typeface="+mj-lt"/>
              </a:rPr>
              <a:t>AP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592660" y="1925540"/>
            <a:ext cx="2224406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 dirty="0" smtClean="0">
                <a:latin typeface="+mj-lt"/>
              </a:rPr>
              <a:t>发送到工作流程</a:t>
            </a:r>
            <a:endParaRPr lang="en-US" sz="1400" b="1" dirty="0">
              <a:latin typeface="+mj-lt"/>
            </a:endParaRP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6216775" y="1925540"/>
            <a:ext cx="2465311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修改付款选择</a:t>
            </a:r>
            <a:endParaRPr lang="en-US" sz="1800" b="1" dirty="0">
              <a:latin typeface="+mj-lt"/>
            </a:endParaRP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1163197" y="2664938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cxnSp>
        <p:nvCxnSpPr>
          <p:cNvPr id="198666" name="AutoShape 10"/>
          <p:cNvCxnSpPr>
            <a:cxnSpLocks noChangeShapeType="1"/>
            <a:stCxn id="198659" idx="2"/>
            <a:endCxn id="198670" idx="0"/>
          </p:cNvCxnSpPr>
          <p:nvPr/>
        </p:nvCxnSpPr>
        <p:spPr bwMode="auto">
          <a:xfrm>
            <a:off x="1739730" y="2821823"/>
            <a:ext cx="2972" cy="236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7" name="AutoShape 11"/>
          <p:cNvCxnSpPr>
            <a:cxnSpLocks noChangeShapeType="1"/>
            <a:stCxn id="198659" idx="3"/>
            <a:endCxn id="198663" idx="1"/>
          </p:cNvCxnSpPr>
          <p:nvPr/>
        </p:nvCxnSpPr>
        <p:spPr bwMode="auto">
          <a:xfrm>
            <a:off x="2932916" y="2249481"/>
            <a:ext cx="646370" cy="581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8" name="AutoShape 12"/>
          <p:cNvCxnSpPr>
            <a:cxnSpLocks noChangeShapeType="1"/>
          </p:cNvCxnSpPr>
          <p:nvPr/>
        </p:nvCxnSpPr>
        <p:spPr bwMode="auto">
          <a:xfrm>
            <a:off x="5830439" y="2264007"/>
            <a:ext cx="372963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91123" y="3071679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确认</a:t>
            </a:r>
            <a:r>
              <a:rPr lang="zh-CN" altLang="en-US" sz="1800" b="1" dirty="0" smtClean="0"/>
              <a:t>付款选择</a:t>
            </a:r>
            <a:endParaRPr lang="en-US" sz="1800" b="1" dirty="0">
              <a:latin typeface="+mj-lt"/>
            </a:endParaRPr>
          </a:p>
        </p:txBody>
      </p:sp>
      <p:cxnSp>
        <p:nvCxnSpPr>
          <p:cNvPr id="198671" name="AutoShape 15"/>
          <p:cNvCxnSpPr>
            <a:cxnSpLocks noChangeShapeType="1"/>
            <a:stCxn id="198664" idx="2"/>
            <a:endCxn id="198670" idx="0"/>
          </p:cNvCxnSpPr>
          <p:nvPr/>
        </p:nvCxnSpPr>
        <p:spPr bwMode="auto">
          <a:xfrm rot="5400000">
            <a:off x="4352377" y="-25375"/>
            <a:ext cx="486638" cy="570747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8672" name="AutoShape 16"/>
          <p:cNvSpPr>
            <a:spLocks noChangeArrowheads="1"/>
          </p:cNvSpPr>
          <p:nvPr/>
        </p:nvSpPr>
        <p:spPr bwMode="auto">
          <a:xfrm>
            <a:off x="591123" y="3850297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打印支票</a:t>
            </a:r>
            <a:endParaRPr lang="en-US" sz="1800" b="1" dirty="0">
              <a:latin typeface="+mj-lt"/>
            </a:endParaRPr>
          </a:p>
        </p:txBody>
      </p:sp>
      <p:cxnSp>
        <p:nvCxnSpPr>
          <p:cNvPr id="198673" name="AutoShape 17"/>
          <p:cNvCxnSpPr>
            <a:cxnSpLocks noChangeShapeType="1"/>
            <a:stCxn id="198670" idx="2"/>
            <a:endCxn id="198672" idx="0"/>
          </p:cNvCxnSpPr>
          <p:nvPr/>
        </p:nvCxnSpPr>
        <p:spPr bwMode="auto">
          <a:xfrm>
            <a:off x="1742702" y="3744253"/>
            <a:ext cx="0" cy="9296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5" name="AutoShape 19"/>
          <p:cNvSpPr>
            <a:spLocks noChangeArrowheads="1"/>
          </p:cNvSpPr>
          <p:nvPr/>
        </p:nvSpPr>
        <p:spPr bwMode="auto">
          <a:xfrm>
            <a:off x="3609004" y="5625430"/>
            <a:ext cx="2301674" cy="567984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作废支票流程</a:t>
            </a:r>
            <a:endParaRPr lang="en-US" sz="18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98676" name="AutoShape 20"/>
          <p:cNvSpPr>
            <a:spLocks noChangeArrowheads="1"/>
          </p:cNvSpPr>
          <p:nvPr/>
        </p:nvSpPr>
        <p:spPr bwMode="auto">
          <a:xfrm>
            <a:off x="559918" y="4649252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打印</a:t>
            </a:r>
            <a:r>
              <a:rPr lang="en-US" sz="1800" b="1" dirty="0" smtClean="0">
                <a:latin typeface="+mj-lt"/>
              </a:rPr>
              <a:t> </a:t>
            </a:r>
            <a:r>
              <a:rPr lang="en-US" sz="1800" b="1" dirty="0">
                <a:latin typeface="+mj-lt"/>
              </a:rPr>
              <a:t>OK</a:t>
            </a: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2680311" y="4846812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1130507" y="5702420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198679" name="AutoShape 23"/>
          <p:cNvSpPr>
            <a:spLocks noChangeArrowheads="1"/>
          </p:cNvSpPr>
          <p:nvPr/>
        </p:nvSpPr>
        <p:spPr bwMode="auto">
          <a:xfrm>
            <a:off x="3609004" y="4907823"/>
            <a:ext cx="2301674" cy="59413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邮寄支票</a:t>
            </a:r>
            <a:endParaRPr lang="en-US" sz="1800" b="1" dirty="0">
              <a:latin typeface="+mj-lt"/>
            </a:endParaRPr>
          </a:p>
        </p:txBody>
      </p:sp>
      <p:cxnSp>
        <p:nvCxnSpPr>
          <p:cNvPr id="198680" name="AutoShape 24"/>
          <p:cNvCxnSpPr>
            <a:cxnSpLocks noChangeShapeType="1"/>
            <a:stCxn id="198672" idx="2"/>
            <a:endCxn id="198676" idx="0"/>
          </p:cNvCxnSpPr>
          <p:nvPr/>
        </p:nvCxnSpPr>
        <p:spPr bwMode="auto">
          <a:xfrm flipH="1">
            <a:off x="1739730" y="4522871"/>
            <a:ext cx="2972" cy="11330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1" name="AutoShape 25"/>
          <p:cNvCxnSpPr>
            <a:cxnSpLocks noChangeShapeType="1"/>
            <a:stCxn id="198676" idx="2"/>
            <a:endCxn id="198675" idx="1"/>
          </p:cNvCxnSpPr>
          <p:nvPr/>
        </p:nvCxnSpPr>
        <p:spPr bwMode="auto">
          <a:xfrm rot="16200000" flipH="1">
            <a:off x="2603764" y="4918281"/>
            <a:ext cx="127833" cy="1855901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8682" name="AutoShape 26"/>
          <p:cNvCxnSpPr>
            <a:cxnSpLocks noChangeShapeType="1"/>
            <a:stCxn id="198676" idx="3"/>
            <a:endCxn id="198679" idx="1"/>
          </p:cNvCxnSpPr>
          <p:nvPr/>
        </p:nvCxnSpPr>
        <p:spPr bwMode="auto">
          <a:xfrm flipV="1">
            <a:off x="2932916" y="5205615"/>
            <a:ext cx="662716" cy="435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5" name="AutoShape 29"/>
          <p:cNvCxnSpPr>
            <a:cxnSpLocks noChangeShapeType="1"/>
          </p:cNvCxnSpPr>
          <p:nvPr/>
        </p:nvCxnSpPr>
        <p:spPr bwMode="auto">
          <a:xfrm flipH="1">
            <a:off x="7341609" y="4736411"/>
            <a:ext cx="4458" cy="17577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86" name="AutoShape 30"/>
          <p:cNvSpPr>
            <a:spLocks noChangeArrowheads="1"/>
          </p:cNvSpPr>
          <p:nvPr/>
        </p:nvSpPr>
        <p:spPr bwMode="auto">
          <a:xfrm>
            <a:off x="3347484" y="1107701"/>
            <a:ext cx="4380461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600" b="1" dirty="0" smtClean="0">
                <a:solidFill>
                  <a:srgbClr val="4173BD"/>
                </a:solidFill>
                <a:latin typeface="+mj-lt"/>
              </a:rPr>
              <a:t>在途付款账户通过了更好控制</a:t>
            </a:r>
            <a:endParaRPr lang="en-US" sz="1600" b="1" dirty="0">
              <a:solidFill>
                <a:srgbClr val="4173BD"/>
              </a:solidFill>
              <a:latin typeface="+mj-lt"/>
            </a:endParaRPr>
          </a:p>
        </p:txBody>
      </p:sp>
      <p:sp>
        <p:nvSpPr>
          <p:cNvPr id="198687" name="AutoShape 31"/>
          <p:cNvSpPr>
            <a:spLocks noChangeArrowheads="1"/>
          </p:cNvSpPr>
          <p:nvPr/>
        </p:nvSpPr>
        <p:spPr bwMode="auto">
          <a:xfrm>
            <a:off x="6041438" y="4907823"/>
            <a:ext cx="2819758" cy="578153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改变状态到</a:t>
            </a:r>
            <a:r>
              <a:rPr lang="zh-CN" altLang="en-US" sz="1800" b="1" i="1" dirty="0" smtClean="0">
                <a:latin typeface="+mj-lt"/>
              </a:rPr>
              <a:t>应付</a:t>
            </a:r>
            <a:endParaRPr lang="en-US" sz="1800" b="1" i="1" dirty="0">
              <a:latin typeface="+mj-lt"/>
            </a:endParaRPr>
          </a:p>
        </p:txBody>
      </p:sp>
      <p:sp>
        <p:nvSpPr>
          <p:cNvPr id="198688" name="AutoShape 32"/>
          <p:cNvSpPr>
            <a:spLocks noChangeArrowheads="1"/>
          </p:cNvSpPr>
          <p:nvPr/>
        </p:nvSpPr>
        <p:spPr bwMode="auto">
          <a:xfrm>
            <a:off x="6136537" y="3940405"/>
            <a:ext cx="2301673" cy="790196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银行报表</a:t>
            </a:r>
            <a:r>
              <a:rPr lang="en-US" sz="1800" b="1" dirty="0">
                <a:solidFill>
                  <a:schemeClr val="accent6"/>
                </a:solidFill>
                <a:latin typeface="+mj-lt"/>
              </a:rPr>
              <a:t/>
            </a:r>
            <a:br>
              <a:rPr lang="en-US" sz="1800" b="1" dirty="0">
                <a:solidFill>
                  <a:schemeClr val="accent6"/>
                </a:solidFill>
                <a:latin typeface="+mj-lt"/>
              </a:rPr>
            </a:br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确认付款</a:t>
            </a:r>
            <a:endParaRPr lang="en-US" sz="18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98689" name="AutoShape 33"/>
          <p:cNvSpPr>
            <a:spLocks noChangeArrowheads="1"/>
          </p:cNvSpPr>
          <p:nvPr/>
        </p:nvSpPr>
        <p:spPr bwMode="auto">
          <a:xfrm>
            <a:off x="6398057" y="5358143"/>
            <a:ext cx="2014893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69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sz="2800" dirty="0" smtClean="0"/>
              <a:t>应付账款支票付款</a:t>
            </a:r>
            <a:r>
              <a:rPr lang="en-US" sz="2800" dirty="0" smtClean="0"/>
              <a:t> (</a:t>
            </a:r>
            <a:r>
              <a:rPr lang="zh-CN" altLang="en-US" sz="2800" dirty="0" smtClean="0"/>
              <a:t>无</a:t>
            </a:r>
            <a:r>
              <a:rPr lang="en-US" sz="2800" dirty="0" smtClean="0"/>
              <a:t>PIP</a:t>
            </a:r>
            <a:r>
              <a:rPr lang="en-US" sz="2800" dirty="0"/>
              <a:t>)</a:t>
            </a:r>
          </a:p>
        </p:txBody>
      </p:sp>
      <p:sp>
        <p:nvSpPr>
          <p:cNvPr id="31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EF-APP-230</a:t>
            </a:r>
            <a:endParaRPr lang="en-US"/>
          </a:p>
        </p:txBody>
      </p:sp>
      <p:sp>
        <p:nvSpPr>
          <p:cNvPr id="198658" name="AutoShape 2"/>
          <p:cNvSpPr>
            <a:spLocks noChangeArrowheads="1"/>
          </p:cNvSpPr>
          <p:nvPr/>
        </p:nvSpPr>
        <p:spPr bwMode="auto">
          <a:xfrm>
            <a:off x="595580" y="865109"/>
            <a:ext cx="2301674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创建付款选择</a:t>
            </a:r>
            <a:endParaRPr lang="en-US" sz="1800" b="1" dirty="0">
              <a:latin typeface="+mj-lt"/>
            </a:endParaRPr>
          </a:p>
        </p:txBody>
      </p:sp>
      <p:sp>
        <p:nvSpPr>
          <p:cNvPr id="198659" name="AutoShape 3"/>
          <p:cNvSpPr>
            <a:spLocks noChangeArrowheads="1"/>
          </p:cNvSpPr>
          <p:nvPr/>
        </p:nvSpPr>
        <p:spPr bwMode="auto">
          <a:xfrm>
            <a:off x="559918" y="1688760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需要批准</a:t>
            </a:r>
            <a:endParaRPr lang="en-US" sz="1800" b="1" dirty="0">
              <a:latin typeface="+mj-lt"/>
            </a:endParaRPr>
          </a:p>
        </p:txBody>
      </p:sp>
      <p:cxnSp>
        <p:nvCxnSpPr>
          <p:cNvPr id="198660" name="AutoShape 4"/>
          <p:cNvCxnSpPr>
            <a:cxnSpLocks noChangeShapeType="1"/>
            <a:stCxn id="198658" idx="2"/>
            <a:endCxn id="198659" idx="0"/>
          </p:cNvCxnSpPr>
          <p:nvPr/>
        </p:nvCxnSpPr>
        <p:spPr bwMode="auto">
          <a:xfrm flipH="1">
            <a:off x="1739730" y="1537684"/>
            <a:ext cx="7430" cy="13800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61" name="Text Box 5"/>
          <p:cNvSpPr txBox="1">
            <a:spLocks noChangeArrowheads="1"/>
          </p:cNvSpPr>
          <p:nvPr/>
        </p:nvSpPr>
        <p:spPr bwMode="auto">
          <a:xfrm>
            <a:off x="2681797" y="1938615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198662" name="AutoShape 6"/>
          <p:cNvSpPr>
            <a:spLocks noChangeArrowheads="1"/>
          </p:cNvSpPr>
          <p:nvPr/>
        </p:nvSpPr>
        <p:spPr bwMode="auto">
          <a:xfrm>
            <a:off x="2877937" y="3068773"/>
            <a:ext cx="3319522" cy="724870"/>
          </a:xfrm>
          <a:prstGeom prst="flowChartProcess">
            <a:avLst/>
          </a:prstGeom>
          <a:noFill/>
          <a:ln w="31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产生已付状态支票</a:t>
            </a:r>
            <a:endParaRPr lang="en-US" altLang="zh-CN" sz="1400" b="1" dirty="0" smtClean="0">
              <a:latin typeface="+mj-lt"/>
            </a:endParaRPr>
          </a:p>
          <a:p>
            <a:pPr algn="l"/>
            <a:r>
              <a:rPr lang="en-US" sz="1400" b="1" dirty="0" smtClean="0"/>
              <a:t>CR Bank </a:t>
            </a:r>
            <a:r>
              <a:rPr lang="zh-CN" altLang="en-US" sz="1400" b="1" dirty="0" smtClean="0"/>
              <a:t>账户</a:t>
            </a:r>
            <a:r>
              <a:rPr lang="en-US" sz="1400" b="1" dirty="0" smtClean="0"/>
              <a:t> </a:t>
            </a:r>
            <a:r>
              <a:rPr lang="en-US" sz="1400" b="1" dirty="0" smtClean="0"/>
              <a:t/>
            </a:r>
            <a:br>
              <a:rPr lang="en-US" sz="1400" b="1" dirty="0" smtClean="0"/>
            </a:br>
            <a:r>
              <a:rPr lang="en-US" sz="1400" b="1" dirty="0" smtClean="0"/>
              <a:t>DR </a:t>
            </a:r>
            <a:r>
              <a:rPr lang="zh-CN" altLang="en-US" sz="1400" b="1" dirty="0" smtClean="0"/>
              <a:t>分类账 和</a:t>
            </a:r>
            <a:r>
              <a:rPr lang="en-US" sz="1400" b="1" dirty="0" smtClean="0"/>
              <a:t>AP </a:t>
            </a:r>
            <a:r>
              <a:rPr lang="zh-CN" altLang="en-US" sz="1400" b="1" dirty="0" smtClean="0"/>
              <a:t>账户</a:t>
            </a:r>
            <a:endParaRPr lang="en-US" sz="1400" b="1" dirty="0"/>
          </a:p>
        </p:txBody>
      </p:sp>
      <p:sp>
        <p:nvSpPr>
          <p:cNvPr id="198663" name="AutoShape 7"/>
          <p:cNvSpPr>
            <a:spLocks noChangeArrowheads="1"/>
          </p:cNvSpPr>
          <p:nvPr/>
        </p:nvSpPr>
        <p:spPr bwMode="auto">
          <a:xfrm>
            <a:off x="3592660" y="1925540"/>
            <a:ext cx="2224406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 dirty="0" smtClean="0">
                <a:latin typeface="+mj-lt"/>
              </a:rPr>
              <a:t>发送到工作流程</a:t>
            </a:r>
            <a:endParaRPr lang="en-US" sz="1400" b="1" dirty="0">
              <a:latin typeface="+mj-lt"/>
            </a:endParaRPr>
          </a:p>
        </p:txBody>
      </p:sp>
      <p:sp>
        <p:nvSpPr>
          <p:cNvPr id="198664" name="AutoShape 8"/>
          <p:cNvSpPr>
            <a:spLocks noChangeArrowheads="1"/>
          </p:cNvSpPr>
          <p:nvPr/>
        </p:nvSpPr>
        <p:spPr bwMode="auto">
          <a:xfrm>
            <a:off x="6216775" y="1925540"/>
            <a:ext cx="2465311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修改付款选择</a:t>
            </a:r>
            <a:endParaRPr lang="en-US" sz="1800" b="1" dirty="0">
              <a:latin typeface="+mj-lt"/>
            </a:endParaRPr>
          </a:p>
        </p:txBody>
      </p:sp>
      <p:sp>
        <p:nvSpPr>
          <p:cNvPr id="198665" name="Text Box 9"/>
          <p:cNvSpPr txBox="1">
            <a:spLocks noChangeArrowheads="1"/>
          </p:cNvSpPr>
          <p:nvPr/>
        </p:nvSpPr>
        <p:spPr bwMode="auto">
          <a:xfrm>
            <a:off x="1163197" y="2664938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cxnSp>
        <p:nvCxnSpPr>
          <p:cNvPr id="198666" name="AutoShape 10"/>
          <p:cNvCxnSpPr>
            <a:cxnSpLocks noChangeShapeType="1"/>
            <a:stCxn id="198659" idx="2"/>
            <a:endCxn id="198670" idx="0"/>
          </p:cNvCxnSpPr>
          <p:nvPr/>
        </p:nvCxnSpPr>
        <p:spPr bwMode="auto">
          <a:xfrm>
            <a:off x="1739730" y="2821823"/>
            <a:ext cx="2972" cy="236781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7" name="AutoShape 11"/>
          <p:cNvCxnSpPr>
            <a:cxnSpLocks noChangeShapeType="1"/>
            <a:stCxn id="198659" idx="3"/>
            <a:endCxn id="198663" idx="1"/>
          </p:cNvCxnSpPr>
          <p:nvPr/>
        </p:nvCxnSpPr>
        <p:spPr bwMode="auto">
          <a:xfrm>
            <a:off x="2932916" y="2249481"/>
            <a:ext cx="646370" cy="5811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68" name="AutoShape 12"/>
          <p:cNvCxnSpPr>
            <a:cxnSpLocks noChangeShapeType="1"/>
          </p:cNvCxnSpPr>
          <p:nvPr/>
        </p:nvCxnSpPr>
        <p:spPr bwMode="auto">
          <a:xfrm>
            <a:off x="5830439" y="2264007"/>
            <a:ext cx="372963" cy="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0" name="AutoShape 14"/>
          <p:cNvSpPr>
            <a:spLocks noChangeArrowheads="1"/>
          </p:cNvSpPr>
          <p:nvPr/>
        </p:nvSpPr>
        <p:spPr bwMode="auto">
          <a:xfrm>
            <a:off x="591123" y="3071679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确认</a:t>
            </a:r>
            <a:r>
              <a:rPr lang="zh-CN" altLang="en-US" sz="1800" b="1" dirty="0" smtClean="0"/>
              <a:t>付款选择</a:t>
            </a:r>
            <a:endParaRPr lang="en-US" sz="1800" b="1" dirty="0">
              <a:latin typeface="+mj-lt"/>
            </a:endParaRPr>
          </a:p>
        </p:txBody>
      </p:sp>
      <p:cxnSp>
        <p:nvCxnSpPr>
          <p:cNvPr id="198671" name="AutoShape 15"/>
          <p:cNvCxnSpPr>
            <a:cxnSpLocks noChangeShapeType="1"/>
            <a:stCxn id="198664" idx="2"/>
            <a:endCxn id="198670" idx="0"/>
          </p:cNvCxnSpPr>
          <p:nvPr/>
        </p:nvCxnSpPr>
        <p:spPr bwMode="auto">
          <a:xfrm rot="5400000">
            <a:off x="4352377" y="-25375"/>
            <a:ext cx="486638" cy="5707471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8672" name="AutoShape 16"/>
          <p:cNvSpPr>
            <a:spLocks noChangeArrowheads="1"/>
          </p:cNvSpPr>
          <p:nvPr/>
        </p:nvSpPr>
        <p:spPr bwMode="auto">
          <a:xfrm>
            <a:off x="591123" y="3850297"/>
            <a:ext cx="2301673" cy="65950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打印支票</a:t>
            </a:r>
            <a:endParaRPr lang="en-US" sz="1800" b="1" dirty="0">
              <a:latin typeface="+mj-lt"/>
            </a:endParaRPr>
          </a:p>
        </p:txBody>
      </p:sp>
      <p:cxnSp>
        <p:nvCxnSpPr>
          <p:cNvPr id="198673" name="AutoShape 17"/>
          <p:cNvCxnSpPr>
            <a:cxnSpLocks noChangeShapeType="1"/>
            <a:stCxn id="198670" idx="2"/>
            <a:endCxn id="198672" idx="0"/>
          </p:cNvCxnSpPr>
          <p:nvPr/>
        </p:nvCxnSpPr>
        <p:spPr bwMode="auto">
          <a:xfrm>
            <a:off x="1742702" y="3744253"/>
            <a:ext cx="0" cy="9296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75" name="AutoShape 19"/>
          <p:cNvSpPr>
            <a:spLocks noChangeArrowheads="1"/>
          </p:cNvSpPr>
          <p:nvPr/>
        </p:nvSpPr>
        <p:spPr bwMode="auto">
          <a:xfrm>
            <a:off x="3609004" y="5625430"/>
            <a:ext cx="2301674" cy="567984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作废支票流程</a:t>
            </a:r>
            <a:endParaRPr lang="en-US" sz="18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198676" name="AutoShape 20"/>
          <p:cNvSpPr>
            <a:spLocks noChangeArrowheads="1"/>
          </p:cNvSpPr>
          <p:nvPr/>
        </p:nvSpPr>
        <p:spPr bwMode="auto">
          <a:xfrm>
            <a:off x="559918" y="4649252"/>
            <a:ext cx="2359624" cy="1119989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打印</a:t>
            </a:r>
            <a:r>
              <a:rPr lang="en-US" sz="1800" b="1" dirty="0" smtClean="0">
                <a:latin typeface="+mj-lt"/>
              </a:rPr>
              <a:t> </a:t>
            </a:r>
            <a:r>
              <a:rPr lang="en-US" sz="1800" b="1" dirty="0">
                <a:latin typeface="+mj-lt"/>
              </a:rPr>
              <a:t>OK</a:t>
            </a:r>
          </a:p>
        </p:txBody>
      </p:sp>
      <p:sp>
        <p:nvSpPr>
          <p:cNvPr id="198677" name="Text Box 21"/>
          <p:cNvSpPr txBox="1">
            <a:spLocks noChangeArrowheads="1"/>
          </p:cNvSpPr>
          <p:nvPr/>
        </p:nvSpPr>
        <p:spPr bwMode="auto">
          <a:xfrm>
            <a:off x="2680311" y="4846812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198678" name="Text Box 22"/>
          <p:cNvSpPr txBox="1">
            <a:spLocks noChangeArrowheads="1"/>
          </p:cNvSpPr>
          <p:nvPr/>
        </p:nvSpPr>
        <p:spPr bwMode="auto">
          <a:xfrm>
            <a:off x="1130507" y="5702420"/>
            <a:ext cx="67460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198679" name="AutoShape 23"/>
          <p:cNvSpPr>
            <a:spLocks noChangeArrowheads="1"/>
          </p:cNvSpPr>
          <p:nvPr/>
        </p:nvSpPr>
        <p:spPr bwMode="auto">
          <a:xfrm>
            <a:off x="3609004" y="4907823"/>
            <a:ext cx="2301674" cy="594132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邮寄支票</a:t>
            </a:r>
            <a:endParaRPr lang="en-US" sz="1800" b="1" dirty="0">
              <a:latin typeface="+mj-lt"/>
            </a:endParaRPr>
          </a:p>
        </p:txBody>
      </p:sp>
      <p:cxnSp>
        <p:nvCxnSpPr>
          <p:cNvPr id="198680" name="AutoShape 24"/>
          <p:cNvCxnSpPr>
            <a:cxnSpLocks noChangeShapeType="1"/>
            <a:stCxn id="198672" idx="2"/>
            <a:endCxn id="198676" idx="0"/>
          </p:cNvCxnSpPr>
          <p:nvPr/>
        </p:nvCxnSpPr>
        <p:spPr bwMode="auto">
          <a:xfrm flipH="1">
            <a:off x="1739730" y="4522871"/>
            <a:ext cx="2972" cy="11330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8681" name="AutoShape 25"/>
          <p:cNvCxnSpPr>
            <a:cxnSpLocks noChangeShapeType="1"/>
            <a:stCxn id="198676" idx="2"/>
            <a:endCxn id="198675" idx="1"/>
          </p:cNvCxnSpPr>
          <p:nvPr/>
        </p:nvCxnSpPr>
        <p:spPr bwMode="auto">
          <a:xfrm rot="16200000" flipH="1">
            <a:off x="2603764" y="4918281"/>
            <a:ext cx="127833" cy="1855901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98682" name="AutoShape 26"/>
          <p:cNvCxnSpPr>
            <a:cxnSpLocks noChangeShapeType="1"/>
            <a:stCxn id="198676" idx="3"/>
            <a:endCxn id="198679" idx="1"/>
          </p:cNvCxnSpPr>
          <p:nvPr/>
        </p:nvCxnSpPr>
        <p:spPr bwMode="auto">
          <a:xfrm flipV="1">
            <a:off x="2932916" y="5205615"/>
            <a:ext cx="662716" cy="435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8688" name="AutoShape 32"/>
          <p:cNvSpPr>
            <a:spLocks noChangeArrowheads="1"/>
          </p:cNvSpPr>
          <p:nvPr/>
        </p:nvSpPr>
        <p:spPr bwMode="auto">
          <a:xfrm>
            <a:off x="6241641" y="4192653"/>
            <a:ext cx="2301673" cy="790196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银行报表</a:t>
            </a:r>
            <a:r>
              <a:rPr lang="en-US" sz="1800" b="1" dirty="0">
                <a:solidFill>
                  <a:schemeClr val="accent6"/>
                </a:solidFill>
                <a:latin typeface="+mj-lt"/>
              </a:rPr>
              <a:t/>
            </a:r>
            <a:br>
              <a:rPr lang="en-US" sz="1800" b="1" dirty="0">
                <a:solidFill>
                  <a:schemeClr val="accent6"/>
                </a:solidFill>
                <a:latin typeface="+mj-lt"/>
              </a:rPr>
            </a:br>
            <a:r>
              <a:rPr lang="zh-CN" altLang="en-US" sz="1800" b="1" dirty="0" smtClean="0">
                <a:solidFill>
                  <a:schemeClr val="accent6"/>
                </a:solidFill>
                <a:latin typeface="+mj-lt"/>
              </a:rPr>
              <a:t>确认付款</a:t>
            </a:r>
            <a:endParaRPr lang="en-US" sz="1800" b="1" dirty="0">
              <a:solidFill>
                <a:schemeClr val="accent6"/>
              </a:solidFill>
              <a:latin typeface="+mj-lt"/>
            </a:endParaRPr>
          </a:p>
        </p:txBody>
      </p:sp>
      <p:sp>
        <p:nvSpPr>
          <p:cNvPr id="32" name="AutoShape 18"/>
          <p:cNvSpPr>
            <a:spLocks noChangeArrowheads="1"/>
          </p:cNvSpPr>
          <p:nvPr/>
        </p:nvSpPr>
        <p:spPr bwMode="auto">
          <a:xfrm>
            <a:off x="6267780" y="5276568"/>
            <a:ext cx="2343783" cy="870371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手工调整丢失付款</a:t>
            </a:r>
            <a:endParaRPr lang="en-US" sz="1800" b="1" dirty="0">
              <a:latin typeface="+mj-lt"/>
            </a:endParaRPr>
          </a:p>
        </p:txBody>
      </p:sp>
      <p:cxnSp>
        <p:nvCxnSpPr>
          <p:cNvPr id="33" name="AutoShape 28"/>
          <p:cNvCxnSpPr>
            <a:cxnSpLocks noChangeShapeType="1"/>
            <a:endCxn id="32" idx="0"/>
          </p:cNvCxnSpPr>
          <p:nvPr/>
        </p:nvCxnSpPr>
        <p:spPr bwMode="auto">
          <a:xfrm rot="5400000">
            <a:off x="7300370" y="5132727"/>
            <a:ext cx="283144" cy="453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创建付款选择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确认付款选择（</a:t>
            </a:r>
            <a:r>
              <a:rPr lang="en-US" altLang="zh-CN" dirty="0" smtClean="0"/>
              <a:t>PIP</a:t>
            </a:r>
            <a:r>
              <a:rPr lang="zh-CN" altLang="en-US" dirty="0" smtClean="0"/>
              <a:t>帐户）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执行付款选择（电子文件）</a:t>
            </a:r>
          </a:p>
          <a:p>
            <a:pPr marL="533400" indent="-533400">
              <a:buFont typeface="Webdings" pitchFamily="18" charset="2"/>
              <a:buAutoNum type="arabicPeriod"/>
            </a:pPr>
            <a:r>
              <a:rPr lang="zh-CN" altLang="en-US" dirty="0" smtClean="0"/>
              <a:t>银行对账单（银行）</a:t>
            </a:r>
            <a:endParaRPr lang="en-US" dirty="0"/>
          </a:p>
        </p:txBody>
      </p:sp>
      <p:sp>
        <p:nvSpPr>
          <p:cNvPr id="2488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付款案例</a:t>
            </a:r>
            <a:r>
              <a:rPr lang="en-US" dirty="0" smtClean="0"/>
              <a:t>: </a:t>
            </a:r>
            <a:r>
              <a:rPr lang="zh-CN" altLang="en-US" dirty="0" smtClean="0"/>
              <a:t>电子转账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97" name="Rectangle 13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anchor="ctr"/>
          <a:lstStyle/>
          <a:p>
            <a:r>
              <a:rPr lang="zh-CN" altLang="en-US" sz="2800" dirty="0" smtClean="0"/>
              <a:t>应付账款电子转账</a:t>
            </a:r>
            <a:endParaRPr lang="en-US" sz="2800" dirty="0"/>
          </a:p>
        </p:txBody>
      </p:sp>
      <p:sp>
        <p:nvSpPr>
          <p:cNvPr id="2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EF-APP-260</a:t>
            </a:r>
            <a:endParaRPr lang="en-US"/>
          </a:p>
        </p:txBody>
      </p:sp>
      <p:sp>
        <p:nvSpPr>
          <p:cNvPr id="195586" name="AutoShape 2"/>
          <p:cNvSpPr>
            <a:spLocks noChangeArrowheads="1"/>
          </p:cNvSpPr>
          <p:nvPr/>
        </p:nvSpPr>
        <p:spPr bwMode="auto">
          <a:xfrm>
            <a:off x="463871" y="808547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创建付款选择</a:t>
            </a:r>
            <a:endParaRPr lang="en-US" sz="1800" b="1" dirty="0"/>
          </a:p>
        </p:txBody>
      </p:sp>
      <p:sp>
        <p:nvSpPr>
          <p:cNvPr id="195587" name="AutoShape 3"/>
          <p:cNvSpPr>
            <a:spLocks noChangeArrowheads="1"/>
          </p:cNvSpPr>
          <p:nvPr/>
        </p:nvSpPr>
        <p:spPr bwMode="auto">
          <a:xfrm>
            <a:off x="427939" y="1690067"/>
            <a:ext cx="2377530" cy="1119690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需要批准</a:t>
            </a:r>
            <a:endParaRPr lang="en-US" sz="1800" b="1" dirty="0"/>
          </a:p>
        </p:txBody>
      </p:sp>
      <p:cxnSp>
        <p:nvCxnSpPr>
          <p:cNvPr id="195588" name="AutoShape 4"/>
          <p:cNvCxnSpPr>
            <a:cxnSpLocks noChangeShapeType="1"/>
            <a:stCxn id="195586" idx="2"/>
            <a:endCxn id="195587" idx="0"/>
          </p:cNvCxnSpPr>
          <p:nvPr/>
        </p:nvCxnSpPr>
        <p:spPr bwMode="auto">
          <a:xfrm flipH="1">
            <a:off x="1616704" y="1480942"/>
            <a:ext cx="7486" cy="19605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589" name="Text Box 5"/>
          <p:cNvSpPr txBox="1">
            <a:spLocks noChangeArrowheads="1"/>
          </p:cNvSpPr>
          <p:nvPr/>
        </p:nvSpPr>
        <p:spPr bwMode="auto">
          <a:xfrm>
            <a:off x="2610835" y="1939856"/>
            <a:ext cx="679722" cy="3385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sp>
        <p:nvSpPr>
          <p:cNvPr id="195590" name="AutoShape 6"/>
          <p:cNvSpPr>
            <a:spLocks noChangeArrowheads="1"/>
          </p:cNvSpPr>
          <p:nvPr/>
        </p:nvSpPr>
        <p:spPr bwMode="auto">
          <a:xfrm>
            <a:off x="2763548" y="3069711"/>
            <a:ext cx="2798240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 和</a:t>
            </a:r>
            <a:r>
              <a:rPr lang="en-US" sz="1400" b="1" dirty="0" smtClean="0">
                <a:latin typeface="+mj-lt"/>
              </a:rPr>
              <a:t>AP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  <a:p>
            <a:pPr algn="l"/>
            <a:r>
              <a:rPr lang="zh-CN" altLang="en-US" sz="1400" b="1" dirty="0" smtClean="0">
                <a:latin typeface="+mj-lt"/>
              </a:rPr>
              <a:t>选择记录产生</a:t>
            </a:r>
            <a:endParaRPr lang="en-US" sz="1400" b="1" dirty="0">
              <a:latin typeface="+mj-lt"/>
            </a:endParaRPr>
          </a:p>
        </p:txBody>
      </p:sp>
      <p:sp>
        <p:nvSpPr>
          <p:cNvPr id="195591" name="AutoShape 7"/>
          <p:cNvSpPr>
            <a:spLocks noChangeArrowheads="1"/>
          </p:cNvSpPr>
          <p:nvPr/>
        </p:nvSpPr>
        <p:spPr bwMode="auto">
          <a:xfrm>
            <a:off x="3244145" y="1916619"/>
            <a:ext cx="2241286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发送到工作流程</a:t>
            </a:r>
            <a:endParaRPr lang="en-US" sz="1800" b="1" dirty="0"/>
          </a:p>
        </p:txBody>
      </p:sp>
      <p:sp>
        <p:nvSpPr>
          <p:cNvPr id="195592" name="AutoShape 8"/>
          <p:cNvSpPr>
            <a:spLocks noChangeArrowheads="1"/>
          </p:cNvSpPr>
          <p:nvPr/>
        </p:nvSpPr>
        <p:spPr bwMode="auto">
          <a:xfrm>
            <a:off x="5825292" y="1916619"/>
            <a:ext cx="257399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修改付款选择</a:t>
            </a:r>
            <a:endParaRPr lang="en-US" sz="1800" b="1" dirty="0"/>
          </a:p>
        </p:txBody>
      </p:sp>
      <p:sp>
        <p:nvSpPr>
          <p:cNvPr id="195593" name="Text Box 9"/>
          <p:cNvSpPr txBox="1">
            <a:spLocks noChangeArrowheads="1"/>
          </p:cNvSpPr>
          <p:nvPr/>
        </p:nvSpPr>
        <p:spPr bwMode="auto">
          <a:xfrm>
            <a:off x="1050768" y="2767642"/>
            <a:ext cx="679722" cy="338554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cxnSp>
        <p:nvCxnSpPr>
          <p:cNvPr id="195594" name="AutoShape 10"/>
          <p:cNvCxnSpPr>
            <a:cxnSpLocks noChangeShapeType="1"/>
            <a:stCxn id="195587" idx="2"/>
            <a:endCxn id="195598" idx="0"/>
          </p:cNvCxnSpPr>
          <p:nvPr/>
        </p:nvCxnSpPr>
        <p:spPr bwMode="auto">
          <a:xfrm>
            <a:off x="1616704" y="2822828"/>
            <a:ext cx="2994" cy="23671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5" name="AutoShape 11"/>
          <p:cNvCxnSpPr>
            <a:cxnSpLocks noChangeShapeType="1"/>
            <a:stCxn id="195587" idx="3"/>
            <a:endCxn id="195591" idx="1"/>
          </p:cNvCxnSpPr>
          <p:nvPr/>
        </p:nvCxnSpPr>
        <p:spPr bwMode="auto">
          <a:xfrm flipV="1">
            <a:off x="2818944" y="2246281"/>
            <a:ext cx="411725" cy="4357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596" name="AutoShape 12"/>
          <p:cNvCxnSpPr>
            <a:cxnSpLocks noChangeShapeType="1"/>
            <a:stCxn id="195591" idx="3"/>
            <a:endCxn id="195592" idx="1"/>
          </p:cNvCxnSpPr>
          <p:nvPr/>
        </p:nvCxnSpPr>
        <p:spPr bwMode="auto">
          <a:xfrm>
            <a:off x="5485431" y="2246282"/>
            <a:ext cx="339861" cy="158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598" name="AutoShape 14"/>
          <p:cNvSpPr>
            <a:spLocks noChangeArrowheads="1"/>
          </p:cNvSpPr>
          <p:nvPr/>
        </p:nvSpPr>
        <p:spPr bwMode="auto">
          <a:xfrm>
            <a:off x="459380" y="3072616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确认付款选择</a:t>
            </a:r>
            <a:endParaRPr lang="en-US" sz="1800" b="1" dirty="0"/>
          </a:p>
        </p:txBody>
      </p:sp>
      <p:cxnSp>
        <p:nvCxnSpPr>
          <p:cNvPr id="195599" name="AutoShape 15"/>
          <p:cNvCxnSpPr>
            <a:cxnSpLocks noChangeShapeType="1"/>
            <a:stCxn id="195592" idx="2"/>
            <a:endCxn id="195598" idx="0"/>
          </p:cNvCxnSpPr>
          <p:nvPr/>
        </p:nvCxnSpPr>
        <p:spPr bwMode="auto">
          <a:xfrm rot="5400000">
            <a:off x="4117283" y="77612"/>
            <a:ext cx="496672" cy="54933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195600" name="AutoShape 16"/>
          <p:cNvSpPr>
            <a:spLocks noChangeArrowheads="1"/>
          </p:cNvSpPr>
          <p:nvPr/>
        </p:nvSpPr>
        <p:spPr bwMode="auto">
          <a:xfrm>
            <a:off x="459380" y="3851026"/>
            <a:ext cx="2319140" cy="6593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执行付款选择</a:t>
            </a:r>
            <a:endParaRPr lang="en-US" sz="1800" b="1" dirty="0">
              <a:latin typeface="+mj-lt"/>
            </a:endParaRPr>
          </a:p>
        </p:txBody>
      </p:sp>
      <p:cxnSp>
        <p:nvCxnSpPr>
          <p:cNvPr id="195601" name="AutoShape 17"/>
          <p:cNvCxnSpPr>
            <a:cxnSpLocks noChangeShapeType="1"/>
            <a:stCxn id="195598" idx="2"/>
            <a:endCxn id="195600" idx="0"/>
          </p:cNvCxnSpPr>
          <p:nvPr/>
        </p:nvCxnSpPr>
        <p:spPr bwMode="auto">
          <a:xfrm>
            <a:off x="1619698" y="3745010"/>
            <a:ext cx="0" cy="92944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02" name="AutoShape 18"/>
          <p:cNvSpPr>
            <a:spLocks noChangeArrowheads="1"/>
          </p:cNvSpPr>
          <p:nvPr/>
        </p:nvSpPr>
        <p:spPr bwMode="auto">
          <a:xfrm>
            <a:off x="459380" y="5540000"/>
            <a:ext cx="2319140" cy="577998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发送文件到银行</a:t>
            </a:r>
            <a:endParaRPr lang="en-US" sz="1800" b="1" dirty="0">
              <a:latin typeface="+mj-lt"/>
            </a:endParaRPr>
          </a:p>
        </p:txBody>
      </p:sp>
      <p:sp>
        <p:nvSpPr>
          <p:cNvPr id="195603" name="AutoShape 19"/>
          <p:cNvSpPr>
            <a:spLocks noChangeArrowheads="1"/>
          </p:cNvSpPr>
          <p:nvPr/>
        </p:nvSpPr>
        <p:spPr bwMode="auto">
          <a:xfrm>
            <a:off x="3176771" y="5420415"/>
            <a:ext cx="2319140" cy="809969"/>
          </a:xfrm>
          <a:prstGeom prst="flowChartProcess">
            <a:avLst/>
          </a:prstGeom>
          <a:solidFill>
            <a:srgbClr val="EDF6F7"/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solidFill>
                  <a:schemeClr val="accent6"/>
                </a:solidFill>
              </a:rPr>
              <a:t>银行报表</a:t>
            </a:r>
            <a:r>
              <a:rPr lang="en-US" sz="1800" b="1" dirty="0" smtClean="0">
                <a:solidFill>
                  <a:schemeClr val="accent6"/>
                </a:solidFill>
              </a:rPr>
              <a:t/>
            </a:r>
            <a:br>
              <a:rPr lang="en-US" sz="1800" b="1" dirty="0" smtClean="0">
                <a:solidFill>
                  <a:schemeClr val="accent6"/>
                </a:solidFill>
              </a:rPr>
            </a:br>
            <a:r>
              <a:rPr lang="zh-CN" altLang="en-US" sz="1800" b="1" dirty="0" smtClean="0">
                <a:solidFill>
                  <a:schemeClr val="accent6"/>
                </a:solidFill>
              </a:rPr>
              <a:t>确认付款</a:t>
            </a:r>
            <a:endParaRPr lang="en-US" sz="1800" b="1" dirty="0">
              <a:solidFill>
                <a:schemeClr val="accent6"/>
              </a:solidFill>
            </a:endParaRPr>
          </a:p>
        </p:txBody>
      </p:sp>
      <p:cxnSp>
        <p:nvCxnSpPr>
          <p:cNvPr id="195604" name="AutoShape 20"/>
          <p:cNvCxnSpPr>
            <a:cxnSpLocks noChangeShapeType="1"/>
            <a:stCxn id="195600" idx="2"/>
            <a:endCxn id="195610" idx="0"/>
          </p:cNvCxnSpPr>
          <p:nvPr/>
        </p:nvCxnSpPr>
        <p:spPr bwMode="auto">
          <a:xfrm flipH="1">
            <a:off x="1613710" y="4523420"/>
            <a:ext cx="5989" cy="14813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05" name="AutoShape 21"/>
          <p:cNvSpPr>
            <a:spLocks noChangeArrowheads="1"/>
          </p:cNvSpPr>
          <p:nvPr/>
        </p:nvSpPr>
        <p:spPr bwMode="auto">
          <a:xfrm>
            <a:off x="5912129" y="4778431"/>
            <a:ext cx="2798239" cy="724676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Bank </a:t>
            </a:r>
            <a:r>
              <a:rPr lang="zh-CN" altLang="en-US" sz="1400" b="1" dirty="0" smtClean="0">
                <a:latin typeface="+mj-lt"/>
              </a:rPr>
              <a:t>账户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</p:txBody>
      </p:sp>
      <p:sp>
        <p:nvSpPr>
          <p:cNvPr id="195606" name="AutoShape 22"/>
          <p:cNvSpPr>
            <a:spLocks noChangeArrowheads="1"/>
          </p:cNvSpPr>
          <p:nvPr/>
        </p:nvSpPr>
        <p:spPr bwMode="auto">
          <a:xfrm>
            <a:off x="2768040" y="3762437"/>
            <a:ext cx="2798239" cy="724677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银行文件产生</a:t>
            </a:r>
            <a:endParaRPr lang="en-US" sz="1400" b="1" dirty="0">
              <a:latin typeface="+mj-lt"/>
            </a:endParaRPr>
          </a:p>
        </p:txBody>
      </p:sp>
      <p:sp>
        <p:nvSpPr>
          <p:cNvPr id="195607" name="AutoShape 23"/>
          <p:cNvSpPr>
            <a:spLocks noChangeArrowheads="1"/>
          </p:cNvSpPr>
          <p:nvPr/>
        </p:nvSpPr>
        <p:spPr bwMode="auto">
          <a:xfrm>
            <a:off x="5825291" y="5436302"/>
            <a:ext cx="2743673" cy="775959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银行对账单</a:t>
            </a:r>
            <a:r>
              <a:rPr lang="en-US" sz="1800" b="1" dirty="0">
                <a:latin typeface="+mj-lt"/>
              </a:rPr>
              <a:t/>
            </a:r>
            <a:br>
              <a:rPr lang="en-US" sz="1800" b="1" dirty="0">
                <a:latin typeface="+mj-lt"/>
              </a:rPr>
            </a:br>
            <a:r>
              <a:rPr lang="zh-CN" altLang="en-US" sz="1800" b="1" dirty="0" smtClean="0">
                <a:latin typeface="+mj-lt"/>
              </a:rPr>
              <a:t>设付款为已付</a:t>
            </a:r>
            <a:endParaRPr lang="en-US" sz="1800" b="1" i="1" dirty="0">
              <a:latin typeface="+mj-lt"/>
            </a:endParaRPr>
          </a:p>
        </p:txBody>
      </p:sp>
      <p:cxnSp>
        <p:nvCxnSpPr>
          <p:cNvPr id="195608" name="AutoShape 24"/>
          <p:cNvCxnSpPr>
            <a:cxnSpLocks noChangeShapeType="1"/>
            <a:stCxn id="195603" idx="3"/>
            <a:endCxn id="195607" idx="1"/>
          </p:cNvCxnSpPr>
          <p:nvPr/>
        </p:nvCxnSpPr>
        <p:spPr bwMode="auto">
          <a:xfrm flipV="1">
            <a:off x="5495911" y="5824282"/>
            <a:ext cx="329380" cy="111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195609" name="AutoShape 25"/>
          <p:cNvCxnSpPr>
            <a:cxnSpLocks noChangeShapeType="1"/>
            <a:stCxn id="195602" idx="3"/>
            <a:endCxn id="195603" idx="1"/>
          </p:cNvCxnSpPr>
          <p:nvPr/>
        </p:nvCxnSpPr>
        <p:spPr bwMode="auto">
          <a:xfrm flipV="1">
            <a:off x="2778520" y="5825400"/>
            <a:ext cx="398251" cy="3599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195610" name="Rectangle 26"/>
          <p:cNvSpPr>
            <a:spLocks noChangeArrowheads="1"/>
          </p:cNvSpPr>
          <p:nvPr/>
        </p:nvSpPr>
        <p:spPr bwMode="auto">
          <a:xfrm>
            <a:off x="459380" y="4684621"/>
            <a:ext cx="2308660" cy="657872"/>
          </a:xfrm>
          <a:prstGeom prst="rect">
            <a:avLst/>
          </a:prstGeom>
          <a:solidFill>
            <a:schemeClr val="accent2">
              <a:alpha val="38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800" b="1" dirty="0" smtClean="0"/>
              <a:t>EDI </a:t>
            </a:r>
            <a:r>
              <a:rPr lang="zh-CN" altLang="en-US" sz="1800" b="1" dirty="0" smtClean="0"/>
              <a:t>工具</a:t>
            </a:r>
            <a:r>
              <a:rPr lang="en-US" sz="1800" b="1" dirty="0" smtClean="0"/>
              <a:t/>
            </a:r>
            <a:br>
              <a:rPr lang="en-US" sz="1800" b="1" dirty="0" smtClean="0"/>
            </a:br>
            <a:r>
              <a:rPr lang="zh-CN" altLang="en-US" sz="1800" b="1" dirty="0" smtClean="0"/>
              <a:t>转换</a:t>
            </a:r>
            <a:endParaRPr lang="en-US" sz="1600" b="1" dirty="0"/>
          </a:p>
        </p:txBody>
      </p:sp>
      <p:cxnSp>
        <p:nvCxnSpPr>
          <p:cNvPr id="195611" name="AutoShape 27"/>
          <p:cNvCxnSpPr>
            <a:cxnSpLocks noChangeShapeType="1"/>
            <a:stCxn id="195610" idx="2"/>
            <a:endCxn id="195602" idx="0"/>
          </p:cNvCxnSpPr>
          <p:nvPr/>
        </p:nvCxnSpPr>
        <p:spPr bwMode="auto">
          <a:xfrm>
            <a:off x="1613710" y="5355564"/>
            <a:ext cx="5989" cy="17136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汇票</a:t>
            </a:r>
            <a:endParaRPr lang="en-US" dirty="0" smtClean="0"/>
          </a:p>
          <a:p>
            <a:pPr lvl="1"/>
            <a:r>
              <a:rPr lang="zh-CN" altLang="en-US" dirty="0" smtClean="0"/>
              <a:t>类似于支票</a:t>
            </a:r>
            <a:endParaRPr lang="en-US" dirty="0"/>
          </a:p>
          <a:p>
            <a:r>
              <a:rPr lang="zh-CN" altLang="en-US" dirty="0" smtClean="0"/>
              <a:t>书面转账</a:t>
            </a:r>
            <a:endParaRPr lang="en-US" dirty="0"/>
          </a:p>
          <a:p>
            <a:pPr lvl="1"/>
            <a:r>
              <a:rPr lang="zh-CN" altLang="en-US" dirty="0" smtClean="0"/>
              <a:t>类似于电子转账</a:t>
            </a:r>
            <a:endParaRPr lang="en-US" dirty="0"/>
          </a:p>
          <a:p>
            <a:r>
              <a:rPr lang="zh-CN" altLang="en-US" dirty="0" smtClean="0"/>
              <a:t>本票</a:t>
            </a:r>
            <a:r>
              <a:rPr lang="en-US" dirty="0" smtClean="0"/>
              <a:t>, </a:t>
            </a:r>
            <a:r>
              <a:rPr lang="zh-CN" altLang="en-US" dirty="0" smtClean="0"/>
              <a:t>汇总表</a:t>
            </a:r>
            <a:endParaRPr lang="en-US" dirty="0"/>
          </a:p>
          <a:p>
            <a:pPr lvl="1"/>
            <a:r>
              <a:rPr lang="zh-CN" altLang="en-US" dirty="0" smtClean="0"/>
              <a:t>类似于支票和汇票</a:t>
            </a:r>
            <a:endParaRPr lang="en-US" dirty="0"/>
          </a:p>
          <a:p>
            <a:r>
              <a:rPr lang="zh-CN" altLang="en-US" dirty="0" smtClean="0"/>
              <a:t>现金</a:t>
            </a:r>
            <a:endParaRPr lang="en-US" dirty="0" smtClean="0"/>
          </a:p>
          <a:p>
            <a:pPr lvl="1"/>
            <a:r>
              <a:rPr lang="zh-CN" altLang="en-US" dirty="0" smtClean="0"/>
              <a:t>直接在银行，现金对账单处理</a:t>
            </a:r>
            <a:endParaRPr lang="en-US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其他支付凭证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EF-APP-270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供应商付款</a:t>
            </a:r>
            <a:endParaRPr lang="en-US" sz="2800" dirty="0"/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EF-APP-280</a:t>
            </a:r>
            <a:endParaRPr lang="en-US"/>
          </a:p>
        </p:txBody>
      </p:sp>
      <p:sp>
        <p:nvSpPr>
          <p:cNvPr id="254979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47135" y="954441"/>
            <a:ext cx="8153400" cy="4954587"/>
          </a:xfrm>
          <a:noFill/>
          <a:ln/>
        </p:spPr>
        <p:txBody>
          <a:bodyPr/>
          <a:lstStyle/>
          <a:p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>
              <a:buFont typeface="Webdings" pitchFamily="18" charset="2"/>
              <a:buNone/>
            </a:pPr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  <a:p>
            <a:pPr lvl="2"/>
            <a:endParaRPr lang="en-US" b="1" dirty="0">
              <a:latin typeface="+mj-lt"/>
            </a:endParaRPr>
          </a:p>
        </p:txBody>
      </p:sp>
      <p:sp>
        <p:nvSpPr>
          <p:cNvPr id="254980" name="AutoShape 4"/>
          <p:cNvSpPr>
            <a:spLocks noChangeArrowheads="1"/>
          </p:cNvSpPr>
          <p:nvPr/>
        </p:nvSpPr>
        <p:spPr bwMode="auto">
          <a:xfrm>
            <a:off x="348795" y="832203"/>
            <a:ext cx="3118424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创建供应商付款</a:t>
            </a:r>
            <a:endParaRPr lang="en-US" sz="1800" b="1" dirty="0">
              <a:latin typeface="+mj-lt"/>
            </a:endParaRPr>
          </a:p>
        </p:txBody>
      </p:sp>
      <p:sp>
        <p:nvSpPr>
          <p:cNvPr id="254981" name="AutoShape 5"/>
          <p:cNvSpPr>
            <a:spLocks noChangeArrowheads="1"/>
          </p:cNvSpPr>
          <p:nvPr/>
        </p:nvSpPr>
        <p:spPr bwMode="auto">
          <a:xfrm>
            <a:off x="647210" y="3924653"/>
            <a:ext cx="2520950" cy="1152525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银行确认付款</a:t>
            </a:r>
            <a:endParaRPr lang="en-US" sz="1800" b="1" dirty="0">
              <a:latin typeface="+mj-lt"/>
            </a:endParaRPr>
          </a:p>
        </p:txBody>
      </p:sp>
      <p:sp>
        <p:nvSpPr>
          <p:cNvPr id="254982" name="Text Box 6"/>
          <p:cNvSpPr txBox="1">
            <a:spLocks noChangeArrowheads="1"/>
          </p:cNvSpPr>
          <p:nvPr/>
        </p:nvSpPr>
        <p:spPr bwMode="auto">
          <a:xfrm>
            <a:off x="2914160" y="4126266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sp>
        <p:nvSpPr>
          <p:cNvPr id="254983" name="AutoShape 7"/>
          <p:cNvSpPr>
            <a:spLocks noChangeArrowheads="1"/>
          </p:cNvSpPr>
          <p:nvPr/>
        </p:nvSpPr>
        <p:spPr bwMode="auto">
          <a:xfrm>
            <a:off x="6281248" y="4132616"/>
            <a:ext cx="2428875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AP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</a:t>
            </a:r>
            <a:r>
              <a:rPr lang="zh-CN" altLang="en-US" sz="1400" b="1" dirty="0" smtClean="0">
                <a:latin typeface="+mj-lt"/>
              </a:rPr>
              <a:t>分类账余额</a:t>
            </a:r>
            <a:endParaRPr lang="en-US" sz="1400" b="1" dirty="0">
              <a:latin typeface="+mj-lt"/>
            </a:endParaRPr>
          </a:p>
        </p:txBody>
      </p:sp>
      <p:sp>
        <p:nvSpPr>
          <p:cNvPr id="254984" name="AutoShape 8"/>
          <p:cNvSpPr>
            <a:spLocks noChangeArrowheads="1"/>
          </p:cNvSpPr>
          <p:nvPr/>
        </p:nvSpPr>
        <p:spPr bwMode="auto">
          <a:xfrm>
            <a:off x="718648" y="5404203"/>
            <a:ext cx="2376487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改变状态为</a:t>
            </a:r>
            <a:r>
              <a:rPr lang="en-US" sz="1800" b="1" dirty="0" smtClean="0">
                <a:latin typeface="+mj-lt"/>
              </a:rPr>
              <a:t> </a:t>
            </a:r>
            <a:endParaRPr lang="en-US" sz="1800" b="1" dirty="0">
              <a:latin typeface="+mj-lt"/>
            </a:endParaRPr>
          </a:p>
          <a:p>
            <a:r>
              <a:rPr lang="zh-CN" altLang="en-US" sz="1400" b="1" i="1" dirty="0" smtClean="0">
                <a:latin typeface="+mj-lt"/>
              </a:rPr>
              <a:t>已付</a:t>
            </a:r>
            <a:endParaRPr lang="en-US" sz="1400" b="1" i="1" dirty="0">
              <a:latin typeface="+mj-lt"/>
            </a:endParaRPr>
          </a:p>
        </p:txBody>
      </p:sp>
      <p:sp>
        <p:nvSpPr>
          <p:cNvPr id="254985" name="Text Box 9"/>
          <p:cNvSpPr txBox="1">
            <a:spLocks noChangeArrowheads="1"/>
          </p:cNvSpPr>
          <p:nvPr/>
        </p:nvSpPr>
        <p:spPr bwMode="auto">
          <a:xfrm>
            <a:off x="1291735" y="5005741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cxnSp>
        <p:nvCxnSpPr>
          <p:cNvPr id="254986" name="AutoShape 10"/>
          <p:cNvCxnSpPr>
            <a:cxnSpLocks noChangeShapeType="1"/>
            <a:stCxn id="254981" idx="3"/>
            <a:endCxn id="254988" idx="1"/>
          </p:cNvCxnSpPr>
          <p:nvPr/>
        </p:nvCxnSpPr>
        <p:spPr bwMode="auto">
          <a:xfrm flipV="1">
            <a:off x="3182448" y="4496153"/>
            <a:ext cx="641350" cy="4763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cxnSp>
        <p:nvCxnSpPr>
          <p:cNvPr id="254987" name="AutoShape 11"/>
          <p:cNvCxnSpPr>
            <a:cxnSpLocks noChangeShapeType="1"/>
            <a:stCxn id="254981" idx="2"/>
            <a:endCxn id="254984" idx="0"/>
          </p:cNvCxnSpPr>
          <p:nvPr/>
        </p:nvCxnSpPr>
        <p:spPr bwMode="auto">
          <a:xfrm>
            <a:off x="1907685" y="5091466"/>
            <a:ext cx="0" cy="298450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88" name="AutoShape 12"/>
          <p:cNvSpPr>
            <a:spLocks noChangeArrowheads="1"/>
          </p:cNvSpPr>
          <p:nvPr/>
        </p:nvSpPr>
        <p:spPr bwMode="auto">
          <a:xfrm>
            <a:off x="3838085" y="4135791"/>
            <a:ext cx="2459038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/>
              <a:t>改变状态为</a:t>
            </a:r>
            <a:endParaRPr lang="en-US" altLang="zh-CN" sz="1800" b="1" dirty="0" smtClean="0"/>
          </a:p>
          <a:p>
            <a:r>
              <a:rPr lang="zh-CN" altLang="en-US" sz="1800" b="1" i="1" dirty="0" smtClean="0">
                <a:latin typeface="+mj-lt"/>
              </a:rPr>
              <a:t>作废</a:t>
            </a:r>
            <a:endParaRPr lang="en-US" sz="1800" b="1" i="1" dirty="0">
              <a:latin typeface="+mj-lt"/>
            </a:endParaRPr>
          </a:p>
        </p:txBody>
      </p:sp>
      <p:sp>
        <p:nvSpPr>
          <p:cNvPr id="254989" name="AutoShape 13"/>
          <p:cNvSpPr>
            <a:spLocks noChangeArrowheads="1"/>
          </p:cNvSpPr>
          <p:nvPr/>
        </p:nvSpPr>
        <p:spPr bwMode="auto">
          <a:xfrm>
            <a:off x="666260" y="3121966"/>
            <a:ext cx="2474913" cy="620474"/>
          </a:xfrm>
          <a:prstGeom prst="flowChartProcess">
            <a:avLst/>
          </a:prstGeom>
          <a:solidFill>
            <a:schemeClr val="bg1"/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 dirty="0" smtClean="0">
                <a:latin typeface="+mj-lt"/>
              </a:rPr>
              <a:t>发送付款指令到银行</a:t>
            </a:r>
            <a:endParaRPr lang="en-US" sz="1400" b="1" dirty="0">
              <a:latin typeface="+mj-lt"/>
            </a:endParaRPr>
          </a:p>
        </p:txBody>
      </p:sp>
      <p:cxnSp>
        <p:nvCxnSpPr>
          <p:cNvPr id="254990" name="AutoShape 14"/>
          <p:cNvCxnSpPr>
            <a:cxnSpLocks noChangeShapeType="1"/>
            <a:stCxn id="254989" idx="2"/>
            <a:endCxn id="254981" idx="0"/>
          </p:cNvCxnSpPr>
          <p:nvPr/>
        </p:nvCxnSpPr>
        <p:spPr bwMode="auto">
          <a:xfrm rot="16200000" flipH="1">
            <a:off x="1814595" y="3831562"/>
            <a:ext cx="182213" cy="396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1" name="AutoShape 15"/>
          <p:cNvSpPr>
            <a:spLocks noChangeArrowheads="1"/>
          </p:cNvSpPr>
          <p:nvPr/>
        </p:nvSpPr>
        <p:spPr bwMode="auto">
          <a:xfrm>
            <a:off x="3673906" y="789341"/>
            <a:ext cx="4014788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zh-CN" altLang="en-US" sz="1400" b="1" dirty="0" smtClean="0">
                <a:latin typeface="+mj-lt"/>
              </a:rPr>
              <a:t>状态为</a:t>
            </a:r>
            <a:r>
              <a:rPr lang="zh-CN" altLang="en-US" sz="1400" b="1" i="1" dirty="0" smtClean="0">
                <a:latin typeface="+mj-lt"/>
              </a:rPr>
              <a:t>领取</a:t>
            </a:r>
            <a:endParaRPr lang="en-US" sz="1400" b="1" i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AP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CR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r>
              <a:rPr lang="zh-CN" altLang="en-US" sz="1400" b="1" dirty="0" smtClean="0">
                <a:latin typeface="+mj-lt"/>
              </a:rPr>
              <a:t>从供应商付款状态</a:t>
            </a:r>
            <a:endParaRPr lang="en-US" sz="1400" b="1" dirty="0">
              <a:latin typeface="+mj-lt"/>
            </a:endParaRPr>
          </a:p>
        </p:txBody>
      </p:sp>
      <p:sp>
        <p:nvSpPr>
          <p:cNvPr id="254992" name="AutoShape 16"/>
          <p:cNvSpPr>
            <a:spLocks noChangeArrowheads="1"/>
          </p:cNvSpPr>
          <p:nvPr/>
        </p:nvSpPr>
        <p:spPr bwMode="auto">
          <a:xfrm>
            <a:off x="3111010" y="5332766"/>
            <a:ext cx="1936750" cy="79216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CR Bank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</a:t>
            </a:r>
            <a:endParaRPr lang="en-US" sz="1400" b="1" dirty="0">
              <a:latin typeface="+mj-lt"/>
            </a:endParaRPr>
          </a:p>
          <a:p>
            <a:pPr algn="l"/>
            <a:r>
              <a:rPr lang="en-US" sz="1400" b="1" dirty="0">
                <a:latin typeface="+mj-lt"/>
              </a:rPr>
              <a:t>DR PIP </a:t>
            </a:r>
            <a:r>
              <a:rPr lang="zh-CN" altLang="en-US" sz="1400" b="1" dirty="0" smtClean="0">
                <a:latin typeface="+mj-lt"/>
              </a:rPr>
              <a:t>账户</a:t>
            </a:r>
            <a:r>
              <a:rPr lang="en-US" sz="1400" b="1" dirty="0" smtClean="0">
                <a:latin typeface="+mj-lt"/>
              </a:rPr>
              <a:t>    </a:t>
            </a:r>
            <a:endParaRPr lang="en-US" sz="1400" b="1" dirty="0">
              <a:latin typeface="+mj-lt"/>
            </a:endParaRPr>
          </a:p>
        </p:txBody>
      </p:sp>
      <p:sp>
        <p:nvSpPr>
          <p:cNvPr id="254993" name="AutoShape 17"/>
          <p:cNvSpPr>
            <a:spLocks noChangeArrowheads="1"/>
          </p:cNvSpPr>
          <p:nvPr/>
        </p:nvSpPr>
        <p:spPr bwMode="auto">
          <a:xfrm>
            <a:off x="647210" y="1770416"/>
            <a:ext cx="2520950" cy="1116012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800" b="1" dirty="0" smtClean="0">
                <a:latin typeface="+mj-lt"/>
              </a:rPr>
              <a:t>分配到发票</a:t>
            </a:r>
            <a:endParaRPr lang="en-US" sz="1800" b="1" dirty="0">
              <a:latin typeface="+mj-lt"/>
            </a:endParaRPr>
          </a:p>
        </p:txBody>
      </p:sp>
      <p:cxnSp>
        <p:nvCxnSpPr>
          <p:cNvPr id="254994" name="AutoShape 18"/>
          <p:cNvCxnSpPr>
            <a:cxnSpLocks noChangeShapeType="1"/>
            <a:stCxn id="254980" idx="2"/>
            <a:endCxn id="254993" idx="0"/>
          </p:cNvCxnSpPr>
          <p:nvPr/>
        </p:nvCxnSpPr>
        <p:spPr bwMode="auto">
          <a:xfrm rot="5400000">
            <a:off x="1799102" y="1661511"/>
            <a:ext cx="217488" cy="322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5" name="AutoShape 19"/>
          <p:cNvSpPr>
            <a:spLocks noChangeArrowheads="1"/>
          </p:cNvSpPr>
          <p:nvPr/>
        </p:nvSpPr>
        <p:spPr bwMode="auto">
          <a:xfrm>
            <a:off x="2028335" y="2850112"/>
            <a:ext cx="2847975" cy="263525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l"/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分类账余额</a:t>
            </a:r>
            <a:endParaRPr lang="en-US" sz="1400" b="1" dirty="0">
              <a:latin typeface="+mj-lt"/>
            </a:endParaRPr>
          </a:p>
        </p:txBody>
      </p:sp>
      <p:sp>
        <p:nvSpPr>
          <p:cNvPr id="254996" name="Text Box 20"/>
          <p:cNvSpPr txBox="1">
            <a:spLocks noChangeArrowheads="1"/>
          </p:cNvSpPr>
          <p:nvPr/>
        </p:nvSpPr>
        <p:spPr bwMode="auto">
          <a:xfrm>
            <a:off x="1217123" y="2813403"/>
            <a:ext cx="720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是</a:t>
            </a:r>
            <a:endParaRPr lang="en-US" sz="1600" b="1" dirty="0">
              <a:latin typeface="+mj-lt"/>
            </a:endParaRPr>
          </a:p>
        </p:txBody>
      </p:sp>
      <p:cxnSp>
        <p:nvCxnSpPr>
          <p:cNvPr id="254997" name="AutoShape 21"/>
          <p:cNvCxnSpPr>
            <a:cxnSpLocks noChangeShapeType="1"/>
            <a:stCxn id="254993" idx="2"/>
            <a:endCxn id="254989" idx="0"/>
          </p:cNvCxnSpPr>
          <p:nvPr/>
        </p:nvCxnSpPr>
        <p:spPr bwMode="auto">
          <a:xfrm rot="5400000">
            <a:off x="1787932" y="3002213"/>
            <a:ext cx="235538" cy="3968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4998" name="Text Box 22"/>
          <p:cNvSpPr txBox="1">
            <a:spLocks noChangeArrowheads="1"/>
          </p:cNvSpPr>
          <p:nvPr/>
        </p:nvSpPr>
        <p:spPr bwMode="auto">
          <a:xfrm>
            <a:off x="2976073" y="2038703"/>
            <a:ext cx="847725" cy="3365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b="1" dirty="0" smtClean="0">
                <a:latin typeface="+mj-lt"/>
              </a:rPr>
              <a:t>否</a:t>
            </a:r>
            <a:endParaRPr lang="en-US" sz="1600" b="1" dirty="0">
              <a:latin typeface="+mj-lt"/>
            </a:endParaRPr>
          </a:p>
        </p:txBody>
      </p:sp>
      <p:cxnSp>
        <p:nvCxnSpPr>
          <p:cNvPr id="254999" name="AutoShape 23"/>
          <p:cNvCxnSpPr>
            <a:cxnSpLocks noChangeShapeType="1"/>
            <a:stCxn id="254993" idx="3"/>
            <a:endCxn id="255000" idx="1"/>
          </p:cNvCxnSpPr>
          <p:nvPr/>
        </p:nvCxnSpPr>
        <p:spPr bwMode="auto">
          <a:xfrm flipV="1">
            <a:off x="3168160" y="2322866"/>
            <a:ext cx="663575" cy="5556"/>
          </a:xfrm>
          <a:prstGeom prst="straightConnector1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</p:cxnSp>
      <p:sp>
        <p:nvSpPr>
          <p:cNvPr id="255000" name="AutoShape 24"/>
          <p:cNvSpPr>
            <a:spLocks noChangeArrowheads="1"/>
          </p:cNvSpPr>
          <p:nvPr/>
        </p:nvSpPr>
        <p:spPr bwMode="auto">
          <a:xfrm>
            <a:off x="3831735" y="1962503"/>
            <a:ext cx="3125246" cy="720725"/>
          </a:xfrm>
          <a:prstGeom prst="flowChartProcess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rgbClr val="5A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400" b="1" dirty="0" smtClean="0">
                <a:latin typeface="+mj-lt"/>
              </a:rPr>
              <a:t>创建预付款未结项目</a:t>
            </a:r>
            <a:endParaRPr lang="en-US" sz="1400" b="1" dirty="0">
              <a:latin typeface="+mj-lt"/>
            </a:endParaRPr>
          </a:p>
        </p:txBody>
      </p:sp>
      <p:sp>
        <p:nvSpPr>
          <p:cNvPr id="255001" name="AutoShape 25"/>
          <p:cNvSpPr>
            <a:spLocks noChangeArrowheads="1"/>
          </p:cNvSpPr>
          <p:nvPr/>
        </p:nvSpPr>
        <p:spPr bwMode="auto">
          <a:xfrm>
            <a:off x="6787294" y="2100400"/>
            <a:ext cx="1889961" cy="482542"/>
          </a:xfrm>
          <a:prstGeom prst="flowChartProcess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400" b="1" dirty="0">
                <a:latin typeface="+mj-lt"/>
              </a:rPr>
              <a:t>DR </a:t>
            </a:r>
            <a:r>
              <a:rPr lang="zh-CN" altLang="en-US" sz="1400" b="1" dirty="0" smtClean="0">
                <a:latin typeface="+mj-lt"/>
              </a:rPr>
              <a:t>分类账余额</a:t>
            </a:r>
            <a:endParaRPr lang="en-US" sz="1400" b="1" dirty="0">
              <a:latin typeface="+mj-lt"/>
            </a:endParaRPr>
          </a:p>
        </p:txBody>
      </p:sp>
      <p:cxnSp>
        <p:nvCxnSpPr>
          <p:cNvPr id="255002" name="AutoShape 26"/>
          <p:cNvCxnSpPr>
            <a:cxnSpLocks noChangeShapeType="1"/>
            <a:stCxn id="255000" idx="2"/>
            <a:endCxn id="254989" idx="3"/>
          </p:cNvCxnSpPr>
          <p:nvPr/>
        </p:nvCxnSpPr>
        <p:spPr bwMode="auto">
          <a:xfrm rot="5400000">
            <a:off x="3893279" y="1931123"/>
            <a:ext cx="748975" cy="2253185"/>
          </a:xfrm>
          <a:prstGeom prst="bentConnector2">
            <a:avLst/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在银行对账单中建立预付款未结项</a:t>
            </a:r>
            <a:endParaRPr lang="en-US" dirty="0"/>
          </a:p>
          <a:p>
            <a:pPr lvl="1"/>
            <a:r>
              <a:rPr lang="zh-CN" altLang="en-US" dirty="0" smtClean="0"/>
              <a:t>借记明细账余额</a:t>
            </a:r>
            <a:endParaRPr lang="en-US" dirty="0"/>
          </a:p>
          <a:p>
            <a:pPr lvl="1"/>
            <a:r>
              <a:rPr lang="zh-CN" altLang="en-US" dirty="0" smtClean="0"/>
              <a:t>无支付凭证记录产生</a:t>
            </a:r>
            <a:endParaRPr lang="en-US" dirty="0"/>
          </a:p>
          <a:p>
            <a:r>
              <a:rPr lang="zh-CN" altLang="en-US" dirty="0" smtClean="0"/>
              <a:t>过账</a:t>
            </a:r>
            <a:endParaRPr lang="en-US" dirty="0"/>
          </a:p>
          <a:p>
            <a:pPr lvl="1"/>
            <a:r>
              <a:rPr lang="en-US" dirty="0"/>
              <a:t>DR AP </a:t>
            </a:r>
            <a:r>
              <a:rPr lang="zh-CN" altLang="en-US" dirty="0" smtClean="0"/>
              <a:t>账户</a:t>
            </a:r>
            <a:endParaRPr lang="en-US" dirty="0"/>
          </a:p>
          <a:p>
            <a:pPr lvl="1"/>
            <a:r>
              <a:rPr lang="en-US" dirty="0"/>
              <a:t>CR Bank </a:t>
            </a:r>
            <a:r>
              <a:rPr lang="zh-CN" altLang="en-US" dirty="0" smtClean="0"/>
              <a:t>账户</a:t>
            </a:r>
            <a:endParaRPr lang="en-US" dirty="0"/>
          </a:p>
        </p:txBody>
      </p:sp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通过银行的预付款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EF-APP-290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供应商发票基本处理流程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EF-APP-030</a:t>
            </a:r>
            <a:endParaRPr lang="en-US"/>
          </a:p>
        </p:txBody>
      </p:sp>
      <p:pic>
        <p:nvPicPr>
          <p:cNvPr id="264195" name="Picture 3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265768" y="791712"/>
            <a:ext cx="6605587" cy="56118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zh-CN" altLang="en-US" dirty="0" smtClean="0"/>
              <a:t>未结项调整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如果预付款是用于指定的发票</a:t>
            </a:r>
            <a:r>
              <a:rPr lang="en-US" dirty="0" smtClean="0"/>
              <a:t> </a:t>
            </a:r>
          </a:p>
          <a:p>
            <a:pPr marL="533400" indent="-533400"/>
            <a:r>
              <a:rPr lang="zh-CN" altLang="en-US" dirty="0" smtClean="0"/>
              <a:t>用于随后的付款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在随后的支付运行中未结项可从发票中扣除</a:t>
            </a:r>
            <a:endParaRPr lang="en-US" dirty="0"/>
          </a:p>
          <a:p>
            <a:pPr marL="1295400" lvl="2" indent="-381000"/>
            <a:endParaRPr lang="en-US" dirty="0"/>
          </a:p>
          <a:p>
            <a:pPr marL="1295400" lvl="2" indent="-381000"/>
            <a:endParaRPr lang="en-US" dirty="0"/>
          </a:p>
        </p:txBody>
      </p:sp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预付款核销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EF-APP-300</a:t>
            </a:r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387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72655"/>
            <a:ext cx="8229600" cy="3105302"/>
          </a:xfrm>
          <a:noFill/>
          <a:ln/>
        </p:spPr>
      </p:pic>
      <p:sp>
        <p:nvSpPr>
          <p:cNvPr id="272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EF-APP-310</a:t>
            </a: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r>
              <a:rPr lang="en-US" altLang="zh-CN" sz="2400" dirty="0" smtClean="0"/>
              <a:t>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r>
              <a:rPr lang="en-US" altLang="zh-CN" sz="2400" dirty="0" smtClean="0"/>
              <a:t>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r>
              <a:rPr lang="en-US" altLang="zh-CN" sz="2400" dirty="0" smtClean="0"/>
              <a:t>								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r>
              <a:rPr lang="en-US" altLang="zh-CN" sz="2400" dirty="0" smtClean="0"/>
              <a:t>	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供应商活动控制板</a:t>
            </a:r>
            <a:endParaRPr lang="en-US" dirty="0"/>
          </a:p>
          <a:p>
            <a:r>
              <a:rPr lang="zh-CN" altLang="en-US" dirty="0" smtClean="0"/>
              <a:t>供应商未结项目扩展报表</a:t>
            </a:r>
          </a:p>
          <a:p>
            <a:r>
              <a:rPr lang="zh-CN" altLang="en-US" dirty="0" smtClean="0"/>
              <a:t>供应商的账龄分析当前</a:t>
            </a:r>
          </a:p>
          <a:p>
            <a:r>
              <a:rPr lang="zh-CN" altLang="en-US" dirty="0" smtClean="0"/>
              <a:t>其他报表</a:t>
            </a:r>
            <a:endParaRPr lang="en-US" dirty="0"/>
          </a:p>
          <a:p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应付账款报表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EF-APP-330</a:t>
            </a:r>
            <a:endParaRPr lang="en-US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供应商活动控制板</a:t>
            </a:r>
            <a:endParaRPr lang="en-US" dirty="0"/>
          </a:p>
          <a:p>
            <a:pPr lvl="1"/>
            <a:r>
              <a:rPr lang="zh-CN" altLang="en-US" dirty="0" smtClean="0"/>
              <a:t>活动</a:t>
            </a:r>
            <a:endParaRPr lang="en-US" dirty="0" smtClean="0"/>
          </a:p>
          <a:p>
            <a:pPr lvl="2"/>
            <a:r>
              <a:rPr lang="zh-CN" altLang="en-US" dirty="0" smtClean="0"/>
              <a:t>发票</a:t>
            </a:r>
            <a:r>
              <a:rPr lang="en-US" dirty="0" smtClean="0"/>
              <a:t> </a:t>
            </a:r>
            <a:r>
              <a:rPr lang="en-US" dirty="0"/>
              <a:t>&amp; </a:t>
            </a:r>
            <a:r>
              <a:rPr lang="en-US" dirty="0" smtClean="0"/>
              <a:t>   </a:t>
            </a:r>
            <a:r>
              <a:rPr lang="zh-CN" altLang="en-US" dirty="0" smtClean="0"/>
              <a:t>期间发生</a:t>
            </a:r>
            <a:endParaRPr lang="en-US" dirty="0"/>
          </a:p>
          <a:p>
            <a:pPr lvl="1"/>
            <a:r>
              <a:rPr lang="zh-CN" altLang="en-US" dirty="0" smtClean="0"/>
              <a:t>发票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付款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应付账款报表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EF-APP-340</a:t>
            </a:r>
            <a:endParaRPr lang="en-US"/>
          </a:p>
        </p:txBody>
      </p:sp>
      <p:pic>
        <p:nvPicPr>
          <p:cNvPr id="292870" name="Picture 6" descr="SuppActDas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2775" y="3181350"/>
            <a:ext cx="5549900" cy="2733675"/>
          </a:xfrm>
          <a:prstGeom prst="rect">
            <a:avLst/>
          </a:prstGeom>
          <a:noFill/>
        </p:spPr>
      </p:pic>
      <p:sp>
        <p:nvSpPr>
          <p:cNvPr id="292871" name="Rectangle 7"/>
          <p:cNvSpPr>
            <a:spLocks noChangeArrowheads="1"/>
          </p:cNvSpPr>
          <p:nvPr/>
        </p:nvSpPr>
        <p:spPr bwMode="auto">
          <a:xfrm>
            <a:off x="3686175" y="4391025"/>
            <a:ext cx="361950" cy="161925"/>
          </a:xfrm>
          <a:prstGeom prst="rect">
            <a:avLst/>
          </a:prstGeom>
          <a:noFill/>
          <a:ln w="15875" algn="ctr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供应商未结项目扩展报表</a:t>
            </a:r>
          </a:p>
        </p:txBody>
      </p:sp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应付账款报表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EF-APP-350</a:t>
            </a:r>
            <a:endParaRPr lang="en-US"/>
          </a:p>
        </p:txBody>
      </p:sp>
      <p:pic>
        <p:nvPicPr>
          <p:cNvPr id="293893" name="Picture 5" descr="SuppOIEx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2219325"/>
            <a:ext cx="8382000" cy="3581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供应商的账龄分析当前</a:t>
            </a:r>
          </a:p>
        </p:txBody>
      </p:sp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应付账款报表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EF-APP-360</a:t>
            </a:r>
            <a:endParaRPr lang="en-US"/>
          </a:p>
        </p:txBody>
      </p:sp>
      <p:pic>
        <p:nvPicPr>
          <p:cNvPr id="294917" name="Picture 5" descr="SuppAgingRe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6235" y="2116138"/>
            <a:ext cx="8201025" cy="34702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r>
              <a:rPr lang="en-US" altLang="zh-CN" sz="2400" dirty="0" smtClean="0"/>
              <a:t>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r>
              <a:rPr lang="en-US" altLang="zh-CN" sz="2400" dirty="0" smtClean="0"/>
              <a:t>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r>
              <a:rPr lang="en-US" altLang="zh-CN" sz="2400" dirty="0" smtClean="0"/>
              <a:t>								</a:t>
            </a:r>
            <a:r>
              <a:rPr lang="en-US" sz="2400" dirty="0" smtClean="0"/>
              <a:t> </a:t>
            </a:r>
            <a:r>
              <a:rPr lang="en-US" sz="2400" dirty="0" smtClean="0">
                <a:sym typeface="Wingdings" pitchFamily="2" charset="2"/>
              </a:rPr>
              <a:t>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r>
              <a:rPr lang="en-US" altLang="zh-CN" sz="2400" dirty="0" smtClean="0"/>
              <a:t>	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r>
              <a:rPr lang="en-US" altLang="zh-CN" sz="2400" dirty="0" smtClean="0"/>
              <a:t>				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4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供应商发票基本处理流程</a:t>
            </a:r>
            <a:r>
              <a:rPr lang="en-US" altLang="zh-CN" sz="2400" dirty="0" smtClean="0"/>
              <a:t>					</a:t>
            </a:r>
            <a:r>
              <a:rPr lang="en-US" sz="2400" dirty="0" smtClean="0">
                <a:sym typeface="Wingdings" pitchFamily="2" charset="2"/>
              </a:rPr>
              <a:t> </a:t>
            </a:r>
            <a:endParaRPr lang="en-US" sz="2400" dirty="0"/>
          </a:p>
          <a:p>
            <a:r>
              <a:rPr lang="zh-CN" altLang="en-US" sz="2400" dirty="0" smtClean="0"/>
              <a:t>可供选择的案例</a:t>
            </a:r>
            <a:endParaRPr lang="en-US" sz="2400" dirty="0"/>
          </a:p>
          <a:p>
            <a:pPr lvl="1"/>
            <a:r>
              <a:rPr lang="zh-CN" altLang="en-US" sz="2000" dirty="0" smtClean="0"/>
              <a:t>初始供应商发票</a:t>
            </a:r>
            <a:endParaRPr lang="en-US" sz="2000" dirty="0"/>
          </a:p>
          <a:p>
            <a:pPr lvl="1"/>
            <a:r>
              <a:rPr lang="zh-CN" altLang="en-US" sz="2000" dirty="0" smtClean="0"/>
              <a:t>供应商发票模板</a:t>
            </a:r>
            <a:endParaRPr lang="en-US" sz="2000" dirty="0"/>
          </a:p>
          <a:p>
            <a:pPr lvl="1"/>
            <a:r>
              <a:rPr lang="zh-CN" altLang="en-US" sz="2000" dirty="0" smtClean="0"/>
              <a:t>贷记单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发票更正</a:t>
            </a:r>
            <a:endParaRPr lang="en-US" altLang="zh-CN" sz="2000" dirty="0" smtClean="0"/>
          </a:p>
          <a:p>
            <a:pPr lvl="1"/>
            <a:r>
              <a:rPr lang="zh-CN" altLang="en-US" sz="2000" dirty="0" smtClean="0"/>
              <a:t>供应商发票冲销</a:t>
            </a:r>
            <a:r>
              <a:rPr lang="en-US" sz="2000" dirty="0" smtClean="0"/>
              <a:t>, </a:t>
            </a:r>
            <a:r>
              <a:rPr lang="zh-CN" altLang="en-US" sz="2000" dirty="0" smtClean="0"/>
              <a:t>替换</a:t>
            </a:r>
            <a:endParaRPr lang="en-US" sz="2000" dirty="0" smtClean="0"/>
          </a:p>
          <a:p>
            <a:pPr lvl="1"/>
            <a:r>
              <a:rPr lang="zh-CN" altLang="en-US" sz="2000" dirty="0" smtClean="0"/>
              <a:t>税更新</a:t>
            </a:r>
            <a:endParaRPr lang="en-US" sz="2000" dirty="0" smtClean="0"/>
          </a:p>
          <a:p>
            <a:r>
              <a:rPr lang="zh-CN" altLang="en-US" sz="2400" dirty="0" smtClean="0"/>
              <a:t>分配和批准流程</a:t>
            </a:r>
            <a:endParaRPr lang="en-US" sz="2400" dirty="0"/>
          </a:p>
          <a:p>
            <a:r>
              <a:rPr lang="zh-CN" altLang="en-US" sz="2400" dirty="0" smtClean="0"/>
              <a:t>应付账款付款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可供选择的流程</a:t>
            </a:r>
            <a:endParaRPr lang="en-US" sz="2000" dirty="0"/>
          </a:p>
          <a:p>
            <a:pPr lvl="1"/>
            <a:r>
              <a:rPr lang="zh-CN" altLang="en-US" sz="2000" dirty="0" smtClean="0"/>
              <a:t>预付款处理流程</a:t>
            </a:r>
            <a:endParaRPr lang="en-US" sz="2000" dirty="0"/>
          </a:p>
          <a:p>
            <a:r>
              <a:rPr lang="zh-CN" altLang="en-US" sz="2400" dirty="0" smtClean="0"/>
              <a:t>应付账款报表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演示</a:t>
            </a:r>
            <a:endParaRPr lang="en-US" sz="2000" dirty="0"/>
          </a:p>
        </p:txBody>
      </p:sp>
      <p:sp>
        <p:nvSpPr>
          <p:cNvPr id="273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6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初始供应商发票</a:t>
            </a:r>
          </a:p>
          <a:p>
            <a:r>
              <a:rPr lang="zh-CN" altLang="en-US" dirty="0" smtClean="0"/>
              <a:t>供应商发票模板</a:t>
            </a:r>
          </a:p>
          <a:p>
            <a:r>
              <a:rPr lang="zh-CN" altLang="en-US" dirty="0" smtClean="0"/>
              <a:t>供应商发票更正</a:t>
            </a:r>
            <a:r>
              <a:rPr lang="en-US" altLang="zh-CN" dirty="0" smtClean="0"/>
              <a:t>,</a:t>
            </a:r>
            <a:r>
              <a:rPr lang="zh-CN" altLang="en-US" dirty="0" smtClean="0"/>
              <a:t>贷记单</a:t>
            </a:r>
          </a:p>
          <a:p>
            <a:r>
              <a:rPr lang="zh-CN" altLang="en-US" dirty="0" smtClean="0"/>
              <a:t>供应商发票冲销</a:t>
            </a:r>
            <a:r>
              <a:rPr lang="en-US" altLang="zh-CN" dirty="0" smtClean="0"/>
              <a:t>, </a:t>
            </a:r>
            <a:r>
              <a:rPr lang="zh-CN" altLang="en-US" dirty="0" smtClean="0"/>
              <a:t>替换</a:t>
            </a:r>
          </a:p>
          <a:p>
            <a:r>
              <a:rPr lang="zh-CN" altLang="en-US" dirty="0" smtClean="0"/>
              <a:t>在三单匹配中税更新</a:t>
            </a:r>
          </a:p>
          <a:p>
            <a:endParaRPr lang="en-US" dirty="0"/>
          </a:p>
        </p:txBody>
      </p:sp>
      <p:sp>
        <p:nvSpPr>
          <p:cNvPr id="242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供应商发票案例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EF-APP-060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sz="2400" dirty="0" smtClean="0"/>
              <a:t>使用发票的状态代码简单登记发票</a:t>
            </a:r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类似于在</a:t>
            </a:r>
            <a:r>
              <a:rPr lang="en-US" altLang="zh-CN" sz="2400" dirty="0" smtClean="0"/>
              <a:t>QAD</a:t>
            </a:r>
            <a:r>
              <a:rPr lang="zh-CN" altLang="en-US" sz="2400" dirty="0" smtClean="0"/>
              <a:t>标准版的未确认凭证</a:t>
            </a:r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不包括在余额或账龄报告中，不能支付</a:t>
            </a:r>
          </a:p>
          <a:p>
            <a:pPr>
              <a:lnSpc>
                <a:spcPct val="80000"/>
              </a:lnSpc>
            </a:pPr>
            <a:r>
              <a:rPr lang="zh-CN" altLang="en-US" sz="2400" dirty="0" smtClean="0"/>
              <a:t>职员访问可以被限制在初始发票登记</a:t>
            </a:r>
            <a:endParaRPr lang="en-GB" sz="2400" dirty="0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初始供应商发票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EF-APP-070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913935" y="3415161"/>
            <a:ext cx="3894137" cy="2433638"/>
            <a:chOff x="4880975" y="1238250"/>
            <a:chExt cx="3894137" cy="2433638"/>
          </a:xfrm>
        </p:grpSpPr>
        <p:pic>
          <p:nvPicPr>
            <p:cNvPr id="24986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80975" y="1238250"/>
              <a:ext cx="3894137" cy="24336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49862" name="Rectangle 6"/>
            <p:cNvSpPr>
              <a:spLocks noChangeArrowheads="1"/>
            </p:cNvSpPr>
            <p:nvPr/>
          </p:nvSpPr>
          <p:spPr bwMode="auto">
            <a:xfrm>
              <a:off x="5014913" y="264477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5404763" y="3440949"/>
            <a:ext cx="2676525" cy="2667000"/>
            <a:chOff x="5404763" y="3660663"/>
            <a:chExt cx="2676525" cy="2667000"/>
          </a:xfrm>
        </p:grpSpPr>
        <p:pic>
          <p:nvPicPr>
            <p:cNvPr id="249861" name="Picture 5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404763" y="3660663"/>
              <a:ext cx="2676525" cy="26670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249863" name="Rectangle 7"/>
            <p:cNvSpPr>
              <a:spLocks noChangeArrowheads="1"/>
            </p:cNvSpPr>
            <p:nvPr/>
          </p:nvSpPr>
          <p:spPr bwMode="auto">
            <a:xfrm>
              <a:off x="6333456" y="5745045"/>
              <a:ext cx="1498600" cy="203200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000" dirty="0" smtClean="0"/>
              <a:t>收料单可以匹配到初始供应商发票</a:t>
            </a:r>
            <a:endParaRPr lang="en-US" altLang="zh-CN" sz="2000" dirty="0" smtClean="0"/>
          </a:p>
          <a:p>
            <a:pPr>
              <a:lnSpc>
                <a:spcPct val="90000"/>
              </a:lnSpc>
            </a:pPr>
            <a:r>
              <a:rPr lang="zh-CN" altLang="en-US" sz="2000" dirty="0" smtClean="0"/>
              <a:t>在过账前初始发票可以被修改</a:t>
            </a:r>
            <a:endParaRPr lang="en-GB" sz="2000" dirty="0"/>
          </a:p>
        </p:txBody>
      </p:sp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初始供应商发票</a:t>
            </a:r>
            <a:endParaRPr lang="en-GB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EF-APP-080</a:t>
            </a:r>
            <a:endParaRPr lang="en-US"/>
          </a:p>
        </p:txBody>
      </p:sp>
      <p:pic>
        <p:nvPicPr>
          <p:cNvPr id="2508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4419" y="1720223"/>
            <a:ext cx="7381875" cy="44402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50885" name="Rectangle 5"/>
          <p:cNvSpPr>
            <a:spLocks noChangeArrowheads="1"/>
          </p:cNvSpPr>
          <p:nvPr/>
        </p:nvSpPr>
        <p:spPr bwMode="auto">
          <a:xfrm>
            <a:off x="1563394" y="5614360"/>
            <a:ext cx="1176337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50886" name="Rectangle 6"/>
          <p:cNvSpPr>
            <a:spLocks noChangeArrowheads="1"/>
          </p:cNvSpPr>
          <p:nvPr/>
        </p:nvSpPr>
        <p:spPr bwMode="auto">
          <a:xfrm>
            <a:off x="768056" y="1720223"/>
            <a:ext cx="1176338" cy="2254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/>
            <a:r>
              <a:rPr lang="zh-CN" altLang="en-US" dirty="0" smtClean="0"/>
              <a:t>匹配的过账能被存成模板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标记存成模板</a:t>
            </a:r>
            <a:endParaRPr lang="en-US" dirty="0"/>
          </a:p>
          <a:p>
            <a:pPr marL="914400" lvl="1" indent="-457200"/>
            <a:r>
              <a:rPr lang="zh-CN" altLang="en-US" dirty="0" smtClean="0"/>
              <a:t>输入模板代码</a:t>
            </a:r>
            <a:endParaRPr lang="en-US" dirty="0"/>
          </a:p>
          <a:p>
            <a:pPr marL="533400" indent="-533400"/>
            <a:r>
              <a:rPr lang="zh-CN" altLang="en-US" dirty="0" smtClean="0"/>
              <a:t>通过选择模板代码使用模板</a:t>
            </a:r>
            <a:r>
              <a:rPr lang="en-US" dirty="0" smtClean="0"/>
              <a:t> </a:t>
            </a:r>
            <a:endParaRPr lang="en-US" dirty="0"/>
          </a:p>
          <a:p>
            <a:pPr marL="533400" indent="-533400"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301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供应商发票模板</a:t>
            </a:r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EF-APP-090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02832" y="3899057"/>
            <a:ext cx="7734300" cy="2047875"/>
            <a:chOff x="966788" y="4219575"/>
            <a:chExt cx="7734300" cy="2047875"/>
          </a:xfrm>
        </p:grpSpPr>
        <p:pic>
          <p:nvPicPr>
            <p:cNvPr id="301060" name="Picture 4" descr="T5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66788" y="4219575"/>
              <a:ext cx="7734300" cy="2047875"/>
            </a:xfrm>
            <a:prstGeom prst="rect">
              <a:avLst/>
            </a:prstGeom>
            <a:noFill/>
          </p:spPr>
        </p:pic>
        <p:sp>
          <p:nvSpPr>
            <p:cNvPr id="301061" name="Rectangle 5"/>
            <p:cNvSpPr>
              <a:spLocks noChangeArrowheads="1"/>
            </p:cNvSpPr>
            <p:nvPr/>
          </p:nvSpPr>
          <p:spPr bwMode="auto">
            <a:xfrm>
              <a:off x="6478588" y="4805363"/>
              <a:ext cx="1697037" cy="2127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1062" name="Rectangle 6"/>
            <p:cNvSpPr>
              <a:spLocks noChangeArrowheads="1"/>
            </p:cNvSpPr>
            <p:nvPr/>
          </p:nvSpPr>
          <p:spPr bwMode="auto">
            <a:xfrm>
              <a:off x="4256088" y="5037138"/>
              <a:ext cx="2193925" cy="214312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301063" name="Rectangle 7"/>
            <p:cNvSpPr>
              <a:spLocks noChangeArrowheads="1"/>
            </p:cNvSpPr>
            <p:nvPr/>
          </p:nvSpPr>
          <p:spPr bwMode="auto">
            <a:xfrm>
              <a:off x="3919538" y="4251325"/>
              <a:ext cx="1176337" cy="225425"/>
            </a:xfrm>
            <a:prstGeom prst="rect">
              <a:avLst/>
            </a:prstGeom>
            <a:noFill/>
            <a:ln w="28575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供应商发票同一功能</a:t>
            </a:r>
          </a:p>
          <a:p>
            <a:r>
              <a:rPr lang="zh-CN" altLang="en-US" dirty="0" smtClean="0"/>
              <a:t>可选链接到发票功能</a:t>
            </a:r>
          </a:p>
          <a:p>
            <a:pPr lvl="1"/>
            <a:r>
              <a:rPr lang="zh-CN" altLang="en-US" dirty="0" smtClean="0"/>
              <a:t>过账冲销：</a:t>
            </a:r>
            <a:r>
              <a:rPr lang="en-US" altLang="zh-CN" dirty="0" smtClean="0"/>
              <a:t>CR</a:t>
            </a:r>
            <a:r>
              <a:rPr lang="zh-CN" altLang="en-US" dirty="0" smtClean="0"/>
              <a:t>成为</a:t>
            </a:r>
            <a:r>
              <a:rPr lang="en-US" altLang="zh-CN" dirty="0" smtClean="0"/>
              <a:t>DR</a:t>
            </a:r>
            <a:r>
              <a:rPr lang="zh-CN" altLang="en-US" dirty="0" smtClean="0"/>
              <a:t>，反之亦然</a:t>
            </a:r>
          </a:p>
          <a:p>
            <a:pPr lvl="1"/>
            <a:r>
              <a:rPr lang="zh-CN" altLang="en-US" dirty="0" smtClean="0"/>
              <a:t>只有贷记单</a:t>
            </a:r>
          </a:p>
          <a:p>
            <a:pPr lvl="1"/>
            <a:r>
              <a:rPr lang="zh-CN" altLang="en-US" dirty="0" smtClean="0"/>
              <a:t>调整日记账</a:t>
            </a:r>
            <a:endParaRPr lang="en-US" dirty="0"/>
          </a:p>
        </p:txBody>
      </p:sp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供应商发票更正</a:t>
            </a:r>
            <a:r>
              <a:rPr lang="en-US" altLang="zh-CN" dirty="0" smtClean="0"/>
              <a:t>,</a:t>
            </a:r>
            <a:r>
              <a:rPr lang="zh-CN" altLang="en-US" dirty="0" smtClean="0"/>
              <a:t>贷记单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EF-APP-100</a:t>
            </a:r>
            <a:endParaRPr lang="en-US"/>
          </a:p>
        </p:txBody>
      </p:sp>
      <p:pic>
        <p:nvPicPr>
          <p:cNvPr id="288772" name="Picture 4" descr="AP linked t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7641" y="4463914"/>
            <a:ext cx="7151687" cy="30480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AP Proces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22&quot;/&gt;&lt;/object&gt;&lt;object type=&quot;3&quot; unique_id=&quot;10006&quot;&gt;&lt;property id=&quot;20148&quot; value=&quot;5&quot;/&gt;&lt;property id=&quot;20300&quot; value=&quot;Slide 3 - &amp;quot;Supplier Invoice Basic Processing Flow&amp;quot;&quot;/&gt;&lt;property id=&quot;20307&quot; value=&quot;319&quot;/&gt;&lt;/object&gt;&lt;object type=&quot;3&quot; unique_id=&quot;10007&quot;&gt;&lt;property id=&quot;20148&quot; value=&quot;5&quot;/&gt;&lt;property id=&quot;20300&quot; value=&quot;Slide 4 - &amp;quot;Overview&amp;quot;&quot;/&gt;&lt;property id=&quot;20307&quot; value=&quot;339&quot;/&gt;&lt;/object&gt;&lt;object type=&quot;3&quot; unique_id=&quot;10008&quot;&gt;&lt;property id=&quot;20148&quot; value=&quot;5&quot;/&gt;&lt;property id=&quot;20300&quot; value=&quot;Slide 5 - &amp;quot;Supplier Invoice Scenarios&amp;quot;&quot;/&gt;&lt;property id=&quot;20307&quot; value=&quot;302&quot;/&gt;&lt;/object&gt;&lt;object type=&quot;3&quot; unique_id=&quot;10009&quot;&gt;&lt;property id=&quot;20148&quot; value=&quot;5&quot;/&gt;&lt;property id=&quot;20300&quot; value=&quot;Slide 6 - &amp;quot;“Initial” Supplier Invoice&amp;quot;&quot;/&gt;&lt;property id=&quot;20307&quot; value=&quot;309&quot;/&gt;&lt;/object&gt;&lt;object type=&quot;3&quot; unique_id=&quot;10010&quot;&gt;&lt;property id=&quot;20148&quot; value=&quot;5&quot;/&gt;&lt;property id=&quot;20300&quot; value=&quot;Slide 7 - &amp;quot;“Initial” Supplier Invoice&amp;quot;&quot;/&gt;&lt;property id=&quot;20307&quot; value=&quot;310&quot;/&gt;&lt;/object&gt;&lt;object type=&quot;3&quot; unique_id=&quot;10011&quot;&gt;&lt;property id=&quot;20148&quot; value=&quot;5&quot;/&gt;&lt;property id=&quot;20300&quot; value=&quot;Slide 8 - &amp;quot;Supplier Invoice Template&amp;quot;&quot;/&gt;&lt;property id=&quot;20307&quot; value=&quot;340&quot;/&gt;&lt;/object&gt;&lt;object type=&quot;3&quot; unique_id=&quot;10012&quot;&gt;&lt;property id=&quot;20148&quot; value=&quot;5&quot;/&gt;&lt;property id=&quot;20300&quot; value=&quot;Slide 9 - &amp;quot;Supplier Corrections, Credit Notes&amp;quot;&quot;/&gt;&lt;property id=&quot;20307&quot; value=&quot;330&quot;/&gt;&lt;/object&gt;&lt;object type=&quot;3&quot; unique_id=&quot;10013&quot;&gt;&lt;property id=&quot;20148&quot; value=&quot;5&quot;/&gt;&lt;property id=&quot;20300&quot; value=&quot;Slide 10 - &amp;quot;Supplier Invoice Reverse, Replace&amp;quot;&quot;/&gt;&lt;property id=&quot;20307&quot; value=&quot;311&quot;/&gt;&lt;/object&gt;&lt;object type=&quot;3&quot; unique_id=&quot;10014&quot;&gt;&lt;property id=&quot;20148&quot; value=&quot;5&quot;/&gt;&lt;property id=&quot;20300&quot; value=&quot;Slide 11 - &amp;quot;Tax Update in Receiver Matching&amp;quot;&quot;/&gt;&lt;property id=&quot;20307&quot; value=&quot;328&quot;/&gt;&lt;/object&gt;&lt;object type=&quot;3&quot; unique_id=&quot;10015&quot;&gt;&lt;property id=&quot;20148&quot; value=&quot;5&quot;/&gt;&lt;property id=&quot;20300&quot; value=&quot;Slide 12 - &amp;quot;Tax Update in Receiver Matching&amp;quot;&quot;/&gt;&lt;property id=&quot;20307&quot; value=&quot;329&quot;/&gt;&lt;/object&gt;&lt;object type=&quot;3&quot; unique_id=&quot;10016&quot;&gt;&lt;property id=&quot;20148&quot; value=&quot;5&quot;/&gt;&lt;property id=&quot;20300&quot; value=&quot;Slide 13 - &amp;quot;Overview&amp;quot;&quot;/&gt;&lt;property id=&quot;20307&quot; value=&quot;335&quot;/&gt;&lt;/object&gt;&lt;object type=&quot;3&quot; unique_id=&quot;10017&quot;&gt;&lt;property id=&quot;20148&quot; value=&quot;5&quot;/&gt;&lt;property id=&quot;20300&quot; value=&quot;Slide 14&quot;/&gt;&lt;property id=&quot;20307&quot; value=&quot;305&quot;/&gt;&lt;/object&gt;&lt;object type=&quot;3&quot; unique_id=&quot;10018&quot;&gt;&lt;property id=&quot;20148&quot; value=&quot;5&quot;/&gt;&lt;property id=&quot;20300&quot; value=&quot;Slide 15 - &amp;quot;Supplier Invoice Allocation &amp;amp; Approval:&amp;#x0D;&amp;#x0A;Alternative Flows&amp;quot;&quot;/&gt;&lt;property id=&quot;20307&quot; value=&quot;326&quot;/&gt;&lt;/object&gt;&lt;object type=&quot;3&quot; unique_id=&quot;10019&quot;&gt;&lt;property id=&quot;20148&quot; value=&quot;5&quot;/&gt;&lt;property id=&quot;20300&quot; value=&quot;Slide 16 - &amp;quot;Hands-on Exercises&amp;quot;&quot;/&gt;&lt;property id=&quot;20307&quot; value=&quot;327&quot;/&gt;&lt;/object&gt;&lt;object type=&quot;3&quot; unique_id=&quot;10020&quot;&gt;&lt;property id=&quot;20148&quot; value=&quot;5&quot;/&gt;&lt;property id=&quot;20300&quot; value=&quot;Slide 17 - &amp;quot;Overview&amp;quot;&quot;/&gt;&lt;property id=&quot;20307&quot; value=&quot;336&quot;/&gt;&lt;/object&gt;&lt;object type=&quot;3&quot; unique_id=&quot;10021&quot;&gt;&lt;property id=&quot;20148&quot; value=&quot;5&quot;/&gt;&lt;property id=&quot;20300&quot; value=&quot;Slide 18 - &amp;quot;AP Payment Process&amp;quot;&quot;/&gt;&lt;property id=&quot;20307&quot; value=&quot;320&quot;/&gt;&lt;/object&gt;&lt;object type=&quot;3&quot; unique_id=&quot;10022&quot;&gt;&lt;property id=&quot;20148&quot; value=&quot;5&quot;/&gt;&lt;property id=&quot;20300&quot; value=&quot;Slide 19 - &amp;quot;AP Payments&amp;quot;&quot;/&gt;&lt;property id=&quot;20307&quot; value=&quot;288&quot;/&gt;&lt;/object&gt;&lt;object type=&quot;3&quot; unique_id=&quot;10023&quot;&gt;&lt;property id=&quot;20148&quot; value=&quot;5&quot;/&gt;&lt;property id=&quot;20300&quot; value=&quot;Slide 20 - &amp;quot;AP Payments&amp;quot;&quot;/&gt;&lt;property id=&quot;20307&quot; value=&quot;279&quot;/&gt;&lt;/object&gt;&lt;object type=&quot;3&quot; unique_id=&quot;10024&quot;&gt;&lt;property id=&quot;20148&quot; value=&quot;5&quot;/&gt;&lt;property id=&quot;20300&quot; value=&quot;Slide 21 - &amp;quot;Supplier Payment Groups&amp;quot;&quot;/&gt;&lt;property id=&quot;20307&quot; value=&quot;341&quot;/&gt;&lt;/object&gt;&lt;object type=&quot;3&quot; unique_id=&quot;10025&quot;&gt;&lt;property id=&quot;20148&quot; value=&quot;5&quot;/&gt;&lt;property id=&quot;20300&quot; value=&quot;Slide 22 - &amp;quot;Payment Scenarios: Checks&amp;quot;&quot;/&gt;&lt;property id=&quot;20307&quot; value=&quot;306&quot;/&gt;&lt;/object&gt;&lt;object type=&quot;3&quot; unique_id=&quot;10026&quot;&gt;&lt;property id=&quot;20148&quot; value=&quot;5&quot;/&gt;&lt;property id=&quot;20300&quot; value=&quot;Slide 23 - &amp;quot;AP Check Payment (with PIP)&amp;quot;&quot;/&gt;&lt;property id=&quot;20307&quot; value=&quot;283&quot;/&gt;&lt;/object&gt;&lt;object type=&quot;3&quot; unique_id=&quot;10027&quot;&gt;&lt;property id=&quot;20148&quot; value=&quot;5&quot;/&gt;&lt;property id=&quot;20300&quot; value=&quot;Slide 24 - &amp;quot;AP Check Payment (no PIP)&amp;quot;&quot;/&gt;&lt;property id=&quot;20307&quot; value=&quot;282&quot;/&gt;&lt;/object&gt;&lt;object type=&quot;3&quot; unique_id=&quot;10028&quot;&gt;&lt;property id=&quot;20148&quot; value=&quot;5&quot;/&gt;&lt;property id=&quot;20300&quot; value=&quot;Slide 25 - &amp;quot;Payment Scenario: Electronic Transfer&amp;quot;&quot;/&gt;&lt;property id=&quot;20307&quot; value=&quot;308&quot;/&gt;&lt;/object&gt;&lt;object type=&quot;3&quot; unique_id=&quot;10029&quot;&gt;&lt;property id=&quot;20148&quot; value=&quot;5&quot;/&gt;&lt;property id=&quot;20300&quot; value=&quot;Slide 26 - &amp;quot;AP Electronic Transfer&amp;quot;&quot;/&gt;&lt;property id=&quot;20307&quot; value=&quot;280&quot;/&gt;&lt;/object&gt;&lt;object type=&quot;3&quot; unique_id=&quot;10030&quot;&gt;&lt;property id=&quot;20148&quot; value=&quot;5&quot;/&gt;&lt;property id=&quot;20300&quot; value=&quot;Slide 27 - &amp;quot;Other Payment Instruments&amp;quot;&quot;/&gt;&lt;property id=&quot;20307&quot; value=&quot;286&quot;/&gt;&lt;/object&gt;&lt;object type=&quot;3&quot; unique_id=&quot;10031&quot;&gt;&lt;property id=&quot;20148&quot; value=&quot;5&quot;/&gt;&lt;property id=&quot;20300&quot; value=&quot;Slide 28 - &amp;quot;Supplier Payment&amp;quot;&quot;/&gt;&lt;property id=&quot;20307&quot; value=&quot;314&quot;/&gt;&lt;/object&gt;&lt;object type=&quot;3&quot; unique_id=&quot;10032&quot;&gt;&lt;property id=&quot;20148&quot; value=&quot;5&quot;/&gt;&lt;property id=&quot;20300&quot; value=&quot;Slide 29 - &amp;quot;Prepayment via Bank&amp;quot;&quot;/&gt;&lt;property id=&quot;20307&quot; value=&quot;316&quot;/&gt;&lt;/object&gt;&lt;object type=&quot;3&quot; unique_id=&quot;10033&quot;&gt;&lt;property id=&quot;20148&quot; value=&quot;5&quot;/&gt;&lt;property id=&quot;20300&quot; value=&quot;Slide 30 - &amp;quot;Prepayment Reconciliation&amp;quot;&quot;/&gt;&lt;property id=&quot;20307&quot; value=&quot;317&quot;/&gt;&lt;/object&gt;&lt;object type=&quot;3&quot; unique_id=&quot;10034&quot;&gt;&lt;property id=&quot;20148&quot; value=&quot;5&quot;/&gt;&lt;property id=&quot;20300&quot; value=&quot;Slide 31 - &amp;quot;Hands-on Exercise&amp;quot;&quot;/&gt;&lt;property id=&quot;20307&quot; value=&quot;321&quot;/&gt;&lt;/object&gt;&lt;object type=&quot;3&quot; unique_id=&quot;10035&quot;&gt;&lt;property id=&quot;20148&quot; value=&quot;5&quot;/&gt;&lt;property id=&quot;20300&quot; value=&quot;Slide 32 - &amp;quot;Overview&amp;quot;&quot;/&gt;&lt;property id=&quot;20307&quot; value=&quot;337&quot;/&gt;&lt;/object&gt;&lt;object type=&quot;3&quot; unique_id=&quot;10036&quot;&gt;&lt;property id=&quot;20148&quot; value=&quot;5&quot;/&gt;&lt;property id=&quot;20300&quot; value=&quot;Slide 33 - &amp;quot;AP Reporting&amp;quot;&quot;/&gt;&lt;property id=&quot;20307&quot; value=&quot;331&quot;/&gt;&lt;/object&gt;&lt;object type=&quot;3&quot; unique_id=&quot;10037&quot;&gt;&lt;property id=&quot;20148&quot; value=&quot;5&quot;/&gt;&lt;property id=&quot;20300&quot; value=&quot;Slide 34 - &amp;quot;AP Reporting&amp;quot;&quot;/&gt;&lt;property id=&quot;20307&quot; value=&quot;332&quot;/&gt;&lt;/object&gt;&lt;object type=&quot;3&quot; unique_id=&quot;10038&quot;&gt;&lt;property id=&quot;20148&quot; value=&quot;5&quot;/&gt;&lt;property id=&quot;20300&quot; value=&quot;Slide 35 - &amp;quot;AP Reporting&amp;quot;&quot;/&gt;&lt;property id=&quot;20307&quot; value=&quot;333&quot;/&gt;&lt;/object&gt;&lt;object type=&quot;3&quot; unique_id=&quot;10039&quot;&gt;&lt;property id=&quot;20148&quot; value=&quot;5&quot;/&gt;&lt;property id=&quot;20300&quot; value=&quot;Slide 36 - &amp;quot;AP Reporting&amp;quot;&quot;/&gt;&lt;property id=&quot;20307&quot; value=&quot;334&quot;/&gt;&lt;/object&gt;&lt;object type=&quot;3&quot; unique_id=&quot;10040&quot;&gt;&lt;property id=&quot;20148&quot; value=&quot;5&quot;/&gt;&lt;property id=&quot;20300&quot; value=&quot;Slide 37 - &amp;quot;Overview&amp;quot;&quot;/&gt;&lt;property id=&quot;20307&quot; value=&quot;33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2105</TotalTime>
  <Words>2015</Words>
  <Application>Microsoft Office PowerPoint</Application>
  <PresentationFormat>On-screen Show (4:3)</PresentationFormat>
  <Paragraphs>433</Paragraphs>
  <Slides>37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37</vt:i4>
      </vt:variant>
    </vt:vector>
  </HeadingPairs>
  <TitlesOfParts>
    <vt:vector size="38" baseType="lpstr">
      <vt:lpstr>QAD 2010 Template</vt:lpstr>
      <vt:lpstr>应付账款处理</vt:lpstr>
      <vt:lpstr>概述</vt:lpstr>
      <vt:lpstr>供应商发票基本处理流程</vt:lpstr>
      <vt:lpstr>概述</vt:lpstr>
      <vt:lpstr>供应商发票案例</vt:lpstr>
      <vt:lpstr>初始供应商发票</vt:lpstr>
      <vt:lpstr>初始供应商发票</vt:lpstr>
      <vt:lpstr>供应商发票模板</vt:lpstr>
      <vt:lpstr>供应商发票更正,贷记单</vt:lpstr>
      <vt:lpstr>供应商发票冲销, 替换</vt:lpstr>
      <vt:lpstr>在三单匹配中税更新</vt:lpstr>
      <vt:lpstr>在三单匹配中税更新</vt:lpstr>
      <vt:lpstr>概述</vt:lpstr>
      <vt:lpstr>分配流程 </vt:lpstr>
      <vt:lpstr>供应商发票分配和批准:可选择流程</vt:lpstr>
      <vt:lpstr>动手练习</vt:lpstr>
      <vt:lpstr>概述</vt:lpstr>
      <vt:lpstr>应付账款付款处理</vt:lpstr>
      <vt:lpstr>应付账款付款</vt:lpstr>
      <vt:lpstr>应付账款付款</vt:lpstr>
      <vt:lpstr>供应商付款组</vt:lpstr>
      <vt:lpstr>付款案例: 支票</vt:lpstr>
      <vt:lpstr>应付账款支票付款 (用PIP)</vt:lpstr>
      <vt:lpstr>应付账款支票付款 (无PIP)</vt:lpstr>
      <vt:lpstr>付款案例: 电子转账</vt:lpstr>
      <vt:lpstr>应付账款电子转账</vt:lpstr>
      <vt:lpstr>其他支付凭证</vt:lpstr>
      <vt:lpstr>供应商付款</vt:lpstr>
      <vt:lpstr>通过银行的预付款</vt:lpstr>
      <vt:lpstr>预付款核销</vt:lpstr>
      <vt:lpstr>动手练习</vt:lpstr>
      <vt:lpstr>概述</vt:lpstr>
      <vt:lpstr>应付账款报表</vt:lpstr>
      <vt:lpstr>应付账款报表</vt:lpstr>
      <vt:lpstr>应付账款报表</vt:lpstr>
      <vt:lpstr>应付账款报表</vt:lpstr>
      <vt:lpstr>概述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 Process</dc:title>
  <dc:creator>Michael Forman</dc:creator>
  <cp:lastModifiedBy>xcm</cp:lastModifiedBy>
  <cp:revision>73</cp:revision>
  <dcterms:created xsi:type="dcterms:W3CDTF">2008-08-14T20:25:23Z</dcterms:created>
  <dcterms:modified xsi:type="dcterms:W3CDTF">2011-11-29T08:19:38Z</dcterms:modified>
</cp:coreProperties>
</file>