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5"/>
  </p:notesMasterIdLst>
  <p:handoutMasterIdLst>
    <p:handoutMasterId r:id="rId36"/>
  </p:handoutMasterIdLst>
  <p:sldIdLst>
    <p:sldId id="343" r:id="rId2"/>
    <p:sldId id="265" r:id="rId3"/>
    <p:sldId id="307" r:id="rId4"/>
    <p:sldId id="314" r:id="rId5"/>
    <p:sldId id="308" r:id="rId6"/>
    <p:sldId id="309" r:id="rId7"/>
    <p:sldId id="310" r:id="rId8"/>
    <p:sldId id="311" r:id="rId9"/>
    <p:sldId id="315" r:id="rId10"/>
    <p:sldId id="316" r:id="rId11"/>
    <p:sldId id="317" r:id="rId12"/>
    <p:sldId id="319" r:id="rId13"/>
    <p:sldId id="320" r:id="rId14"/>
    <p:sldId id="339" r:id="rId15"/>
    <p:sldId id="325" r:id="rId16"/>
    <p:sldId id="321" r:id="rId17"/>
    <p:sldId id="322" r:id="rId18"/>
    <p:sldId id="323" r:id="rId19"/>
    <p:sldId id="324" r:id="rId20"/>
    <p:sldId id="335" r:id="rId21"/>
    <p:sldId id="326" r:id="rId22"/>
    <p:sldId id="328" r:id="rId23"/>
    <p:sldId id="340" r:id="rId24"/>
    <p:sldId id="341" r:id="rId25"/>
    <p:sldId id="342" r:id="rId26"/>
    <p:sldId id="330" r:id="rId27"/>
    <p:sldId id="331" r:id="rId28"/>
    <p:sldId id="332" r:id="rId29"/>
    <p:sldId id="333" r:id="rId30"/>
    <p:sldId id="334" r:id="rId31"/>
    <p:sldId id="344" r:id="rId32"/>
    <p:sldId id="338" r:id="rId33"/>
    <p:sldId id="337" r:id="rId34"/>
  </p:sldIdLst>
  <p:sldSz cx="9144000" cy="6858000" type="screen4x3"/>
  <p:notesSz cx="7019925" cy="9305925"/>
  <p:custDataLst>
    <p:tags r:id="rId3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5A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6402" autoAdjust="0"/>
    <p:restoredTop sz="97391" autoAdjust="0"/>
  </p:normalViewPr>
  <p:slideViewPr>
    <p:cSldViewPr snapToGrid="0">
      <p:cViewPr varScale="1">
        <p:scale>
          <a:sx n="89" d="100"/>
          <a:sy n="89" d="100"/>
        </p:scale>
        <p:origin x="-9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C2EC34BE-5BEA-492A-8FFD-CD137C559C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6688" y="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52963" cy="34893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9600"/>
            <a:ext cx="5616575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l" defTabSz="933450">
              <a:defRPr sz="1200">
                <a:latin typeface="Arial" charset="0"/>
              </a:defRPr>
            </a:lvl1pPr>
          </a:lstStyle>
          <a:p>
            <a:r>
              <a:rPr lang="en-US"/>
              <a:t>4.1_1_quote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6688" y="8839200"/>
            <a:ext cx="304165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287" tIns="46644" rIns="93287" bIns="46644" numCol="1" anchor="b" anchorCtr="0" compatLnSpc="1">
            <a:prstTxWarp prst="textNoShape">
              <a:avLst/>
            </a:prstTxWarp>
          </a:bodyPr>
          <a:lstStyle>
            <a:lvl1pPr algn="r" defTabSz="933450">
              <a:defRPr sz="1200">
                <a:latin typeface="Arial" charset="0"/>
              </a:defRPr>
            </a:lvl1pPr>
          </a:lstStyle>
          <a:p>
            <a:fld id="{DE2B03DA-2458-4E06-879C-50D9003B263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ACC8E8-6559-424E-95EB-C643FC09A22B}" type="slidenum">
              <a:rPr lang="en-US"/>
              <a:pPr/>
              <a:t>1</a:t>
            </a:fld>
            <a:endParaRPr lang="en-US"/>
          </a:p>
        </p:txBody>
      </p:sp>
      <p:sp>
        <p:nvSpPr>
          <p:cNvPr id="335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5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05F338A-19C1-4C0B-8096-49043533CCF2}" type="slidenum">
              <a:rPr lang="en-US"/>
              <a:pPr/>
              <a:t>2</a:t>
            </a:fld>
            <a:endParaRPr lang="en-US"/>
          </a:p>
        </p:txBody>
      </p:sp>
      <p:sp>
        <p:nvSpPr>
          <p:cNvPr id="2539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17D09B-4276-4B2D-BFDB-5203267AC6A5}" type="slidenum">
              <a:rPr lang="en-US"/>
              <a:pPr/>
              <a:t>5</a:t>
            </a:fld>
            <a:endParaRPr lang="en-US"/>
          </a:p>
        </p:txBody>
      </p:sp>
      <p:sp>
        <p:nvSpPr>
          <p:cNvPr id="264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4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Base Currency Invoice Amount (BC Invoice) </a:t>
            </a:r>
          </a:p>
          <a:p>
            <a:pPr lvl="1"/>
            <a:r>
              <a:rPr lang="en-US"/>
              <a:t>automatically calculated using the correct Accounting Type Exchange Rate</a:t>
            </a:r>
          </a:p>
          <a:p>
            <a:pPr lvl="1"/>
            <a:r>
              <a:rPr lang="en-US"/>
              <a:t>scale Factor: Calculate actual exchange rate by multiplying defined exchange rate by scale factor (for use with a greatly inflated currency)</a:t>
            </a:r>
          </a:p>
          <a:p>
            <a:r>
              <a:rPr lang="en-US"/>
              <a:t>Daybook type</a:t>
            </a:r>
          </a:p>
          <a:p>
            <a:pPr lvl="1"/>
            <a:r>
              <a:rPr lang="en-US"/>
              <a:t>Specific types must be Customer Invoice, Customer Invoice Correction, Customer Credit Note, or Customer Credit Note Correction (matches Type above). Posts to Official Layer </a:t>
            </a:r>
          </a:p>
          <a:p>
            <a:r>
              <a:rPr lang="en-US"/>
              <a:t>Link to Invoice</a:t>
            </a:r>
          </a:p>
          <a:p>
            <a:pPr lvl="1"/>
            <a:r>
              <a:rPr lang="en-US"/>
              <a:t>Use with credit notes (to link to existing invoice). When you link to an invoice, the system creates an automatic invoice adjustment of the invoice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DDA5043-445D-4986-AD3A-366165FA73C2}" type="slidenum">
              <a:rPr lang="en-US"/>
              <a:pPr/>
              <a:t>7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/>
              <a:t>CN Payment Allowed: Indicates if credit notes can be selected for payment</a:t>
            </a:r>
          </a:p>
          <a:p>
            <a:pPr lvl="1"/>
            <a:r>
              <a:rPr lang="en-US"/>
              <a:t>TSM Number: Select to include a unique structured message in the customer payment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0954E34-D992-42CD-9960-939048BB8455}" type="slidenum">
              <a:rPr lang="en-US"/>
              <a:pPr/>
              <a:t>11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58A9380-2331-4872-80F5-326F5A979B48}" type="slidenum">
              <a:rPr lang="en-US"/>
              <a:pPr/>
              <a:t>13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Maintained in financials, replicated to all domains in operational modules</a:t>
            </a:r>
          </a:p>
          <a:p>
            <a:pPr lvl="1"/>
            <a:r>
              <a:rPr lang="en-US"/>
              <a:t>Credit limits maintained against customer in financials (=shared set) implies sharing the credit limit</a:t>
            </a:r>
          </a:p>
          <a:p>
            <a:pPr lvl="1"/>
            <a:endParaRPr lang="en-US"/>
          </a:p>
          <a:p>
            <a:r>
              <a:rPr lang="en-US"/>
              <a:t>All SO credit functions/checking look at credit limit in customer in shared set: consider open order balances and combined AR balances in all domains using the same shared set</a:t>
            </a:r>
          </a:p>
          <a:p>
            <a:pPr lvl="1"/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0EDD516-F8DC-492B-89A6-19D1E81857B8}" type="slidenum">
              <a:rPr lang="en-US"/>
              <a:pPr/>
              <a:t>21</a:t>
            </a:fld>
            <a:endParaRPr lang="en-US"/>
          </a:p>
        </p:txBody>
      </p:sp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3 alternatives for AR Payments:</a:t>
            </a:r>
          </a:p>
          <a:p>
            <a:pPr>
              <a:buFontTx/>
              <a:buChar char="-"/>
            </a:pPr>
            <a:r>
              <a:rPr lang="en-US"/>
              <a:t>No payment instrument: Banking entry</a:t>
            </a:r>
          </a:p>
          <a:p>
            <a:pPr>
              <a:buFontTx/>
              <a:buChar char="-"/>
            </a:pPr>
            <a:r>
              <a:rPr lang="en-US"/>
              <a:t>Payment instrument without PIP account: payment with status paid: posted directly to bank GL account</a:t>
            </a:r>
          </a:p>
          <a:p>
            <a:r>
              <a:rPr lang="en-US"/>
              <a:t>Create payment instrument with status “for collection”, PIP account is used:</a:t>
            </a:r>
          </a:p>
          <a:p>
            <a:pPr lvl="1"/>
            <a:r>
              <a:rPr lang="en-US"/>
              <a:t>Or Change status to “Paid” -&gt; posted to bank GL account</a:t>
            </a:r>
          </a:p>
          <a:p>
            <a:pPr lvl="1"/>
            <a:r>
              <a:rPr lang="en-US"/>
              <a:t>Or Use Banking entry and allocate to Payment</a:t>
            </a:r>
          </a:p>
          <a:p>
            <a:pPr>
              <a:buFontTx/>
              <a:buChar char="-"/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E71F8C-BA26-44C8-B3A5-9CB2C0F3A114}" type="slidenum">
              <a:rPr lang="en-US"/>
              <a:pPr/>
              <a:t>25</a:t>
            </a:fld>
            <a:endParaRPr lang="en-US"/>
          </a:p>
        </p:txBody>
      </p:sp>
      <p:sp>
        <p:nvSpPr>
          <p:cNvPr id="33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the Customer Payment Status activities (27.6.2) to create, modify,</a:t>
            </a:r>
          </a:p>
          <a:p>
            <a:r>
              <a:rPr lang="en-US"/>
              <a:t>view, and delete payment statuses.</a:t>
            </a:r>
          </a:p>
          <a:p>
            <a:r>
              <a:rPr lang="en-US"/>
              <a:t>The payment status is the transition state through which you process the</a:t>
            </a:r>
          </a:p>
          <a:p>
            <a:r>
              <a:rPr lang="en-US"/>
              <a:t>customer payment, and contains the posting details for the transitions.</a:t>
            </a:r>
          </a:p>
          <a:p>
            <a:r>
              <a:rPr lang="en-US"/>
              <a:t>For each of the different payment statuses, a specific GL account</a:t>
            </a:r>
          </a:p>
          <a:p>
            <a:r>
              <a:rPr lang="en-US"/>
              <a:t>representing the status can be defined.</a:t>
            </a:r>
          </a:p>
          <a:p>
            <a:endParaRPr lang="en-US"/>
          </a:p>
          <a:p>
            <a:r>
              <a:rPr lang="en-US"/>
              <a:t>Setting the status of a payment directly to Paid is available for</a:t>
            </a:r>
          </a:p>
          <a:p>
            <a:r>
              <a:rPr lang="en-US"/>
              <a:t>payments in the base currency of the account only. You cannot change a</a:t>
            </a:r>
          </a:p>
          <a:p>
            <a:r>
              <a:rPr lang="en-US"/>
              <a:t>payment status directly to the Paid status if the payment currency is</a:t>
            </a:r>
          </a:p>
          <a:p>
            <a:r>
              <a:rPr lang="en-US"/>
              <a:t>different than the base currency. In this case, you must use Banking Entry</a:t>
            </a:r>
          </a:p>
          <a:p>
            <a:r>
              <a:rPr lang="en-US"/>
              <a:t>to complete the payment.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4.1_1_quote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42E8C8-BA9B-4AAA-AA4A-497F8B5C1E6B}" type="slidenum">
              <a:rPr lang="en-US"/>
              <a:pPr/>
              <a:t>32</a:t>
            </a:fld>
            <a:endParaRPr lang="en-US"/>
          </a:p>
        </p:txBody>
      </p:sp>
      <p:sp>
        <p:nvSpPr>
          <p:cNvPr id="294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4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Applied to overdue open items</a:t>
            </a:r>
          </a:p>
          <a:p>
            <a:pPr lvl="1"/>
            <a:r>
              <a:rPr lang="en-US"/>
              <a:t>Invoice, adjustment, previous finance charge</a:t>
            </a:r>
          </a:p>
          <a:p>
            <a:r>
              <a:rPr lang="en-US"/>
              <a:t>Contested invoices optional </a:t>
            </a:r>
          </a:p>
          <a:p>
            <a:pPr lvl="1"/>
            <a:r>
              <a:rPr lang="en-US"/>
              <a:t>Based on Invoice Status Code</a:t>
            </a:r>
          </a:p>
          <a:p>
            <a:r>
              <a:rPr lang="en-US"/>
              <a:t>Enable by selecting Finance Charge and Statement Cycle fields on Payment tab of customer</a:t>
            </a:r>
          </a:p>
          <a:p>
            <a:endParaRPr lang="en-US"/>
          </a:p>
          <a:p>
            <a:r>
              <a:rPr lang="en-US"/>
              <a:t>Results in finance charge invoice</a:t>
            </a:r>
          </a:p>
          <a:p>
            <a:pPr lvl="1"/>
            <a:r>
              <a:rPr lang="en-US"/>
              <a:t>DR: Customer Control Account</a:t>
            </a:r>
          </a:p>
          <a:p>
            <a:pPr lvl="1"/>
            <a:r>
              <a:rPr lang="en-US"/>
              <a:t>CR: Sales Finance Account from finance charge profile (Accounting tab in Customer record)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EF-ARP-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应收账款处理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34851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常规标签</a:t>
            </a:r>
            <a:endParaRPr lang="en-US" dirty="0"/>
          </a:p>
          <a:p>
            <a:pPr lvl="1"/>
            <a:r>
              <a:rPr lang="zh-CN" altLang="en-US" dirty="0" smtClean="0"/>
              <a:t>摘要</a:t>
            </a:r>
          </a:p>
          <a:p>
            <a:pPr lvl="1"/>
            <a:r>
              <a:rPr lang="zh-CN" altLang="en-US" dirty="0" smtClean="0"/>
              <a:t>发票状态代码</a:t>
            </a:r>
          </a:p>
          <a:p>
            <a:pPr lvl="1"/>
            <a:r>
              <a:rPr lang="zh-CN" altLang="en-US" dirty="0" smtClean="0"/>
              <a:t>联系</a:t>
            </a:r>
          </a:p>
          <a:p>
            <a:pPr lvl="1"/>
            <a:r>
              <a:rPr lang="zh-CN" altLang="en-US" dirty="0" smtClean="0"/>
              <a:t>贷记单：链接到发票，调整</a:t>
            </a:r>
            <a:endParaRPr lang="en-US" altLang="zh-CN" dirty="0" smtClean="0"/>
          </a:p>
          <a:p>
            <a:r>
              <a:rPr lang="zh-CN" altLang="en-US" dirty="0" smtClean="0"/>
              <a:t>地址</a:t>
            </a:r>
            <a:r>
              <a:rPr lang="en-US" dirty="0" smtClean="0"/>
              <a:t>: </a:t>
            </a:r>
            <a:r>
              <a:rPr lang="zh-CN" altLang="en-US" dirty="0" smtClean="0"/>
              <a:t>销售到客户代码</a:t>
            </a:r>
            <a:endParaRPr lang="en-US" dirty="0"/>
          </a:p>
          <a:p>
            <a:r>
              <a:rPr lang="zh-CN" altLang="en-US" dirty="0" smtClean="0"/>
              <a:t>财务信息</a:t>
            </a:r>
            <a:endParaRPr lang="en-US" dirty="0"/>
          </a:p>
          <a:p>
            <a:pPr lvl="1"/>
            <a:r>
              <a:rPr lang="zh-CN" altLang="en-US" dirty="0" smtClean="0"/>
              <a:t>信贷条款</a:t>
            </a:r>
            <a:r>
              <a:rPr lang="en-US" dirty="0" smtClean="0"/>
              <a:t>, </a:t>
            </a:r>
            <a:r>
              <a:rPr lang="zh-CN" altLang="en-US" dirty="0" smtClean="0"/>
              <a:t>过期日期</a:t>
            </a:r>
            <a:endParaRPr lang="en-US" dirty="0"/>
          </a:p>
          <a:p>
            <a:pPr lvl="1"/>
            <a:r>
              <a:rPr lang="zh-CN" altLang="en-US" dirty="0" smtClean="0"/>
              <a:t>银行</a:t>
            </a:r>
            <a:endParaRPr lang="en-US" dirty="0"/>
          </a:p>
          <a:p>
            <a:r>
              <a:rPr lang="zh-CN" altLang="en-US" dirty="0" smtClean="0"/>
              <a:t>注释</a:t>
            </a:r>
            <a:endParaRPr lang="en-US" dirty="0"/>
          </a:p>
        </p:txBody>
      </p:sp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在客户发票中可修改的字段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基本销售流程</a:t>
            </a:r>
            <a:r>
              <a:rPr lang="en-US" dirty="0" smtClean="0"/>
              <a:t>		</a:t>
            </a:r>
            <a:r>
              <a:rPr lang="en-US" dirty="0" smtClean="0">
                <a:sym typeface="Wingdings" pitchFamily="2" charset="2"/>
              </a:rPr>
              <a:t></a:t>
            </a:r>
            <a:r>
              <a:rPr lang="en-US" dirty="0" smtClean="0"/>
              <a:t>		</a:t>
            </a:r>
          </a:p>
          <a:p>
            <a:r>
              <a:rPr lang="zh-CN" altLang="en-US" dirty="0" smtClean="0"/>
              <a:t>销售流程变种</a:t>
            </a:r>
            <a:r>
              <a:rPr lang="en-US" altLang="zh-CN" dirty="0" smtClean="0"/>
              <a:t>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en-US" dirty="0" smtClean="0"/>
          </a:p>
          <a:p>
            <a:r>
              <a:rPr lang="zh-CN" altLang="en-US" dirty="0" smtClean="0">
                <a:solidFill>
                  <a:schemeClr val="folHlink"/>
                </a:solidFill>
              </a:rPr>
              <a:t>应收账款管理</a:t>
            </a:r>
            <a:endParaRPr lang="en-US" dirty="0" smtClean="0">
              <a:solidFill>
                <a:schemeClr val="folHlink"/>
              </a:solidFill>
            </a:endParaRPr>
          </a:p>
          <a:p>
            <a:endParaRPr lang="en-US" dirty="0"/>
          </a:p>
        </p:txBody>
      </p:sp>
      <p:sp>
        <p:nvSpPr>
          <p:cNvPr id="269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solidFill>
                  <a:schemeClr val="tx1"/>
                </a:solidFill>
              </a:rPr>
              <a:t>应收账款处理概述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信贷管理</a:t>
            </a:r>
          </a:p>
          <a:p>
            <a:r>
              <a:rPr lang="zh-CN" altLang="en-US" dirty="0" smtClean="0"/>
              <a:t>查看和报告</a:t>
            </a:r>
          </a:p>
          <a:p>
            <a:r>
              <a:rPr lang="en-US" altLang="zh-CN" dirty="0" smtClean="0"/>
              <a:t>AR</a:t>
            </a:r>
            <a:r>
              <a:rPr lang="zh-CN" altLang="en-US" dirty="0" smtClean="0"/>
              <a:t>付款</a:t>
            </a:r>
          </a:p>
          <a:p>
            <a:pPr lvl="1"/>
            <a:r>
              <a:rPr lang="zh-CN" altLang="en-US" dirty="0" smtClean="0"/>
              <a:t>使用支付工具</a:t>
            </a:r>
          </a:p>
          <a:p>
            <a:pPr lvl="1"/>
            <a:r>
              <a:rPr lang="zh-CN" altLang="en-US" dirty="0" smtClean="0"/>
              <a:t>财务费用</a:t>
            </a:r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folHlink"/>
                </a:solidFill>
              </a:rPr>
              <a:t>应收账款管理概述</a:t>
            </a:r>
            <a:endParaRPr lang="en-US" dirty="0" smtClean="0">
              <a:solidFill>
                <a:schemeClr val="folHlin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在财务中维护</a:t>
            </a:r>
          </a:p>
          <a:p>
            <a:pPr lvl="1"/>
            <a:r>
              <a:rPr lang="zh-CN" altLang="en-US" dirty="0" smtClean="0"/>
              <a:t>复制到运行</a:t>
            </a:r>
          </a:p>
          <a:p>
            <a:r>
              <a:rPr lang="zh-CN" altLang="en-US" dirty="0" smtClean="0"/>
              <a:t>被销售订单功能参考</a:t>
            </a:r>
          </a:p>
          <a:p>
            <a:r>
              <a:rPr lang="zh-CN" altLang="en-US" dirty="0" smtClean="0"/>
              <a:t>跨域共享</a:t>
            </a:r>
            <a:endParaRPr lang="en-US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信贷管理重点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信贷管理</a:t>
            </a:r>
            <a:r>
              <a:rPr lang="en-US" altLang="zh-CN" dirty="0" smtClean="0"/>
              <a:t>				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zh-CN" altLang="en-US" dirty="0" smtClean="0"/>
          </a:p>
          <a:p>
            <a:r>
              <a:rPr lang="zh-CN" altLang="en-US" dirty="0" smtClean="0"/>
              <a:t>查看和报告</a:t>
            </a:r>
          </a:p>
          <a:p>
            <a:r>
              <a:rPr lang="en-US" altLang="zh-CN" dirty="0" smtClean="0"/>
              <a:t>AR</a:t>
            </a:r>
            <a:r>
              <a:rPr lang="zh-CN" altLang="en-US" dirty="0" smtClean="0"/>
              <a:t>付款</a:t>
            </a:r>
          </a:p>
          <a:p>
            <a:pPr lvl="1"/>
            <a:r>
              <a:rPr lang="zh-CN" altLang="en-US" dirty="0" smtClean="0"/>
              <a:t>使用支付工具</a:t>
            </a:r>
          </a:p>
          <a:p>
            <a:pPr lvl="1"/>
            <a:r>
              <a:rPr lang="zh-CN" altLang="en-US" dirty="0" smtClean="0"/>
              <a:t>财务费用</a:t>
            </a:r>
            <a:endParaRPr lang="en-US" dirty="0" smtClean="0">
              <a:solidFill>
                <a:schemeClr val="folHlink"/>
              </a:solidFill>
            </a:endParaRPr>
          </a:p>
          <a:p>
            <a:pPr lvl="1"/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solidFill>
                  <a:schemeClr val="tx1"/>
                </a:solidFill>
              </a:rPr>
              <a:t>应收账款管理概述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客户活动控制板</a:t>
            </a:r>
            <a:endParaRPr lang="en-US" dirty="0"/>
          </a:p>
          <a:p>
            <a:r>
              <a:rPr lang="zh-CN" altLang="en-US" dirty="0" smtClean="0"/>
              <a:t>客户账龄分析当前</a:t>
            </a:r>
            <a:endParaRPr lang="en-US" dirty="0"/>
          </a:p>
          <a:p>
            <a:r>
              <a:rPr lang="zh-CN" altLang="en-US" dirty="0" smtClean="0"/>
              <a:t>客户对账单</a:t>
            </a:r>
            <a:endParaRPr lang="en-US" dirty="0"/>
          </a:p>
          <a:p>
            <a:r>
              <a:rPr lang="zh-CN" altLang="en-US" dirty="0" smtClean="0"/>
              <a:t>催缴信</a:t>
            </a:r>
            <a:endParaRPr lang="en-US" dirty="0"/>
          </a:p>
        </p:txBody>
      </p:sp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查看和报告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所有客户活动的综合概述</a:t>
            </a:r>
          </a:p>
          <a:p>
            <a:r>
              <a:rPr lang="zh-CN" altLang="en-US" dirty="0" smtClean="0"/>
              <a:t>单一实体或多个实体</a:t>
            </a:r>
          </a:p>
          <a:p>
            <a:r>
              <a:rPr lang="zh-CN" altLang="en-US" dirty="0" smtClean="0"/>
              <a:t>信用信息</a:t>
            </a:r>
          </a:p>
          <a:p>
            <a:r>
              <a:rPr lang="zh-CN" altLang="en-US" dirty="0" smtClean="0"/>
              <a:t>发票及相关付款</a:t>
            </a:r>
          </a:p>
          <a:p>
            <a:r>
              <a:rPr lang="zh-CN" altLang="en-US" dirty="0" smtClean="0"/>
              <a:t>网格功能组排序信息</a:t>
            </a:r>
            <a:endParaRPr lang="en-US" dirty="0"/>
          </a:p>
        </p:txBody>
      </p:sp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客户活动控制板重点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数天或数月的期间偏移</a:t>
            </a:r>
          </a:p>
          <a:p>
            <a:r>
              <a:rPr lang="zh-CN" altLang="en-US" dirty="0" smtClean="0"/>
              <a:t>在某一特定日期或在一个特定时期的结束</a:t>
            </a:r>
          </a:p>
          <a:p>
            <a:r>
              <a:rPr lang="zh-CN" altLang="en-US" dirty="0" smtClean="0"/>
              <a:t>按分帐户，销售帐户，</a:t>
            </a:r>
            <a:r>
              <a:rPr lang="en-US" altLang="zh-CN" dirty="0" smtClean="0"/>
              <a:t>GL</a:t>
            </a:r>
            <a:r>
              <a:rPr lang="zh-CN" altLang="en-US" dirty="0" smtClean="0"/>
              <a:t>配置文件或项目的账龄分析数据分组</a:t>
            </a:r>
          </a:p>
          <a:p>
            <a:r>
              <a:rPr lang="zh-CN" altLang="en-US" dirty="0" smtClean="0"/>
              <a:t>当前或向后</a:t>
            </a:r>
          </a:p>
          <a:p>
            <a:r>
              <a:rPr lang="zh-CN" altLang="en-US" dirty="0" smtClean="0"/>
              <a:t>详细级别：</a:t>
            </a:r>
          </a:p>
          <a:p>
            <a:pPr lvl="1"/>
            <a:r>
              <a:rPr lang="zh-CN" altLang="en-US" dirty="0" smtClean="0"/>
              <a:t>仅客户总计</a:t>
            </a:r>
          </a:p>
          <a:p>
            <a:pPr lvl="1"/>
            <a:r>
              <a:rPr lang="zh-CN" altLang="en-US" dirty="0" smtClean="0"/>
              <a:t>全部详细资料</a:t>
            </a:r>
          </a:p>
          <a:p>
            <a:pPr lvl="1"/>
            <a:r>
              <a:rPr lang="zh-CN" altLang="en-US" dirty="0" smtClean="0"/>
              <a:t>按客户事务汇总</a:t>
            </a:r>
            <a:endParaRPr lang="en-US" dirty="0"/>
          </a:p>
        </p:txBody>
      </p:sp>
      <p:sp>
        <p:nvSpPr>
          <p:cNvPr id="276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客户账龄分析当前重点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在主数据启用</a:t>
            </a:r>
          </a:p>
          <a:p>
            <a:r>
              <a:rPr lang="zh-CN" altLang="en-US" dirty="0" smtClean="0"/>
              <a:t>批处理中以声明周期打印对账单</a:t>
            </a:r>
          </a:p>
          <a:p>
            <a:r>
              <a:rPr lang="zh-CN" altLang="en-US" dirty="0" smtClean="0"/>
              <a:t>在域中选择会计单位或所有会计单位</a:t>
            </a:r>
          </a:p>
          <a:p>
            <a:r>
              <a:rPr lang="zh-CN" altLang="en-US" dirty="0" smtClean="0"/>
              <a:t>报告中截止日期选择等于过去的有效日期</a:t>
            </a: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客户对账单重点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在客户主数据启用</a:t>
            </a:r>
          </a:p>
          <a:p>
            <a:r>
              <a:rPr lang="zh-CN" altLang="en-US" dirty="0" smtClean="0"/>
              <a:t>可以打印一个或多个会计单位</a:t>
            </a:r>
          </a:p>
          <a:p>
            <a:r>
              <a:rPr lang="zh-CN" altLang="en-US" dirty="0" smtClean="0"/>
              <a:t>文本取决于提醒水平</a:t>
            </a:r>
          </a:p>
          <a:p>
            <a:r>
              <a:rPr lang="zh-CN" altLang="en-US" dirty="0" smtClean="0"/>
              <a:t>三提醒级别</a:t>
            </a:r>
          </a:p>
          <a:p>
            <a:r>
              <a:rPr lang="zh-CN" altLang="en-US" dirty="0" smtClean="0"/>
              <a:t>每张发票的提醒级别</a:t>
            </a:r>
          </a:p>
          <a:p>
            <a:r>
              <a:rPr lang="zh-CN" altLang="en-US" dirty="0" smtClean="0"/>
              <a:t>客户提醒概览报告</a:t>
            </a:r>
          </a:p>
          <a:p>
            <a:pPr lvl="1"/>
            <a:r>
              <a:rPr lang="zh-CN" altLang="en-US" dirty="0" smtClean="0"/>
              <a:t>对所有客户的详细信息</a:t>
            </a:r>
            <a:r>
              <a:rPr lang="en-US" dirty="0" smtClean="0"/>
              <a:t> </a:t>
            </a:r>
            <a:endParaRPr lang="en-US" dirty="0"/>
          </a:p>
          <a:p>
            <a:endParaRPr lang="en-US" dirty="0"/>
          </a:p>
        </p:txBody>
      </p:sp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催款信重点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基本销售流程</a:t>
            </a:r>
            <a:r>
              <a:rPr lang="en-US" dirty="0"/>
              <a:t>		</a:t>
            </a:r>
            <a:r>
              <a:rPr lang="en-US" dirty="0">
                <a:sym typeface="Wingdings" pitchFamily="2" charset="2"/>
              </a:rPr>
              <a:t></a:t>
            </a:r>
            <a:r>
              <a:rPr lang="en-US" dirty="0"/>
              <a:t>		</a:t>
            </a:r>
          </a:p>
          <a:p>
            <a:r>
              <a:rPr lang="zh-CN" altLang="en-US" dirty="0" smtClean="0"/>
              <a:t>销售流程变种</a:t>
            </a:r>
            <a:endParaRPr lang="en-US" dirty="0"/>
          </a:p>
          <a:p>
            <a:r>
              <a:rPr lang="zh-CN" altLang="en-US" dirty="0" smtClean="0">
                <a:solidFill>
                  <a:schemeClr val="folHlink"/>
                </a:solidFill>
              </a:rPr>
              <a:t>应收账款管理</a:t>
            </a:r>
            <a:endParaRPr lang="en-US" dirty="0">
              <a:solidFill>
                <a:schemeClr val="folHlink"/>
              </a:solidFill>
            </a:endParaRPr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solidFill>
                  <a:schemeClr val="tx1"/>
                </a:solidFill>
              </a:rPr>
              <a:t>应收账款处理概述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信贷管理</a:t>
            </a:r>
            <a:r>
              <a:rPr lang="en-US" altLang="zh-CN" dirty="0" smtClean="0"/>
              <a:t>				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zh-CN" altLang="en-US" dirty="0" smtClean="0"/>
          </a:p>
          <a:p>
            <a:r>
              <a:rPr lang="zh-CN" altLang="en-US" dirty="0" smtClean="0"/>
              <a:t>查看和报告</a:t>
            </a:r>
            <a:r>
              <a:rPr lang="en-US" altLang="zh-CN" dirty="0" smtClean="0"/>
              <a:t>			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zh-CN" altLang="en-US" dirty="0" smtClean="0"/>
          </a:p>
          <a:p>
            <a:r>
              <a:rPr lang="en-US" altLang="zh-CN" dirty="0" smtClean="0"/>
              <a:t>AR</a:t>
            </a:r>
            <a:r>
              <a:rPr lang="zh-CN" altLang="en-US" dirty="0" smtClean="0"/>
              <a:t>付款</a:t>
            </a:r>
          </a:p>
          <a:p>
            <a:pPr lvl="1"/>
            <a:r>
              <a:rPr lang="zh-CN" altLang="en-US" dirty="0" smtClean="0"/>
              <a:t>使用支付工具</a:t>
            </a:r>
          </a:p>
          <a:p>
            <a:pPr lvl="1"/>
            <a:r>
              <a:rPr lang="zh-CN" altLang="en-US" dirty="0" smtClean="0"/>
              <a:t>财务费用</a:t>
            </a:r>
            <a:endParaRPr lang="en-US" dirty="0" smtClean="0">
              <a:solidFill>
                <a:schemeClr val="folHlink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应收账款管理概述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银行对账单</a:t>
            </a:r>
            <a:endParaRPr lang="en-US" dirty="0"/>
          </a:p>
          <a:p>
            <a:r>
              <a:rPr lang="zh-CN" altLang="en-US" dirty="0" smtClean="0"/>
              <a:t>没有在途付款的支付工具</a:t>
            </a:r>
            <a:endParaRPr lang="en-US" dirty="0" smtClean="0"/>
          </a:p>
          <a:p>
            <a:pPr lvl="1"/>
            <a:r>
              <a:rPr lang="zh-CN" altLang="en-US" dirty="0" smtClean="0"/>
              <a:t>直接过账到总账</a:t>
            </a:r>
            <a:endParaRPr lang="en-US" dirty="0"/>
          </a:p>
          <a:p>
            <a:r>
              <a:rPr lang="zh-CN" altLang="en-US" dirty="0" smtClean="0"/>
              <a:t>有在途付款的支付工具</a:t>
            </a:r>
            <a:endParaRPr lang="en-US" dirty="0"/>
          </a:p>
          <a:p>
            <a:pPr lvl="1"/>
            <a:r>
              <a:rPr lang="zh-CN" altLang="en-US" dirty="0" smtClean="0"/>
              <a:t>用支付状态来控制总账过账</a:t>
            </a:r>
            <a:endParaRPr lang="en-US" dirty="0"/>
          </a:p>
        </p:txBody>
      </p:sp>
      <p:sp>
        <p:nvSpPr>
          <p:cNvPr id="280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应收账款管理</a:t>
            </a:r>
            <a:r>
              <a:rPr lang="en-US" dirty="0" smtClean="0"/>
              <a:t>: </a:t>
            </a:r>
            <a:r>
              <a:rPr lang="zh-CN" altLang="en-US" dirty="0" smtClean="0"/>
              <a:t>应收支付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支票</a:t>
            </a:r>
          </a:p>
          <a:p>
            <a:r>
              <a:rPr lang="zh-CN" altLang="en-US" dirty="0" smtClean="0"/>
              <a:t>汇票</a:t>
            </a:r>
          </a:p>
          <a:p>
            <a:pPr lvl="1"/>
            <a:r>
              <a:rPr lang="zh-CN" altLang="en-US" dirty="0" smtClean="0"/>
              <a:t>由客户或供应商出票</a:t>
            </a:r>
          </a:p>
          <a:p>
            <a:r>
              <a:rPr lang="zh-CN" altLang="en-US" dirty="0" smtClean="0"/>
              <a:t>直接借记</a:t>
            </a:r>
          </a:p>
          <a:p>
            <a:r>
              <a:rPr lang="zh-CN" altLang="en-US" dirty="0" smtClean="0"/>
              <a:t>承兑汇票</a:t>
            </a:r>
          </a:p>
          <a:p>
            <a:r>
              <a:rPr lang="zh-CN" altLang="en-US" dirty="0" smtClean="0"/>
              <a:t>汇总报表</a:t>
            </a:r>
          </a:p>
          <a:p>
            <a:r>
              <a:rPr lang="zh-CN" altLang="en-US" dirty="0" smtClean="0"/>
              <a:t>转让</a:t>
            </a:r>
          </a:p>
          <a:p>
            <a:r>
              <a:rPr lang="zh-CN" altLang="en-US" dirty="0" smtClean="0"/>
              <a:t>现金</a:t>
            </a:r>
            <a:endParaRPr lang="en-US" dirty="0"/>
          </a:p>
        </p:txBody>
      </p:sp>
      <p:sp>
        <p:nvSpPr>
          <p:cNvPr id="282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客户支</a:t>
            </a:r>
            <a:r>
              <a:rPr lang="zh-CN" altLang="en-US" dirty="0" smtClean="0"/>
              <a:t>付</a:t>
            </a:r>
            <a:r>
              <a:rPr lang="zh-CN" altLang="en-US" dirty="0" smtClean="0"/>
              <a:t>凭证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用于每一个支付工具</a:t>
            </a:r>
          </a:p>
          <a:p>
            <a:r>
              <a:rPr lang="zh-CN" altLang="en-US" dirty="0" smtClean="0"/>
              <a:t>用于每一个银行帐户</a:t>
            </a:r>
          </a:p>
          <a:p>
            <a:r>
              <a:rPr lang="en-US" altLang="zh-CN" dirty="0" smtClean="0"/>
              <a:t>PIP</a:t>
            </a:r>
            <a:r>
              <a:rPr lang="zh-CN" altLang="en-US" dirty="0" smtClean="0"/>
              <a:t>（付款在途）帐户</a:t>
            </a:r>
          </a:p>
          <a:p>
            <a:r>
              <a:rPr lang="zh-CN" altLang="en-US" dirty="0" smtClean="0"/>
              <a:t>付款日记账</a:t>
            </a:r>
          </a:p>
          <a:p>
            <a:r>
              <a:rPr lang="zh-CN" altLang="en-US" dirty="0" smtClean="0"/>
              <a:t>批处理付款状态变化的可能</a:t>
            </a:r>
          </a:p>
          <a:p>
            <a:r>
              <a:rPr lang="zh-CN" altLang="en-US" dirty="0" smtClean="0"/>
              <a:t>按状态跟踪</a:t>
            </a:r>
          </a:p>
          <a:p>
            <a:r>
              <a:rPr lang="zh-CN" altLang="en-US" dirty="0" smtClean="0"/>
              <a:t>推荐的最低设置：</a:t>
            </a:r>
          </a:p>
          <a:p>
            <a:pPr lvl="1"/>
            <a:r>
              <a:rPr lang="zh-CN" altLang="en-US" dirty="0" smtClean="0"/>
              <a:t>出票</a:t>
            </a:r>
          </a:p>
          <a:p>
            <a:pPr lvl="1"/>
            <a:r>
              <a:rPr lang="zh-CN" altLang="en-US" dirty="0" smtClean="0"/>
              <a:t>领取</a:t>
            </a:r>
          </a:p>
          <a:p>
            <a:pPr lvl="1"/>
            <a:r>
              <a:rPr lang="zh-CN" altLang="en-US" dirty="0" smtClean="0"/>
              <a:t>付费</a:t>
            </a:r>
            <a:endParaRPr lang="en-US" dirty="0"/>
          </a:p>
        </p:txBody>
      </p:sp>
      <p:sp>
        <p:nvSpPr>
          <p:cNvPr id="330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客户支付状态代码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客户支付状态流程</a:t>
            </a:r>
            <a:endParaRPr lang="en-US" dirty="0"/>
          </a:p>
        </p:txBody>
      </p:sp>
      <p:sp>
        <p:nvSpPr>
          <p:cNvPr id="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EF-CSS-080</a:t>
            </a:r>
            <a:endParaRPr lang="en-US"/>
          </a:p>
        </p:txBody>
      </p:sp>
      <p:grpSp>
        <p:nvGrpSpPr>
          <p:cNvPr id="23" name="Group 22"/>
          <p:cNvGrpSpPr/>
          <p:nvPr/>
        </p:nvGrpSpPr>
        <p:grpSpPr>
          <a:xfrm>
            <a:off x="1209675" y="1038225"/>
            <a:ext cx="6705600" cy="4946710"/>
            <a:chOff x="1143000" y="1524000"/>
            <a:chExt cx="6705600" cy="494671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331779" name="Text Box 3"/>
            <p:cNvSpPr txBox="1">
              <a:spLocks noChangeArrowheads="1"/>
            </p:cNvSpPr>
            <p:nvPr/>
          </p:nvSpPr>
          <p:spPr bwMode="auto">
            <a:xfrm>
              <a:off x="1143000" y="15240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出票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0" name="Text Box 4"/>
            <p:cNvSpPr txBox="1">
              <a:spLocks noChangeArrowheads="1"/>
            </p:cNvSpPr>
            <p:nvPr/>
          </p:nvSpPr>
          <p:spPr bwMode="auto">
            <a:xfrm>
              <a:off x="1143000" y="2260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已分配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1" name="Text Box 5"/>
            <p:cNvSpPr txBox="1">
              <a:spLocks noChangeArrowheads="1"/>
            </p:cNvSpPr>
            <p:nvPr/>
          </p:nvSpPr>
          <p:spPr bwMode="auto">
            <a:xfrm>
              <a:off x="1143000" y="3022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已接收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2" name="Text Box 6"/>
            <p:cNvSpPr txBox="1">
              <a:spLocks noChangeArrowheads="1"/>
            </p:cNvSpPr>
            <p:nvPr/>
          </p:nvSpPr>
          <p:spPr bwMode="auto">
            <a:xfrm>
              <a:off x="1143000" y="3784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领取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3" name="Text Box 7"/>
            <p:cNvSpPr txBox="1">
              <a:spLocks noChangeArrowheads="1"/>
            </p:cNvSpPr>
            <p:nvPr/>
          </p:nvSpPr>
          <p:spPr bwMode="auto">
            <a:xfrm>
              <a:off x="3981449" y="3789363"/>
              <a:ext cx="2409825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wrap="square" lIns="0" tIns="91440" rIns="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有条件领取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4" name="Text Box 8"/>
            <p:cNvSpPr txBox="1">
              <a:spLocks noChangeArrowheads="1"/>
            </p:cNvSpPr>
            <p:nvPr/>
          </p:nvSpPr>
          <p:spPr bwMode="auto">
            <a:xfrm>
              <a:off x="4114800" y="4525963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有条件付款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5" name="Text Box 9"/>
            <p:cNvSpPr txBox="1">
              <a:spLocks noChangeArrowheads="1"/>
            </p:cNvSpPr>
            <p:nvPr/>
          </p:nvSpPr>
          <p:spPr bwMode="auto">
            <a:xfrm>
              <a:off x="2362200" y="5308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已付款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6" name="Text Box 10"/>
            <p:cNvSpPr txBox="1">
              <a:spLocks noChangeArrowheads="1"/>
            </p:cNvSpPr>
            <p:nvPr/>
          </p:nvSpPr>
          <p:spPr bwMode="auto">
            <a:xfrm>
              <a:off x="5867400" y="5310188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退票</a:t>
              </a:r>
              <a:endParaRPr lang="en-US" sz="1400" b="1" dirty="0">
                <a:latin typeface="+mj-lt"/>
              </a:endParaRPr>
            </a:p>
          </p:txBody>
        </p:sp>
        <p:sp>
          <p:nvSpPr>
            <p:cNvPr id="331787" name="Text Box 11"/>
            <p:cNvSpPr txBox="1">
              <a:spLocks noChangeArrowheads="1"/>
            </p:cNvSpPr>
            <p:nvPr/>
          </p:nvSpPr>
          <p:spPr bwMode="auto">
            <a:xfrm>
              <a:off x="4114800" y="6070600"/>
              <a:ext cx="1981200" cy="400110"/>
            </a:xfrm>
            <a:prstGeom prst="rect">
              <a:avLst/>
            </a:prstGeom>
            <a:grpFill/>
            <a:ln w="28575" algn="ctr">
              <a:solidFill>
                <a:schemeClr val="hlink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808080"/>
              </a:outerShdw>
            </a:effectLst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latin typeface="+mj-lt"/>
                </a:rPr>
                <a:t>银行对账单</a:t>
              </a:r>
              <a:endParaRPr lang="en-US" sz="1400" b="1" dirty="0">
                <a:latin typeface="+mj-lt"/>
              </a:endParaRPr>
            </a:p>
          </p:txBody>
        </p:sp>
        <p:cxnSp>
          <p:nvCxnSpPr>
            <p:cNvPr id="331789" name="AutoShape 13"/>
            <p:cNvCxnSpPr>
              <a:cxnSpLocks noChangeShapeType="1"/>
              <a:stCxn id="331780" idx="2"/>
              <a:endCxn id="331781" idx="0"/>
            </p:cNvCxnSpPr>
            <p:nvPr/>
          </p:nvCxnSpPr>
          <p:spPr bwMode="auto">
            <a:xfrm rot="5400000">
              <a:off x="1952655" y="2841655"/>
              <a:ext cx="361890" cy="1588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0" name="AutoShape 14"/>
            <p:cNvCxnSpPr>
              <a:cxnSpLocks noChangeShapeType="1"/>
              <a:stCxn id="331781" idx="2"/>
              <a:endCxn id="331782" idx="0"/>
            </p:cNvCxnSpPr>
            <p:nvPr/>
          </p:nvCxnSpPr>
          <p:spPr bwMode="auto">
            <a:xfrm rot="5400000">
              <a:off x="1952655" y="3603655"/>
              <a:ext cx="361890" cy="1588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791" name="AutoShape 15"/>
            <p:cNvCxnSpPr>
              <a:cxnSpLocks noChangeShapeType="1"/>
              <a:stCxn id="331781" idx="3"/>
              <a:endCxn id="331783" idx="0"/>
            </p:cNvCxnSpPr>
            <p:nvPr/>
          </p:nvCxnSpPr>
          <p:spPr bwMode="auto">
            <a:xfrm>
              <a:off x="3124200" y="3222655"/>
              <a:ext cx="2062162" cy="566708"/>
            </a:xfrm>
            <a:prstGeom prst="bentConnector2">
              <a:avLst/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3" name="AutoShape 17"/>
            <p:cNvCxnSpPr>
              <a:cxnSpLocks noChangeShapeType="1"/>
              <a:stCxn id="331782" idx="2"/>
              <a:endCxn id="331785" idx="0"/>
            </p:cNvCxnSpPr>
            <p:nvPr/>
          </p:nvCxnSpPr>
          <p:spPr bwMode="auto">
            <a:xfrm rot="16200000" flipH="1">
              <a:off x="2181255" y="4137055"/>
              <a:ext cx="1123890" cy="12192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4" name="AutoShape 18"/>
            <p:cNvCxnSpPr>
              <a:cxnSpLocks noChangeShapeType="1"/>
              <a:stCxn id="331784" idx="2"/>
              <a:endCxn id="331785" idx="0"/>
            </p:cNvCxnSpPr>
            <p:nvPr/>
          </p:nvCxnSpPr>
          <p:spPr bwMode="auto">
            <a:xfrm rot="5400000">
              <a:off x="4037837" y="4241036"/>
              <a:ext cx="382527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5" name="AutoShape 19"/>
            <p:cNvCxnSpPr>
              <a:cxnSpLocks noChangeShapeType="1"/>
              <a:stCxn id="331784" idx="3"/>
              <a:endCxn id="331786" idx="0"/>
            </p:cNvCxnSpPr>
            <p:nvPr/>
          </p:nvCxnSpPr>
          <p:spPr bwMode="auto">
            <a:xfrm>
              <a:off x="6096000" y="4726018"/>
              <a:ext cx="762000" cy="584170"/>
            </a:xfrm>
            <a:prstGeom prst="bentConnector2">
              <a:avLst/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6" name="AutoShape 20"/>
            <p:cNvCxnSpPr>
              <a:cxnSpLocks noChangeShapeType="1"/>
              <a:stCxn id="331785" idx="2"/>
              <a:endCxn id="331787" idx="0"/>
            </p:cNvCxnSpPr>
            <p:nvPr/>
          </p:nvCxnSpPr>
          <p:spPr bwMode="auto">
            <a:xfrm rot="16200000" flipH="1">
              <a:off x="4048155" y="5013355"/>
              <a:ext cx="361890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7" name="AutoShape 21"/>
            <p:cNvCxnSpPr>
              <a:cxnSpLocks noChangeShapeType="1"/>
              <a:stCxn id="331786" idx="2"/>
              <a:endCxn id="331787" idx="0"/>
            </p:cNvCxnSpPr>
            <p:nvPr/>
          </p:nvCxnSpPr>
          <p:spPr bwMode="auto">
            <a:xfrm rot="5400000">
              <a:off x="5801549" y="5014149"/>
              <a:ext cx="360302" cy="1752600"/>
            </a:xfrm>
            <a:prstGeom prst="bentConnector3">
              <a:avLst>
                <a:gd name="adj1" fmla="val 50000"/>
              </a:avLst>
            </a:prstGeom>
            <a:grpFill/>
            <a:ln w="28575">
              <a:solidFill>
                <a:schemeClr val="hlink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31799" name="AutoShape 23"/>
            <p:cNvCxnSpPr>
              <a:cxnSpLocks noChangeShapeType="1"/>
            </p:cNvCxnSpPr>
            <p:nvPr/>
          </p:nvCxnSpPr>
          <p:spPr bwMode="auto">
            <a:xfrm rot="5400000">
              <a:off x="5003800" y="4356100"/>
              <a:ext cx="330200" cy="0"/>
            </a:xfrm>
            <a:prstGeom prst="straightConnector1">
              <a:avLst/>
            </a:prstGeom>
            <a:grpFill/>
            <a:ln w="28575">
              <a:solidFill>
                <a:schemeClr val="hlink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331800" name="AutoShape 24"/>
            <p:cNvCxnSpPr>
              <a:cxnSpLocks noChangeShapeType="1"/>
              <a:stCxn id="331779" idx="2"/>
              <a:endCxn id="331780" idx="0"/>
            </p:cNvCxnSpPr>
            <p:nvPr/>
          </p:nvCxnSpPr>
          <p:spPr bwMode="auto">
            <a:xfrm rot="5400000">
              <a:off x="1965355" y="2092355"/>
              <a:ext cx="336490" cy="1588"/>
            </a:xfrm>
            <a:prstGeom prst="straightConnector1">
              <a:avLst/>
            </a:prstGeom>
            <a:grp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连接到总账账户</a:t>
            </a:r>
            <a:endParaRPr lang="en-US" dirty="0"/>
          </a:p>
        </p:txBody>
      </p:sp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客户支付状态创建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EF-ARP-215</a:t>
            </a:r>
            <a:endParaRPr lang="en-US"/>
          </a:p>
        </p:txBody>
      </p:sp>
      <p:pic>
        <p:nvPicPr>
          <p:cNvPr id="332804" name="Picture 4" descr="Customer Payment Status 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7388" y="2160588"/>
            <a:ext cx="5207000" cy="3486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6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支票支付</a:t>
            </a:r>
            <a:r>
              <a:rPr lang="en-US" dirty="0" smtClean="0"/>
              <a:t> (</a:t>
            </a:r>
            <a:r>
              <a:rPr lang="zh-CN" altLang="en-US" dirty="0" smtClean="0"/>
              <a:t>短流程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1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EF-ARP-220</a:t>
            </a:r>
            <a:endParaRPr lang="en-US"/>
          </a:p>
        </p:txBody>
      </p:sp>
      <p:grpSp>
        <p:nvGrpSpPr>
          <p:cNvPr id="20" name="Group 19"/>
          <p:cNvGrpSpPr/>
          <p:nvPr/>
        </p:nvGrpSpPr>
        <p:grpSpPr>
          <a:xfrm>
            <a:off x="787423" y="1187450"/>
            <a:ext cx="7746977" cy="4719638"/>
            <a:chOff x="739798" y="1568450"/>
            <a:chExt cx="7746977" cy="4719638"/>
          </a:xfrm>
        </p:grpSpPr>
        <p:sp>
          <p:nvSpPr>
            <p:cNvPr id="284688" name="AutoShape 16"/>
            <p:cNvSpPr>
              <a:spLocks noChangeArrowheads="1"/>
            </p:cNvSpPr>
            <p:nvPr/>
          </p:nvSpPr>
          <p:spPr bwMode="auto">
            <a:xfrm>
              <a:off x="6689644" y="4292600"/>
              <a:ext cx="1797131" cy="792163"/>
            </a:xfrm>
            <a:prstGeom prst="flowChartProcess">
              <a:avLst/>
            </a:prstGeom>
            <a:noFill/>
            <a:ln w="317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l"/>
              <a:r>
                <a:rPr lang="en-US" sz="1400" b="1" dirty="0">
                  <a:latin typeface="+mj-lt"/>
                </a:rPr>
                <a:t>DR Bank </a:t>
              </a:r>
              <a:r>
                <a:rPr lang="zh-CN" altLang="en-US" sz="1400" b="1" dirty="0" smtClean="0">
                  <a:latin typeface="+mj-lt"/>
                </a:rPr>
                <a:t>账户</a:t>
              </a:r>
              <a:r>
                <a:rPr lang="en-US" sz="1400" b="1" dirty="0" smtClean="0">
                  <a:latin typeface="+mj-lt"/>
                </a:rPr>
                <a:t> </a:t>
              </a:r>
              <a:endParaRPr lang="en-US" sz="1400" b="1" dirty="0">
                <a:latin typeface="+mj-lt"/>
              </a:endParaRPr>
            </a:p>
            <a:p>
              <a:pPr algn="l"/>
              <a:r>
                <a:rPr lang="en-US" sz="1400" b="1" dirty="0">
                  <a:latin typeface="+mj-lt"/>
                </a:rPr>
                <a:t>CR PIP </a:t>
              </a:r>
              <a:r>
                <a:rPr lang="zh-CN" altLang="en-US" sz="1400" b="1" dirty="0" smtClean="0">
                  <a:latin typeface="+mj-lt"/>
                </a:rPr>
                <a:t>账户</a:t>
              </a:r>
              <a:r>
                <a:rPr lang="en-US" sz="1400" b="1" dirty="0" smtClean="0">
                  <a:latin typeface="+mj-lt"/>
                </a:rPr>
                <a:t> </a:t>
              </a:r>
              <a:endParaRPr lang="en-US" sz="1400" b="1" dirty="0">
                <a:latin typeface="+mj-lt"/>
              </a:endParaRP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39798" y="1568450"/>
              <a:ext cx="6057788" cy="4719638"/>
              <a:chOff x="977991" y="1568450"/>
              <a:chExt cx="6054395" cy="4719638"/>
            </a:xfrm>
          </p:grpSpPr>
          <p:sp>
            <p:nvSpPr>
              <p:cNvPr id="284674" name="AutoShape 2"/>
              <p:cNvSpPr>
                <a:spLocks noChangeArrowheads="1"/>
              </p:cNvSpPr>
              <p:nvPr/>
            </p:nvSpPr>
            <p:spPr bwMode="auto">
              <a:xfrm>
                <a:off x="977991" y="1568450"/>
                <a:ext cx="2773373" cy="1085850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创建客户付款</a:t>
                </a:r>
                <a:r>
                  <a:rPr lang="en-US" sz="1800" b="1" dirty="0">
                    <a:latin typeface="+mj-lt"/>
                  </a:rPr>
                  <a:t/>
                </a:r>
                <a:br>
                  <a:rPr lang="en-US" sz="1800" b="1" dirty="0">
                    <a:latin typeface="+mj-lt"/>
                  </a:rPr>
                </a:br>
                <a:r>
                  <a:rPr lang="zh-CN" altLang="en-US" sz="1800" b="1" dirty="0" smtClean="0">
                    <a:latin typeface="+mj-lt"/>
                  </a:rPr>
                  <a:t>状态</a:t>
                </a:r>
                <a:r>
                  <a:rPr lang="en-US" sz="1800" b="1" dirty="0" smtClean="0">
                    <a:latin typeface="+mj-lt"/>
                  </a:rPr>
                  <a:t> </a:t>
                </a:r>
                <a:r>
                  <a:rPr lang="zh-CN" altLang="en-US" sz="1800" b="1" dirty="0" smtClean="0">
                    <a:latin typeface="+mj-lt"/>
                  </a:rPr>
                  <a:t>领取</a:t>
                </a:r>
                <a:endParaRPr lang="en-US" sz="1800" b="1" i="1" dirty="0">
                  <a:latin typeface="+mj-lt"/>
                </a:endParaRPr>
              </a:p>
            </p:txBody>
          </p:sp>
          <p:sp>
            <p:nvSpPr>
              <p:cNvPr id="284675" name="AutoShape 3"/>
              <p:cNvSpPr>
                <a:spLocks noChangeArrowheads="1"/>
              </p:cNvSpPr>
              <p:nvPr/>
            </p:nvSpPr>
            <p:spPr bwMode="auto">
              <a:xfrm>
                <a:off x="4065346" y="1717675"/>
                <a:ext cx="2967040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PIP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endParaRPr lang="en-US" sz="1400" b="1" dirty="0">
                  <a:latin typeface="+mj-lt"/>
                </a:endParaRPr>
              </a:p>
              <a:p>
                <a:pPr algn="l"/>
                <a:r>
                  <a:rPr lang="en-US" sz="1400" b="1" dirty="0">
                    <a:latin typeface="+mj-lt"/>
                  </a:rPr>
                  <a:t>CR </a:t>
                </a:r>
                <a:r>
                  <a:rPr lang="zh-CN" altLang="en-US" sz="1400" b="1" dirty="0" smtClean="0">
                    <a:latin typeface="+mj-lt"/>
                  </a:rPr>
                  <a:t>分类账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zh-CN" altLang="en-US" sz="1400" b="1" dirty="0" smtClean="0">
                    <a:latin typeface="+mj-lt"/>
                  </a:rPr>
                  <a:t>和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b="1" dirty="0">
                    <a:latin typeface="+mj-lt"/>
                  </a:rPr>
                  <a:t>AR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r>
                  <a:rPr lang="en-US" sz="1400" b="1" dirty="0" smtClean="0">
                    <a:latin typeface="+mj-lt"/>
                  </a:rPr>
                  <a:t>   </a:t>
                </a:r>
                <a:endParaRPr lang="en-US" sz="1400" b="1" dirty="0">
                  <a:latin typeface="+mj-lt"/>
                </a:endParaRPr>
              </a:p>
            </p:txBody>
          </p:sp>
          <p:sp>
            <p:nvSpPr>
              <p:cNvPr id="284677" name="AutoShape 5"/>
              <p:cNvSpPr>
                <a:spLocks noChangeArrowheads="1"/>
              </p:cNvSpPr>
              <p:nvPr/>
            </p:nvSpPr>
            <p:spPr bwMode="auto">
              <a:xfrm>
                <a:off x="3916362" y="4330700"/>
                <a:ext cx="2900328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rgbClr val="716FB0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改状态为</a:t>
                </a:r>
                <a:r>
                  <a:rPr lang="zh-CN" altLang="en-US" sz="1800" b="1" i="1" dirty="0" smtClean="0">
                    <a:latin typeface="+mj-lt"/>
                  </a:rPr>
                  <a:t>已付</a:t>
                </a:r>
                <a:endParaRPr lang="en-US" sz="1800" b="1" i="1" dirty="0">
                  <a:latin typeface="+mj-lt"/>
                </a:endParaRPr>
              </a:p>
            </p:txBody>
          </p:sp>
          <p:sp>
            <p:nvSpPr>
              <p:cNvPr id="284678" name="AutoShape 6"/>
              <p:cNvSpPr>
                <a:spLocks noChangeArrowheads="1"/>
              </p:cNvSpPr>
              <p:nvPr/>
            </p:nvSpPr>
            <p:spPr bwMode="auto">
              <a:xfrm>
                <a:off x="1136650" y="3000375"/>
                <a:ext cx="2459043" cy="649288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 algn="ctr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送支票到银行</a:t>
                </a:r>
                <a:endParaRPr lang="en-US" sz="1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cxnSp>
            <p:nvCxnSpPr>
              <p:cNvPr id="284679" name="AutoShape 7"/>
              <p:cNvCxnSpPr>
                <a:cxnSpLocks noChangeShapeType="1"/>
                <a:stCxn id="284674" idx="2"/>
                <a:endCxn id="284678" idx="0"/>
              </p:cNvCxnSpPr>
              <p:nvPr/>
            </p:nvCxnSpPr>
            <p:spPr bwMode="auto">
              <a:xfrm rot="16200000" flipH="1">
                <a:off x="2192387" y="2826589"/>
                <a:ext cx="346075" cy="1494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1" name="Text Box 9"/>
              <p:cNvSpPr txBox="1">
                <a:spLocks noChangeArrowheads="1"/>
              </p:cNvSpPr>
              <p:nvPr/>
            </p:nvSpPr>
            <p:spPr bwMode="auto">
              <a:xfrm>
                <a:off x="3195638" y="4200525"/>
                <a:ext cx="720725" cy="336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600" b="1" dirty="0" smtClean="0">
                    <a:latin typeface="+mj-lt"/>
                  </a:rPr>
                  <a:t>是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84682" name="Text Box 10"/>
              <p:cNvSpPr txBox="1">
                <a:spLocks noChangeArrowheads="1"/>
              </p:cNvSpPr>
              <p:nvPr/>
            </p:nvSpPr>
            <p:spPr bwMode="auto">
              <a:xfrm>
                <a:off x="1539875" y="5064125"/>
                <a:ext cx="720725" cy="336550"/>
              </a:xfrm>
              <a:prstGeom prst="rect">
                <a:avLst/>
              </a:prstGeom>
              <a:noFill/>
              <a:ln w="2857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1600" b="1" dirty="0" smtClean="0">
                    <a:latin typeface="+mj-lt"/>
                  </a:rPr>
                  <a:t>否</a:t>
                </a:r>
                <a:endParaRPr lang="en-US" sz="1600" b="1" dirty="0">
                  <a:latin typeface="+mj-lt"/>
                </a:endParaRPr>
              </a:p>
            </p:txBody>
          </p:sp>
          <p:sp>
            <p:nvSpPr>
              <p:cNvPr id="284683" name="AutoShape 11"/>
              <p:cNvSpPr>
                <a:spLocks noChangeArrowheads="1"/>
              </p:cNvSpPr>
              <p:nvPr/>
            </p:nvSpPr>
            <p:spPr bwMode="auto">
              <a:xfrm>
                <a:off x="1128713" y="5572125"/>
                <a:ext cx="2459037" cy="631825"/>
              </a:xfrm>
              <a:prstGeom prst="flowChartProcess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latin typeface="+mj-lt"/>
                  </a:rPr>
                  <a:t>改状态为</a:t>
                </a:r>
                <a:endParaRPr lang="en-US" altLang="zh-CN" sz="1800" b="1" dirty="0" smtClean="0">
                  <a:latin typeface="+mj-lt"/>
                </a:endParaRPr>
              </a:p>
              <a:p>
                <a:r>
                  <a:rPr lang="zh-CN" altLang="en-US" sz="1800" b="1" i="1" dirty="0" smtClean="0">
                    <a:latin typeface="+mj-lt"/>
                  </a:rPr>
                  <a:t>退票</a:t>
                </a:r>
                <a:endParaRPr lang="en-US" sz="1800" b="1" i="1" dirty="0">
                  <a:latin typeface="+mj-lt"/>
                </a:endParaRPr>
              </a:p>
            </p:txBody>
          </p:sp>
          <p:cxnSp>
            <p:nvCxnSpPr>
              <p:cNvPr id="284684" name="AutoShape 12"/>
              <p:cNvCxnSpPr>
                <a:cxnSpLocks noChangeShapeType="1"/>
                <a:stCxn id="284680" idx="2"/>
                <a:endCxn id="284683" idx="0"/>
              </p:cNvCxnSpPr>
              <p:nvPr/>
            </p:nvCxnSpPr>
            <p:spPr bwMode="auto">
              <a:xfrm flipH="1">
                <a:off x="2359025" y="5259388"/>
                <a:ext cx="9525" cy="298450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5" name="AutoShape 13"/>
              <p:cNvCxnSpPr>
                <a:cxnSpLocks noChangeShapeType="1"/>
                <a:stCxn id="284678" idx="2"/>
                <a:endCxn id="284680" idx="0"/>
              </p:cNvCxnSpPr>
              <p:nvPr/>
            </p:nvCxnSpPr>
            <p:spPr bwMode="auto">
              <a:xfrm rot="16200000" flipH="1">
                <a:off x="2174479" y="3841356"/>
                <a:ext cx="385762" cy="2376"/>
              </a:xfrm>
              <a:prstGeom prst="straightConnector1">
                <a:avLst/>
              </a:prstGeom>
              <a:noFill/>
              <a:ln w="28575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</p:spPr>
          </p:cxnSp>
          <p:cxnSp>
            <p:nvCxnSpPr>
              <p:cNvPr id="284686" name="AutoShape 14"/>
              <p:cNvCxnSpPr>
                <a:cxnSpLocks noChangeShapeType="1"/>
                <a:stCxn id="284680" idx="3"/>
                <a:endCxn id="284677" idx="1"/>
              </p:cNvCxnSpPr>
              <p:nvPr/>
            </p:nvCxnSpPr>
            <p:spPr bwMode="auto">
              <a:xfrm flipV="1">
                <a:off x="3629025" y="4646613"/>
                <a:ext cx="287336" cy="794"/>
              </a:xfrm>
              <a:prstGeom prst="straightConnector1">
                <a:avLst/>
              </a:prstGeom>
              <a:noFill/>
              <a:ln w="28575">
                <a:solidFill>
                  <a:srgbClr val="716FB0"/>
                </a:solidFill>
                <a:round/>
                <a:headEnd/>
                <a:tailEnd type="triangle" w="med" len="med"/>
              </a:ln>
              <a:effectLst/>
            </p:spPr>
          </p:cxnSp>
          <p:sp>
            <p:nvSpPr>
              <p:cNvPr id="284687" name="AutoShape 15"/>
              <p:cNvSpPr>
                <a:spLocks noChangeArrowheads="1"/>
              </p:cNvSpPr>
              <p:nvPr/>
            </p:nvSpPr>
            <p:spPr bwMode="auto">
              <a:xfrm>
                <a:off x="3627438" y="5495925"/>
                <a:ext cx="2967037" cy="792163"/>
              </a:xfrm>
              <a:prstGeom prst="flowChartProcess">
                <a:avLst/>
              </a:prstGeom>
              <a:noFill/>
              <a:ln w="317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 sz="1400" b="1" dirty="0">
                    <a:latin typeface="+mj-lt"/>
                  </a:rPr>
                  <a:t>DR </a:t>
                </a:r>
                <a:r>
                  <a:rPr lang="zh-CN" altLang="en-US" sz="1400" b="1" dirty="0" smtClean="0">
                    <a:latin typeface="+mj-lt"/>
                  </a:rPr>
                  <a:t>分类账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zh-CN" altLang="en-US" sz="1400" b="1" dirty="0" smtClean="0">
                    <a:latin typeface="+mj-lt"/>
                  </a:rPr>
                  <a:t>和</a:t>
                </a:r>
                <a:r>
                  <a:rPr lang="en-US" sz="1400" b="1" dirty="0" smtClean="0">
                    <a:latin typeface="+mj-lt"/>
                  </a:rPr>
                  <a:t> </a:t>
                </a:r>
                <a:r>
                  <a:rPr lang="en-US" sz="1400" b="1" dirty="0">
                    <a:latin typeface="+mj-lt"/>
                  </a:rPr>
                  <a:t>AR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r>
                  <a:rPr lang="en-US" sz="1400" b="1" dirty="0">
                    <a:latin typeface="+mj-lt"/>
                  </a:rPr>
                  <a:t/>
                </a:r>
                <a:br>
                  <a:rPr lang="en-US" sz="1400" b="1" dirty="0">
                    <a:latin typeface="+mj-lt"/>
                  </a:rPr>
                </a:br>
                <a:r>
                  <a:rPr lang="en-US" sz="1400" b="1" dirty="0">
                    <a:latin typeface="+mj-lt"/>
                  </a:rPr>
                  <a:t>CR PIP </a:t>
                </a:r>
                <a:r>
                  <a:rPr lang="zh-CN" altLang="en-US" sz="1400" b="1" dirty="0" smtClean="0">
                    <a:latin typeface="+mj-lt"/>
                  </a:rPr>
                  <a:t>账户</a:t>
                </a:r>
                <a:endParaRPr lang="en-US" sz="1400" b="1" dirty="0">
                  <a:latin typeface="+mj-lt"/>
                </a:endParaRPr>
              </a:p>
              <a:p>
                <a:pPr algn="l"/>
                <a:r>
                  <a:rPr lang="zh-CN" altLang="en-US" sz="1400" b="1" dirty="0" smtClean="0">
                    <a:latin typeface="+mj-lt"/>
                  </a:rPr>
                  <a:t>发票重为未结</a:t>
                </a:r>
                <a:endParaRPr lang="en-US" sz="1400" b="1" dirty="0">
                  <a:latin typeface="+mj-lt"/>
                </a:endParaRPr>
              </a:p>
            </p:txBody>
          </p:sp>
          <p:sp>
            <p:nvSpPr>
              <p:cNvPr id="284680" name="AutoShape 8"/>
              <p:cNvSpPr>
                <a:spLocks noChangeArrowheads="1"/>
              </p:cNvSpPr>
              <p:nvPr/>
            </p:nvSpPr>
            <p:spPr bwMode="auto">
              <a:xfrm>
                <a:off x="1108075" y="4035425"/>
                <a:ext cx="2520950" cy="1223963"/>
              </a:xfrm>
              <a:prstGeom prst="flowChartDecision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zh-CN" altLang="en-US" sz="1800" b="1" dirty="0" smtClean="0">
                    <a:solidFill>
                      <a:schemeClr val="accent6">
                        <a:lumMod val="50000"/>
                      </a:schemeClr>
                    </a:solidFill>
                    <a:latin typeface="+mj-lt"/>
                  </a:rPr>
                  <a:t>银行付清支票</a:t>
                </a:r>
                <a:endParaRPr lang="en-US" sz="1800" b="1" dirty="0">
                  <a:solidFill>
                    <a:schemeClr val="accent6">
                      <a:lumMod val="50000"/>
                    </a:schemeClr>
                  </a:solidFill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700" name="Rectangle 4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支票支付</a:t>
            </a:r>
            <a:r>
              <a:rPr lang="en-US" dirty="0" smtClean="0"/>
              <a:t>(</a:t>
            </a:r>
            <a:r>
              <a:rPr lang="zh-CN" altLang="en-US" dirty="0" smtClean="0"/>
              <a:t>多</a:t>
            </a:r>
            <a:r>
              <a:rPr lang="en-US" dirty="0" smtClean="0"/>
              <a:t> </a:t>
            </a:r>
            <a:r>
              <a:rPr lang="en-US" dirty="0"/>
              <a:t>PIP)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EF-ARP-230</a:t>
            </a:r>
            <a:endParaRPr lang="en-US"/>
          </a:p>
        </p:txBody>
      </p:sp>
      <p:sp>
        <p:nvSpPr>
          <p:cNvPr id="285709" name="AutoShape 13"/>
          <p:cNvSpPr>
            <a:spLocks noChangeArrowheads="1"/>
          </p:cNvSpPr>
          <p:nvPr/>
        </p:nvSpPr>
        <p:spPr bwMode="auto">
          <a:xfrm>
            <a:off x="3617913" y="5280025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sp>
        <p:nvSpPr>
          <p:cNvPr id="285698" name="AutoShape 2"/>
          <p:cNvSpPr>
            <a:spLocks noChangeArrowheads="1"/>
          </p:cNvSpPr>
          <p:nvPr/>
        </p:nvSpPr>
        <p:spPr bwMode="auto">
          <a:xfrm>
            <a:off x="1101725" y="1095375"/>
            <a:ext cx="2459038" cy="10858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创建客户付款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状态已分配</a:t>
            </a:r>
            <a:endParaRPr lang="en-US" sz="1800" b="1" i="1" dirty="0">
              <a:latin typeface="+mj-lt"/>
            </a:endParaRPr>
          </a:p>
        </p:txBody>
      </p:sp>
      <p:sp>
        <p:nvSpPr>
          <p:cNvPr id="285699" name="AutoShape 3"/>
          <p:cNvSpPr>
            <a:spLocks noChangeArrowheads="1"/>
          </p:cNvSpPr>
          <p:nvPr/>
        </p:nvSpPr>
        <p:spPr bwMode="auto">
          <a:xfrm>
            <a:off x="3579813" y="1214438"/>
            <a:ext cx="2967037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   </a:t>
            </a:r>
            <a:endParaRPr lang="en-US" sz="1400" b="1" dirty="0">
              <a:latin typeface="+mj-lt"/>
            </a:endParaRPr>
          </a:p>
        </p:txBody>
      </p:sp>
      <p:sp>
        <p:nvSpPr>
          <p:cNvPr id="285701" name="AutoShape 5"/>
          <p:cNvSpPr>
            <a:spLocks noChangeArrowheads="1"/>
          </p:cNvSpPr>
          <p:nvPr/>
        </p:nvSpPr>
        <p:spPr bwMode="auto">
          <a:xfrm>
            <a:off x="3868738" y="4124325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状态为已付</a:t>
            </a:r>
            <a:endParaRPr lang="en-US" sz="1800" b="1" i="1" dirty="0">
              <a:latin typeface="+mj-lt"/>
            </a:endParaRPr>
          </a:p>
        </p:txBody>
      </p:sp>
      <p:sp>
        <p:nvSpPr>
          <p:cNvPr id="285702" name="AutoShape 6"/>
          <p:cNvSpPr>
            <a:spLocks noChangeArrowheads="1"/>
          </p:cNvSpPr>
          <p:nvPr/>
        </p:nvSpPr>
        <p:spPr bwMode="auto">
          <a:xfrm>
            <a:off x="6342063" y="4052888"/>
            <a:ext cx="17256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PIP2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</p:txBody>
      </p:sp>
      <p:sp>
        <p:nvSpPr>
          <p:cNvPr id="285703" name="AutoShape 7"/>
          <p:cNvSpPr>
            <a:spLocks noChangeArrowheads="1"/>
          </p:cNvSpPr>
          <p:nvPr/>
        </p:nvSpPr>
        <p:spPr bwMode="auto">
          <a:xfrm>
            <a:off x="1060450" y="3829050"/>
            <a:ext cx="2520950" cy="1223963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>
                    <a:lumMod val="50000"/>
                  </a:schemeClr>
                </a:solidFill>
              </a:rPr>
              <a:t>银行付清支票</a:t>
            </a:r>
            <a:endParaRPr lang="en-US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5704" name="Text Box 8"/>
          <p:cNvSpPr txBox="1">
            <a:spLocks noChangeArrowheads="1"/>
          </p:cNvSpPr>
          <p:nvPr/>
        </p:nvSpPr>
        <p:spPr bwMode="auto">
          <a:xfrm>
            <a:off x="3148013" y="3994150"/>
            <a:ext cx="7207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285705" name="Text Box 9"/>
          <p:cNvSpPr txBox="1">
            <a:spLocks noChangeArrowheads="1"/>
          </p:cNvSpPr>
          <p:nvPr/>
        </p:nvSpPr>
        <p:spPr bwMode="auto">
          <a:xfrm>
            <a:off x="1492250" y="4857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85706" name="AutoShape 10"/>
          <p:cNvSpPr>
            <a:spLocks noChangeArrowheads="1"/>
          </p:cNvSpPr>
          <p:nvPr/>
        </p:nvSpPr>
        <p:spPr bwMode="auto">
          <a:xfrm>
            <a:off x="1081088" y="536575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银行对账单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退票</a:t>
            </a:r>
            <a:endParaRPr lang="en-US" sz="1800" b="1" i="1" dirty="0">
              <a:latin typeface="+mj-lt"/>
            </a:endParaRPr>
          </a:p>
        </p:txBody>
      </p:sp>
      <p:cxnSp>
        <p:nvCxnSpPr>
          <p:cNvPr id="285707" name="AutoShape 11"/>
          <p:cNvCxnSpPr>
            <a:cxnSpLocks noChangeShapeType="1"/>
            <a:stCxn id="285703" idx="2"/>
            <a:endCxn id="285706" idx="0"/>
          </p:cNvCxnSpPr>
          <p:nvPr/>
        </p:nvCxnSpPr>
        <p:spPr bwMode="auto">
          <a:xfrm flipH="1">
            <a:off x="2311400" y="5067300"/>
            <a:ext cx="9525" cy="2841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5708" name="AutoShape 12"/>
          <p:cNvCxnSpPr>
            <a:cxnSpLocks noChangeShapeType="1"/>
            <a:stCxn id="285703" idx="3"/>
            <a:endCxn id="285701" idx="1"/>
          </p:cNvCxnSpPr>
          <p:nvPr/>
        </p:nvCxnSpPr>
        <p:spPr bwMode="auto">
          <a:xfrm flipV="1">
            <a:off x="3595688" y="4440238"/>
            <a:ext cx="2587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0" name="AutoShape 14"/>
          <p:cNvSpPr>
            <a:spLocks noChangeArrowheads="1"/>
          </p:cNvSpPr>
          <p:nvPr/>
        </p:nvSpPr>
        <p:spPr bwMode="auto">
          <a:xfrm>
            <a:off x="1093788" y="2379663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改状态为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领取</a:t>
            </a:r>
            <a:endParaRPr lang="en-US" sz="1800" b="1" i="1" dirty="0">
              <a:latin typeface="+mj-lt"/>
            </a:endParaRPr>
          </a:p>
        </p:txBody>
      </p:sp>
      <p:cxnSp>
        <p:nvCxnSpPr>
          <p:cNvPr id="285711" name="AutoShape 15"/>
          <p:cNvCxnSpPr>
            <a:cxnSpLocks noChangeShapeType="1"/>
            <a:stCxn id="285698" idx="2"/>
            <a:endCxn id="285710" idx="0"/>
          </p:cNvCxnSpPr>
          <p:nvPr/>
        </p:nvCxnSpPr>
        <p:spPr bwMode="auto">
          <a:xfrm flipH="1">
            <a:off x="2324100" y="2195513"/>
            <a:ext cx="7938" cy="16986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5712" name="AutoShape 16"/>
          <p:cNvSpPr>
            <a:spLocks noChangeArrowheads="1"/>
          </p:cNvSpPr>
          <p:nvPr/>
        </p:nvSpPr>
        <p:spPr bwMode="auto">
          <a:xfrm>
            <a:off x="1093788" y="3011488"/>
            <a:ext cx="2459037" cy="649287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送支票到银行</a:t>
            </a:r>
            <a:endParaRPr lang="en-US" sz="1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5713" name="AutoShape 17"/>
          <p:cNvSpPr>
            <a:spLocks noChangeArrowheads="1"/>
          </p:cNvSpPr>
          <p:nvPr/>
        </p:nvSpPr>
        <p:spPr bwMode="auto">
          <a:xfrm>
            <a:off x="3579813" y="2667000"/>
            <a:ext cx="2967037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   </a:t>
            </a:r>
            <a:endParaRPr lang="en-US" sz="1400" b="1" dirty="0">
              <a:latin typeface="+mj-lt"/>
            </a:endParaRPr>
          </a:p>
        </p:txBody>
      </p:sp>
      <p:cxnSp>
        <p:nvCxnSpPr>
          <p:cNvPr id="285714" name="AutoShape 18"/>
          <p:cNvCxnSpPr>
            <a:cxnSpLocks noChangeShapeType="1"/>
            <a:stCxn id="285712" idx="2"/>
            <a:endCxn id="285703" idx="0"/>
          </p:cNvCxnSpPr>
          <p:nvPr/>
        </p:nvCxnSpPr>
        <p:spPr bwMode="auto">
          <a:xfrm flipH="1">
            <a:off x="2320925" y="3675063"/>
            <a:ext cx="3175" cy="13970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5" name="Rectangle 5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供应商出票</a:t>
            </a:r>
            <a:r>
              <a:rPr lang="en-US" dirty="0" smtClean="0"/>
              <a:t> </a:t>
            </a:r>
            <a:r>
              <a:rPr lang="zh-CN" altLang="en-US" dirty="0" smtClean="0"/>
              <a:t>汇票</a:t>
            </a:r>
            <a:endParaRPr lang="en-US" dirty="0"/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EF-ARP-240</a:t>
            </a:r>
            <a:endParaRPr lang="en-US"/>
          </a:p>
        </p:txBody>
      </p:sp>
      <p:sp>
        <p:nvSpPr>
          <p:cNvPr id="286722" name="AutoShape 2"/>
          <p:cNvSpPr>
            <a:spLocks noChangeArrowheads="1"/>
          </p:cNvSpPr>
          <p:nvPr/>
        </p:nvSpPr>
        <p:spPr bwMode="auto">
          <a:xfrm>
            <a:off x="122238" y="841375"/>
            <a:ext cx="2697162" cy="82105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创建客户付款选择</a:t>
            </a:r>
            <a:endParaRPr lang="en-US" sz="1800" b="1" dirty="0">
              <a:latin typeface="+mj-lt"/>
            </a:endParaRPr>
          </a:p>
        </p:txBody>
      </p:sp>
      <p:sp>
        <p:nvSpPr>
          <p:cNvPr id="286723" name="AutoShape 3"/>
          <p:cNvSpPr>
            <a:spLocks noChangeArrowheads="1"/>
          </p:cNvSpPr>
          <p:nvPr/>
        </p:nvSpPr>
        <p:spPr bwMode="auto">
          <a:xfrm>
            <a:off x="2995407" y="956048"/>
            <a:ext cx="394005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Create drafts with status </a:t>
            </a:r>
            <a:r>
              <a:rPr lang="en-US" sz="1400" b="1" i="1" dirty="0">
                <a:latin typeface="+mj-lt"/>
              </a:rPr>
              <a:t>Allocated</a:t>
            </a:r>
            <a:r>
              <a:rPr lang="en-US" sz="1400" b="1" dirty="0">
                <a:latin typeface="+mj-lt"/>
              </a:rPr>
              <a:t> based on due invoices</a:t>
            </a:r>
          </a:p>
          <a:p>
            <a:pPr algn="l"/>
            <a:r>
              <a:rPr lang="en-US" sz="1400" b="1" dirty="0">
                <a:latin typeface="+mj-lt"/>
              </a:rPr>
              <a:t>DR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sp>
        <p:nvSpPr>
          <p:cNvPr id="286724" name="Text Box 4"/>
          <p:cNvSpPr txBox="1">
            <a:spLocks noChangeArrowheads="1"/>
          </p:cNvSpPr>
          <p:nvPr/>
        </p:nvSpPr>
        <p:spPr bwMode="auto">
          <a:xfrm>
            <a:off x="5653646" y="1882598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No</a:t>
            </a:r>
          </a:p>
        </p:txBody>
      </p:sp>
      <p:sp>
        <p:nvSpPr>
          <p:cNvPr id="286726" name="AutoShape 6"/>
          <p:cNvSpPr>
            <a:spLocks noChangeArrowheads="1"/>
          </p:cNvSpPr>
          <p:nvPr/>
        </p:nvSpPr>
        <p:spPr bwMode="auto">
          <a:xfrm>
            <a:off x="3563759" y="3036962"/>
            <a:ext cx="2380321" cy="69414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改状态为</a:t>
            </a:r>
            <a:endParaRPr lang="en-US" altLang="zh-CN" sz="1800" b="1" dirty="0" smtClean="0"/>
          </a:p>
          <a:p>
            <a:r>
              <a:rPr lang="zh-CN" altLang="en-US" sz="1800" b="1" i="1" dirty="0" smtClean="0"/>
              <a:t>已接收</a:t>
            </a:r>
            <a:endParaRPr lang="en-US" sz="1800" b="1" i="1" dirty="0"/>
          </a:p>
        </p:txBody>
      </p:sp>
      <p:sp>
        <p:nvSpPr>
          <p:cNvPr id="286727" name="AutoShape 7"/>
          <p:cNvSpPr>
            <a:spLocks noChangeArrowheads="1"/>
          </p:cNvSpPr>
          <p:nvPr/>
        </p:nvSpPr>
        <p:spPr bwMode="auto">
          <a:xfrm>
            <a:off x="246063" y="1951400"/>
            <a:ext cx="2440251" cy="62381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打印汇票并寄给客户</a:t>
            </a:r>
            <a:endParaRPr lang="en-US" sz="1800" b="1" dirty="0">
              <a:latin typeface="+mj-lt"/>
            </a:endParaRPr>
          </a:p>
        </p:txBody>
      </p:sp>
      <p:sp>
        <p:nvSpPr>
          <p:cNvPr id="286728" name="AutoShape 8"/>
          <p:cNvSpPr>
            <a:spLocks noChangeArrowheads="1"/>
          </p:cNvSpPr>
          <p:nvPr/>
        </p:nvSpPr>
        <p:spPr bwMode="auto">
          <a:xfrm>
            <a:off x="3526878" y="1674659"/>
            <a:ext cx="2440251" cy="1178828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6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客户签收</a:t>
            </a:r>
            <a:endParaRPr lang="en-US" sz="16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6729" name="Text Box 9"/>
          <p:cNvSpPr txBox="1">
            <a:spLocks noChangeArrowheads="1"/>
          </p:cNvSpPr>
          <p:nvPr/>
        </p:nvSpPr>
        <p:spPr bwMode="auto">
          <a:xfrm>
            <a:off x="4866865" y="2670012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>
                <a:latin typeface="+mj-lt"/>
              </a:rPr>
              <a:t>Yes</a:t>
            </a:r>
          </a:p>
        </p:txBody>
      </p:sp>
      <p:cxnSp>
        <p:nvCxnSpPr>
          <p:cNvPr id="286730" name="AutoShape 10"/>
          <p:cNvCxnSpPr>
            <a:cxnSpLocks noChangeShapeType="1"/>
            <a:stCxn id="286727" idx="3"/>
            <a:endCxn id="286728" idx="1"/>
          </p:cNvCxnSpPr>
          <p:nvPr/>
        </p:nvCxnSpPr>
        <p:spPr bwMode="auto">
          <a:xfrm>
            <a:off x="2700144" y="2263308"/>
            <a:ext cx="812905" cy="152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31" name="AutoShape 11"/>
          <p:cNvSpPr>
            <a:spLocks noChangeArrowheads="1"/>
          </p:cNvSpPr>
          <p:nvPr/>
        </p:nvSpPr>
        <p:spPr bwMode="auto">
          <a:xfrm>
            <a:off x="3150392" y="4871715"/>
            <a:ext cx="2380320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状态为已付</a:t>
            </a:r>
            <a:endParaRPr lang="en-US" sz="1800" b="1" i="1" dirty="0"/>
          </a:p>
        </p:txBody>
      </p:sp>
      <p:sp>
        <p:nvSpPr>
          <p:cNvPr id="286732" name="AutoShape 12"/>
          <p:cNvSpPr>
            <a:spLocks noChangeArrowheads="1"/>
          </p:cNvSpPr>
          <p:nvPr/>
        </p:nvSpPr>
        <p:spPr bwMode="auto">
          <a:xfrm>
            <a:off x="5544542" y="4802912"/>
            <a:ext cx="2872058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PIP3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</p:txBody>
      </p:sp>
      <p:sp>
        <p:nvSpPr>
          <p:cNvPr id="286733" name="AutoShape 13"/>
          <p:cNvSpPr>
            <a:spLocks noChangeArrowheads="1"/>
          </p:cNvSpPr>
          <p:nvPr/>
        </p:nvSpPr>
        <p:spPr bwMode="auto">
          <a:xfrm>
            <a:off x="259893" y="4587328"/>
            <a:ext cx="2440251" cy="1178829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>
                    <a:lumMod val="50000"/>
                  </a:schemeClr>
                </a:solidFill>
              </a:rPr>
              <a:t>银行付清支票</a:t>
            </a:r>
            <a:endParaRPr lang="en-US" sz="1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86734" name="Text Box 14"/>
          <p:cNvSpPr txBox="1">
            <a:spLocks noChangeArrowheads="1"/>
          </p:cNvSpPr>
          <p:nvPr/>
        </p:nvSpPr>
        <p:spPr bwMode="auto">
          <a:xfrm>
            <a:off x="968304" y="5697354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86735" name="AutoShape 15"/>
          <p:cNvSpPr>
            <a:spLocks noChangeArrowheads="1"/>
          </p:cNvSpPr>
          <p:nvPr/>
        </p:nvSpPr>
        <p:spPr bwMode="auto">
          <a:xfrm>
            <a:off x="3164221" y="5749338"/>
            <a:ext cx="2380321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zh-CN" altLang="en-US" sz="1800" b="1" dirty="0" smtClean="0"/>
              <a:t>退票</a:t>
            </a:r>
            <a:endParaRPr lang="en-US" sz="1800" b="1" i="1" dirty="0"/>
          </a:p>
        </p:txBody>
      </p:sp>
      <p:cxnSp>
        <p:nvCxnSpPr>
          <p:cNvPr id="286736" name="AutoShape 16"/>
          <p:cNvCxnSpPr>
            <a:cxnSpLocks noChangeShapeType="1"/>
            <a:stCxn id="286733" idx="3"/>
            <a:endCxn id="286731" idx="1"/>
          </p:cNvCxnSpPr>
          <p:nvPr/>
        </p:nvCxnSpPr>
        <p:spPr bwMode="auto">
          <a:xfrm flipV="1">
            <a:off x="2713974" y="5175979"/>
            <a:ext cx="422587" cy="152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37" name="AutoShape 17"/>
          <p:cNvSpPr>
            <a:spLocks noChangeArrowheads="1"/>
          </p:cNvSpPr>
          <p:nvPr/>
        </p:nvSpPr>
        <p:spPr bwMode="auto">
          <a:xfrm>
            <a:off x="5582959" y="5675948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PIP3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CR</a:t>
            </a: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sp>
        <p:nvSpPr>
          <p:cNvPr id="286738" name="AutoShape 18"/>
          <p:cNvSpPr>
            <a:spLocks noChangeArrowheads="1"/>
          </p:cNvSpPr>
          <p:nvPr/>
        </p:nvSpPr>
        <p:spPr bwMode="auto">
          <a:xfrm>
            <a:off x="295237" y="3069071"/>
            <a:ext cx="2380320" cy="625344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改状态为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zh-CN" altLang="en-US" sz="1800" b="1" dirty="0" smtClean="0"/>
              <a:t>领取</a:t>
            </a:r>
            <a:endParaRPr lang="en-US" sz="1800" b="1" i="1" dirty="0"/>
          </a:p>
        </p:txBody>
      </p:sp>
      <p:cxnSp>
        <p:nvCxnSpPr>
          <p:cNvPr id="286739" name="AutoShape 19"/>
          <p:cNvCxnSpPr>
            <a:cxnSpLocks noChangeShapeType="1"/>
            <a:stCxn id="286733" idx="2"/>
            <a:endCxn id="286735" idx="1"/>
          </p:cNvCxnSpPr>
          <p:nvPr/>
        </p:nvCxnSpPr>
        <p:spPr bwMode="auto">
          <a:xfrm rot="16200000" flipH="1">
            <a:off x="2178363" y="5081573"/>
            <a:ext cx="273684" cy="1670374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6740" name="Text Box 20"/>
          <p:cNvSpPr txBox="1">
            <a:spLocks noChangeArrowheads="1"/>
          </p:cNvSpPr>
          <p:nvPr/>
        </p:nvSpPr>
        <p:spPr bwMode="auto">
          <a:xfrm>
            <a:off x="2386660" y="4795267"/>
            <a:ext cx="69765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286741" name="AutoShape 21"/>
          <p:cNvSpPr>
            <a:spLocks noChangeArrowheads="1"/>
          </p:cNvSpPr>
          <p:nvPr/>
        </p:nvSpPr>
        <p:spPr bwMode="auto">
          <a:xfrm>
            <a:off x="6257563" y="1951400"/>
            <a:ext cx="2380320" cy="608526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改状态为</a:t>
            </a:r>
            <a:endParaRPr lang="en-US" altLang="zh-CN" sz="1800" b="1" dirty="0" smtClean="0"/>
          </a:p>
          <a:p>
            <a:r>
              <a:rPr lang="zh-CN" altLang="en-US" sz="1800" b="1" i="1" dirty="0" smtClean="0"/>
              <a:t>退票</a:t>
            </a:r>
            <a:endParaRPr lang="en-US" sz="1800" b="1" i="1" dirty="0"/>
          </a:p>
        </p:txBody>
      </p:sp>
      <p:sp>
        <p:nvSpPr>
          <p:cNvPr id="286742" name="AutoShape 22"/>
          <p:cNvSpPr>
            <a:spLocks noChangeArrowheads="1"/>
          </p:cNvSpPr>
          <p:nvPr/>
        </p:nvSpPr>
        <p:spPr bwMode="auto">
          <a:xfrm>
            <a:off x="5908735" y="3147047"/>
            <a:ext cx="2872059" cy="76295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PIP1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</p:txBody>
      </p:sp>
      <p:sp>
        <p:nvSpPr>
          <p:cNvPr id="286743" name="AutoShape 23"/>
          <p:cNvSpPr>
            <a:spLocks noChangeArrowheads="1"/>
          </p:cNvSpPr>
          <p:nvPr/>
        </p:nvSpPr>
        <p:spPr bwMode="auto">
          <a:xfrm>
            <a:off x="6285223" y="2552282"/>
            <a:ext cx="2601602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/>
            </a:r>
            <a:br>
              <a:rPr lang="en-US" sz="1400" b="1" dirty="0">
                <a:latin typeface="+mj-lt"/>
              </a:rPr>
            </a:br>
            <a:r>
              <a:rPr lang="en-US" sz="1400" b="1" dirty="0">
                <a:latin typeface="+mj-lt"/>
              </a:rPr>
              <a:t>CR PIP1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cxnSp>
        <p:nvCxnSpPr>
          <p:cNvPr id="286744" name="AutoShape 24"/>
          <p:cNvCxnSpPr>
            <a:cxnSpLocks noChangeShapeType="1"/>
          </p:cNvCxnSpPr>
          <p:nvPr/>
        </p:nvCxnSpPr>
        <p:spPr bwMode="auto">
          <a:xfrm flipV="1">
            <a:off x="5980960" y="2264838"/>
            <a:ext cx="262772" cy="917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45" name="AutoShape 25"/>
          <p:cNvCxnSpPr>
            <a:cxnSpLocks noChangeShapeType="1"/>
            <a:stCxn id="286728" idx="2"/>
            <a:endCxn id="286726" idx="0"/>
          </p:cNvCxnSpPr>
          <p:nvPr/>
        </p:nvCxnSpPr>
        <p:spPr bwMode="auto">
          <a:xfrm>
            <a:off x="4747004" y="2867248"/>
            <a:ext cx="7684" cy="15595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46" name="AutoShape 26"/>
          <p:cNvSpPr>
            <a:spLocks noChangeArrowheads="1"/>
          </p:cNvSpPr>
          <p:nvPr/>
        </p:nvSpPr>
        <p:spPr bwMode="auto">
          <a:xfrm>
            <a:off x="295237" y="3692887"/>
            <a:ext cx="2380320" cy="69414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送汇票到银行</a:t>
            </a:r>
            <a:endParaRPr lang="en-US" sz="1800" b="1" dirty="0">
              <a:latin typeface="+mj-lt"/>
            </a:endParaRPr>
          </a:p>
        </p:txBody>
      </p:sp>
      <p:cxnSp>
        <p:nvCxnSpPr>
          <p:cNvPr id="286747" name="AutoShape 27"/>
          <p:cNvCxnSpPr>
            <a:cxnSpLocks noChangeShapeType="1"/>
            <a:stCxn id="286726" idx="1"/>
            <a:endCxn id="286738" idx="3"/>
          </p:cNvCxnSpPr>
          <p:nvPr/>
        </p:nvCxnSpPr>
        <p:spPr bwMode="auto">
          <a:xfrm flipH="1" flipV="1">
            <a:off x="2689387" y="3382507"/>
            <a:ext cx="860542" cy="152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6748" name="AutoShape 28"/>
          <p:cNvSpPr>
            <a:spLocks noChangeArrowheads="1"/>
          </p:cNvSpPr>
          <p:nvPr/>
        </p:nvSpPr>
        <p:spPr bwMode="auto">
          <a:xfrm>
            <a:off x="2663263" y="3729582"/>
            <a:ext cx="2872059" cy="762951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PIP3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PIP2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cxnSp>
        <p:nvCxnSpPr>
          <p:cNvPr id="286749" name="AutoShape 29"/>
          <p:cNvCxnSpPr>
            <a:cxnSpLocks noChangeShapeType="1"/>
            <a:stCxn id="286746" idx="2"/>
            <a:endCxn id="286733" idx="0"/>
          </p:cNvCxnSpPr>
          <p:nvPr/>
        </p:nvCxnSpPr>
        <p:spPr bwMode="auto">
          <a:xfrm flipH="1">
            <a:off x="1480018" y="4400795"/>
            <a:ext cx="6147" cy="17277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6750" name="AutoShape 30"/>
          <p:cNvCxnSpPr>
            <a:cxnSpLocks noChangeShapeType="1"/>
            <a:stCxn id="286722" idx="2"/>
            <a:endCxn id="286727" idx="0"/>
          </p:cNvCxnSpPr>
          <p:nvPr/>
        </p:nvCxnSpPr>
        <p:spPr bwMode="auto">
          <a:xfrm rot="5400000">
            <a:off x="1324018" y="1804598"/>
            <a:ext cx="288973" cy="463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dirty="0" smtClean="0"/>
              <a:t>直接借记</a:t>
            </a:r>
          </a:p>
        </p:txBody>
      </p:sp>
      <p:sp>
        <p:nvSpPr>
          <p:cNvPr id="1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EF-ARP-250</a:t>
            </a:r>
            <a:endParaRPr lang="en-US"/>
          </a:p>
        </p:txBody>
      </p:sp>
      <p:sp>
        <p:nvSpPr>
          <p:cNvPr id="287746" name="AutoShape 2"/>
          <p:cNvSpPr>
            <a:spLocks noChangeArrowheads="1"/>
          </p:cNvSpPr>
          <p:nvPr/>
        </p:nvSpPr>
        <p:spPr bwMode="auto">
          <a:xfrm>
            <a:off x="414338" y="869950"/>
            <a:ext cx="2516187" cy="85248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创建客户付款选择</a:t>
            </a:r>
            <a:endParaRPr lang="en-US" sz="1800" b="1" dirty="0"/>
          </a:p>
        </p:txBody>
      </p:sp>
      <p:sp>
        <p:nvSpPr>
          <p:cNvPr id="287748" name="AutoShape 4"/>
          <p:cNvSpPr>
            <a:spLocks noChangeArrowheads="1"/>
          </p:cNvSpPr>
          <p:nvPr/>
        </p:nvSpPr>
        <p:spPr bwMode="auto">
          <a:xfrm>
            <a:off x="3268663" y="4635500"/>
            <a:ext cx="2459037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endParaRPr lang="en-US" altLang="zh-CN" sz="1800" b="1" dirty="0" smtClean="0"/>
          </a:p>
          <a:p>
            <a:r>
              <a:rPr lang="zh-CN" altLang="en-US" sz="1800" b="1" dirty="0" smtClean="0"/>
              <a:t>状态为已付</a:t>
            </a:r>
            <a:endParaRPr lang="en-US" sz="1800" b="1" i="1" dirty="0"/>
          </a:p>
        </p:txBody>
      </p:sp>
      <p:sp>
        <p:nvSpPr>
          <p:cNvPr id="287749" name="AutoShape 5"/>
          <p:cNvSpPr>
            <a:spLocks noChangeArrowheads="1"/>
          </p:cNvSpPr>
          <p:nvPr/>
        </p:nvSpPr>
        <p:spPr bwMode="auto">
          <a:xfrm>
            <a:off x="5741989" y="4564063"/>
            <a:ext cx="1916112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sp>
        <p:nvSpPr>
          <p:cNvPr id="287750" name="AutoShape 6"/>
          <p:cNvSpPr>
            <a:spLocks noChangeArrowheads="1"/>
          </p:cNvSpPr>
          <p:nvPr/>
        </p:nvSpPr>
        <p:spPr bwMode="auto">
          <a:xfrm>
            <a:off x="409575" y="4340225"/>
            <a:ext cx="2520950" cy="1223963"/>
          </a:xfrm>
          <a:prstGeom prst="flowChartDecision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>
                    <a:lumMod val="50000"/>
                  </a:schemeClr>
                </a:solidFill>
                <a:latin typeface="+mj-lt"/>
              </a:rPr>
              <a:t>银行确认付款</a:t>
            </a:r>
            <a:endParaRPr lang="en-US" sz="1800" b="1" dirty="0"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287751" name="Text Box 7"/>
          <p:cNvSpPr txBox="1">
            <a:spLocks noChangeArrowheads="1"/>
          </p:cNvSpPr>
          <p:nvPr/>
        </p:nvSpPr>
        <p:spPr bwMode="auto">
          <a:xfrm>
            <a:off x="1141413" y="5492750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87752" name="AutoShape 8"/>
          <p:cNvSpPr>
            <a:spLocks noChangeArrowheads="1"/>
          </p:cNvSpPr>
          <p:nvPr/>
        </p:nvSpPr>
        <p:spPr bwMode="auto">
          <a:xfrm>
            <a:off x="3282950" y="5546725"/>
            <a:ext cx="2459038" cy="6318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/>
              <a:t>银行对账单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zh-CN" altLang="en-US" sz="1800" b="1" dirty="0" smtClean="0"/>
              <a:t>退票</a:t>
            </a:r>
            <a:endParaRPr lang="en-US" sz="1800" b="1" i="1" dirty="0"/>
          </a:p>
        </p:txBody>
      </p:sp>
      <p:cxnSp>
        <p:nvCxnSpPr>
          <p:cNvPr id="287753" name="AutoShape 9"/>
          <p:cNvCxnSpPr>
            <a:cxnSpLocks noChangeShapeType="1"/>
            <a:stCxn id="287750" idx="3"/>
            <a:endCxn id="287748" idx="1"/>
          </p:cNvCxnSpPr>
          <p:nvPr/>
        </p:nvCxnSpPr>
        <p:spPr bwMode="auto">
          <a:xfrm flipV="1">
            <a:off x="2944813" y="4951413"/>
            <a:ext cx="309562" cy="158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54" name="AutoShape 10"/>
          <p:cNvSpPr>
            <a:spLocks noChangeArrowheads="1"/>
          </p:cNvSpPr>
          <p:nvPr/>
        </p:nvSpPr>
        <p:spPr bwMode="auto">
          <a:xfrm>
            <a:off x="5781675" y="5470525"/>
            <a:ext cx="2967038" cy="792163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和</a:t>
            </a:r>
            <a:r>
              <a:rPr lang="en-US" sz="1400" b="1" dirty="0" smtClean="0">
                <a:latin typeface="+mj-lt"/>
              </a:rPr>
              <a:t> </a:t>
            </a:r>
            <a:r>
              <a:rPr lang="en-US" sz="1400" b="1" dirty="0">
                <a:latin typeface="+mj-lt"/>
              </a:rPr>
              <a:t>AR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/>
              <a:t>发票重为未结</a:t>
            </a:r>
            <a:endParaRPr lang="en-US" sz="1400" b="1" dirty="0"/>
          </a:p>
        </p:txBody>
      </p:sp>
      <p:sp>
        <p:nvSpPr>
          <p:cNvPr id="287755" name="AutoShape 11"/>
          <p:cNvSpPr>
            <a:spLocks noChangeArrowheads="1"/>
          </p:cNvSpPr>
          <p:nvPr/>
        </p:nvSpPr>
        <p:spPr bwMode="auto">
          <a:xfrm>
            <a:off x="263524" y="2228535"/>
            <a:ext cx="2803525" cy="64642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客户选择执行</a:t>
            </a:r>
            <a:endParaRPr lang="en-US" altLang="zh-CN" sz="1800" b="1" dirty="0" smtClean="0">
              <a:latin typeface="+mj-lt"/>
            </a:endParaRPr>
          </a:p>
          <a:p>
            <a:r>
              <a:rPr lang="en-US" sz="1800" b="1" dirty="0" smtClean="0">
                <a:latin typeface="+mj-lt"/>
              </a:rPr>
              <a:t> (</a:t>
            </a:r>
            <a:r>
              <a:rPr lang="zh-CN" altLang="en-US" sz="1800" b="1" dirty="0" smtClean="0">
                <a:latin typeface="+mj-lt"/>
              </a:rPr>
              <a:t>创建文件</a:t>
            </a:r>
            <a:r>
              <a:rPr lang="en-US" sz="1800" b="1" dirty="0" smtClean="0">
                <a:latin typeface="+mj-lt"/>
              </a:rPr>
              <a:t>)</a:t>
            </a:r>
            <a:endParaRPr lang="en-US" sz="1800" b="1" dirty="0">
              <a:latin typeface="+mj-lt"/>
            </a:endParaRPr>
          </a:p>
        </p:txBody>
      </p:sp>
      <p:cxnSp>
        <p:nvCxnSpPr>
          <p:cNvPr id="287756" name="AutoShape 12"/>
          <p:cNvCxnSpPr>
            <a:cxnSpLocks noChangeShapeType="1"/>
            <a:stCxn id="287750" idx="2"/>
            <a:endCxn id="287752" idx="1"/>
          </p:cNvCxnSpPr>
          <p:nvPr/>
        </p:nvCxnSpPr>
        <p:spPr bwMode="auto">
          <a:xfrm rot="16200000" flipH="1">
            <a:off x="2327275" y="4921250"/>
            <a:ext cx="284163" cy="1598613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87757" name="Text Box 13"/>
          <p:cNvSpPr txBox="1">
            <a:spLocks noChangeArrowheads="1"/>
          </p:cNvSpPr>
          <p:nvPr/>
        </p:nvSpPr>
        <p:spPr bwMode="auto">
          <a:xfrm>
            <a:off x="2606675" y="4556125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287758" name="AutoShape 14"/>
          <p:cNvSpPr>
            <a:spLocks noChangeArrowheads="1"/>
          </p:cNvSpPr>
          <p:nvPr/>
        </p:nvSpPr>
        <p:spPr bwMode="auto">
          <a:xfrm>
            <a:off x="263524" y="2876550"/>
            <a:ext cx="2803525" cy="717550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送文件到银行</a:t>
            </a:r>
            <a:endParaRPr lang="en-US" sz="1800" b="1" dirty="0">
              <a:latin typeface="+mj-lt"/>
            </a:endParaRPr>
          </a:p>
        </p:txBody>
      </p:sp>
      <p:sp>
        <p:nvSpPr>
          <p:cNvPr id="287759" name="AutoShape 15"/>
          <p:cNvSpPr>
            <a:spLocks noChangeArrowheads="1"/>
          </p:cNvSpPr>
          <p:nvPr/>
        </p:nvSpPr>
        <p:spPr bwMode="auto">
          <a:xfrm>
            <a:off x="3416300" y="2154238"/>
            <a:ext cx="2967038" cy="792162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没有总账影响</a:t>
            </a:r>
            <a:endParaRPr lang="en-US" sz="1400" b="1" dirty="0">
              <a:latin typeface="+mj-lt"/>
            </a:endParaRPr>
          </a:p>
        </p:txBody>
      </p:sp>
      <p:cxnSp>
        <p:nvCxnSpPr>
          <p:cNvPr id="287760" name="AutoShape 16"/>
          <p:cNvCxnSpPr>
            <a:cxnSpLocks noChangeShapeType="1"/>
            <a:stCxn id="287758" idx="2"/>
            <a:endCxn id="287750" idx="0"/>
          </p:cNvCxnSpPr>
          <p:nvPr/>
        </p:nvCxnSpPr>
        <p:spPr bwMode="auto">
          <a:xfrm rot="16200000" flipH="1">
            <a:off x="1294606" y="3964780"/>
            <a:ext cx="746125" cy="47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87761" name="AutoShape 17"/>
          <p:cNvCxnSpPr>
            <a:cxnSpLocks noChangeShapeType="1"/>
            <a:stCxn id="287746" idx="2"/>
            <a:endCxn id="287755" idx="0"/>
          </p:cNvCxnSpPr>
          <p:nvPr/>
        </p:nvCxnSpPr>
        <p:spPr bwMode="auto">
          <a:xfrm rot="5400000">
            <a:off x="1415812" y="1971914"/>
            <a:ext cx="506097" cy="7145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87762" name="Text Box 18"/>
          <p:cNvSpPr txBox="1">
            <a:spLocks noChangeArrowheads="1"/>
          </p:cNvSpPr>
          <p:nvPr/>
        </p:nvSpPr>
        <p:spPr bwMode="auto">
          <a:xfrm>
            <a:off x="3298825" y="947738"/>
            <a:ext cx="3984625" cy="64633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zh-CN" altLang="en-US" sz="1200" b="1" dirty="0" smtClean="0">
                <a:latin typeface="+mj-lt"/>
              </a:rPr>
              <a:t>根据到期发票创建直接借记付款</a:t>
            </a:r>
            <a:r>
              <a:rPr lang="en-US" sz="1200" b="1" dirty="0" smtClean="0">
                <a:latin typeface="+mj-lt"/>
              </a:rPr>
              <a:t/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DR PIP  </a:t>
            </a:r>
            <a:r>
              <a:rPr lang="zh-CN" altLang="en-US" sz="1200" b="1" dirty="0" smtClean="0">
                <a:latin typeface="+mj-lt"/>
              </a:rPr>
              <a:t>账户</a:t>
            </a:r>
            <a:r>
              <a:rPr lang="en-US" sz="1200" b="1" dirty="0" smtClean="0">
                <a:latin typeface="+mj-lt"/>
              </a:rPr>
              <a:t/>
            </a:r>
            <a:br>
              <a:rPr lang="en-US" sz="1200" b="1" dirty="0" smtClean="0">
                <a:latin typeface="+mj-lt"/>
              </a:rPr>
            </a:br>
            <a:r>
              <a:rPr lang="en-US" sz="1200" b="1" dirty="0" smtClean="0">
                <a:latin typeface="+mj-lt"/>
              </a:rPr>
              <a:t>CR </a:t>
            </a:r>
            <a:r>
              <a:rPr lang="zh-CN" altLang="en-US" sz="1200" b="1" dirty="0" smtClean="0">
                <a:latin typeface="+mj-lt"/>
              </a:rPr>
              <a:t>分类账</a:t>
            </a:r>
            <a:r>
              <a:rPr lang="en-US" sz="1200" b="1" dirty="0" smtClean="0">
                <a:latin typeface="+mj-lt"/>
              </a:rPr>
              <a:t> </a:t>
            </a:r>
            <a:r>
              <a:rPr lang="zh-CN" altLang="en-US" sz="1200" b="1" dirty="0" smtClean="0">
                <a:latin typeface="+mj-lt"/>
              </a:rPr>
              <a:t>和</a:t>
            </a:r>
            <a:r>
              <a:rPr lang="en-US" sz="1200" b="1" dirty="0" smtClean="0">
                <a:latin typeface="+mj-lt"/>
              </a:rPr>
              <a:t> AR </a:t>
            </a:r>
            <a:r>
              <a:rPr lang="zh-CN" altLang="en-US" sz="1200" b="1" dirty="0" smtClean="0">
                <a:latin typeface="+mj-lt"/>
              </a:rPr>
              <a:t>账户</a:t>
            </a:r>
            <a:r>
              <a:rPr lang="en-US" sz="1200" b="1" dirty="0" smtClean="0">
                <a:latin typeface="+mj-lt"/>
              </a:rPr>
              <a:t> </a:t>
            </a:r>
            <a:endParaRPr lang="en-US" sz="12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提价的其他发票</a:t>
            </a:r>
          </a:p>
          <a:p>
            <a:pPr lvl="1"/>
            <a:r>
              <a:rPr lang="zh-CN" altLang="en-US" dirty="0" smtClean="0"/>
              <a:t>演示和动手练习</a:t>
            </a:r>
          </a:p>
          <a:p>
            <a:r>
              <a:rPr lang="zh-CN" altLang="en-US" dirty="0" smtClean="0"/>
              <a:t>纠正多收的价格</a:t>
            </a:r>
          </a:p>
          <a:p>
            <a:pPr lvl="1"/>
            <a:r>
              <a:rPr lang="zh-CN" altLang="en-US" dirty="0" smtClean="0"/>
              <a:t>演示和动手练习</a:t>
            </a:r>
          </a:p>
          <a:p>
            <a:r>
              <a:rPr lang="zh-CN" altLang="en-US" dirty="0" smtClean="0"/>
              <a:t>使用待发票</a:t>
            </a:r>
          </a:p>
          <a:p>
            <a:pPr lvl="1"/>
            <a:r>
              <a:rPr lang="zh-CN" altLang="en-US" dirty="0" smtClean="0"/>
              <a:t>演示和动手练习</a:t>
            </a:r>
          </a:p>
          <a:p>
            <a:r>
              <a:rPr lang="zh-CN" altLang="en-US" dirty="0" smtClean="0"/>
              <a:t>手动客户发票</a:t>
            </a:r>
          </a:p>
          <a:p>
            <a:pPr lvl="1"/>
            <a:r>
              <a:rPr lang="zh-CN" altLang="en-US" dirty="0" smtClean="0"/>
              <a:t>详细信息</a:t>
            </a:r>
            <a:endParaRPr lang="en-US" dirty="0"/>
          </a:p>
        </p:txBody>
      </p:sp>
      <p:sp>
        <p:nvSpPr>
          <p:cNvPr id="243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销售流程变种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汇票由客户出票</a:t>
            </a:r>
            <a:endParaRPr lang="en-US" dirty="0"/>
          </a:p>
          <a:p>
            <a:pPr lvl="1"/>
            <a:r>
              <a:rPr lang="zh-CN" altLang="en-US" dirty="0" smtClean="0"/>
              <a:t>类似于支票</a:t>
            </a:r>
            <a:endParaRPr lang="en-US" altLang="zh-CN" dirty="0" smtClean="0"/>
          </a:p>
          <a:p>
            <a:r>
              <a:rPr lang="zh-CN" altLang="en-US" dirty="0" smtClean="0"/>
              <a:t>本票</a:t>
            </a:r>
            <a:r>
              <a:rPr lang="en-US" dirty="0" smtClean="0"/>
              <a:t>, </a:t>
            </a:r>
            <a:r>
              <a:rPr lang="zh-CN" altLang="en-US" dirty="0" smtClean="0"/>
              <a:t>汇总表</a:t>
            </a:r>
            <a:endParaRPr lang="en-US" dirty="0"/>
          </a:p>
          <a:p>
            <a:pPr lvl="1"/>
            <a:r>
              <a:rPr lang="zh-CN" altLang="en-US" dirty="0" smtClean="0"/>
              <a:t>类似于支票</a:t>
            </a:r>
            <a:endParaRPr lang="en-US" altLang="zh-CN" dirty="0" smtClean="0"/>
          </a:p>
          <a:p>
            <a:r>
              <a:rPr lang="zh-CN" altLang="en-US" dirty="0" smtClean="0"/>
              <a:t>现金和转账</a:t>
            </a:r>
            <a:endParaRPr lang="en-US" dirty="0"/>
          </a:p>
          <a:p>
            <a:pPr lvl="1"/>
            <a:r>
              <a:rPr lang="zh-CN" altLang="en-US" dirty="0" smtClean="0"/>
              <a:t>直接在银行，现金对账单中处理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其他支付凭证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信贷管理</a:t>
            </a:r>
            <a:r>
              <a:rPr lang="en-US" altLang="zh-CN" dirty="0" smtClean="0"/>
              <a:t>				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zh-CN" altLang="en-US" dirty="0" smtClean="0"/>
          </a:p>
          <a:p>
            <a:r>
              <a:rPr lang="zh-CN" altLang="en-US" dirty="0" smtClean="0"/>
              <a:t>查看和报告</a:t>
            </a:r>
            <a:r>
              <a:rPr lang="en-US" altLang="zh-CN" dirty="0" smtClean="0"/>
              <a:t>					</a:t>
            </a:r>
            <a:r>
              <a:rPr lang="en-US" dirty="0" smtClean="0">
                <a:sym typeface="Wingdings" pitchFamily="2" charset="2"/>
              </a:rPr>
              <a:t> </a:t>
            </a:r>
            <a:endParaRPr lang="zh-CN" altLang="en-US" dirty="0" smtClean="0"/>
          </a:p>
          <a:p>
            <a:r>
              <a:rPr lang="en-US" altLang="zh-CN" dirty="0" smtClean="0"/>
              <a:t>AR</a:t>
            </a:r>
            <a:r>
              <a:rPr lang="zh-CN" altLang="en-US" dirty="0" smtClean="0"/>
              <a:t>付款</a:t>
            </a:r>
          </a:p>
          <a:p>
            <a:pPr lvl="1"/>
            <a:r>
              <a:rPr lang="zh-CN" altLang="en-US" dirty="0" smtClean="0"/>
              <a:t>使用支付工具</a:t>
            </a:r>
            <a:r>
              <a:rPr lang="en-US" altLang="zh-CN" dirty="0" smtClean="0"/>
              <a:t>				</a:t>
            </a:r>
            <a:r>
              <a:rPr lang="en-US" dirty="0" smtClean="0"/>
              <a:t> </a:t>
            </a:r>
            <a:r>
              <a:rPr lang="en-US" dirty="0" smtClean="0">
                <a:sym typeface="Wingdings" pitchFamily="2" charset="2"/>
              </a:rPr>
              <a:t>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财务费用</a:t>
            </a:r>
            <a:endParaRPr lang="en-US" dirty="0" smtClean="0">
              <a:solidFill>
                <a:schemeClr val="folHlink"/>
              </a:solidFill>
            </a:endParaRPr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应收账款管理概述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EF-ARP-190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在客户设置中启用</a:t>
            </a:r>
          </a:p>
          <a:p>
            <a:r>
              <a:rPr lang="zh-CN" altLang="en-US" dirty="0" smtClean="0"/>
              <a:t>适用于逾期未结项</a:t>
            </a:r>
          </a:p>
          <a:p>
            <a:r>
              <a:rPr lang="zh-CN" altLang="en-US" dirty="0" smtClean="0"/>
              <a:t>可选成有争议的发票</a:t>
            </a:r>
          </a:p>
          <a:p>
            <a:r>
              <a:rPr lang="zh-CN" altLang="en-US" dirty="0" smtClean="0"/>
              <a:t>按货币运行</a:t>
            </a:r>
          </a:p>
          <a:p>
            <a:r>
              <a:rPr lang="en-US" altLang="zh-CN" dirty="0" smtClean="0"/>
              <a:t>GL</a:t>
            </a:r>
            <a:r>
              <a:rPr lang="zh-CN" altLang="en-US" dirty="0" smtClean="0"/>
              <a:t>事务</a:t>
            </a:r>
            <a:endParaRPr lang="en-US" dirty="0"/>
          </a:p>
          <a:p>
            <a:pPr lvl="1"/>
            <a:r>
              <a:rPr lang="en-US" dirty="0"/>
              <a:t>DR: </a:t>
            </a:r>
            <a:r>
              <a:rPr lang="zh-CN" altLang="en-US" dirty="0" smtClean="0"/>
              <a:t>客户控制账户</a:t>
            </a:r>
            <a:endParaRPr lang="en-US" dirty="0"/>
          </a:p>
          <a:p>
            <a:pPr lvl="1"/>
            <a:r>
              <a:rPr lang="en-US" dirty="0"/>
              <a:t>CR: </a:t>
            </a:r>
            <a:r>
              <a:rPr lang="zh-CN" altLang="en-US" dirty="0" smtClean="0"/>
              <a:t>财务费用账户</a:t>
            </a:r>
            <a:endParaRPr lang="en-US" dirty="0"/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财务费用重点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财务费用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EF-ARP-290</a:t>
            </a:r>
            <a:endParaRPr lang="en-US"/>
          </a:p>
        </p:txBody>
      </p:sp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5263" y="915988"/>
            <a:ext cx="7208837" cy="4202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7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56188" y="3298825"/>
            <a:ext cx="3940175" cy="2770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2872" name="Rectangle 8"/>
          <p:cNvSpPr>
            <a:spLocks noChangeArrowheads="1"/>
          </p:cNvSpPr>
          <p:nvPr/>
        </p:nvSpPr>
        <p:spPr bwMode="auto">
          <a:xfrm>
            <a:off x="5362575" y="5648325"/>
            <a:ext cx="1001713" cy="160338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>
                <a:sym typeface="Wingdings" pitchFamily="2" charset="2"/>
              </a:rPr>
              <a:t>头部</a:t>
            </a:r>
            <a:endParaRPr lang="en-US" dirty="0">
              <a:sym typeface="Wingdings" pitchFamily="2" charset="2"/>
            </a:endParaRPr>
          </a:p>
          <a:p>
            <a:r>
              <a:rPr lang="en-US" dirty="0">
                <a:sym typeface="Wingdings" pitchFamily="2" charset="2"/>
              </a:rPr>
              <a:t>7 </a:t>
            </a:r>
            <a:r>
              <a:rPr lang="zh-CN" altLang="en-US" dirty="0" smtClean="0">
                <a:sym typeface="Wingdings" pitchFamily="2" charset="2"/>
              </a:rPr>
              <a:t>标签</a:t>
            </a:r>
            <a:r>
              <a:rPr lang="en-US" dirty="0" smtClean="0">
                <a:sym typeface="Wingdings" pitchFamily="2" charset="2"/>
              </a:rPr>
              <a:t> </a:t>
            </a:r>
            <a:endParaRPr lang="en-US" dirty="0">
              <a:sym typeface="Wingdings" pitchFamily="2" charset="2"/>
            </a:endParaRPr>
          </a:p>
          <a:p>
            <a:pPr lvl="1"/>
            <a:r>
              <a:rPr lang="zh-CN" altLang="en-US" dirty="0" smtClean="0">
                <a:sym typeface="Wingdings" pitchFamily="2" charset="2"/>
              </a:rPr>
              <a:t>常规</a:t>
            </a:r>
          </a:p>
          <a:p>
            <a:pPr lvl="1"/>
            <a:r>
              <a:rPr lang="zh-CN" altLang="en-US" dirty="0" smtClean="0">
                <a:sym typeface="Wingdings" pitchFamily="2" charset="2"/>
              </a:rPr>
              <a:t>地址</a:t>
            </a:r>
          </a:p>
          <a:p>
            <a:pPr lvl="1"/>
            <a:r>
              <a:rPr lang="zh-CN" altLang="en-US" dirty="0" smtClean="0">
                <a:sym typeface="Wingdings" pitchFamily="2" charset="2"/>
              </a:rPr>
              <a:t>财务信息</a:t>
            </a:r>
          </a:p>
          <a:p>
            <a:pPr lvl="1"/>
            <a:r>
              <a:rPr lang="zh-CN" altLang="en-US" dirty="0" smtClean="0">
                <a:sym typeface="Wingdings" pitchFamily="2" charset="2"/>
              </a:rPr>
              <a:t>运行信息</a:t>
            </a:r>
          </a:p>
          <a:p>
            <a:pPr lvl="1"/>
            <a:r>
              <a:rPr lang="zh-CN" altLang="en-US" dirty="0" smtClean="0">
                <a:sym typeface="Wingdings" pitchFamily="2" charset="2"/>
              </a:rPr>
              <a:t>税</a:t>
            </a:r>
          </a:p>
          <a:p>
            <a:pPr lvl="1"/>
            <a:r>
              <a:rPr lang="en-US" altLang="zh-CN" dirty="0" smtClean="0">
                <a:sym typeface="Wingdings" pitchFamily="2" charset="2"/>
              </a:rPr>
              <a:t>CI</a:t>
            </a:r>
            <a:r>
              <a:rPr lang="zh-CN" altLang="en-US" dirty="0" smtClean="0">
                <a:sym typeface="Wingdings" pitchFamily="2" charset="2"/>
              </a:rPr>
              <a:t>过账</a:t>
            </a:r>
          </a:p>
          <a:p>
            <a:pPr lvl="1"/>
            <a:r>
              <a:rPr lang="zh-CN" altLang="en-US" dirty="0" smtClean="0">
                <a:sym typeface="Wingdings" pitchFamily="2" charset="2"/>
              </a:rPr>
              <a:t>注释</a:t>
            </a:r>
            <a:endParaRPr lang="en-US" dirty="0">
              <a:sym typeface="Wingdings" pitchFamily="2" charset="2"/>
            </a:endParaRPr>
          </a:p>
        </p:txBody>
      </p:sp>
      <p:sp>
        <p:nvSpPr>
          <p:cNvPr id="263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客户发票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EF-ARP-030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dirty="0" smtClean="0"/>
              <a:t>类型</a:t>
            </a: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发票</a:t>
            </a:r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发票的更正</a:t>
            </a:r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贷记单</a:t>
            </a:r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贷记单修正</a:t>
            </a:r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财务费用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事务货币发票金额</a:t>
            </a:r>
            <a:r>
              <a:rPr lang="en-US" sz="2000" dirty="0" smtClean="0"/>
              <a:t> </a:t>
            </a:r>
            <a:r>
              <a:rPr lang="en-US" sz="2000" dirty="0"/>
              <a:t>(TC </a:t>
            </a:r>
            <a:r>
              <a:rPr lang="zh-CN" altLang="en-US" sz="2000" dirty="0" smtClean="0"/>
              <a:t>发票</a:t>
            </a:r>
            <a:r>
              <a:rPr lang="en-US" sz="2000" dirty="0" smtClean="0"/>
              <a:t>)</a:t>
            </a:r>
            <a:endParaRPr lang="en-US" sz="20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本位币发票金额</a:t>
            </a:r>
            <a:r>
              <a:rPr lang="en-US" sz="2000" dirty="0" smtClean="0"/>
              <a:t> </a:t>
            </a:r>
            <a:r>
              <a:rPr lang="en-US" sz="2000" dirty="0"/>
              <a:t>(BC </a:t>
            </a:r>
            <a:r>
              <a:rPr lang="zh-CN" altLang="en-US" sz="2000" dirty="0" smtClean="0"/>
              <a:t>发票</a:t>
            </a:r>
            <a:r>
              <a:rPr lang="en-US" sz="2000" dirty="0" smtClean="0"/>
              <a:t>) 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自动计算</a:t>
            </a:r>
            <a:endParaRPr lang="en-US" sz="1400" dirty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比例因子</a:t>
            </a:r>
            <a:endParaRPr lang="en-US" sz="1400" dirty="0" smtClean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日记账类型</a:t>
            </a:r>
            <a:endParaRPr lang="en-US" sz="2000" dirty="0" smtClean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指定类型</a:t>
            </a:r>
            <a:endParaRPr lang="en-US" altLang="zh-CN" sz="1400" dirty="0" smtClean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主层过账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连接到发票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用于贷记单</a:t>
            </a:r>
            <a:r>
              <a:rPr lang="en-US" sz="1400" dirty="0" smtClean="0"/>
              <a:t> 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调整</a:t>
            </a:r>
            <a:endParaRPr lang="en-US" sz="2000" dirty="0"/>
          </a:p>
          <a:p>
            <a:pPr lvl="1">
              <a:lnSpc>
                <a:spcPct val="90000"/>
              </a:lnSpc>
            </a:pPr>
            <a:r>
              <a:rPr lang="zh-CN" altLang="en-US" sz="1400" dirty="0" smtClean="0"/>
              <a:t>发票调整日记账</a:t>
            </a:r>
            <a:endParaRPr lang="en-US" sz="1400" dirty="0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常规标签重点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发货自</a:t>
            </a:r>
            <a:endParaRPr lang="en-US" dirty="0"/>
          </a:p>
          <a:p>
            <a:pPr lvl="1"/>
            <a:r>
              <a:rPr lang="zh-CN" altLang="en-US" dirty="0" smtClean="0"/>
              <a:t>当前会计单位业务关系</a:t>
            </a:r>
            <a:endParaRPr lang="en-US" dirty="0"/>
          </a:p>
          <a:p>
            <a:pPr lvl="2"/>
            <a:r>
              <a:rPr lang="en-US" dirty="0" smtClean="0"/>
              <a:t>(</a:t>
            </a:r>
            <a:r>
              <a:rPr lang="zh-CN" altLang="en-US" dirty="0" smtClean="0"/>
              <a:t>地址类型</a:t>
            </a:r>
            <a:r>
              <a:rPr lang="en-US" dirty="0" smtClean="0"/>
              <a:t>: </a:t>
            </a:r>
            <a:r>
              <a:rPr lang="zh-CN" altLang="en-US" dirty="0" smtClean="0"/>
              <a:t>总公司</a:t>
            </a:r>
            <a:r>
              <a:rPr lang="en-US" dirty="0" smtClean="0"/>
              <a:t>)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zh-CN" altLang="en-US" dirty="0" smtClean="0"/>
              <a:t>发货到</a:t>
            </a:r>
            <a:endParaRPr lang="en-US" dirty="0"/>
          </a:p>
          <a:p>
            <a:pPr lvl="1"/>
            <a:r>
              <a:rPr lang="zh-CN" altLang="en-US" dirty="0" smtClean="0"/>
              <a:t>客户指定的发货到地址</a:t>
            </a:r>
            <a:r>
              <a:rPr lang="en-US" dirty="0" smtClean="0"/>
              <a:t> </a:t>
            </a:r>
            <a:endParaRPr lang="en-US" dirty="0"/>
          </a:p>
          <a:p>
            <a:pPr lvl="1">
              <a:buFontTx/>
              <a:buNone/>
            </a:pPr>
            <a:r>
              <a:rPr lang="en-US" dirty="0"/>
              <a:t>or</a:t>
            </a:r>
          </a:p>
          <a:p>
            <a:pPr lvl="1"/>
            <a:r>
              <a:rPr lang="zh-CN" altLang="en-US" dirty="0" smtClean="0"/>
              <a:t>客户总公司地址</a:t>
            </a:r>
            <a:endParaRPr lang="en-US" dirty="0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地址标签重点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信贷信息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条款</a:t>
            </a:r>
          </a:p>
          <a:p>
            <a:pPr lvl="1"/>
            <a:r>
              <a:rPr lang="zh-CN" altLang="en-US" dirty="0" smtClean="0"/>
              <a:t>截止日期</a:t>
            </a:r>
          </a:p>
          <a:p>
            <a:pPr lvl="1"/>
            <a:r>
              <a:rPr lang="zh-CN" altLang="en-US" dirty="0" smtClean="0"/>
              <a:t>付款日期</a:t>
            </a:r>
          </a:p>
          <a:p>
            <a:pPr lvl="2"/>
            <a:r>
              <a:rPr lang="zh-CN" altLang="en-US" dirty="0" smtClean="0"/>
              <a:t>客户承诺支付日期</a:t>
            </a:r>
          </a:p>
          <a:p>
            <a:pPr lvl="1"/>
            <a:r>
              <a:rPr lang="zh-CN" altLang="en-US" dirty="0" smtClean="0"/>
              <a:t>允许</a:t>
            </a:r>
            <a:r>
              <a:rPr lang="en-US" altLang="zh-CN" dirty="0" smtClean="0"/>
              <a:t>CN</a:t>
            </a:r>
            <a:r>
              <a:rPr lang="zh-CN" altLang="en-US" dirty="0" smtClean="0"/>
              <a:t>付款</a:t>
            </a:r>
          </a:p>
          <a:p>
            <a:pPr lvl="1"/>
            <a:r>
              <a:rPr lang="en-US" altLang="zh-CN" dirty="0" smtClean="0"/>
              <a:t>TSM</a:t>
            </a:r>
            <a:r>
              <a:rPr lang="zh-CN" altLang="en-US" dirty="0" smtClean="0"/>
              <a:t>号</a:t>
            </a:r>
            <a:endParaRPr lang="en-US" dirty="0"/>
          </a:p>
        </p:txBody>
      </p:sp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财务标签重点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运行标签</a:t>
            </a:r>
            <a:endParaRPr lang="en-US" dirty="0" smtClean="0"/>
          </a:p>
          <a:p>
            <a:pPr lvl="1"/>
            <a:r>
              <a:rPr lang="zh-CN" altLang="en-US" dirty="0" smtClean="0"/>
              <a:t>输入任何运行相关数据</a:t>
            </a:r>
            <a:endParaRPr lang="en-US" dirty="0"/>
          </a:p>
          <a:p>
            <a:endParaRPr lang="en-US" dirty="0"/>
          </a:p>
          <a:p>
            <a:r>
              <a:rPr lang="zh-CN" altLang="en-US" dirty="0" smtClean="0"/>
              <a:t>税标签</a:t>
            </a:r>
            <a:endParaRPr lang="en-US" dirty="0"/>
          </a:p>
          <a:p>
            <a:pPr lvl="1"/>
            <a:r>
              <a:rPr lang="zh-CN" altLang="en-US" dirty="0" smtClean="0"/>
              <a:t>发票相关的税信息</a:t>
            </a:r>
            <a:r>
              <a:rPr lang="en-US" dirty="0" smtClean="0"/>
              <a:t> </a:t>
            </a:r>
            <a:r>
              <a:rPr lang="en-US" dirty="0"/>
              <a:t>(GTM)</a:t>
            </a:r>
          </a:p>
        </p:txBody>
      </p:sp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运行</a:t>
            </a:r>
            <a:r>
              <a:rPr lang="en-US" dirty="0" smtClean="0"/>
              <a:t> </a:t>
            </a:r>
            <a:r>
              <a:rPr lang="en-US" dirty="0"/>
              <a:t>&amp; </a:t>
            </a:r>
            <a:r>
              <a:rPr lang="zh-CN" altLang="en-US" dirty="0" smtClean="0"/>
              <a:t>税标签重点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客户发票（</a:t>
            </a:r>
            <a:r>
              <a:rPr lang="en-US" altLang="zh-CN" dirty="0" smtClean="0"/>
              <a:t>CI</a:t>
            </a:r>
            <a:r>
              <a:rPr lang="zh-CN" altLang="en-US" dirty="0" smtClean="0"/>
              <a:t>）过账</a:t>
            </a:r>
          </a:p>
          <a:p>
            <a:r>
              <a:rPr lang="zh-CN" altLang="en-US" dirty="0" smtClean="0"/>
              <a:t>总帐过账信息</a:t>
            </a:r>
            <a:endParaRPr lang="en-US" dirty="0"/>
          </a:p>
          <a:p>
            <a:pPr lvl="1"/>
            <a:r>
              <a:rPr lang="zh-CN" altLang="en-US" dirty="0" smtClean="0"/>
              <a:t>过账参考</a:t>
            </a:r>
          </a:p>
          <a:p>
            <a:pPr lvl="1"/>
            <a:r>
              <a:rPr lang="zh-CN" altLang="en-US" dirty="0" smtClean="0"/>
              <a:t>过账日期</a:t>
            </a:r>
          </a:p>
          <a:p>
            <a:pPr lvl="1"/>
            <a:r>
              <a:rPr lang="zh-CN" altLang="en-US" dirty="0" smtClean="0"/>
              <a:t>日记账代码</a:t>
            </a:r>
          </a:p>
          <a:p>
            <a:pPr lvl="1"/>
            <a:r>
              <a:rPr lang="zh-CN" altLang="en-US" dirty="0" smtClean="0"/>
              <a:t>层过账到</a:t>
            </a:r>
          </a:p>
          <a:p>
            <a:pPr lvl="1"/>
            <a:r>
              <a:rPr lang="zh-CN" altLang="en-US" dirty="0" smtClean="0"/>
              <a:t>摘要</a:t>
            </a:r>
          </a:p>
          <a:p>
            <a:pPr lvl="1"/>
            <a:r>
              <a:rPr lang="zh-CN" altLang="en-US" dirty="0" smtClean="0"/>
              <a:t>帐户（</a:t>
            </a:r>
            <a:r>
              <a:rPr lang="en-US" altLang="zh-CN" dirty="0" smtClean="0"/>
              <a:t>AR</a:t>
            </a:r>
            <a:r>
              <a:rPr lang="zh-CN" altLang="en-US" dirty="0" smtClean="0"/>
              <a:t>和销售默认自客户的配置文件</a:t>
            </a:r>
            <a:r>
              <a:rPr lang="en-US" altLang="zh-CN" dirty="0" smtClean="0"/>
              <a:t>;</a:t>
            </a:r>
            <a:r>
              <a:rPr lang="zh-CN" altLang="en-US" dirty="0" smtClean="0"/>
              <a:t>税帐户缺省自税率维护）</a:t>
            </a:r>
            <a:endParaRPr lang="en-US" dirty="0"/>
          </a:p>
        </p:txBody>
      </p:sp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CI </a:t>
            </a:r>
            <a:r>
              <a:rPr lang="zh-CN" altLang="en-US" dirty="0" smtClean="0"/>
              <a:t>过账标签重点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EF-ARP-080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R Process&amp;quot;&quot;/&gt;&lt;property id=&quot;20307&quot; value=&quot;343&quot;/&gt;&lt;/object&gt;&lt;object type=&quot;3&quot; unique_id=&quot;10005&quot;&gt;&lt;property id=&quot;20148&quot; value=&quot;5&quot;/&gt;&lt;property id=&quot;20300&quot; value=&quot;Slide 2 - &amp;quot;AR Process 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Sales Flow Variants&amp;quot;&quot;/&gt;&lt;property id=&quot;20307&quot; value=&quot;307&quot;/&gt;&lt;/object&gt;&lt;object type=&quot;3&quot; unique_id=&quot;10007&quot;&gt;&lt;property id=&quot;20148&quot; value=&quot;5&quot;/&gt;&lt;property id=&quot;20300&quot; value=&quot;Slide 4 - &amp;quot;Customer Invoice&amp;quot;&quot;/&gt;&lt;property id=&quot;20307&quot; value=&quot;314&quot;/&gt;&lt;/object&gt;&lt;object type=&quot;3&quot; unique_id=&quot;10008&quot;&gt;&lt;property id=&quot;20148&quot; value=&quot;5&quot;/&gt;&lt;property id=&quot;20300&quot; value=&quot;Slide 5 - &amp;quot;General Tab Highlights&amp;quot;&quot;/&gt;&lt;property id=&quot;20307&quot; value=&quot;308&quot;/&gt;&lt;/object&gt;&lt;object type=&quot;3&quot; unique_id=&quot;10009&quot;&gt;&lt;property id=&quot;20148&quot; value=&quot;5&quot;/&gt;&lt;property id=&quot;20300&quot; value=&quot;Slide 6 - &amp;quot;Address Tab Highlights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Financial Tab Highlights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Operational &amp;amp; Tax Tabs - Highlights&amp;quot;&quot;/&gt;&lt;property id=&quot;20307&quot; value=&quot;311&quot;/&gt;&lt;/object&gt;&lt;object type=&quot;3&quot; unique_id=&quot;10012&quot;&gt;&lt;property id=&quot;20148&quot; value=&quot;5&quot;/&gt;&lt;property id=&quot;20300&quot; value=&quot;Slide 9 - &amp;quot;CI Posting Tab Highlights&amp;quot;&quot;/&gt;&lt;property id=&quot;20307&quot; value=&quot;315&quot;/&gt;&lt;/object&gt;&lt;object type=&quot;3&quot; unique_id=&quot;10013&quot;&gt;&lt;property id=&quot;20148&quot; value=&quot;5&quot;/&gt;&lt;property id=&quot;20300&quot; value=&quot;Slide 10 - &amp;quot;Modifiable Fields in Customer Invoice&amp;quot;&quot;/&gt;&lt;property id=&quot;20307&quot; value=&quot;316&quot;/&gt;&lt;/object&gt;&lt;object type=&quot;3&quot; unique_id=&quot;10014&quot;&gt;&lt;property id=&quot;20148&quot; value=&quot;5&quot;/&gt;&lt;property id=&quot;20300&quot; value=&quot;Slide 11 - &amp;quot;AR Process Overview&amp;quot;&quot;/&gt;&lt;property id=&quot;20307&quot; value=&quot;317&quot;/&gt;&lt;/object&gt;&lt;object type=&quot;3&quot; unique_id=&quot;10015&quot;&gt;&lt;property id=&quot;20148&quot; value=&quot;5&quot;/&gt;&lt;property id=&quot;20300&quot; value=&quot;Slide 12 - &amp;quot;AR Management Overview&amp;quot;&quot;/&gt;&lt;property id=&quot;20307&quot; value=&quot;319&quot;/&gt;&lt;/object&gt;&lt;object type=&quot;3&quot; unique_id=&quot;10016&quot;&gt;&lt;property id=&quot;20148&quot; value=&quot;5&quot;/&gt;&lt;property id=&quot;20300&quot; value=&quot;Slide 13 - &amp;quot;Credit Management Highlights&amp;quot;&quot;/&gt;&lt;property id=&quot;20307&quot; value=&quot;320&quot;/&gt;&lt;/object&gt;&lt;object type=&quot;3&quot; unique_id=&quot;10017&quot;&gt;&lt;property id=&quot;20148&quot; value=&quot;5&quot;/&gt;&lt;property id=&quot;20300&quot; value=&quot;Slide 14 - &amp;quot;AR Management Overview&amp;quot;&quot;/&gt;&lt;property id=&quot;20307&quot; value=&quot;339&quot;/&gt;&lt;/object&gt;&lt;object type=&quot;3&quot; unique_id=&quot;10018&quot;&gt;&lt;property id=&quot;20148&quot; value=&quot;5&quot;/&gt;&lt;property id=&quot;20300&quot; value=&quot;Slide 15 - &amp;quot;Views and Reports&amp;quot;&quot;/&gt;&lt;property id=&quot;20307&quot; value=&quot;325&quot;/&gt;&lt;/object&gt;&lt;object type=&quot;3&quot; unique_id=&quot;10019&quot;&gt;&lt;property id=&quot;20148&quot; value=&quot;5&quot;/&gt;&lt;property id=&quot;20300&quot; value=&quot;Slide 16 - &amp;quot;Customer Activity Dashboard Highlights&amp;quot;&quot;/&gt;&lt;property id=&quot;20307&quot; value=&quot;321&quot;/&gt;&lt;/object&gt;&lt;object type=&quot;3&quot; unique_id=&quot;10020&quot;&gt;&lt;property id=&quot;20148&quot; value=&quot;5&quot;/&gt;&lt;property id=&quot;20300&quot; value=&quot;Slide 17 - &amp;quot;Customer Aging Analysis Current Highlights&amp;quot;&quot;/&gt;&lt;property id=&quot;20307&quot; value=&quot;322&quot;/&gt;&lt;/object&gt;&lt;object type=&quot;3&quot; unique_id=&quot;10021&quot;&gt;&lt;property id=&quot;20148&quot; value=&quot;5&quot;/&gt;&lt;property id=&quot;20300&quot; value=&quot;Slide 18 - &amp;quot;Customer Statement of Account Highlights&amp;quot;&quot;/&gt;&lt;property id=&quot;20307&quot; value=&quot;323&quot;/&gt;&lt;/object&gt;&lt;object type=&quot;3&quot; unique_id=&quot;10022&quot;&gt;&lt;property id=&quot;20148&quot; value=&quot;5&quot;/&gt;&lt;property id=&quot;20300&quot; value=&quot;Slide 19 - &amp;quot;Reminder Highlights&amp;quot;&quot;/&gt;&lt;property id=&quot;20307&quot; value=&quot;324&quot;/&gt;&lt;/object&gt;&lt;object type=&quot;3&quot; unique_id=&quot;10023&quot;&gt;&lt;property id=&quot;20148&quot; value=&quot;5&quot;/&gt;&lt;property id=&quot;20300&quot; value=&quot;Slide 20 - &amp;quot;AR Management Overview&amp;quot;&quot;/&gt;&lt;property id=&quot;20307&quot; value=&quot;335&quot;/&gt;&lt;/object&gt;&lt;object type=&quot;3&quot; unique_id=&quot;10024&quot;&gt;&lt;property id=&quot;20148&quot; value=&quot;5&quot;/&gt;&lt;property id=&quot;20300&quot; value=&quot;Slide 21 - &amp;quot;AR Management: AR Payment&amp;quot;&quot;/&gt;&lt;property id=&quot;20307&quot; value=&quot;326&quot;/&gt;&lt;/object&gt;&lt;object type=&quot;3&quot; unique_id=&quot;10025&quot;&gt;&lt;property id=&quot;20148&quot; value=&quot;5&quot;/&gt;&lt;property id=&quot;20300&quot; value=&quot;Slide 22 - &amp;quot;Customer Payment Instruments&amp;quot;&quot;/&gt;&lt;property id=&quot;20307&quot; value=&quot;328&quot;/&gt;&lt;/object&gt;&lt;object type=&quot;3&quot; unique_id=&quot;10026&quot;&gt;&lt;property id=&quot;20148&quot; value=&quot;5&quot;/&gt;&lt;property id=&quot;20300&quot; value=&quot;Slide 23 - &amp;quot;Customer Payment Status Codes&amp;quot;&quot;/&gt;&lt;property id=&quot;20307&quot; value=&quot;340&quot;/&gt;&lt;/object&gt;&lt;object type=&quot;3&quot; unique_id=&quot;10027&quot;&gt;&lt;property id=&quot;20148&quot; value=&quot;5&quot;/&gt;&lt;property id=&quot;20300&quot; value=&quot;Slide 24 - &amp;quot;Customer Payment Status Flow&amp;quot;&quot;/&gt;&lt;property id=&quot;20307&quot; value=&quot;341&quot;/&gt;&lt;/object&gt;&lt;object type=&quot;3&quot; unique_id=&quot;10028&quot;&gt;&lt;property id=&quot;20148&quot; value=&quot;5&quot;/&gt;&lt;property id=&quot;20300&quot; value=&quot;Slide 25 - &amp;quot;Customer Payment Status Create&amp;quot;&quot;/&gt;&lt;property id=&quot;20307&quot; value=&quot;342&quot;/&gt;&lt;/object&gt;&lt;object type=&quot;3&quot; unique_id=&quot;10029&quot;&gt;&lt;property id=&quot;20148&quot; value=&quot;5&quot;/&gt;&lt;property id=&quot;20300&quot; value=&quot;Slide 26 - &amp;quot;Check Payment (Short Flow)&amp;quot;&quot;/&gt;&lt;property id=&quot;20307&quot; value=&quot;330&quot;/&gt;&lt;/object&gt;&lt;object type=&quot;3&quot; unique_id=&quot;10030&quot;&gt;&lt;property id=&quot;20148&quot; value=&quot;5&quot;/&gt;&lt;property id=&quot;20300&quot; value=&quot;Slide 27 - &amp;quot;Check Payment (Multiple PIP)&amp;quot;&quot;/&gt;&lt;property id=&quot;20307&quot; value=&quot;331&quot;/&gt;&lt;/object&gt;&lt;object type=&quot;3&quot; unique_id=&quot;10031&quot;&gt;&lt;property id=&quot;20148&quot; value=&quot;5&quot;/&gt;&lt;property id=&quot;20300&quot; value=&quot;Slide 28 - &amp;quot;Supplier-Initiated Drafts&amp;quot;&quot;/&gt;&lt;property id=&quot;20307&quot; value=&quot;332&quot;/&gt;&lt;/object&gt;&lt;object type=&quot;3&quot; unique_id=&quot;10032&quot;&gt;&lt;property id=&quot;20148&quot; value=&quot;5&quot;/&gt;&lt;property id=&quot;20300&quot; value=&quot;Slide 29 - &amp;quot;Direct Debit&amp;quot;&quot;/&gt;&lt;property id=&quot;20307&quot; value=&quot;333&quot;/&gt;&lt;/object&gt;&lt;object type=&quot;3&quot; unique_id=&quot;10033&quot;&gt;&lt;property id=&quot;20148&quot; value=&quot;5&quot;/&gt;&lt;property id=&quot;20300&quot; value=&quot;Slide 30 - &amp;quot;Other Payment Instruments&amp;quot;&quot;/&gt;&lt;property id=&quot;20307&quot; value=&quot;334&quot;/&gt;&lt;/object&gt;&lt;object type=&quot;3&quot; unique_id=&quot;10034&quot;&gt;&lt;property id=&quot;20148&quot; value=&quot;5&quot;/&gt;&lt;property id=&quot;20300&quot; value=&quot;Slide 31 - &amp;quot;AR Management&amp;quot;&quot;/&gt;&lt;property id=&quot;20307&quot; value=&quot;336&quot;/&gt;&lt;/object&gt;&lt;object type=&quot;3&quot; unique_id=&quot;10035&quot;&gt;&lt;property id=&quot;20148&quot; value=&quot;5&quot;/&gt;&lt;property id=&quot;20300&quot; value=&quot;Slide 32 - &amp;quot;Finance Charge Highlights&amp;quot;&quot;/&gt;&lt;property id=&quot;20307&quot; value=&quot;338&quot;/&gt;&lt;/object&gt;&lt;object type=&quot;3&quot; unique_id=&quot;10036&quot;&gt;&lt;property id=&quot;20148&quot; value=&quot;5&quot;/&gt;&lt;property id=&quot;20300&quot; value=&quot;Slide 33 - &amp;quot;Finance Charges&amp;quot;&quot;/&gt;&lt;property id=&quot;20307&quot; value=&quot;33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3107</TotalTime>
  <Words>2072</Words>
  <Application>Microsoft Office PowerPoint</Application>
  <PresentationFormat>On-screen Show (4:3)</PresentationFormat>
  <Paragraphs>377</Paragraphs>
  <Slides>33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QAD 2010 Template</vt:lpstr>
      <vt:lpstr>应收账款处理</vt:lpstr>
      <vt:lpstr>应收账款处理概述</vt:lpstr>
      <vt:lpstr>销售流程变种</vt:lpstr>
      <vt:lpstr>客户发票</vt:lpstr>
      <vt:lpstr>常规标签重点</vt:lpstr>
      <vt:lpstr>地址标签重点</vt:lpstr>
      <vt:lpstr>财务标签重点</vt:lpstr>
      <vt:lpstr>运行 &amp; 税标签重点</vt:lpstr>
      <vt:lpstr>CI 过账标签重点</vt:lpstr>
      <vt:lpstr>在客户发票中可修改的字段</vt:lpstr>
      <vt:lpstr>应收账款处理概述</vt:lpstr>
      <vt:lpstr>应收账款管理概述</vt:lpstr>
      <vt:lpstr>信贷管理重点</vt:lpstr>
      <vt:lpstr>应收账款管理概述</vt:lpstr>
      <vt:lpstr>查看和报告</vt:lpstr>
      <vt:lpstr>客户活动控制板重点</vt:lpstr>
      <vt:lpstr>客户账龄分析当前重点</vt:lpstr>
      <vt:lpstr>客户对账单重点</vt:lpstr>
      <vt:lpstr>催款信重点</vt:lpstr>
      <vt:lpstr>应收账款管理概述</vt:lpstr>
      <vt:lpstr>应收账款管理: 应收支付</vt:lpstr>
      <vt:lpstr>客户支付凭证</vt:lpstr>
      <vt:lpstr>客户支付状态代码</vt:lpstr>
      <vt:lpstr>客户支付状态流程</vt:lpstr>
      <vt:lpstr>客户支付状态创建</vt:lpstr>
      <vt:lpstr>支票支付 (短流程)</vt:lpstr>
      <vt:lpstr>支票支付(多 PIP)</vt:lpstr>
      <vt:lpstr>供应商出票 汇票</vt:lpstr>
      <vt:lpstr>直接借记</vt:lpstr>
      <vt:lpstr>其他支付凭证</vt:lpstr>
      <vt:lpstr>应收账款管理概述</vt:lpstr>
      <vt:lpstr>财务费用重点</vt:lpstr>
      <vt:lpstr>财务费用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150</cp:revision>
  <dcterms:created xsi:type="dcterms:W3CDTF">2006-05-18T22:11:08Z</dcterms:created>
  <dcterms:modified xsi:type="dcterms:W3CDTF">2011-12-13T06:15:39Z</dcterms:modified>
</cp:coreProperties>
</file>