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20"/>
  </p:notesMasterIdLst>
  <p:handoutMasterIdLst>
    <p:handoutMasterId r:id="rId21"/>
  </p:handoutMasterIdLst>
  <p:sldIdLst>
    <p:sldId id="310" r:id="rId2"/>
    <p:sldId id="346" r:id="rId3"/>
    <p:sldId id="339" r:id="rId4"/>
    <p:sldId id="336" r:id="rId5"/>
    <p:sldId id="338" r:id="rId6"/>
    <p:sldId id="345" r:id="rId7"/>
    <p:sldId id="344" r:id="rId8"/>
    <p:sldId id="340" r:id="rId9"/>
    <p:sldId id="355" r:id="rId10"/>
    <p:sldId id="348" r:id="rId11"/>
    <p:sldId id="349" r:id="rId12"/>
    <p:sldId id="356" r:id="rId13"/>
    <p:sldId id="351" r:id="rId14"/>
    <p:sldId id="352" r:id="rId15"/>
    <p:sldId id="357" r:id="rId16"/>
    <p:sldId id="354" r:id="rId17"/>
    <p:sldId id="342" r:id="rId18"/>
    <p:sldId id="343" r:id="rId19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6382" autoAdjust="0"/>
    <p:restoredTop sz="99661" autoAdjust="0"/>
  </p:normalViewPr>
  <p:slideViewPr>
    <p:cSldViewPr snapToGrid="0">
      <p:cViewPr varScale="1">
        <p:scale>
          <a:sx n="91" d="100"/>
          <a:sy n="91" d="100"/>
        </p:scale>
        <p:origin x="-150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82BB8492-B49F-4B62-BBC4-01D2E95FF60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E921DC1E-9B77-49C8-87FD-5687AAED44C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1AC8DF-F2BE-4813-BDD2-40CFB4250D20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CD0B66E-9561-4062-9F72-08F30CF29811}" type="slidenum">
              <a:rPr lang="en-US"/>
              <a:pPr/>
              <a:t>6</a:t>
            </a:fld>
            <a:endParaRPr lang="en-US"/>
          </a:p>
        </p:txBody>
      </p:sp>
      <p:sp>
        <p:nvSpPr>
          <p:cNvPr id="300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0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5B098B4-ADBC-4234-B6E1-7855E8E1DE97}" type="slidenum">
              <a:rPr lang="en-US"/>
              <a:pPr/>
              <a:t>7</a:t>
            </a:fld>
            <a:endParaRPr lang="en-US"/>
          </a:p>
        </p:txBody>
      </p:sp>
      <p:sp>
        <p:nvSpPr>
          <p:cNvPr id="302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2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271C84-64BC-49B7-84B0-2EF2AC4F7EC4}" type="slidenum">
              <a:rPr lang="en-US"/>
              <a:pPr/>
              <a:t>8</a:t>
            </a:fld>
            <a:endParaRPr lang="en-US"/>
          </a:p>
        </p:txBody>
      </p:sp>
      <p:sp>
        <p:nvSpPr>
          <p:cNvPr id="303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3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9FDD69-0701-483B-B7ED-CD76D55908C5}" type="slidenum">
              <a:rPr lang="en-US"/>
              <a:pPr/>
              <a:t>10</a:t>
            </a:fld>
            <a:endParaRPr lang="en-US"/>
          </a:p>
        </p:txBody>
      </p:sp>
      <p:sp>
        <p:nvSpPr>
          <p:cNvPr id="313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3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US" sz="10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9F37637-8BC2-4CD6-AA59-44169EBE22F6}" type="slidenum">
              <a:rPr lang="en-US"/>
              <a:pPr/>
              <a:t>11</a:t>
            </a:fld>
            <a:endParaRPr lang="en-US"/>
          </a:p>
        </p:txBody>
      </p:sp>
      <p:sp>
        <p:nvSpPr>
          <p:cNvPr id="315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3D756C-322C-4273-B30B-9B5DECE0F796}" type="slidenum">
              <a:rPr lang="en-US"/>
              <a:pPr/>
              <a:t>13</a:t>
            </a:fld>
            <a:endParaRPr lang="en-US"/>
          </a:p>
        </p:txBody>
      </p:sp>
      <p:sp>
        <p:nvSpPr>
          <p:cNvPr id="319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9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0977A8A-8C4A-406C-A840-F974B0E5ED74}" type="slidenum">
              <a:rPr lang="en-US"/>
              <a:pPr/>
              <a:t>14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z="10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95A9B8-1439-4FF0-9ECE-BFA1212FD14F}" type="slidenum">
              <a:rPr lang="en-US"/>
              <a:pPr/>
              <a:t>16</a:t>
            </a:fld>
            <a:endParaRPr lang="en-US"/>
          </a:p>
        </p:txBody>
      </p:sp>
      <p:sp>
        <p:nvSpPr>
          <p:cNvPr id="32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EF-CS-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客户设置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</a:t>
            </a:r>
            <a:r>
              <a:rPr lang="zh-CN" altLang="en-US" dirty="0" smtClean="0"/>
              <a:t>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152400"/>
            <a:ext cx="8153400" cy="881063"/>
          </a:xfrm>
        </p:spPr>
        <p:txBody>
          <a:bodyPr/>
          <a:lstStyle/>
          <a:p>
            <a:r>
              <a:rPr lang="zh-CN" altLang="en-US" dirty="0" smtClean="0"/>
              <a:t>业务关系地址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EF-CS-091</a:t>
            </a:r>
            <a:endParaRPr lang="en-US"/>
          </a:p>
        </p:txBody>
      </p:sp>
      <p:pic>
        <p:nvPicPr>
          <p:cNvPr id="3123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308" y="802844"/>
            <a:ext cx="8615363" cy="5588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客户创建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EF-CS-092</a:t>
            </a:r>
            <a:endParaRPr lang="en-US"/>
          </a:p>
        </p:txBody>
      </p:sp>
      <p:pic>
        <p:nvPicPr>
          <p:cNvPr id="31437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tretch>
            <a:fillRect/>
          </a:stretch>
        </p:blipFill>
        <p:spPr>
          <a:xfrm>
            <a:off x="1300926" y="1676537"/>
            <a:ext cx="6524625" cy="4440238"/>
          </a:xfrm>
          <a:prstGeom prst="rect">
            <a:avLst/>
          </a:prstGeom>
        </p:spPr>
      </p:pic>
      <p:sp>
        <p:nvSpPr>
          <p:cNvPr id="314371" name="Oval 3"/>
          <p:cNvSpPr>
            <a:spLocks noChangeArrowheads="1"/>
          </p:cNvSpPr>
          <p:nvPr/>
        </p:nvSpPr>
        <p:spPr bwMode="auto">
          <a:xfrm>
            <a:off x="5029200" y="3035437"/>
            <a:ext cx="3505200" cy="6096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2" name="Text Box 4"/>
          <p:cNvSpPr txBox="1">
            <a:spLocks noChangeArrowheads="1"/>
          </p:cNvSpPr>
          <p:nvPr/>
        </p:nvSpPr>
        <p:spPr bwMode="auto">
          <a:xfrm>
            <a:off x="2179268" y="1054237"/>
            <a:ext cx="3057248" cy="615553"/>
          </a:xfrm>
          <a:prstGeom prst="rect">
            <a:avLst/>
          </a:prstGeom>
          <a:noFill/>
          <a:ln w="2857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连接客户发票地址</a:t>
            </a:r>
            <a:endParaRPr lang="en-US" dirty="0">
              <a:latin typeface="+mj-lt"/>
            </a:endParaRPr>
          </a:p>
        </p:txBody>
      </p:sp>
      <p:sp>
        <p:nvSpPr>
          <p:cNvPr id="314373" name="Line 5"/>
          <p:cNvSpPr>
            <a:spLocks noChangeShapeType="1"/>
          </p:cNvSpPr>
          <p:nvPr/>
        </p:nvSpPr>
        <p:spPr bwMode="auto">
          <a:xfrm>
            <a:off x="3886200" y="1740037"/>
            <a:ext cx="2057400" cy="1295400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4374" name="Oval 6"/>
          <p:cNvSpPr>
            <a:spLocks noChangeArrowheads="1"/>
          </p:cNvSpPr>
          <p:nvPr/>
        </p:nvSpPr>
        <p:spPr bwMode="auto">
          <a:xfrm>
            <a:off x="609600" y="2730637"/>
            <a:ext cx="3733800" cy="6096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客户发货地址案例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EF-CS-093</a:t>
            </a:r>
            <a:endParaRPr lang="en-US"/>
          </a:p>
        </p:txBody>
      </p:sp>
      <p:sp>
        <p:nvSpPr>
          <p:cNvPr id="328708" name="Text Box 4"/>
          <p:cNvSpPr txBox="1">
            <a:spLocks noChangeArrowheads="1"/>
          </p:cNvSpPr>
          <p:nvPr/>
        </p:nvSpPr>
        <p:spPr bwMode="auto">
          <a:xfrm>
            <a:off x="2528460" y="1571096"/>
            <a:ext cx="4013741" cy="615553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客户</a:t>
            </a:r>
            <a:r>
              <a:rPr lang="en-US" dirty="0" smtClean="0">
                <a:latin typeface="+mj-lt"/>
              </a:rPr>
              <a:t> </a:t>
            </a:r>
            <a:r>
              <a:rPr lang="en-US" dirty="0">
                <a:latin typeface="+mj-lt"/>
              </a:rPr>
              <a:t>A </a:t>
            </a:r>
            <a:r>
              <a:rPr lang="zh-CN" altLang="en-US" dirty="0" smtClean="0">
                <a:latin typeface="+mj-lt"/>
              </a:rPr>
              <a:t>发货地址</a:t>
            </a:r>
            <a:endParaRPr lang="en-US" dirty="0">
              <a:latin typeface="+mj-lt"/>
            </a:endParaRPr>
          </a:p>
        </p:txBody>
      </p:sp>
      <p:sp>
        <p:nvSpPr>
          <p:cNvPr id="328709" name="Text Box 5"/>
          <p:cNvSpPr txBox="1">
            <a:spLocks noChangeArrowheads="1"/>
          </p:cNvSpPr>
          <p:nvPr/>
        </p:nvSpPr>
        <p:spPr bwMode="auto">
          <a:xfrm>
            <a:off x="787954" y="3418946"/>
            <a:ext cx="1813844" cy="46166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新发货地址</a:t>
            </a:r>
            <a:endParaRPr lang="en-US" sz="1800" dirty="0">
              <a:latin typeface="+mj-lt"/>
            </a:endParaRPr>
          </a:p>
        </p:txBody>
      </p:sp>
      <p:sp>
        <p:nvSpPr>
          <p:cNvPr id="328710" name="Text Box 6"/>
          <p:cNvSpPr txBox="1">
            <a:spLocks noChangeArrowheads="1"/>
          </p:cNvSpPr>
          <p:nvPr/>
        </p:nvSpPr>
        <p:spPr bwMode="auto">
          <a:xfrm>
            <a:off x="2407606" y="4827059"/>
            <a:ext cx="1721333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客户</a:t>
            </a:r>
            <a:r>
              <a:rPr lang="en-US" sz="1800" dirty="0" smtClean="0">
                <a:latin typeface="+mj-lt"/>
              </a:rPr>
              <a:t> </a:t>
            </a:r>
            <a:r>
              <a:rPr lang="en-US" sz="1800" dirty="0">
                <a:latin typeface="+mj-lt"/>
              </a:rPr>
              <a:t>B</a:t>
            </a:r>
          </a:p>
          <a:p>
            <a:r>
              <a:rPr lang="zh-CN" altLang="en-US" sz="1800" dirty="0" smtClean="0">
                <a:latin typeface="+mj-lt"/>
              </a:rPr>
              <a:t>地址</a:t>
            </a:r>
            <a:endParaRPr lang="en-US" sz="1800" dirty="0">
              <a:latin typeface="+mj-lt"/>
            </a:endParaRPr>
          </a:p>
        </p:txBody>
      </p:sp>
      <p:sp>
        <p:nvSpPr>
          <p:cNvPr id="328711" name="Text Box 7"/>
          <p:cNvSpPr txBox="1">
            <a:spLocks noChangeArrowheads="1"/>
          </p:cNvSpPr>
          <p:nvPr/>
        </p:nvSpPr>
        <p:spPr bwMode="auto">
          <a:xfrm>
            <a:off x="4872226" y="4827059"/>
            <a:ext cx="1415452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最终用户</a:t>
            </a:r>
            <a:endParaRPr lang="en-US" sz="1800" dirty="0">
              <a:latin typeface="+mj-lt"/>
            </a:endParaRPr>
          </a:p>
          <a:p>
            <a:r>
              <a:rPr lang="zh-CN" altLang="en-US" sz="1800" dirty="0" smtClean="0">
                <a:latin typeface="+mj-lt"/>
              </a:rPr>
              <a:t>地址</a:t>
            </a:r>
            <a:endParaRPr lang="en-US" sz="1800" dirty="0">
              <a:latin typeface="+mj-lt"/>
            </a:endParaRPr>
          </a:p>
        </p:txBody>
      </p:sp>
      <p:sp>
        <p:nvSpPr>
          <p:cNvPr id="328712" name="Text Box 8"/>
          <p:cNvSpPr txBox="1">
            <a:spLocks noChangeArrowheads="1"/>
          </p:cNvSpPr>
          <p:nvPr/>
        </p:nvSpPr>
        <p:spPr bwMode="auto">
          <a:xfrm>
            <a:off x="5718929" y="3422121"/>
            <a:ext cx="2991437" cy="1015663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新发货地址代码</a:t>
            </a:r>
            <a:r>
              <a:rPr lang="en-US" sz="1800" dirty="0" smtClean="0">
                <a:latin typeface="+mj-lt"/>
              </a:rPr>
              <a:t>,</a:t>
            </a:r>
            <a:endParaRPr lang="en-US" sz="1800" dirty="0">
              <a:latin typeface="+mj-lt"/>
            </a:endParaRPr>
          </a:p>
          <a:p>
            <a:r>
              <a:rPr lang="zh-CN" altLang="en-US" sz="1800" dirty="0" smtClean="0">
                <a:latin typeface="+mj-lt"/>
              </a:rPr>
              <a:t>现有地址</a:t>
            </a:r>
            <a:endParaRPr lang="en-US" altLang="zh-CN" sz="1800" dirty="0" smtClean="0">
              <a:latin typeface="+mj-lt"/>
            </a:endParaRPr>
          </a:p>
          <a:p>
            <a:r>
              <a:rPr lang="en-US" sz="1800" dirty="0" smtClean="0">
                <a:latin typeface="+mj-lt"/>
              </a:rPr>
              <a:t>(</a:t>
            </a:r>
            <a:r>
              <a:rPr lang="zh-CN" altLang="en-US" sz="1800" dirty="0" smtClean="0">
                <a:latin typeface="+mj-lt"/>
              </a:rPr>
              <a:t>客户</a:t>
            </a:r>
            <a:r>
              <a:rPr lang="en-US" sz="1800" dirty="0" smtClean="0">
                <a:latin typeface="+mj-lt"/>
              </a:rPr>
              <a:t> B</a:t>
            </a:r>
            <a:r>
              <a:rPr lang="zh-CN" altLang="en-US" sz="1800" dirty="0" smtClean="0">
                <a:latin typeface="+mj-lt"/>
              </a:rPr>
              <a:t>的发货地址</a:t>
            </a:r>
            <a:r>
              <a:rPr lang="en-US" sz="1800" dirty="0" smtClean="0">
                <a:latin typeface="+mj-lt"/>
              </a:rPr>
              <a:t>)</a:t>
            </a:r>
            <a:endParaRPr lang="en-US" sz="1800" dirty="0">
              <a:latin typeface="+mj-lt"/>
            </a:endParaRPr>
          </a:p>
        </p:txBody>
      </p:sp>
      <p:cxnSp>
        <p:nvCxnSpPr>
          <p:cNvPr id="328713" name="AutoShape 9"/>
          <p:cNvCxnSpPr>
            <a:cxnSpLocks noChangeShapeType="1"/>
            <a:stCxn id="328708" idx="2"/>
            <a:endCxn id="328709" idx="0"/>
          </p:cNvCxnSpPr>
          <p:nvPr/>
        </p:nvCxnSpPr>
        <p:spPr bwMode="auto">
          <a:xfrm rot="5400000">
            <a:off x="2498956" y="1382570"/>
            <a:ext cx="1232297" cy="284045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4" name="AutoShape 10"/>
          <p:cNvCxnSpPr>
            <a:cxnSpLocks noChangeShapeType="1"/>
            <a:stCxn id="328708" idx="2"/>
            <a:endCxn id="328710" idx="0"/>
          </p:cNvCxnSpPr>
          <p:nvPr/>
        </p:nvCxnSpPr>
        <p:spPr bwMode="auto">
          <a:xfrm rot="5400000">
            <a:off x="2581597" y="2873325"/>
            <a:ext cx="2640410" cy="126705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5" name="AutoShape 11"/>
          <p:cNvCxnSpPr>
            <a:cxnSpLocks noChangeShapeType="1"/>
            <a:stCxn id="328708" idx="2"/>
            <a:endCxn id="328711" idx="0"/>
          </p:cNvCxnSpPr>
          <p:nvPr/>
        </p:nvCxnSpPr>
        <p:spPr bwMode="auto">
          <a:xfrm rot="16200000" flipH="1">
            <a:off x="3737436" y="2984543"/>
            <a:ext cx="2640410" cy="104462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8716" name="AutoShape 12"/>
          <p:cNvCxnSpPr>
            <a:cxnSpLocks noChangeShapeType="1"/>
            <a:stCxn id="328708" idx="2"/>
            <a:endCxn id="328712" idx="0"/>
          </p:cNvCxnSpPr>
          <p:nvPr/>
        </p:nvCxnSpPr>
        <p:spPr bwMode="auto">
          <a:xfrm rot="16200000" flipH="1">
            <a:off x="5257253" y="1464726"/>
            <a:ext cx="1235472" cy="267931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Customer-Ship-To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86815" y="1303972"/>
            <a:ext cx="6724650" cy="4638675"/>
          </a:xfrm>
          <a:prstGeom prst="rect">
            <a:avLst/>
          </a:prstGeom>
        </p:spPr>
      </p:pic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客户发货地</a:t>
            </a:r>
            <a:r>
              <a:rPr lang="zh-CN" altLang="en-US" dirty="0" smtClean="0"/>
              <a:t>址创建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EF-CS-094</a:t>
            </a:r>
            <a:endParaRPr lang="en-US"/>
          </a:p>
        </p:txBody>
      </p:sp>
      <p:sp>
        <p:nvSpPr>
          <p:cNvPr id="318468" name="Oval 4"/>
          <p:cNvSpPr>
            <a:spLocks noChangeArrowheads="1"/>
          </p:cNvSpPr>
          <p:nvPr/>
        </p:nvSpPr>
        <p:spPr bwMode="auto">
          <a:xfrm>
            <a:off x="722724" y="1934849"/>
            <a:ext cx="3505200" cy="12192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69" name="Text Box 5"/>
          <p:cNvSpPr txBox="1">
            <a:spLocks noChangeArrowheads="1"/>
          </p:cNvSpPr>
          <p:nvPr/>
        </p:nvSpPr>
        <p:spPr bwMode="auto">
          <a:xfrm>
            <a:off x="2819400" y="4038600"/>
            <a:ext cx="3200400" cy="615553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连接发货地址</a:t>
            </a:r>
            <a:endParaRPr lang="en-US" dirty="0">
              <a:latin typeface="+mj-lt"/>
            </a:endParaRPr>
          </a:p>
        </p:txBody>
      </p:sp>
      <p:sp>
        <p:nvSpPr>
          <p:cNvPr id="318470" name="Line 6"/>
          <p:cNvSpPr>
            <a:spLocks noChangeShapeType="1"/>
          </p:cNvSpPr>
          <p:nvPr/>
        </p:nvSpPr>
        <p:spPr bwMode="auto">
          <a:xfrm flipH="1" flipV="1">
            <a:off x="2460396" y="3167406"/>
            <a:ext cx="1730604" cy="871194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1" name="Line 7"/>
          <p:cNvSpPr>
            <a:spLocks noChangeShapeType="1"/>
          </p:cNvSpPr>
          <p:nvPr/>
        </p:nvSpPr>
        <p:spPr bwMode="auto">
          <a:xfrm flipV="1">
            <a:off x="4267199" y="3167406"/>
            <a:ext cx="1445443" cy="871194"/>
          </a:xfrm>
          <a:prstGeom prst="line">
            <a:avLst/>
          </a:prstGeom>
          <a:noFill/>
          <a:ln w="28575">
            <a:solidFill>
              <a:schemeClr val="tx2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18472" name="Oval 8"/>
          <p:cNvSpPr>
            <a:spLocks noChangeArrowheads="1"/>
          </p:cNvSpPr>
          <p:nvPr/>
        </p:nvSpPr>
        <p:spPr bwMode="auto">
          <a:xfrm>
            <a:off x="4246778" y="1908136"/>
            <a:ext cx="2743200" cy="1219200"/>
          </a:xfrm>
          <a:prstGeom prst="ellipse">
            <a:avLst/>
          </a:prstGeom>
          <a:noFill/>
          <a:ln w="28575" algn="ctr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服务和支持管理模块</a:t>
            </a:r>
            <a:endParaRPr lang="en-US" dirty="0"/>
          </a:p>
          <a:p>
            <a:r>
              <a:rPr lang="zh-CN" altLang="en-US" dirty="0" smtClean="0"/>
              <a:t>地址类型</a:t>
            </a:r>
            <a:r>
              <a:rPr lang="en-US" dirty="0" smtClean="0"/>
              <a:t>: </a:t>
            </a:r>
            <a:r>
              <a:rPr lang="zh-CN" altLang="en-US" dirty="0" smtClean="0"/>
              <a:t>最终用户</a:t>
            </a:r>
            <a:endParaRPr lang="en-US" dirty="0"/>
          </a:p>
          <a:p>
            <a:r>
              <a:rPr lang="zh-CN" altLang="en-US" dirty="0" smtClean="0"/>
              <a:t>两个菜单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zh-CN" altLang="en-US" dirty="0" smtClean="0"/>
              <a:t>客户最终用户创建</a:t>
            </a:r>
            <a:r>
              <a:rPr lang="en-US" dirty="0" smtClean="0"/>
              <a:t> </a:t>
            </a:r>
            <a:r>
              <a:rPr lang="en-US" dirty="0"/>
              <a:t>(27.20.3.1) </a:t>
            </a:r>
            <a:r>
              <a:rPr lang="en-US" dirty="0" smtClean="0"/>
              <a:t>– </a:t>
            </a:r>
            <a:r>
              <a:rPr lang="zh-CN" altLang="en-US" dirty="0" smtClean="0"/>
              <a:t>财务</a:t>
            </a:r>
            <a:endParaRPr lang="en-US" dirty="0"/>
          </a:p>
          <a:p>
            <a:pPr lvl="1"/>
            <a:r>
              <a:rPr lang="zh-CN" altLang="en-US" dirty="0" smtClean="0"/>
              <a:t>最终用户数据维护</a:t>
            </a:r>
            <a:r>
              <a:rPr lang="en-US" dirty="0" smtClean="0"/>
              <a:t> </a:t>
            </a:r>
            <a:r>
              <a:rPr lang="en-US" dirty="0"/>
              <a:t>(11.9.1) – </a:t>
            </a:r>
            <a:r>
              <a:rPr lang="zh-CN" altLang="en-US" dirty="0" smtClean="0"/>
              <a:t>运行</a:t>
            </a:r>
            <a:endParaRPr lang="en-US" dirty="0"/>
          </a:p>
          <a:p>
            <a:r>
              <a:rPr lang="zh-CN" altLang="en-US" dirty="0" smtClean="0"/>
              <a:t>在发票过账时自动创建</a:t>
            </a:r>
            <a:r>
              <a:rPr lang="en-US" dirty="0" smtClean="0"/>
              <a:t> </a:t>
            </a:r>
            <a:r>
              <a:rPr lang="en-US" sz="1800" dirty="0" smtClean="0"/>
              <a:t>(</a:t>
            </a:r>
            <a:r>
              <a:rPr lang="zh-CN" altLang="en-US" sz="1800" dirty="0" smtClean="0"/>
              <a:t>可选</a:t>
            </a:r>
            <a:r>
              <a:rPr lang="en-US" sz="1800" dirty="0" smtClean="0"/>
              <a:t>)</a:t>
            </a:r>
            <a:endParaRPr lang="en-US" sz="1800" dirty="0"/>
          </a:p>
          <a:p>
            <a:r>
              <a:rPr lang="zh-CN" altLang="en-US" dirty="0" smtClean="0"/>
              <a:t>在服务和支持管</a:t>
            </a:r>
            <a:r>
              <a:rPr lang="zh-CN" altLang="en-US" dirty="0" smtClean="0"/>
              <a:t>理菜单即时创建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zh-CN" altLang="en-US" dirty="0" smtClean="0"/>
              <a:t>合同维护</a:t>
            </a:r>
            <a:r>
              <a:rPr lang="en-US" dirty="0" smtClean="0"/>
              <a:t>, </a:t>
            </a:r>
            <a:r>
              <a:rPr lang="zh-CN" altLang="en-US" dirty="0" smtClean="0"/>
              <a:t>维修维护</a:t>
            </a:r>
            <a:endParaRPr lang="en-US" dirty="0"/>
          </a:p>
          <a:p>
            <a:endParaRPr lang="en-US" dirty="0"/>
          </a:p>
        </p:txBody>
      </p:sp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定义最终用户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EF-CS-095</a:t>
            </a: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最终用户创建案例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EF-CS-096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707796" y="1533388"/>
            <a:ext cx="7098557" cy="3994627"/>
            <a:chOff x="962325" y="1797344"/>
            <a:chExt cx="7098557" cy="3994627"/>
          </a:xfrm>
        </p:grpSpPr>
        <p:sp>
          <p:nvSpPr>
            <p:cNvPr id="329731" name="Text Box 3"/>
            <p:cNvSpPr txBox="1">
              <a:spLocks noChangeArrowheads="1"/>
            </p:cNvSpPr>
            <p:nvPr/>
          </p:nvSpPr>
          <p:spPr bwMode="auto">
            <a:xfrm>
              <a:off x="2656368" y="1797344"/>
              <a:ext cx="2803973" cy="61555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客户</a:t>
              </a:r>
              <a:r>
                <a:rPr lang="en-US" dirty="0" smtClean="0">
                  <a:latin typeface="+mj-lt"/>
                </a:rPr>
                <a:t> </a:t>
              </a:r>
              <a:r>
                <a:rPr lang="en-US" dirty="0">
                  <a:latin typeface="+mj-lt"/>
                </a:rPr>
                <a:t>A </a:t>
              </a:r>
              <a:r>
                <a:rPr lang="zh-CN" altLang="en-US" dirty="0" smtClean="0">
                  <a:latin typeface="+mj-lt"/>
                </a:rPr>
                <a:t>最终用户</a:t>
              </a:r>
              <a:endParaRPr lang="en-US" dirty="0">
                <a:latin typeface="+mj-lt"/>
              </a:endParaRPr>
            </a:p>
          </p:txBody>
        </p:sp>
        <p:sp>
          <p:nvSpPr>
            <p:cNvPr id="329732" name="Text Box 4"/>
            <p:cNvSpPr txBox="1">
              <a:spLocks noChangeArrowheads="1"/>
            </p:cNvSpPr>
            <p:nvPr/>
          </p:nvSpPr>
          <p:spPr bwMode="auto">
            <a:xfrm>
              <a:off x="962325" y="3645194"/>
              <a:ext cx="1362874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zh-CN" altLang="en-US" sz="1800" dirty="0" smtClean="0">
                  <a:latin typeface="+mj-lt"/>
                </a:rPr>
                <a:t>新最终用户</a:t>
              </a:r>
              <a:endParaRPr lang="en-US" altLang="zh-CN" sz="1800" dirty="0" smtClean="0">
                <a:latin typeface="+mj-lt"/>
              </a:endParaRPr>
            </a:p>
            <a:p>
              <a:r>
                <a:rPr lang="zh-CN" altLang="en-US" sz="1800" dirty="0" smtClean="0">
                  <a:latin typeface="+mj-lt"/>
                </a:rPr>
                <a:t>地</a:t>
              </a:r>
              <a:r>
                <a:rPr lang="zh-CN" altLang="en-US" sz="1800" dirty="0" smtClean="0">
                  <a:latin typeface="+mj-lt"/>
                </a:rPr>
                <a:t>址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29733" name="Text Box 5"/>
            <p:cNvSpPr txBox="1">
              <a:spLocks noChangeArrowheads="1"/>
            </p:cNvSpPr>
            <p:nvPr/>
          </p:nvSpPr>
          <p:spPr bwMode="auto">
            <a:xfrm>
              <a:off x="2357566" y="5053307"/>
              <a:ext cx="1107996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zh-CN" altLang="en-US" sz="1800" dirty="0" smtClean="0">
                  <a:latin typeface="+mj-lt"/>
                </a:rPr>
                <a:t>客户等于</a:t>
              </a:r>
              <a:endParaRPr lang="en-US" altLang="zh-CN" sz="1800" dirty="0" smtClean="0">
                <a:latin typeface="+mj-lt"/>
              </a:endParaRPr>
            </a:p>
            <a:p>
              <a:r>
                <a:rPr lang="zh-CN" altLang="en-US" sz="1800" dirty="0" smtClean="0">
                  <a:latin typeface="+mj-lt"/>
                </a:rPr>
                <a:t>最终用户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29734" name="Text Box 6"/>
            <p:cNvSpPr txBox="1">
              <a:spLocks noChangeArrowheads="1"/>
            </p:cNvSpPr>
            <p:nvPr/>
          </p:nvSpPr>
          <p:spPr bwMode="auto">
            <a:xfrm>
              <a:off x="4805345" y="5053307"/>
              <a:ext cx="1569661" cy="738664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zh-CN" altLang="en-US" sz="1800" dirty="0" smtClean="0">
                  <a:latin typeface="+mj-lt"/>
                </a:rPr>
                <a:t>发货地址等于</a:t>
              </a:r>
              <a:endParaRPr lang="en-US" sz="1800" dirty="0">
                <a:latin typeface="+mj-lt"/>
              </a:endParaRPr>
            </a:p>
            <a:p>
              <a:r>
                <a:rPr lang="zh-CN" altLang="en-US" sz="1800" dirty="0" smtClean="0">
                  <a:latin typeface="+mj-lt"/>
                </a:rPr>
                <a:t>最终用户</a:t>
              </a:r>
              <a:endParaRPr lang="en-US" sz="1800" dirty="0">
                <a:latin typeface="+mj-lt"/>
              </a:endParaRPr>
            </a:p>
          </p:txBody>
        </p:sp>
        <p:sp>
          <p:nvSpPr>
            <p:cNvPr id="329735" name="Text Box 7"/>
            <p:cNvSpPr txBox="1">
              <a:spLocks noChangeArrowheads="1"/>
            </p:cNvSpPr>
            <p:nvPr/>
          </p:nvSpPr>
          <p:spPr bwMode="auto">
            <a:xfrm>
              <a:off x="5893301" y="3648369"/>
              <a:ext cx="2167581" cy="10156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tIns="91440" bIns="91440">
              <a:spAutoFit/>
            </a:bodyPr>
            <a:lstStyle/>
            <a:p>
              <a:r>
                <a:rPr lang="zh-CN" altLang="en-US" sz="1800" dirty="0" smtClean="0">
                  <a:latin typeface="+mj-lt"/>
                </a:rPr>
                <a:t>新最终用户代码</a:t>
              </a:r>
              <a:r>
                <a:rPr lang="en-US" sz="1800" dirty="0" smtClean="0">
                  <a:latin typeface="+mj-lt"/>
                </a:rPr>
                <a:t>,</a:t>
              </a:r>
              <a:endParaRPr lang="en-US" sz="1800" dirty="0">
                <a:latin typeface="+mj-lt"/>
              </a:endParaRPr>
            </a:p>
            <a:p>
              <a:r>
                <a:rPr lang="zh-CN" altLang="en-US" sz="1800" dirty="0" smtClean="0">
                  <a:latin typeface="+mj-lt"/>
                </a:rPr>
                <a:t>现有地址</a:t>
              </a:r>
              <a:endParaRPr lang="en-US" sz="1800" dirty="0">
                <a:latin typeface="+mj-lt"/>
              </a:endParaRPr>
            </a:p>
            <a:p>
              <a:r>
                <a:rPr lang="en-US" sz="1800" dirty="0" smtClean="0">
                  <a:latin typeface="+mj-lt"/>
                </a:rPr>
                <a:t>(</a:t>
              </a:r>
              <a:r>
                <a:rPr lang="zh-CN" altLang="en-US" sz="1800" dirty="0" smtClean="0">
                  <a:latin typeface="+mj-lt"/>
                </a:rPr>
                <a:t>客户</a:t>
              </a:r>
              <a:r>
                <a:rPr lang="en-US" sz="1800" dirty="0" smtClean="0">
                  <a:latin typeface="+mj-lt"/>
                </a:rPr>
                <a:t> B</a:t>
              </a:r>
              <a:r>
                <a:rPr lang="zh-CN" altLang="en-US" sz="1800" dirty="0" smtClean="0">
                  <a:latin typeface="+mj-lt"/>
                </a:rPr>
                <a:t>的最终用户</a:t>
              </a:r>
              <a:r>
                <a:rPr lang="en-US" sz="1800" dirty="0" smtClean="0">
                  <a:latin typeface="+mj-lt"/>
                </a:rPr>
                <a:t>)</a:t>
              </a:r>
              <a:endParaRPr lang="en-US" sz="1800" dirty="0">
                <a:latin typeface="+mj-lt"/>
              </a:endParaRPr>
            </a:p>
          </p:txBody>
        </p:sp>
        <p:cxnSp>
          <p:nvCxnSpPr>
            <p:cNvPr id="329736" name="AutoShape 8"/>
            <p:cNvCxnSpPr>
              <a:cxnSpLocks noChangeShapeType="1"/>
              <a:stCxn id="329731" idx="2"/>
              <a:endCxn id="329732" idx="0"/>
            </p:cNvCxnSpPr>
            <p:nvPr/>
          </p:nvCxnSpPr>
          <p:spPr bwMode="auto">
            <a:xfrm rot="5400000">
              <a:off x="2234911" y="1821749"/>
              <a:ext cx="1232297" cy="241459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7" name="AutoShape 9"/>
            <p:cNvCxnSpPr>
              <a:cxnSpLocks noChangeShapeType="1"/>
              <a:stCxn id="329731" idx="2"/>
              <a:endCxn id="329733" idx="0"/>
            </p:cNvCxnSpPr>
            <p:nvPr/>
          </p:nvCxnSpPr>
          <p:spPr bwMode="auto">
            <a:xfrm rot="5400000">
              <a:off x="2164755" y="3159707"/>
              <a:ext cx="2640410" cy="114679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8" name="AutoShape 10"/>
            <p:cNvCxnSpPr>
              <a:cxnSpLocks noChangeShapeType="1"/>
              <a:stCxn id="329731" idx="2"/>
              <a:endCxn id="329734" idx="0"/>
            </p:cNvCxnSpPr>
            <p:nvPr/>
          </p:nvCxnSpPr>
          <p:spPr bwMode="auto">
            <a:xfrm rot="16200000" flipH="1">
              <a:off x="3504060" y="2967191"/>
              <a:ext cx="2640410" cy="1531821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329739" name="AutoShape 11"/>
            <p:cNvCxnSpPr>
              <a:cxnSpLocks noChangeShapeType="1"/>
              <a:stCxn id="329731" idx="2"/>
              <a:endCxn id="329735" idx="0"/>
            </p:cNvCxnSpPr>
            <p:nvPr/>
          </p:nvCxnSpPr>
          <p:spPr bwMode="auto">
            <a:xfrm rot="16200000" flipH="1">
              <a:off x="4899987" y="1571264"/>
              <a:ext cx="1235472" cy="2918737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最终用户创建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EF-CS-097</a:t>
            </a:r>
            <a:endParaRPr lang="en-US"/>
          </a:p>
        </p:txBody>
      </p:sp>
      <p:pic>
        <p:nvPicPr>
          <p:cNvPr id="5" name="Picture 4" descr="End-User-Creat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90637" y="1033462"/>
            <a:ext cx="6562725" cy="47910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三个可配置的信贷限额类型</a:t>
            </a:r>
            <a:r>
              <a:rPr lang="en-US" dirty="0" smtClean="0"/>
              <a:t>:</a:t>
            </a:r>
            <a:endParaRPr lang="en-US" dirty="0"/>
          </a:p>
          <a:p>
            <a:pPr lvl="1"/>
            <a:r>
              <a:rPr lang="zh-CN" altLang="en-US" dirty="0" smtClean="0"/>
              <a:t>固定的最大限额</a:t>
            </a:r>
            <a:endParaRPr lang="en-US" dirty="0"/>
          </a:p>
          <a:p>
            <a:pPr lvl="1"/>
            <a:r>
              <a:rPr lang="zh-CN" altLang="en-US" dirty="0" smtClean="0"/>
              <a:t>毛营业额的百分比</a:t>
            </a:r>
            <a:endParaRPr lang="en-US" dirty="0"/>
          </a:p>
          <a:p>
            <a:pPr lvl="1"/>
            <a:r>
              <a:rPr lang="zh-CN" altLang="en-US" dirty="0" smtClean="0"/>
              <a:t>最大过期天数</a:t>
            </a:r>
            <a:endParaRPr lang="en-US" dirty="0"/>
          </a:p>
          <a:p>
            <a:r>
              <a:rPr lang="zh-CN" altLang="en-US" dirty="0" smtClean="0"/>
              <a:t>信贷限</a:t>
            </a:r>
            <a:r>
              <a:rPr lang="zh-CN" altLang="en-US" dirty="0" smtClean="0"/>
              <a:t>额适用于所有用同样客户共享集的会计单位</a:t>
            </a:r>
            <a:endParaRPr lang="en-US" dirty="0"/>
          </a:p>
          <a:p>
            <a:endParaRPr lang="en-US" dirty="0"/>
          </a:p>
        </p:txBody>
      </p:sp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管理客户信贷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EF-CS-100</a:t>
            </a:r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dirty="0" smtClean="0"/>
              <a:t>动手练习</a:t>
            </a:r>
            <a:endParaRPr lang="en-US" sz="3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EF-CS-110</a:t>
            </a:r>
            <a:endParaRPr lang="en-US"/>
          </a:p>
        </p:txBody>
      </p:sp>
      <p:pic>
        <p:nvPicPr>
          <p:cNvPr id="296963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908" y="1940847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1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客</a:t>
            </a:r>
            <a:r>
              <a:rPr lang="zh-CN" altLang="en-US" dirty="0" smtClean="0"/>
              <a:t>户设置流程</a:t>
            </a:r>
            <a:endParaRPr lang="zh-CN" altLang="en-US" dirty="0" smtClean="0"/>
          </a:p>
          <a:p>
            <a:r>
              <a:rPr lang="zh-CN" altLang="en-US" dirty="0" smtClean="0"/>
              <a:t>客</a:t>
            </a:r>
            <a:r>
              <a:rPr lang="zh-CN" altLang="en-US" dirty="0" smtClean="0"/>
              <a:t>户设置的重点</a:t>
            </a:r>
            <a:endParaRPr lang="zh-CN" altLang="en-US" dirty="0" smtClean="0"/>
          </a:p>
          <a:p>
            <a:r>
              <a:rPr lang="zh-CN" altLang="en-US" dirty="0" smtClean="0"/>
              <a:t>客户数据的设</a:t>
            </a:r>
            <a:r>
              <a:rPr lang="zh-CN" altLang="en-US" dirty="0" smtClean="0"/>
              <a:t>置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客户类型</a:t>
            </a:r>
          </a:p>
          <a:p>
            <a:pPr lvl="1"/>
            <a:r>
              <a:rPr lang="zh-CN" altLang="en-US" dirty="0" smtClean="0"/>
              <a:t>客户评价</a:t>
            </a:r>
          </a:p>
          <a:p>
            <a:pPr lvl="1"/>
            <a:r>
              <a:rPr lang="zh-CN" altLang="en-US" dirty="0" smtClean="0"/>
              <a:t>客户创建和客户数据维护菜</a:t>
            </a:r>
            <a:r>
              <a:rPr lang="zh-CN" altLang="en-US" dirty="0" smtClean="0"/>
              <a:t>单</a:t>
            </a:r>
            <a:endParaRPr lang="en-US" altLang="zh-CN" dirty="0" smtClean="0"/>
          </a:p>
          <a:p>
            <a:r>
              <a:rPr lang="zh-CN" altLang="en-US" dirty="0" smtClean="0"/>
              <a:t>客户发货地址和最终用户的设置</a:t>
            </a:r>
          </a:p>
          <a:p>
            <a:r>
              <a:rPr lang="zh-CN" altLang="en-US" dirty="0" smtClean="0"/>
              <a:t>客户信用管理</a:t>
            </a:r>
          </a:p>
          <a:p>
            <a:r>
              <a:rPr lang="zh-CN" altLang="en-US" dirty="0" smtClean="0"/>
              <a:t>客户付款的状态代码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304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客户设置概述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客户设置流程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EF-CS-030</a:t>
            </a:r>
            <a:endParaRPr lang="en-US"/>
          </a:p>
        </p:txBody>
      </p:sp>
      <p:pic>
        <p:nvPicPr>
          <p:cNvPr id="291844" name="Picture 4" descr="Customer Setup Process 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970" y="948953"/>
            <a:ext cx="6464300" cy="51165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三个控制帐户</a:t>
            </a:r>
          </a:p>
          <a:p>
            <a:r>
              <a:rPr lang="zh-CN" altLang="en-US" dirty="0" smtClean="0"/>
              <a:t>销售帐户的配置文件</a:t>
            </a:r>
          </a:p>
          <a:p>
            <a:r>
              <a:rPr lang="zh-CN" altLang="en-US" dirty="0" smtClean="0"/>
              <a:t>销售地址，发票地址，发货地址和最终用户的地址</a:t>
            </a:r>
          </a:p>
          <a:p>
            <a:r>
              <a:rPr lang="zh-CN" altLang="en-US" dirty="0" smtClean="0"/>
              <a:t>银行选项卡</a:t>
            </a:r>
            <a:endParaRPr lang="en-US" dirty="0"/>
          </a:p>
          <a:p>
            <a:pPr lvl="1"/>
            <a:r>
              <a:rPr lang="zh-CN" altLang="en-US" dirty="0" smtClean="0"/>
              <a:t>链接客户的银行账户到您的银行和付款格式</a:t>
            </a:r>
            <a:endParaRPr lang="en-US" dirty="0"/>
          </a:p>
          <a:p>
            <a:r>
              <a:rPr lang="zh-CN" altLang="en-US" dirty="0" smtClean="0"/>
              <a:t>信贷控制</a:t>
            </a:r>
          </a:p>
          <a:p>
            <a:r>
              <a:rPr lang="zh-CN" altLang="en-US" dirty="0" smtClean="0"/>
              <a:t>独立运作的客户数据</a:t>
            </a:r>
          </a:p>
          <a:p>
            <a:pPr lvl="1"/>
            <a:r>
              <a:rPr lang="zh-CN" altLang="en-US" dirty="0" smtClean="0"/>
              <a:t>客户数据维护</a:t>
            </a:r>
          </a:p>
          <a:p>
            <a:r>
              <a:rPr lang="zh-CN" altLang="en-US" dirty="0" smtClean="0"/>
              <a:t>电子邮件通知</a:t>
            </a:r>
          </a:p>
          <a:p>
            <a:r>
              <a:rPr lang="zh-CN" altLang="en-US" dirty="0" smtClean="0"/>
              <a:t>自动编号序列</a:t>
            </a:r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客户设置的重点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CS-040</a:t>
            </a:r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财务数据</a:t>
            </a:r>
            <a:r>
              <a:rPr lang="en-US" sz="2400" dirty="0" smtClean="0"/>
              <a:t>(</a:t>
            </a:r>
            <a:r>
              <a:rPr lang="zh-CN" altLang="en-US" sz="2400" dirty="0" smtClean="0"/>
              <a:t>客户创建</a:t>
            </a:r>
            <a:r>
              <a:rPr lang="en-US" sz="2400" dirty="0" smtClean="0"/>
              <a:t>)</a:t>
            </a:r>
            <a:endParaRPr lang="en-US" sz="2400" dirty="0"/>
          </a:p>
          <a:p>
            <a:pPr lvl="1"/>
            <a:r>
              <a:rPr lang="zh-CN" altLang="en-US" sz="2000" dirty="0" smtClean="0"/>
              <a:t>客户代码</a:t>
            </a:r>
          </a:p>
          <a:p>
            <a:pPr lvl="1"/>
            <a:r>
              <a:rPr lang="zh-CN" altLang="en-US" sz="2000" dirty="0" smtClean="0"/>
              <a:t>客户类型代码（可选）</a:t>
            </a:r>
          </a:p>
          <a:p>
            <a:pPr lvl="1"/>
            <a:r>
              <a:rPr lang="zh-CN" altLang="en-US" sz="2000" dirty="0" smtClean="0"/>
              <a:t>业务关系</a:t>
            </a:r>
          </a:p>
          <a:p>
            <a:pPr lvl="1"/>
            <a:r>
              <a:rPr lang="zh-CN" altLang="en-US" sz="2000" dirty="0" smtClean="0"/>
              <a:t>帐户配置文件</a:t>
            </a:r>
          </a:p>
          <a:p>
            <a:pPr lvl="1"/>
            <a:r>
              <a:rPr lang="zh-CN" altLang="en-US" sz="2000" dirty="0" smtClean="0"/>
              <a:t>信用条款</a:t>
            </a:r>
          </a:p>
          <a:p>
            <a:pPr lvl="1"/>
            <a:r>
              <a:rPr lang="zh-CN" altLang="en-US" sz="2000" dirty="0" smtClean="0"/>
              <a:t>信用评级代码（可选）</a:t>
            </a:r>
          </a:p>
          <a:p>
            <a:pPr lvl="1"/>
            <a:r>
              <a:rPr lang="zh-CN" altLang="en-US" sz="2000" dirty="0" smtClean="0"/>
              <a:t>税区</a:t>
            </a:r>
          </a:p>
          <a:p>
            <a:pPr lvl="1"/>
            <a:r>
              <a:rPr lang="zh-CN" altLang="en-US" sz="2000" dirty="0" smtClean="0"/>
              <a:t>发票状态代</a:t>
            </a:r>
            <a:r>
              <a:rPr lang="zh-CN" altLang="en-US" sz="2000" dirty="0" smtClean="0"/>
              <a:t>码</a:t>
            </a:r>
            <a:endParaRPr lang="en-US" altLang="zh-CN" sz="2000" dirty="0" smtClean="0"/>
          </a:p>
          <a:p>
            <a:r>
              <a:rPr lang="zh-CN" altLang="en-US" sz="2800" dirty="0" smtClean="0"/>
              <a:t>运行数据</a:t>
            </a:r>
            <a:r>
              <a:rPr lang="en-US" sz="2800" dirty="0" smtClean="0"/>
              <a:t> (</a:t>
            </a:r>
            <a:r>
              <a:rPr lang="zh-CN" altLang="en-US" sz="2800" dirty="0" smtClean="0"/>
              <a:t>客户数据维护</a:t>
            </a:r>
            <a:r>
              <a:rPr lang="en-US" sz="2800" dirty="0" smtClean="0"/>
              <a:t>)</a:t>
            </a:r>
            <a:endParaRPr lang="en-US" sz="2800" dirty="0"/>
          </a:p>
          <a:p>
            <a:pPr lvl="1"/>
            <a:r>
              <a:rPr lang="zh-CN" altLang="en-US" sz="2000" dirty="0" smtClean="0"/>
              <a:t>订单</a:t>
            </a:r>
            <a:endParaRPr lang="en-US" sz="2000" dirty="0"/>
          </a:p>
          <a:p>
            <a:pPr lvl="1"/>
            <a:r>
              <a:rPr lang="zh-CN" altLang="en-US" sz="2000" dirty="0" smtClean="0"/>
              <a:t>日记账集</a:t>
            </a:r>
            <a:endParaRPr lang="en-US" altLang="zh-CN" sz="2000" dirty="0" smtClean="0"/>
          </a:p>
          <a:p>
            <a:pPr lvl="1"/>
            <a:r>
              <a:rPr lang="en-US" sz="2000" dirty="0" smtClean="0"/>
              <a:t>EMT </a:t>
            </a:r>
            <a:r>
              <a:rPr lang="zh-CN" altLang="en-US" sz="2000" dirty="0" smtClean="0"/>
              <a:t>类型</a:t>
            </a:r>
            <a:endParaRPr lang="en-US" sz="2000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客户数据的设</a:t>
            </a:r>
            <a:r>
              <a:rPr lang="zh-CN" altLang="en-US" dirty="0" smtClean="0"/>
              <a:t>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销售分析</a:t>
            </a:r>
          </a:p>
          <a:p>
            <a:r>
              <a:rPr lang="zh-CN" altLang="en-US" dirty="0" smtClean="0"/>
              <a:t>系</a:t>
            </a:r>
            <a:r>
              <a:rPr lang="zh-CN" altLang="en-US" dirty="0" smtClean="0"/>
              <a:t>统范围有效</a:t>
            </a:r>
            <a:endParaRPr lang="zh-CN" altLang="en-US" dirty="0" smtClean="0"/>
          </a:p>
          <a:p>
            <a:r>
              <a:rPr lang="zh-CN" altLang="en-US" dirty="0" smtClean="0"/>
              <a:t>按客户类型定义</a:t>
            </a:r>
            <a:r>
              <a:rPr lang="en-US" altLang="zh-CN" dirty="0" smtClean="0"/>
              <a:t>GL</a:t>
            </a:r>
            <a:r>
              <a:rPr lang="zh-CN" altLang="en-US" dirty="0" smtClean="0"/>
              <a:t>销售帐户（</a:t>
            </a:r>
            <a:r>
              <a:rPr lang="zh-CN" altLang="en-US" sz="2000" dirty="0" smtClean="0"/>
              <a:t>可选</a:t>
            </a:r>
            <a:r>
              <a:rPr lang="zh-CN" altLang="en-US" dirty="0" smtClean="0"/>
              <a:t>）</a:t>
            </a:r>
          </a:p>
          <a:p>
            <a:pPr lvl="1"/>
            <a:r>
              <a:rPr lang="zh-CN" altLang="en-US" dirty="0" smtClean="0"/>
              <a:t>按客户类</a:t>
            </a:r>
            <a:r>
              <a:rPr lang="zh-CN" altLang="en-US" dirty="0" smtClean="0"/>
              <a:t>型报</a:t>
            </a:r>
            <a:r>
              <a:rPr lang="zh-CN" altLang="en-US" dirty="0" smtClean="0"/>
              <a:t>告销售和</a:t>
            </a:r>
            <a:r>
              <a:rPr lang="en-US" altLang="zh-CN" dirty="0" smtClean="0"/>
              <a:t>COGS</a:t>
            </a:r>
            <a:endParaRPr lang="en-US" dirty="0"/>
          </a:p>
        </p:txBody>
      </p:sp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客户类型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EF-CS-060</a:t>
            </a:r>
            <a:endParaRPr lang="en-US"/>
          </a:p>
        </p:txBody>
      </p:sp>
      <p:pic>
        <p:nvPicPr>
          <p:cNvPr id="29901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4863" y="3273465"/>
            <a:ext cx="4979987" cy="2776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系统范围有</a:t>
            </a:r>
            <a:r>
              <a:rPr lang="zh-CN" altLang="en-US" dirty="0" smtClean="0"/>
              <a:t>效</a:t>
            </a:r>
            <a:endParaRPr lang="en-US" dirty="0"/>
          </a:p>
          <a:p>
            <a:r>
              <a:rPr lang="zh-CN" altLang="en-US" dirty="0" smtClean="0"/>
              <a:t>评价客户的信</a:t>
            </a:r>
            <a:r>
              <a:rPr lang="zh-CN" altLang="en-US" dirty="0" smtClean="0"/>
              <a:t>贷可靠性</a:t>
            </a:r>
            <a:endParaRPr lang="en-US" dirty="0"/>
          </a:p>
          <a:p>
            <a:r>
              <a:rPr lang="zh-CN" altLang="en-US" dirty="0" smtClean="0"/>
              <a:t>报表</a:t>
            </a:r>
            <a:endParaRPr lang="en-US" dirty="0"/>
          </a:p>
        </p:txBody>
      </p:sp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</a:t>
            </a:r>
            <a:r>
              <a:rPr lang="zh-CN" altLang="en-US" dirty="0" smtClean="0"/>
              <a:t>户信贷评价代码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EF-CS-070</a:t>
            </a:r>
            <a:endParaRPr lang="en-US"/>
          </a:p>
        </p:txBody>
      </p:sp>
      <p:pic>
        <p:nvPicPr>
          <p:cNvPr id="297988" name="Picture 4" descr="Customer Credit Rating Cre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78250" y="2914494"/>
            <a:ext cx="4975225" cy="2728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财务设置</a:t>
            </a:r>
            <a:r>
              <a:rPr lang="en-US" dirty="0" smtClean="0"/>
              <a:t>: </a:t>
            </a:r>
            <a:r>
              <a:rPr lang="zh-CN" altLang="en-US" dirty="0" smtClean="0"/>
              <a:t>客户创建</a:t>
            </a:r>
            <a:endParaRPr lang="en-US" dirty="0"/>
          </a:p>
          <a:p>
            <a:r>
              <a:rPr lang="zh-CN" altLang="en-US" dirty="0" smtClean="0"/>
              <a:t>运行设置</a:t>
            </a:r>
            <a:r>
              <a:rPr lang="en-US" dirty="0" smtClean="0"/>
              <a:t>: </a:t>
            </a:r>
            <a:r>
              <a:rPr lang="zh-CN" altLang="en-US" dirty="0" smtClean="0"/>
              <a:t>客户数据维护</a:t>
            </a:r>
            <a:endParaRPr lang="en-US" dirty="0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客户设置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EF-CS-080</a:t>
            </a:r>
            <a:endParaRPr lang="en-US"/>
          </a:p>
        </p:txBody>
      </p:sp>
      <p:pic>
        <p:nvPicPr>
          <p:cNvPr id="29286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18201"/>
            <a:ext cx="5991225" cy="3724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928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6600" y="3766001"/>
            <a:ext cx="5610225" cy="2428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客户地址设置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EF-CS-090</a:t>
            </a:r>
            <a:endParaRPr lang="en-US"/>
          </a:p>
        </p:txBody>
      </p:sp>
      <p:sp>
        <p:nvSpPr>
          <p:cNvPr id="327684" name="Text Box 4"/>
          <p:cNvSpPr txBox="1">
            <a:spLocks noChangeArrowheads="1"/>
          </p:cNvSpPr>
          <p:nvPr/>
        </p:nvSpPr>
        <p:spPr bwMode="auto">
          <a:xfrm>
            <a:off x="3557307" y="1488135"/>
            <a:ext cx="2300931" cy="584775"/>
          </a:xfrm>
          <a:prstGeom prst="rect">
            <a:avLst/>
          </a:prstGeom>
          <a:solidFill>
            <a:srgbClr val="5A87C6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2600" dirty="0" smtClean="0">
                <a:solidFill>
                  <a:schemeClr val="bg1"/>
                </a:solidFill>
                <a:latin typeface="+mj-lt"/>
              </a:rPr>
              <a:t>销售订单</a:t>
            </a:r>
            <a:endParaRPr lang="en-US" sz="2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27685" name="Text Box 5"/>
          <p:cNvSpPr txBox="1">
            <a:spLocks noChangeArrowheads="1"/>
          </p:cNvSpPr>
          <p:nvPr/>
        </p:nvSpPr>
        <p:spPr bwMode="auto">
          <a:xfrm>
            <a:off x="806162" y="2921647"/>
            <a:ext cx="2302638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销售地址</a:t>
            </a:r>
            <a:endParaRPr lang="en-US" altLang="zh-CN" sz="1800" dirty="0" smtClean="0">
              <a:latin typeface="+mj-lt"/>
            </a:endParaRPr>
          </a:p>
          <a:p>
            <a:r>
              <a:rPr lang="zh-CN" altLang="en-US" sz="1800" dirty="0" smtClean="0"/>
              <a:t>提交订单</a:t>
            </a:r>
            <a:endParaRPr lang="en-US" sz="1800" dirty="0">
              <a:latin typeface="+mj-lt"/>
            </a:endParaRPr>
          </a:p>
        </p:txBody>
      </p:sp>
      <p:sp>
        <p:nvSpPr>
          <p:cNvPr id="327686" name="Text Box 6"/>
          <p:cNvSpPr txBox="1">
            <a:spLocks noChangeArrowheads="1"/>
          </p:cNvSpPr>
          <p:nvPr/>
        </p:nvSpPr>
        <p:spPr bwMode="auto">
          <a:xfrm>
            <a:off x="3501255" y="2929585"/>
            <a:ext cx="2408451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发票地址</a:t>
            </a:r>
            <a:endParaRPr lang="en-US" altLang="zh-CN" sz="1800" dirty="0" smtClean="0">
              <a:latin typeface="+mj-lt"/>
            </a:endParaRPr>
          </a:p>
          <a:p>
            <a:r>
              <a:rPr lang="zh-CN" altLang="en-US" sz="1800" dirty="0" smtClean="0">
                <a:latin typeface="+mj-lt"/>
              </a:rPr>
              <a:t>支付发票</a:t>
            </a:r>
            <a:endParaRPr lang="en-US" sz="1800" dirty="0">
              <a:latin typeface="+mj-lt"/>
            </a:endParaRPr>
          </a:p>
        </p:txBody>
      </p:sp>
      <p:sp>
        <p:nvSpPr>
          <p:cNvPr id="327687" name="Text Box 7"/>
          <p:cNvSpPr txBox="1">
            <a:spLocks noChangeArrowheads="1"/>
          </p:cNvSpPr>
          <p:nvPr/>
        </p:nvSpPr>
        <p:spPr bwMode="auto">
          <a:xfrm>
            <a:off x="6156291" y="2931172"/>
            <a:ext cx="2596185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发货地址</a:t>
            </a:r>
            <a:endParaRPr lang="en-US" altLang="zh-CN" sz="1800" dirty="0" smtClean="0">
              <a:latin typeface="+mj-lt"/>
            </a:endParaRPr>
          </a:p>
          <a:p>
            <a:r>
              <a:rPr lang="zh-CN" altLang="en-US" sz="1800" dirty="0" smtClean="0">
                <a:latin typeface="+mj-lt"/>
              </a:rPr>
              <a:t>接收订单发货</a:t>
            </a:r>
            <a:endParaRPr lang="en-US" sz="1800" dirty="0">
              <a:latin typeface="+mj-lt"/>
            </a:endParaRPr>
          </a:p>
        </p:txBody>
      </p:sp>
      <p:sp>
        <p:nvSpPr>
          <p:cNvPr id="327688" name="Text Box 8"/>
          <p:cNvSpPr txBox="1">
            <a:spLocks noChangeArrowheads="1"/>
          </p:cNvSpPr>
          <p:nvPr/>
        </p:nvSpPr>
        <p:spPr bwMode="auto">
          <a:xfrm>
            <a:off x="4059832" y="4363097"/>
            <a:ext cx="1234264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solidFill>
                  <a:srgbClr val="5A87C6"/>
                </a:solidFill>
                <a:latin typeface="+mj-lt"/>
              </a:rPr>
              <a:t>设置在</a:t>
            </a:r>
            <a:endParaRPr lang="en-US" sz="1800" dirty="0">
              <a:solidFill>
                <a:srgbClr val="5A87C6"/>
              </a:solidFill>
              <a:latin typeface="+mj-lt"/>
            </a:endParaRPr>
          </a:p>
        </p:txBody>
      </p:sp>
      <p:sp>
        <p:nvSpPr>
          <p:cNvPr id="327689" name="Text Box 9"/>
          <p:cNvSpPr txBox="1">
            <a:spLocks noChangeArrowheads="1"/>
          </p:cNvSpPr>
          <p:nvPr/>
        </p:nvSpPr>
        <p:spPr bwMode="auto">
          <a:xfrm>
            <a:off x="97788" y="4931422"/>
            <a:ext cx="3710639" cy="738664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客户创建</a:t>
            </a:r>
            <a:endParaRPr lang="en-US" altLang="zh-CN" sz="1800" dirty="0" smtClean="0">
              <a:latin typeface="+mj-lt"/>
            </a:endParaRPr>
          </a:p>
          <a:p>
            <a:r>
              <a:rPr lang="zh-CN" altLang="en-US" sz="1800" dirty="0" smtClean="0">
                <a:latin typeface="+mj-lt"/>
              </a:rPr>
              <a:t>客户数据维护</a:t>
            </a:r>
            <a:endParaRPr lang="en-US" sz="1800" dirty="0">
              <a:latin typeface="+mj-lt"/>
            </a:endParaRPr>
          </a:p>
        </p:txBody>
      </p:sp>
      <p:sp>
        <p:nvSpPr>
          <p:cNvPr id="327690" name="Text Box 10"/>
          <p:cNvSpPr txBox="1">
            <a:spLocks noChangeArrowheads="1"/>
          </p:cNvSpPr>
          <p:nvPr/>
        </p:nvSpPr>
        <p:spPr bwMode="auto">
          <a:xfrm>
            <a:off x="5871315" y="5072710"/>
            <a:ext cx="3167919" cy="461665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889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r>
              <a:rPr lang="zh-CN" altLang="en-US" sz="1800" dirty="0" smtClean="0">
                <a:latin typeface="+mj-lt"/>
              </a:rPr>
              <a:t>客户发货地址创建</a:t>
            </a:r>
            <a:endParaRPr lang="en-US" sz="1800" dirty="0">
              <a:latin typeface="+mj-lt"/>
            </a:endParaRPr>
          </a:p>
        </p:txBody>
      </p:sp>
      <p:cxnSp>
        <p:nvCxnSpPr>
          <p:cNvPr id="327693" name="AutoShape 13"/>
          <p:cNvCxnSpPr>
            <a:cxnSpLocks noChangeShapeType="1"/>
            <a:stCxn id="327684" idx="2"/>
            <a:endCxn id="327685" idx="0"/>
          </p:cNvCxnSpPr>
          <p:nvPr/>
        </p:nvCxnSpPr>
        <p:spPr bwMode="auto">
          <a:xfrm rot="5400000">
            <a:off x="2908259" y="1122132"/>
            <a:ext cx="848737" cy="2750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4" name="AutoShape 14"/>
          <p:cNvCxnSpPr>
            <a:cxnSpLocks noChangeShapeType="1"/>
            <a:stCxn id="327684" idx="2"/>
            <a:endCxn id="327686" idx="0"/>
          </p:cNvCxnSpPr>
          <p:nvPr/>
        </p:nvCxnSpPr>
        <p:spPr bwMode="auto">
          <a:xfrm rot="5400000">
            <a:off x="4278290" y="2500101"/>
            <a:ext cx="856675" cy="229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5" name="AutoShape 15"/>
          <p:cNvCxnSpPr>
            <a:cxnSpLocks noChangeShapeType="1"/>
            <a:stCxn id="327684" idx="2"/>
            <a:endCxn id="327687" idx="0"/>
          </p:cNvCxnSpPr>
          <p:nvPr/>
        </p:nvCxnSpPr>
        <p:spPr bwMode="auto">
          <a:xfrm rot="16200000" flipH="1">
            <a:off x="5651947" y="1128735"/>
            <a:ext cx="858262" cy="274661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6" name="AutoShape 16"/>
          <p:cNvCxnSpPr>
            <a:cxnSpLocks noChangeShapeType="1"/>
            <a:stCxn id="327686" idx="2"/>
            <a:endCxn id="327689" idx="0"/>
          </p:cNvCxnSpPr>
          <p:nvPr/>
        </p:nvCxnSpPr>
        <p:spPr bwMode="auto">
          <a:xfrm rot="5400000">
            <a:off x="2697709" y="2923649"/>
            <a:ext cx="1263173" cy="27523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27697" name="AutoShape 17"/>
          <p:cNvCxnSpPr>
            <a:cxnSpLocks noChangeShapeType="1"/>
            <a:stCxn id="327685" idx="2"/>
            <a:endCxn id="327689" idx="0"/>
          </p:cNvCxnSpPr>
          <p:nvPr/>
        </p:nvCxnSpPr>
        <p:spPr bwMode="auto">
          <a:xfrm rot="5400000">
            <a:off x="1319740" y="4293680"/>
            <a:ext cx="1271111" cy="437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327698" name="AutoShape 18"/>
          <p:cNvCxnSpPr>
            <a:cxnSpLocks noChangeShapeType="1"/>
            <a:stCxn id="327687" idx="2"/>
            <a:endCxn id="327690" idx="0"/>
          </p:cNvCxnSpPr>
          <p:nvPr/>
        </p:nvCxnSpPr>
        <p:spPr bwMode="auto">
          <a:xfrm rot="16200000" flipH="1">
            <a:off x="6753392" y="4370827"/>
            <a:ext cx="1402874" cy="89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86&quot;&gt;&lt;object type=&quot;3&quot; unique_id=&quot;10088&quot;&gt;&lt;property id=&quot;20148&quot; value=&quot;5&quot;/&gt;&lt;property id=&quot;20300&quot; value=&quot;Slide 1&quot;/&gt;&lt;property id=&quot;20307&quot; value=&quot;310&quot;/&gt;&lt;/object&gt;&lt;object type=&quot;3&quot; unique_id=&quot;10089&quot;&gt;&lt;property id=&quot;20148&quot; value=&quot;5&quot;/&gt;&lt;property id=&quot;20300&quot; value=&quot;Slide 2 - &amp;quot;Customer Setup Overview&amp;quot;&quot;/&gt;&lt;property id=&quot;20307&quot; value=&quot;346&quot;/&gt;&lt;/object&gt;&lt;object type=&quot;3&quot; unique_id=&quot;10090&quot;&gt;&lt;property id=&quot;20148&quot; value=&quot;5&quot;/&gt;&lt;property id=&quot;20300&quot; value=&quot;Slide 3 - &amp;quot;Customer Setup Flow&amp;quot;&quot;/&gt;&lt;property id=&quot;20307&quot; value=&quot;339&quot;/&gt;&lt;/object&gt;&lt;object type=&quot;3&quot; unique_id=&quot;10091&quot;&gt;&lt;property id=&quot;20148&quot; value=&quot;5&quot;/&gt;&lt;property id=&quot;20300&quot; value=&quot;Slide 4 - &amp;quot;Customer Setup - Highlights&amp;quot;&quot;/&gt;&lt;property id=&quot;20307&quot; value=&quot;336&quot;/&gt;&lt;/object&gt;&lt;object type=&quot;3&quot; unique_id=&quot;10092&quot;&gt;&lt;property id=&quot;20148&quot; value=&quot;5&quot;/&gt;&lt;property id=&quot;20300&quot; value=&quot;Slide 5 - &amp;quot;Customer Data Setup&amp;quot;&quot;/&gt;&lt;property id=&quot;20307&quot; value=&quot;338&quot;/&gt;&lt;/object&gt;&lt;object type=&quot;3&quot; unique_id=&quot;10093&quot;&gt;&lt;property id=&quot;20148&quot; value=&quot;5&quot;/&gt;&lt;property id=&quot;20300&quot; value=&quot;Slide 6 - &amp;quot;Customer Type&amp;quot;&quot;/&gt;&lt;property id=&quot;20307&quot; value=&quot;345&quot;/&gt;&lt;/object&gt;&lt;object type=&quot;3&quot; unique_id=&quot;10094&quot;&gt;&lt;property id=&quot;20148&quot; value=&quot;5&quot;/&gt;&lt;property id=&quot;20300&quot; value=&quot;Slide 7 - &amp;quot;Customer Credit Rating Code&amp;quot;&quot;/&gt;&lt;property id=&quot;20307&quot; value=&quot;344&quot;/&gt;&lt;/object&gt;&lt;object type=&quot;3&quot; unique_id=&quot;10095&quot;&gt;&lt;property id=&quot;20148&quot; value=&quot;5&quot;/&gt;&lt;property id=&quot;20300&quot; value=&quot;Slide 8 - &amp;quot;Customer Setup&amp;quot;&quot;/&gt;&lt;property id=&quot;20307&quot; value=&quot;340&quot;/&gt;&lt;/object&gt;&lt;object type=&quot;3&quot; unique_id=&quot;10096&quot;&gt;&lt;property id=&quot;20148&quot; value=&quot;5&quot;/&gt;&lt;property id=&quot;20300&quot; value=&quot;Slide 9 - &amp;quot;Customer Address Setup&amp;quot;&quot;/&gt;&lt;property id=&quot;20307&quot; value=&quot;355&quot;/&gt;&lt;/object&gt;&lt;object type=&quot;3&quot; unique_id=&quot;10097&quot;&gt;&lt;property id=&quot;20148&quot; value=&quot;5&quot;/&gt;&lt;property id=&quot;20300&quot; value=&quot;Slide 10 - &amp;quot;Business Relation Addresses&amp;quot;&quot;/&gt;&lt;property id=&quot;20307&quot; value=&quot;348&quot;/&gt;&lt;/object&gt;&lt;object type=&quot;3&quot; unique_id=&quot;10098&quot;&gt;&lt;property id=&quot;20148&quot; value=&quot;5&quot;/&gt;&lt;property id=&quot;20300&quot; value=&quot;Slide 11&quot;/&gt;&lt;property id=&quot;20307&quot; value=&quot;349&quot;/&gt;&lt;/object&gt;&lt;object type=&quot;3&quot; unique_id=&quot;10099&quot;&gt;&lt;property id=&quot;20148&quot; value=&quot;5&quot;/&gt;&lt;property id=&quot;20300&quot; value=&quot;Slide 12 - &amp;quot;Customer Ship-To Scenarios&amp;quot;&quot;/&gt;&lt;property id=&quot;20307&quot; value=&quot;356&quot;/&gt;&lt;/object&gt;&lt;object type=&quot;3&quot; unique_id=&quot;10100&quot;&gt;&lt;property id=&quot;20148&quot; value=&quot;5&quot;/&gt;&lt;property id=&quot;20300&quot; value=&quot;Slide 13 - &amp;quot;Customer Ship-To Create&amp;quot;&quot;/&gt;&lt;property id=&quot;20307&quot; value=&quot;351&quot;/&gt;&lt;/object&gt;&lt;object type=&quot;3&quot; unique_id=&quot;10101&quot;&gt;&lt;property id=&quot;20148&quot; value=&quot;5&quot;/&gt;&lt;property id=&quot;20300&quot; value=&quot;Slide 14 - &amp;quot;Defining End-Users&amp;quot;&quot;/&gt;&lt;property id=&quot;20307&quot; value=&quot;352&quot;/&gt;&lt;/object&gt;&lt;object type=&quot;3&quot; unique_id=&quot;10102&quot;&gt;&lt;property id=&quot;20148&quot; value=&quot;5&quot;/&gt;&lt;property id=&quot;20300&quot; value=&quot;Slide 15 - &amp;quot;End-User Creation Scenarios&amp;quot;&quot;/&gt;&lt;property id=&quot;20307&quot; value=&quot;353&quot;/&gt;&lt;/object&gt;&lt;object type=&quot;3&quot; unique_id=&quot;10103&quot;&gt;&lt;property id=&quot;20148&quot; value=&quot;5&quot;/&gt;&lt;property id=&quot;20300&quot; value=&quot;Slide 16 - &amp;quot;End User Creation Scenarios&amp;quot;&quot;/&gt;&lt;property id=&quot;20307&quot; value=&quot;357&quot;/&gt;&lt;/object&gt;&lt;object type=&quot;3&quot; unique_id=&quot;10104&quot;&gt;&lt;property id=&quot;20148&quot; value=&quot;5&quot;/&gt;&lt;property id=&quot;20300&quot; value=&quot;Slide 17 - &amp;quot;End User Create&amp;quot;&quot;/&gt;&lt;property id=&quot;20307&quot; value=&quot;354&quot;/&gt;&lt;/object&gt;&lt;object type=&quot;3&quot; unique_id=&quot;10105&quot;&gt;&lt;property id=&quot;20148&quot; value=&quot;5&quot;/&gt;&lt;property id=&quot;20300&quot; value=&quot;Slide 18 - &amp;quot;Managing Customer Credit&amp;quot;&quot;/&gt;&lt;property id=&quot;20307&quot; value=&quot;342&quot;/&gt;&lt;/object&gt;&lt;object type=&quot;3&quot; unique_id=&quot;10106&quot;&gt;&lt;property id=&quot;20148&quot; value=&quot;5&quot;/&gt;&lt;property id=&quot;20300&quot; value=&quot;Slide 19 - &amp;quot;Hands-on Exercise&amp;quot;&quot;/&gt;&lt;property id=&quot;20307&quot; value=&quot;343&quot;/&gt;&lt;/object&gt;&lt;/object&gt;&lt;object type=&quot;8&quot; unique_id=&quot;10087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1882</TotalTime>
  <Words>782</Words>
  <Application>Microsoft Office PowerPoint</Application>
  <PresentationFormat>On-screen Show (4:3)</PresentationFormat>
  <Paragraphs>140</Paragraphs>
  <Slides>18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客户设置</vt:lpstr>
      <vt:lpstr>客户设置概述</vt:lpstr>
      <vt:lpstr>客户设置流程</vt:lpstr>
      <vt:lpstr>客户设置的重点</vt:lpstr>
      <vt:lpstr>客户数据的设置</vt:lpstr>
      <vt:lpstr>客户类型</vt:lpstr>
      <vt:lpstr>客户信贷评价代码</vt:lpstr>
      <vt:lpstr>客户设置</vt:lpstr>
      <vt:lpstr>客户地址设置</vt:lpstr>
      <vt:lpstr>业务关系地址</vt:lpstr>
      <vt:lpstr>客户创建</vt:lpstr>
      <vt:lpstr>客户发货地址案例</vt:lpstr>
      <vt:lpstr>客户发货地址创建</vt:lpstr>
      <vt:lpstr>定义最终用户</vt:lpstr>
      <vt:lpstr>最终用户创建案例</vt:lpstr>
      <vt:lpstr>最终用户创建</vt:lpstr>
      <vt:lpstr>管理客户信贷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115</cp:revision>
  <dcterms:created xsi:type="dcterms:W3CDTF">2006-05-18T22:11:08Z</dcterms:created>
  <dcterms:modified xsi:type="dcterms:W3CDTF">2011-11-14T05:57:30Z</dcterms:modified>
</cp:coreProperties>
</file>