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13"/>
  </p:notesMasterIdLst>
  <p:handoutMasterIdLst>
    <p:handoutMasterId r:id="rId14"/>
  </p:handoutMasterIdLst>
  <p:sldIdLst>
    <p:sldId id="264" r:id="rId2"/>
    <p:sldId id="265" r:id="rId3"/>
    <p:sldId id="275" r:id="rId4"/>
    <p:sldId id="268" r:id="rId5"/>
    <p:sldId id="266" r:id="rId6"/>
    <p:sldId id="267" r:id="rId7"/>
    <p:sldId id="271" r:id="rId8"/>
    <p:sldId id="270" r:id="rId9"/>
    <p:sldId id="269" r:id="rId10"/>
    <p:sldId id="274" r:id="rId11"/>
    <p:sldId id="272" r:id="rId12"/>
  </p:sldIdLst>
  <p:sldSz cx="9144000" cy="6858000" type="screen4x3"/>
  <p:notesSz cx="6858000" cy="9144000"/>
  <p:custDataLst>
    <p:tags r:id="rId15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2461AA"/>
    <a:srgbClr val="808080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195" autoAdjust="0"/>
    <p:restoredTop sz="99736" autoAdjust="0"/>
  </p:normalViewPr>
  <p:slideViewPr>
    <p:cSldViewPr snapToGrid="0">
      <p:cViewPr>
        <p:scale>
          <a:sx n="100" d="100"/>
          <a:sy n="100" d="100"/>
        </p:scale>
        <p:origin x="-678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04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1904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C5F70BEB-1B45-48EF-94EA-C53214258A3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r>
              <a:rPr lang="en-US"/>
              <a:t>3.3_1_banking entry</a:t>
            </a:r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0B95307C-3025-4B1C-9548-C418C8A28A2B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81026-83A4-4FFD-A143-94D22B999CBD}" type="slidenum">
              <a:rPr lang="en-US"/>
              <a:pPr/>
              <a:t>1</a:t>
            </a:fld>
            <a:endParaRPr lang="en-US"/>
          </a:p>
        </p:txBody>
      </p:sp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D5794D3-8985-4435-B108-79F05A97F467}" type="slidenum">
              <a:rPr lang="en-US"/>
              <a:pPr/>
              <a:t>4</a:t>
            </a:fld>
            <a:endParaRPr lang="en-US"/>
          </a:p>
        </p:txBody>
      </p:sp>
      <p:sp>
        <p:nvSpPr>
          <p:cNvPr id="215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has one of the following statuses depending on the status of its statement lines:</a:t>
            </a:r>
            <a:endParaRPr lang="en-GB" b="1"/>
          </a:p>
          <a:p>
            <a:pPr lvl="1"/>
            <a:r>
              <a:rPr lang="en-GB" b="1"/>
              <a:t>Allocated. </a:t>
            </a:r>
            <a:r>
              <a:rPr lang="en-GB"/>
              <a:t>All statement lines are allocated</a:t>
            </a:r>
            <a:endParaRPr lang="en-GB" b="1"/>
          </a:p>
          <a:p>
            <a:pPr lvl="1"/>
            <a:r>
              <a:rPr lang="en-GB" b="1"/>
              <a:t>Unallocated. </a:t>
            </a:r>
            <a:r>
              <a:rPr lang="en-GB"/>
              <a:t>No statement lines are allocated yet</a:t>
            </a:r>
            <a:endParaRPr lang="en-GB" b="1"/>
          </a:p>
          <a:p>
            <a:pPr lvl="1"/>
            <a:r>
              <a:rPr lang="en-GB" b="1"/>
              <a:t>Partially</a:t>
            </a:r>
            <a:r>
              <a:rPr lang="en-GB"/>
              <a:t> </a:t>
            </a:r>
            <a:r>
              <a:rPr lang="en-GB" b="1"/>
              <a:t>Allocated</a:t>
            </a:r>
            <a:r>
              <a:rPr lang="en-GB"/>
              <a:t>. Some (but not all) statement lines are allocated</a:t>
            </a: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0E4D4D2-C437-47E8-98CE-BBD4207D5E26}" type="slidenum">
              <a:rPr lang="en-US"/>
              <a:pPr/>
              <a:t>6</a:t>
            </a:fld>
            <a:endParaRPr lang="en-US"/>
          </a:p>
        </p:txBody>
      </p:sp>
      <p:sp>
        <p:nvSpPr>
          <p:cNvPr id="216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 statement lines can be created manually or uploaded.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136CCB-9B5B-48E9-B7E9-506FFF718211}" type="slidenum">
              <a:rPr lang="en-US"/>
              <a:pPr/>
              <a:t>7</a:t>
            </a:fld>
            <a:endParaRPr lang="en-US"/>
          </a:p>
        </p:txBody>
      </p:sp>
      <p:sp>
        <p:nvSpPr>
          <p:cNvPr id="217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Banking Entry Allocate</a:t>
            </a:r>
          </a:p>
          <a:p>
            <a:pPr lvl="1"/>
            <a:r>
              <a:rPr lang="en-US"/>
              <a:t>Browse through unallocated/partially allocated bank statements</a:t>
            </a:r>
          </a:p>
          <a:p>
            <a:r>
              <a:rPr lang="en-US"/>
              <a:t>Select a bank statement in the browse</a:t>
            </a:r>
          </a:p>
          <a:p>
            <a:pPr lvl="1"/>
            <a:r>
              <a:rPr lang="en-US"/>
              <a:t>Screen with one bank statement</a:t>
            </a:r>
          </a:p>
          <a:p>
            <a:r>
              <a:rPr lang="en-US"/>
              <a:t>Select a bank statement line</a:t>
            </a:r>
          </a:p>
          <a:p>
            <a:r>
              <a:rPr lang="en-US"/>
              <a:t>Use Allocation button </a:t>
            </a:r>
          </a:p>
          <a:p>
            <a:r>
              <a:rPr lang="en-US"/>
              <a:t>or</a:t>
            </a:r>
          </a:p>
          <a:p>
            <a:r>
              <a:rPr lang="en-US"/>
              <a:t>Right-mouse click and select Allocate</a:t>
            </a:r>
          </a:p>
          <a:p>
            <a:r>
              <a:rPr lang="en-US"/>
              <a:t>Fill-out the Allocation screen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923F624-38FD-4711-AEC7-D1FE0C97793D}" type="slidenum">
              <a:rPr lang="en-US"/>
              <a:pPr/>
              <a:t>8</a:t>
            </a:fld>
            <a:endParaRPr lang="en-US"/>
          </a:p>
        </p:txBody>
      </p:sp>
      <p:sp>
        <p:nvSpPr>
          <p:cNvPr id="222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Each statement line must be allocated to:</a:t>
            </a:r>
          </a:p>
          <a:p>
            <a:pPr lvl="1"/>
            <a:r>
              <a:rPr lang="en-GB"/>
              <a:t>An invoice (customer or supplier)</a:t>
            </a:r>
          </a:p>
          <a:p>
            <a:pPr lvl="2"/>
            <a:r>
              <a:rPr lang="en-GB"/>
              <a:t>Open item (including prepayments) </a:t>
            </a:r>
          </a:p>
          <a:p>
            <a:pPr lvl="1"/>
            <a:r>
              <a:rPr lang="en-GB"/>
              <a:t>A GL account</a:t>
            </a:r>
          </a:p>
          <a:p>
            <a:pPr lvl="1"/>
            <a:r>
              <a:rPr lang="en-GB"/>
              <a:t>A payment selection </a:t>
            </a:r>
          </a:p>
          <a:p>
            <a:pPr lvl="2"/>
            <a:r>
              <a:rPr lang="en-GB"/>
              <a:t>Payment selection is a grouping of payments (supplier related) or a direct debit (customer related)</a:t>
            </a:r>
          </a:p>
          <a:p>
            <a:pPr lvl="1"/>
            <a:r>
              <a:rPr lang="en-GB"/>
              <a:t>A payment (check, draft, …)</a:t>
            </a:r>
            <a:endParaRPr lang="en-US"/>
          </a:p>
          <a:p>
            <a:pPr lvl="2"/>
            <a:endParaRPr lang="en-GB"/>
          </a:p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3.3_1_banking entry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CE0575-68C4-4599-B0C9-9B04F944699F}" type="slidenum">
              <a:rPr lang="en-US"/>
              <a:pPr/>
              <a:t>9</a:t>
            </a:fld>
            <a:endParaRPr lang="en-US"/>
          </a:p>
        </p:txBody>
      </p:sp>
      <p:sp>
        <p:nvSpPr>
          <p:cNvPr id="223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Status update</a:t>
            </a:r>
          </a:p>
          <a:p>
            <a:pPr lvl="1"/>
            <a:r>
              <a:rPr lang="en-GB"/>
              <a:t>The status of the bank statement defines which fields</a:t>
            </a:r>
          </a:p>
          <a:p>
            <a:pPr lvl="1"/>
            <a:r>
              <a:rPr lang="en-GB"/>
              <a:t>are modifiable:</a:t>
            </a:r>
          </a:p>
          <a:p>
            <a:pPr lvl="1"/>
            <a:r>
              <a:rPr lang="en-GB"/>
              <a:t>Allocated: All fields are read-only; only the View activity is allowed</a:t>
            </a:r>
          </a:p>
          <a:p>
            <a:pPr lvl="1"/>
            <a:r>
              <a:rPr lang="en-GB"/>
              <a:t>Not Allocated/Partly Allocated:</a:t>
            </a:r>
          </a:p>
          <a:p>
            <a:pPr lvl="2"/>
            <a:r>
              <a:rPr lang="en-GB"/>
              <a:t>Bank Statement Number</a:t>
            </a:r>
          </a:p>
          <a:p>
            <a:pPr lvl="2"/>
            <a:r>
              <a:rPr lang="en-GB"/>
              <a:t>Posting Year/Date (used at registration time)</a:t>
            </a:r>
          </a:p>
          <a:p>
            <a:pPr lvl="2"/>
            <a:r>
              <a:rPr lang="en-GB"/>
              <a:t>Opening Balance</a:t>
            </a:r>
          </a:p>
          <a:p>
            <a:pPr lvl="2"/>
            <a:r>
              <a:rPr lang="en-GB"/>
              <a:t>All line information</a:t>
            </a:r>
          </a:p>
          <a:p>
            <a:r>
              <a:rPr lang="en-US"/>
              <a:t>Delete  </a:t>
            </a:r>
          </a:p>
          <a:p>
            <a:pPr lvl="1"/>
            <a:r>
              <a:rPr lang="en-GB"/>
              <a:t>Only allowed for statements with status Unallocated</a:t>
            </a:r>
            <a:r>
              <a:rPr lang="en-US"/>
              <a:t> </a:t>
            </a:r>
          </a:p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2008-EF-BE-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19200" y="4648200"/>
            <a:ext cx="7467600" cy="762000"/>
          </a:xfrm>
        </p:spPr>
        <p:txBody>
          <a:bodyPr/>
          <a:lstStyle>
            <a:lvl1pPr algn="r">
              <a:defRPr sz="2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19200" y="5410200"/>
            <a:ext cx="7467600" cy="762000"/>
          </a:xfrm>
        </p:spPr>
        <p:txBody>
          <a:bodyPr tIns="45720" bIns="45720"/>
          <a:lstStyle>
            <a:lvl1pPr marL="0" indent="0" algn="r">
              <a:buFont typeface="Webdings" pitchFamily="18" charset="2"/>
              <a:buNone/>
              <a:defRPr sz="2000" b="1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EF-BE-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400" b="0" dirty="0" smtClean="0">
                <a:solidFill>
                  <a:schemeClr val="tx1"/>
                </a:solidFill>
              </a:rPr>
              <a:t>银行对账单</a:t>
            </a: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 smtClean="0"/>
              <a:t>企业版</a:t>
            </a:r>
            <a:r>
              <a:rPr lang="zh-CN" altLang="en-US" dirty="0" smtClean="0"/>
              <a:t>财</a:t>
            </a:r>
            <a:r>
              <a:rPr lang="zh-CN" altLang="en-US" dirty="0" smtClean="0"/>
              <a:t>务基础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案例</a:t>
            </a:r>
            <a:r>
              <a:rPr lang="en-US" dirty="0" smtClean="0"/>
              <a:t> </a:t>
            </a:r>
            <a:r>
              <a:rPr lang="en-US" dirty="0"/>
              <a:t>1: 2 </a:t>
            </a:r>
            <a:r>
              <a:rPr lang="zh-CN" altLang="en-US" dirty="0" smtClean="0"/>
              <a:t>货币</a:t>
            </a:r>
            <a:endParaRPr lang="en-US" dirty="0"/>
          </a:p>
          <a:p>
            <a:pPr lvl="1"/>
            <a:r>
              <a:rPr lang="zh-CN" altLang="en-US" dirty="0" smtClean="0"/>
              <a:t>例如</a:t>
            </a:r>
            <a:r>
              <a:rPr lang="en-US" dirty="0" smtClean="0"/>
              <a:t>: </a:t>
            </a:r>
            <a:r>
              <a:rPr lang="en-US" dirty="0"/>
              <a:t>EUR </a:t>
            </a:r>
            <a:r>
              <a:rPr lang="zh-CN" altLang="en-US" dirty="0" smtClean="0"/>
              <a:t>银行</a:t>
            </a:r>
            <a:r>
              <a:rPr lang="en-US" dirty="0" smtClean="0"/>
              <a:t>, </a:t>
            </a:r>
            <a:r>
              <a:rPr lang="en-US" dirty="0"/>
              <a:t>CNY </a:t>
            </a:r>
            <a:r>
              <a:rPr lang="zh-CN" altLang="en-US" dirty="0" smtClean="0"/>
              <a:t>付款</a:t>
            </a:r>
            <a:endParaRPr lang="en-US" dirty="0"/>
          </a:p>
          <a:p>
            <a:pPr lvl="1"/>
            <a:r>
              <a:rPr lang="zh-CN" altLang="en-US" dirty="0" smtClean="0"/>
              <a:t>银行汇率</a:t>
            </a:r>
            <a:r>
              <a:rPr lang="en-US" dirty="0" smtClean="0"/>
              <a:t>: </a:t>
            </a:r>
            <a:r>
              <a:rPr lang="en-US" dirty="0"/>
              <a:t>1 EUR = 10.10 CNY</a:t>
            </a:r>
          </a:p>
          <a:p>
            <a:endParaRPr lang="en-US" dirty="0"/>
          </a:p>
          <a:p>
            <a:r>
              <a:rPr lang="zh-CN" altLang="en-US" dirty="0" smtClean="0"/>
              <a:t>案例</a:t>
            </a:r>
            <a:r>
              <a:rPr lang="en-US" dirty="0" smtClean="0"/>
              <a:t> </a:t>
            </a:r>
            <a:r>
              <a:rPr lang="en-US" dirty="0"/>
              <a:t>2: 3 </a:t>
            </a:r>
            <a:r>
              <a:rPr lang="zh-CN" altLang="en-US" dirty="0" smtClean="0"/>
              <a:t>货币</a:t>
            </a:r>
            <a:endParaRPr lang="en-US" dirty="0"/>
          </a:p>
          <a:p>
            <a:pPr lvl="1"/>
            <a:r>
              <a:rPr lang="zh-CN" altLang="en-US" dirty="0" smtClean="0"/>
              <a:t>例如</a:t>
            </a:r>
            <a:r>
              <a:rPr lang="en-US" dirty="0" smtClean="0"/>
              <a:t>: </a:t>
            </a:r>
            <a:r>
              <a:rPr lang="en-US" dirty="0"/>
              <a:t>EUR </a:t>
            </a:r>
            <a:r>
              <a:rPr lang="zh-CN" altLang="en-US" dirty="0" smtClean="0"/>
              <a:t>银行</a:t>
            </a:r>
            <a:r>
              <a:rPr lang="en-US" dirty="0" smtClean="0"/>
              <a:t> </a:t>
            </a:r>
            <a:r>
              <a:rPr lang="en-US" dirty="0"/>
              <a:t>- USD </a:t>
            </a:r>
            <a:r>
              <a:rPr lang="zh-CN" altLang="en-US" dirty="0" smtClean="0"/>
              <a:t>付款</a:t>
            </a:r>
            <a:r>
              <a:rPr lang="en-US" dirty="0" smtClean="0"/>
              <a:t>, </a:t>
            </a:r>
            <a:r>
              <a:rPr lang="en-US" dirty="0"/>
              <a:t>CNY </a:t>
            </a:r>
            <a:r>
              <a:rPr lang="zh-CN" altLang="en-US" dirty="0" smtClean="0"/>
              <a:t>发票</a:t>
            </a:r>
            <a:endParaRPr lang="en-US" dirty="0"/>
          </a:p>
          <a:p>
            <a:pPr lvl="1"/>
            <a:r>
              <a:rPr lang="zh-CN" altLang="en-US" dirty="0" smtClean="0"/>
              <a:t>银行汇率</a:t>
            </a:r>
            <a:r>
              <a:rPr lang="en-US" dirty="0" smtClean="0"/>
              <a:t>: </a:t>
            </a:r>
            <a:r>
              <a:rPr lang="en-US" dirty="0"/>
              <a:t>1 EUR = 1.75 USD</a:t>
            </a:r>
          </a:p>
          <a:p>
            <a:pPr lvl="1">
              <a:buFontTx/>
              <a:buNone/>
            </a:pPr>
            <a:endParaRPr lang="en-US" dirty="0"/>
          </a:p>
        </p:txBody>
      </p:sp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2800" dirty="0" smtClean="0"/>
              <a:t>银行对账单和外币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EF-BE-100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银行对账单相关报表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EF-BE-110</a:t>
            </a:r>
            <a:endParaRPr lang="en-US"/>
          </a:p>
        </p:txBody>
      </p:sp>
      <p:pic>
        <p:nvPicPr>
          <p:cNvPr id="207879" name="Picture 7" descr="CashBankGLR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709738"/>
            <a:ext cx="8513763" cy="36004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银行流程</a:t>
            </a:r>
            <a:endParaRPr lang="en-US" dirty="0"/>
          </a:p>
          <a:p>
            <a:r>
              <a:rPr lang="zh-CN" altLang="en-US" dirty="0" smtClean="0"/>
              <a:t>银行对帐单分配</a:t>
            </a:r>
          </a:p>
          <a:p>
            <a:pPr lvl="1"/>
            <a:r>
              <a:rPr lang="zh-CN" altLang="en-US" dirty="0" smtClean="0"/>
              <a:t>先决条件</a:t>
            </a:r>
          </a:p>
          <a:p>
            <a:pPr lvl="1"/>
            <a:r>
              <a:rPr lang="zh-CN" altLang="en-US" dirty="0" smtClean="0"/>
              <a:t>流程</a:t>
            </a:r>
          </a:p>
          <a:p>
            <a:pPr lvl="1"/>
            <a:r>
              <a:rPr lang="zh-CN" altLang="en-US" dirty="0" smtClean="0"/>
              <a:t>活动</a:t>
            </a:r>
          </a:p>
          <a:p>
            <a:r>
              <a:rPr lang="zh-CN" altLang="en-US" dirty="0" smtClean="0"/>
              <a:t>银行对账单，其他活动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概述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EF-BE-020</a:t>
            </a:r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银行流程</a:t>
            </a:r>
            <a:endParaRPr lang="en-US" dirty="0"/>
          </a:p>
        </p:txBody>
      </p:sp>
      <p:sp>
        <p:nvSpPr>
          <p:cNvPr id="4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EF-BE-030</a:t>
            </a:r>
            <a:endParaRPr lang="en-US"/>
          </a:p>
        </p:txBody>
      </p:sp>
      <p:pic>
        <p:nvPicPr>
          <p:cNvPr id="21811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0188" y="935038"/>
            <a:ext cx="8666162" cy="4933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tabLst>
                <a:tab pos="2690813" algn="l"/>
              </a:tabLst>
            </a:pPr>
            <a:r>
              <a:rPr lang="zh-CN" altLang="en-US" dirty="0" smtClean="0"/>
              <a:t>创建银行对帐单</a:t>
            </a:r>
          </a:p>
          <a:p>
            <a:pPr>
              <a:tabLst>
                <a:tab pos="2690813" algn="l"/>
              </a:tabLst>
            </a:pPr>
            <a:r>
              <a:rPr lang="zh-CN" altLang="en-US" dirty="0" smtClean="0"/>
              <a:t>分配和注册银行对帐单行</a:t>
            </a:r>
          </a:p>
          <a:p>
            <a:pPr>
              <a:tabLst>
                <a:tab pos="2690813" algn="l"/>
              </a:tabLst>
            </a:pPr>
            <a:r>
              <a:rPr lang="zh-CN" altLang="en-US" dirty="0" smtClean="0"/>
              <a:t>对账单状态</a:t>
            </a:r>
          </a:p>
          <a:p>
            <a:pPr lvl="1">
              <a:tabLst>
                <a:tab pos="2690813" algn="l"/>
              </a:tabLst>
            </a:pPr>
            <a:r>
              <a:rPr lang="zh-CN" altLang="en-US" dirty="0" smtClean="0"/>
              <a:t>已分配，未分配，部分分配</a:t>
            </a:r>
            <a:endParaRPr lang="en-US" dirty="0"/>
          </a:p>
        </p:txBody>
      </p:sp>
      <p:sp>
        <p:nvSpPr>
          <p:cNvPr id="19968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银行流程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EF-BE-040</a:t>
            </a:r>
            <a:endParaRPr lang="en-US"/>
          </a:p>
        </p:txBody>
      </p:sp>
      <p:pic>
        <p:nvPicPr>
          <p:cNvPr id="19968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8050" y="2868613"/>
            <a:ext cx="7324725" cy="32099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99685" name="Rectangle 5"/>
          <p:cNvSpPr>
            <a:spLocks noChangeArrowheads="1"/>
          </p:cNvSpPr>
          <p:nvPr/>
        </p:nvSpPr>
        <p:spPr bwMode="auto">
          <a:xfrm>
            <a:off x="5383213" y="4919663"/>
            <a:ext cx="2949575" cy="25717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先</a:t>
            </a:r>
            <a:r>
              <a:rPr lang="zh-CN" altLang="en-US" dirty="0" smtClean="0"/>
              <a:t>决条件</a:t>
            </a:r>
          </a:p>
          <a:p>
            <a:r>
              <a:rPr lang="zh-CN" altLang="en-US" dirty="0" smtClean="0"/>
              <a:t>流程</a:t>
            </a:r>
          </a:p>
          <a:p>
            <a:r>
              <a:rPr lang="zh-CN" altLang="en-US" dirty="0" smtClean="0"/>
              <a:t>活</a:t>
            </a:r>
            <a:r>
              <a:rPr lang="zh-CN" altLang="en-US" dirty="0" smtClean="0"/>
              <a:t>动</a:t>
            </a:r>
            <a:r>
              <a:rPr lang="en-US" dirty="0" smtClean="0"/>
              <a:t> </a:t>
            </a:r>
          </a:p>
          <a:p>
            <a:pPr lvl="1"/>
            <a:r>
              <a:rPr lang="zh-CN" altLang="en-US" dirty="0" smtClean="0"/>
              <a:t>分配给发票</a:t>
            </a:r>
          </a:p>
          <a:p>
            <a:pPr lvl="1"/>
            <a:r>
              <a:rPr lang="zh-CN" altLang="en-US" dirty="0" smtClean="0"/>
              <a:t>分配到</a:t>
            </a:r>
            <a:r>
              <a:rPr lang="en-US" altLang="zh-CN" dirty="0" smtClean="0"/>
              <a:t>GL</a:t>
            </a:r>
            <a:r>
              <a:rPr lang="zh-CN" altLang="en-US" dirty="0" smtClean="0"/>
              <a:t>帐户</a:t>
            </a:r>
          </a:p>
          <a:p>
            <a:pPr lvl="1"/>
            <a:r>
              <a:rPr lang="zh-CN" altLang="en-US" dirty="0" smtClean="0"/>
              <a:t>分配给付款选择</a:t>
            </a:r>
          </a:p>
          <a:p>
            <a:pPr lvl="1"/>
            <a:r>
              <a:rPr lang="zh-CN" altLang="en-US" dirty="0" smtClean="0"/>
              <a:t>分配给付款</a:t>
            </a:r>
            <a:endParaRPr lang="en-US" dirty="0"/>
          </a:p>
        </p:txBody>
      </p:sp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zh-CN" altLang="en-US" dirty="0" smtClean="0"/>
              <a:t>银行对帐单分配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EF-BE-050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强制的</a:t>
            </a:r>
            <a:endParaRPr lang="en-US" dirty="0"/>
          </a:p>
          <a:p>
            <a:pPr lvl="1"/>
            <a:r>
              <a:rPr lang="zh-CN" altLang="en-US" dirty="0" smtClean="0"/>
              <a:t>至少有</a:t>
            </a:r>
            <a:r>
              <a:rPr lang="zh-CN" altLang="en-US" dirty="0" smtClean="0"/>
              <a:t>一行</a:t>
            </a:r>
            <a:r>
              <a:rPr lang="zh-CN" altLang="en-US" dirty="0" smtClean="0"/>
              <a:t>的银行对帐单</a:t>
            </a:r>
          </a:p>
          <a:p>
            <a:pPr lvl="1"/>
            <a:r>
              <a:rPr lang="zh-CN" altLang="en-US" dirty="0" smtClean="0"/>
              <a:t>当前活动：创建，修改或分配</a:t>
            </a:r>
            <a:endParaRPr lang="en-US" dirty="0"/>
          </a:p>
          <a:p>
            <a:r>
              <a:rPr lang="zh-CN" altLang="en-US" dirty="0" smtClean="0"/>
              <a:t>可选的</a:t>
            </a:r>
            <a:endParaRPr lang="en-US" dirty="0"/>
          </a:p>
          <a:p>
            <a:pPr lvl="1"/>
            <a:r>
              <a:rPr lang="zh-CN" altLang="en-US" dirty="0" smtClean="0"/>
              <a:t>没有</a:t>
            </a:r>
            <a:endParaRPr lang="en-US" dirty="0"/>
          </a:p>
        </p:txBody>
      </p:sp>
      <p:sp>
        <p:nvSpPr>
          <p:cNvPr id="1986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银行对帐单分</a:t>
            </a:r>
            <a:r>
              <a:rPr lang="zh-CN" altLang="en-US" dirty="0" smtClean="0"/>
              <a:t>配</a:t>
            </a:r>
            <a:r>
              <a:rPr lang="zh-CN" altLang="en-US" dirty="0" smtClean="0"/>
              <a:t>先决条</a:t>
            </a:r>
            <a:r>
              <a:rPr lang="zh-CN" altLang="en-US" dirty="0" smtClean="0"/>
              <a:t>件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EF-BE-060</a:t>
            </a:r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682625" y="3382963"/>
            <a:ext cx="7772400" cy="2619375"/>
            <a:chOff x="1254125" y="3973513"/>
            <a:chExt cx="7772400" cy="2619375"/>
          </a:xfrm>
        </p:grpSpPr>
        <p:pic>
          <p:nvPicPr>
            <p:cNvPr id="19866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54125" y="3973513"/>
              <a:ext cx="7772400" cy="26193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198661" name="Rectangle 5"/>
            <p:cNvSpPr>
              <a:spLocks noChangeArrowheads="1"/>
            </p:cNvSpPr>
            <p:nvPr/>
          </p:nvSpPr>
          <p:spPr bwMode="auto">
            <a:xfrm>
              <a:off x="7793038" y="5892800"/>
              <a:ext cx="1149350" cy="473075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miter lim="800000"/>
              <a:headEnd/>
              <a:tailEnd/>
            </a:ln>
            <a:effectLst/>
          </p:spPr>
          <p:txBody>
            <a:bodyPr wrap="none" tIns="91440" bIns="91440" anchor="ctr"/>
            <a:lstStyle/>
            <a:p>
              <a:endParaRPr lang="en-US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银行对帐单分</a:t>
            </a:r>
            <a:r>
              <a:rPr lang="zh-CN" altLang="en-US" dirty="0" smtClean="0"/>
              <a:t>配菜单流程</a:t>
            </a:r>
            <a:endParaRPr lang="en-US" dirty="0"/>
          </a:p>
        </p:txBody>
      </p:sp>
      <p:sp>
        <p:nvSpPr>
          <p:cNvPr id="1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EF-BE-070</a:t>
            </a:r>
            <a:endParaRPr lang="en-US"/>
          </a:p>
        </p:txBody>
      </p:sp>
      <p:sp>
        <p:nvSpPr>
          <p:cNvPr id="202760" name="Rectangle 8"/>
          <p:cNvSpPr>
            <a:spLocks noChangeArrowheads="1"/>
          </p:cNvSpPr>
          <p:nvPr/>
        </p:nvSpPr>
        <p:spPr bwMode="auto">
          <a:xfrm>
            <a:off x="695325" y="1616075"/>
            <a:ext cx="1924050" cy="1128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银行对账单分配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1" name="Rectangle 9"/>
          <p:cNvSpPr>
            <a:spLocks noChangeArrowheads="1"/>
          </p:cNvSpPr>
          <p:nvPr/>
        </p:nvSpPr>
        <p:spPr bwMode="auto">
          <a:xfrm>
            <a:off x="3371850" y="1625600"/>
            <a:ext cx="2190750" cy="112871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选择银行对账单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2" name="Rectangle 10"/>
          <p:cNvSpPr>
            <a:spLocks noChangeArrowheads="1"/>
          </p:cNvSpPr>
          <p:nvPr/>
        </p:nvSpPr>
        <p:spPr bwMode="auto">
          <a:xfrm>
            <a:off x="6524625" y="1611313"/>
            <a:ext cx="1720850" cy="112712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选择对账单行</a:t>
            </a:r>
            <a:endParaRPr lang="en-US" sz="1800" dirty="0">
              <a:latin typeface="+mj-lt"/>
            </a:endParaRPr>
          </a:p>
        </p:txBody>
      </p:sp>
      <p:sp>
        <p:nvSpPr>
          <p:cNvPr id="202763" name="Rectangle 11"/>
          <p:cNvSpPr>
            <a:spLocks noChangeArrowheads="1"/>
          </p:cNvSpPr>
          <p:nvPr/>
        </p:nvSpPr>
        <p:spPr bwMode="auto">
          <a:xfrm>
            <a:off x="1266825" y="4140200"/>
            <a:ext cx="1717675" cy="11303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选择分配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4" name="Rectangle 12"/>
          <p:cNvSpPr>
            <a:spLocks noChangeArrowheads="1"/>
          </p:cNvSpPr>
          <p:nvPr/>
        </p:nvSpPr>
        <p:spPr bwMode="auto">
          <a:xfrm>
            <a:off x="4246563" y="4197350"/>
            <a:ext cx="2106612" cy="111283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 algn="ctr">
            <a:solidFill>
              <a:srgbClr val="5A87C6"/>
            </a:solidFill>
            <a:miter lim="800000"/>
            <a:headEnd/>
            <a:tailEnd/>
          </a:ln>
          <a:effectLst>
            <a:outerShdw dist="71842" dir="2700000" algn="ctr" rotWithShape="0">
              <a:srgbClr val="808080"/>
            </a:outerShdw>
          </a:effectLst>
        </p:spPr>
        <p:txBody>
          <a:bodyPr wrap="none" tIns="91440" bIns="91440" anchor="ctr"/>
          <a:lstStyle/>
          <a:p>
            <a:r>
              <a:rPr lang="zh-CN" altLang="en-US" sz="1800" dirty="0" smtClean="0">
                <a:latin typeface="+mj-lt"/>
              </a:rPr>
              <a:t>填写分配屏幕</a:t>
            </a:r>
            <a:endParaRPr lang="en-US" sz="1800" dirty="0">
              <a:latin typeface="+mj-lt"/>
            </a:endParaRPr>
          </a:p>
          <a:p>
            <a:endParaRPr lang="en-US" sz="1800" dirty="0">
              <a:latin typeface="+mj-lt"/>
            </a:endParaRPr>
          </a:p>
        </p:txBody>
      </p:sp>
      <p:sp>
        <p:nvSpPr>
          <p:cNvPr id="202765" name="Line 13"/>
          <p:cNvSpPr>
            <a:spLocks noChangeShapeType="1"/>
          </p:cNvSpPr>
          <p:nvPr/>
        </p:nvSpPr>
        <p:spPr bwMode="auto">
          <a:xfrm flipV="1">
            <a:off x="2630488" y="2124074"/>
            <a:ext cx="750888" cy="1587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sp>
        <p:nvSpPr>
          <p:cNvPr id="202766" name="Line 14"/>
          <p:cNvSpPr>
            <a:spLocks noChangeShapeType="1"/>
          </p:cNvSpPr>
          <p:nvPr/>
        </p:nvSpPr>
        <p:spPr bwMode="auto">
          <a:xfrm flipV="1">
            <a:off x="5600700" y="2166938"/>
            <a:ext cx="915988" cy="4762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202767" name="AutoShape 15"/>
          <p:cNvCxnSpPr>
            <a:cxnSpLocks noChangeShapeType="1"/>
            <a:stCxn id="202762" idx="2"/>
            <a:endCxn id="202763" idx="0"/>
          </p:cNvCxnSpPr>
          <p:nvPr/>
        </p:nvCxnSpPr>
        <p:spPr bwMode="auto">
          <a:xfrm rot="5400000">
            <a:off x="4068763" y="809625"/>
            <a:ext cx="1373188" cy="5259387"/>
          </a:xfrm>
          <a:prstGeom prst="bentConnector3">
            <a:avLst>
              <a:gd name="adj1" fmla="val 49944"/>
            </a:avLst>
          </a:prstGeom>
          <a:noFill/>
          <a:ln w="28575">
            <a:solidFill>
              <a:srgbClr val="5A87C6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02768" name="Line 16"/>
          <p:cNvSpPr>
            <a:spLocks noChangeShapeType="1"/>
          </p:cNvSpPr>
          <p:nvPr/>
        </p:nvSpPr>
        <p:spPr bwMode="auto">
          <a:xfrm>
            <a:off x="3017838" y="4695825"/>
            <a:ext cx="1196975" cy="0"/>
          </a:xfrm>
          <a:prstGeom prst="line">
            <a:avLst/>
          </a:prstGeom>
          <a:noFill/>
          <a:ln w="28575">
            <a:solidFill>
              <a:srgbClr val="5A87C6"/>
            </a:solidFill>
            <a:round/>
            <a:headEnd/>
            <a:tailEnd type="triangle" w="med" len="med"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73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分配银行对账单行到</a:t>
            </a:r>
            <a:r>
              <a:rPr lang="en-GB" dirty="0" smtClean="0"/>
              <a:t> </a:t>
            </a:r>
            <a:endParaRPr lang="en-GB" dirty="0"/>
          </a:p>
          <a:p>
            <a:pPr lvl="1"/>
            <a:r>
              <a:rPr lang="zh-CN" altLang="en-US" dirty="0" smtClean="0"/>
              <a:t>发票，未结项目</a:t>
            </a:r>
          </a:p>
          <a:p>
            <a:pPr lvl="1"/>
            <a:r>
              <a:rPr lang="en-US" altLang="zh-CN" dirty="0" smtClean="0"/>
              <a:t>GL</a:t>
            </a:r>
            <a:r>
              <a:rPr lang="zh-CN" altLang="en-US" dirty="0" smtClean="0"/>
              <a:t>帐户</a:t>
            </a:r>
          </a:p>
          <a:p>
            <a:pPr lvl="1"/>
            <a:r>
              <a:rPr lang="zh-CN" altLang="en-US" dirty="0" smtClean="0"/>
              <a:t>付款选择</a:t>
            </a:r>
          </a:p>
          <a:p>
            <a:pPr lvl="1"/>
            <a:r>
              <a:rPr lang="zh-CN" altLang="en-US" dirty="0" smtClean="0"/>
              <a:t>付款</a:t>
            </a:r>
            <a:endParaRPr lang="en-US" dirty="0"/>
          </a:p>
          <a:p>
            <a:pPr lvl="2">
              <a:buFontTx/>
              <a:buNone/>
            </a:pPr>
            <a:endParaRPr lang="en-GB" dirty="0"/>
          </a:p>
        </p:txBody>
      </p:sp>
      <p:sp>
        <p:nvSpPr>
          <p:cNvPr id="2017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银行对帐单分</a:t>
            </a:r>
            <a:r>
              <a:rPr lang="zh-CN" altLang="en-US" dirty="0" smtClean="0"/>
              <a:t>配变种</a:t>
            </a:r>
            <a:endParaRPr lang="en-US" dirty="0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EF-BE-080</a:t>
            </a:r>
            <a:endParaRPr lang="en-US"/>
          </a:p>
        </p:txBody>
      </p:sp>
      <p:pic>
        <p:nvPicPr>
          <p:cNvPr id="201734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48100" y="3586163"/>
            <a:ext cx="4660900" cy="1797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01735" name="Rectangle 7"/>
          <p:cNvSpPr>
            <a:spLocks noChangeArrowheads="1"/>
          </p:cNvSpPr>
          <p:nvPr/>
        </p:nvSpPr>
        <p:spPr bwMode="auto">
          <a:xfrm>
            <a:off x="5554663" y="4186238"/>
            <a:ext cx="2409825" cy="1177925"/>
          </a:xfrm>
          <a:prstGeom prst="rect">
            <a:avLst/>
          </a:prstGeom>
          <a:noFill/>
          <a:ln w="19050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70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按银行对帐单状态更新</a:t>
            </a:r>
          </a:p>
          <a:p>
            <a:pPr lvl="1"/>
            <a:r>
              <a:rPr lang="zh-CN" altLang="en-US" dirty="0" smtClean="0"/>
              <a:t>已分配：没有更新</a:t>
            </a:r>
          </a:p>
          <a:p>
            <a:pPr lvl="1"/>
            <a:r>
              <a:rPr lang="zh-CN" altLang="en-US" dirty="0" smtClean="0"/>
              <a:t>未分配，部分分配：</a:t>
            </a:r>
          </a:p>
          <a:p>
            <a:pPr lvl="2"/>
            <a:r>
              <a:rPr lang="zh-CN" altLang="en-US" dirty="0" smtClean="0"/>
              <a:t>银行对帐单号码</a:t>
            </a:r>
          </a:p>
          <a:p>
            <a:pPr lvl="2"/>
            <a:r>
              <a:rPr lang="zh-CN" altLang="en-US" dirty="0" smtClean="0"/>
              <a:t>过账年份，日期（在注册时使用）</a:t>
            </a:r>
          </a:p>
          <a:p>
            <a:pPr lvl="2"/>
            <a:r>
              <a:rPr lang="zh-CN" altLang="en-US" dirty="0" smtClean="0"/>
              <a:t>期初余额</a:t>
            </a:r>
          </a:p>
          <a:p>
            <a:pPr lvl="2"/>
            <a:r>
              <a:rPr lang="zh-CN" altLang="en-US" dirty="0" smtClean="0"/>
              <a:t>所有行信</a:t>
            </a:r>
            <a:r>
              <a:rPr lang="zh-CN" altLang="en-US" dirty="0" smtClean="0"/>
              <a:t>息</a:t>
            </a:r>
            <a:endParaRPr lang="en-US" altLang="zh-CN" dirty="0" smtClean="0"/>
          </a:p>
          <a:p>
            <a:r>
              <a:rPr lang="zh-CN" altLang="en-US" dirty="0" smtClean="0"/>
              <a:t>删</a:t>
            </a:r>
            <a:r>
              <a:rPr lang="zh-CN" altLang="en-US" dirty="0" smtClean="0"/>
              <a:t>除</a:t>
            </a:r>
            <a:r>
              <a:rPr lang="en-US" dirty="0" smtClean="0"/>
              <a:t>  </a:t>
            </a:r>
            <a:endParaRPr lang="en-US" dirty="0"/>
          </a:p>
          <a:p>
            <a:pPr lvl="1"/>
            <a:r>
              <a:rPr lang="zh-CN" altLang="en-US" dirty="0" smtClean="0"/>
              <a:t>仅适用于状态为</a:t>
            </a:r>
            <a:r>
              <a:rPr lang="en-GB" dirty="0" smtClean="0"/>
              <a:t> “</a:t>
            </a:r>
            <a:r>
              <a:rPr lang="zh-CN" altLang="en-US" dirty="0" smtClean="0"/>
              <a:t>未分配</a:t>
            </a:r>
            <a:r>
              <a:rPr lang="en-GB" dirty="0" smtClean="0"/>
              <a:t>”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00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银行对账单更新和删除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EF-BE-090</a:t>
            </a:r>
            <a:endParaRPr lang="en-US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 - &amp;quot;Banking Entries&amp;quot;&quot;/&gt;&lt;property id=&quot;20307&quot; value=&quot;264&quot;/&gt;&lt;/object&gt;&lt;object type=&quot;3&quot; unique_id=&quot;10005&quot;&gt;&lt;property id=&quot;20148&quot; value=&quot;5&quot;/&gt;&lt;property id=&quot;20300&quot; value=&quot;Slide 2 - &amp;quot;Overview&amp;quot;&quot;/&gt;&lt;property id=&quot;20307&quot; value=&quot;265&quot;/&gt;&lt;/object&gt;&lt;object type=&quot;3&quot; unique_id=&quot;10006&quot;&gt;&lt;property id=&quot;20148&quot; value=&quot;5&quot;/&gt;&lt;property id=&quot;20300&quot; value=&quot;Slide 3&quot;/&gt;&lt;property id=&quot;20307&quot; value=&quot;275&quot;/&gt;&lt;/object&gt;&lt;object type=&quot;3&quot; unique_id=&quot;10007&quot;&gt;&lt;property id=&quot;20148&quot; value=&quot;5&quot;/&gt;&lt;property id=&quot;20300&quot; value=&quot;Slide 4 - &amp;quot;Banking Flow&amp;quot;&quot;/&gt;&lt;property id=&quot;20307&quot; value=&quot;268&quot;/&gt;&lt;/object&gt;&lt;object type=&quot;3&quot; unique_id=&quot;10008&quot;&gt;&lt;property id=&quot;20148&quot; value=&quot;5&quot;/&gt;&lt;property id=&quot;20300&quot; value=&quot;Slide 5 - &amp;quot;Bank Statement Allocation&amp;quot;&quot;/&gt;&lt;property id=&quot;20307&quot; value=&quot;266&quot;/&gt;&lt;/object&gt;&lt;object type=&quot;3&quot; unique_id=&quot;10009&quot;&gt;&lt;property id=&quot;20148&quot; value=&quot;5&quot;/&gt;&lt;property id=&quot;20300&quot; value=&quot;Slide 6 - &amp;quot;Bank Statement Allocation Prerequisites&amp;quot;&quot;/&gt;&lt;property id=&quot;20307&quot; value=&quot;267&quot;/&gt;&lt;/object&gt;&lt;object type=&quot;3&quot; unique_id=&quot;10010&quot;&gt;&lt;property id=&quot;20148&quot; value=&quot;5&quot;/&gt;&lt;property id=&quot;20300&quot; value=&quot;Slide 7 - &amp;quot;Bank Statement Allocation Menu Flow&amp;quot;&quot;/&gt;&lt;property id=&quot;20307&quot; value=&quot;271&quot;/&gt;&lt;/object&gt;&lt;object type=&quot;3&quot; unique_id=&quot;10011&quot;&gt;&lt;property id=&quot;20148&quot; value=&quot;5&quot;/&gt;&lt;property id=&quot;20300&quot; value=&quot;Slide 8 - &amp;quot;Bank Statement Allocation Variants&amp;quot;&quot;/&gt;&lt;property id=&quot;20307&quot; value=&quot;270&quot;/&gt;&lt;/object&gt;&lt;object type=&quot;3&quot; unique_id=&quot;10012&quot;&gt;&lt;property id=&quot;20148&quot; value=&quot;5&quot;/&gt;&lt;property id=&quot;20300&quot; value=&quot;Slide 9 - &amp;quot;Bank Statement Updates and Deletion&amp;quot;&quot;/&gt;&lt;property id=&quot;20307&quot; value=&quot;269&quot;/&gt;&lt;/object&gt;&lt;object type=&quot;3&quot; unique_id=&quot;10013&quot;&gt;&lt;property id=&quot;20148&quot; value=&quot;5&quot;/&gt;&lt;property id=&quot;20300&quot; value=&quot;Slide 10 - &amp;quot;Banking Entries and Foreign Currency&amp;quot;&quot;/&gt;&lt;property id=&quot;20307&quot; value=&quot;274&quot;/&gt;&lt;/object&gt;&lt;object type=&quot;3&quot; unique_id=&quot;10014&quot;&gt;&lt;property id=&quot;20148&quot; value=&quot;5&quot;/&gt;&lt;property id=&quot;20300&quot; value=&quot;Slide 11 - &amp;quot;Bank Statement Related Reports&amp;quot;&quot;/&gt;&lt;property id=&quot;20307&quot; value=&quot;272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1041</TotalTime>
  <Words>630</Words>
  <Application>Microsoft Office PowerPoint</Application>
  <PresentationFormat>On-screen Show (4:3)</PresentationFormat>
  <Paragraphs>115</Paragraphs>
  <Slides>11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QAD 2010 Template</vt:lpstr>
      <vt:lpstr>银行对账单</vt:lpstr>
      <vt:lpstr>概述</vt:lpstr>
      <vt:lpstr>银行流程</vt:lpstr>
      <vt:lpstr>银行流程</vt:lpstr>
      <vt:lpstr>银行对帐单分配</vt:lpstr>
      <vt:lpstr>银行对帐单分配先决条件</vt:lpstr>
      <vt:lpstr>银行对帐单分配菜单流程</vt:lpstr>
      <vt:lpstr>银行对帐单分配变种</vt:lpstr>
      <vt:lpstr>银行对账单更新和删除</vt:lpstr>
      <vt:lpstr>银行对账单和外币</vt:lpstr>
      <vt:lpstr>银行对账单相关报表</vt:lpstr>
    </vt:vector>
  </TitlesOfParts>
  <Company>QAD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</dc:title>
  <dc:creator>QAD</dc:creator>
  <cp:lastModifiedBy>xcm</cp:lastModifiedBy>
  <cp:revision>83</cp:revision>
  <dcterms:created xsi:type="dcterms:W3CDTF">2006-05-18T22:11:08Z</dcterms:created>
  <dcterms:modified xsi:type="dcterms:W3CDTF">2011-11-15T08:52:53Z</dcterms:modified>
</cp:coreProperties>
</file>