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00" autoAdjust="0"/>
    <p:restoredTop sz="94660"/>
  </p:normalViewPr>
  <p:slideViewPr>
    <p:cSldViewPr snapToGrid="0" snapToObjects="1">
      <p:cViewPr varScale="1">
        <p:scale>
          <a:sx n="86" d="100"/>
          <a:sy n="86" d="100"/>
        </p:scale>
        <p:origin x="-1224" y="-90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11/17/2011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we can send an electronic file to the bank, </a:t>
            </a:r>
          </a:p>
          <a:p>
            <a:r>
              <a:rPr lang="en-US" dirty="0" smtClean="0"/>
              <a:t>we can receive an electronic bank statement from the bank.  </a:t>
            </a:r>
          </a:p>
          <a:p>
            <a:r>
              <a:rPr lang="en-US" dirty="0" smtClean="0"/>
              <a:t>we cannot do automatic reconciliation yet, </a:t>
            </a:r>
          </a:p>
          <a:p>
            <a:r>
              <a:rPr lang="en-US" dirty="0" smtClean="0"/>
              <a:t>but the manual process is very easy and provides several tools to work in an efficient way.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13" Type="http://schemas.openxmlformats.org/officeDocument/2006/relationships/image" Target="../media/image14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12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11" Type="http://schemas.openxmlformats.org/officeDocument/2006/relationships/image" Target="../media/image12.pn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从加工单到总账的过账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企业版财务基础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EF-WOP-100</a:t>
            </a:r>
            <a:endParaRPr lang="en-US" dirty="0"/>
          </a:p>
        </p:txBody>
      </p:sp>
      <p:pic>
        <p:nvPicPr>
          <p:cNvPr id="3" name="Picture 6" descr="SAF-Code-Trans-Detai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3200" y="360173"/>
            <a:ext cx="7621587" cy="4549775"/>
          </a:xfrm>
          <a:prstGeom prst="rect">
            <a:avLst/>
          </a:prstGeom>
          <a:noFill/>
        </p:spPr>
      </p:pic>
      <p:sp>
        <p:nvSpPr>
          <p:cNvPr id="4" name="AutoShape 5"/>
          <p:cNvSpPr>
            <a:spLocks/>
          </p:cNvSpPr>
          <p:nvPr/>
        </p:nvSpPr>
        <p:spPr bwMode="auto">
          <a:xfrm>
            <a:off x="4808200" y="4982973"/>
            <a:ext cx="4024312" cy="1054100"/>
          </a:xfrm>
          <a:prstGeom prst="accentBorderCallout2">
            <a:avLst>
              <a:gd name="adj1" fmla="val 10843"/>
              <a:gd name="adj2" fmla="val -1894"/>
              <a:gd name="adj3" fmla="val 10843"/>
              <a:gd name="adj4" fmla="val -41537"/>
              <a:gd name="adj5" fmla="val -106023"/>
              <a:gd name="adj6" fmla="val -84852"/>
            </a:avLst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400" dirty="0" smtClean="0">
                <a:solidFill>
                  <a:schemeClr val="hlink"/>
                </a:solidFill>
              </a:rPr>
              <a:t>几份在</a:t>
            </a:r>
            <a:r>
              <a:rPr lang="en-US" altLang="zh-CN" sz="1400" dirty="0" smtClean="0">
                <a:solidFill>
                  <a:schemeClr val="hlink"/>
                </a:solidFill>
              </a:rPr>
              <a:t>SAF</a:t>
            </a:r>
            <a:r>
              <a:rPr lang="zh-CN" altLang="en-US" sz="1400" dirty="0" smtClean="0">
                <a:solidFill>
                  <a:schemeClr val="hlink"/>
                </a:solidFill>
              </a:rPr>
              <a:t>上的报告可用。</a:t>
            </a:r>
          </a:p>
          <a:p>
            <a:r>
              <a:rPr lang="zh-CN" altLang="en-US" sz="1400" dirty="0" smtClean="0">
                <a:solidFill>
                  <a:schemeClr val="hlink"/>
                </a:solidFill>
              </a:rPr>
              <a:t>这是一个按地点、产品类物料类型的事务概述</a:t>
            </a:r>
            <a:endParaRPr lang="en-US" sz="1400" dirty="0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用各种报告，浏览和相关查看进一步分析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EF-WOP-110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加工单处理演示</a:t>
            </a:r>
            <a:endParaRPr lang="en-US" dirty="0" smtClean="0"/>
          </a:p>
          <a:p>
            <a:endParaRPr lang="en-US" dirty="0" smtClean="0"/>
          </a:p>
          <a:p>
            <a:pPr lvl="1"/>
            <a:r>
              <a:rPr lang="zh-CN" altLang="en-US" dirty="0" smtClean="0"/>
              <a:t>设置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zh-CN" altLang="en-US" dirty="0" smtClean="0"/>
              <a:t>案例</a:t>
            </a:r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zh-CN" altLang="en-US" dirty="0" smtClean="0"/>
              <a:t>处理演示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EF-WOP-020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EF-WOP-030</a:t>
            </a:r>
            <a:endParaRPr lang="en-US" dirty="0"/>
          </a:p>
        </p:txBody>
      </p:sp>
      <p:pic>
        <p:nvPicPr>
          <p:cNvPr id="3" name="Picture 9" descr="iStock_000007984381XSmal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3900" y="2134345"/>
            <a:ext cx="1827213" cy="1719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1" descr="02003 Standard Connecto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0575" y="551608"/>
            <a:ext cx="822325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60007 - Moveable Car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1663" y="2996358"/>
            <a:ext cx="1724025" cy="1497012"/>
          </a:xfrm>
          <a:prstGeom prst="rect">
            <a:avLst/>
          </a:prstGeom>
          <a:noFill/>
        </p:spPr>
      </p:pic>
      <p:pic>
        <p:nvPicPr>
          <p:cNvPr id="6" name="Picture 7" descr="60008 - Print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6250" y="1967658"/>
            <a:ext cx="1573213" cy="1108075"/>
          </a:xfrm>
          <a:prstGeom prst="rect">
            <a:avLst/>
          </a:prstGeom>
          <a:noFill/>
        </p:spPr>
      </p:pic>
      <p:pic>
        <p:nvPicPr>
          <p:cNvPr id="7" name="Picture 8" descr="Keyboard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164013" y="1383458"/>
            <a:ext cx="1012825" cy="636587"/>
          </a:xfrm>
          <a:prstGeom prst="rect">
            <a:avLst/>
          </a:prstGeom>
          <a:noFill/>
        </p:spPr>
      </p:pic>
      <p:pic>
        <p:nvPicPr>
          <p:cNvPr id="8" name="Picture 9" descr="Monitor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4963" y="527795"/>
            <a:ext cx="984250" cy="765175"/>
          </a:xfrm>
          <a:prstGeom prst="rect">
            <a:avLst/>
          </a:prstGeom>
          <a:noFill/>
        </p:spPr>
      </p:pic>
      <p:pic>
        <p:nvPicPr>
          <p:cNvPr id="9" name="Picture 8" descr="01030 Consumer Ultrasound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25925" y="2901108"/>
            <a:ext cx="862013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0" descr="02002 Electrical Connector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73300" y="2843958"/>
            <a:ext cx="1292225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 descr="02001 Automotive Connector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4194175" y="2151808"/>
            <a:ext cx="954088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3" descr="MC900434785[1]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252663" y="3734545"/>
            <a:ext cx="641350" cy="641350"/>
          </a:xfrm>
          <a:prstGeom prst="rect">
            <a:avLst/>
          </a:prstGeom>
          <a:noFill/>
        </p:spPr>
      </p:pic>
      <p:pic>
        <p:nvPicPr>
          <p:cNvPr id="13" name="Picture 15" descr="MC910217009[1]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962275" y="3732958"/>
            <a:ext cx="1030288" cy="1065212"/>
          </a:xfrm>
          <a:prstGeom prst="rect">
            <a:avLst/>
          </a:prstGeom>
          <a:noFill/>
        </p:spPr>
      </p:pic>
      <p:pic>
        <p:nvPicPr>
          <p:cNvPr id="14" name="Picture 16" descr="CPU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312988" y="1281858"/>
            <a:ext cx="889000" cy="1054100"/>
          </a:xfrm>
          <a:prstGeom prst="rect">
            <a:avLst/>
          </a:prstGeom>
          <a:noFill/>
        </p:spPr>
      </p:pic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695325" y="427783"/>
            <a:ext cx="4710113" cy="4298950"/>
          </a:xfrm>
          <a:prstGeom prst="rect">
            <a:avLst/>
          </a:prstGeom>
          <a:noFill/>
          <a:ln w="25400" algn="ctr">
            <a:solidFill>
              <a:srgbClr val="003399"/>
            </a:solidFill>
            <a:prstDash val="dash"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1603375" y="418258"/>
            <a:ext cx="2195513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r>
              <a:rPr lang="zh-CN" altLang="en-US" sz="1600" b="1" dirty="0" smtClean="0"/>
              <a:t>装配的加工单</a:t>
            </a:r>
            <a:endParaRPr lang="en-US" sz="1600" b="1" dirty="0"/>
          </a:p>
        </p:txBody>
      </p:sp>
      <p:sp>
        <p:nvSpPr>
          <p:cNvPr id="17" name="AutoShape 20"/>
          <p:cNvSpPr>
            <a:spLocks noChangeArrowheads="1"/>
          </p:cNvSpPr>
          <p:nvPr/>
        </p:nvSpPr>
        <p:spPr bwMode="auto">
          <a:xfrm rot="16200000">
            <a:off x="2047876" y="5244257"/>
            <a:ext cx="1281112" cy="487363"/>
          </a:xfrm>
          <a:prstGeom prst="homePlate">
            <a:avLst>
              <a:gd name="adj" fmla="val 65717"/>
            </a:avLst>
          </a:prstGeom>
          <a:solidFill>
            <a:schemeClr val="accent1"/>
          </a:solidFill>
          <a:ln w="38100" algn="ctr">
            <a:solidFill>
              <a:srgbClr val="003399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r>
              <a:rPr lang="en-US" sz="1800">
                <a:latin typeface="Arial" charset="0"/>
              </a:rPr>
              <a:t>LABOUR</a:t>
            </a:r>
          </a:p>
        </p:txBody>
      </p:sp>
      <p:sp>
        <p:nvSpPr>
          <p:cNvPr id="18" name="AutoShape 21"/>
          <p:cNvSpPr>
            <a:spLocks noChangeArrowheads="1"/>
          </p:cNvSpPr>
          <p:nvPr/>
        </p:nvSpPr>
        <p:spPr bwMode="auto">
          <a:xfrm rot="16200000">
            <a:off x="2889250" y="5249020"/>
            <a:ext cx="1281113" cy="487363"/>
          </a:xfrm>
          <a:prstGeom prst="homePlate">
            <a:avLst>
              <a:gd name="adj" fmla="val 65717"/>
            </a:avLst>
          </a:prstGeom>
          <a:solidFill>
            <a:schemeClr val="accent1"/>
          </a:solidFill>
          <a:ln w="38100" algn="ctr">
            <a:solidFill>
              <a:srgbClr val="003399"/>
            </a:solidFill>
            <a:prstDash val="dash"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r>
              <a:rPr lang="en-US" sz="1800">
                <a:latin typeface="Arial" charset="0"/>
              </a:rPr>
              <a:t>BURDEN</a:t>
            </a:r>
          </a:p>
        </p:txBody>
      </p:sp>
      <p:sp>
        <p:nvSpPr>
          <p:cNvPr id="19" name="AutoShape 22"/>
          <p:cNvSpPr>
            <a:spLocks noChangeArrowheads="1"/>
          </p:cNvSpPr>
          <p:nvPr/>
        </p:nvSpPr>
        <p:spPr bwMode="auto">
          <a:xfrm>
            <a:off x="5649913" y="2937620"/>
            <a:ext cx="914400" cy="504825"/>
          </a:xfrm>
          <a:prstGeom prst="homePlate">
            <a:avLst>
              <a:gd name="adj" fmla="val 45283"/>
            </a:avLst>
          </a:prstGeom>
          <a:solidFill>
            <a:srgbClr val="003399"/>
          </a:solidFill>
          <a:ln w="9525" algn="ctr">
            <a:solidFill>
              <a:srgbClr val="003399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加工单控制文件</a:t>
            </a:r>
            <a:endParaRPr lang="en-US" dirty="0" smtClean="0"/>
          </a:p>
          <a:p>
            <a:r>
              <a:rPr lang="zh-CN" altLang="en-US" dirty="0" smtClean="0"/>
              <a:t>物料</a:t>
            </a:r>
            <a:endParaRPr lang="en-US" dirty="0" smtClean="0"/>
          </a:p>
          <a:p>
            <a:pPr lvl="1"/>
            <a:r>
              <a:rPr lang="zh-CN" altLang="en-US" dirty="0" smtClean="0"/>
              <a:t>制造件</a:t>
            </a:r>
            <a:r>
              <a:rPr lang="en-US" dirty="0" smtClean="0"/>
              <a:t>:</a:t>
            </a:r>
            <a:r>
              <a:rPr lang="en-US" dirty="0" smtClean="0"/>
              <a:t>	</a:t>
            </a:r>
            <a:r>
              <a:rPr lang="zh-CN" altLang="en-US" dirty="0" smtClean="0"/>
              <a:t>医用超声波仪</a:t>
            </a:r>
            <a:endParaRPr lang="en-US" dirty="0" smtClean="0"/>
          </a:p>
          <a:p>
            <a:pPr lvl="1"/>
            <a:r>
              <a:rPr lang="zh-CN" altLang="en-US" dirty="0" smtClean="0"/>
              <a:t>部件</a:t>
            </a:r>
            <a:r>
              <a:rPr lang="en-US" dirty="0" smtClean="0"/>
              <a:t>: </a:t>
            </a:r>
            <a:r>
              <a:rPr lang="zh-CN" altLang="en-US" dirty="0" smtClean="0"/>
              <a:t>键盘</a:t>
            </a:r>
            <a:r>
              <a:rPr lang="en-US" dirty="0" smtClean="0"/>
              <a:t>, </a:t>
            </a:r>
            <a:r>
              <a:rPr lang="en-US" dirty="0" smtClean="0"/>
              <a:t>CPU, </a:t>
            </a:r>
            <a:r>
              <a:rPr lang="zh-CN" altLang="en-US" dirty="0" smtClean="0"/>
              <a:t>探针</a:t>
            </a:r>
            <a:r>
              <a:rPr lang="en-US" dirty="0" smtClean="0"/>
              <a:t>, </a:t>
            </a:r>
            <a:r>
              <a:rPr lang="zh-CN" altLang="en-US" dirty="0" smtClean="0"/>
              <a:t>可移</a:t>
            </a:r>
            <a:r>
              <a:rPr lang="zh-CN" altLang="en-US" dirty="0" smtClean="0"/>
              <a:t>动推</a:t>
            </a:r>
            <a:r>
              <a:rPr lang="zh-CN" altLang="en-US" dirty="0" smtClean="0"/>
              <a:t>头</a:t>
            </a:r>
            <a:r>
              <a:rPr lang="en-US" dirty="0" smtClean="0"/>
              <a:t>, </a:t>
            </a:r>
            <a:r>
              <a:rPr lang="zh-CN" altLang="en-US" dirty="0" smtClean="0"/>
              <a:t>打印机</a:t>
            </a:r>
            <a:r>
              <a:rPr lang="en-US" dirty="0" smtClean="0"/>
              <a:t>, </a:t>
            </a:r>
            <a:r>
              <a:rPr lang="zh-CN" altLang="en-US" dirty="0" smtClean="0"/>
              <a:t>耐用的塑料外壳，标准连接器，显示器电缆，电池，装运箱</a:t>
            </a:r>
            <a:endParaRPr lang="en-US" dirty="0" smtClean="0"/>
          </a:p>
          <a:p>
            <a:pPr lvl="2"/>
            <a:r>
              <a:rPr lang="zh-CN" altLang="en-US" dirty="0" smtClean="0"/>
              <a:t>包括物料成本</a:t>
            </a:r>
            <a:endParaRPr lang="en-US" dirty="0" smtClean="0"/>
          </a:p>
          <a:p>
            <a:r>
              <a:rPr lang="zh-CN" altLang="en-US" dirty="0" smtClean="0"/>
              <a:t>产品结构</a:t>
            </a:r>
            <a:endParaRPr lang="en-US" dirty="0" smtClean="0"/>
          </a:p>
          <a:p>
            <a:pPr lvl="1"/>
            <a:r>
              <a:rPr lang="zh-CN" altLang="en-US" dirty="0" smtClean="0"/>
              <a:t>医用超声波仪</a:t>
            </a:r>
            <a:endParaRPr lang="en-US" dirty="0" smtClean="0"/>
          </a:p>
          <a:p>
            <a:pPr lvl="2"/>
            <a:r>
              <a:rPr lang="zh-CN" altLang="en-US" dirty="0" smtClean="0"/>
              <a:t>一组件物料被</a:t>
            </a:r>
            <a:r>
              <a:rPr lang="zh-CN" altLang="en-US" dirty="0" smtClean="0"/>
              <a:t>列出</a:t>
            </a:r>
            <a:endParaRPr lang="en-US" dirty="0" smtClean="0"/>
          </a:p>
          <a:p>
            <a:r>
              <a:rPr lang="zh-CN" altLang="en-US" dirty="0" smtClean="0"/>
              <a:t>部门</a:t>
            </a:r>
            <a:endParaRPr lang="en-US" dirty="0" smtClean="0"/>
          </a:p>
          <a:p>
            <a:pPr lvl="1"/>
            <a:r>
              <a:rPr lang="zh-CN" altLang="en-US" dirty="0" smtClean="0"/>
              <a:t>账户</a:t>
            </a:r>
            <a:r>
              <a:rPr lang="en-US" dirty="0" smtClean="0"/>
              <a:t>: </a:t>
            </a:r>
            <a:r>
              <a:rPr lang="zh-CN" altLang="en-US" dirty="0" smtClean="0"/>
              <a:t>人工</a:t>
            </a:r>
            <a:r>
              <a:rPr lang="en-US" dirty="0" smtClean="0"/>
              <a:t>, </a:t>
            </a:r>
            <a:r>
              <a:rPr lang="zh-CN" altLang="en-US" dirty="0" smtClean="0"/>
              <a:t>制造</a:t>
            </a:r>
            <a:r>
              <a:rPr lang="en-US" dirty="0" smtClean="0"/>
              <a:t>, </a:t>
            </a:r>
            <a:r>
              <a:rPr lang="zh-CN" altLang="en-US" dirty="0" smtClean="0"/>
              <a:t>差异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设置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zh-CN" altLang="en-US" dirty="0" smtClean="0"/>
              <a:t>工作中心</a:t>
            </a:r>
            <a:endParaRPr lang="en-US" dirty="0" smtClean="0"/>
          </a:p>
          <a:p>
            <a:pPr lvl="1"/>
            <a:r>
              <a:rPr lang="zh-CN" altLang="en-US" dirty="0" smtClean="0"/>
              <a:t>人工费率</a:t>
            </a:r>
            <a:r>
              <a:rPr lang="en-US" dirty="0" smtClean="0"/>
              <a:t>, </a:t>
            </a:r>
            <a:r>
              <a:rPr lang="zh-CN" altLang="en-US" dirty="0" smtClean="0"/>
              <a:t>制</a:t>
            </a:r>
            <a:r>
              <a:rPr lang="zh-CN" altLang="en-US" dirty="0" smtClean="0"/>
              <a:t>造</a:t>
            </a:r>
            <a:r>
              <a:rPr lang="zh-CN" altLang="en-US" dirty="0" smtClean="0"/>
              <a:t>费</a:t>
            </a:r>
            <a:r>
              <a:rPr lang="zh-CN" altLang="en-US" dirty="0" smtClean="0"/>
              <a:t>率</a:t>
            </a:r>
            <a:endParaRPr lang="en-US" dirty="0" smtClean="0"/>
          </a:p>
          <a:p>
            <a:r>
              <a:rPr lang="zh-CN" altLang="en-US" dirty="0" smtClean="0"/>
              <a:t>标准的操作和工艺流程</a:t>
            </a:r>
          </a:p>
          <a:p>
            <a:pPr lvl="1"/>
            <a:r>
              <a:rPr lang="zh-CN" altLang="en-US" dirty="0" smtClean="0"/>
              <a:t>处理时间</a:t>
            </a:r>
          </a:p>
          <a:p>
            <a:r>
              <a:rPr lang="zh-CN" altLang="en-US" dirty="0" smtClean="0"/>
              <a:t>成本卷积</a:t>
            </a:r>
          </a:p>
          <a:p>
            <a:pPr lvl="1"/>
            <a:r>
              <a:rPr lang="zh-CN" altLang="en-US" dirty="0" smtClean="0"/>
              <a:t>工艺流程</a:t>
            </a:r>
          </a:p>
          <a:p>
            <a:pPr lvl="1"/>
            <a:r>
              <a:rPr lang="zh-CN" altLang="en-US" dirty="0" smtClean="0"/>
              <a:t>产品结构</a:t>
            </a:r>
            <a:endParaRPr lang="en-US" dirty="0" smtClean="0"/>
          </a:p>
          <a:p>
            <a:r>
              <a:rPr lang="zh-CN" altLang="en-US" dirty="0" smtClean="0"/>
              <a:t>日记账</a:t>
            </a:r>
            <a:endParaRPr lang="en-US" dirty="0" smtClean="0"/>
          </a:p>
          <a:p>
            <a:pPr lvl="1"/>
            <a:r>
              <a:rPr lang="en-US" dirty="0" smtClean="0"/>
              <a:t>WOISS, WORCT, WOCLOSE, WO-MVAR</a:t>
            </a:r>
          </a:p>
          <a:p>
            <a:r>
              <a:rPr lang="zh-CN" altLang="en-US" dirty="0" smtClean="0"/>
              <a:t>事务的缺省日记账</a:t>
            </a:r>
            <a:endParaRPr lang="en-US" dirty="0" smtClean="0"/>
          </a:p>
          <a:p>
            <a:pPr lvl="1"/>
            <a:r>
              <a:rPr lang="en-US" dirty="0" smtClean="0"/>
              <a:t>ISS-WO, RCT-WO, WO-CLOSE, MATL-VAR</a:t>
            </a:r>
          </a:p>
          <a:p>
            <a:r>
              <a:rPr lang="en-US" dirty="0" smtClean="0"/>
              <a:t>SAF </a:t>
            </a:r>
            <a:r>
              <a:rPr lang="zh-CN" altLang="en-US" dirty="0" smtClean="0"/>
              <a:t>结构</a:t>
            </a:r>
            <a:r>
              <a:rPr lang="en-US" dirty="0" smtClean="0"/>
              <a:t>, </a:t>
            </a:r>
            <a:r>
              <a:rPr lang="en-US" dirty="0" smtClean="0"/>
              <a:t>SAF </a:t>
            </a:r>
            <a:r>
              <a:rPr lang="zh-CN" altLang="en-US" dirty="0" smtClean="0"/>
              <a:t>代码</a:t>
            </a:r>
            <a:endParaRPr lang="en-US" dirty="0" smtClean="0"/>
          </a:p>
          <a:p>
            <a:pPr lvl="1"/>
            <a:r>
              <a:rPr lang="zh-CN" altLang="en-US" dirty="0" smtClean="0"/>
              <a:t>产品类</a:t>
            </a:r>
            <a:r>
              <a:rPr lang="en-US" dirty="0" smtClean="0"/>
              <a:t>, </a:t>
            </a:r>
            <a:r>
              <a:rPr lang="zh-CN" altLang="en-US" dirty="0" smtClean="0"/>
              <a:t>地点</a:t>
            </a:r>
            <a:r>
              <a:rPr lang="en-US" dirty="0" smtClean="0"/>
              <a:t>, </a:t>
            </a:r>
            <a:r>
              <a:rPr lang="zh-CN" altLang="en-US" dirty="0" smtClean="0"/>
              <a:t>物料类型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在此案例之前的设置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会计单位</a:t>
            </a:r>
            <a:r>
              <a:rPr lang="en-US" dirty="0" smtClean="0"/>
              <a:t>:</a:t>
            </a:r>
            <a:r>
              <a:rPr lang="en-US" dirty="0" smtClean="0"/>
              <a:t>	10-USA-CO</a:t>
            </a:r>
          </a:p>
          <a:p>
            <a:r>
              <a:rPr lang="zh-CN" altLang="en-US" dirty="0" smtClean="0"/>
              <a:t>地点</a:t>
            </a:r>
            <a:r>
              <a:rPr lang="en-US" dirty="0" smtClean="0"/>
              <a:t>:</a:t>
            </a:r>
            <a:r>
              <a:rPr lang="en-US" dirty="0" smtClean="0"/>
              <a:t>	10-100</a:t>
            </a:r>
          </a:p>
          <a:p>
            <a:pPr lvl="1"/>
            <a:r>
              <a:rPr lang="zh-CN" altLang="en-US" dirty="0" smtClean="0"/>
              <a:t>生产地</a:t>
            </a:r>
            <a:r>
              <a:rPr lang="zh-CN" altLang="en-US" dirty="0" smtClean="0"/>
              <a:t>点</a:t>
            </a:r>
            <a:endParaRPr lang="en-US" dirty="0" smtClean="0"/>
          </a:p>
          <a:p>
            <a:r>
              <a:rPr lang="zh-CN" altLang="en-US" dirty="0" smtClean="0"/>
              <a:t>一个超声波的加工单</a:t>
            </a:r>
            <a:endParaRPr lang="en-US" dirty="0" smtClean="0"/>
          </a:p>
          <a:p>
            <a:pPr lvl="1"/>
            <a:r>
              <a:rPr lang="zh-CN" altLang="en-US" dirty="0" smtClean="0"/>
              <a:t>使用一个额外的连接器</a:t>
            </a:r>
          </a:p>
          <a:p>
            <a:pPr lvl="1"/>
            <a:r>
              <a:rPr lang="zh-CN" altLang="en-US" dirty="0" smtClean="0"/>
              <a:t>每一个加工步骤后的审查过账</a:t>
            </a:r>
          </a:p>
          <a:p>
            <a:pPr lvl="1"/>
            <a:r>
              <a:rPr lang="zh-CN" altLang="en-US" dirty="0" smtClean="0"/>
              <a:t>过帐分录到财务</a:t>
            </a:r>
          </a:p>
          <a:p>
            <a:pPr lvl="1"/>
            <a:r>
              <a:rPr lang="zh-CN" altLang="en-US" dirty="0" smtClean="0"/>
              <a:t>审查日记帐分录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业务情</a:t>
            </a:r>
            <a:r>
              <a:rPr lang="zh-CN" altLang="en-US" b="0" dirty="0" smtClean="0"/>
              <a:t>况案例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EF-WOP-060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WO </a:t>
            </a:r>
            <a:r>
              <a:rPr lang="zh-CN" altLang="en-US" dirty="0" smtClean="0"/>
              <a:t>维护</a:t>
            </a:r>
            <a:r>
              <a:rPr lang="en-US" dirty="0" smtClean="0"/>
              <a:t> </a:t>
            </a:r>
            <a:r>
              <a:rPr lang="en-US" dirty="0" smtClean="0"/>
              <a:t>(16.1)</a:t>
            </a:r>
          </a:p>
          <a:p>
            <a:r>
              <a:rPr lang="en-US" dirty="0" smtClean="0"/>
              <a:t>WO </a:t>
            </a:r>
            <a:r>
              <a:rPr lang="zh-CN" altLang="en-US" dirty="0" smtClean="0"/>
              <a:t>下达</a:t>
            </a:r>
            <a:r>
              <a:rPr lang="en-US" dirty="0" smtClean="0"/>
              <a:t> </a:t>
            </a:r>
            <a:r>
              <a:rPr lang="en-US" dirty="0" smtClean="0"/>
              <a:t>(16.6)</a:t>
            </a:r>
          </a:p>
          <a:p>
            <a:r>
              <a:rPr lang="en-US" dirty="0" smtClean="0"/>
              <a:t>WO </a:t>
            </a:r>
            <a:r>
              <a:rPr lang="zh-CN" altLang="en-US" dirty="0" smtClean="0"/>
              <a:t>浏览</a:t>
            </a:r>
            <a:r>
              <a:rPr lang="en-US" dirty="0" smtClean="0"/>
              <a:t> </a:t>
            </a:r>
            <a:r>
              <a:rPr lang="en-US" dirty="0" smtClean="0"/>
              <a:t>(16.2)</a:t>
            </a:r>
          </a:p>
          <a:p>
            <a:r>
              <a:rPr lang="zh-CN" altLang="en-US" dirty="0" smtClean="0"/>
              <a:t>未过账事务登记簿</a:t>
            </a:r>
            <a:r>
              <a:rPr lang="en-US" dirty="0" smtClean="0"/>
              <a:t> </a:t>
            </a:r>
            <a:r>
              <a:rPr lang="en-US" dirty="0" smtClean="0"/>
              <a:t>(25.13.14)</a:t>
            </a:r>
          </a:p>
          <a:p>
            <a:r>
              <a:rPr lang="en-US" dirty="0" smtClean="0"/>
              <a:t>WO </a:t>
            </a:r>
            <a:r>
              <a:rPr lang="zh-CN" altLang="en-US" dirty="0" smtClean="0"/>
              <a:t>部件发料</a:t>
            </a:r>
            <a:r>
              <a:rPr lang="en-US" dirty="0" smtClean="0"/>
              <a:t> </a:t>
            </a:r>
            <a:r>
              <a:rPr lang="en-US" dirty="0" smtClean="0"/>
              <a:t>(16.10)</a:t>
            </a:r>
          </a:p>
          <a:p>
            <a:r>
              <a:rPr lang="zh-CN" altLang="en-US" dirty="0" smtClean="0"/>
              <a:t>未过账事务登记簿</a:t>
            </a:r>
            <a:r>
              <a:rPr lang="en-US" dirty="0" smtClean="0"/>
              <a:t>(</a:t>
            </a:r>
            <a:r>
              <a:rPr lang="en-US" dirty="0" smtClean="0"/>
              <a:t>25.13.14)</a:t>
            </a:r>
          </a:p>
          <a:p>
            <a:r>
              <a:rPr lang="en-US" dirty="0" smtClean="0"/>
              <a:t>WO </a:t>
            </a:r>
            <a:r>
              <a:rPr lang="zh-CN" altLang="en-US" dirty="0" smtClean="0"/>
              <a:t>收货</a:t>
            </a:r>
            <a:r>
              <a:rPr lang="en-US" dirty="0" smtClean="0"/>
              <a:t> </a:t>
            </a:r>
            <a:r>
              <a:rPr lang="en-US" dirty="0" smtClean="0"/>
              <a:t>(16.11)</a:t>
            </a:r>
          </a:p>
          <a:p>
            <a:r>
              <a:rPr lang="zh-CN" altLang="en-US" dirty="0" smtClean="0"/>
              <a:t>未过账事务登记簿</a:t>
            </a:r>
            <a:r>
              <a:rPr lang="en-US" dirty="0" smtClean="0"/>
              <a:t>(</a:t>
            </a:r>
            <a:r>
              <a:rPr lang="en-US" dirty="0" smtClean="0"/>
              <a:t>25.13.14)</a:t>
            </a:r>
          </a:p>
          <a:p>
            <a:r>
              <a:rPr lang="en-US" dirty="0" smtClean="0"/>
              <a:t>WO </a:t>
            </a:r>
            <a:r>
              <a:rPr lang="zh-CN" altLang="en-US" dirty="0" smtClean="0"/>
              <a:t>会计关账</a:t>
            </a:r>
            <a:r>
              <a:rPr lang="en-US" dirty="0" smtClean="0"/>
              <a:t> </a:t>
            </a:r>
            <a:r>
              <a:rPr lang="en-US" dirty="0" smtClean="0"/>
              <a:t>(16.21)</a:t>
            </a:r>
          </a:p>
          <a:p>
            <a:r>
              <a:rPr lang="zh-CN" altLang="en-US" dirty="0" smtClean="0"/>
              <a:t>未过账事务登记簿</a:t>
            </a:r>
            <a:r>
              <a:rPr lang="en-US" dirty="0" smtClean="0"/>
              <a:t>(</a:t>
            </a:r>
            <a:r>
              <a:rPr lang="en-US" dirty="0" smtClean="0"/>
              <a:t>25.13.14)</a:t>
            </a:r>
          </a:p>
          <a:p>
            <a:r>
              <a:rPr lang="zh-CN" altLang="en-US" dirty="0" smtClean="0"/>
              <a:t>运行事务过账</a:t>
            </a:r>
            <a:r>
              <a:rPr lang="en-US" dirty="0" smtClean="0"/>
              <a:t> </a:t>
            </a:r>
            <a:r>
              <a:rPr lang="en-US" dirty="0" smtClean="0"/>
              <a:t>(25.13.7)</a:t>
            </a:r>
          </a:p>
          <a:p>
            <a:r>
              <a:rPr lang="zh-CN" altLang="en-US" dirty="0" smtClean="0"/>
              <a:t>日记账分录查看</a:t>
            </a:r>
            <a:r>
              <a:rPr lang="en-US" dirty="0" smtClean="0"/>
              <a:t> </a:t>
            </a:r>
            <a:r>
              <a:rPr lang="en-US" dirty="0" smtClean="0"/>
              <a:t>(25.13.1.3)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详细案例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EF-WOP-070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日记账分录查看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EF-WOP-080</a:t>
            </a:r>
            <a:endParaRPr lang="en-US" dirty="0"/>
          </a:p>
        </p:txBody>
      </p:sp>
      <p:pic>
        <p:nvPicPr>
          <p:cNvPr id="4" name="Picture 7" descr="JE-View-WOIS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4225" y="963613"/>
            <a:ext cx="7572375" cy="4305300"/>
          </a:xfrm>
          <a:prstGeom prst="rect">
            <a:avLst/>
          </a:prstGeom>
          <a:noFill/>
        </p:spPr>
      </p:pic>
      <p:sp>
        <p:nvSpPr>
          <p:cNvPr id="5" name="AutoShape 6"/>
          <p:cNvSpPr>
            <a:spLocks/>
          </p:cNvSpPr>
          <p:nvPr/>
        </p:nvSpPr>
        <p:spPr bwMode="auto">
          <a:xfrm>
            <a:off x="5895975" y="5319713"/>
            <a:ext cx="3141663" cy="1054100"/>
          </a:xfrm>
          <a:prstGeom prst="accentBorderCallout2">
            <a:avLst>
              <a:gd name="adj1" fmla="val 10843"/>
              <a:gd name="adj2" fmla="val -2426"/>
              <a:gd name="adj3" fmla="val 10843"/>
              <a:gd name="adj4" fmla="val -33704"/>
              <a:gd name="adj5" fmla="val -99398"/>
              <a:gd name="adj6" fmla="val -67861"/>
            </a:avLst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400" dirty="0" smtClean="0"/>
              <a:t>这将触发的日记账分录传递额外的（运行）信息</a:t>
            </a:r>
            <a:endParaRPr lang="en-US" sz="1400" dirty="0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日记账分录查看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EF-WOP-090</a:t>
            </a:r>
            <a:endParaRPr lang="en-US" dirty="0"/>
          </a:p>
        </p:txBody>
      </p:sp>
      <p:pic>
        <p:nvPicPr>
          <p:cNvPr id="4" name="Picture 7" descr="JE-View-WOMVA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8663" y="927100"/>
            <a:ext cx="7639050" cy="4019550"/>
          </a:xfrm>
          <a:prstGeom prst="rect">
            <a:avLst/>
          </a:prstGeom>
          <a:noFill/>
        </p:spPr>
      </p:pic>
      <p:sp>
        <p:nvSpPr>
          <p:cNvPr id="5" name="AutoShape 6"/>
          <p:cNvSpPr>
            <a:spLocks/>
          </p:cNvSpPr>
          <p:nvPr/>
        </p:nvSpPr>
        <p:spPr bwMode="auto">
          <a:xfrm>
            <a:off x="5827620" y="5192842"/>
            <a:ext cx="3141663" cy="1054100"/>
          </a:xfrm>
          <a:prstGeom prst="accentBorderCallout2">
            <a:avLst>
              <a:gd name="adj1" fmla="val 10843"/>
              <a:gd name="adj2" fmla="val -2426"/>
              <a:gd name="adj3" fmla="val 10843"/>
              <a:gd name="adj4" fmla="val -26731"/>
              <a:gd name="adj5" fmla="val -143824"/>
              <a:gd name="adj6" fmla="val -53361"/>
            </a:avLst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400" dirty="0" smtClean="0">
                <a:solidFill>
                  <a:schemeClr val="hlink"/>
                </a:solidFill>
              </a:rPr>
              <a:t>在这里，我们找到地点，产品类，物料类型以及差异的起源的加工订单号码。</a:t>
            </a:r>
            <a:endParaRPr lang="en-US" sz="1400" dirty="0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743</TotalTime>
  <Words>441</Words>
  <Application>Microsoft Office PowerPoint</Application>
  <PresentationFormat>On-screen Show (4:3)</PresentationFormat>
  <Paragraphs>82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QAD 2010 Template</vt:lpstr>
      <vt:lpstr>从加工单到总账的过账</vt:lpstr>
      <vt:lpstr>概述</vt:lpstr>
      <vt:lpstr>Slide 3</vt:lpstr>
      <vt:lpstr>设置</vt:lpstr>
      <vt:lpstr>在此案例之前的设置</vt:lpstr>
      <vt:lpstr>业务情况案例</vt:lpstr>
      <vt:lpstr>详细案例</vt:lpstr>
      <vt:lpstr>日记账分录查看</vt:lpstr>
      <vt:lpstr>日记账分录查看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xcm</cp:lastModifiedBy>
  <cp:revision>39</cp:revision>
  <dcterms:created xsi:type="dcterms:W3CDTF">2010-10-05T00:44:07Z</dcterms:created>
  <dcterms:modified xsi:type="dcterms:W3CDTF">2011-11-17T08:55:24Z</dcterms:modified>
</cp:coreProperties>
</file>