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21"/>
  </p:notesMasterIdLst>
  <p:handoutMasterIdLst>
    <p:handoutMasterId r:id="rId22"/>
  </p:handoutMasterIdLst>
  <p:sldIdLst>
    <p:sldId id="264" r:id="rId2"/>
    <p:sldId id="356" r:id="rId3"/>
    <p:sldId id="273" r:id="rId4"/>
    <p:sldId id="274" r:id="rId5"/>
    <p:sldId id="275" r:id="rId6"/>
    <p:sldId id="337" r:id="rId7"/>
    <p:sldId id="338" r:id="rId8"/>
    <p:sldId id="339" r:id="rId9"/>
    <p:sldId id="340" r:id="rId10"/>
    <p:sldId id="341" r:id="rId11"/>
    <p:sldId id="358" r:id="rId12"/>
    <p:sldId id="343" r:id="rId13"/>
    <p:sldId id="344" r:id="rId14"/>
    <p:sldId id="353" r:id="rId15"/>
    <p:sldId id="354" r:id="rId16"/>
    <p:sldId id="355" r:id="rId17"/>
    <p:sldId id="360" r:id="rId18"/>
    <p:sldId id="359" r:id="rId19"/>
    <p:sldId id="361" r:id="rId20"/>
  </p:sldIdLst>
  <p:sldSz cx="9144000" cy="6858000" type="screen4x3"/>
  <p:notesSz cx="6856413" cy="9083675"/>
  <p:custDataLst>
    <p:tags r:id="rId23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716FB0"/>
    <a:srgbClr val="62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9222" autoAdjust="0"/>
    <p:restoredTop sz="86778" autoAdjust="0"/>
  </p:normalViewPr>
  <p:slideViewPr>
    <p:cSldViewPr snapToGrid="0">
      <p:cViewPr>
        <p:scale>
          <a:sx n="100" d="100"/>
          <a:sy n="100" d="100"/>
        </p:scale>
        <p:origin x="-978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l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3025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l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3025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Arial" charset="0"/>
              </a:defRPr>
            </a:lvl1pPr>
          </a:lstStyle>
          <a:p>
            <a:fld id="{E6186F8C-E786-4077-8C1F-57A1119C5A7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l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7288" y="681038"/>
            <a:ext cx="4541837" cy="34067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14825"/>
            <a:ext cx="5484813" cy="408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l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Arial" charset="0"/>
              </a:defRPr>
            </a:lvl1pPr>
          </a:lstStyle>
          <a:p>
            <a:fld id="{940721A0-38EE-46B8-B012-19663EF2FDC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39AAB7-2EDB-42EF-8F39-930D7890373D}" type="slidenum">
              <a:rPr lang="en-US"/>
              <a:pPr/>
              <a:t>1</a:t>
            </a:fld>
            <a:endParaRPr lang="en-US"/>
          </a:p>
        </p:txBody>
      </p:sp>
      <p:sp>
        <p:nvSpPr>
          <p:cNvPr id="17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9B5C37-09B6-498C-94BB-7F93D0C199A5}" type="slidenum">
              <a:rPr lang="en-US"/>
              <a:pPr/>
              <a:t>3</a:t>
            </a:fld>
            <a:endParaRPr lang="en-US"/>
          </a:p>
        </p:txBody>
      </p:sp>
      <p:sp>
        <p:nvSpPr>
          <p:cNvPr id="346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6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Reports on open items, transactions, history, and summary are supported</a:t>
            </a:r>
          </a:p>
          <a:p>
            <a:r>
              <a:rPr lang="en-US"/>
              <a:t>with extensive selection criteria. Aging lists can be drawn per customer,</a:t>
            </a:r>
          </a:p>
          <a:p>
            <a:r>
              <a:rPr lang="en-US"/>
              <a:t>agent, group, or sub-account. Statements of account and different levels</a:t>
            </a:r>
          </a:p>
          <a:p>
            <a:r>
              <a:rPr lang="en-US"/>
              <a:t>of reminder letters are supported.</a:t>
            </a:r>
          </a:p>
          <a:p>
            <a:r>
              <a:rPr lang="en-US"/>
              <a:t>AP browses let you view multiple details at the same time. In this way,</a:t>
            </a:r>
          </a:p>
          <a:p>
            <a:r>
              <a:rPr lang="en-US"/>
              <a:t>you can, for example, view whether an invoice is matched, the receipt</a:t>
            </a:r>
          </a:p>
          <a:p>
            <a:r>
              <a:rPr lang="en-US"/>
              <a:t>with which it is matched, the purchase order to which it refers, and if and</a:t>
            </a:r>
          </a:p>
          <a:p>
            <a:r>
              <a:rPr lang="en-US"/>
              <a:t>how it is to be paid.</a:t>
            </a:r>
          </a:p>
          <a:p>
            <a:r>
              <a:rPr lang="en-US"/>
              <a:t>You can generate reports on open items, transactions, history, and</a:t>
            </a:r>
          </a:p>
          <a:p>
            <a:r>
              <a:rPr lang="en-US"/>
              <a:t>summary. Aging lists can be generated for supplier, group, or subaccount.</a:t>
            </a:r>
          </a:p>
          <a:p>
            <a:r>
              <a:rPr lang="en-US"/>
              <a:t>You can easily select held invoices by supplier or approval status</a:t>
            </a:r>
          </a:p>
          <a:p>
            <a:r>
              <a:rPr lang="en-US"/>
              <a:t>and due date, providing complete control of the invoice approval process</a:t>
            </a:r>
          </a:p>
          <a:p>
            <a:r>
              <a:rPr lang="en-US"/>
              <a:t>in your organization.</a:t>
            </a:r>
          </a:p>
          <a:p>
            <a:endParaRPr lang="en-US"/>
          </a:p>
          <a:p>
            <a:r>
              <a:rPr lang="en-US"/>
              <a:t>The system provides a variety of reports to let you analyze general ledger</a:t>
            </a:r>
          </a:p>
          <a:p>
            <a:r>
              <a:rPr lang="en-US"/>
              <a:t>transactions, supplier and customer details and activity, banking and cash</a:t>
            </a:r>
          </a:p>
          <a:p>
            <a:r>
              <a:rPr lang="en-US"/>
              <a:t>transactions, and other specialized areas:</a:t>
            </a:r>
          </a:p>
          <a:p>
            <a:r>
              <a:rPr lang="en-US" b="1"/>
              <a:t>• </a:t>
            </a:r>
            <a:r>
              <a:rPr lang="en-US"/>
              <a:t>GL transaction reports</a:t>
            </a:r>
          </a:p>
          <a:p>
            <a:r>
              <a:rPr lang="en-US" b="1"/>
              <a:t>• </a:t>
            </a:r>
            <a:r>
              <a:rPr lang="en-US"/>
              <a:t>Customer and supplier reports</a:t>
            </a:r>
          </a:p>
          <a:p>
            <a:r>
              <a:rPr lang="en-US" b="1"/>
              <a:t>• </a:t>
            </a:r>
            <a:r>
              <a:rPr lang="en-US"/>
              <a:t>Bank and cash reports</a:t>
            </a:r>
          </a:p>
          <a:p>
            <a:r>
              <a:rPr lang="en-US" b="1"/>
              <a:t>• </a:t>
            </a:r>
            <a:r>
              <a:rPr lang="en-US"/>
              <a:t>Financial reports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0FAD102-9CA1-4821-BDB7-097F0765A57F}" type="slidenum">
              <a:rPr lang="en-US"/>
              <a:pPr/>
              <a:t>5</a:t>
            </a:fld>
            <a:endParaRPr lang="en-US"/>
          </a:p>
        </p:txBody>
      </p:sp>
      <p:sp>
        <p:nvSpPr>
          <p:cNvPr id="348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sz="1000"/>
              <a:t>Viewing and printing the report:</a:t>
            </a:r>
          </a:p>
          <a:p>
            <a:pPr lvl="1">
              <a:lnSpc>
                <a:spcPct val="80000"/>
              </a:lnSpc>
            </a:pPr>
            <a:r>
              <a:rPr lang="en-US" sz="1000"/>
              <a:t>Each report result = new window</a:t>
            </a:r>
          </a:p>
          <a:p>
            <a:pPr lvl="1">
              <a:lnSpc>
                <a:spcPct val="80000"/>
              </a:lnSpc>
            </a:pPr>
            <a:r>
              <a:rPr lang="en-US" sz="1000"/>
              <a:t>Run multiple reports simultaneously </a:t>
            </a:r>
          </a:p>
          <a:p>
            <a:pPr lvl="1">
              <a:lnSpc>
                <a:spcPct val="80000"/>
              </a:lnSpc>
            </a:pPr>
            <a:r>
              <a:rPr lang="en-US" sz="1000"/>
              <a:t>Report viewed with the Crystal Reports client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Standard report layout is used by default (.rpt)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Language of user (can be changed)</a:t>
            </a:r>
          </a:p>
          <a:p>
            <a:pPr lvl="3">
              <a:lnSpc>
                <a:spcPct val="80000"/>
              </a:lnSpc>
            </a:pPr>
            <a:r>
              <a:rPr lang="en-US" sz="1000"/>
              <a:t>For documents in language of business relation</a:t>
            </a:r>
          </a:p>
          <a:p>
            <a:pPr lvl="1">
              <a:lnSpc>
                <a:spcPct val="80000"/>
              </a:lnSpc>
            </a:pPr>
            <a:r>
              <a:rPr lang="en-US" sz="1000"/>
              <a:t> Viewing on the screen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Paging, go to page …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Search strings in the report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Table of contents, zoom in on a section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Selection criteria on separate page (begin/end)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Report template with company identity &amp; style</a:t>
            </a:r>
            <a:endParaRPr lang="nl-BE" sz="1000"/>
          </a:p>
          <a:p>
            <a:pPr>
              <a:lnSpc>
                <a:spcPct val="80000"/>
              </a:lnSpc>
            </a:pPr>
            <a:endParaRPr lang="en-US" sz="1000"/>
          </a:p>
          <a:p>
            <a:pPr>
              <a:lnSpc>
                <a:spcPct val="80000"/>
              </a:lnSpc>
            </a:pPr>
            <a:r>
              <a:rPr lang="en-US" sz="1000"/>
              <a:t>Report Output</a:t>
            </a:r>
          </a:p>
          <a:p>
            <a:pPr lvl="1">
              <a:lnSpc>
                <a:spcPct val="80000"/>
              </a:lnSpc>
            </a:pPr>
            <a:r>
              <a:rPr lang="en-US" sz="1000"/>
              <a:t>Export file formats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PDF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Excel</a:t>
            </a:r>
          </a:p>
          <a:p>
            <a:pPr lvl="3">
              <a:lnSpc>
                <a:spcPct val="80000"/>
              </a:lnSpc>
            </a:pPr>
            <a:r>
              <a:rPr lang="en-US" sz="1000"/>
              <a:t>data only (only rows and columns)</a:t>
            </a:r>
          </a:p>
          <a:p>
            <a:pPr lvl="3">
              <a:lnSpc>
                <a:spcPct val="80000"/>
              </a:lnSpc>
            </a:pPr>
            <a:r>
              <a:rPr lang="en-US" sz="1000"/>
              <a:t>Full report (including headers and footers and style)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Word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RTF</a:t>
            </a:r>
          </a:p>
          <a:p>
            <a:pPr lvl="1">
              <a:lnSpc>
                <a:spcPct val="80000"/>
              </a:lnSpc>
            </a:pPr>
            <a:r>
              <a:rPr lang="en-US" sz="1000"/>
              <a:t>Printing</a:t>
            </a:r>
          </a:p>
          <a:p>
            <a:pPr lvl="2">
              <a:lnSpc>
                <a:spcPct val="80000"/>
              </a:lnSpc>
            </a:pPr>
            <a:r>
              <a:rPr lang="en-US" sz="1000"/>
              <a:t>Using standard Windows printer setup and drivers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FE67EB-3E05-420A-A9E2-A4E2D61BB60D}" type="slidenum">
              <a:rPr lang="en-US"/>
              <a:pPr/>
              <a:t>6</a:t>
            </a:fld>
            <a:endParaRPr lang="en-US"/>
          </a:p>
        </p:txBody>
      </p:sp>
      <p:sp>
        <p:nvSpPr>
          <p:cNvPr id="349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9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6EBBA95-FF67-4213-8F8E-C14E23FEDC06}" type="slidenum">
              <a:rPr lang="en-US"/>
              <a:pPr/>
              <a:t>9</a:t>
            </a:fld>
            <a:endParaRPr lang="en-US"/>
          </a:p>
        </p:txBody>
      </p:sp>
      <p:sp>
        <p:nvSpPr>
          <p:cNvPr id="351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1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nl-NL"/>
              <a:t>No separate entries on the menu</a:t>
            </a:r>
          </a:p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7870825" y="6648450"/>
            <a:ext cx="1273175" cy="2095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2008-EF-RO-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EF-RO-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10100" y="1500188"/>
            <a:ext cx="4000500" cy="2449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10100" y="4102100"/>
            <a:ext cx="4000500" cy="2451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7870825" y="6648450"/>
            <a:ext cx="1273175" cy="2095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2008-EF-RO-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EF-RO-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b="0" dirty="0" smtClean="0">
                <a:solidFill>
                  <a:schemeClr val="tx1"/>
                </a:solidFill>
              </a:rPr>
              <a:t>报表概述</a:t>
            </a:r>
            <a:endParaRPr lang="en-US" sz="2400" b="0" dirty="0">
              <a:solidFill>
                <a:schemeClr val="tx1"/>
              </a:solidFill>
            </a:endParaRPr>
          </a:p>
        </p:txBody>
      </p:sp>
      <p:sp>
        <p:nvSpPr>
          <p:cNvPr id="177155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en-US" sz="1800"/>
          </a:p>
          <a:p>
            <a:pPr>
              <a:lnSpc>
                <a:spcPct val="80000"/>
              </a:lnSpc>
            </a:pPr>
            <a:endParaRPr lang="en-US" sz="180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企业</a:t>
            </a:r>
            <a:r>
              <a:rPr lang="zh-CN" altLang="en-US" dirty="0" smtClean="0"/>
              <a:t>版财务基础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报表变种 </a:t>
            </a:r>
            <a:r>
              <a:rPr lang="en-US" dirty="0" smtClean="0"/>
              <a:t>– </a:t>
            </a:r>
            <a:r>
              <a:rPr lang="zh-CN" altLang="en-US" dirty="0" smtClean="0"/>
              <a:t>标准报表</a:t>
            </a:r>
            <a:endParaRPr lang="en-US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EF-RO-100</a:t>
            </a:r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495300" y="1228725"/>
            <a:ext cx="8148638" cy="4625975"/>
            <a:chOff x="476250" y="1628775"/>
            <a:chExt cx="8148638" cy="4625975"/>
          </a:xfrm>
        </p:grpSpPr>
        <p:pic>
          <p:nvPicPr>
            <p:cNvPr id="328710" name="Picture 6" descr="ReportVariant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6250" y="1628775"/>
              <a:ext cx="6496050" cy="4086225"/>
            </a:xfrm>
            <a:prstGeom prst="rect">
              <a:avLst/>
            </a:prstGeom>
            <a:noFill/>
          </p:spPr>
        </p:pic>
        <p:pic>
          <p:nvPicPr>
            <p:cNvPr id="328709" name="Picture 5" descr="ReportVariant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070350" y="3152775"/>
              <a:ext cx="4554538" cy="3101975"/>
            </a:xfrm>
            <a:prstGeom prst="rect">
              <a:avLst/>
            </a:prstGeom>
            <a:noFill/>
          </p:spPr>
        </p:pic>
        <p:sp>
          <p:nvSpPr>
            <p:cNvPr id="328711" name="Oval 7"/>
            <p:cNvSpPr>
              <a:spLocks noChangeArrowheads="1"/>
            </p:cNvSpPr>
            <p:nvPr/>
          </p:nvSpPr>
          <p:spPr bwMode="auto">
            <a:xfrm>
              <a:off x="2259013" y="1735138"/>
              <a:ext cx="1519237" cy="1062037"/>
            </a:xfrm>
            <a:prstGeom prst="ellipse">
              <a:avLst/>
            </a:prstGeom>
            <a:noFill/>
            <a:ln w="28575" algn="ctr">
              <a:solidFill>
                <a:srgbClr val="CC3300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dirty="0" smtClean="0"/>
              <a:t>报表用法客户化</a:t>
            </a:r>
            <a:r>
              <a:rPr lang="en-US" dirty="0" smtClean="0"/>
              <a:t> </a:t>
            </a:r>
            <a:endParaRPr lang="en-US" dirty="0" smtClean="0"/>
          </a:p>
          <a:p>
            <a:endParaRPr lang="en-US" dirty="0" smtClean="0"/>
          </a:p>
          <a:p>
            <a:pPr marL="514350" indent="-514350">
              <a:buFont typeface="+mj-lt"/>
              <a:buAutoNum type="arabicPeriod"/>
            </a:pPr>
            <a:r>
              <a:rPr lang="zh-CN" altLang="en-US" dirty="0" smtClean="0"/>
              <a:t>打开成本中心事务汇总</a:t>
            </a:r>
          </a:p>
          <a:p>
            <a:pPr marL="514350" indent="-514350">
              <a:buFont typeface="+mj-lt"/>
              <a:buAutoNum type="arabicPeriod"/>
            </a:pPr>
            <a:r>
              <a:rPr lang="zh-CN" altLang="en-US" dirty="0" smtClean="0"/>
              <a:t>重新排列，添加或删除的选择标准</a:t>
            </a:r>
          </a:p>
          <a:p>
            <a:pPr marL="514350" indent="-514350">
              <a:buFont typeface="+mj-lt"/>
              <a:buAutoNum type="arabicPeriod"/>
            </a:pPr>
            <a:r>
              <a:rPr lang="zh-CN" altLang="en-US" dirty="0" smtClean="0"/>
              <a:t>添加初始值（检查下拉列表中的变量）</a:t>
            </a:r>
          </a:p>
          <a:p>
            <a:pPr marL="514350" indent="-514350">
              <a:buFont typeface="+mj-lt"/>
              <a:buAutoNum type="arabicPeriod"/>
            </a:pPr>
            <a:r>
              <a:rPr lang="zh-CN" altLang="en-US" dirty="0" smtClean="0"/>
              <a:t>存储为变种以再使用</a:t>
            </a:r>
            <a:endParaRPr lang="en-US" dirty="0"/>
          </a:p>
        </p:txBody>
      </p:sp>
      <p:sp>
        <p:nvSpPr>
          <p:cNvPr id="373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练习</a:t>
            </a:r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EF-RO-110</a:t>
            </a:r>
            <a:endParaRPr lang="en-US"/>
          </a:p>
        </p:txBody>
      </p:sp>
      <p:sp>
        <p:nvSpPr>
          <p:cNvPr id="373765" name="Text Box 5"/>
          <p:cNvSpPr txBox="1">
            <a:spLocks noChangeArrowheads="1"/>
          </p:cNvSpPr>
          <p:nvPr/>
        </p:nvSpPr>
        <p:spPr bwMode="auto">
          <a:xfrm>
            <a:off x="552450" y="1847850"/>
            <a:ext cx="8153400" cy="611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打开成本中心事务汇总</a:t>
            </a:r>
          </a:p>
          <a:p>
            <a:r>
              <a:rPr lang="zh-CN" altLang="en-US" dirty="0" smtClean="0"/>
              <a:t>案例</a:t>
            </a:r>
            <a:r>
              <a:rPr lang="en-US" dirty="0" smtClean="0"/>
              <a:t> </a:t>
            </a:r>
            <a:r>
              <a:rPr lang="en-US" dirty="0"/>
              <a:t>:</a:t>
            </a:r>
          </a:p>
          <a:p>
            <a:pPr lvl="1"/>
            <a:r>
              <a:rPr lang="zh-CN" altLang="en-US" dirty="0" smtClean="0"/>
              <a:t>重新排列，添加或删除的选择标准</a:t>
            </a:r>
          </a:p>
          <a:p>
            <a:pPr lvl="1"/>
            <a:r>
              <a:rPr lang="zh-CN" altLang="en-US" dirty="0" smtClean="0"/>
              <a:t>添加初始值（检查下拉列表中的变量）</a:t>
            </a:r>
          </a:p>
          <a:p>
            <a:pPr lvl="1"/>
            <a:r>
              <a:rPr lang="zh-CN" altLang="en-US" dirty="0" smtClean="0"/>
              <a:t>存储为变种</a:t>
            </a:r>
            <a:endParaRPr lang="en-US" dirty="0"/>
          </a:p>
        </p:txBody>
      </p:sp>
      <p:sp>
        <p:nvSpPr>
          <p:cNvPr id="330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练习</a:t>
            </a:r>
            <a:r>
              <a:rPr lang="en-US" dirty="0" smtClean="0"/>
              <a:t>: </a:t>
            </a:r>
            <a:r>
              <a:rPr lang="zh-CN" altLang="en-US" dirty="0" smtClean="0"/>
              <a:t>用法客户化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EF-RO-120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关联到标准报告或变种</a:t>
            </a:r>
          </a:p>
          <a:p>
            <a:r>
              <a:rPr lang="en-US" altLang="zh-CN" dirty="0" smtClean="0"/>
              <a:t>Crystal</a:t>
            </a:r>
            <a:r>
              <a:rPr lang="zh-CN" altLang="en-US" dirty="0" smtClean="0"/>
              <a:t>报表设计所需的技能</a:t>
            </a:r>
          </a:p>
          <a:p>
            <a:r>
              <a:rPr lang="zh-CN" altLang="en-US" dirty="0" smtClean="0"/>
              <a:t>例</a:t>
            </a:r>
            <a:r>
              <a:rPr lang="zh-CN" altLang="en-US" dirty="0" smtClean="0"/>
              <a:t>如</a:t>
            </a:r>
            <a:r>
              <a:rPr lang="en-US" dirty="0" smtClean="0"/>
              <a:t>:</a:t>
            </a:r>
            <a:endParaRPr lang="en-US" dirty="0"/>
          </a:p>
          <a:p>
            <a:pPr lvl="1"/>
            <a:r>
              <a:rPr lang="zh-CN" altLang="en-US" dirty="0" smtClean="0"/>
              <a:t>更改排序顺序</a:t>
            </a:r>
          </a:p>
          <a:p>
            <a:pPr lvl="1"/>
            <a:r>
              <a:rPr lang="zh-CN" altLang="en-US" dirty="0" smtClean="0"/>
              <a:t>添加或删除列</a:t>
            </a:r>
          </a:p>
          <a:p>
            <a:pPr lvl="2"/>
            <a:r>
              <a:rPr lang="zh-CN" altLang="en-US" dirty="0" smtClean="0"/>
              <a:t>报告中的对象的其他业务字段</a:t>
            </a:r>
          </a:p>
          <a:p>
            <a:pPr lvl="2"/>
            <a:r>
              <a:rPr lang="zh-CN" altLang="en-US" dirty="0" smtClean="0"/>
              <a:t>用户定义字段的对象（</a:t>
            </a:r>
            <a:r>
              <a:rPr lang="en-US" altLang="zh-CN" dirty="0" smtClean="0"/>
              <a:t>UDF</a:t>
            </a:r>
            <a:r>
              <a:rPr lang="zh-CN" altLang="en-US" dirty="0" smtClean="0"/>
              <a:t>）的报告</a:t>
            </a:r>
          </a:p>
          <a:p>
            <a:pPr lvl="2"/>
            <a:r>
              <a:rPr lang="zh-CN" altLang="en-US" dirty="0" smtClean="0"/>
              <a:t>计算字段</a:t>
            </a:r>
          </a:p>
          <a:p>
            <a:pPr lvl="1"/>
            <a:r>
              <a:rPr lang="zh-CN" altLang="en-US" dirty="0" smtClean="0"/>
              <a:t>添加或删除另起层（小计）</a:t>
            </a:r>
          </a:p>
          <a:p>
            <a:pPr lvl="1"/>
            <a:r>
              <a:rPr lang="zh-CN" altLang="en-US" dirty="0" smtClean="0"/>
              <a:t>更改字体，标志，其他图形</a:t>
            </a:r>
            <a:endParaRPr lang="nl-BE" dirty="0"/>
          </a:p>
        </p:txBody>
      </p:sp>
      <p:sp>
        <p:nvSpPr>
          <p:cNvPr id="331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布局客户化</a:t>
            </a:r>
            <a:r>
              <a:rPr lang="nl-NL" sz="2000" dirty="0" smtClean="0"/>
              <a:t> </a:t>
            </a:r>
            <a:r>
              <a:rPr lang="nl-NL" sz="2000" dirty="0"/>
              <a:t>(Crystal </a:t>
            </a:r>
            <a:r>
              <a:rPr lang="zh-CN" altLang="en-US" sz="2000" dirty="0" smtClean="0"/>
              <a:t>报表设计器</a:t>
            </a:r>
            <a:r>
              <a:rPr lang="nl-NL" sz="2000" dirty="0" smtClean="0"/>
              <a:t>)</a:t>
            </a:r>
            <a:endParaRPr lang="en-US" sz="2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EF-RO-130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9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报表</a:t>
            </a:r>
            <a:r>
              <a:rPr lang="en-US" dirty="0" smtClean="0"/>
              <a:t> </a:t>
            </a:r>
            <a:r>
              <a:rPr lang="en-US" dirty="0"/>
              <a:t>: </a:t>
            </a:r>
            <a:r>
              <a:rPr lang="zh-CN" altLang="en-US" dirty="0" smtClean="0"/>
              <a:t>客户对账单</a:t>
            </a:r>
            <a:endParaRPr lang="en-US" dirty="0"/>
          </a:p>
          <a:p>
            <a:r>
              <a:rPr lang="zh-CN" altLang="en-US" dirty="0" smtClean="0"/>
              <a:t>案例</a:t>
            </a:r>
            <a:r>
              <a:rPr lang="en-US" dirty="0" smtClean="0"/>
              <a:t> </a:t>
            </a:r>
            <a:r>
              <a:rPr lang="en-US" dirty="0"/>
              <a:t>:</a:t>
            </a:r>
          </a:p>
          <a:p>
            <a:pPr lvl="1"/>
            <a:r>
              <a:rPr lang="zh-CN" altLang="en-US" dirty="0" smtClean="0"/>
              <a:t>使一个</a:t>
            </a:r>
            <a:r>
              <a:rPr lang="en-US" altLang="zh-CN" dirty="0" smtClean="0"/>
              <a:t>UDF“</a:t>
            </a:r>
            <a:r>
              <a:rPr lang="zh-CN" altLang="en-US" dirty="0" smtClean="0"/>
              <a:t>事务类型”在报表中可用</a:t>
            </a:r>
          </a:p>
          <a:p>
            <a:pPr lvl="1"/>
            <a:r>
              <a:rPr lang="zh-CN" altLang="en-US" dirty="0" smtClean="0"/>
              <a:t>编辑布局</a:t>
            </a:r>
          </a:p>
          <a:p>
            <a:pPr lvl="2"/>
            <a:r>
              <a:rPr lang="zh-CN" altLang="en-US" dirty="0" smtClean="0"/>
              <a:t>数据格式：抑制前导零</a:t>
            </a:r>
          </a:p>
          <a:p>
            <a:pPr lvl="2"/>
            <a:r>
              <a:rPr lang="zh-CN" altLang="en-US" dirty="0" smtClean="0"/>
              <a:t>定位地址信息</a:t>
            </a:r>
          </a:p>
          <a:p>
            <a:pPr lvl="2"/>
            <a:r>
              <a:rPr lang="zh-CN" altLang="en-US" dirty="0" smtClean="0"/>
              <a:t>添加</a:t>
            </a:r>
            <a:r>
              <a:rPr lang="en-US" altLang="zh-CN" dirty="0" smtClean="0"/>
              <a:t>UDF</a:t>
            </a:r>
            <a:r>
              <a:rPr lang="zh-CN" altLang="en-US" dirty="0" smtClean="0"/>
              <a:t>布局</a:t>
            </a:r>
          </a:p>
          <a:p>
            <a:pPr lvl="2"/>
            <a:r>
              <a:rPr lang="zh-CN" altLang="en-US" dirty="0" smtClean="0"/>
              <a:t>新增标志</a:t>
            </a:r>
            <a:endParaRPr lang="en-US" dirty="0"/>
          </a:p>
          <a:p>
            <a:pPr lvl="2"/>
            <a:endParaRPr lang="en-US" dirty="0"/>
          </a:p>
        </p:txBody>
      </p:sp>
      <p:sp>
        <p:nvSpPr>
          <p:cNvPr id="340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实例</a:t>
            </a:r>
            <a:r>
              <a:rPr lang="en-US" dirty="0" smtClean="0"/>
              <a:t>: </a:t>
            </a:r>
            <a:r>
              <a:rPr lang="zh-CN" altLang="en-US" dirty="0" smtClean="0"/>
              <a:t>报表布局客户化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EF-RO-140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EF-RO-150</a:t>
            </a:r>
            <a:endParaRPr lang="en-US"/>
          </a:p>
        </p:txBody>
      </p:sp>
      <p:pic>
        <p:nvPicPr>
          <p:cNvPr id="342018" name="Picture 2"/>
          <p:cNvPicPr>
            <a:picLocks noChangeAspect="1" noChangeArrowheads="1"/>
          </p:cNvPicPr>
          <p:nvPr/>
        </p:nvPicPr>
        <p:blipFill>
          <a:blip r:embed="rId2" cstate="print"/>
          <a:srcRect t="1018"/>
          <a:stretch>
            <a:fillRect/>
          </a:stretch>
        </p:blipFill>
        <p:spPr bwMode="auto">
          <a:xfrm>
            <a:off x="47625" y="434975"/>
            <a:ext cx="4543425" cy="5710238"/>
          </a:xfrm>
          <a:prstGeom prst="rect">
            <a:avLst/>
          </a:prstGeom>
          <a:noFill/>
          <a:ln w="9525" algn="ctr">
            <a:solidFill>
              <a:schemeClr val="tx2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</p:pic>
      <p:pic>
        <p:nvPicPr>
          <p:cNvPr id="342019" name="Picture 3"/>
          <p:cNvPicPr>
            <a:picLocks noChangeAspect="1" noChangeArrowheads="1"/>
          </p:cNvPicPr>
          <p:nvPr/>
        </p:nvPicPr>
        <p:blipFill>
          <a:blip r:embed="rId3" cstate="print"/>
          <a:srcRect l="2220"/>
          <a:stretch>
            <a:fillRect/>
          </a:stretch>
        </p:blipFill>
        <p:spPr bwMode="auto">
          <a:xfrm>
            <a:off x="4686300" y="436563"/>
            <a:ext cx="4333875" cy="5724525"/>
          </a:xfrm>
          <a:prstGeom prst="rect">
            <a:avLst/>
          </a:prstGeom>
          <a:noFill/>
          <a:ln w="9525" algn="ctr">
            <a:solidFill>
              <a:schemeClr val="tx2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</p:pic>
      <p:sp>
        <p:nvSpPr>
          <p:cNvPr id="342020" name="Text Box 4"/>
          <p:cNvSpPr txBox="1">
            <a:spLocks noChangeArrowheads="1"/>
          </p:cNvSpPr>
          <p:nvPr/>
        </p:nvSpPr>
        <p:spPr bwMode="auto">
          <a:xfrm>
            <a:off x="1857168" y="88900"/>
            <a:ext cx="54374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zh-CN" altLang="en-US" sz="1400" b="1" dirty="0" smtClean="0">
                <a:solidFill>
                  <a:srgbClr val="FF9933"/>
                </a:solidFill>
                <a:latin typeface="+mj-lt"/>
              </a:rPr>
              <a:t>之前</a:t>
            </a:r>
            <a:endParaRPr lang="en-US" sz="1400" b="1" dirty="0">
              <a:solidFill>
                <a:srgbClr val="FF9933"/>
              </a:solidFill>
              <a:latin typeface="+mj-lt"/>
            </a:endParaRPr>
          </a:p>
        </p:txBody>
      </p:sp>
      <p:sp>
        <p:nvSpPr>
          <p:cNvPr id="342021" name="Text Box 5"/>
          <p:cNvSpPr txBox="1">
            <a:spLocks noChangeArrowheads="1"/>
          </p:cNvSpPr>
          <p:nvPr/>
        </p:nvSpPr>
        <p:spPr bwMode="auto">
          <a:xfrm>
            <a:off x="6581775" y="103188"/>
            <a:ext cx="54374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zh-CN" altLang="en-US" sz="1400" b="1" dirty="0" smtClean="0">
                <a:solidFill>
                  <a:srgbClr val="FF9933"/>
                </a:solidFill>
                <a:latin typeface="+mj-lt"/>
              </a:rPr>
              <a:t>之后</a:t>
            </a:r>
            <a:endParaRPr lang="en-US" sz="1400" b="1" dirty="0">
              <a:solidFill>
                <a:srgbClr val="FF9933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EF-RO-160</a:t>
            </a:r>
            <a:endParaRPr lang="en-US"/>
          </a:p>
        </p:txBody>
      </p:sp>
      <p:pic>
        <p:nvPicPr>
          <p:cNvPr id="343042" name="Picture 2"/>
          <p:cNvPicPr>
            <a:picLocks noChangeAspect="1" noChangeArrowheads="1"/>
          </p:cNvPicPr>
          <p:nvPr/>
        </p:nvPicPr>
        <p:blipFill>
          <a:blip r:embed="rId2" cstate="print"/>
          <a:srcRect t="1018"/>
          <a:stretch>
            <a:fillRect/>
          </a:stretch>
        </p:blipFill>
        <p:spPr bwMode="auto">
          <a:xfrm>
            <a:off x="47625" y="454025"/>
            <a:ext cx="4543425" cy="5710238"/>
          </a:xfrm>
          <a:prstGeom prst="rect">
            <a:avLst/>
          </a:prstGeom>
          <a:noFill/>
          <a:ln w="9525" algn="ctr">
            <a:solidFill>
              <a:schemeClr val="tx2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</p:pic>
      <p:pic>
        <p:nvPicPr>
          <p:cNvPr id="343043" name="Picture 3"/>
          <p:cNvPicPr>
            <a:picLocks noChangeAspect="1" noChangeArrowheads="1"/>
          </p:cNvPicPr>
          <p:nvPr/>
        </p:nvPicPr>
        <p:blipFill>
          <a:blip r:embed="rId3" cstate="print"/>
          <a:srcRect l="2220"/>
          <a:stretch>
            <a:fillRect/>
          </a:stretch>
        </p:blipFill>
        <p:spPr bwMode="auto">
          <a:xfrm>
            <a:off x="4686300" y="455613"/>
            <a:ext cx="4333875" cy="5724525"/>
          </a:xfrm>
          <a:prstGeom prst="rect">
            <a:avLst/>
          </a:prstGeom>
          <a:noFill/>
          <a:ln w="9525" algn="ctr">
            <a:solidFill>
              <a:schemeClr val="accent6"/>
            </a:solidFill>
            <a:miter lim="800000"/>
            <a:headEnd/>
            <a:tailEnd/>
          </a:ln>
          <a:effectLst>
            <a:outerShdw dist="53882" dir="2700000" algn="ctr" rotWithShape="0">
              <a:schemeClr val="bg2">
                <a:alpha val="50000"/>
              </a:schemeClr>
            </a:outerShdw>
          </a:effectLst>
        </p:spPr>
      </p:pic>
      <p:sp>
        <p:nvSpPr>
          <p:cNvPr id="343044" name="Text Box 4"/>
          <p:cNvSpPr txBox="1">
            <a:spLocks noChangeArrowheads="1"/>
          </p:cNvSpPr>
          <p:nvPr/>
        </p:nvSpPr>
        <p:spPr bwMode="auto">
          <a:xfrm>
            <a:off x="1857168" y="107950"/>
            <a:ext cx="54374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zh-CN" altLang="en-US" sz="1400" b="1" dirty="0" smtClean="0">
                <a:solidFill>
                  <a:srgbClr val="FF9933"/>
                </a:solidFill>
                <a:latin typeface="+mj-lt"/>
              </a:rPr>
              <a:t>之前</a:t>
            </a:r>
            <a:endParaRPr lang="en-US" sz="1400" b="1" dirty="0">
              <a:solidFill>
                <a:srgbClr val="FF9933"/>
              </a:solidFill>
              <a:latin typeface="+mj-lt"/>
            </a:endParaRPr>
          </a:p>
        </p:txBody>
      </p:sp>
      <p:sp>
        <p:nvSpPr>
          <p:cNvPr id="343045" name="Text Box 5"/>
          <p:cNvSpPr txBox="1">
            <a:spLocks noChangeArrowheads="1"/>
          </p:cNvSpPr>
          <p:nvPr/>
        </p:nvSpPr>
        <p:spPr bwMode="auto">
          <a:xfrm>
            <a:off x="6581775" y="122238"/>
            <a:ext cx="543740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zh-CN" altLang="en-US" sz="1400" b="1" dirty="0" smtClean="0">
                <a:solidFill>
                  <a:srgbClr val="FF9933"/>
                </a:solidFill>
                <a:latin typeface="+mj-lt"/>
              </a:rPr>
              <a:t>之后</a:t>
            </a:r>
            <a:endParaRPr lang="en-US" sz="1400" b="1" dirty="0">
              <a:solidFill>
                <a:srgbClr val="FF9933"/>
              </a:solidFill>
              <a:latin typeface="+mj-lt"/>
            </a:endParaRPr>
          </a:p>
        </p:txBody>
      </p:sp>
      <p:sp>
        <p:nvSpPr>
          <p:cNvPr id="343046" name="AutoShape 6"/>
          <p:cNvSpPr>
            <a:spLocks/>
          </p:cNvSpPr>
          <p:nvPr/>
        </p:nvSpPr>
        <p:spPr bwMode="auto">
          <a:xfrm>
            <a:off x="7583488" y="233363"/>
            <a:ext cx="617537" cy="344487"/>
          </a:xfrm>
          <a:prstGeom prst="borderCallout1">
            <a:avLst>
              <a:gd name="adj1" fmla="val 33181"/>
              <a:gd name="adj2" fmla="val 112338"/>
              <a:gd name="adj3" fmla="val 68204"/>
              <a:gd name="adj4" fmla="val 148329"/>
            </a:avLst>
          </a:prstGeom>
          <a:solidFill>
            <a:schemeClr val="accent6">
              <a:lumMod val="40000"/>
              <a:lumOff val="60000"/>
            </a:schemeClr>
          </a:solidFill>
          <a:ln w="19050" algn="ctr">
            <a:solidFill>
              <a:schemeClr val="accent6"/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zh-CN" altLang="en-US" sz="1000" b="1" dirty="0" smtClean="0">
                <a:latin typeface="+mj-lt"/>
              </a:rPr>
              <a:t>增加标识</a:t>
            </a:r>
            <a:endParaRPr lang="en-US" sz="1000" b="1" dirty="0">
              <a:latin typeface="+mj-lt"/>
            </a:endParaRPr>
          </a:p>
        </p:txBody>
      </p:sp>
      <p:sp>
        <p:nvSpPr>
          <p:cNvPr id="343047" name="AutoShape 7"/>
          <p:cNvSpPr>
            <a:spLocks/>
          </p:cNvSpPr>
          <p:nvPr/>
        </p:nvSpPr>
        <p:spPr bwMode="auto">
          <a:xfrm>
            <a:off x="6637338" y="838200"/>
            <a:ext cx="1069975" cy="571500"/>
          </a:xfrm>
          <a:prstGeom prst="borderCallout1">
            <a:avLst>
              <a:gd name="adj1" fmla="val 20000"/>
              <a:gd name="adj2" fmla="val 107120"/>
              <a:gd name="adj3" fmla="val 66944"/>
              <a:gd name="adj4" fmla="val 141245"/>
            </a:avLst>
          </a:prstGeom>
          <a:solidFill>
            <a:schemeClr val="accent6">
              <a:lumMod val="40000"/>
              <a:lumOff val="60000"/>
            </a:schemeClr>
          </a:solidFill>
          <a:ln w="19050" algn="ctr">
            <a:solidFill>
              <a:schemeClr val="accent6"/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zh-CN" altLang="en-US" sz="1000" dirty="0" smtClean="0"/>
              <a:t>换地址框</a:t>
            </a:r>
            <a:endParaRPr lang="en-US" sz="1000" b="1" dirty="0">
              <a:latin typeface="+mj-lt"/>
            </a:endParaRPr>
          </a:p>
        </p:txBody>
      </p:sp>
      <p:sp>
        <p:nvSpPr>
          <p:cNvPr id="343048" name="AutoShape 8"/>
          <p:cNvSpPr>
            <a:spLocks/>
          </p:cNvSpPr>
          <p:nvPr/>
        </p:nvSpPr>
        <p:spPr bwMode="auto">
          <a:xfrm>
            <a:off x="5897563" y="2209800"/>
            <a:ext cx="1069975" cy="571500"/>
          </a:xfrm>
          <a:prstGeom prst="borderCallout1">
            <a:avLst>
              <a:gd name="adj1" fmla="val 20000"/>
              <a:gd name="adj2" fmla="val -7120"/>
              <a:gd name="adj3" fmla="val 267500"/>
              <a:gd name="adj4" fmla="val -36500"/>
            </a:avLst>
          </a:prstGeom>
          <a:solidFill>
            <a:schemeClr val="accent6">
              <a:lumMod val="40000"/>
              <a:lumOff val="60000"/>
            </a:schemeClr>
          </a:solidFill>
          <a:ln w="19050" algn="ctr">
            <a:solidFill>
              <a:schemeClr val="accent6"/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zh-CN" altLang="en-US" sz="1000" dirty="0" smtClean="0"/>
              <a:t>抑制前导零</a:t>
            </a:r>
            <a:endParaRPr lang="en-US" sz="1000" b="1" dirty="0">
              <a:latin typeface="+mj-lt"/>
            </a:endParaRPr>
          </a:p>
        </p:txBody>
      </p:sp>
      <p:sp>
        <p:nvSpPr>
          <p:cNvPr id="343049" name="AutoShape 9"/>
          <p:cNvSpPr>
            <a:spLocks/>
          </p:cNvSpPr>
          <p:nvPr/>
        </p:nvSpPr>
        <p:spPr bwMode="auto">
          <a:xfrm>
            <a:off x="7935913" y="2519363"/>
            <a:ext cx="695325" cy="344487"/>
          </a:xfrm>
          <a:prstGeom prst="borderCallout1">
            <a:avLst>
              <a:gd name="adj1" fmla="val 33181"/>
              <a:gd name="adj2" fmla="val -10958"/>
              <a:gd name="adj3" fmla="val 452532"/>
              <a:gd name="adj4" fmla="val -44977"/>
            </a:avLst>
          </a:prstGeom>
          <a:solidFill>
            <a:schemeClr val="accent6">
              <a:lumMod val="40000"/>
              <a:lumOff val="60000"/>
            </a:schemeClr>
          </a:solidFill>
          <a:ln w="19050" algn="ctr">
            <a:solidFill>
              <a:schemeClr val="accent6"/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zh-CN" altLang="en-US" sz="1000" b="1" dirty="0" smtClean="0">
                <a:latin typeface="+mj-lt"/>
              </a:rPr>
              <a:t>增加列</a:t>
            </a:r>
            <a:endParaRPr lang="en-US" sz="1000" b="1" dirty="0">
              <a:latin typeface="+mj-lt"/>
            </a:endParaRPr>
          </a:p>
        </p:txBody>
      </p:sp>
      <p:sp>
        <p:nvSpPr>
          <p:cNvPr id="343050" name="AutoShape 10"/>
          <p:cNvSpPr>
            <a:spLocks/>
          </p:cNvSpPr>
          <p:nvPr/>
        </p:nvSpPr>
        <p:spPr bwMode="auto">
          <a:xfrm>
            <a:off x="7931150" y="2082800"/>
            <a:ext cx="695325" cy="344488"/>
          </a:xfrm>
          <a:prstGeom prst="borderCallout1">
            <a:avLst>
              <a:gd name="adj1" fmla="val 33181"/>
              <a:gd name="adj2" fmla="val -10958"/>
              <a:gd name="adj3" fmla="val 281565"/>
              <a:gd name="adj4" fmla="val -89727"/>
            </a:avLst>
          </a:prstGeom>
          <a:solidFill>
            <a:schemeClr val="accent6">
              <a:lumMod val="40000"/>
              <a:lumOff val="60000"/>
            </a:schemeClr>
          </a:solidFill>
          <a:ln w="19050" algn="ctr">
            <a:solidFill>
              <a:schemeClr val="accent6"/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zh-CN" altLang="en-US" sz="1000" b="1" dirty="0" smtClean="0">
                <a:latin typeface="+mj-lt"/>
              </a:rPr>
              <a:t>改变颜色</a:t>
            </a:r>
            <a:endParaRPr lang="en-US" sz="1000" b="1" dirty="0">
              <a:latin typeface="+mj-lt"/>
            </a:endParaRPr>
          </a:p>
        </p:txBody>
      </p:sp>
      <p:sp>
        <p:nvSpPr>
          <p:cNvPr id="343051" name="Line 11"/>
          <p:cNvSpPr>
            <a:spLocks noChangeShapeType="1"/>
          </p:cNvSpPr>
          <p:nvPr/>
        </p:nvSpPr>
        <p:spPr bwMode="auto">
          <a:xfrm flipV="1">
            <a:off x="6162675" y="925513"/>
            <a:ext cx="369888" cy="436562"/>
          </a:xfrm>
          <a:prstGeom prst="line">
            <a:avLst/>
          </a:prstGeom>
          <a:noFill/>
          <a:ln w="19050">
            <a:solidFill>
              <a:schemeClr val="accent6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 b="1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8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ct val="55000"/>
              </a:spcAft>
            </a:pPr>
            <a:r>
              <a:rPr lang="zh-CN" altLang="en-US" sz="2400" dirty="0" smtClean="0"/>
              <a:t>从</a:t>
            </a:r>
            <a:r>
              <a:rPr lang="en-US" sz="2400" dirty="0" smtClean="0"/>
              <a:t> </a:t>
            </a:r>
            <a:r>
              <a:rPr lang="en-US" sz="2400" dirty="0"/>
              <a:t>QAD </a:t>
            </a:r>
            <a:r>
              <a:rPr lang="en-US" sz="2400" dirty="0" smtClean="0"/>
              <a:t>2009.1</a:t>
            </a:r>
            <a:r>
              <a:rPr lang="zh-CN" altLang="en-US" sz="2400" dirty="0" smtClean="0"/>
              <a:t>开始</a:t>
            </a:r>
            <a:r>
              <a:rPr lang="zh-CN" altLang="en-US" sz="2400" dirty="0" smtClean="0"/>
              <a:t>使用</a:t>
            </a:r>
            <a:r>
              <a:rPr lang="en-US" sz="2400" dirty="0" smtClean="0"/>
              <a:t>QRF</a:t>
            </a:r>
            <a:endParaRPr lang="en-US" sz="2400" dirty="0"/>
          </a:p>
          <a:p>
            <a:pPr>
              <a:spcAft>
                <a:spcPct val="55000"/>
              </a:spcAft>
            </a:pPr>
            <a:r>
              <a:rPr lang="zh-CN" altLang="en-US" sz="2400" dirty="0" smtClean="0"/>
              <a:t>从</a:t>
            </a:r>
            <a:r>
              <a:rPr lang="en-US" sz="2400" dirty="0" smtClean="0"/>
              <a:t>QAD2009.1</a:t>
            </a:r>
            <a:r>
              <a:rPr lang="en-US" sz="2400" dirty="0" smtClean="0"/>
              <a:t> EE</a:t>
            </a:r>
            <a:r>
              <a:rPr lang="zh-CN" altLang="en-US" sz="2400" dirty="0" smtClean="0"/>
              <a:t>起所</a:t>
            </a:r>
            <a:r>
              <a:rPr lang="zh-CN" altLang="en-US" sz="2400" dirty="0" smtClean="0"/>
              <a:t>有新报告使用 </a:t>
            </a:r>
            <a:r>
              <a:rPr lang="en-US" sz="2400" dirty="0" smtClean="0"/>
              <a:t>QRF.</a:t>
            </a:r>
            <a:endParaRPr lang="en-US" sz="2400" dirty="0"/>
          </a:p>
        </p:txBody>
      </p:sp>
      <p:sp>
        <p:nvSpPr>
          <p:cNvPr id="375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</a:t>
            </a:r>
            <a:r>
              <a:rPr lang="zh-CN" altLang="en-US" dirty="0" smtClean="0"/>
              <a:t>报表框架</a:t>
            </a:r>
            <a:r>
              <a:rPr lang="en-US" dirty="0" smtClean="0"/>
              <a:t> </a:t>
            </a:r>
            <a:r>
              <a:rPr lang="en-US" dirty="0" smtClean="0"/>
              <a:t>(QRF)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EF-RO-052</a:t>
            </a:r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P-Tax-Register-Detail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3862" y="1590675"/>
            <a:ext cx="6770139" cy="3848100"/>
          </a:xfrm>
          <a:prstGeom prst="rect">
            <a:avLst/>
          </a:prstGeom>
        </p:spPr>
      </p:pic>
      <p:sp>
        <p:nvSpPr>
          <p:cNvPr id="374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QRF </a:t>
            </a:r>
            <a:r>
              <a:rPr lang="zh-CN" altLang="en-US" sz="2800" dirty="0" smtClean="0"/>
              <a:t>报表</a:t>
            </a:r>
            <a:r>
              <a:rPr lang="en-US" sz="2800" dirty="0" smtClean="0"/>
              <a:t> </a:t>
            </a:r>
            <a:r>
              <a:rPr lang="en-US" sz="2800" dirty="0"/>
              <a:t>– </a:t>
            </a:r>
            <a:r>
              <a:rPr lang="zh-CN" altLang="en-US" sz="2800" dirty="0" smtClean="0"/>
              <a:t>选择标准</a:t>
            </a:r>
            <a:endParaRPr lang="en-US" sz="2800" dirty="0"/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229600" y="6629019"/>
            <a:ext cx="914400" cy="219456"/>
          </a:xfrm>
        </p:spPr>
        <p:txBody>
          <a:bodyPr/>
          <a:lstStyle/>
          <a:p>
            <a:r>
              <a:rPr lang="en-US" smtClean="0"/>
              <a:t>EF-RO-054</a:t>
            </a:r>
            <a:endParaRPr lang="en-US"/>
          </a:p>
        </p:txBody>
      </p:sp>
      <p:sp>
        <p:nvSpPr>
          <p:cNvPr id="374789" name="Rectangle 5"/>
          <p:cNvSpPr>
            <a:spLocks noChangeArrowheads="1"/>
          </p:cNvSpPr>
          <p:nvPr/>
        </p:nvSpPr>
        <p:spPr bwMode="auto">
          <a:xfrm>
            <a:off x="4829175" y="2084388"/>
            <a:ext cx="1027113" cy="223837"/>
          </a:xfrm>
          <a:prstGeom prst="rect">
            <a:avLst/>
          </a:prstGeom>
          <a:noFill/>
          <a:ln w="2540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74790" name="Text Box 6"/>
          <p:cNvSpPr txBox="1">
            <a:spLocks noChangeArrowheads="1"/>
          </p:cNvSpPr>
          <p:nvPr/>
        </p:nvSpPr>
        <p:spPr bwMode="auto">
          <a:xfrm>
            <a:off x="7058024" y="2038350"/>
            <a:ext cx="1533525" cy="800219"/>
          </a:xfrm>
          <a:prstGeom prst="rect">
            <a:avLst/>
          </a:prstGeom>
          <a:solidFill>
            <a:schemeClr val="bg1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 smtClean="0">
                <a:latin typeface="+mj-lt"/>
              </a:rPr>
              <a:t>选择输出类型</a:t>
            </a:r>
            <a:endParaRPr lang="en-US" sz="2000" dirty="0">
              <a:latin typeface="+mj-lt"/>
            </a:endParaRPr>
          </a:p>
        </p:txBody>
      </p:sp>
      <p:cxnSp>
        <p:nvCxnSpPr>
          <p:cNvPr id="374791" name="AutoShape 7"/>
          <p:cNvCxnSpPr>
            <a:cxnSpLocks noChangeShapeType="1"/>
            <a:stCxn id="374790" idx="1"/>
            <a:endCxn id="374789" idx="3"/>
          </p:cNvCxnSpPr>
          <p:nvPr/>
        </p:nvCxnSpPr>
        <p:spPr bwMode="auto">
          <a:xfrm rot="10800000">
            <a:off x="5856288" y="2196308"/>
            <a:ext cx="1201736" cy="242153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374792" name="Rectangle 8"/>
          <p:cNvSpPr>
            <a:spLocks noChangeArrowheads="1"/>
          </p:cNvSpPr>
          <p:nvPr/>
        </p:nvSpPr>
        <p:spPr bwMode="auto">
          <a:xfrm>
            <a:off x="5248275" y="3289300"/>
            <a:ext cx="103188" cy="111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374794" name="AutoShape 10"/>
          <p:cNvCxnSpPr>
            <a:cxnSpLocks noChangeShapeType="1"/>
          </p:cNvCxnSpPr>
          <p:nvPr/>
        </p:nvCxnSpPr>
        <p:spPr bwMode="auto">
          <a:xfrm rot="10800000">
            <a:off x="5484814" y="3402013"/>
            <a:ext cx="1685925" cy="374650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374796" name="Rectangle 12"/>
          <p:cNvSpPr>
            <a:spLocks noChangeArrowheads="1"/>
          </p:cNvSpPr>
          <p:nvPr/>
        </p:nvSpPr>
        <p:spPr bwMode="auto">
          <a:xfrm>
            <a:off x="5472113" y="4832350"/>
            <a:ext cx="152400" cy="203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374797" name="AutoShape 13"/>
          <p:cNvCxnSpPr>
            <a:cxnSpLocks noChangeShapeType="1"/>
          </p:cNvCxnSpPr>
          <p:nvPr/>
        </p:nvCxnSpPr>
        <p:spPr bwMode="auto">
          <a:xfrm rot="10800000" flipV="1">
            <a:off x="5738813" y="4646613"/>
            <a:ext cx="1422400" cy="239712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374795" name="Text Box 11"/>
          <p:cNvSpPr txBox="1">
            <a:spLocks noChangeArrowheads="1"/>
          </p:cNvSpPr>
          <p:nvPr/>
        </p:nvSpPr>
        <p:spPr bwMode="auto">
          <a:xfrm>
            <a:off x="7046913" y="4283075"/>
            <a:ext cx="1533524" cy="800219"/>
          </a:xfrm>
          <a:prstGeom prst="rect">
            <a:avLst/>
          </a:prstGeom>
          <a:solidFill>
            <a:schemeClr val="bg1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 smtClean="0">
                <a:latin typeface="+mj-lt"/>
              </a:rPr>
              <a:t>删除选择条件</a:t>
            </a:r>
            <a:endParaRPr lang="en-US" sz="2000" dirty="0">
              <a:latin typeface="+mj-lt"/>
            </a:endParaRPr>
          </a:p>
        </p:txBody>
      </p:sp>
      <p:sp>
        <p:nvSpPr>
          <p:cNvPr id="374793" name="Text Box 9"/>
          <p:cNvSpPr txBox="1">
            <a:spLocks noChangeArrowheads="1"/>
          </p:cNvSpPr>
          <p:nvPr/>
        </p:nvSpPr>
        <p:spPr bwMode="auto">
          <a:xfrm>
            <a:off x="7037388" y="3308350"/>
            <a:ext cx="1533524" cy="800219"/>
          </a:xfrm>
          <a:prstGeom prst="rect">
            <a:avLst/>
          </a:prstGeom>
          <a:solidFill>
            <a:schemeClr val="bg1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 smtClean="0">
                <a:latin typeface="+mj-lt"/>
              </a:rPr>
              <a:t>增加选择条件</a:t>
            </a:r>
            <a:endParaRPr lang="en-US" sz="2000" dirty="0">
              <a:latin typeface="+mj-l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QRF </a:t>
            </a:r>
            <a:r>
              <a:rPr lang="zh-CN" altLang="en-US" dirty="0" smtClean="0"/>
              <a:t>报表</a:t>
            </a:r>
            <a:r>
              <a:rPr lang="en-US" dirty="0" smtClean="0"/>
              <a:t> </a:t>
            </a:r>
            <a:r>
              <a:rPr lang="en-US" dirty="0"/>
              <a:t>– </a:t>
            </a:r>
            <a:r>
              <a:rPr lang="zh-CN" altLang="en-US" b="0" dirty="0" smtClean="0"/>
              <a:t>查看器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EF-RO-056</a:t>
            </a:r>
            <a:endParaRPr lang="en-US"/>
          </a:p>
        </p:txBody>
      </p:sp>
      <p:pic>
        <p:nvPicPr>
          <p:cNvPr id="376836" name="Picture 4" descr="Comp1-Outpu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6000" y="1195388"/>
            <a:ext cx="7107238" cy="4752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7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报表特征</a:t>
            </a:r>
          </a:p>
          <a:p>
            <a:r>
              <a:rPr lang="zh-CN" altLang="en-US" dirty="0" smtClean="0"/>
              <a:t>自定义选项</a:t>
            </a:r>
          </a:p>
          <a:p>
            <a:r>
              <a:rPr lang="en-US" altLang="zh-CN" dirty="0" smtClean="0"/>
              <a:t>QAD</a:t>
            </a:r>
            <a:r>
              <a:rPr lang="zh-CN" altLang="en-US" dirty="0" smtClean="0"/>
              <a:t>报表框</a:t>
            </a:r>
            <a:r>
              <a:rPr lang="zh-CN" altLang="en-US" dirty="0" smtClean="0"/>
              <a:t>架</a:t>
            </a:r>
            <a:r>
              <a:rPr lang="en-US" altLang="zh-CN" dirty="0" smtClean="0"/>
              <a:t>(QRF)</a:t>
            </a:r>
            <a:endParaRPr lang="en-US" dirty="0"/>
          </a:p>
        </p:txBody>
      </p:sp>
      <p:sp>
        <p:nvSpPr>
          <p:cNvPr id="371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概述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EF-RO-020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200" dirty="0" smtClean="0"/>
              <a:t>涵盖</a:t>
            </a:r>
            <a:r>
              <a:rPr lang="en-US" altLang="zh-CN" sz="2200" dirty="0" smtClean="0"/>
              <a:t>QAD</a:t>
            </a:r>
            <a:r>
              <a:rPr lang="zh-CN" altLang="en-US" sz="2200" dirty="0" smtClean="0"/>
              <a:t>企业版财务的所有领域</a:t>
            </a:r>
          </a:p>
          <a:p>
            <a:r>
              <a:rPr lang="zh-CN" altLang="en-US" sz="2200" dirty="0" smtClean="0"/>
              <a:t>在报表创建和管理中具有丰富的功能</a:t>
            </a:r>
          </a:p>
          <a:p>
            <a:r>
              <a:rPr lang="zh-CN" altLang="en-US" sz="2200" dirty="0" smtClean="0"/>
              <a:t>访问</a:t>
            </a:r>
            <a:endParaRPr lang="en-US" altLang="zh-CN" sz="2200" dirty="0" smtClean="0"/>
          </a:p>
          <a:p>
            <a:pPr lvl="1"/>
            <a:r>
              <a:rPr lang="zh-CN" altLang="en-US" sz="2000" dirty="0" smtClean="0"/>
              <a:t>从主菜单</a:t>
            </a:r>
            <a:r>
              <a:rPr lang="en-US" sz="2000" dirty="0" smtClean="0"/>
              <a:t> </a:t>
            </a:r>
            <a:endParaRPr lang="en-US" sz="2000" dirty="0"/>
          </a:p>
          <a:p>
            <a:pPr lvl="1"/>
            <a:r>
              <a:rPr lang="zh-CN" altLang="en-US" sz="2000" dirty="0" smtClean="0"/>
              <a:t>通过</a:t>
            </a:r>
            <a:r>
              <a:rPr lang="en-US" sz="2000" dirty="0" smtClean="0"/>
              <a:t> </a:t>
            </a:r>
            <a:r>
              <a:rPr lang="en-US" sz="2000" dirty="0" err="1"/>
              <a:t>GoTo</a:t>
            </a:r>
            <a:endParaRPr lang="nl-BE" sz="1500" dirty="0"/>
          </a:p>
        </p:txBody>
      </p:sp>
      <p:sp>
        <p:nvSpPr>
          <p:cNvPr id="259083" name="Rectangle 11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zh-CN" altLang="en-US" dirty="0" smtClean="0"/>
              <a:t>标准报表</a:t>
            </a:r>
            <a:endParaRPr lang="nl-BE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EF-RO-030</a:t>
            </a:r>
            <a:endParaRPr lang="en-US"/>
          </a:p>
        </p:txBody>
      </p:sp>
      <p:pic>
        <p:nvPicPr>
          <p:cNvPr id="259081" name="Picture 9" descr="op item by creditor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713" y="2778125"/>
            <a:ext cx="4811712" cy="3452813"/>
          </a:xfrm>
          <a:prstGeom prst="rect">
            <a:avLst/>
          </a:prstGeom>
          <a:noFill/>
        </p:spPr>
      </p:pic>
      <p:pic>
        <p:nvPicPr>
          <p:cNvPr id="259085" name="Picture 13" descr="ReportFin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7550" y="2060575"/>
            <a:ext cx="2381250" cy="41624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标准菜单选择</a:t>
            </a:r>
            <a:endParaRPr lang="nl-BE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EF-RO-040</a:t>
            </a:r>
            <a:endParaRPr lang="en-US"/>
          </a:p>
        </p:txBody>
      </p:sp>
      <p:pic>
        <p:nvPicPr>
          <p:cNvPr id="260103" name="Picture 7" descr="ReportSelecti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6263" y="2700338"/>
            <a:ext cx="5057775" cy="3381375"/>
          </a:xfrm>
          <a:prstGeom prst="rect">
            <a:avLst/>
          </a:prstGeom>
          <a:noFill/>
        </p:spPr>
      </p:pic>
      <p:sp>
        <p:nvSpPr>
          <p:cNvPr id="260109" name="Text Box 13"/>
          <p:cNvSpPr txBox="1">
            <a:spLocks noChangeArrowheads="1"/>
          </p:cNvSpPr>
          <p:nvPr/>
        </p:nvSpPr>
        <p:spPr bwMode="auto">
          <a:xfrm>
            <a:off x="1042988" y="4954588"/>
            <a:ext cx="1895475" cy="6111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endParaRPr lang="en-US">
              <a:latin typeface="+mj-lt"/>
            </a:endParaRPr>
          </a:p>
        </p:txBody>
      </p:sp>
      <p:sp>
        <p:nvSpPr>
          <p:cNvPr id="260114" name="Rectangle 18"/>
          <p:cNvSpPr>
            <a:spLocks noChangeArrowheads="1"/>
          </p:cNvSpPr>
          <p:nvPr/>
        </p:nvSpPr>
        <p:spPr bwMode="auto">
          <a:xfrm>
            <a:off x="1439862" y="1358900"/>
            <a:ext cx="2293937" cy="1138773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hlink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rgbClr val="1A7BB2"/>
              </a:buClr>
            </a:pPr>
            <a:r>
              <a:rPr lang="zh-CN" altLang="en-US" sz="2000" dirty="0" smtClean="0"/>
              <a:t>包括相关</a:t>
            </a:r>
            <a:r>
              <a:rPr lang="zh-CN" altLang="en-US" sz="2000" dirty="0" smtClean="0"/>
              <a:t>的</a:t>
            </a:r>
            <a:endParaRPr lang="en-US" altLang="zh-CN" sz="2000" dirty="0" smtClean="0"/>
          </a:p>
          <a:p>
            <a:pPr>
              <a:lnSpc>
                <a:spcPct val="90000"/>
              </a:lnSpc>
              <a:spcBef>
                <a:spcPct val="20000"/>
              </a:spcBef>
              <a:buClr>
                <a:srgbClr val="1A7BB2"/>
              </a:buClr>
            </a:pPr>
            <a:r>
              <a:rPr lang="zh-CN" altLang="en-US" sz="2000" dirty="0" smtClean="0"/>
              <a:t>用</a:t>
            </a:r>
            <a:r>
              <a:rPr lang="zh-CN" altLang="en-US" sz="2000" dirty="0" smtClean="0"/>
              <a:t>户定</a:t>
            </a:r>
            <a:r>
              <a:rPr lang="zh-CN" altLang="en-US" sz="2000" dirty="0" smtClean="0"/>
              <a:t>义</a:t>
            </a:r>
            <a:endParaRPr lang="en-US" altLang="zh-CN" sz="2000" dirty="0" smtClean="0"/>
          </a:p>
          <a:p>
            <a:pPr>
              <a:lnSpc>
                <a:spcPct val="90000"/>
              </a:lnSpc>
              <a:spcBef>
                <a:spcPct val="20000"/>
              </a:spcBef>
              <a:buClr>
                <a:srgbClr val="1A7BB2"/>
              </a:buClr>
            </a:pPr>
            <a:r>
              <a:rPr lang="zh-CN" altLang="en-US" sz="2000" dirty="0" smtClean="0"/>
              <a:t>的</a:t>
            </a:r>
            <a:r>
              <a:rPr lang="zh-CN" altLang="en-US" sz="2000" dirty="0" smtClean="0"/>
              <a:t>字段</a:t>
            </a:r>
            <a:endParaRPr lang="en-US" sz="2000" dirty="0">
              <a:latin typeface="+mj-lt"/>
            </a:endParaRPr>
          </a:p>
        </p:txBody>
      </p:sp>
      <p:pic>
        <p:nvPicPr>
          <p:cNvPr id="260118" name="Picture 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9175" y="1114425"/>
            <a:ext cx="3492500" cy="27051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60123" name="Text Box 27"/>
          <p:cNvSpPr txBox="1">
            <a:spLocks noChangeArrowheads="1"/>
          </p:cNvSpPr>
          <p:nvPr/>
        </p:nvSpPr>
        <p:spPr bwMode="auto">
          <a:xfrm>
            <a:off x="6180396" y="4703763"/>
            <a:ext cx="2573079" cy="800219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hlink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r>
              <a:rPr lang="zh-CN" altLang="en-US" sz="2000" dirty="0" smtClean="0">
                <a:latin typeface="+mj-lt"/>
              </a:rPr>
              <a:t>现在执行或安排稍后执行</a:t>
            </a:r>
            <a:endParaRPr lang="en-US" sz="2000" dirty="0">
              <a:latin typeface="+mj-lt"/>
            </a:endParaRPr>
          </a:p>
        </p:txBody>
      </p:sp>
      <p:sp>
        <p:nvSpPr>
          <p:cNvPr id="260124" name="Rectangle 28"/>
          <p:cNvSpPr>
            <a:spLocks noChangeArrowheads="1"/>
          </p:cNvSpPr>
          <p:nvPr/>
        </p:nvSpPr>
        <p:spPr bwMode="auto">
          <a:xfrm>
            <a:off x="4114800" y="5781675"/>
            <a:ext cx="733425" cy="200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60125" name="AutoShape 29"/>
          <p:cNvCxnSpPr>
            <a:cxnSpLocks noChangeShapeType="1"/>
            <a:stCxn id="260123" idx="1"/>
            <a:endCxn id="260124" idx="0"/>
          </p:cNvCxnSpPr>
          <p:nvPr/>
        </p:nvCxnSpPr>
        <p:spPr bwMode="auto">
          <a:xfrm rot="10800000" flipV="1">
            <a:off x="4481514" y="5103873"/>
            <a:ext cx="1698883" cy="677802"/>
          </a:xfrm>
          <a:prstGeom prst="bentConnector2">
            <a:avLst/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60126" name="Rectangle 30"/>
          <p:cNvSpPr>
            <a:spLocks noChangeArrowheads="1"/>
          </p:cNvSpPr>
          <p:nvPr/>
        </p:nvSpPr>
        <p:spPr bwMode="auto">
          <a:xfrm>
            <a:off x="3400425" y="5791200"/>
            <a:ext cx="647700" cy="180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60127" name="Rectangle 31"/>
          <p:cNvSpPr>
            <a:spLocks noChangeArrowheads="1"/>
          </p:cNvSpPr>
          <p:nvPr/>
        </p:nvSpPr>
        <p:spPr bwMode="auto">
          <a:xfrm>
            <a:off x="5133975" y="3152775"/>
            <a:ext cx="647700" cy="180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60128" name="AutoShape 32"/>
          <p:cNvCxnSpPr>
            <a:cxnSpLocks noChangeShapeType="1"/>
            <a:stCxn id="260126" idx="0"/>
            <a:endCxn id="260127" idx="1"/>
          </p:cNvCxnSpPr>
          <p:nvPr/>
        </p:nvCxnSpPr>
        <p:spPr bwMode="auto">
          <a:xfrm rot="16200000">
            <a:off x="3155156" y="3812382"/>
            <a:ext cx="2547937" cy="1409700"/>
          </a:xfrm>
          <a:prstGeom prst="bentConnector2">
            <a:avLst/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7" name="Rectangle 7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/>
          <a:lstStyle/>
          <a:p>
            <a:r>
              <a:rPr lang="zh-CN" altLang="en-US" sz="2400" dirty="0" smtClean="0"/>
              <a:t>在新窗口查看</a:t>
            </a:r>
            <a:endParaRPr lang="en-US" sz="2400" dirty="0"/>
          </a:p>
          <a:p>
            <a:r>
              <a:rPr lang="zh-CN" altLang="en-US" sz="2400" dirty="0" smtClean="0"/>
              <a:t>打印</a:t>
            </a:r>
            <a:r>
              <a:rPr lang="en-US" sz="2400" dirty="0" smtClean="0"/>
              <a:t>, </a:t>
            </a:r>
            <a:r>
              <a:rPr lang="zh-CN" altLang="en-US" sz="2400" dirty="0" smtClean="0"/>
              <a:t>输出</a:t>
            </a:r>
            <a:r>
              <a:rPr lang="en-US" sz="2400" dirty="0" smtClean="0"/>
              <a:t>, </a:t>
            </a:r>
            <a:r>
              <a:rPr lang="zh-CN" altLang="en-US" sz="2400" dirty="0" smtClean="0"/>
              <a:t>电邮</a:t>
            </a:r>
            <a:endParaRPr lang="en-US" sz="2400" dirty="0"/>
          </a:p>
        </p:txBody>
      </p:sp>
      <p:sp>
        <p:nvSpPr>
          <p:cNvPr id="261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标准报表输出</a:t>
            </a:r>
            <a:endParaRPr lang="nl-BE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EF-RO-050</a:t>
            </a:r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249238" y="2039938"/>
            <a:ext cx="8629650" cy="3943350"/>
            <a:chOff x="277813" y="2401888"/>
            <a:chExt cx="8629650" cy="3943350"/>
          </a:xfrm>
        </p:grpSpPr>
        <p:pic>
          <p:nvPicPr>
            <p:cNvPr id="261128" name="Picture 8" descr="ReportOutput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98488" y="2401888"/>
              <a:ext cx="7650162" cy="3879850"/>
            </a:xfrm>
            <a:prstGeom prst="rect">
              <a:avLst/>
            </a:prstGeom>
            <a:noFill/>
          </p:spPr>
        </p:pic>
        <p:pic>
          <p:nvPicPr>
            <p:cNvPr id="261126" name="Picture 6" descr="cc trans sum rep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30663" y="3797300"/>
              <a:ext cx="4876800" cy="2547938"/>
            </a:xfrm>
            <a:prstGeom prst="rect">
              <a:avLst/>
            </a:prstGeom>
            <a:noFill/>
          </p:spPr>
        </p:pic>
        <p:sp>
          <p:nvSpPr>
            <p:cNvPr id="261129" name="Oval 9"/>
            <p:cNvSpPr>
              <a:spLocks noChangeArrowheads="1"/>
            </p:cNvSpPr>
            <p:nvPr/>
          </p:nvSpPr>
          <p:spPr bwMode="auto">
            <a:xfrm>
              <a:off x="277813" y="3513138"/>
              <a:ext cx="2359025" cy="2622550"/>
            </a:xfrm>
            <a:prstGeom prst="ellipse">
              <a:avLst/>
            </a:prstGeom>
            <a:noFill/>
            <a:ln w="28575" algn="ctr">
              <a:solidFill>
                <a:srgbClr val="CC3300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6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/>
            <a:r>
              <a:rPr lang="zh-CN" altLang="en-US" dirty="0" smtClean="0"/>
              <a:t>用法</a:t>
            </a:r>
            <a:endParaRPr lang="en-US" dirty="0"/>
          </a:p>
          <a:p>
            <a:pPr marL="914400" lvl="1" indent="-457200"/>
            <a:r>
              <a:rPr lang="zh-CN" altLang="en-US" dirty="0" smtClean="0"/>
              <a:t>过滤字段管理</a:t>
            </a:r>
            <a:r>
              <a:rPr lang="en-US" dirty="0" smtClean="0"/>
              <a:t>, </a:t>
            </a:r>
            <a:r>
              <a:rPr lang="zh-CN" altLang="en-US" dirty="0" smtClean="0"/>
              <a:t>报表选项</a:t>
            </a:r>
            <a:r>
              <a:rPr lang="en-US" dirty="0" smtClean="0"/>
              <a:t>, </a:t>
            </a:r>
            <a:r>
              <a:rPr lang="zh-CN" altLang="en-US" dirty="0" smtClean="0"/>
              <a:t>变种</a:t>
            </a:r>
            <a:endParaRPr lang="en-US" dirty="0"/>
          </a:p>
          <a:p>
            <a:pPr marL="914400" lvl="1" indent="-457200"/>
            <a:r>
              <a:rPr lang="zh-CN" altLang="en-US" dirty="0" smtClean="0"/>
              <a:t>用</a:t>
            </a:r>
            <a:r>
              <a:rPr lang="en-US" dirty="0" smtClean="0"/>
              <a:t> </a:t>
            </a:r>
            <a:r>
              <a:rPr lang="en-US" dirty="0"/>
              <a:t>QAD </a:t>
            </a:r>
            <a:r>
              <a:rPr lang="en-US" dirty="0" err="1"/>
              <a:t>.Net</a:t>
            </a:r>
            <a:r>
              <a:rPr lang="en-US" dirty="0"/>
              <a:t> UI</a:t>
            </a:r>
          </a:p>
          <a:p>
            <a:pPr marL="533400" indent="-533400"/>
            <a:r>
              <a:rPr lang="zh-CN" altLang="en-US" dirty="0" smtClean="0"/>
              <a:t>布局</a:t>
            </a:r>
            <a:endParaRPr lang="en-US" dirty="0"/>
          </a:p>
          <a:p>
            <a:pPr marL="914400" lvl="1" indent="-457200"/>
            <a:r>
              <a:rPr lang="zh-CN" altLang="en-US" dirty="0" smtClean="0"/>
              <a:t>用</a:t>
            </a:r>
            <a:r>
              <a:rPr lang="en-US" dirty="0" smtClean="0"/>
              <a:t> </a:t>
            </a:r>
            <a:r>
              <a:rPr lang="en-US" dirty="0"/>
              <a:t>Crystal </a:t>
            </a:r>
            <a:r>
              <a:rPr lang="zh-CN" altLang="en-US" dirty="0" smtClean="0"/>
              <a:t>报表设计器</a:t>
            </a:r>
            <a:endParaRPr lang="en-US" dirty="0"/>
          </a:p>
          <a:p>
            <a:pPr marL="533400" indent="-533400"/>
            <a:r>
              <a:rPr lang="zh-CN" altLang="en-US" dirty="0" smtClean="0"/>
              <a:t>业务逻辑</a:t>
            </a:r>
            <a:endParaRPr lang="en-US" dirty="0"/>
          </a:p>
          <a:p>
            <a:pPr marL="914400" lvl="1" indent="-457200"/>
            <a:r>
              <a:rPr lang="zh-CN" altLang="en-US" dirty="0" smtClean="0"/>
              <a:t>需要源代码客户化</a:t>
            </a:r>
            <a:endParaRPr lang="en-US" dirty="0"/>
          </a:p>
          <a:p>
            <a:pPr marL="533400" indent="-533400"/>
            <a:endParaRPr lang="en-US" dirty="0"/>
          </a:p>
        </p:txBody>
      </p:sp>
      <p:sp>
        <p:nvSpPr>
          <p:cNvPr id="324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报表客户化级别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EF-RO-060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6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dirty="0" smtClean="0"/>
              <a:t>用过滤字段</a:t>
            </a:r>
            <a:endParaRPr lang="en-US" sz="2400" dirty="0"/>
          </a:p>
          <a:p>
            <a:pPr lvl="1"/>
            <a:r>
              <a:rPr lang="zh-CN" altLang="en-US" sz="2000" dirty="0" smtClean="0"/>
              <a:t>定义数据如何被过滤</a:t>
            </a:r>
            <a:endParaRPr lang="en-US" altLang="zh-CN" sz="2000" dirty="0" smtClean="0"/>
          </a:p>
          <a:p>
            <a:r>
              <a:rPr lang="zh-CN" altLang="en-US" sz="2400" dirty="0" smtClean="0"/>
              <a:t>管理过滤字段</a:t>
            </a:r>
            <a:endParaRPr lang="en-US" sz="2400" dirty="0"/>
          </a:p>
          <a:p>
            <a:pPr lvl="1"/>
            <a:r>
              <a:rPr lang="zh-CN" altLang="en-US" sz="2000" dirty="0" smtClean="0"/>
              <a:t>从可用过滤字段列表中选择</a:t>
            </a:r>
          </a:p>
          <a:p>
            <a:pPr lvl="1"/>
            <a:r>
              <a:rPr lang="zh-CN" altLang="en-US" sz="2000" dirty="0" smtClean="0"/>
              <a:t>在</a:t>
            </a:r>
            <a:r>
              <a:rPr lang="en-US" altLang="zh-CN" sz="2000" dirty="0" smtClean="0"/>
              <a:t>UI</a:t>
            </a:r>
            <a:r>
              <a:rPr lang="zh-CN" altLang="en-US" sz="2000" dirty="0" smtClean="0"/>
              <a:t>设置字段的顺序</a:t>
            </a:r>
          </a:p>
          <a:p>
            <a:pPr lvl="1"/>
            <a:r>
              <a:rPr lang="zh-CN" altLang="en-US" sz="2000" dirty="0" smtClean="0"/>
              <a:t>设置初始值</a:t>
            </a:r>
            <a:endParaRPr lang="en-US" sz="2000" dirty="0"/>
          </a:p>
          <a:p>
            <a:pPr>
              <a:buFont typeface="Webdings" pitchFamily="18" charset="2"/>
              <a:buNone/>
            </a:pPr>
            <a:endParaRPr lang="nl-BE" sz="2000" dirty="0"/>
          </a:p>
        </p:txBody>
      </p:sp>
      <p:sp>
        <p:nvSpPr>
          <p:cNvPr id="325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 smtClean="0"/>
              <a:t>用法客户化</a:t>
            </a:r>
            <a:r>
              <a:rPr lang="en-US" sz="2800" dirty="0" smtClean="0"/>
              <a:t> </a:t>
            </a:r>
            <a:r>
              <a:rPr lang="en-US" sz="2800" dirty="0"/>
              <a:t>– </a:t>
            </a:r>
            <a:r>
              <a:rPr lang="zh-CN" altLang="en-US" sz="2800" dirty="0" smtClean="0"/>
              <a:t>标准报表</a:t>
            </a:r>
            <a:endParaRPr lang="en-US" sz="2800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EF-RO-070</a:t>
            </a:r>
            <a:endParaRPr lang="en-US"/>
          </a:p>
        </p:txBody>
      </p:sp>
      <p:grpSp>
        <p:nvGrpSpPr>
          <p:cNvPr id="325638" name="Group 6"/>
          <p:cNvGrpSpPr>
            <a:grpSpLocks/>
          </p:cNvGrpSpPr>
          <p:nvPr/>
        </p:nvGrpSpPr>
        <p:grpSpPr bwMode="auto">
          <a:xfrm>
            <a:off x="6234113" y="4170363"/>
            <a:ext cx="2662237" cy="1909762"/>
            <a:chOff x="3744" y="280"/>
            <a:chExt cx="1677" cy="1517"/>
          </a:xfrm>
        </p:grpSpPr>
        <p:pic>
          <p:nvPicPr>
            <p:cNvPr id="325639" name="Picture 7" descr="ReportsManageFilters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872" y="297"/>
              <a:ext cx="1549" cy="1500"/>
            </a:xfrm>
            <a:prstGeom prst="rect">
              <a:avLst/>
            </a:prstGeom>
            <a:noFill/>
          </p:spPr>
        </p:pic>
        <p:sp>
          <p:nvSpPr>
            <p:cNvPr id="325640" name="Oval 8"/>
            <p:cNvSpPr>
              <a:spLocks noChangeArrowheads="1"/>
            </p:cNvSpPr>
            <p:nvPr/>
          </p:nvSpPr>
          <p:spPr bwMode="auto">
            <a:xfrm>
              <a:off x="3744" y="280"/>
              <a:ext cx="1008" cy="474"/>
            </a:xfrm>
            <a:prstGeom prst="ellipse">
              <a:avLst/>
            </a:prstGeom>
            <a:noFill/>
            <a:ln w="28575" algn="ctr">
              <a:solidFill>
                <a:srgbClr val="CC3300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solidFill>
                  <a:srgbClr val="CC3300"/>
                </a:solidFill>
              </a:endParaRPr>
            </a:p>
          </p:txBody>
        </p:sp>
      </p:grpSp>
      <p:pic>
        <p:nvPicPr>
          <p:cNvPr id="325641" name="Picture 9" descr="ReportsManageFilters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638" y="3440113"/>
            <a:ext cx="5545137" cy="27209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  <a:tabLst>
                <a:tab pos="3600450" algn="r"/>
              </a:tabLst>
            </a:pPr>
            <a:r>
              <a:rPr lang="zh-CN" altLang="en-US" dirty="0" smtClean="0"/>
              <a:t>报表选项</a:t>
            </a:r>
            <a:endParaRPr lang="en-US" dirty="0"/>
          </a:p>
          <a:p>
            <a:pPr lvl="1">
              <a:lnSpc>
                <a:spcPct val="90000"/>
              </a:lnSpc>
              <a:tabLst>
                <a:tab pos="3600450" algn="r"/>
              </a:tabLst>
            </a:pPr>
            <a:r>
              <a:rPr lang="zh-CN" altLang="en-US" dirty="0" smtClean="0"/>
              <a:t>日期格式</a:t>
            </a:r>
          </a:p>
          <a:p>
            <a:pPr lvl="1">
              <a:lnSpc>
                <a:spcPct val="90000"/>
              </a:lnSpc>
              <a:tabLst>
                <a:tab pos="3600450" algn="r"/>
              </a:tabLst>
            </a:pPr>
            <a:r>
              <a:rPr lang="zh-CN" altLang="en-US" dirty="0" smtClean="0"/>
              <a:t>语言</a:t>
            </a:r>
          </a:p>
          <a:p>
            <a:pPr lvl="1">
              <a:lnSpc>
                <a:spcPct val="90000"/>
              </a:lnSpc>
              <a:tabLst>
                <a:tab pos="3600450" algn="r"/>
              </a:tabLst>
            </a:pPr>
            <a:r>
              <a:rPr lang="zh-CN" altLang="en-US" dirty="0" smtClean="0"/>
              <a:t>数字格式</a:t>
            </a:r>
          </a:p>
          <a:p>
            <a:pPr lvl="1">
              <a:lnSpc>
                <a:spcPct val="90000"/>
              </a:lnSpc>
              <a:tabLst>
                <a:tab pos="3600450" algn="r"/>
              </a:tabLst>
            </a:pPr>
            <a:r>
              <a:rPr lang="zh-CN" altLang="en-US" dirty="0" smtClean="0"/>
              <a:t>过滤数据报告</a:t>
            </a:r>
            <a:r>
              <a:rPr lang="en-US" altLang="zh-CN" dirty="0" smtClean="0"/>
              <a:t>Y / N</a:t>
            </a:r>
          </a:p>
          <a:p>
            <a:pPr lvl="1">
              <a:lnSpc>
                <a:spcPct val="90000"/>
              </a:lnSpc>
              <a:tabLst>
                <a:tab pos="3600450" algn="r"/>
              </a:tabLst>
            </a:pPr>
            <a:r>
              <a:rPr lang="zh-CN" altLang="en-US" dirty="0" smtClean="0"/>
              <a:t>备用阴影</a:t>
            </a:r>
          </a:p>
          <a:p>
            <a:pPr lvl="1">
              <a:lnSpc>
                <a:spcPct val="90000"/>
              </a:lnSpc>
              <a:tabLst>
                <a:tab pos="3600450" algn="r"/>
              </a:tabLst>
            </a:pPr>
            <a:r>
              <a:rPr lang="zh-CN" altLang="en-US" dirty="0" smtClean="0"/>
              <a:t>用户定义的字段</a:t>
            </a:r>
            <a:endParaRPr lang="en-US" dirty="0"/>
          </a:p>
        </p:txBody>
      </p:sp>
      <p:sp>
        <p:nvSpPr>
          <p:cNvPr id="326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 smtClean="0"/>
              <a:t>用法客户化</a:t>
            </a:r>
            <a:r>
              <a:rPr lang="en-US" sz="2800" dirty="0" smtClean="0"/>
              <a:t> – </a:t>
            </a:r>
            <a:r>
              <a:rPr lang="zh-CN" altLang="en-US" sz="2800" dirty="0" smtClean="0"/>
              <a:t>标准报表</a:t>
            </a:r>
            <a:endParaRPr lang="en-US" sz="2800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EF-RO-080</a:t>
            </a:r>
            <a:endParaRPr lang="en-US"/>
          </a:p>
        </p:txBody>
      </p:sp>
      <p:pic>
        <p:nvPicPr>
          <p:cNvPr id="326663" name="Picture 7" descr="ReportOptions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5" y="2941638"/>
            <a:ext cx="4629150" cy="3387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可以存储特定的选择标准</a:t>
            </a:r>
            <a:endParaRPr lang="en-US" dirty="0"/>
          </a:p>
          <a:p>
            <a:pPr lvl="1"/>
            <a:r>
              <a:rPr lang="zh-CN" altLang="en-US" dirty="0" smtClean="0"/>
              <a:t>下一次报告开始可用</a:t>
            </a:r>
          </a:p>
          <a:p>
            <a:pPr lvl="1"/>
            <a:r>
              <a:rPr lang="zh-CN" altLang="en-US" dirty="0" smtClean="0"/>
              <a:t>无限数量的变种</a:t>
            </a:r>
          </a:p>
          <a:p>
            <a:pPr lvl="1"/>
            <a:r>
              <a:rPr lang="zh-CN" altLang="en-US" dirty="0" smtClean="0"/>
              <a:t>保存为个人使用或与其他用户共</a:t>
            </a:r>
            <a:r>
              <a:rPr lang="zh-CN" altLang="en-US" dirty="0" smtClean="0"/>
              <a:t>享</a:t>
            </a:r>
            <a:endParaRPr lang="en-US" altLang="zh-CN" dirty="0" smtClean="0"/>
          </a:p>
          <a:p>
            <a:pPr lvl="1">
              <a:buNone/>
            </a:pPr>
            <a:endParaRPr lang="nl-NL" dirty="0"/>
          </a:p>
          <a:p>
            <a:r>
              <a:rPr lang="zh-CN" altLang="en-US" dirty="0" smtClean="0"/>
              <a:t>所有的变种</a:t>
            </a:r>
            <a:endParaRPr lang="nl-NL" dirty="0"/>
          </a:p>
          <a:p>
            <a:pPr lvl="1"/>
            <a:r>
              <a:rPr lang="zh-CN" altLang="en-US" dirty="0" smtClean="0"/>
              <a:t>基于相同的数据</a:t>
            </a:r>
          </a:p>
          <a:p>
            <a:pPr lvl="1"/>
            <a:r>
              <a:rPr lang="zh-CN" altLang="en-US" dirty="0" smtClean="0"/>
              <a:t>使用不同的筛选条件</a:t>
            </a:r>
          </a:p>
          <a:p>
            <a:pPr lvl="1"/>
            <a:r>
              <a:rPr lang="zh-CN" altLang="en-US" dirty="0" smtClean="0"/>
              <a:t>可以使用不同的报表布局</a:t>
            </a:r>
            <a:endParaRPr lang="en-US" sz="1800" dirty="0"/>
          </a:p>
        </p:txBody>
      </p:sp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报表变种 </a:t>
            </a:r>
            <a:r>
              <a:rPr lang="en-US" dirty="0" smtClean="0"/>
              <a:t>– </a:t>
            </a:r>
            <a:r>
              <a:rPr lang="zh-CN" altLang="en-US" dirty="0" smtClean="0"/>
              <a:t>标准报表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EF-RO-090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Reporting Overview&amp;quot;&quot;/&gt;&lt;property id=&quot;20307&quot; value=&quot;264&quot;/&gt;&lt;/object&gt;&lt;object type=&quot;3&quot; unique_id=&quot;10005&quot;&gt;&lt;property id=&quot;20148&quot; value=&quot;5&quot;/&gt;&lt;property id=&quot;20300&quot; value=&quot;Slide 2 - &amp;quot;Overview&amp;quot;&quot;/&gt;&lt;property id=&quot;20307&quot; value=&quot;356&quot;/&gt;&lt;/object&gt;&lt;object type=&quot;3&quot; unique_id=&quot;10006&quot;&gt;&lt;property id=&quot;20148&quot; value=&quot;5&quot;/&gt;&lt;property id=&quot;20300&quot; value=&quot;Slide 3 - &amp;quot;Standard Reports&amp;quot;&quot;/&gt;&lt;property id=&quot;20307&quot; value=&quot;273&quot;/&gt;&lt;/object&gt;&lt;object type=&quot;3&quot; unique_id=&quot;10007&quot;&gt;&lt;property id=&quot;20148&quot; value=&quot;5&quot;/&gt;&lt;property id=&quot;20300&quot; value=&quot;Slide 4 - &amp;quot;Standard Reports Selection&amp;quot;&quot;/&gt;&lt;property id=&quot;20307&quot; value=&quot;274&quot;/&gt;&lt;/object&gt;&lt;object type=&quot;3&quot; unique_id=&quot;10008&quot;&gt;&lt;property id=&quot;20148&quot; value=&quot;5&quot;/&gt;&lt;property id=&quot;20300&quot; value=&quot;Slide 5 - &amp;quot;Standard Reports Output&amp;quot;&quot;/&gt;&lt;property id=&quot;20307&quot; value=&quot;275&quot;/&gt;&lt;/object&gt;&lt;object type=&quot;3&quot; unique_id=&quot;10009&quot;&gt;&lt;property id=&quot;20148&quot; value=&quot;5&quot;/&gt;&lt;property id=&quot;20300&quot; value=&quot;Slide 6 - &amp;quot;Report Customization Levels&amp;quot;&quot;/&gt;&lt;property id=&quot;20307&quot; value=&quot;337&quot;/&gt;&lt;/object&gt;&lt;object type=&quot;3&quot; unique_id=&quot;10010&quot;&gt;&lt;property id=&quot;20148&quot; value=&quot;5&quot;/&gt;&lt;property id=&quot;20300&quot; value=&quot;Slide 7 - &amp;quot;Usage Customization – Standard Reports&amp;quot;&quot;/&gt;&lt;property id=&quot;20307&quot; value=&quot;338&quot;/&gt;&lt;/object&gt;&lt;object type=&quot;3&quot; unique_id=&quot;10011&quot;&gt;&lt;property id=&quot;20148&quot; value=&quot;5&quot;/&gt;&lt;property id=&quot;20300&quot; value=&quot;Slide 8 - &amp;quot;Usage Customization – Standard Reports&amp;quot;&quot;/&gt;&lt;property id=&quot;20307&quot; value=&quot;339&quot;/&gt;&lt;/object&gt;&lt;object type=&quot;3&quot; unique_id=&quot;10012&quot;&gt;&lt;property id=&quot;20148&quot; value=&quot;5&quot;/&gt;&lt;property id=&quot;20300&quot; value=&quot;Slide 9 - &amp;quot;Report Variants – Standard Reports&amp;quot;&quot;/&gt;&lt;property id=&quot;20307&quot; value=&quot;340&quot;/&gt;&lt;/object&gt;&lt;object type=&quot;3&quot; unique_id=&quot;10013&quot;&gt;&lt;property id=&quot;20148&quot; value=&quot;5&quot;/&gt;&lt;property id=&quot;20300&quot; value=&quot;Slide 10 - &amp;quot;Report Variants – Standard Reports&amp;quot;&quot;/&gt;&lt;property id=&quot;20307&quot; value=&quot;341&quot;/&gt;&lt;/object&gt;&lt;object type=&quot;3&quot; unique_id=&quot;10014&quot;&gt;&lt;property id=&quot;20148&quot; value=&quot;5&quot;/&gt;&lt;property id=&quot;20300&quot; value=&quot;Slide 11 - &amp;quot;Exercise&amp;quot;&quot;/&gt;&lt;property id=&quot;20307&quot; value=&quot;358&quot;/&gt;&lt;/object&gt;&lt;object type=&quot;3&quot; unique_id=&quot;10015&quot;&gt;&lt;property id=&quot;20148&quot; value=&quot;5&quot;/&gt;&lt;property id=&quot;20300&quot; value=&quot;Slide 12 - &amp;quot;Exercise: Usage Customization&amp;quot;&quot;/&gt;&lt;property id=&quot;20307&quot; value=&quot;343&quot;/&gt;&lt;/object&gt;&lt;object type=&quot;3&quot; unique_id=&quot;10016&quot;&gt;&lt;property id=&quot;20148&quot; value=&quot;5&quot;/&gt;&lt;property id=&quot;20300&quot; value=&quot;Slide 13 - &amp;quot;Layout Customization (Crystal Report Designer)&amp;quot;&quot;/&gt;&lt;property id=&quot;20307&quot; value=&quot;344&quot;/&gt;&lt;/object&gt;&lt;object type=&quot;3&quot; unique_id=&quot;10017&quot;&gt;&lt;property id=&quot;20148&quot; value=&quot;5&quot;/&gt;&lt;property id=&quot;20300&quot; value=&quot;Slide 14 - &amp;quot;Example: Report Layout Customization&amp;quot;&quot;/&gt;&lt;property id=&quot;20307&quot; value=&quot;353&quot;/&gt;&lt;/object&gt;&lt;object type=&quot;3&quot; unique_id=&quot;10018&quot;&gt;&lt;property id=&quot;20148&quot; value=&quot;5&quot;/&gt;&lt;property id=&quot;20300&quot; value=&quot;Slide 15&quot;/&gt;&lt;property id=&quot;20307&quot; value=&quot;354&quot;/&gt;&lt;/object&gt;&lt;object type=&quot;3&quot; unique_id=&quot;10019&quot;&gt;&lt;property id=&quot;20148&quot; value=&quot;5&quot;/&gt;&lt;property id=&quot;20300&quot; value=&quot;Slide 16&quot;/&gt;&lt;property id=&quot;20307&quot; value=&quot;355&quot;/&gt;&lt;/object&gt;&lt;object type=&quot;3&quot; unique_id=&quot;10020&quot;&gt;&lt;property id=&quot;20148&quot; value=&quot;5&quot;/&gt;&lt;property id=&quot;20300&quot; value=&quot;Slide 17 - &amp;quot;Component 1 Framework&amp;quot;&quot;/&gt;&lt;property id=&quot;20307&quot; value=&quot;360&quot;/&gt;&lt;/object&gt;&lt;object type=&quot;3&quot; unique_id=&quot;10021&quot;&gt;&lt;property id=&quot;20148&quot; value=&quot;5&quot;/&gt;&lt;property id=&quot;20300&quot; value=&quot;Slide 18 - &amp;quot;Component 1 Reports – Selection Criteria&amp;quot;&quot;/&gt;&lt;property id=&quot;20307&quot; value=&quot;359&quot;/&gt;&lt;/object&gt;&lt;object type=&quot;3&quot; unique_id=&quot;10022&quot;&gt;&lt;property id=&quot;20148&quot; value=&quot;5&quot;/&gt;&lt;property id=&quot;20300&quot; value=&quot;Slide 19 - &amp;quot;Component 1 Reports – Viewer&amp;quot;&quot;/&gt;&lt;property id=&quot;20307&quot; value=&quot;361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7940</TotalTime>
  <Words>1085</Words>
  <Application>Microsoft Office PowerPoint</Application>
  <PresentationFormat>On-screen Show (4:3)</PresentationFormat>
  <Paragraphs>173</Paragraphs>
  <Slides>19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QAD 2010 Template</vt:lpstr>
      <vt:lpstr>报表概述</vt:lpstr>
      <vt:lpstr>概述</vt:lpstr>
      <vt:lpstr>标准报表</vt:lpstr>
      <vt:lpstr>标准菜单选择</vt:lpstr>
      <vt:lpstr>标准报表输出</vt:lpstr>
      <vt:lpstr>报表客户化级别</vt:lpstr>
      <vt:lpstr>用法客户化 – 标准报表</vt:lpstr>
      <vt:lpstr>用法客户化 – 标准报表</vt:lpstr>
      <vt:lpstr>报表变种 – 标准报表</vt:lpstr>
      <vt:lpstr>报表变种 – 标准报表</vt:lpstr>
      <vt:lpstr>练习</vt:lpstr>
      <vt:lpstr>练习: 用法客户化</vt:lpstr>
      <vt:lpstr>布局客户化 (Crystal 报表设计器)</vt:lpstr>
      <vt:lpstr>实例: 报表布局客户化</vt:lpstr>
      <vt:lpstr>Slide 15</vt:lpstr>
      <vt:lpstr>Slide 16</vt:lpstr>
      <vt:lpstr>QAD 报表框架 (QRF)</vt:lpstr>
      <vt:lpstr>QRF 报表 – 选择标准</vt:lpstr>
      <vt:lpstr>QRF 报表 – 查看器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xcm</cp:lastModifiedBy>
  <cp:revision>145</cp:revision>
  <dcterms:created xsi:type="dcterms:W3CDTF">2006-05-18T22:11:08Z</dcterms:created>
  <dcterms:modified xsi:type="dcterms:W3CDTF">2011-11-15T02:37:03Z</dcterms:modified>
</cp:coreProperties>
</file>