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88" r:id="rId2"/>
  </p:sldMasterIdLst>
  <p:notesMasterIdLst>
    <p:notesMasterId r:id="rId52"/>
  </p:notesMasterIdLst>
  <p:sldIdLst>
    <p:sldId id="257" r:id="rId3"/>
    <p:sldId id="321" r:id="rId4"/>
    <p:sldId id="258" r:id="rId5"/>
    <p:sldId id="260" r:id="rId6"/>
    <p:sldId id="285" r:id="rId7"/>
    <p:sldId id="287" r:id="rId8"/>
    <p:sldId id="288" r:id="rId9"/>
    <p:sldId id="290" r:id="rId10"/>
    <p:sldId id="289" r:id="rId11"/>
    <p:sldId id="337" r:id="rId12"/>
    <p:sldId id="335" r:id="rId13"/>
    <p:sldId id="338" r:id="rId14"/>
    <p:sldId id="354" r:id="rId15"/>
    <p:sldId id="353" r:id="rId16"/>
    <p:sldId id="346" r:id="rId17"/>
    <p:sldId id="347" r:id="rId18"/>
    <p:sldId id="355" r:id="rId19"/>
    <p:sldId id="356" r:id="rId20"/>
    <p:sldId id="348" r:id="rId21"/>
    <p:sldId id="351" r:id="rId22"/>
    <p:sldId id="349" r:id="rId23"/>
    <p:sldId id="350" r:id="rId24"/>
    <p:sldId id="352" r:id="rId25"/>
    <p:sldId id="357" r:id="rId26"/>
    <p:sldId id="280" r:id="rId27"/>
    <p:sldId id="281" r:id="rId28"/>
    <p:sldId id="282" r:id="rId29"/>
    <p:sldId id="283" r:id="rId30"/>
    <p:sldId id="284" r:id="rId31"/>
    <p:sldId id="291" r:id="rId32"/>
    <p:sldId id="286" r:id="rId33"/>
    <p:sldId id="358" r:id="rId34"/>
    <p:sldId id="296" r:id="rId35"/>
    <p:sldId id="336" r:id="rId36"/>
    <p:sldId id="292" r:id="rId37"/>
    <p:sldId id="297" r:id="rId38"/>
    <p:sldId id="298" r:id="rId39"/>
    <p:sldId id="299" r:id="rId40"/>
    <p:sldId id="300" r:id="rId41"/>
    <p:sldId id="301" r:id="rId42"/>
    <p:sldId id="320" r:id="rId43"/>
    <p:sldId id="302" r:id="rId44"/>
    <p:sldId id="303" r:id="rId45"/>
    <p:sldId id="305" r:id="rId46"/>
    <p:sldId id="306" r:id="rId47"/>
    <p:sldId id="307" r:id="rId48"/>
    <p:sldId id="308" r:id="rId49"/>
    <p:sldId id="339" r:id="rId50"/>
    <p:sldId id="345" r:id="rId51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808080"/>
    <a:srgbClr val="6287C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7244" autoAdjust="0"/>
    <p:restoredTop sz="97797" autoAdjust="0"/>
  </p:normalViewPr>
  <p:slideViewPr>
    <p:cSldViewPr snapToGrid="0">
      <p:cViewPr varScale="1">
        <p:scale>
          <a:sx n="91" d="100"/>
          <a:sy n="91" d="100"/>
        </p:scale>
        <p:origin x="-90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282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32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9AC11-3840-4821-9659-66AE4994D9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066005-AE49-4854-9F1C-2BD75CB16D66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0B51DC-ECF6-4EB3-AAD5-C8A66C6D2A9B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B90873C-C990-4FFC-ABB6-A6EF27BCBF0A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DA6379B-A2B4-4C06-998A-046A7A5DC04E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950D04-9157-4C91-8684-451100070A3E}" type="slidenum">
              <a:rPr lang="en-US" smtClean="0"/>
              <a:pPr/>
              <a:t>35</a:t>
            </a:fld>
            <a:endParaRPr lang="en-US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2AFF21-6F69-48CC-B1F3-E05674B16CC8}" type="slidenum">
              <a:rPr lang="en-US" smtClean="0"/>
              <a:pPr/>
              <a:t>36</a:t>
            </a:fld>
            <a:endParaRPr lang="en-US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724050-8AE3-49F2-B89F-C7F7869296DA}" type="slidenum">
              <a:rPr lang="en-US" smtClean="0"/>
              <a:pPr/>
              <a:t>37</a:t>
            </a:fld>
            <a:endParaRPr lang="en-US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82ECC3-E936-47D9-8774-0CAA5AC5BCE0}" type="slidenum">
              <a:rPr lang="en-US" smtClean="0"/>
              <a:pPr/>
              <a:t>38</a:t>
            </a:fld>
            <a:endParaRPr lang="en-US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C7CDA4-5CE3-43FE-B170-E864488D76B1}" type="slidenum">
              <a:rPr lang="en-US" smtClean="0"/>
              <a:pPr/>
              <a:t>39</a:t>
            </a:fld>
            <a:endParaRPr lang="en-US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E23EA0-45A2-42A6-8FEC-F54C2D94C93B}" type="slidenum">
              <a:rPr lang="en-US" smtClean="0"/>
              <a:pPr/>
              <a:t>40</a:t>
            </a:fld>
            <a:endParaRPr lang="en-US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991EE3-97BC-46B6-A91D-63E1F12A4FC7}" type="slidenum">
              <a:rPr lang="en-US" smtClean="0"/>
              <a:pPr/>
              <a:t>42</a:t>
            </a:fld>
            <a:endParaRPr lang="en-US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A54AA4-0A40-49F1-9299-3031997883B3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4A3C81-9250-45A0-947C-3FC1B764C0C6}" type="slidenum">
              <a:rPr lang="en-US" smtClean="0"/>
              <a:pPr/>
              <a:t>43</a:t>
            </a:fld>
            <a:endParaRPr lang="en-US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00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B5753E-3468-4ACD-AE2B-41A937891C16}" type="slidenum">
              <a:rPr lang="en-US" smtClean="0"/>
              <a:pPr/>
              <a:t>44</a:t>
            </a:fld>
            <a:endParaRPr lang="en-US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48E7E8-7FA9-471F-B1C6-8E083980F2E6}" type="slidenum">
              <a:rPr lang="en-US" smtClean="0"/>
              <a:pPr/>
              <a:t>45</a:t>
            </a:fld>
            <a:endParaRPr lang="en-US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B1D16D-28C1-4DFC-B448-FCEDCA2FC2BF}" type="slidenum">
              <a:rPr lang="en-US" smtClean="0"/>
              <a:pPr/>
              <a:t>47</a:t>
            </a:fld>
            <a:endParaRPr lang="en-US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0917F9-658D-4C81-A620-B03CBAB87AF5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3BCE8C-BA2F-4AB7-AF88-B5AB55419029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D2302A-124B-4FFE-82EB-5100B8AD9424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AD5594-5254-4D30-BC61-007A64422FBD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DF4FAE-D8B1-4A38-A0EA-F6F384B04973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E1672E-9C09-472B-99F7-E2E2963B3EF4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8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AFBF488-2233-4E3A-800F-259A3E5C0E0B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0" y="6643688"/>
            <a:ext cx="11430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  <a:latin typeface="Arial" charset="0"/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96200" y="6648450"/>
            <a:ext cx="14478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2008-EF-FFSB-.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EF-FFSB-.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2.jpe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设置财务基础</a:t>
            </a:r>
            <a:endParaRPr lang="en-US" sz="2400" dirty="0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endParaRPr lang="en-US" sz="2000" b="1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zh-CN" altLang="en-US" dirty="0" smtClean="0"/>
              <a:t>在不同的共享集类型中连接数据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解决</a:t>
            </a:r>
            <a:r>
              <a:rPr lang="en-US" altLang="zh-CN" dirty="0" smtClean="0"/>
              <a:t>1</a:t>
            </a:r>
            <a:r>
              <a:rPr lang="zh-CN" altLang="en-US" dirty="0" smtClean="0"/>
              <a:t>到多得关系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仅在特定的组合</a:t>
            </a:r>
            <a:endParaRPr lang="en-US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配置文件</a:t>
            </a:r>
            <a:endParaRPr lang="en-US" dirty="0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EF-FFSB-091</a:t>
            </a:r>
          </a:p>
        </p:txBody>
      </p:sp>
      <p:sp>
        <p:nvSpPr>
          <p:cNvPr id="12293" name="Oval 4"/>
          <p:cNvSpPr>
            <a:spLocks noChangeArrowheads="1"/>
          </p:cNvSpPr>
          <p:nvPr/>
        </p:nvSpPr>
        <p:spPr bwMode="auto">
          <a:xfrm>
            <a:off x="152400" y="1638300"/>
            <a:ext cx="2667000" cy="16764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zh-CN" altLang="en-US" dirty="0" smtClean="0">
                <a:latin typeface="+mj-lt"/>
              </a:rPr>
              <a:t>共享集</a:t>
            </a:r>
            <a:r>
              <a:rPr lang="en-US" dirty="0" smtClean="0">
                <a:latin typeface="+mj-lt"/>
              </a:rPr>
              <a:t>:</a:t>
            </a:r>
            <a:endParaRPr lang="en-US" dirty="0">
              <a:latin typeface="+mj-lt"/>
            </a:endParaRPr>
          </a:p>
          <a:p>
            <a:r>
              <a:rPr lang="zh-CN" altLang="en-US" dirty="0" smtClean="0">
                <a:latin typeface="+mj-lt"/>
              </a:rPr>
              <a:t>客户</a:t>
            </a:r>
            <a:endParaRPr lang="en-US" dirty="0">
              <a:latin typeface="+mj-lt"/>
            </a:endParaRPr>
          </a:p>
        </p:txBody>
      </p:sp>
      <p:sp>
        <p:nvSpPr>
          <p:cNvPr id="12294" name="Oval 5"/>
          <p:cNvSpPr>
            <a:spLocks noChangeArrowheads="1"/>
          </p:cNvSpPr>
          <p:nvPr/>
        </p:nvSpPr>
        <p:spPr bwMode="auto">
          <a:xfrm>
            <a:off x="6248400" y="1638300"/>
            <a:ext cx="2667000" cy="175260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r>
              <a:rPr lang="zh-CN" altLang="en-US" dirty="0" smtClean="0">
                <a:latin typeface="+mj-lt"/>
              </a:rPr>
              <a:t>共享集</a:t>
            </a:r>
            <a:r>
              <a:rPr lang="en-US" dirty="0" smtClean="0">
                <a:latin typeface="+mj-lt"/>
              </a:rPr>
              <a:t>:</a:t>
            </a:r>
            <a:endParaRPr lang="en-US" dirty="0">
              <a:latin typeface="+mj-lt"/>
            </a:endParaRPr>
          </a:p>
          <a:p>
            <a:r>
              <a:rPr lang="en-US" dirty="0">
                <a:latin typeface="+mj-lt"/>
              </a:rPr>
              <a:t>GL </a:t>
            </a:r>
            <a:r>
              <a:rPr lang="zh-CN" altLang="en-US" dirty="0" smtClean="0">
                <a:latin typeface="+mj-lt"/>
              </a:rPr>
              <a:t>账户</a:t>
            </a:r>
            <a:endParaRPr lang="en-US" dirty="0">
              <a:latin typeface="+mj-lt"/>
            </a:endParaRPr>
          </a:p>
        </p:txBody>
      </p:sp>
      <p:sp>
        <p:nvSpPr>
          <p:cNvPr id="12295" name="Oval 6"/>
          <p:cNvSpPr>
            <a:spLocks noChangeArrowheads="1"/>
          </p:cNvSpPr>
          <p:nvPr/>
        </p:nvSpPr>
        <p:spPr bwMode="auto">
          <a:xfrm>
            <a:off x="4038600" y="1638300"/>
            <a:ext cx="1066800" cy="1828800"/>
          </a:xfrm>
          <a:prstGeom prst="ellipse">
            <a:avLst/>
          </a:prstGeom>
          <a:solidFill>
            <a:schemeClr val="accent6">
              <a:lumMod val="40000"/>
              <a:lumOff val="60000"/>
            </a:schemeClr>
          </a:solidFill>
          <a:ln w="28575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r>
              <a:rPr lang="zh-CN" altLang="en-US" dirty="0" smtClean="0">
                <a:latin typeface="+mj-lt"/>
              </a:rPr>
              <a:t>配置文件</a:t>
            </a:r>
            <a:endParaRPr lang="en-US" dirty="0">
              <a:latin typeface="+mj-lt"/>
            </a:endParaRPr>
          </a:p>
        </p:txBody>
      </p:sp>
      <p:sp>
        <p:nvSpPr>
          <p:cNvPr id="12296" name="AutoShape 7"/>
          <p:cNvSpPr>
            <a:spLocks noChangeArrowheads="1"/>
          </p:cNvSpPr>
          <p:nvPr/>
        </p:nvSpPr>
        <p:spPr bwMode="auto">
          <a:xfrm>
            <a:off x="28956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297" name="AutoShape 8"/>
          <p:cNvSpPr>
            <a:spLocks noChangeArrowheads="1"/>
          </p:cNvSpPr>
          <p:nvPr/>
        </p:nvSpPr>
        <p:spPr bwMode="auto">
          <a:xfrm>
            <a:off x="5257800" y="2324100"/>
            <a:ext cx="914400" cy="4572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十个预定义配置文件类型</a:t>
            </a:r>
            <a:endParaRPr lang="en-US" dirty="0" smtClean="0"/>
          </a:p>
          <a:p>
            <a:r>
              <a:rPr lang="zh-CN" altLang="en-US" dirty="0" smtClean="0"/>
              <a:t>在表格中</a:t>
            </a:r>
            <a:r>
              <a:rPr lang="en-US" dirty="0" smtClean="0"/>
              <a:t>, </a:t>
            </a:r>
            <a:r>
              <a:rPr lang="zh-CN" altLang="en-US" dirty="0" smtClean="0"/>
              <a:t>对每个列出的共享集</a:t>
            </a:r>
            <a:r>
              <a:rPr lang="en-US" dirty="0" smtClean="0"/>
              <a:t>(</a:t>
            </a:r>
            <a:r>
              <a:rPr lang="zh-CN" altLang="en-US" dirty="0" smtClean="0"/>
              <a:t>域</a:t>
            </a:r>
            <a:r>
              <a:rPr lang="en-US" dirty="0" smtClean="0"/>
              <a:t>) </a:t>
            </a:r>
            <a:r>
              <a:rPr lang="zh-CN" altLang="en-US" dirty="0" smtClean="0"/>
              <a:t>指定连接到配置文件的记录</a:t>
            </a:r>
            <a:endParaRPr lang="en-US" dirty="0" smtClean="0"/>
          </a:p>
        </p:txBody>
      </p:sp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配置文件设置重点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EF-FFSB-092</a:t>
            </a:r>
          </a:p>
        </p:txBody>
      </p:sp>
      <p:pic>
        <p:nvPicPr>
          <p:cNvPr id="133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09750" y="2647950"/>
            <a:ext cx="5524500" cy="3228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1962150" y="4781550"/>
            <a:ext cx="5334000" cy="1066800"/>
          </a:xfrm>
          <a:prstGeom prst="rect">
            <a:avLst/>
          </a:prstGeom>
          <a:noFill/>
          <a:ln w="2857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3319" name="Oval 8"/>
          <p:cNvSpPr>
            <a:spLocks noChangeArrowheads="1"/>
          </p:cNvSpPr>
          <p:nvPr/>
        </p:nvSpPr>
        <p:spPr bwMode="auto">
          <a:xfrm>
            <a:off x="1809750" y="3867150"/>
            <a:ext cx="2895600" cy="533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日记账和</a:t>
            </a:r>
            <a:r>
              <a:rPr lang="en-US" dirty="0" smtClean="0"/>
              <a:t>GL</a:t>
            </a:r>
            <a:r>
              <a:rPr lang="zh-CN" altLang="en-US" dirty="0" smtClean="0"/>
              <a:t>账户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银行对账单</a:t>
            </a:r>
            <a:endParaRPr lang="en-US" altLang="zh-CN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现金</a:t>
            </a:r>
            <a:r>
              <a:rPr lang="en-US" dirty="0" smtClean="0"/>
              <a:t>: </a:t>
            </a:r>
            <a:r>
              <a:rPr lang="zh-CN" altLang="en-US" dirty="0" smtClean="0"/>
              <a:t>付款和收款日记账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GL</a:t>
            </a:r>
            <a:r>
              <a:rPr lang="zh-CN" altLang="en-US" dirty="0" smtClean="0"/>
              <a:t>账户和客户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客户账户</a:t>
            </a:r>
            <a:endParaRPr lang="en-US" altLang="zh-CN" dirty="0" smtClean="0"/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销售账户</a:t>
            </a:r>
            <a:endParaRPr lang="en-US" altLang="zh-CN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GL</a:t>
            </a:r>
            <a:r>
              <a:rPr lang="zh-CN" altLang="en-US" dirty="0" smtClean="0"/>
              <a:t>账户和供应商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供应商账户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采购账户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dirty="0" smtClean="0"/>
              <a:t>GL</a:t>
            </a:r>
            <a:r>
              <a:rPr lang="zh-CN" altLang="en-US" dirty="0" smtClean="0"/>
              <a:t>账户和缺省值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子账户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成本中心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项目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smtClean="0"/>
              <a:t>配置文件类</a:t>
            </a:r>
            <a:r>
              <a:rPr lang="zh-CN" altLang="en-US" dirty="0" smtClean="0"/>
              <a:t>型</a:t>
            </a:r>
            <a:endParaRPr lang="en-US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主层</a:t>
            </a:r>
            <a:r>
              <a:rPr lang="en-US" dirty="0" smtClean="0"/>
              <a:t>, </a:t>
            </a:r>
            <a:r>
              <a:rPr lang="zh-CN" altLang="en-US" dirty="0" smtClean="0"/>
              <a:t>辅层</a:t>
            </a:r>
            <a:r>
              <a:rPr lang="en-US" dirty="0" smtClean="0"/>
              <a:t>, </a:t>
            </a:r>
            <a:r>
              <a:rPr lang="zh-CN" altLang="en-US" dirty="0" smtClean="0"/>
              <a:t>临时层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关联日记账到会计层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改变日记账以转移到其他层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批量层转移程序以批处理方式转移事务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可选</a:t>
            </a:r>
            <a:r>
              <a:rPr lang="en-US" dirty="0" smtClean="0"/>
              <a:t>: </a:t>
            </a:r>
            <a:r>
              <a:rPr lang="zh-CN" altLang="en-US" dirty="0" smtClean="0"/>
              <a:t>选择多层打印报表</a:t>
            </a:r>
            <a:endParaRPr lang="en-US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会计层重点</a:t>
            </a:r>
            <a:endParaRPr lang="en-US" dirty="0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EF-FFSB-94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52951" y="1018020"/>
            <a:ext cx="7219048" cy="5172797"/>
          </a:xfrm>
          <a:noFill/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会计层</a:t>
            </a:r>
            <a:endParaRPr lang="en-US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系统或用户定义的</a:t>
            </a:r>
            <a:r>
              <a:rPr lang="en-US" dirty="0" smtClean="0"/>
              <a:t> GL </a:t>
            </a:r>
            <a:r>
              <a:rPr lang="zh-CN" altLang="en-US" dirty="0" smtClean="0"/>
              <a:t>概览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强制的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有益于分析和月结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文档号码控制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财务</a:t>
            </a:r>
            <a:r>
              <a:rPr lang="en-US" dirty="0" smtClean="0"/>
              <a:t>, </a:t>
            </a:r>
            <a:r>
              <a:rPr lang="zh-CN" altLang="en-US" dirty="0" smtClean="0"/>
              <a:t>操作</a:t>
            </a:r>
            <a:r>
              <a:rPr lang="en-US" dirty="0" smtClean="0"/>
              <a:t>, </a:t>
            </a:r>
            <a:r>
              <a:rPr lang="zh-CN" altLang="en-US" dirty="0" smtClean="0"/>
              <a:t>外部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日记账组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日记账报表</a:t>
            </a:r>
            <a:endParaRPr lang="en-US" dirty="0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日记账</a:t>
            </a:r>
            <a:endParaRPr lang="en-US" dirty="0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日记账处理流程</a:t>
            </a:r>
            <a:endParaRPr lang="en-US" dirty="0" smtClean="0"/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EF-FFSB-097</a:t>
            </a:r>
          </a:p>
        </p:txBody>
      </p:sp>
      <p:pic>
        <p:nvPicPr>
          <p:cNvPr id="18436" name="Picture 6" descr="Daybook_pma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3075" y="1343025"/>
            <a:ext cx="56388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zh-CN" altLang="en-US" dirty="0" smtClean="0"/>
              <a:t>把日记账连接在一起以打印报表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zh-CN" altLang="en-US" dirty="0" smtClean="0"/>
              <a:t>可选功能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在日记账组创建创建组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使用日记账创建链接组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/>
              <a:t>如果您创建一个日记账组：</a:t>
            </a:r>
            <a:endParaRPr lang="en-US" altLang="zh-CN" dirty="0" smtClean="0"/>
          </a:p>
          <a:p>
            <a:pPr lvl="1">
              <a:lnSpc>
                <a:spcPct val="120000"/>
              </a:lnSpc>
            </a:pPr>
            <a:r>
              <a:rPr lang="zh-CN" altLang="en-US" dirty="0" smtClean="0"/>
              <a:t>它们将成为强制的</a:t>
            </a:r>
            <a:r>
              <a:rPr lang="en-US" dirty="0" smtClean="0"/>
              <a:t> </a:t>
            </a:r>
          </a:p>
          <a:p>
            <a:pPr lvl="1" eaLnBrk="1" hangingPunct="1"/>
            <a:r>
              <a:rPr lang="zh-CN" altLang="en-US" dirty="0" smtClean="0"/>
              <a:t>当用户创建日记账时必须指定组</a:t>
            </a:r>
            <a:endParaRPr lang="en-US" dirty="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日记账组</a:t>
            </a:r>
            <a:endParaRPr lang="en-US" dirty="0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日记账组</a:t>
            </a:r>
            <a:r>
              <a:rPr lang="en-US" dirty="0" smtClean="0"/>
              <a:t> – </a:t>
            </a:r>
            <a:r>
              <a:rPr lang="zh-CN" altLang="en-US" dirty="0" smtClean="0"/>
              <a:t>续</a:t>
            </a:r>
            <a:endParaRPr lang="en-US" dirty="0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EF-FFSB-098B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5573713" y="3219450"/>
            <a:ext cx="1223962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5" name="Text Box 7"/>
          <p:cNvSpPr txBox="1">
            <a:spLocks noChangeArrowheads="1"/>
          </p:cNvSpPr>
          <p:nvPr/>
        </p:nvSpPr>
        <p:spPr bwMode="auto">
          <a:xfrm>
            <a:off x="5575300" y="3238500"/>
            <a:ext cx="1255713" cy="55399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创</a:t>
            </a:r>
            <a:r>
              <a:rPr lang="zh-CN" altLang="en-US" sz="1200" dirty="0" smtClean="0">
                <a:latin typeface="+mj-lt"/>
              </a:rPr>
              <a:t>建</a:t>
            </a:r>
            <a:endParaRPr lang="en-US" altLang="zh-CN" sz="1200" dirty="0" smtClean="0">
              <a:latin typeface="+mj-lt"/>
            </a:endParaRPr>
          </a:p>
          <a:p>
            <a:pPr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日记账组</a:t>
            </a:r>
            <a:endParaRPr lang="en-US" sz="1200" dirty="0">
              <a:latin typeface="+mj-lt"/>
            </a:endParaRPr>
          </a:p>
        </p:txBody>
      </p:sp>
      <p:sp>
        <p:nvSpPr>
          <p:cNvPr id="20486" name="Rectangle 9"/>
          <p:cNvSpPr>
            <a:spLocks noChangeArrowheads="1"/>
          </p:cNvSpPr>
          <p:nvPr/>
        </p:nvSpPr>
        <p:spPr bwMode="auto">
          <a:xfrm>
            <a:off x="3619500" y="42830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7" name="Rectangle 12"/>
          <p:cNvSpPr>
            <a:spLocks noChangeArrowheads="1"/>
          </p:cNvSpPr>
          <p:nvPr/>
        </p:nvSpPr>
        <p:spPr bwMode="auto">
          <a:xfrm>
            <a:off x="5589588" y="4283075"/>
            <a:ext cx="1223962" cy="652463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88" name="Text Box 13"/>
          <p:cNvSpPr txBox="1">
            <a:spLocks noChangeArrowheads="1"/>
          </p:cNvSpPr>
          <p:nvPr/>
        </p:nvSpPr>
        <p:spPr bwMode="auto">
          <a:xfrm>
            <a:off x="5568950" y="4375150"/>
            <a:ext cx="1287463" cy="55399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 smtClean="0"/>
              <a:t>连接日记</a:t>
            </a:r>
            <a:r>
              <a:rPr lang="zh-CN" altLang="en-US" sz="1200" dirty="0" smtClean="0"/>
              <a:t>账</a:t>
            </a:r>
            <a:r>
              <a:rPr lang="en-US" altLang="zh-CN" sz="1200" dirty="0" smtClean="0"/>
              <a:t>B</a:t>
            </a:r>
          </a:p>
          <a:p>
            <a:pPr>
              <a:spcBef>
                <a:spcPct val="50000"/>
              </a:spcBef>
            </a:pPr>
            <a:r>
              <a:rPr lang="zh-CN" altLang="en-US" sz="1200" dirty="0" smtClean="0"/>
              <a:t>到</a:t>
            </a:r>
            <a:r>
              <a:rPr lang="zh-CN" altLang="en-US" sz="1200" dirty="0" smtClean="0"/>
              <a:t>组</a:t>
            </a:r>
            <a:endParaRPr lang="en-US" sz="1200" dirty="0"/>
          </a:p>
        </p:txBody>
      </p:sp>
      <p:sp>
        <p:nvSpPr>
          <p:cNvPr id="20489" name="Rectangle 15"/>
          <p:cNvSpPr>
            <a:spLocks noChangeArrowheads="1"/>
          </p:cNvSpPr>
          <p:nvPr/>
        </p:nvSpPr>
        <p:spPr bwMode="auto">
          <a:xfrm>
            <a:off x="7667625" y="4270375"/>
            <a:ext cx="1223963" cy="654050"/>
          </a:xfrm>
          <a:prstGeom prst="rect">
            <a:avLst/>
          </a:prstGeom>
          <a:solidFill>
            <a:srgbClr val="FFFFD9"/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0" name="Text Box 16"/>
          <p:cNvSpPr txBox="1">
            <a:spLocks noChangeArrowheads="1"/>
          </p:cNvSpPr>
          <p:nvPr/>
        </p:nvSpPr>
        <p:spPr bwMode="auto">
          <a:xfrm>
            <a:off x="7645400" y="4360863"/>
            <a:ext cx="1287463" cy="55399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 smtClean="0"/>
              <a:t>连接日记</a:t>
            </a:r>
            <a:r>
              <a:rPr lang="zh-CN" altLang="en-US" sz="1200" dirty="0" smtClean="0"/>
              <a:t>账</a:t>
            </a:r>
            <a:r>
              <a:rPr lang="en-US" sz="1200" dirty="0" smtClean="0"/>
              <a:t>C</a:t>
            </a:r>
          </a:p>
          <a:p>
            <a:pPr>
              <a:spcBef>
                <a:spcPct val="50000"/>
              </a:spcBef>
            </a:pPr>
            <a:r>
              <a:rPr lang="zh-CN" altLang="en-US" sz="1200" dirty="0" smtClean="0"/>
              <a:t>到</a:t>
            </a:r>
            <a:r>
              <a:rPr lang="zh-CN" altLang="en-US" sz="1200" dirty="0" smtClean="0"/>
              <a:t>组</a:t>
            </a:r>
            <a:endParaRPr lang="en-US" sz="1200" dirty="0"/>
          </a:p>
        </p:txBody>
      </p:sp>
      <p:sp>
        <p:nvSpPr>
          <p:cNvPr id="20491" name="Rectangle 18"/>
          <p:cNvSpPr>
            <a:spLocks noChangeArrowheads="1"/>
          </p:cNvSpPr>
          <p:nvPr/>
        </p:nvSpPr>
        <p:spPr bwMode="auto">
          <a:xfrm>
            <a:off x="5556250" y="5311775"/>
            <a:ext cx="1223963" cy="6540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6287C6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492" name="Text Box 19"/>
          <p:cNvSpPr txBox="1">
            <a:spLocks noChangeArrowheads="1"/>
          </p:cNvSpPr>
          <p:nvPr/>
        </p:nvSpPr>
        <p:spPr bwMode="auto">
          <a:xfrm>
            <a:off x="5689600" y="5426075"/>
            <a:ext cx="974725" cy="461665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在组上的报表</a:t>
            </a:r>
            <a:endParaRPr lang="en-US" sz="1200" dirty="0">
              <a:latin typeface="+mj-lt"/>
            </a:endParaRPr>
          </a:p>
        </p:txBody>
      </p:sp>
      <p:sp>
        <p:nvSpPr>
          <p:cNvPr id="20493" name="Line 20"/>
          <p:cNvSpPr>
            <a:spLocks noChangeShapeType="1"/>
          </p:cNvSpPr>
          <p:nvPr/>
        </p:nvSpPr>
        <p:spPr bwMode="auto">
          <a:xfrm>
            <a:off x="6134100" y="3887788"/>
            <a:ext cx="0" cy="3905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4" name="Line 21"/>
          <p:cNvSpPr>
            <a:spLocks noChangeShapeType="1"/>
          </p:cNvSpPr>
          <p:nvPr/>
        </p:nvSpPr>
        <p:spPr bwMode="auto">
          <a:xfrm>
            <a:off x="4117975" y="4078288"/>
            <a:ext cx="4168775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5" name="Line 22"/>
          <p:cNvSpPr>
            <a:spLocks noChangeShapeType="1"/>
          </p:cNvSpPr>
          <p:nvPr/>
        </p:nvSpPr>
        <p:spPr bwMode="auto">
          <a:xfrm>
            <a:off x="8286750" y="4068763"/>
            <a:ext cx="0" cy="200025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6" name="Line 23"/>
          <p:cNvSpPr>
            <a:spLocks noChangeShapeType="1"/>
          </p:cNvSpPr>
          <p:nvPr/>
        </p:nvSpPr>
        <p:spPr bwMode="auto">
          <a:xfrm>
            <a:off x="4117975" y="4067175"/>
            <a:ext cx="0" cy="211138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7" name="Line 24"/>
          <p:cNvSpPr>
            <a:spLocks noChangeShapeType="1"/>
          </p:cNvSpPr>
          <p:nvPr/>
        </p:nvSpPr>
        <p:spPr bwMode="auto">
          <a:xfrm>
            <a:off x="4125913" y="5078413"/>
            <a:ext cx="4170362" cy="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8" name="Line 25"/>
          <p:cNvSpPr>
            <a:spLocks noChangeShapeType="1"/>
          </p:cNvSpPr>
          <p:nvPr/>
        </p:nvSpPr>
        <p:spPr bwMode="auto">
          <a:xfrm>
            <a:off x="6134100" y="4941888"/>
            <a:ext cx="0" cy="3698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499" name="Line 26"/>
          <p:cNvSpPr>
            <a:spLocks noChangeShapeType="1"/>
          </p:cNvSpPr>
          <p:nvPr/>
        </p:nvSpPr>
        <p:spPr bwMode="auto">
          <a:xfrm>
            <a:off x="4140200" y="4943475"/>
            <a:ext cx="0" cy="133350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0" name="Line 27"/>
          <p:cNvSpPr>
            <a:spLocks noChangeShapeType="1"/>
          </p:cNvSpPr>
          <p:nvPr/>
        </p:nvSpPr>
        <p:spPr bwMode="auto">
          <a:xfrm>
            <a:off x="8305800" y="4932363"/>
            <a:ext cx="0" cy="153987"/>
          </a:xfrm>
          <a:prstGeom prst="line">
            <a:avLst/>
          </a:prstGeom>
          <a:noFill/>
          <a:ln w="28575">
            <a:solidFill>
              <a:srgbClr val="6287C6"/>
            </a:solidFill>
            <a:round/>
            <a:headEnd/>
            <a:tailEnd/>
          </a:ln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501" name="Text Box 28"/>
          <p:cNvSpPr txBox="1">
            <a:spLocks noChangeArrowheads="1"/>
          </p:cNvSpPr>
          <p:nvPr/>
        </p:nvSpPr>
        <p:spPr bwMode="auto">
          <a:xfrm>
            <a:off x="3597275" y="4395788"/>
            <a:ext cx="1287463" cy="553998"/>
          </a:xfrm>
          <a:prstGeom prst="rect">
            <a:avLst/>
          </a:prstGeom>
          <a:noFill/>
          <a:ln w="158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连接日记账</a:t>
            </a:r>
            <a:r>
              <a:rPr lang="en-US" sz="1200" dirty="0" smtClean="0">
                <a:latin typeface="+mj-lt"/>
              </a:rPr>
              <a:t>A</a:t>
            </a:r>
          </a:p>
          <a:p>
            <a:pPr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到组</a:t>
            </a:r>
            <a:endParaRPr lang="en-US" sz="1200" dirty="0">
              <a:latin typeface="+mj-lt"/>
            </a:endParaRPr>
          </a:p>
        </p:txBody>
      </p:sp>
      <p:pic>
        <p:nvPicPr>
          <p:cNvPr id="20502" name="Picture 29" descr="Daybook_Grp_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6063" y="1327150"/>
            <a:ext cx="511492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日记账创建</a:t>
            </a:r>
            <a:endParaRPr lang="en-US" dirty="0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EF-FFSB-098</a:t>
            </a:r>
          </a:p>
        </p:txBody>
      </p:sp>
      <p:pic>
        <p:nvPicPr>
          <p:cNvPr id="21508" name="Picture 4" descr="Daybook-Cr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5313" y="1546225"/>
            <a:ext cx="5400675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Oval 6"/>
          <p:cNvSpPr>
            <a:spLocks noChangeArrowheads="1"/>
          </p:cNvSpPr>
          <p:nvPr/>
        </p:nvSpPr>
        <p:spPr bwMode="auto">
          <a:xfrm>
            <a:off x="2092325" y="3448050"/>
            <a:ext cx="2520950" cy="212725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510" name="Oval 7"/>
          <p:cNvSpPr>
            <a:spLocks noChangeArrowheads="1"/>
          </p:cNvSpPr>
          <p:nvPr/>
        </p:nvSpPr>
        <p:spPr bwMode="auto">
          <a:xfrm>
            <a:off x="2122488" y="3714750"/>
            <a:ext cx="2522537" cy="212725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511" name="Oval 8"/>
          <p:cNvSpPr>
            <a:spLocks noChangeArrowheads="1"/>
          </p:cNvSpPr>
          <p:nvPr/>
        </p:nvSpPr>
        <p:spPr bwMode="auto">
          <a:xfrm>
            <a:off x="2130425" y="4240213"/>
            <a:ext cx="2520950" cy="214312"/>
          </a:xfrm>
          <a:prstGeom prst="ellipse">
            <a:avLst/>
          </a:prstGeom>
          <a:noFill/>
          <a:ln w="22225" algn="ctr">
            <a:solidFill>
              <a:srgbClr val="C000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了解相关于设置</a:t>
            </a:r>
            <a:r>
              <a:rPr lang="en-US" altLang="zh-CN" dirty="0" smtClean="0"/>
              <a:t>QAD</a:t>
            </a:r>
            <a:r>
              <a:rPr lang="zh-CN" altLang="en-US" dirty="0" smtClean="0"/>
              <a:t>企业版财务基础的业务考虑</a:t>
            </a:r>
          </a:p>
          <a:p>
            <a:endParaRPr lang="zh-CN" altLang="en-US" dirty="0" smtClean="0"/>
          </a:p>
          <a:p>
            <a:r>
              <a:rPr lang="zh-CN" altLang="en-US" dirty="0" smtClean="0"/>
              <a:t>能够在一个给定的商业模式里设置</a:t>
            </a:r>
            <a:r>
              <a:rPr lang="en-US" altLang="zh-CN" dirty="0" smtClean="0"/>
              <a:t>QAD</a:t>
            </a:r>
            <a:r>
              <a:rPr lang="zh-CN" altLang="en-US" dirty="0" smtClean="0"/>
              <a:t>企业版财务的财政基础</a:t>
            </a:r>
          </a:p>
          <a:p>
            <a:endParaRPr lang="zh-CN" altLang="en-US" dirty="0" smtClean="0"/>
          </a:p>
          <a:p>
            <a:r>
              <a:rPr lang="zh-CN" altLang="en-US" dirty="0" smtClean="0"/>
              <a:t>了解操作配置的影响</a:t>
            </a:r>
            <a:endParaRPr lang="en-US" dirty="0" smtClean="0">
              <a:solidFill>
                <a:schemeClr val="tx2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zh-CN" altLang="en-US" sz="2800" dirty="0" smtClean="0"/>
              <a:t>目标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</a:t>
            </a:r>
            <a:r>
              <a:rPr lang="zh-CN" altLang="en-US" dirty="0" smtClean="0"/>
              <a:t>过账从</a:t>
            </a:r>
            <a:r>
              <a:rPr lang="en-US" dirty="0" smtClean="0"/>
              <a:t>: </a:t>
            </a:r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固定资产</a:t>
            </a:r>
            <a:endParaRPr lang="en-US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库存控制</a:t>
            </a:r>
            <a:endParaRPr lang="en-US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销售订单</a:t>
            </a:r>
            <a:r>
              <a:rPr lang="en-US" dirty="0" smtClean="0"/>
              <a:t>, </a:t>
            </a:r>
            <a:r>
              <a:rPr lang="zh-CN" altLang="en-US" dirty="0" smtClean="0"/>
              <a:t>发票</a:t>
            </a:r>
            <a:endParaRPr lang="en-US" dirty="0" smtClean="0"/>
          </a:p>
          <a:p>
            <a:pPr lvl="1" eaLnBrk="1" hangingPunct="1">
              <a:lnSpc>
                <a:spcPct val="110000"/>
              </a:lnSpc>
            </a:pPr>
            <a:r>
              <a:rPr lang="zh-CN" altLang="en-US" dirty="0" smtClean="0"/>
              <a:t>加工单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缺省日记账到组事务</a:t>
            </a:r>
            <a:endParaRPr lang="en-US" dirty="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运行的日记账</a:t>
            </a:r>
            <a:endParaRPr lang="en-US" dirty="0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缺省日记账维护</a:t>
            </a:r>
            <a:endParaRPr lang="en-US" dirty="0" smtClean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EF-FFSB-099A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0" y="1295400"/>
            <a:ext cx="9144000" cy="4724400"/>
            <a:chOff x="0" y="1752600"/>
            <a:chExt cx="9144000" cy="4724400"/>
          </a:xfrm>
        </p:grpSpPr>
        <p:pic>
          <p:nvPicPr>
            <p:cNvPr id="2355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04800" y="1752600"/>
              <a:ext cx="5410200" cy="27971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56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52800" y="3505200"/>
              <a:ext cx="5457825" cy="29718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3558" name="Oval 7"/>
            <p:cNvSpPr>
              <a:spLocks noChangeArrowheads="1"/>
            </p:cNvSpPr>
            <p:nvPr/>
          </p:nvSpPr>
          <p:spPr bwMode="auto">
            <a:xfrm>
              <a:off x="0" y="2209800"/>
              <a:ext cx="1828800" cy="762000"/>
            </a:xfrm>
            <a:prstGeom prst="ellipse">
              <a:avLst/>
            </a:prstGeom>
            <a:noFill/>
            <a:ln w="28575" algn="ctr">
              <a:solidFill>
                <a:schemeClr val="accent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59" name="Oval 8"/>
            <p:cNvSpPr>
              <a:spLocks noChangeArrowheads="1"/>
            </p:cNvSpPr>
            <p:nvPr/>
          </p:nvSpPr>
          <p:spPr bwMode="auto">
            <a:xfrm>
              <a:off x="3429000" y="4876800"/>
              <a:ext cx="5715000" cy="4572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60" name="Oval 10"/>
            <p:cNvSpPr>
              <a:spLocks noChangeArrowheads="1"/>
            </p:cNvSpPr>
            <p:nvPr/>
          </p:nvSpPr>
          <p:spPr bwMode="auto">
            <a:xfrm>
              <a:off x="304800" y="2971800"/>
              <a:ext cx="2133600" cy="3810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3561" name="Oval 11"/>
            <p:cNvSpPr>
              <a:spLocks noChangeArrowheads="1"/>
            </p:cNvSpPr>
            <p:nvPr/>
          </p:nvSpPr>
          <p:spPr bwMode="auto">
            <a:xfrm>
              <a:off x="3352800" y="4114800"/>
              <a:ext cx="1828800" cy="7620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dirty="0" smtClean="0"/>
              <a:t>用于</a:t>
            </a:r>
            <a:r>
              <a:rPr lang="en-US" altLang="zh-CN" dirty="0" smtClean="0"/>
              <a:t>AR</a:t>
            </a:r>
            <a:r>
              <a:rPr lang="zh-CN" altLang="en-US" dirty="0" smtClean="0"/>
              <a:t>和</a:t>
            </a:r>
            <a:r>
              <a:rPr lang="en-US" altLang="zh-CN" dirty="0" smtClean="0"/>
              <a:t>AP</a:t>
            </a:r>
            <a:r>
              <a:rPr lang="zh-CN" altLang="en-US" dirty="0" smtClean="0"/>
              <a:t>的交易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在客户数据维护中分配给客户帐单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在供应商数据维护中分配给供应商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不同的日记账用于</a:t>
            </a:r>
            <a:endParaRPr lang="en-US" altLang="zh-CN" dirty="0" smtClean="0"/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发票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贷记单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公司间交易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更正发票</a:t>
            </a:r>
            <a:endParaRPr lang="en-US" altLang="zh-CN" dirty="0" smtClean="0"/>
          </a:p>
          <a:p>
            <a:pPr>
              <a:lnSpc>
                <a:spcPct val="80000"/>
              </a:lnSpc>
            </a:pPr>
            <a:r>
              <a:rPr lang="zh-CN" altLang="en-US" dirty="0" smtClean="0"/>
              <a:t>按域或按地点</a:t>
            </a:r>
            <a:endParaRPr lang="en-US" dirty="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日记账集</a:t>
            </a:r>
            <a:endParaRPr lang="en-US" dirty="0" smtClean="0"/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设置应收日记账集</a:t>
            </a:r>
            <a:endParaRPr lang="en-US" dirty="0" smtClean="0"/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EF-FFSB-099C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619125" y="1076325"/>
            <a:ext cx="7897813" cy="4960938"/>
            <a:chOff x="381000" y="1752600"/>
            <a:chExt cx="7897813" cy="4960938"/>
          </a:xfrm>
        </p:grpSpPr>
        <p:pic>
          <p:nvPicPr>
            <p:cNvPr id="25603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81000" y="4572000"/>
              <a:ext cx="6534150" cy="17240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5605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600" y="1752600"/>
              <a:ext cx="5343525" cy="199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6" name="Oval 7"/>
            <p:cNvSpPr>
              <a:spLocks noChangeArrowheads="1"/>
            </p:cNvSpPr>
            <p:nvPr/>
          </p:nvSpPr>
          <p:spPr bwMode="auto">
            <a:xfrm>
              <a:off x="762000" y="2819400"/>
              <a:ext cx="1752600" cy="6858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7" name="Oval 8"/>
            <p:cNvSpPr>
              <a:spLocks noChangeArrowheads="1"/>
            </p:cNvSpPr>
            <p:nvPr/>
          </p:nvSpPr>
          <p:spPr bwMode="auto">
            <a:xfrm>
              <a:off x="457200" y="5410200"/>
              <a:ext cx="2286000" cy="457200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5608" name="Rectangle 10"/>
            <p:cNvSpPr>
              <a:spLocks noChangeArrowheads="1"/>
            </p:cNvSpPr>
            <p:nvPr/>
          </p:nvSpPr>
          <p:spPr bwMode="auto">
            <a:xfrm>
              <a:off x="457200" y="4191000"/>
              <a:ext cx="2438400" cy="304800"/>
            </a:xfrm>
            <a:prstGeom prst="rect">
              <a:avLst/>
            </a:prstGeom>
            <a:noFill/>
            <a:ln w="28575" algn="ctr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r>
                <a:rPr lang="en-US" sz="1400">
                  <a:solidFill>
                    <a:schemeClr val="tx2"/>
                  </a:solidFill>
                </a:rPr>
                <a:t>Customer Data Maintenance</a:t>
              </a:r>
            </a:p>
          </p:txBody>
        </p:sp>
        <p:pic>
          <p:nvPicPr>
            <p:cNvPr id="25609" name="Picture 11" descr="Daybook_Set_Maint_AR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640263" y="3135313"/>
              <a:ext cx="3638550" cy="3505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0" name="Oval 12"/>
            <p:cNvSpPr>
              <a:spLocks noChangeArrowheads="1"/>
            </p:cNvSpPr>
            <p:nvPr/>
          </p:nvSpPr>
          <p:spPr bwMode="auto">
            <a:xfrm>
              <a:off x="4792663" y="5556250"/>
              <a:ext cx="2605087" cy="1157288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设置应付日记账集</a:t>
            </a:r>
            <a:endParaRPr lang="en-US" dirty="0" smtClean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EF-FFSB-099D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90500" y="1095375"/>
            <a:ext cx="8753475" cy="4987925"/>
            <a:chOff x="0" y="1600200"/>
            <a:chExt cx="8753475" cy="4987925"/>
          </a:xfrm>
        </p:grpSpPr>
        <p:pic>
          <p:nvPicPr>
            <p:cNvPr id="26628" name="Picture 5" descr="Purch-Acct-Ctrl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363" y="1600200"/>
              <a:ext cx="4184650" cy="2212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29" name="Oval 6"/>
            <p:cNvSpPr>
              <a:spLocks noChangeArrowheads="1"/>
            </p:cNvSpPr>
            <p:nvPr/>
          </p:nvSpPr>
          <p:spPr bwMode="auto">
            <a:xfrm>
              <a:off x="323850" y="3113088"/>
              <a:ext cx="2117725" cy="614362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26630" name="Picture 7" descr="Supplier_Dbk_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9225" y="4759325"/>
              <a:ext cx="7896225" cy="1828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1" name="Text Box 8"/>
            <p:cNvSpPr txBox="1">
              <a:spLocks noChangeArrowheads="1"/>
            </p:cNvSpPr>
            <p:nvPr/>
          </p:nvSpPr>
          <p:spPr bwMode="auto">
            <a:xfrm>
              <a:off x="242888" y="4202113"/>
              <a:ext cx="283527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/>
            </a:p>
          </p:txBody>
        </p:sp>
        <p:sp>
          <p:nvSpPr>
            <p:cNvPr id="26632" name="Text Box 9"/>
            <p:cNvSpPr txBox="1">
              <a:spLocks noChangeArrowheads="1"/>
            </p:cNvSpPr>
            <p:nvPr/>
          </p:nvSpPr>
          <p:spPr bwMode="auto">
            <a:xfrm>
              <a:off x="0" y="4202113"/>
              <a:ext cx="3135313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u="sng" dirty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Supplier Data Maintenance</a:t>
              </a:r>
            </a:p>
          </p:txBody>
        </p:sp>
        <p:pic>
          <p:nvPicPr>
            <p:cNvPr id="26633" name="Picture 10" descr="Daybook_Set_Maint_AP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81525" y="1744663"/>
              <a:ext cx="4171950" cy="3276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6634" name="Oval 11"/>
            <p:cNvSpPr>
              <a:spLocks noChangeArrowheads="1"/>
            </p:cNvSpPr>
            <p:nvPr/>
          </p:nvSpPr>
          <p:spPr bwMode="auto">
            <a:xfrm>
              <a:off x="4724400" y="4238625"/>
              <a:ext cx="1633538" cy="614363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26635" name="Oval 12"/>
            <p:cNvSpPr>
              <a:spLocks noChangeArrowheads="1"/>
            </p:cNvSpPr>
            <p:nvPr/>
          </p:nvSpPr>
          <p:spPr bwMode="auto">
            <a:xfrm>
              <a:off x="5824538" y="5364163"/>
              <a:ext cx="2141537" cy="312737"/>
            </a:xfrm>
            <a:prstGeom prst="ellipse">
              <a:avLst/>
            </a:prstGeom>
            <a:noFill/>
            <a:ln w="28575" algn="ctr">
              <a:solidFill>
                <a:schemeClr val="hlink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域创建处理流程</a:t>
            </a:r>
            <a:endParaRPr lang="en-US" dirty="0" smtClean="0"/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485775" y="1366838"/>
            <a:ext cx="8172450" cy="4254500"/>
            <a:chOff x="295275" y="1757363"/>
            <a:chExt cx="8172450" cy="4254500"/>
          </a:xfrm>
        </p:grpSpPr>
        <p:pic>
          <p:nvPicPr>
            <p:cNvPr id="27652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905500" y="2555875"/>
              <a:ext cx="2562225" cy="34559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7653" name="Picture 7" descr="Financial-Structure-Pmap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5275" y="1757363"/>
              <a:ext cx="4645025" cy="4106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7654" name="Line 5"/>
            <p:cNvSpPr>
              <a:spLocks noChangeShapeType="1"/>
            </p:cNvSpPr>
            <p:nvPr/>
          </p:nvSpPr>
          <p:spPr bwMode="auto">
            <a:xfrm flipH="1">
              <a:off x="4864100" y="3036888"/>
              <a:ext cx="993775" cy="0"/>
            </a:xfrm>
            <a:prstGeom prst="line">
              <a:avLst/>
            </a:prstGeom>
            <a:noFill/>
            <a:ln w="50800">
              <a:solidFill>
                <a:schemeClr val="accent1"/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域创建</a:t>
            </a:r>
            <a:endParaRPr lang="en-US" dirty="0" smtClean="0"/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EF-FFSB-110</a:t>
            </a:r>
          </a:p>
        </p:txBody>
      </p:sp>
      <p:pic>
        <p:nvPicPr>
          <p:cNvPr id="5" name="Picture 4" descr="domain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4925" y="1200150"/>
            <a:ext cx="6534150" cy="44577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5" descr="Domain-SharedSets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1270000"/>
            <a:ext cx="74676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连接域到共享集</a:t>
            </a:r>
            <a:endParaRPr lang="en-US" dirty="0" smtClean="0"/>
          </a:p>
        </p:txBody>
      </p:sp>
      <p:sp>
        <p:nvSpPr>
          <p:cNvPr id="29699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EF-FFSB-120</a:t>
            </a:r>
          </a:p>
        </p:txBody>
      </p:sp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550988" y="2905125"/>
            <a:ext cx="706437" cy="287338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dirty="0" smtClean="0"/>
              <a:t>本币和法定货币</a:t>
            </a:r>
            <a:endParaRPr lang="en-US" altLang="zh-CN" dirty="0" smtClean="0"/>
          </a:p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域创建</a:t>
            </a:r>
            <a:endParaRPr lang="en-US" altLang="zh-CN" dirty="0" smtClean="0"/>
          </a:p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缺省</a:t>
            </a:r>
            <a:r>
              <a:rPr lang="en-US" dirty="0" smtClean="0"/>
              <a:t> GL </a:t>
            </a:r>
            <a:r>
              <a:rPr lang="zh-CN" altLang="en-US" dirty="0" smtClean="0"/>
              <a:t>账户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域</a:t>
            </a:r>
            <a:r>
              <a:rPr lang="en-US" dirty="0" smtClean="0"/>
              <a:t>/</a:t>
            </a:r>
            <a:r>
              <a:rPr lang="zh-CN" altLang="en-US" dirty="0" smtClean="0"/>
              <a:t>账户控制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核对</a:t>
            </a:r>
            <a:r>
              <a:rPr lang="en-US" dirty="0" smtClean="0"/>
              <a:t>GL </a:t>
            </a:r>
            <a:r>
              <a:rPr lang="zh-CN" altLang="en-US" dirty="0" smtClean="0"/>
              <a:t>账户字段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COA </a:t>
            </a:r>
            <a:r>
              <a:rPr lang="zh-CN" altLang="en-US" dirty="0" smtClean="0"/>
              <a:t>掩码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GL </a:t>
            </a:r>
            <a:r>
              <a:rPr lang="zh-CN" altLang="en-US" dirty="0" smtClean="0"/>
              <a:t>日历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域</a:t>
            </a:r>
            <a:r>
              <a:rPr lang="en-US" dirty="0" smtClean="0"/>
              <a:t>GL </a:t>
            </a:r>
            <a:r>
              <a:rPr lang="zh-CN" altLang="en-US" dirty="0" smtClean="0"/>
              <a:t>期间创建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税率</a:t>
            </a:r>
            <a:endParaRPr lang="en-US" altLang="zh-CN" dirty="0" smtClean="0"/>
          </a:p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大多数运行数据</a:t>
            </a:r>
            <a:endParaRPr lang="en-US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物料</a:t>
            </a:r>
            <a:r>
              <a:rPr lang="en-US" dirty="0" smtClean="0"/>
              <a:t>, </a:t>
            </a:r>
            <a:r>
              <a:rPr lang="zh-CN" altLang="en-US" dirty="0" smtClean="0"/>
              <a:t>采购</a:t>
            </a:r>
            <a:r>
              <a:rPr lang="en-US" dirty="0" smtClean="0"/>
              <a:t>, </a:t>
            </a:r>
            <a:r>
              <a:rPr lang="zh-CN" altLang="en-US" dirty="0" smtClean="0"/>
              <a:t>销售和制造设置</a:t>
            </a:r>
            <a:endParaRPr lang="en-US" dirty="0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域级数据</a:t>
            </a:r>
            <a:endParaRPr lang="en-US" dirty="0" smtClean="0"/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EF-FFSB-130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 descr="domain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4636" y="1085850"/>
            <a:ext cx="4977463" cy="3395704"/>
          </a:xfrm>
          <a:prstGeom prst="rect">
            <a:avLst/>
          </a:prstGeom>
        </p:spPr>
      </p:pic>
      <p:sp>
        <p:nvSpPr>
          <p:cNvPr id="3174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sz="2800" dirty="0" smtClean="0"/>
              <a:t>域级数据</a:t>
            </a:r>
            <a:endParaRPr lang="en-US" sz="2800" dirty="0" smtClean="0"/>
          </a:p>
        </p:txBody>
      </p:sp>
      <p:sp>
        <p:nvSpPr>
          <p:cNvPr id="3174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EF-FFSB-140</a:t>
            </a:r>
          </a:p>
        </p:txBody>
      </p:sp>
      <p:sp>
        <p:nvSpPr>
          <p:cNvPr id="31751" name="Rectangle 13"/>
          <p:cNvSpPr>
            <a:spLocks noChangeArrowheads="1"/>
          </p:cNvSpPr>
          <p:nvPr/>
        </p:nvSpPr>
        <p:spPr bwMode="auto">
          <a:xfrm>
            <a:off x="5440363" y="3794125"/>
            <a:ext cx="3581400" cy="2865438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753" name="Rectangle 12"/>
          <p:cNvSpPr>
            <a:spLocks noChangeArrowheads="1"/>
          </p:cNvSpPr>
          <p:nvPr/>
        </p:nvSpPr>
        <p:spPr bwMode="auto">
          <a:xfrm>
            <a:off x="457200" y="4427538"/>
            <a:ext cx="4098925" cy="223996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grpSp>
        <p:nvGrpSpPr>
          <p:cNvPr id="17" name="Group 16"/>
          <p:cNvGrpSpPr/>
          <p:nvPr/>
        </p:nvGrpSpPr>
        <p:grpSpPr>
          <a:xfrm>
            <a:off x="0" y="993775"/>
            <a:ext cx="8975725" cy="5021263"/>
            <a:chOff x="168275" y="1231900"/>
            <a:chExt cx="8975725" cy="5021263"/>
          </a:xfrm>
        </p:grpSpPr>
        <p:sp>
          <p:nvSpPr>
            <p:cNvPr id="31759" name="Rectangle 17"/>
            <p:cNvSpPr>
              <a:spLocks noChangeArrowheads="1"/>
            </p:cNvSpPr>
            <p:nvPr/>
          </p:nvSpPr>
          <p:spPr bwMode="auto">
            <a:xfrm>
              <a:off x="168275" y="1546225"/>
              <a:ext cx="4289425" cy="2974975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grpSp>
          <p:nvGrpSpPr>
            <p:cNvPr id="31748" name="Group 21"/>
            <p:cNvGrpSpPr>
              <a:grpSpLocks/>
            </p:cNvGrpSpPr>
            <p:nvPr/>
          </p:nvGrpSpPr>
          <p:grpSpPr bwMode="auto">
            <a:xfrm>
              <a:off x="3581400" y="1231900"/>
              <a:ext cx="4090988" cy="2028825"/>
              <a:chOff x="2256" y="560"/>
              <a:chExt cx="2577" cy="1278"/>
            </a:xfrm>
          </p:grpSpPr>
          <p:pic>
            <p:nvPicPr>
              <p:cNvPr id="31757" name="Picture 19" descr="Domain_AcctCTRL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271" y="578"/>
                <a:ext cx="2562" cy="126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758" name="Rectangle 20"/>
              <p:cNvSpPr>
                <a:spLocks noChangeArrowheads="1"/>
              </p:cNvSpPr>
              <p:nvPr/>
            </p:nvSpPr>
            <p:spPr bwMode="auto">
              <a:xfrm>
                <a:off x="2256" y="560"/>
                <a:ext cx="2560" cy="1264"/>
              </a:xfrm>
              <a:prstGeom prst="rect">
                <a:avLst/>
              </a:prstGeom>
              <a:noFill/>
              <a:ln w="19050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31752" name="Picture 4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7200" y="4000500"/>
              <a:ext cx="4114800" cy="2244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1755" name="Picture 8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257800" y="1971675"/>
              <a:ext cx="3886200" cy="2117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31756" name="Rectangle 16"/>
            <p:cNvSpPr>
              <a:spLocks noChangeArrowheads="1"/>
            </p:cNvSpPr>
            <p:nvPr/>
          </p:nvSpPr>
          <p:spPr bwMode="auto">
            <a:xfrm>
              <a:off x="5227638" y="1363663"/>
              <a:ext cx="3916362" cy="2119312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pic>
          <p:nvPicPr>
            <p:cNvPr id="31750" name="Picture 11" descr="Tax_Rate_Maint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5456238" y="3376613"/>
              <a:ext cx="3557587" cy="2876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754" name="Picture 5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162300" y="4352925"/>
              <a:ext cx="2503488" cy="16367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zh-CN" altLang="en-US" dirty="0" smtClean="0"/>
              <a:t>公司结构设置</a:t>
            </a:r>
            <a:endParaRPr lang="en-US" dirty="0" smtClean="0"/>
          </a:p>
          <a:p>
            <a:pPr lvl="1"/>
            <a:r>
              <a:rPr lang="zh-CN" altLang="en-US" dirty="0" smtClean="0"/>
              <a:t>域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货币</a:t>
            </a:r>
          </a:p>
          <a:p>
            <a:pPr lvl="2"/>
            <a:r>
              <a:rPr lang="zh-CN" altLang="en-US" dirty="0" smtClean="0"/>
              <a:t>共享集代码</a:t>
            </a:r>
          </a:p>
          <a:p>
            <a:pPr lvl="2"/>
            <a:r>
              <a:rPr lang="zh-CN" altLang="en-US" dirty="0" smtClean="0"/>
              <a:t>配置文件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会计层</a:t>
            </a:r>
            <a:endParaRPr lang="en-US" dirty="0" smtClean="0"/>
          </a:p>
          <a:p>
            <a:pPr lvl="2"/>
            <a:r>
              <a:rPr lang="zh-CN" altLang="en-US" dirty="0" smtClean="0"/>
              <a:t>日记账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会计单位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地址数据</a:t>
            </a:r>
            <a:endParaRPr lang="en-US" dirty="0" smtClean="0"/>
          </a:p>
          <a:p>
            <a:pPr lvl="2"/>
            <a:r>
              <a:rPr lang="zh-CN" altLang="en-US" dirty="0" smtClean="0"/>
              <a:t>业务关系</a:t>
            </a:r>
            <a:endParaRPr lang="en-US" dirty="0" smtClean="0"/>
          </a:p>
          <a:p>
            <a:r>
              <a:rPr lang="zh-CN" altLang="en-US" dirty="0" smtClean="0"/>
              <a:t>安全设置</a:t>
            </a:r>
            <a:endParaRPr lang="en-US" dirty="0" smtClean="0"/>
          </a:p>
          <a:p>
            <a:pPr lvl="2"/>
            <a:r>
              <a:rPr lang="zh-CN" altLang="en-US" dirty="0" smtClean="0"/>
              <a:t>用户</a:t>
            </a:r>
            <a:r>
              <a:rPr lang="en-US" dirty="0" smtClean="0"/>
              <a:t>, </a:t>
            </a:r>
            <a:r>
              <a:rPr lang="zh-CN" altLang="en-US" dirty="0" smtClean="0"/>
              <a:t>角色</a:t>
            </a:r>
            <a:r>
              <a:rPr lang="en-US" dirty="0" smtClean="0"/>
              <a:t>, </a:t>
            </a:r>
            <a:r>
              <a:rPr lang="zh-CN" altLang="en-US" dirty="0" smtClean="0"/>
              <a:t>许可</a:t>
            </a:r>
            <a:endParaRPr lang="en-US" dirty="0" smtClean="0"/>
          </a:p>
          <a:p>
            <a:r>
              <a:rPr lang="zh-CN" altLang="en-US" dirty="0" smtClean="0"/>
              <a:t>税设置</a:t>
            </a:r>
            <a:endParaRPr lang="en-US" dirty="0" smtClean="0"/>
          </a:p>
          <a:p>
            <a:endParaRPr lang="en-US" dirty="0" smtClean="0"/>
          </a:p>
          <a:p>
            <a:r>
              <a:rPr lang="zh-CN" altLang="en-US" dirty="0" smtClean="0"/>
              <a:t>练习</a:t>
            </a:r>
            <a:r>
              <a:rPr lang="en-US" dirty="0" smtClean="0"/>
              <a:t>: </a:t>
            </a:r>
            <a:r>
              <a:rPr lang="zh-CN" altLang="en-US" dirty="0" smtClean="0"/>
              <a:t>域和会计单位的建立</a:t>
            </a:r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EF-FFSB-030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先决条件</a:t>
            </a:r>
            <a:r>
              <a:rPr lang="en-US" dirty="0" smtClean="0"/>
              <a:t>: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有效域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地址数据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业务关系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zh-CN" altLang="en-US" dirty="0" smtClean="0"/>
              <a:t>独立财务单位</a:t>
            </a:r>
            <a:endParaRPr lang="en-US" dirty="0" smtClean="0"/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独立的资产负债表，损益表和纳税申报</a:t>
            </a:r>
            <a:endParaRPr lang="en-US" dirty="0" smtClean="0"/>
          </a:p>
          <a:p>
            <a:pPr>
              <a:lnSpc>
                <a:spcPct val="80000"/>
              </a:lnSpc>
            </a:pPr>
            <a:r>
              <a:rPr lang="zh-CN" altLang="en-US" dirty="0" smtClean="0"/>
              <a:t>本位币，法定货币和共享集等于域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zh-CN" altLang="en-US" dirty="0" smtClean="0"/>
              <a:t>会计单位</a:t>
            </a:r>
            <a:r>
              <a:rPr lang="en-US" dirty="0" smtClean="0"/>
              <a:t>-</a:t>
            </a:r>
            <a:r>
              <a:rPr lang="zh-CN" altLang="en-US" dirty="0" smtClean="0"/>
              <a:t>特定的数据</a:t>
            </a:r>
            <a:r>
              <a:rPr lang="en-US" dirty="0" smtClean="0"/>
              <a:t>:</a:t>
            </a:r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员工</a:t>
            </a:r>
            <a:endParaRPr lang="en-US" altLang="zh-CN" dirty="0" smtClean="0"/>
          </a:p>
          <a:p>
            <a:pPr lvl="1" eaLnBrk="1" hangingPunct="1">
              <a:lnSpc>
                <a:spcPct val="80000"/>
              </a:lnSpc>
            </a:pPr>
            <a:r>
              <a:rPr lang="zh-CN" altLang="en-US" dirty="0" smtClean="0"/>
              <a:t>银行账号</a:t>
            </a:r>
            <a:endParaRPr lang="en-US" dirty="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会计单位设置</a:t>
            </a:r>
            <a:endParaRPr lang="en-US" dirty="0" smtClean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3" descr="Address Data Create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9650" y="2061369"/>
            <a:ext cx="7124700" cy="2876550"/>
          </a:xfrm>
          <a:noFill/>
          <a:ln>
            <a:solidFill>
              <a:schemeClr val="tx1"/>
            </a:solidFill>
          </a:ln>
        </p:spPr>
      </p:pic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地址相关数据</a:t>
            </a:r>
            <a:endParaRPr lang="en-US" dirty="0" smtClean="0"/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EF-FFSB-160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每一个客户，供应商，会计单位和员工被连接到业务关系代码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在数据库或域级别定义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当创建一个新的客户或供应商可以创建</a:t>
            </a:r>
          </a:p>
          <a:p>
            <a:pPr marL="338138" indent="-338138" defTabSz="449263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sz="2400" dirty="0" smtClean="0"/>
              <a:t>业务关系有不同的地址类型：</a:t>
            </a:r>
            <a:endParaRPr lang="en-GB" sz="2000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业务关系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smtClean="0"/>
              <a:t>EF-QAD-300</a:t>
            </a:r>
            <a:endParaRPr lang="en-US" dirty="0"/>
          </a:p>
        </p:txBody>
      </p:sp>
      <p:graphicFrame>
        <p:nvGraphicFramePr>
          <p:cNvPr id="5" name="Group 18"/>
          <p:cNvGraphicFramePr>
            <a:graphicFrameLocks/>
          </p:cNvGraphicFramePr>
          <p:nvPr/>
        </p:nvGraphicFramePr>
        <p:xfrm>
          <a:off x="1244077" y="4196341"/>
          <a:ext cx="6642100" cy="1257300"/>
        </p:xfrm>
        <a:graphic>
          <a:graphicData uri="http://schemas.openxmlformats.org/drawingml/2006/table">
            <a:tbl>
              <a:tblPr/>
              <a:tblGrid>
                <a:gridCol w="3321050"/>
                <a:gridCol w="3321050"/>
              </a:tblGrid>
              <a:tr h="1257300"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公司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发货到</a:t>
                      </a:r>
                      <a:endParaRPr kumimoji="0" lang="en-GB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lang="zh-CN" altLang="en-US" sz="2000" dirty="0" smtClean="0"/>
                        <a:t>催缴单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lang="zh-CN" altLang="en-US" sz="2000" dirty="0" smtClean="0"/>
                        <a:t>汇款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码头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625"/>
                        </a:spcBef>
                        <a:spcAft>
                          <a:spcPct val="0"/>
                        </a:spcAft>
                        <a:buClr>
                          <a:srgbClr val="2461AA"/>
                        </a:buClr>
                        <a:buSzTx/>
                        <a:buFont typeface="Times New Roman" pitchFamily="18" charset="0"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- </a:t>
                      </a:r>
                      <a:r>
                        <a:rPr kumimoji="0" lang="zh-CN" alt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最终用户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ahoma" pitchFamily="34" charset="0"/>
                      </a:endParaRPr>
                    </a:p>
                  </a:txBody>
                  <a:tcPr marT="91440" marB="91440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业务关系创建</a:t>
            </a:r>
            <a:endParaRPr lang="en-US" dirty="0" smtClean="0"/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EF-FFSB-190</a:t>
            </a:r>
          </a:p>
        </p:txBody>
      </p:sp>
      <p:pic>
        <p:nvPicPr>
          <p:cNvPr id="35843" name="Picture 17" descr="Custom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98550" y="982663"/>
            <a:ext cx="5430838" cy="436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4451202" y="1504950"/>
            <a:ext cx="4254647" cy="461665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800" dirty="0" smtClean="0">
                <a:solidFill>
                  <a:schemeClr val="hlink"/>
                </a:solidFill>
                <a:latin typeface="+mj-lt"/>
              </a:rPr>
              <a:t>点击创建业务关系</a:t>
            </a:r>
            <a:endParaRPr lang="en-US" sz="1800" dirty="0">
              <a:solidFill>
                <a:schemeClr val="hlink"/>
              </a:solidFill>
              <a:latin typeface="+mj-lt"/>
            </a:endParaRPr>
          </a:p>
        </p:txBody>
      </p:sp>
      <p:sp>
        <p:nvSpPr>
          <p:cNvPr id="35846" name="Line 11"/>
          <p:cNvSpPr>
            <a:spLocks noChangeShapeType="1"/>
          </p:cNvSpPr>
          <p:nvPr/>
        </p:nvSpPr>
        <p:spPr bwMode="auto">
          <a:xfrm flipH="1">
            <a:off x="3838575" y="1866900"/>
            <a:ext cx="609600" cy="4572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48" name="Oval 14"/>
          <p:cNvSpPr>
            <a:spLocks noChangeArrowheads="1"/>
          </p:cNvSpPr>
          <p:nvPr/>
        </p:nvSpPr>
        <p:spPr bwMode="auto">
          <a:xfrm>
            <a:off x="923925" y="885825"/>
            <a:ext cx="1447800" cy="5334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35849" name="Line 16"/>
          <p:cNvSpPr>
            <a:spLocks noChangeShapeType="1"/>
          </p:cNvSpPr>
          <p:nvPr/>
        </p:nvSpPr>
        <p:spPr bwMode="auto">
          <a:xfrm>
            <a:off x="1762125" y="1419225"/>
            <a:ext cx="838200" cy="10668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35850" name="Picture 18" descr="BR-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2513" y="2487613"/>
            <a:ext cx="6086475" cy="370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1" name="Oval 15"/>
          <p:cNvSpPr>
            <a:spLocks noChangeArrowheads="1"/>
          </p:cNvSpPr>
          <p:nvPr/>
        </p:nvSpPr>
        <p:spPr bwMode="auto">
          <a:xfrm>
            <a:off x="2308225" y="2447925"/>
            <a:ext cx="1828800" cy="381000"/>
          </a:xfrm>
          <a:prstGeom prst="ellipse">
            <a:avLst/>
          </a:prstGeom>
          <a:noFill/>
          <a:ln w="28575" algn="ctr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35852" name="Picture 19" descr="BR-Addr-Creat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33700" y="3292475"/>
            <a:ext cx="61150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3" name="Line 13"/>
          <p:cNvSpPr>
            <a:spLocks noChangeShapeType="1"/>
          </p:cNvSpPr>
          <p:nvPr/>
        </p:nvSpPr>
        <p:spPr bwMode="auto">
          <a:xfrm>
            <a:off x="1381125" y="4086225"/>
            <a:ext cx="1371600" cy="166370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60428" name="Text Box 12"/>
          <p:cNvSpPr txBox="1">
            <a:spLocks noChangeArrowheads="1"/>
          </p:cNvSpPr>
          <p:nvPr/>
        </p:nvSpPr>
        <p:spPr bwMode="auto">
          <a:xfrm>
            <a:off x="88857" y="3273425"/>
            <a:ext cx="2368593" cy="677108"/>
          </a:xfrm>
          <a:prstGeom prst="rect">
            <a:avLst/>
          </a:prstGeom>
          <a:solidFill>
            <a:schemeClr val="bg1"/>
          </a:solidFill>
          <a:ln w="12700" algn="ctr">
            <a:solidFill>
              <a:srgbClr val="6287C6"/>
            </a:solidFill>
            <a:miter lim="800000"/>
            <a:headEnd/>
            <a:tailEnd/>
          </a:ln>
          <a:effectLst>
            <a:outerShdw dist="76200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600" dirty="0" smtClean="0">
                <a:solidFill>
                  <a:schemeClr val="hlink"/>
                </a:solidFill>
                <a:latin typeface="+mj-lt"/>
              </a:rPr>
              <a:t>插入新行以创建地址信息</a:t>
            </a:r>
            <a:endParaRPr lang="en-US" sz="1600" dirty="0">
              <a:solidFill>
                <a:schemeClr val="hlink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合并多个债务人，债权人的身份</a:t>
            </a:r>
          </a:p>
          <a:p>
            <a:r>
              <a:rPr lang="zh-CN" altLang="en-US" sz="2400" dirty="0" smtClean="0"/>
              <a:t>允许</a:t>
            </a:r>
            <a:r>
              <a:rPr lang="en-US" altLang="zh-CN" sz="2400" dirty="0" smtClean="0"/>
              <a:t>AR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AP</a:t>
            </a:r>
            <a:r>
              <a:rPr lang="zh-CN" altLang="en-US" sz="2400" dirty="0" smtClean="0"/>
              <a:t>抵扣和公司往来事务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</p:txBody>
      </p:sp>
      <p:sp>
        <p:nvSpPr>
          <p:cNvPr id="36868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业务关系特性</a:t>
            </a:r>
            <a:endParaRPr lang="en-US" dirty="0" smtClean="0"/>
          </a:p>
        </p:txBody>
      </p:sp>
      <p:sp>
        <p:nvSpPr>
          <p:cNvPr id="3686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EF-QAD-320</a:t>
            </a:r>
          </a:p>
        </p:txBody>
      </p:sp>
      <p:pic>
        <p:nvPicPr>
          <p:cNvPr id="36867" name="Picture 2" descr="Business Relation Create-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6588" y="2216150"/>
            <a:ext cx="7858125" cy="361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2187575" y="3919538"/>
            <a:ext cx="550863" cy="858837"/>
          </a:xfrm>
          <a:prstGeom prst="ellipse">
            <a:avLst/>
          </a:prstGeom>
          <a:noFill/>
          <a:ln w="9525" algn="ctr">
            <a:solidFill>
              <a:srgbClr val="CC3300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nl-NL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会计单位创建</a:t>
            </a:r>
            <a:endParaRPr lang="en-US" dirty="0" smtClean="0"/>
          </a:p>
        </p:txBody>
      </p:sp>
      <p:sp>
        <p:nvSpPr>
          <p:cNvPr id="37891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EF-FFSB-200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08013" y="1120775"/>
            <a:ext cx="7904162" cy="4749800"/>
            <a:chOff x="541338" y="1778000"/>
            <a:chExt cx="7904162" cy="4749800"/>
          </a:xfrm>
        </p:grpSpPr>
        <p:pic>
          <p:nvPicPr>
            <p:cNvPr id="37890" name="Picture 10" descr="Entity-Create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41338" y="1778000"/>
              <a:ext cx="6480175" cy="4749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7893" name="Text Box 4"/>
            <p:cNvSpPr txBox="1">
              <a:spLocks noChangeArrowheads="1"/>
            </p:cNvSpPr>
            <p:nvPr/>
          </p:nvSpPr>
          <p:spPr bwMode="auto">
            <a:xfrm>
              <a:off x="5454650" y="5145088"/>
              <a:ext cx="2990850" cy="558800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accent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 smtClean="0">
                  <a:solidFill>
                    <a:schemeClr val="accent1">
                      <a:lumMod val="50000"/>
                    </a:schemeClr>
                  </a:solidFill>
                  <a:latin typeface="+mj-lt"/>
                </a:rPr>
                <a:t>防止错误</a:t>
              </a:r>
              <a:endParaRPr lang="en-US" sz="2400" dirty="0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7895" name="Line 6"/>
            <p:cNvSpPr>
              <a:spLocks noChangeShapeType="1"/>
            </p:cNvSpPr>
            <p:nvPr/>
          </p:nvSpPr>
          <p:spPr bwMode="auto">
            <a:xfrm flipH="1" flipV="1">
              <a:off x="6165850" y="4476750"/>
              <a:ext cx="768350" cy="666750"/>
            </a:xfrm>
            <a:prstGeom prst="lin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7896" name="Line 7"/>
            <p:cNvSpPr>
              <a:spLocks noChangeShapeType="1"/>
            </p:cNvSpPr>
            <p:nvPr/>
          </p:nvSpPr>
          <p:spPr bwMode="auto">
            <a:xfrm flipH="1" flipV="1">
              <a:off x="6273800" y="4203700"/>
              <a:ext cx="685800" cy="939800"/>
            </a:xfrm>
            <a:prstGeom prst="line">
              <a:avLst/>
            </a:prstGeom>
            <a:noFill/>
            <a:ln w="9525">
              <a:solidFill>
                <a:schemeClr val="accent1">
                  <a:lumMod val="50000"/>
                </a:schemeClr>
              </a:solidFill>
              <a:round/>
              <a:headEnd/>
              <a:tailEnd type="triangle" w="med" len="med"/>
            </a:ln>
          </p:spPr>
          <p:txBody>
            <a:bodyPr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  <p:sp>
          <p:nvSpPr>
            <p:cNvPr id="37897" name="Rectangle 9"/>
            <p:cNvSpPr>
              <a:spLocks noChangeArrowheads="1"/>
            </p:cNvSpPr>
            <p:nvPr/>
          </p:nvSpPr>
          <p:spPr bwMode="auto">
            <a:xfrm>
              <a:off x="596900" y="2971800"/>
              <a:ext cx="2857500" cy="203200"/>
            </a:xfrm>
            <a:prstGeom prst="rect">
              <a:avLst/>
            </a:prstGeom>
            <a:noFill/>
            <a:ln w="19050" algn="ctr">
              <a:solidFill>
                <a:srgbClr val="0000CC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solidFill>
                  <a:schemeClr val="accent1">
                    <a:lumMod val="50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安全设置</a:t>
            </a:r>
            <a:endParaRPr lang="en-US" dirty="0" smtClean="0"/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EF-FFSB-210</a:t>
            </a:r>
          </a:p>
        </p:txBody>
      </p:sp>
      <p:pic>
        <p:nvPicPr>
          <p:cNvPr id="3891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0000" y="1708150"/>
            <a:ext cx="4064000" cy="3659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 eaLnBrk="1" hangingPunct="1"/>
            <a:r>
              <a:rPr lang="zh-CN" altLang="en-US" dirty="0" smtClean="0">
                <a:ea typeface="宋体" pitchFamily="2" charset="-122"/>
              </a:rPr>
              <a:t>设置角色</a:t>
            </a:r>
            <a:endParaRPr lang="en-US" altLang="zh-CN" dirty="0" smtClean="0">
              <a:ea typeface="宋体" pitchFamily="2" charset="-122"/>
            </a:endParaRPr>
          </a:p>
          <a:p>
            <a:pPr marL="533400" indent="-533400" eaLnBrk="1" hangingPunct="1"/>
            <a:r>
              <a:rPr lang="zh-CN" altLang="en-US" dirty="0" smtClean="0">
                <a:ea typeface="宋体" pitchFamily="2" charset="-122"/>
              </a:rPr>
              <a:t>增加角色许可</a:t>
            </a: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399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609600" indent="-609600" eaLnBrk="1" hangingPunct="1"/>
            <a:r>
              <a:rPr lang="en-US" altLang="zh-CN" dirty="0" smtClean="0">
                <a:ea typeface="宋体" pitchFamily="2" charset="-122"/>
              </a:rPr>
              <a:t>1) </a:t>
            </a:r>
            <a:r>
              <a:rPr lang="zh-CN" altLang="en-US" dirty="0" smtClean="0">
                <a:ea typeface="宋体" pitchFamily="2" charset="-122"/>
              </a:rPr>
              <a:t>角色</a:t>
            </a: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EF-FFSB-220</a:t>
            </a:r>
          </a:p>
        </p:txBody>
      </p:sp>
      <p:pic>
        <p:nvPicPr>
          <p:cNvPr id="3994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2084388"/>
            <a:ext cx="5146675" cy="27352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39942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7988" y="2263775"/>
            <a:ext cx="4772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altLang="en-US" dirty="0" smtClean="0"/>
              <a:t>2) </a:t>
            </a:r>
            <a:r>
              <a:rPr lang="zh-CN" altLang="en-US" dirty="0" smtClean="0"/>
              <a:t>用户维护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EF-FFSB-230</a:t>
            </a:r>
          </a:p>
        </p:txBody>
      </p:sp>
      <p:pic>
        <p:nvPicPr>
          <p:cNvPr id="4096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063" y="1022350"/>
            <a:ext cx="6819900" cy="4219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4625" y="4038600"/>
            <a:ext cx="7467600" cy="213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10213" y="3665538"/>
            <a:ext cx="2324100" cy="8763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altLang="en-US" dirty="0" smtClean="0"/>
              <a:t>3) </a:t>
            </a:r>
            <a:r>
              <a:rPr lang="zh-CN" altLang="en-US" dirty="0" smtClean="0"/>
              <a:t>用户访问</a:t>
            </a:r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EF-FFSB-240</a:t>
            </a:r>
          </a:p>
        </p:txBody>
      </p:sp>
      <p:pic>
        <p:nvPicPr>
          <p:cNvPr id="41988" name="Picture 7" descr="UserDom-EntAcc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3375" y="2003425"/>
            <a:ext cx="8461375" cy="258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Text Box 5"/>
          <p:cNvSpPr txBox="1">
            <a:spLocks noChangeArrowheads="1"/>
          </p:cNvSpPr>
          <p:nvPr/>
        </p:nvSpPr>
        <p:spPr bwMode="auto">
          <a:xfrm>
            <a:off x="5869407" y="4322763"/>
            <a:ext cx="2670924" cy="800219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2000">
                <a:latin typeface="+mj-lt"/>
              </a:rPr>
              <a:t>Assign domains and</a:t>
            </a:r>
          </a:p>
          <a:p>
            <a:r>
              <a:rPr lang="en-US" sz="2000">
                <a:latin typeface="+mj-lt"/>
              </a:rPr>
              <a:t>Entities to user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公司结构设置</a:t>
            </a:r>
            <a:endParaRPr lang="en-US" dirty="0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EF-FFSB-040</a:t>
            </a:r>
          </a:p>
        </p:txBody>
      </p:sp>
      <p:pic>
        <p:nvPicPr>
          <p:cNvPr id="6149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5250" y="1162050"/>
            <a:ext cx="1674813" cy="5053013"/>
          </a:xfrm>
        </p:spPr>
      </p:pic>
      <p:pic>
        <p:nvPicPr>
          <p:cNvPr id="6147" name="Picture 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0425" y="47625"/>
            <a:ext cx="1628775" cy="2771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81338" y="1174750"/>
            <a:ext cx="1620837" cy="4518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50" name="AutoShape 7"/>
          <p:cNvSpPr>
            <a:spLocks noChangeArrowheads="1"/>
          </p:cNvSpPr>
          <p:nvPr/>
        </p:nvSpPr>
        <p:spPr bwMode="auto">
          <a:xfrm rot="-1666761">
            <a:off x="1981200" y="3276600"/>
            <a:ext cx="1157288" cy="584200"/>
          </a:xfrm>
          <a:prstGeom prst="rightArrow">
            <a:avLst>
              <a:gd name="adj1" fmla="val 50000"/>
              <a:gd name="adj2" fmla="val 49524"/>
            </a:avLst>
          </a:prstGeom>
          <a:solidFill>
            <a:schemeClr val="hlink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6152" name="AutoShape 15"/>
          <p:cNvSpPr>
            <a:spLocks noChangeArrowheads="1"/>
          </p:cNvSpPr>
          <p:nvPr/>
        </p:nvSpPr>
        <p:spPr bwMode="auto">
          <a:xfrm>
            <a:off x="6934200" y="1143000"/>
            <a:ext cx="838200" cy="1143000"/>
          </a:xfrm>
          <a:custGeom>
            <a:avLst/>
            <a:gdLst>
              <a:gd name="T0" fmla="*/ 22777815 w 21600"/>
              <a:gd name="T1" fmla="*/ 0 h 21600"/>
              <a:gd name="T2" fmla="*/ 22777815 w 21600"/>
              <a:gd name="T3" fmla="*/ 34044520 h 21600"/>
              <a:gd name="T4" fmla="*/ 4874521 w 21600"/>
              <a:gd name="T5" fmla="*/ 60483755 h 21600"/>
              <a:gd name="T6" fmla="*/ 32526815 w 21600"/>
              <a:gd name="T7" fmla="*/ 17022234 h 21600"/>
              <a:gd name="T8" fmla="*/ 17694720 60000 65536"/>
              <a:gd name="T9" fmla="*/ 5898240 60000 65536"/>
              <a:gd name="T10" fmla="*/ 5898240 60000 65536"/>
              <a:gd name="T11" fmla="*/ 0 60000 65536"/>
              <a:gd name="T12" fmla="*/ 12427 w 21600"/>
              <a:gd name="T13" fmla="*/ 2912 h 21600"/>
              <a:gd name="T14" fmla="*/ 18227 w 21600"/>
              <a:gd name="T15" fmla="*/ 9246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600" y="6079"/>
                </a:moveTo>
                <a:lnTo>
                  <a:pt x="15126" y="0"/>
                </a:lnTo>
                <a:lnTo>
                  <a:pt x="15126" y="2912"/>
                </a:lnTo>
                <a:lnTo>
                  <a:pt x="12427" y="2912"/>
                </a:lnTo>
                <a:cubicBezTo>
                  <a:pt x="5564" y="2912"/>
                  <a:pt x="0" y="7052"/>
                  <a:pt x="0" y="12158"/>
                </a:cubicBezTo>
                <a:lnTo>
                  <a:pt x="0" y="21600"/>
                </a:lnTo>
                <a:lnTo>
                  <a:pt x="6474" y="21600"/>
                </a:lnTo>
                <a:lnTo>
                  <a:pt x="6474" y="12158"/>
                </a:lnTo>
                <a:cubicBezTo>
                  <a:pt x="6474" y="10550"/>
                  <a:pt x="9139" y="9246"/>
                  <a:pt x="12427" y="9246"/>
                </a:cubicBezTo>
                <a:lnTo>
                  <a:pt x="15126" y="9246"/>
                </a:lnTo>
                <a:lnTo>
                  <a:pt x="15126" y="12158"/>
                </a:lnTo>
                <a:close/>
              </a:path>
            </a:pathLst>
          </a:custGeom>
          <a:solidFill>
            <a:schemeClr val="hlink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6153" name="Picture 17" descr="Financial-Structure-Pma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59350" y="2801938"/>
            <a:ext cx="4022725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4" name="AutoShape 6"/>
          <p:cNvSpPr>
            <a:spLocks noChangeArrowheads="1"/>
          </p:cNvSpPr>
          <p:nvPr/>
        </p:nvSpPr>
        <p:spPr bwMode="auto">
          <a:xfrm rot="924177">
            <a:off x="1981200" y="5334000"/>
            <a:ext cx="3382963" cy="584200"/>
          </a:xfrm>
          <a:prstGeom prst="rightArrow">
            <a:avLst>
              <a:gd name="adj1" fmla="val 50000"/>
              <a:gd name="adj2" fmla="val 144769"/>
            </a:avLst>
          </a:prstGeom>
          <a:solidFill>
            <a:schemeClr val="hlink"/>
          </a:solidFill>
          <a:ln w="9525" algn="ctr">
            <a:solidFill>
              <a:schemeClr val="hlink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4) </a:t>
            </a:r>
            <a:r>
              <a:rPr lang="zh-CN" altLang="en-US" dirty="0" smtClean="0">
                <a:ea typeface="宋体" pitchFamily="2" charset="-122"/>
              </a:rPr>
              <a:t>连接在一起</a:t>
            </a:r>
            <a:endParaRPr lang="en-US" altLang="zh-CN" dirty="0" smtClean="0">
              <a:ea typeface="宋体" pitchFamily="2" charset="-122"/>
            </a:endParaRP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EF-FFSB-250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55875" y="5802313"/>
            <a:ext cx="6124575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marL="457200" indent="-457200" algn="l">
              <a:spcBef>
                <a:spcPct val="50000"/>
              </a:spcBef>
            </a:pPr>
            <a:r>
              <a:rPr lang="en-US" sz="1600"/>
              <a:t>  </a:t>
            </a:r>
          </a:p>
        </p:txBody>
      </p:sp>
      <p:pic>
        <p:nvPicPr>
          <p:cNvPr id="43013" name="Picture 6" descr="RoleMemMain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5913" y="2076450"/>
            <a:ext cx="8512175" cy="290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4" name="Rectangle 7"/>
          <p:cNvSpPr>
            <a:spLocks noChangeArrowheads="1"/>
          </p:cNvSpPr>
          <p:nvPr/>
        </p:nvSpPr>
        <p:spPr bwMode="auto">
          <a:xfrm>
            <a:off x="412750" y="2882900"/>
            <a:ext cx="3784600" cy="635000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000" dirty="0" smtClean="0"/>
              <a:t>动手练习</a:t>
            </a:r>
            <a:endParaRPr lang="en-US" sz="3000" dirty="0" smtClean="0"/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44036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93516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设置在数据库级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使用于业务关系和共享数据集（客户，供应商）</a:t>
            </a:r>
          </a:p>
          <a:p>
            <a:pPr lvl="1"/>
            <a:r>
              <a:rPr lang="zh-CN" altLang="en-US" dirty="0" smtClean="0"/>
              <a:t>例外：税率设置在域级别</a:t>
            </a:r>
            <a:endParaRPr lang="en-US" altLang="zh-CN" dirty="0" smtClean="0"/>
          </a:p>
          <a:p>
            <a:r>
              <a:rPr lang="zh-CN" altLang="en-US" dirty="0" smtClean="0"/>
              <a:t>新功能始于</a:t>
            </a:r>
            <a:r>
              <a:rPr lang="en-US" dirty="0" smtClean="0"/>
              <a:t>QAD 2008 </a:t>
            </a:r>
            <a:r>
              <a:rPr lang="zh-CN" altLang="en-US" dirty="0" smtClean="0"/>
              <a:t>企业版</a:t>
            </a:r>
            <a:endParaRPr lang="en-US" dirty="0" smtClean="0"/>
          </a:p>
          <a:p>
            <a:pPr lvl="1"/>
            <a:r>
              <a:rPr lang="zh-CN" altLang="en-US" dirty="0" smtClean="0"/>
              <a:t>税盒</a:t>
            </a:r>
          </a:p>
          <a:p>
            <a:pPr lvl="1"/>
            <a:r>
              <a:rPr lang="zh-CN" altLang="en-US" dirty="0" smtClean="0"/>
              <a:t>税组</a:t>
            </a:r>
          </a:p>
          <a:p>
            <a:pPr lvl="1"/>
            <a:r>
              <a:rPr lang="zh-CN" altLang="en-US" dirty="0" smtClean="0"/>
              <a:t>扩展报告</a:t>
            </a:r>
          </a:p>
          <a:p>
            <a:pPr lvl="1"/>
            <a:r>
              <a:rPr lang="zh-CN" altLang="en-US" dirty="0" smtClean="0"/>
              <a:t>税日历</a:t>
            </a:r>
            <a:endParaRPr lang="en-US" dirty="0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税设置</a:t>
            </a:r>
            <a:r>
              <a:rPr lang="en-US" dirty="0" smtClean="0"/>
              <a:t>: </a:t>
            </a:r>
            <a:r>
              <a:rPr lang="zh-CN" altLang="en-US" dirty="0" smtClean="0"/>
              <a:t>全球税务管理</a:t>
            </a:r>
            <a:endParaRPr lang="en-US" dirty="0" smtClean="0"/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>
            <a:normAutofit/>
          </a:bodyPr>
          <a:lstStyle/>
          <a:p>
            <a:pPr eaLnBrk="1" hangingPunct="1"/>
            <a:r>
              <a:rPr lang="zh-CN" altLang="en-US" dirty="0" smtClean="0"/>
              <a:t>税属性</a:t>
            </a:r>
            <a:endParaRPr lang="en-US" dirty="0" smtClean="0"/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EF-FFSB-350</a:t>
            </a:r>
          </a:p>
        </p:txBody>
      </p:sp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3527425" y="938213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600" dirty="0" smtClean="0">
                <a:latin typeface="+mj-lt"/>
              </a:rPr>
              <a:t>税级别</a:t>
            </a:r>
            <a:r>
              <a:rPr lang="en-US" sz="1600" dirty="0" smtClean="0">
                <a:latin typeface="+mj-lt"/>
              </a:rPr>
              <a:t>(*)</a:t>
            </a:r>
            <a:endParaRPr lang="en-US" sz="1600" dirty="0">
              <a:latin typeface="+mj-lt"/>
            </a:endParaRPr>
          </a:p>
        </p:txBody>
      </p:sp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6303963" y="177323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600" dirty="0" smtClean="0">
                <a:latin typeface="+mj-lt"/>
              </a:rPr>
              <a:t>税组</a:t>
            </a:r>
            <a:endParaRPr lang="en-US" sz="1600" dirty="0">
              <a:latin typeface="+mj-lt"/>
            </a:endParaRPr>
          </a:p>
        </p:txBody>
      </p:sp>
      <p:sp>
        <p:nvSpPr>
          <p:cNvPr id="72709" name="Rectangle 5"/>
          <p:cNvSpPr>
            <a:spLocks noChangeArrowheads="1"/>
          </p:cNvSpPr>
          <p:nvPr/>
        </p:nvSpPr>
        <p:spPr bwMode="auto">
          <a:xfrm>
            <a:off x="3536950" y="30638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800" dirty="0" smtClean="0">
                <a:latin typeface="+mj-lt"/>
              </a:rPr>
              <a:t>税区域</a:t>
            </a:r>
            <a:endParaRPr lang="en-US" sz="1800" dirty="0">
              <a:latin typeface="+mj-lt"/>
            </a:endParaRPr>
          </a:p>
        </p:txBody>
      </p:sp>
      <p:sp>
        <p:nvSpPr>
          <p:cNvPr id="72710" name="Rectangle 6"/>
          <p:cNvSpPr>
            <a:spLocks noChangeArrowheads="1"/>
          </p:cNvSpPr>
          <p:nvPr/>
        </p:nvSpPr>
        <p:spPr bwMode="auto">
          <a:xfrm>
            <a:off x="3532188" y="1992313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600" dirty="0" smtClean="0">
                <a:latin typeface="+mj-lt"/>
              </a:rPr>
              <a:t>税用途</a:t>
            </a:r>
            <a:r>
              <a:rPr lang="en-US" sz="1600" dirty="0" smtClean="0">
                <a:latin typeface="+mj-lt"/>
              </a:rPr>
              <a:t>(*)</a:t>
            </a:r>
            <a:endParaRPr lang="en-US" sz="1600" dirty="0">
              <a:latin typeface="+mj-lt"/>
            </a:endParaRPr>
          </a:p>
        </p:txBody>
      </p:sp>
      <p:sp>
        <p:nvSpPr>
          <p:cNvPr id="46088" name="Text Box 7"/>
          <p:cNvSpPr txBox="1">
            <a:spLocks noChangeArrowheads="1"/>
          </p:cNvSpPr>
          <p:nvPr/>
        </p:nvSpPr>
        <p:spPr bwMode="auto">
          <a:xfrm>
            <a:off x="6186488" y="5622925"/>
            <a:ext cx="2160587" cy="3365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dirty="0">
                <a:latin typeface="+mj-lt"/>
              </a:rPr>
              <a:t>(*) = </a:t>
            </a:r>
            <a:r>
              <a:rPr lang="zh-CN" altLang="en-US" sz="1600" dirty="0" smtClean="0">
                <a:latin typeface="+mj-lt"/>
              </a:rPr>
              <a:t>可选</a:t>
            </a:r>
            <a:endParaRPr lang="en-US" sz="1600" dirty="0">
              <a:latin typeface="+mj-lt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6302375" y="2835275"/>
            <a:ext cx="2205038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800" dirty="0" smtClean="0">
                <a:latin typeface="+mj-lt"/>
              </a:rPr>
              <a:t>税盒</a:t>
            </a:r>
            <a:endParaRPr lang="en-US" sz="1800" dirty="0">
              <a:latin typeface="+mj-lt"/>
            </a:endParaRPr>
          </a:p>
        </p:txBody>
      </p:sp>
      <p:sp>
        <p:nvSpPr>
          <p:cNvPr id="72713" name="Rectangle 9"/>
          <p:cNvSpPr>
            <a:spLocks noChangeArrowheads="1"/>
          </p:cNvSpPr>
          <p:nvPr/>
        </p:nvSpPr>
        <p:spPr bwMode="auto">
          <a:xfrm>
            <a:off x="614363" y="938213"/>
            <a:ext cx="2205037" cy="719137"/>
          </a:xfrm>
          <a:prstGeom prst="rect">
            <a:avLst/>
          </a:prstGeom>
          <a:solidFill>
            <a:srgbClr val="E6E6E6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600" dirty="0" smtClean="0">
                <a:latin typeface="+mj-lt"/>
              </a:rPr>
              <a:t>全球税务管理</a:t>
            </a:r>
            <a:endParaRPr lang="en-US" sz="1600" dirty="0">
              <a:latin typeface="+mj-lt"/>
            </a:endParaRPr>
          </a:p>
        </p:txBody>
      </p:sp>
      <p:sp>
        <p:nvSpPr>
          <p:cNvPr id="72717" name="Rectangle 13"/>
          <p:cNvSpPr>
            <a:spLocks noChangeArrowheads="1"/>
          </p:cNvSpPr>
          <p:nvPr/>
        </p:nvSpPr>
        <p:spPr bwMode="auto">
          <a:xfrm>
            <a:off x="6297613" y="3924300"/>
            <a:ext cx="2205037" cy="7191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prstDash val="sysDot"/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800" dirty="0" smtClean="0">
                <a:latin typeface="+mj-lt"/>
              </a:rPr>
              <a:t>税日历</a:t>
            </a:r>
            <a:endParaRPr lang="en-US" sz="1800" dirty="0">
              <a:latin typeface="+mj-lt"/>
            </a:endParaRPr>
          </a:p>
        </p:txBody>
      </p:sp>
      <p:sp>
        <p:nvSpPr>
          <p:cNvPr id="72718" name="Rectangle 14"/>
          <p:cNvSpPr>
            <a:spLocks noChangeArrowheads="1"/>
          </p:cNvSpPr>
          <p:nvPr/>
        </p:nvSpPr>
        <p:spPr bwMode="auto">
          <a:xfrm>
            <a:off x="3530600" y="4230688"/>
            <a:ext cx="2205038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800" dirty="0" smtClean="0">
                <a:latin typeface="+mj-lt"/>
              </a:rPr>
              <a:t>税环境</a:t>
            </a:r>
            <a:endParaRPr lang="en-US" sz="1800" dirty="0">
              <a:latin typeface="+mj-lt"/>
            </a:endParaRPr>
          </a:p>
        </p:txBody>
      </p:sp>
      <p:sp>
        <p:nvSpPr>
          <p:cNvPr id="72721" name="Rectangle 17"/>
          <p:cNvSpPr>
            <a:spLocks noChangeArrowheads="1"/>
          </p:cNvSpPr>
          <p:nvPr/>
        </p:nvSpPr>
        <p:spPr bwMode="auto">
          <a:xfrm>
            <a:off x="3544888" y="5348288"/>
            <a:ext cx="2205037" cy="7191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9803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800" dirty="0" smtClean="0">
                <a:latin typeface="+mj-lt"/>
              </a:rPr>
              <a:t>税率</a:t>
            </a:r>
            <a:endParaRPr lang="en-US" sz="1800" dirty="0">
              <a:latin typeface="+mj-lt"/>
            </a:endParaRPr>
          </a:p>
        </p:txBody>
      </p:sp>
      <p:cxnSp>
        <p:nvCxnSpPr>
          <p:cNvPr id="72724" name="AutoShape 20"/>
          <p:cNvCxnSpPr>
            <a:cxnSpLocks noChangeShapeType="1"/>
            <a:stCxn id="72713" idx="3"/>
            <a:endCxn id="72721" idx="1"/>
          </p:cNvCxnSpPr>
          <p:nvPr/>
        </p:nvCxnSpPr>
        <p:spPr bwMode="auto">
          <a:xfrm>
            <a:off x="2833688" y="1298575"/>
            <a:ext cx="696912" cy="4410075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5" name="AutoShape 21"/>
          <p:cNvCxnSpPr>
            <a:cxnSpLocks noChangeShapeType="1"/>
            <a:stCxn id="72713" idx="3"/>
            <a:endCxn id="72718" idx="1"/>
          </p:cNvCxnSpPr>
          <p:nvPr/>
        </p:nvCxnSpPr>
        <p:spPr bwMode="auto">
          <a:xfrm>
            <a:off x="2833688" y="1298575"/>
            <a:ext cx="682625" cy="3292475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6" name="AutoShape 22"/>
          <p:cNvCxnSpPr>
            <a:cxnSpLocks noChangeShapeType="1"/>
            <a:stCxn id="72713" idx="3"/>
            <a:endCxn id="72709" idx="1"/>
          </p:cNvCxnSpPr>
          <p:nvPr/>
        </p:nvCxnSpPr>
        <p:spPr bwMode="auto">
          <a:xfrm>
            <a:off x="2833688" y="1298575"/>
            <a:ext cx="688975" cy="2125663"/>
          </a:xfrm>
          <a:prstGeom prst="bentConnector3">
            <a:avLst>
              <a:gd name="adj1" fmla="val 49769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7" name="AutoShape 23"/>
          <p:cNvCxnSpPr>
            <a:cxnSpLocks noChangeShapeType="1"/>
            <a:stCxn id="72713" idx="3"/>
            <a:endCxn id="72710" idx="1"/>
          </p:cNvCxnSpPr>
          <p:nvPr/>
        </p:nvCxnSpPr>
        <p:spPr bwMode="auto">
          <a:xfrm>
            <a:off x="2833688" y="1298575"/>
            <a:ext cx="684212" cy="1054100"/>
          </a:xfrm>
          <a:prstGeom prst="bentConnector3">
            <a:avLst>
              <a:gd name="adj1" fmla="val 49884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72728" name="AutoShape 24"/>
          <p:cNvCxnSpPr>
            <a:cxnSpLocks noChangeShapeType="1"/>
            <a:stCxn id="72713" idx="3"/>
            <a:endCxn id="72707" idx="1"/>
          </p:cNvCxnSpPr>
          <p:nvPr/>
        </p:nvCxnSpPr>
        <p:spPr bwMode="auto">
          <a:xfrm>
            <a:off x="2833688" y="1298575"/>
            <a:ext cx="679450" cy="0"/>
          </a:xfrm>
          <a:prstGeom prst="straightConnector1">
            <a:avLst/>
          </a:prstGeom>
          <a:noFill/>
          <a:ln w="28575">
            <a:solidFill>
              <a:srgbClr val="62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zh-CN" altLang="en-US" dirty="0" smtClean="0"/>
              <a:t>信贷条款数据设置</a:t>
            </a:r>
            <a:endParaRPr lang="en-US" dirty="0" smtClean="0"/>
          </a:p>
        </p:txBody>
      </p:sp>
      <p:sp>
        <p:nvSpPr>
          <p:cNvPr id="47107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EF-FFSB-440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919163" y="1236663"/>
            <a:ext cx="6682537" cy="4638675"/>
            <a:chOff x="661988" y="1503363"/>
            <a:chExt cx="6682537" cy="4638675"/>
          </a:xfrm>
        </p:grpSpPr>
        <p:pic>
          <p:nvPicPr>
            <p:cNvPr id="47106" name="Picture 10" descr="Credit-Terms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1988" y="1503363"/>
              <a:ext cx="6448425" cy="46386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7109" name="Text Box 9"/>
            <p:cNvSpPr txBox="1">
              <a:spLocks noChangeArrowheads="1"/>
            </p:cNvSpPr>
            <p:nvPr/>
          </p:nvSpPr>
          <p:spPr bwMode="auto">
            <a:xfrm>
              <a:off x="5877456" y="2112963"/>
              <a:ext cx="1467069" cy="49244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zh-CN" altLang="en-US" sz="2000" dirty="0" smtClean="0">
                  <a:latin typeface="+mj-lt"/>
                </a:rPr>
                <a:t>多语言描述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47110" name="Rectangle 10"/>
            <p:cNvSpPr>
              <a:spLocks noChangeArrowheads="1"/>
            </p:cNvSpPr>
            <p:nvPr/>
          </p:nvSpPr>
          <p:spPr bwMode="auto">
            <a:xfrm>
              <a:off x="4991100" y="2962275"/>
              <a:ext cx="161925" cy="1809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11" name="AutoShape 11"/>
            <p:cNvCxnSpPr>
              <a:cxnSpLocks noChangeShapeType="1"/>
              <a:stCxn id="47109" idx="1"/>
              <a:endCxn id="47110" idx="3"/>
            </p:cNvCxnSpPr>
            <p:nvPr/>
          </p:nvCxnSpPr>
          <p:spPr bwMode="auto">
            <a:xfrm rot="10800000" flipV="1">
              <a:off x="5153026" y="2359185"/>
              <a:ext cx="724431" cy="693578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</p:spPr>
        </p:cxnSp>
        <p:sp>
          <p:nvSpPr>
            <p:cNvPr id="47112" name="Text Box 12"/>
            <p:cNvSpPr txBox="1">
              <a:spLocks noChangeArrowheads="1"/>
            </p:cNvSpPr>
            <p:nvPr/>
          </p:nvSpPr>
          <p:spPr bwMode="auto">
            <a:xfrm>
              <a:off x="5682707" y="3332163"/>
              <a:ext cx="1467068" cy="800219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chemeClr val="accent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支付类型</a:t>
              </a:r>
              <a:r>
                <a:rPr 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: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  <a:p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正常或</a:t>
              </a:r>
              <a:r>
                <a:rPr lang="zh-CN" altLang="en-US" sz="2000" dirty="0" smtClean="0"/>
                <a:t>分段</a:t>
              </a:r>
              <a:endPara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7113" name="Rectangle 14"/>
            <p:cNvSpPr>
              <a:spLocks noChangeArrowheads="1"/>
            </p:cNvSpPr>
            <p:nvPr/>
          </p:nvSpPr>
          <p:spPr bwMode="auto">
            <a:xfrm>
              <a:off x="3705225" y="3228975"/>
              <a:ext cx="200025" cy="1714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cxnSp>
          <p:nvCxnSpPr>
            <p:cNvPr id="47114" name="AutoShape 15"/>
            <p:cNvCxnSpPr>
              <a:cxnSpLocks noChangeShapeType="1"/>
              <a:stCxn id="47112" idx="1"/>
              <a:endCxn id="47113" idx="3"/>
            </p:cNvCxnSpPr>
            <p:nvPr/>
          </p:nvCxnSpPr>
          <p:spPr bwMode="auto">
            <a:xfrm rot="10800000">
              <a:off x="3905251" y="3314701"/>
              <a:ext cx="1777457" cy="417573"/>
            </a:xfrm>
            <a:prstGeom prst="bentConnector3">
              <a:avLst>
                <a:gd name="adj1" fmla="val 50000"/>
              </a:avLst>
            </a:prstGeom>
            <a:noFill/>
            <a:ln w="28575">
              <a:solidFill>
                <a:schemeClr val="accent1">
                  <a:lumMod val="75000"/>
                </a:schemeClr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信贷条款数据设置</a:t>
            </a:r>
            <a:endParaRPr lang="en-US" dirty="0" smtClean="0"/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EF-FFSB-450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idx="4294967295"/>
          </p:nvPr>
        </p:nvSpPr>
        <p:spPr>
          <a:xfrm>
            <a:off x="352425" y="1331913"/>
            <a:ext cx="2957513" cy="2384425"/>
          </a:xfrm>
          <a:noFill/>
        </p:spPr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zh-CN" altLang="en-US" dirty="0" smtClean="0">
                <a:solidFill>
                  <a:schemeClr val="hlink"/>
                </a:solidFill>
              </a:rPr>
              <a:t>早支付折扣设置</a:t>
            </a:r>
            <a:endParaRPr lang="en-US" dirty="0" smtClean="0">
              <a:solidFill>
                <a:schemeClr val="hlink"/>
              </a:solidFill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855663" y="4559300"/>
            <a:ext cx="2865437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hlink"/>
                </a:solidFill>
                <a:latin typeface="+mj-lt"/>
              </a:rPr>
              <a:t>折扣标签</a:t>
            </a:r>
            <a:endParaRPr lang="en-US" dirty="0">
              <a:solidFill>
                <a:schemeClr val="hlink"/>
              </a:solidFill>
              <a:latin typeface="+mj-lt"/>
            </a:endParaRPr>
          </a:p>
        </p:txBody>
      </p:sp>
      <p:sp>
        <p:nvSpPr>
          <p:cNvPr id="48133" name="AutoShape 5"/>
          <p:cNvSpPr>
            <a:spLocks/>
          </p:cNvSpPr>
          <p:nvPr/>
        </p:nvSpPr>
        <p:spPr bwMode="auto">
          <a:xfrm>
            <a:off x="3676650" y="4086225"/>
            <a:ext cx="390525" cy="1612900"/>
          </a:xfrm>
          <a:prstGeom prst="leftBrace">
            <a:avLst>
              <a:gd name="adj1" fmla="val 151190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4825" y="1476375"/>
            <a:ext cx="4543425" cy="4333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2133600"/>
            <a:ext cx="3597275" cy="505301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分段信贷条款</a:t>
            </a:r>
            <a:endParaRPr lang="en-US" dirty="0" smtClean="0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信贷条款数据设置</a:t>
            </a:r>
            <a:endParaRPr lang="en-US" dirty="0" smtClean="0"/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EF-FFSB-460</a:t>
            </a:r>
          </a:p>
        </p:txBody>
      </p:sp>
      <p:pic>
        <p:nvPicPr>
          <p:cNvPr id="4915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75" y="1720850"/>
            <a:ext cx="4743450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9158" name="AutoShape 5"/>
          <p:cNvSpPr>
            <a:spLocks/>
          </p:cNvSpPr>
          <p:nvPr/>
        </p:nvSpPr>
        <p:spPr bwMode="auto">
          <a:xfrm>
            <a:off x="3733800" y="4343400"/>
            <a:ext cx="107950" cy="1123950"/>
          </a:xfrm>
          <a:prstGeom prst="leftBrace">
            <a:avLst>
              <a:gd name="adj1" fmla="val 86765"/>
              <a:gd name="adj2" fmla="val 50000"/>
            </a:avLst>
          </a:prstGeom>
          <a:noFill/>
          <a:ln w="28575">
            <a:solidFill>
              <a:schemeClr val="hlink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9159" name="Text Box 6"/>
          <p:cNvSpPr txBox="1">
            <a:spLocks noChangeArrowheads="1"/>
          </p:cNvSpPr>
          <p:nvPr/>
        </p:nvSpPr>
        <p:spPr bwMode="auto">
          <a:xfrm>
            <a:off x="609600" y="4648200"/>
            <a:ext cx="2865438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 smtClean="0">
                <a:solidFill>
                  <a:schemeClr val="hlink"/>
                </a:solidFill>
                <a:latin typeface="+mj-lt"/>
              </a:rPr>
              <a:t>分段标签</a:t>
            </a:r>
            <a:endParaRPr lang="en-US" dirty="0">
              <a:solidFill>
                <a:schemeClr val="hlink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确定发票的处理流程</a:t>
            </a:r>
          </a:p>
          <a:p>
            <a:r>
              <a:rPr lang="zh-CN" altLang="en-US" dirty="0" smtClean="0"/>
              <a:t>用于供应商和客户发票</a:t>
            </a:r>
            <a:endParaRPr lang="en-US" dirty="0" smtClean="0"/>
          </a:p>
        </p:txBody>
      </p:sp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发票状态代码</a:t>
            </a:r>
            <a:endParaRPr lang="en-US" dirty="0" smtClean="0"/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EF-FFSB-470</a:t>
            </a:r>
          </a:p>
        </p:txBody>
      </p:sp>
      <p:sp>
        <p:nvSpPr>
          <p:cNvPr id="50181" name="AutoShape 5"/>
          <p:cNvSpPr>
            <a:spLocks/>
          </p:cNvSpPr>
          <p:nvPr/>
        </p:nvSpPr>
        <p:spPr bwMode="auto">
          <a:xfrm>
            <a:off x="2676525" y="3848100"/>
            <a:ext cx="111125" cy="2173288"/>
          </a:xfrm>
          <a:prstGeom prst="leftBrace">
            <a:avLst>
              <a:gd name="adj1" fmla="val 162976"/>
              <a:gd name="adj2" fmla="val 50000"/>
            </a:avLst>
          </a:prstGeom>
          <a:noFill/>
          <a:ln w="28575">
            <a:solidFill>
              <a:schemeClr val="tx2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50182" name="Text Box 6"/>
          <p:cNvSpPr txBox="1">
            <a:spLocks noChangeArrowheads="1"/>
          </p:cNvSpPr>
          <p:nvPr/>
        </p:nvSpPr>
        <p:spPr bwMode="auto">
          <a:xfrm>
            <a:off x="707736" y="4610100"/>
            <a:ext cx="902812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solidFill>
                  <a:schemeClr val="tx2"/>
                </a:solidFill>
                <a:latin typeface="+mj-lt"/>
              </a:rPr>
              <a:t>属性</a:t>
            </a:r>
            <a:endParaRPr lang="en-US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5018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5125" y="1943100"/>
            <a:ext cx="5638800" cy="42608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支付锁定：</a:t>
            </a:r>
            <a:r>
              <a:rPr lang="en-US" dirty="0" smtClean="0"/>
              <a:t>Y / N</a:t>
            </a:r>
          </a:p>
          <a:p>
            <a:r>
              <a:rPr lang="zh-CN" altLang="en-US" dirty="0" smtClean="0"/>
              <a:t>核准发票：</a:t>
            </a:r>
            <a:r>
              <a:rPr lang="en-US" dirty="0" smtClean="0"/>
              <a:t>Y / N</a:t>
            </a:r>
          </a:p>
          <a:p>
            <a:r>
              <a:rPr lang="zh-CN" altLang="en-US" dirty="0" smtClean="0"/>
              <a:t>分配状态：</a:t>
            </a:r>
            <a:endParaRPr lang="en-US" dirty="0" smtClean="0"/>
          </a:p>
          <a:p>
            <a:pPr lvl="1"/>
            <a:r>
              <a:rPr lang="zh-CN" altLang="en-US" dirty="0" smtClean="0"/>
              <a:t>没有分配</a:t>
            </a:r>
          </a:p>
          <a:p>
            <a:pPr lvl="1"/>
            <a:r>
              <a:rPr lang="zh-CN" altLang="en-US" dirty="0" smtClean="0"/>
              <a:t>临时分配</a:t>
            </a:r>
          </a:p>
          <a:p>
            <a:pPr lvl="1"/>
            <a:r>
              <a:rPr lang="zh-CN" altLang="en-US" dirty="0" smtClean="0"/>
              <a:t>分配</a:t>
            </a:r>
            <a:endParaRPr lang="en-US" dirty="0" smtClean="0"/>
          </a:p>
          <a:p>
            <a:r>
              <a:rPr lang="zh-CN" altLang="en-US" dirty="0" smtClean="0"/>
              <a:t>初始状态：</a:t>
            </a:r>
            <a:r>
              <a:rPr lang="en-US" dirty="0" smtClean="0"/>
              <a:t>Y / N</a:t>
            </a:r>
          </a:p>
          <a:p>
            <a:r>
              <a:rPr lang="zh-CN" altLang="en-US" dirty="0" smtClean="0"/>
              <a:t>收料单匹配：</a:t>
            </a:r>
            <a:r>
              <a:rPr lang="en-US" dirty="0" smtClean="0"/>
              <a:t>Y / N</a:t>
            </a:r>
          </a:p>
          <a:p>
            <a:r>
              <a:rPr lang="zh-CN" altLang="en-US" dirty="0" smtClean="0"/>
              <a:t>匹配后状态</a:t>
            </a:r>
          </a:p>
          <a:p>
            <a:r>
              <a:rPr lang="zh-CN" altLang="en-US" dirty="0" smtClean="0"/>
              <a:t>不增加提醒次数：</a:t>
            </a:r>
            <a:r>
              <a:rPr lang="en-US" dirty="0" smtClean="0"/>
              <a:t>Y / N</a:t>
            </a:r>
          </a:p>
        </p:txBody>
      </p:sp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发票状态代码属性</a:t>
            </a:r>
            <a:endParaRPr lang="en-US" dirty="0" smtClean="0"/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EF-FFSB-480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000" dirty="0" smtClean="0"/>
              <a:t>动手练习</a:t>
            </a:r>
            <a:endParaRPr lang="en-US" sz="3000" dirty="0" smtClean="0"/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.</a:t>
            </a:r>
          </a:p>
        </p:txBody>
      </p:sp>
      <p:pic>
        <p:nvPicPr>
          <p:cNvPr id="52228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" y="19256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货币相关数据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EF-FFSB-050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885825" y="1133475"/>
            <a:ext cx="7356475" cy="5026025"/>
            <a:chOff x="304800" y="1495425"/>
            <a:chExt cx="7356475" cy="5026025"/>
          </a:xfrm>
        </p:grpSpPr>
        <p:pic>
          <p:nvPicPr>
            <p:cNvPr id="7171" name="Picture 6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4800" y="1752600"/>
              <a:ext cx="4991100" cy="28194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3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73350" y="4149725"/>
              <a:ext cx="4324350" cy="2371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4" name="Picture 7" descr="ExchangRateTypes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41950" y="1495425"/>
              <a:ext cx="2219325" cy="326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一组系统提供的代码</a:t>
            </a:r>
            <a:endParaRPr lang="en-US" altLang="zh-CN" dirty="0" smtClean="0"/>
          </a:p>
          <a:p>
            <a:r>
              <a:rPr lang="zh-CN" altLang="en-US" dirty="0" smtClean="0"/>
              <a:t>又特定的公司结构决定</a:t>
            </a: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共享集代码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EF-FFSB-060</a:t>
            </a:r>
          </a:p>
        </p:txBody>
      </p:sp>
      <p:pic>
        <p:nvPicPr>
          <p:cNvPr id="819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2533650"/>
            <a:ext cx="5943600" cy="29178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财务数据共享跨越域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每数据类型至少一个共享集代码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用配置文件来连接共享集类型到数据在另一个共享集类型</a:t>
            </a:r>
            <a:r>
              <a:rPr lang="en-US" dirty="0" smtClean="0"/>
              <a:t>. </a:t>
            </a:r>
          </a:p>
          <a:p>
            <a:pPr lvl="1" eaLnBrk="1" hangingPunct="1"/>
            <a:r>
              <a:rPr lang="zh-CN" altLang="en-US" dirty="0" smtClean="0"/>
              <a:t>实例</a:t>
            </a:r>
            <a:r>
              <a:rPr lang="en-US" dirty="0" smtClean="0"/>
              <a:t>: </a:t>
            </a:r>
            <a:r>
              <a:rPr lang="zh-CN" altLang="en-US" dirty="0" smtClean="0"/>
              <a:t>客户和供应商连接到控制账户</a:t>
            </a:r>
            <a:endParaRPr lang="en-US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共享集数据设置</a:t>
            </a:r>
            <a:endParaRPr lang="en-US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汇率</a:t>
            </a:r>
          </a:p>
          <a:p>
            <a:pPr>
              <a:tabLst>
                <a:tab pos="4976813" algn="l"/>
              </a:tabLst>
            </a:pPr>
            <a:r>
              <a:rPr lang="en-US" altLang="zh-CN" sz="2400" dirty="0" smtClean="0"/>
              <a:t>GL</a:t>
            </a:r>
            <a:r>
              <a:rPr lang="zh-CN" altLang="en-US" sz="2400" dirty="0" smtClean="0"/>
              <a:t>帐户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子帐户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子帐户掩码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成本中心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成本中心掩码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项目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项目掩码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日记账</a:t>
            </a:r>
            <a:endParaRPr lang="en-US" altLang="zh-CN" sz="2400" dirty="0" smtClean="0"/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供应商</a:t>
            </a:r>
          </a:p>
          <a:p>
            <a:pPr>
              <a:tabLst>
                <a:tab pos="4976813" algn="l"/>
              </a:tabLst>
            </a:pPr>
            <a:r>
              <a:rPr lang="zh-CN" altLang="en-US" sz="2400" dirty="0" smtClean="0"/>
              <a:t>客户</a:t>
            </a:r>
            <a:endParaRPr lang="en-US" sz="2400" dirty="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共享集类型</a:t>
            </a:r>
            <a:endParaRPr lang="en-US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1 </a:t>
            </a:r>
            <a:r>
              <a:rPr lang="zh-CN" altLang="en-US" dirty="0" smtClean="0"/>
              <a:t>供应商</a:t>
            </a:r>
            <a:r>
              <a:rPr lang="en-US" dirty="0" smtClean="0"/>
              <a:t> (</a:t>
            </a:r>
            <a:r>
              <a:rPr lang="zh-CN" altLang="en-US" dirty="0" smtClean="0"/>
              <a:t>供应商共享集</a:t>
            </a:r>
            <a:r>
              <a:rPr lang="en-US" dirty="0" smtClean="0"/>
              <a:t>): </a:t>
            </a:r>
            <a:r>
              <a:rPr lang="en-US" dirty="0" err="1" smtClean="0"/>
              <a:t>MyVendor</a:t>
            </a:r>
            <a:endParaRPr lang="en-US" dirty="0" smtClean="0"/>
          </a:p>
          <a:p>
            <a:pPr eaLnBrk="1" hangingPunct="1"/>
            <a:r>
              <a:rPr lang="en-US" dirty="0" smtClean="0"/>
              <a:t>3 </a:t>
            </a:r>
            <a:r>
              <a:rPr lang="zh-CN" altLang="en-US" dirty="0" smtClean="0"/>
              <a:t>域</a:t>
            </a:r>
            <a:r>
              <a:rPr lang="en-US" dirty="0" smtClean="0"/>
              <a:t>: US, EMEA, ASIA</a:t>
            </a:r>
          </a:p>
          <a:p>
            <a:pPr eaLnBrk="1" hangingPunct="1"/>
            <a:r>
              <a:rPr lang="en-US" dirty="0" smtClean="0"/>
              <a:t>3 COA (GL </a:t>
            </a:r>
            <a:r>
              <a:rPr lang="zh-CN" altLang="en-US" dirty="0" smtClean="0"/>
              <a:t>共享集</a:t>
            </a:r>
            <a:r>
              <a:rPr lang="en-US" dirty="0" smtClean="0"/>
              <a:t>)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algn="ctr" eaLnBrk="1" hangingPunct="1">
              <a:buFont typeface="Webdings" pitchFamily="18" charset="2"/>
              <a:buNone/>
            </a:pPr>
            <a:r>
              <a:rPr lang="zh-CN" altLang="en-US" dirty="0" smtClean="0"/>
              <a:t>供应商</a:t>
            </a:r>
            <a:r>
              <a:rPr lang="en-US" dirty="0" smtClean="0"/>
              <a:t>: </a:t>
            </a:r>
            <a:r>
              <a:rPr lang="en-US" b="1" dirty="0" err="1" smtClean="0"/>
              <a:t>MyVendor</a:t>
            </a:r>
            <a:r>
              <a:rPr lang="en-US" dirty="0" smtClean="0"/>
              <a:t> (</a:t>
            </a:r>
            <a:r>
              <a:rPr lang="zh-CN" altLang="en-US" dirty="0" smtClean="0"/>
              <a:t>存在在域</a:t>
            </a:r>
            <a:r>
              <a:rPr lang="en-US" dirty="0" smtClean="0"/>
              <a:t>A, B, C)</a:t>
            </a:r>
          </a:p>
          <a:p>
            <a:pPr algn="ctr" eaLnBrk="1" hangingPunct="1">
              <a:buFont typeface="Webdings" pitchFamily="18" charset="2"/>
              <a:buNone/>
            </a:pPr>
            <a:r>
              <a:rPr lang="zh-CN" altLang="en-US" dirty="0" smtClean="0"/>
              <a:t>用于供应商账户控制发票的配置文件</a:t>
            </a:r>
            <a:r>
              <a:rPr lang="en-US" dirty="0" smtClean="0"/>
              <a:t>:</a:t>
            </a:r>
          </a:p>
          <a:p>
            <a:pPr eaLnBrk="1" hangingPunct="1">
              <a:buFont typeface="Webdings" pitchFamily="18" charset="2"/>
              <a:buNone/>
            </a:pPr>
            <a:endParaRPr lang="en-US" dirty="0" smtClean="0"/>
          </a:p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	          </a:t>
            </a:r>
            <a:r>
              <a:rPr lang="zh-CN" altLang="en-US" dirty="0" smtClean="0"/>
              <a:t>域</a:t>
            </a:r>
            <a:r>
              <a:rPr lang="en-US" sz="2400" dirty="0" smtClean="0"/>
              <a:t> US                  </a:t>
            </a:r>
            <a:r>
              <a:rPr lang="zh-CN" altLang="en-US" sz="2400" dirty="0" smtClean="0"/>
              <a:t>域</a:t>
            </a:r>
            <a:r>
              <a:rPr lang="en-US" sz="2400" dirty="0" smtClean="0"/>
              <a:t> EMEA             </a:t>
            </a:r>
            <a:r>
              <a:rPr lang="zh-CN" altLang="en-US" sz="2400" dirty="0" smtClean="0"/>
              <a:t>域</a:t>
            </a:r>
            <a:r>
              <a:rPr lang="en-US" sz="2400" dirty="0" smtClean="0"/>
              <a:t> Asia</a:t>
            </a:r>
          </a:p>
          <a:p>
            <a:pPr eaLnBrk="1" hangingPunct="1">
              <a:buFont typeface="Webdings" pitchFamily="18" charset="2"/>
              <a:buNone/>
            </a:pPr>
            <a:r>
              <a:rPr lang="en-US" sz="2400" dirty="0" smtClean="0"/>
              <a:t>GL </a:t>
            </a:r>
            <a:r>
              <a:rPr lang="zh-CN" altLang="en-US" sz="2400" dirty="0" smtClean="0"/>
              <a:t>账户</a:t>
            </a:r>
            <a:r>
              <a:rPr lang="en-US" sz="2400" dirty="0" smtClean="0"/>
              <a:t>:	 2000		     		2500	  	      		3000</a:t>
            </a:r>
          </a:p>
          <a:p>
            <a:pPr eaLnBrk="1" hangingPunct="1">
              <a:buFont typeface="Webdings" pitchFamily="18" charset="2"/>
              <a:buNone/>
            </a:pPr>
            <a:endParaRPr lang="en-US" sz="2400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具有配置文件的共享集数据设置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EF-FFSB-090</a:t>
            </a:r>
          </a:p>
        </p:txBody>
      </p:sp>
      <p:sp>
        <p:nvSpPr>
          <p:cNvPr id="11269" name="AutoShape 4"/>
          <p:cNvSpPr>
            <a:spLocks noChangeArrowheads="1"/>
          </p:cNvSpPr>
          <p:nvPr/>
        </p:nvSpPr>
        <p:spPr bwMode="auto">
          <a:xfrm rot="18413903">
            <a:off x="2404269" y="4104481"/>
            <a:ext cx="750888" cy="447675"/>
          </a:xfrm>
          <a:prstGeom prst="leftArrow">
            <a:avLst>
              <a:gd name="adj1" fmla="val 50000"/>
              <a:gd name="adj2" fmla="val 41933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0" name="AutoShape 5"/>
          <p:cNvSpPr>
            <a:spLocks noChangeArrowheads="1"/>
          </p:cNvSpPr>
          <p:nvPr/>
        </p:nvSpPr>
        <p:spPr bwMode="auto">
          <a:xfrm rot="13891421">
            <a:off x="4441825" y="4090988"/>
            <a:ext cx="598487" cy="446088"/>
          </a:xfrm>
          <a:prstGeom prst="leftArrow">
            <a:avLst>
              <a:gd name="adj1" fmla="val 50000"/>
              <a:gd name="adj2" fmla="val 33541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271" name="AutoShape 6"/>
          <p:cNvSpPr>
            <a:spLocks noChangeArrowheads="1"/>
          </p:cNvSpPr>
          <p:nvPr/>
        </p:nvSpPr>
        <p:spPr bwMode="auto">
          <a:xfrm rot="13571946">
            <a:off x="6267450" y="4059238"/>
            <a:ext cx="746125" cy="361950"/>
          </a:xfrm>
          <a:prstGeom prst="leftArrow">
            <a:avLst>
              <a:gd name="adj1" fmla="val 50000"/>
              <a:gd name="adj2" fmla="val 51535"/>
            </a:avLst>
          </a:prstGeom>
          <a:solidFill>
            <a:schemeClr val="tx2"/>
          </a:solidFill>
          <a:ln w="9525" algn="ctr">
            <a:solidFill>
              <a:schemeClr val="accent1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257&quot;/&gt;&lt;/object&gt;&lt;object type=&quot;3&quot; unique_id=&quot;10005&quot;&gt;&lt;property id=&quot;20148&quot; value=&quot;5&quot;/&gt;&lt;property id=&quot;20300&quot; value=&quot;Slide 2 - &amp;quot;Objectives&amp;#x0D;&amp;#x0A;&amp;quot;&quot;/&gt;&lt;property id=&quot;20307&quot; value=&quot;321&quot;/&gt;&lt;/object&gt;&lt;object type=&quot;3&quot; unique_id=&quot;10006&quot;&gt;&lt;property id=&quot;20148&quot; value=&quot;5&quot;/&gt;&lt;property id=&quot;20300&quot; value=&quot;Slide 3 - &amp;quot;Overview&amp;quot;&quot;/&gt;&lt;property id=&quot;20307&quot; value=&quot;258&quot;/&gt;&lt;/object&gt;&lt;object type=&quot;3&quot; unique_id=&quot;10007&quot;&gt;&lt;property id=&quot;20148&quot; value=&quot;5&quot;/&gt;&lt;property id=&quot;20300&quot; value=&quot;Slide 4&quot;/&gt;&lt;property id=&quot;20307&quot; value=&quot;260&quot;/&gt;&lt;/object&gt;&lt;object type=&quot;3&quot; unique_id=&quot;10008&quot;&gt;&lt;property id=&quot;20148&quot; value=&quot;5&quot;/&gt;&lt;property id=&quot;20300&quot; value=&quot;Slide 5 - &amp;quot;Currency Related Data&amp;quot;&quot;/&gt;&lt;property id=&quot;20307&quot; value=&quot;285&quot;/&gt;&lt;/object&gt;&lt;object type=&quot;3&quot; unique_id=&quot;10009&quot;&gt;&lt;property id=&quot;20148&quot; value=&quot;5&quot;/&gt;&lt;property id=&quot;20300&quot; value=&quot;Slide 6 - &amp;quot;Shared Set Codes&amp;quot;&quot;/&gt;&lt;property id=&quot;20307&quot; value=&quot;287&quot;/&gt;&lt;/object&gt;&lt;object type=&quot;3&quot; unique_id=&quot;10010&quot;&gt;&lt;property id=&quot;20148&quot; value=&quot;5&quot;/&gt;&lt;property id=&quot;20300&quot; value=&quot;Slide 7 - &amp;quot;Shared Set Data Setup&amp;quot;&quot;/&gt;&lt;property id=&quot;20307&quot; value=&quot;288&quot;/&gt;&lt;/object&gt;&lt;object type=&quot;3&quot; unique_id=&quot;10011&quot;&gt;&lt;property id=&quot;20148&quot; value=&quot;5&quot;/&gt;&lt;property id=&quot;20300&quot; value=&quot;Slide 8 - &amp;quot;Shared Set Types&amp;quot;&quot;/&gt;&lt;property id=&quot;20307&quot; value=&quot;290&quot;/&gt;&lt;/object&gt;&lt;object type=&quot;3&quot; unique_id=&quot;10012&quot;&gt;&lt;property id=&quot;20148&quot; value=&quot;5&quot;/&gt;&lt;property id=&quot;20300&quot; value=&quot;Slide 9 - &amp;quot;Shared Set Data Setup with Profiles&amp;quot;&quot;/&gt;&lt;property id=&quot;20307&quot; value=&quot;289&quot;/&gt;&lt;/object&gt;&lt;object type=&quot;3&quot; unique_id=&quot;10013&quot;&gt;&lt;property id=&quot;20148&quot; value=&quot;5&quot;/&gt;&lt;property id=&quot;20300&quot; value=&quot;Slide 10 - &amp;quot;Profiles&amp;quot;&quot;/&gt;&lt;property id=&quot;20307&quot; value=&quot;337&quot;/&gt;&lt;/object&gt;&lt;object type=&quot;3&quot; unique_id=&quot;10014&quot;&gt;&lt;property id=&quot;20148&quot; value=&quot;5&quot;/&gt;&lt;property id=&quot;20300&quot; value=&quot;Slide 11 - &amp;quot;Profiles Setup Highlights&amp;quot;&quot;/&gt;&lt;property id=&quot;20307&quot; value=&quot;335&quot;/&gt;&lt;/object&gt;&lt;object type=&quot;3&quot; unique_id=&quot;10015&quot;&gt;&lt;property id=&quot;20148&quot; value=&quot;5&quot;/&gt;&lt;property id=&quot;20300&quot; value=&quot;Slide 12 - &amp;quot;Profile Types&amp;quot;&quot;/&gt;&lt;property id=&quot;20307&quot; value=&quot;338&quot;/&gt;&lt;/object&gt;&lt;object type=&quot;3&quot; unique_id=&quot;10016&quot;&gt;&lt;property id=&quot;20148&quot; value=&quot;5&quot;/&gt;&lt;property id=&quot;20300&quot; value=&quot;Slide 13 - &amp;quot;Accounting Layer Highlights&amp;quot;&quot;/&gt;&lt;property id=&quot;20307&quot; value=&quot;354&quot;/&gt;&lt;/object&gt;&lt;object type=&quot;3&quot; unique_id=&quot;10017&quot;&gt;&lt;property id=&quot;20148&quot; value=&quot;5&quot;/&gt;&lt;property id=&quot;20300&quot; value=&quot;Slide 14 - &amp;quot;Accounting Layers&amp;quot;&quot;/&gt;&lt;property id=&quot;20307&quot; value=&quot;353&quot;/&gt;&lt;/object&gt;&lt;object type=&quot;3&quot; unique_id=&quot;10018&quot;&gt;&lt;property id=&quot;20148&quot; value=&quot;5&quot;/&gt;&lt;property id=&quot;20300&quot; value=&quot;Slide 15 - &amp;quot;Daybooks&amp;quot;&quot;/&gt;&lt;property id=&quot;20307&quot; value=&quot;346&quot;/&gt;&lt;/object&gt;&lt;object type=&quot;3&quot; unique_id=&quot;10019&quot;&gt;&lt;property id=&quot;20148&quot; value=&quot;5&quot;/&gt;&lt;property id=&quot;20300&quot; value=&quot;Slide 16 - &amp;quot;Daybook Process&amp;quot;&quot;/&gt;&lt;property id=&quot;20307&quot; value=&quot;347&quot;/&gt;&lt;/object&gt;&lt;object type=&quot;3&quot; unique_id=&quot;10020&quot;&gt;&lt;property id=&quot;20148&quot; value=&quot;5&quot;/&gt;&lt;property id=&quot;20300&quot; value=&quot;Slide 17 - &amp;quot;Daybook Groups&amp;quot;&quot;/&gt;&lt;property id=&quot;20307&quot; value=&quot;355&quot;/&gt;&lt;/object&gt;&lt;object type=&quot;3&quot; unique_id=&quot;10021&quot;&gt;&lt;property id=&quot;20148&quot; value=&quot;5&quot;/&gt;&lt;property id=&quot;20300&quot; value=&quot;Slide 18 - &amp;quot;Daybook Groups – Continued&amp;quot;&quot;/&gt;&lt;property id=&quot;20307&quot; value=&quot;356&quot;/&gt;&lt;/object&gt;&lt;object type=&quot;3&quot; unique_id=&quot;10022&quot;&gt;&lt;property id=&quot;20148&quot; value=&quot;5&quot;/&gt;&lt;property id=&quot;20300&quot; value=&quot;Slide 19 - &amp;quot;Daybook Create&amp;quot;&quot;/&gt;&lt;property id=&quot;20307&quot; value=&quot;348&quot;/&gt;&lt;/object&gt;&lt;object type=&quot;3&quot; unique_id=&quot;10023&quot;&gt;&lt;property id=&quot;20148&quot; value=&quot;5&quot;/&gt;&lt;property id=&quot;20300&quot; value=&quot;Slide 20 - &amp;quot;Operational Daybooks&amp;quot;&quot;/&gt;&lt;property id=&quot;20307&quot; value=&quot;351&quot;/&gt;&lt;/object&gt;&lt;object type=&quot;3&quot; unique_id=&quot;10024&quot;&gt;&lt;property id=&quot;20148&quot; value=&quot;5&quot;/&gt;&lt;property id=&quot;20300&quot; value=&quot;Slide 21 - &amp;quot;Default Daybook Maintenance&amp;quot;&quot;/&gt;&lt;property id=&quot;20307&quot; value=&quot;349&quot;/&gt;&lt;/object&gt;&lt;object type=&quot;3&quot; unique_id=&quot;10025&quot;&gt;&lt;property id=&quot;20148&quot; value=&quot;5&quot;/&gt;&lt;property id=&quot;20300&quot; value=&quot;Slide 22 - &amp;quot;Daybook Sets&amp;quot;&quot;/&gt;&lt;property id=&quot;20307&quot; value=&quot;350&quot;/&gt;&lt;/object&gt;&lt;object type=&quot;3&quot; unique_id=&quot;10026&quot;&gt;&lt;property id=&quot;20148&quot; value=&quot;5&quot;/&gt;&lt;property id=&quot;20300&quot; value=&quot;Slide 23 - &amp;quot;Setting Up AR Daybook Sets&amp;quot;&quot;/&gt;&lt;property id=&quot;20307&quot; value=&quot;352&quot;/&gt;&lt;/object&gt;&lt;object type=&quot;3&quot; unique_id=&quot;10027&quot;&gt;&lt;property id=&quot;20148&quot; value=&quot;5&quot;/&gt;&lt;property id=&quot;20300&quot; value=&quot;Slide 24 - &amp;quot;Setting Up AP Daybook Sets&amp;quot;&quot;/&gt;&lt;property id=&quot;20307&quot; value=&quot;357&quot;/&gt;&lt;/object&gt;&lt;object type=&quot;3&quot; unique_id=&quot;10028&quot;&gt;&lt;property id=&quot;20148&quot; value=&quot;5&quot;/&gt;&lt;property id=&quot;20300&quot; value=&quot;Slide 25 - &amp;quot;Domain Creation Process Flow&amp;quot;&quot;/&gt;&lt;property id=&quot;20307&quot; value=&quot;280&quot;/&gt;&lt;/object&gt;&lt;object type=&quot;3&quot; unique_id=&quot;10029&quot;&gt;&lt;property id=&quot;20148&quot; value=&quot;5&quot;/&gt;&lt;property id=&quot;20300&quot; value=&quot;Slide 26 - &amp;quot;Domain Create&amp;quot;&quot;/&gt;&lt;property id=&quot;20307&quot; value=&quot;281&quot;/&gt;&lt;/object&gt;&lt;object type=&quot;3&quot; unique_id=&quot;10030&quot;&gt;&lt;property id=&quot;20148&quot; value=&quot;5&quot;/&gt;&lt;property id=&quot;20300&quot; value=&quot;Slide 27 - &amp;quot;Link Domain to Shared Sets&amp;quot;&quot;/&gt;&lt;property id=&quot;20307&quot; value=&quot;282&quot;/&gt;&lt;/object&gt;&lt;object type=&quot;3&quot; unique_id=&quot;10031&quot;&gt;&lt;property id=&quot;20148&quot; value=&quot;5&quot;/&gt;&lt;property id=&quot;20300&quot; value=&quot;Slide 28 - &amp;quot;Domain Level Data&amp;quot;&quot;/&gt;&lt;property id=&quot;20307&quot; value=&quot;283&quot;/&gt;&lt;/object&gt;&lt;object type=&quot;3&quot; unique_id=&quot;10032&quot;&gt;&lt;property id=&quot;20148&quot; value=&quot;5&quot;/&gt;&lt;property id=&quot;20300&quot; value=&quot;Slide 29 - &amp;quot;Domain Level&amp;#x0D;&amp;#x0A;Data&amp;quot;&quot;/&gt;&lt;property id=&quot;20307&quot; value=&quot;284&quot;/&gt;&lt;/object&gt;&lt;object type=&quot;3&quot; unique_id=&quot;10033&quot;&gt;&lt;property id=&quot;20148&quot; value=&quot;5&quot;/&gt;&lt;property id=&quot;20300&quot; value=&quot;Slide 30 - &amp;quot;Entity Setup&amp;quot;&quot;/&gt;&lt;property id=&quot;20307&quot; value=&quot;291&quot;/&gt;&lt;/object&gt;&lt;object type=&quot;3&quot; unique_id=&quot;10034&quot;&gt;&lt;property id=&quot;20148&quot; value=&quot;5&quot;/&gt;&lt;property id=&quot;20300&quot; value=&quot;Slide 31 - &amp;quot;Address Related Data&amp;quot;&quot;/&gt;&lt;property id=&quot;20307&quot; value=&quot;286&quot;/&gt;&lt;/object&gt;&lt;object type=&quot;3&quot; unique_id=&quot;10035&quot;&gt;&lt;property id=&quot;20148&quot; value=&quot;5&quot;/&gt;&lt;property id=&quot;20300&quot; value=&quot;Slide 32 - &amp;quot;Business Relations Setup&amp;quot;&quot;/&gt;&lt;property id=&quot;20307&quot; value=&quot;294&quot;/&gt;&lt;/object&gt;&lt;object type=&quot;3&quot; unique_id=&quot;10036&quot;&gt;&lt;property id=&quot;20148&quot; value=&quot;5&quot;/&gt;&lt;property id=&quot;20300&quot; value=&quot;Slide 33 - &amp;quot;Business Relation Create&amp;quot;&quot;/&gt;&lt;property id=&quot;20307&quot; value=&quot;296&quot;/&gt;&lt;/object&gt;&lt;object type=&quot;3&quot; unique_id=&quot;10037&quot;&gt;&lt;property id=&quot;20148&quot; value=&quot;5&quot;/&gt;&lt;property id=&quot;20300&quot; value=&quot;Slide 34 - &amp;quot;Business Relation Features&amp;quot;&quot;/&gt;&lt;property id=&quot;20307&quot; value=&quot;336&quot;/&gt;&lt;/object&gt;&lt;object type=&quot;3&quot; unique_id=&quot;10038&quot;&gt;&lt;property id=&quot;20148&quot; value=&quot;5&quot;/&gt;&lt;property id=&quot;20300&quot; value=&quot;Slide 35 - &amp;quot;Entity Create&amp;quot;&quot;/&gt;&lt;property id=&quot;20307&quot; value=&quot;292&quot;/&gt;&lt;/object&gt;&lt;object type=&quot;3&quot; unique_id=&quot;10039&quot;&gt;&lt;property id=&quot;20148&quot; value=&quot;5&quot;/&gt;&lt;property id=&quot;20300&quot; value=&quot;Slide 36 - &amp;quot;Security Setup&amp;quot;&quot;/&gt;&lt;property id=&quot;20307&quot; value=&quot;297&quot;/&gt;&lt;/object&gt;&lt;object type=&quot;3&quot; unique_id=&quot;10040&quot;&gt;&lt;property id=&quot;20148&quot; value=&quot;5&quot;/&gt;&lt;property id=&quot;20300&quot; value=&quot;Slide 37 - &amp;quot;1) Roles&amp;quot;&quot;/&gt;&lt;property id=&quot;20307&quot; value=&quot;298&quot;/&gt;&lt;/object&gt;&lt;object type=&quot;3&quot; unique_id=&quot;10041&quot;&gt;&lt;property id=&quot;20148&quot; value=&quot;5&quot;/&gt;&lt;property id=&quot;20300&quot; value=&quot;Slide 38 - &amp;quot;2) User Maintenance&amp;quot;&quot;/&gt;&lt;property id=&quot;20307&quot; value=&quot;299&quot;/&gt;&lt;/object&gt;&lt;object type=&quot;3&quot; unique_id=&quot;10042&quot;&gt;&lt;property id=&quot;20148&quot; value=&quot;5&quot;/&gt;&lt;property id=&quot;20300&quot; value=&quot;Slide 39 - &amp;quot;3) User Access&amp;quot;&quot;/&gt;&lt;property id=&quot;20307&quot; value=&quot;300&quot;/&gt;&lt;/object&gt;&lt;object type=&quot;3&quot; unique_id=&quot;10043&quot;&gt;&lt;property id=&quot;20148&quot; value=&quot;5&quot;/&gt;&lt;property id=&quot;20300&quot; value=&quot;Slide 40 - &amp;quot;4) Link All Together&amp;quot;&quot;/&gt;&lt;property id=&quot;20307&quot; value=&quot;301&quot;/&gt;&lt;/object&gt;&lt;object type=&quot;3&quot; unique_id=&quot;10044&quot;&gt;&lt;property id=&quot;20148&quot; value=&quot;5&quot;/&gt;&lt;property id=&quot;20300&quot; value=&quot;Slide 41 - &amp;quot;Hands-on Exercise&amp;quot;&quot;/&gt;&lt;property id=&quot;20307&quot; value=&quot;320&quot;/&gt;&lt;/object&gt;&lt;object type=&quot;3&quot; unique_id=&quot;10045&quot;&gt;&lt;property id=&quot;20148&quot; value=&quot;5&quot;/&gt;&lt;property id=&quot;20300&quot; value=&quot;Slide 42 - &amp;quot;Tax Setup: Global Tax Management&amp;quot;&quot;/&gt;&lt;property id=&quot;20307&quot; value=&quot;302&quot;/&gt;&lt;/object&gt;&lt;object type=&quot;3&quot; unique_id=&quot;10046&quot;&gt;&lt;property id=&quot;20148&quot; value=&quot;5&quot;/&gt;&lt;property id=&quot;20300&quot; value=&quot;Slide 43 - &amp;quot;Tax Attributes&amp;quot;&quot;/&gt;&lt;property id=&quot;20307&quot; value=&quot;303&quot;/&gt;&lt;/object&gt;&lt;object type=&quot;3&quot; unique_id=&quot;10047&quot;&gt;&lt;property id=&quot;20148&quot; value=&quot;5&quot;/&gt;&lt;property id=&quot;20300&quot; value=&quot;Slide 44 - &amp;quot;Credit Terms Data Setup&amp;quot;&quot;/&gt;&lt;property id=&quot;20307&quot; value=&quot;305&quot;/&gt;&lt;/object&gt;&lt;object type=&quot;3&quot; unique_id=&quot;10048&quot;&gt;&lt;property id=&quot;20148&quot; value=&quot;5&quot;/&gt;&lt;property id=&quot;20300&quot; value=&quot;Slide 45 - &amp;quot;Credit Terms Data Setup &amp;quot;&quot;/&gt;&lt;property id=&quot;20307&quot; value=&quot;306&quot;/&gt;&lt;/object&gt;&lt;object type=&quot;3&quot; unique_id=&quot;10049&quot;&gt;&lt;property id=&quot;20148&quot; value=&quot;5&quot;/&gt;&lt;property id=&quot;20300&quot; value=&quot;Slide 46 - &amp;quot;Credit Terms Data Setup &amp;quot;&quot;/&gt;&lt;property id=&quot;20307&quot; value=&quot;307&quot;/&gt;&lt;/object&gt;&lt;object type=&quot;3&quot; unique_id=&quot;10050&quot;&gt;&lt;property id=&quot;20148&quot; value=&quot;5&quot;/&gt;&lt;property id=&quot;20300&quot; value=&quot;Slide 47 - &amp;quot;Invoice Status Codes&amp;quot;&quot;/&gt;&lt;property id=&quot;20307&quot; value=&quot;308&quot;/&gt;&lt;/object&gt;&lt;object type=&quot;3&quot; unique_id=&quot;10051&quot;&gt;&lt;property id=&quot;20148&quot; value=&quot;5&quot;/&gt;&lt;property id=&quot;20300&quot; value=&quot;Slide 48 - &amp;quot;Invoice Status Code Attributes&amp;quot;&quot;/&gt;&lt;property id=&quot;20307&quot; value=&quot;339&quot;/&gt;&lt;/object&gt;&lt;object type=&quot;3&quot; unique_id=&quot;10052&quot;&gt;&lt;property id=&quot;20148&quot; value=&quot;5&quot;/&gt;&lt;property id=&quot;20300&quot; value=&quot;Slide 49 - &amp;quot;Hands-on Exercise&amp;quot;&quot;/&gt;&lt;property id=&quot;20307&quot; value=&quot;34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3923</TotalTime>
  <Words>1635</Words>
  <Application>Microsoft Office PowerPoint</Application>
  <PresentationFormat>On-screen Show (4:3)</PresentationFormat>
  <Paragraphs>319</Paragraphs>
  <Slides>49</Slides>
  <Notes>23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49</vt:i4>
      </vt:variant>
    </vt:vector>
  </HeadingPairs>
  <TitlesOfParts>
    <vt:vector size="51" baseType="lpstr">
      <vt:lpstr>1_EX06PP_template</vt:lpstr>
      <vt:lpstr>QAD 2010 Template</vt:lpstr>
      <vt:lpstr>设置财务基础</vt:lpstr>
      <vt:lpstr>目标 </vt:lpstr>
      <vt:lpstr>概述</vt:lpstr>
      <vt:lpstr>公司结构设置</vt:lpstr>
      <vt:lpstr>货币相关数据</vt:lpstr>
      <vt:lpstr>共享集代码</vt:lpstr>
      <vt:lpstr>共享集数据设置</vt:lpstr>
      <vt:lpstr>共享集类型</vt:lpstr>
      <vt:lpstr>具有配置文件的共享集数据设置</vt:lpstr>
      <vt:lpstr>配置文件</vt:lpstr>
      <vt:lpstr>配置文件设置重点</vt:lpstr>
      <vt:lpstr>配置文件类型</vt:lpstr>
      <vt:lpstr>会计层重点</vt:lpstr>
      <vt:lpstr>会计层</vt:lpstr>
      <vt:lpstr>日记账</vt:lpstr>
      <vt:lpstr>日记账处理流程</vt:lpstr>
      <vt:lpstr>日记账组</vt:lpstr>
      <vt:lpstr>日记账组 – 续</vt:lpstr>
      <vt:lpstr>日记账创建</vt:lpstr>
      <vt:lpstr>运行的日记账</vt:lpstr>
      <vt:lpstr>缺省日记账维护</vt:lpstr>
      <vt:lpstr>日记账集</vt:lpstr>
      <vt:lpstr>设置应收日记账集</vt:lpstr>
      <vt:lpstr>设置应付日记账集</vt:lpstr>
      <vt:lpstr>域创建处理流程</vt:lpstr>
      <vt:lpstr>域创建</vt:lpstr>
      <vt:lpstr>连接域到共享集</vt:lpstr>
      <vt:lpstr>域级数据</vt:lpstr>
      <vt:lpstr>域级数据</vt:lpstr>
      <vt:lpstr>会计单位设置</vt:lpstr>
      <vt:lpstr>地址相关数据</vt:lpstr>
      <vt:lpstr>业务关系</vt:lpstr>
      <vt:lpstr>业务关系创建</vt:lpstr>
      <vt:lpstr>业务关系特性</vt:lpstr>
      <vt:lpstr>会计单位创建</vt:lpstr>
      <vt:lpstr>安全设置</vt:lpstr>
      <vt:lpstr>1) 角色</vt:lpstr>
      <vt:lpstr>2) 用户维护</vt:lpstr>
      <vt:lpstr>3) 用户访问</vt:lpstr>
      <vt:lpstr>4) 连接在一起</vt:lpstr>
      <vt:lpstr>动手练习</vt:lpstr>
      <vt:lpstr>税设置: 全球税务管理</vt:lpstr>
      <vt:lpstr>税属性</vt:lpstr>
      <vt:lpstr>信贷条款数据设置</vt:lpstr>
      <vt:lpstr>信贷条款数据设置</vt:lpstr>
      <vt:lpstr>信贷条款数据设置</vt:lpstr>
      <vt:lpstr>发票状态代码</vt:lpstr>
      <vt:lpstr>发票状态代码属性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QAD 2008   Introduction to Enterprise Financials</dc:title>
  <dc:creator>QAD</dc:creator>
  <cp:lastModifiedBy>xcm</cp:lastModifiedBy>
  <cp:revision>128</cp:revision>
  <dcterms:created xsi:type="dcterms:W3CDTF">2008-08-05T22:34:10Z</dcterms:created>
  <dcterms:modified xsi:type="dcterms:W3CDTF">2011-11-29T08:07:32Z</dcterms:modified>
</cp:coreProperties>
</file>