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224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11/29/2011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31247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EF-QAD-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QAD </a:t>
            </a:r>
            <a:r>
              <a:rPr lang="zh-CN" altLang="en-US" dirty="0" smtClean="0"/>
              <a:t>财务概念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三个会计层</a:t>
            </a:r>
            <a:r>
              <a:rPr lang="en-US" dirty="0" smtClean="0"/>
              <a:t>:</a:t>
            </a:r>
          </a:p>
          <a:p>
            <a:pPr lvl="1"/>
            <a:r>
              <a:rPr lang="zh-CN" altLang="en-US" dirty="0" smtClean="0"/>
              <a:t>主层</a:t>
            </a:r>
            <a:r>
              <a:rPr lang="en-US" dirty="0" smtClean="0"/>
              <a:t> </a:t>
            </a:r>
          </a:p>
          <a:p>
            <a:pPr lvl="2"/>
            <a:r>
              <a:rPr lang="zh-CN" altLang="en-US" dirty="0" smtClean="0"/>
              <a:t>用于日常事务过账</a:t>
            </a:r>
            <a:endParaRPr lang="en-US" dirty="0" smtClean="0"/>
          </a:p>
          <a:p>
            <a:pPr lvl="1"/>
            <a:r>
              <a:rPr lang="zh-CN" altLang="en-US" dirty="0" smtClean="0"/>
              <a:t>辅层</a:t>
            </a:r>
            <a:endParaRPr lang="en-US" dirty="0" smtClean="0"/>
          </a:p>
          <a:p>
            <a:pPr lvl="2"/>
            <a:r>
              <a:rPr lang="zh-CN" altLang="en-US" dirty="0" smtClean="0"/>
              <a:t>用于调整</a:t>
            </a:r>
            <a:r>
              <a:rPr lang="en-US" dirty="0" smtClean="0"/>
              <a:t>(GAAP, IFRS </a:t>
            </a:r>
            <a:r>
              <a:rPr lang="zh-CN" altLang="en-US" dirty="0" smtClean="0"/>
              <a:t>遵循</a:t>
            </a:r>
            <a:r>
              <a:rPr lang="en-US" dirty="0" smtClean="0"/>
              <a:t>, </a:t>
            </a:r>
            <a:r>
              <a:rPr lang="zh-CN" altLang="en-US" dirty="0" smtClean="0"/>
              <a:t>或管理报表调整</a:t>
            </a:r>
            <a:r>
              <a:rPr lang="en-US" dirty="0" smtClean="0"/>
              <a:t>)</a:t>
            </a:r>
          </a:p>
          <a:p>
            <a:pPr lvl="1"/>
            <a:r>
              <a:rPr lang="zh-CN" altLang="en-US" dirty="0" smtClean="0"/>
              <a:t>临时层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用于临时过账</a:t>
            </a:r>
            <a:r>
              <a:rPr lang="en-US" dirty="0" smtClean="0"/>
              <a:t> </a:t>
            </a:r>
          </a:p>
          <a:p>
            <a:pPr lvl="2"/>
            <a:r>
              <a:rPr lang="zh-CN" altLang="en-US" dirty="0" smtClean="0"/>
              <a:t>用于因果模拟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或在批准前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会计层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EF-QAD-330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会计层和报表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EF-QAD-350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720" y="1038632"/>
            <a:ext cx="5819775" cy="48307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016551" y="860814"/>
            <a:ext cx="3027363" cy="50530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91440" rIns="90000" bIns="91440"/>
          <a:lstStyle/>
          <a:p>
            <a:pPr marL="908050" lvl="1" indent="-284163" algn="l" defTabSz="449263">
              <a:lnSpc>
                <a:spcPct val="90000"/>
              </a:lnSpc>
              <a:spcBef>
                <a:spcPts val="750"/>
              </a:spcBef>
              <a:buClr>
                <a:srgbClr val="2461AA"/>
              </a:buClr>
              <a:buSzPct val="100000"/>
              <a:buFont typeface="Times New Roman" pitchFamily="18" charset="0"/>
              <a:buNone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endParaRPr lang="en-GB" sz="2400" dirty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报表能基于</a:t>
            </a:r>
            <a:r>
              <a:rPr lang="en-GB" sz="2000" dirty="0" smtClean="0">
                <a:solidFill>
                  <a:srgbClr val="000000"/>
                </a:solidFill>
              </a:rPr>
              <a:t>:</a:t>
            </a:r>
            <a:endParaRPr lang="en-GB" sz="2000" dirty="0">
              <a:solidFill>
                <a:srgbClr val="000000"/>
              </a:solidFill>
            </a:endParaRP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1800" dirty="0" smtClean="0">
                <a:solidFill>
                  <a:srgbClr val="000000"/>
                </a:solidFill>
              </a:rPr>
              <a:t>单个层</a:t>
            </a:r>
            <a:endParaRPr lang="en-GB" sz="1800" dirty="0">
              <a:solidFill>
                <a:srgbClr val="000000"/>
              </a:solidFill>
            </a:endParaRPr>
          </a:p>
          <a:p>
            <a:pPr marL="908050" lvl="1" indent="-284163" algn="l" defTabSz="449263">
              <a:lnSpc>
                <a:spcPct val="90000"/>
              </a:lnSpc>
              <a:spcBef>
                <a:spcPts val="563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1800" dirty="0" smtClean="0">
                <a:solidFill>
                  <a:srgbClr val="000000"/>
                </a:solidFill>
              </a:rPr>
              <a:t>组合层</a:t>
            </a:r>
            <a:endParaRPr lang="en-GB" sz="1800" dirty="0" smtClean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用于报表的层组合可存成用户的偏好</a:t>
            </a:r>
            <a:endParaRPr lang="en-GB" sz="2000" dirty="0">
              <a:solidFill>
                <a:srgbClr val="000000"/>
              </a:solidFill>
            </a:endParaRPr>
          </a:p>
          <a:p>
            <a:pPr marL="442913" indent="-442913" algn="l" defTabSz="449263">
              <a:lnSpc>
                <a:spcPct val="90000"/>
              </a:lnSpc>
              <a:spcBef>
                <a:spcPts val="750"/>
              </a:spcBef>
              <a:buClr>
                <a:schemeClr val="accent6"/>
              </a:buClr>
              <a:buSzPct val="100000"/>
              <a:buFont typeface="Arial" pitchFamily="34" charset="0"/>
              <a:buChar char="•"/>
              <a:tabLst>
                <a:tab pos="908050" algn="l"/>
                <a:tab pos="1355725" algn="l"/>
                <a:tab pos="1804988" algn="l"/>
                <a:tab pos="2254250" algn="l"/>
                <a:tab pos="2703513" algn="l"/>
                <a:tab pos="3152775" algn="l"/>
                <a:tab pos="3602038" algn="l"/>
                <a:tab pos="4051300" algn="l"/>
                <a:tab pos="4500563" algn="l"/>
                <a:tab pos="4949825" algn="l"/>
                <a:tab pos="5399088" algn="l"/>
                <a:tab pos="5848350" algn="l"/>
                <a:tab pos="6297613" algn="l"/>
                <a:tab pos="6746875" algn="l"/>
                <a:tab pos="7196138" algn="l"/>
                <a:tab pos="7645400" algn="l"/>
                <a:tab pos="8094663" algn="l"/>
                <a:tab pos="8543925" algn="l"/>
                <a:tab pos="8993188" algn="l"/>
                <a:tab pos="9442450" algn="l"/>
                <a:tab pos="9891713" algn="l"/>
              </a:tabLst>
            </a:pPr>
            <a:r>
              <a:rPr lang="zh-CN" altLang="en-US" sz="2000" dirty="0" smtClean="0">
                <a:solidFill>
                  <a:srgbClr val="000000"/>
                </a:solidFill>
              </a:rPr>
              <a:t>对每一层账户都可有余额</a:t>
            </a:r>
            <a:endParaRPr lang="en-GB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强制的</a:t>
            </a:r>
            <a:endParaRPr lang="en-US" dirty="0" smtClean="0"/>
          </a:p>
          <a:p>
            <a:pPr lvl="1"/>
            <a:r>
              <a:rPr lang="zh-CN" altLang="en-US" dirty="0" smtClean="0"/>
              <a:t>能有多个日记账</a:t>
            </a:r>
            <a:r>
              <a:rPr lang="en-US" dirty="0" smtClean="0"/>
              <a:t> (</a:t>
            </a:r>
            <a:r>
              <a:rPr lang="zh-CN" altLang="en-US" dirty="0" smtClean="0"/>
              <a:t>推荐的</a:t>
            </a:r>
            <a:r>
              <a:rPr lang="en-US" dirty="0" smtClean="0"/>
              <a:t>)</a:t>
            </a:r>
          </a:p>
          <a:p>
            <a:pPr lvl="1"/>
            <a:r>
              <a:rPr lang="zh-CN" altLang="en-US" dirty="0" smtClean="0"/>
              <a:t>当每类型单个日记账时即为缺省</a:t>
            </a:r>
            <a:endParaRPr lang="en-US" dirty="0" smtClean="0"/>
          </a:p>
          <a:p>
            <a:r>
              <a:rPr lang="zh-CN" altLang="en-US" dirty="0" smtClean="0"/>
              <a:t>控制文档号</a:t>
            </a:r>
            <a:endParaRPr lang="en-US" dirty="0" smtClean="0"/>
          </a:p>
          <a:p>
            <a:r>
              <a:rPr lang="zh-CN" altLang="en-US" dirty="0" smtClean="0"/>
              <a:t>连接到会计层</a:t>
            </a:r>
            <a:endParaRPr lang="en-US" dirty="0" smtClean="0"/>
          </a:p>
          <a:p>
            <a:r>
              <a:rPr lang="zh-CN" altLang="en-US" dirty="0" smtClean="0"/>
              <a:t>被控制于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财务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运</a:t>
            </a:r>
            <a:r>
              <a:rPr lang="zh-CN" altLang="en-US" dirty="0" smtClean="0"/>
              <a:t>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外部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日记账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98488" y="6638544"/>
            <a:ext cx="1145512" cy="219456"/>
          </a:xfrm>
        </p:spPr>
        <p:txBody>
          <a:bodyPr/>
          <a:lstStyle/>
          <a:p>
            <a:r>
              <a:rPr lang="en-US" smtClean="0"/>
              <a:t>EF-QAD-360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GL </a:t>
            </a:r>
            <a:r>
              <a:rPr lang="zh-CN" altLang="en-US" sz="2200" dirty="0" smtClean="0"/>
              <a:t>类型</a:t>
            </a:r>
            <a:endParaRPr lang="en-US" sz="2200" dirty="0" smtClean="0"/>
          </a:p>
          <a:p>
            <a:pPr lvl="1"/>
            <a:r>
              <a:rPr lang="zh-CN" altLang="en-US" sz="1800" dirty="0" smtClean="0"/>
              <a:t>标准</a:t>
            </a:r>
          </a:p>
          <a:p>
            <a:pPr lvl="1"/>
            <a:r>
              <a:rPr lang="zh-CN" altLang="en-US" sz="1800" dirty="0" smtClean="0"/>
              <a:t>银行</a:t>
            </a:r>
          </a:p>
          <a:p>
            <a:pPr lvl="1"/>
            <a:r>
              <a:rPr lang="zh-CN" altLang="en-US" sz="1800" dirty="0" smtClean="0"/>
              <a:t>客户和供应商控制</a:t>
            </a:r>
          </a:p>
          <a:p>
            <a:pPr lvl="1"/>
            <a:r>
              <a:rPr lang="zh-CN" altLang="en-US" sz="1800" dirty="0" smtClean="0"/>
              <a:t>系统</a:t>
            </a:r>
          </a:p>
          <a:p>
            <a:pPr lvl="2"/>
            <a:r>
              <a:rPr lang="zh-CN" altLang="en-US" sz="1400" dirty="0" smtClean="0"/>
              <a:t>类型 </a:t>
            </a:r>
            <a:r>
              <a:rPr lang="en-US" altLang="zh-CN" sz="1400" dirty="0" smtClean="0"/>
              <a:t>- </a:t>
            </a:r>
            <a:r>
              <a:rPr lang="zh-CN" altLang="en-US" sz="1400" dirty="0" smtClean="0"/>
              <a:t>收益及亏损</a:t>
            </a:r>
            <a:endParaRPr lang="en-US" sz="1200" dirty="0" smtClean="0"/>
          </a:p>
          <a:p>
            <a:r>
              <a:rPr lang="zh-CN" altLang="en-US" sz="2200" dirty="0" smtClean="0"/>
              <a:t>过账控制</a:t>
            </a:r>
            <a:endParaRPr lang="en-US" altLang="zh-CN" sz="2200" dirty="0" smtClean="0"/>
          </a:p>
          <a:p>
            <a:pPr lvl="1"/>
            <a:r>
              <a:rPr lang="zh-CN" altLang="en-US" sz="1800" dirty="0" smtClean="0"/>
              <a:t>借，贷</a:t>
            </a:r>
          </a:p>
          <a:p>
            <a:pPr lvl="1"/>
            <a:r>
              <a:rPr lang="zh-CN" altLang="en-US" sz="1800" dirty="0" smtClean="0"/>
              <a:t>资产负债表，</a:t>
            </a:r>
            <a:r>
              <a:rPr lang="en-US" altLang="zh-CN" sz="1800" dirty="0" smtClean="0"/>
              <a:t>P</a:t>
            </a:r>
            <a:r>
              <a:rPr lang="zh-CN" altLang="en-US" sz="1800" dirty="0" smtClean="0"/>
              <a:t>＆</a:t>
            </a:r>
            <a:r>
              <a:rPr lang="en-US" altLang="zh-CN" sz="1800" dirty="0" smtClean="0"/>
              <a:t>L</a:t>
            </a:r>
          </a:p>
          <a:p>
            <a:pPr lvl="1"/>
            <a:r>
              <a:rPr lang="zh-CN" altLang="en-US" sz="1800" dirty="0" smtClean="0"/>
              <a:t>公司间</a:t>
            </a:r>
          </a:p>
          <a:p>
            <a:pPr lvl="1"/>
            <a:r>
              <a:rPr lang="zh-CN" altLang="en-US" sz="1800" dirty="0" smtClean="0"/>
              <a:t>数量</a:t>
            </a:r>
            <a:endParaRPr lang="en-US" sz="1800" dirty="0" smtClean="0"/>
          </a:p>
          <a:p>
            <a:r>
              <a:rPr lang="zh-CN" altLang="en-US" sz="2200" dirty="0" smtClean="0"/>
              <a:t>分析</a:t>
            </a:r>
            <a:endParaRPr lang="en-US" altLang="zh-CN" sz="2200" dirty="0" smtClean="0"/>
          </a:p>
          <a:p>
            <a:pPr lvl="1"/>
            <a:r>
              <a:rPr lang="zh-CN" altLang="en-US" sz="1800" dirty="0" smtClean="0"/>
              <a:t>成本中心</a:t>
            </a:r>
            <a:r>
              <a:rPr lang="en-US" sz="1800" dirty="0" smtClean="0"/>
              <a:t>, </a:t>
            </a:r>
            <a:r>
              <a:rPr lang="en-US" sz="1800" dirty="0" smtClean="0"/>
              <a:t>SAF, </a:t>
            </a:r>
            <a:r>
              <a:rPr lang="zh-CN" altLang="en-US" sz="1800" dirty="0" smtClean="0"/>
              <a:t>子账户</a:t>
            </a:r>
            <a:r>
              <a:rPr lang="en-US" sz="1800" dirty="0" smtClean="0"/>
              <a:t>, </a:t>
            </a:r>
            <a:r>
              <a:rPr lang="en-US" sz="1800" dirty="0" smtClean="0"/>
              <a:t>(</a:t>
            </a:r>
            <a:r>
              <a:rPr lang="zh-CN" altLang="en-US" sz="1800" dirty="0" smtClean="0"/>
              <a:t>缺省值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</a:t>
            </a:r>
            <a:r>
              <a:rPr lang="zh-CN" altLang="en-US" dirty="0" smtClean="0"/>
              <a:t>账户创建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EF-QAD-370</a:t>
            </a:r>
            <a:endParaRPr lang="en-US" dirty="0"/>
          </a:p>
        </p:txBody>
      </p:sp>
      <p:pic>
        <p:nvPicPr>
          <p:cNvPr id="5" name="Picture 4" descr="GL Account Cre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50870" y="2233255"/>
            <a:ext cx="5473700" cy="29543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</a:t>
            </a:r>
            <a:r>
              <a:rPr lang="zh-CN" altLang="en-US" dirty="0" smtClean="0"/>
              <a:t>分析代码段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smtClean="0"/>
              <a:t>EF-QAD-380</a:t>
            </a:r>
            <a:endParaRPr 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2568" y="1643919"/>
            <a:ext cx="800219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会计单位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258937" y="1643919"/>
            <a:ext cx="713657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年</a:t>
            </a:r>
            <a:r>
              <a:rPr lang="en-US" sz="1200" dirty="0" smtClean="0">
                <a:solidFill>
                  <a:schemeClr val="bg1"/>
                </a:solidFill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</a:rPr>
              <a:t>期间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641178" y="1675649"/>
            <a:ext cx="960632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日记账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453030" y="5028469"/>
            <a:ext cx="1973458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其他</a:t>
            </a:r>
            <a:r>
              <a:rPr lang="en-US" sz="1200" dirty="0" smtClean="0">
                <a:solidFill>
                  <a:schemeClr val="bg1"/>
                </a:solidFill>
              </a:rPr>
              <a:t> GAAP</a:t>
            </a:r>
            <a:r>
              <a:rPr lang="zh-CN" altLang="en-US" sz="1200" dirty="0" smtClean="0">
                <a:solidFill>
                  <a:schemeClr val="bg1"/>
                </a:solidFill>
              </a:rPr>
              <a:t>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451442" y="4464906"/>
            <a:ext cx="1975045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其他</a:t>
            </a:r>
            <a:r>
              <a:rPr lang="en-US" sz="1200" dirty="0" smtClean="0">
                <a:solidFill>
                  <a:schemeClr val="bg1"/>
                </a:solidFill>
              </a:rPr>
              <a:t> GAAP</a:t>
            </a:r>
            <a:r>
              <a:rPr lang="zh-CN" altLang="en-US" sz="1200" dirty="0" smtClean="0">
                <a:solidFill>
                  <a:schemeClr val="bg1"/>
                </a:solidFill>
              </a:rPr>
              <a:t>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1454618" y="3258406"/>
            <a:ext cx="1666876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公司间键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1462554" y="3861656"/>
            <a:ext cx="1658939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未结项键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2108691" y="1645506"/>
            <a:ext cx="338554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层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961485" y="2421794"/>
            <a:ext cx="116000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子账户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160792" y="2421794"/>
            <a:ext cx="1097351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成本中心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307717" y="2421794"/>
            <a:ext cx="95848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项目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3359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053352" y="2421794"/>
            <a:ext cx="63842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6772703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7493428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82061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292568" y="2422317"/>
            <a:ext cx="1624013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主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GAAP </a:t>
            </a:r>
            <a:r>
              <a:rPr lang="zh-CN" altLang="en-US" sz="1200" dirty="0" smtClean="0">
                <a:solidFill>
                  <a:schemeClr val="bg1"/>
                </a:solidFill>
              </a:rPr>
              <a:t>账户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200" dirty="0" smtClean="0"/>
              <a:t>SAF</a:t>
            </a:r>
            <a:r>
              <a:rPr lang="zh-CN" altLang="en-US" sz="2200" dirty="0" smtClean="0"/>
              <a:t>：补充分析字段</a:t>
            </a:r>
          </a:p>
          <a:p>
            <a:r>
              <a:rPr lang="zh-CN" altLang="en-US" sz="2200" dirty="0" smtClean="0"/>
              <a:t>附加信息链接到</a:t>
            </a:r>
            <a:r>
              <a:rPr lang="en-US" altLang="zh-CN" sz="2200" dirty="0" smtClean="0"/>
              <a:t>GL</a:t>
            </a:r>
            <a:r>
              <a:rPr lang="zh-CN" altLang="en-US" sz="2200" dirty="0" smtClean="0"/>
              <a:t>事务特定帐户，子帐户，成本中心和项目组合</a:t>
            </a:r>
          </a:p>
          <a:p>
            <a:r>
              <a:rPr lang="zh-CN" altLang="en-US" sz="2200" dirty="0" smtClean="0"/>
              <a:t>一个过账行最大五个</a:t>
            </a:r>
            <a:r>
              <a:rPr lang="en-US" altLang="zh-CN" sz="2200" dirty="0" smtClean="0"/>
              <a:t>SAF</a:t>
            </a:r>
          </a:p>
          <a:p>
            <a:r>
              <a:rPr lang="zh-CN" altLang="en-US" sz="2200" dirty="0" smtClean="0"/>
              <a:t>自动缺省</a:t>
            </a:r>
          </a:p>
          <a:p>
            <a:r>
              <a:rPr lang="zh-CN" altLang="en-US" sz="2200" dirty="0" smtClean="0"/>
              <a:t>可以定义从操作事务或自定义的分析数据来的</a:t>
            </a:r>
            <a:r>
              <a:rPr lang="en-US" altLang="zh-CN" sz="2200" dirty="0" smtClean="0"/>
              <a:t>SAF</a:t>
            </a:r>
            <a:r>
              <a:rPr lang="zh-CN" altLang="en-US" sz="2200" dirty="0" smtClean="0"/>
              <a:t>数据</a:t>
            </a:r>
            <a:endParaRPr lang="en-US" sz="22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在总账中附加代码维度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EF-QAD-390</a:t>
            </a:r>
            <a:endParaRPr lang="en-US" dirty="0"/>
          </a:p>
        </p:txBody>
      </p:sp>
      <p:pic>
        <p:nvPicPr>
          <p:cNvPr id="23" name="Picture 2" descr="SA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95663" y="3940397"/>
            <a:ext cx="5138737" cy="2257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01658"/>
            <a:ext cx="8229600" cy="5424523"/>
          </a:xfrm>
        </p:spPr>
        <p:txBody>
          <a:bodyPr/>
          <a:lstStyle/>
          <a:p>
            <a:r>
              <a:rPr lang="zh-CN" altLang="en-US" dirty="0" smtClean="0"/>
              <a:t>二次分组的帐户</a:t>
            </a:r>
          </a:p>
          <a:p>
            <a:r>
              <a:rPr lang="zh-CN" altLang="en-US" dirty="0" smtClean="0"/>
              <a:t>跨域</a:t>
            </a:r>
          </a:p>
          <a:p>
            <a:pPr lvl="1"/>
            <a:r>
              <a:rPr lang="zh-CN" altLang="en-US" dirty="0" smtClean="0"/>
              <a:t>维护在系统层</a:t>
            </a:r>
          </a:p>
          <a:p>
            <a:r>
              <a:rPr lang="zh-CN" altLang="en-US" dirty="0" smtClean="0"/>
              <a:t>多种结构</a:t>
            </a:r>
          </a:p>
          <a:p>
            <a:r>
              <a:rPr lang="zh-CN" altLang="en-US" dirty="0" smtClean="0"/>
              <a:t>通过交叉引用映射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替换会计科目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77908" y="6638544"/>
            <a:ext cx="1266092" cy="219456"/>
          </a:xfrm>
        </p:spPr>
        <p:txBody>
          <a:bodyPr/>
          <a:lstStyle/>
          <a:p>
            <a:r>
              <a:rPr lang="en-US" smtClean="0"/>
              <a:t>EF-QAD-395</a:t>
            </a:r>
            <a:endParaRPr lang="en-US" dirty="0"/>
          </a:p>
        </p:txBody>
      </p:sp>
      <p:pic>
        <p:nvPicPr>
          <p:cNvPr id="6" name="Picture 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3200" y="3949307"/>
            <a:ext cx="2009775" cy="17954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2465480" y="4641457"/>
            <a:ext cx="1845266" cy="13525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1400" dirty="0" smtClean="0"/>
              <a:t>通用交叉参</a:t>
            </a:r>
            <a:r>
              <a:rPr lang="zh-CN" altLang="en-US" sz="1400" dirty="0" smtClean="0"/>
              <a:t>考</a:t>
            </a:r>
            <a:endParaRPr lang="en-US" altLang="zh-CN" sz="1400" dirty="0" smtClean="0"/>
          </a:p>
          <a:p>
            <a:pPr algn="ctr">
              <a:defRPr/>
            </a:pP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源</a:t>
            </a:r>
            <a:r>
              <a:rPr 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 </a:t>
            </a: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=&gt; </a:t>
            </a: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目标</a:t>
            </a:r>
            <a:endParaRPr lang="en-US" sz="1400" dirty="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03853" y="4660507"/>
            <a:ext cx="1685925" cy="123666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运行图</a:t>
            </a:r>
            <a:r>
              <a:rPr 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&amp;</a:t>
            </a: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/>
            </a:r>
            <a:b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</a:b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事务</a:t>
            </a:r>
            <a:endParaRPr lang="en-US" sz="1400" dirty="0">
              <a:solidFill>
                <a:schemeClr val="accent5">
                  <a:lumMod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4583113" y="4741469"/>
            <a:ext cx="1571625" cy="121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替代</a:t>
            </a:r>
            <a:r>
              <a:rPr lang="en-US" sz="1400" dirty="0" smtClean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 </a:t>
            </a:r>
            <a:r>
              <a:rPr lang="en-US" sz="14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rPr>
              <a:t>COA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921500" y="4770044"/>
            <a:ext cx="1571625" cy="12144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algn="ctr">
            <a:solidFill>
              <a:srgbClr val="1E3355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zh-CN" altLang="en-US" sz="1400" dirty="0" smtClean="0">
                <a:solidFill>
                  <a:srgbClr val="1E3355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报表</a:t>
            </a:r>
            <a:endParaRPr lang="en-US" altLang="zh-CN" sz="1400" dirty="0">
              <a:solidFill>
                <a:srgbClr val="1E3355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Right Arrow 10"/>
          <p:cNvSpPr/>
          <p:nvPr/>
        </p:nvSpPr>
        <p:spPr bwMode="auto">
          <a:xfrm>
            <a:off x="2016759" y="5089132"/>
            <a:ext cx="563563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2" name="Right Arrow 35"/>
          <p:cNvSpPr/>
          <p:nvPr/>
        </p:nvSpPr>
        <p:spPr bwMode="auto">
          <a:xfrm>
            <a:off x="4156075" y="5095482"/>
            <a:ext cx="563563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3" name="Right Arrow 12"/>
          <p:cNvSpPr/>
          <p:nvPr/>
        </p:nvSpPr>
        <p:spPr bwMode="auto">
          <a:xfrm>
            <a:off x="6353175" y="5154219"/>
            <a:ext cx="565150" cy="403225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>
                <a:lumMod val="75000"/>
                <a:lumOff val="2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tIns="91440" bIns="91440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grpSp>
        <p:nvGrpSpPr>
          <p:cNvPr id="14" name="Group 24"/>
          <p:cNvGrpSpPr>
            <a:grpSpLocks/>
          </p:cNvGrpSpPr>
          <p:nvPr/>
        </p:nvGrpSpPr>
        <p:grpSpPr bwMode="auto">
          <a:xfrm>
            <a:off x="815975" y="3874683"/>
            <a:ext cx="4600575" cy="695323"/>
            <a:chOff x="1381124" y="2657474"/>
            <a:chExt cx="3859213" cy="46672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3419929" y="3003789"/>
              <a:ext cx="1820408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替代账户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1381124" y="3003789"/>
              <a:ext cx="480737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GL </a:t>
              </a: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账户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7" name="Rectangle 8"/>
            <p:cNvSpPr>
              <a:spLocks noChangeArrowheads="1"/>
            </p:cNvSpPr>
            <p:nvPr/>
          </p:nvSpPr>
          <p:spPr bwMode="auto">
            <a:xfrm>
              <a:off x="1896485" y="3003789"/>
              <a:ext cx="420811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子账户</a:t>
              </a:r>
              <a:r>
                <a:rPr 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t</a:t>
              </a:r>
              <a:r>
                <a:rPr lang="en-US" sz="800" dirty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.</a:t>
              </a:r>
            </a:p>
          </p:txBody>
        </p:sp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2351920" y="3003789"/>
              <a:ext cx="480737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成本中心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2867281" y="3003789"/>
              <a:ext cx="368876" cy="120410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63500" dir="318780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项目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1393110" y="2866328"/>
              <a:ext cx="1820408" cy="120411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源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419929" y="2866328"/>
              <a:ext cx="1820408" cy="120411"/>
            </a:xfrm>
            <a:prstGeom prst="rect">
              <a:avLst/>
            </a:prstGeom>
            <a:grpFill/>
            <a:ln w="9525" algn="ctr">
              <a:solidFill>
                <a:srgbClr val="1E3355"/>
              </a:solidFill>
              <a:miter lim="800000"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zh-CN" altLang="en-US" sz="800" dirty="0" smtClean="0">
                  <a:solidFill>
                    <a:schemeClr val="accent5">
                      <a:lumMod val="25000"/>
                    </a:schemeClr>
                  </a:solidFill>
                  <a:latin typeface="Arial" pitchFamily="34" charset="0"/>
                </a:rPr>
                <a:t>目标</a:t>
              </a:r>
              <a:endParaRPr lang="en-US" sz="800" dirty="0">
                <a:solidFill>
                  <a:schemeClr val="accent5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22" name="Curved Down Arrow 23"/>
            <p:cNvSpPr>
              <a:spLocks noChangeArrowheads="1"/>
            </p:cNvSpPr>
            <p:nvPr/>
          </p:nvSpPr>
          <p:spPr bwMode="auto">
            <a:xfrm>
              <a:off x="2780241" y="2657474"/>
              <a:ext cx="1067085" cy="192181"/>
            </a:xfrm>
            <a:prstGeom prst="curvedDownArrow">
              <a:avLst>
                <a:gd name="adj1" fmla="val 25012"/>
                <a:gd name="adj2" fmla="val 49998"/>
                <a:gd name="adj3" fmla="val 25000"/>
              </a:avLst>
            </a:prstGeom>
            <a:grpFill/>
            <a:ln w="9525" algn="ctr">
              <a:solidFill>
                <a:schemeClr val="tx1"/>
              </a:solidFill>
              <a:round/>
              <a:headEnd/>
              <a:tailEnd/>
            </a:ln>
            <a:effectLst>
              <a:outerShdw dist="12700" dir="10800000" algn="ctr" rotWithShape="0">
                <a:srgbClr val="808080"/>
              </a:outerShdw>
            </a:effectLst>
          </p:spPr>
          <p:txBody>
            <a:bodyPr wrap="none" tIns="91440" bIns="91440" anchor="ctr"/>
            <a:lstStyle/>
            <a:p>
              <a:pPr algn="ctr"/>
              <a:endParaRPr lang="nl-NL" sz="800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事务金额总存于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事务货币</a:t>
            </a:r>
            <a:endParaRPr lang="en-US" dirty="0" smtClean="0"/>
          </a:p>
          <a:p>
            <a:pPr lvl="1"/>
            <a:r>
              <a:rPr lang="zh-CN" altLang="en-US" dirty="0" smtClean="0"/>
              <a:t>本位币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法定货币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双本位币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EF-QAD-400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396912" y="3468331"/>
            <a:ext cx="8345488" cy="1846263"/>
            <a:chOff x="457200" y="3749675"/>
            <a:chExt cx="8345488" cy="1846263"/>
          </a:xfrm>
        </p:grpSpPr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5748338" y="3749675"/>
              <a:ext cx="1231900" cy="504825"/>
            </a:xfrm>
            <a:prstGeom prst="wedgeRectCallout">
              <a:avLst>
                <a:gd name="adj1" fmla="val 27708"/>
                <a:gd name="adj2" fmla="val 16698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zh-CN" altLang="en-US" sz="1200" dirty="0" smtClean="0"/>
                <a:t>用</a:t>
              </a:r>
              <a:r>
                <a:rPr lang="en-US" sz="1200" dirty="0" smtClean="0"/>
                <a:t> </a:t>
              </a:r>
              <a:r>
                <a:rPr lang="en-US" sz="1200" dirty="0"/>
                <a:t>USD </a:t>
              </a:r>
              <a:endParaRPr lang="en-US" sz="1200" dirty="0" smtClean="0"/>
            </a:p>
            <a:p>
              <a:pPr algn="ctr"/>
              <a:r>
                <a:rPr lang="en-US" sz="1200" dirty="0" smtClean="0"/>
                <a:t>(</a:t>
              </a:r>
              <a:r>
                <a:rPr lang="zh-CN" altLang="en-US" sz="1200" dirty="0" smtClean="0"/>
                <a:t>事务</a:t>
              </a:r>
              <a:r>
                <a:rPr lang="en-US" sz="1200" dirty="0" smtClean="0"/>
                <a:t>)</a:t>
              </a:r>
              <a:endParaRPr lang="en-US" sz="1200" dirty="0"/>
            </a:p>
          </p:txBody>
        </p:sp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3798888" y="3756025"/>
              <a:ext cx="1231900" cy="504825"/>
            </a:xfrm>
            <a:prstGeom prst="wedgeRectCallout">
              <a:avLst>
                <a:gd name="adj1" fmla="val 84921"/>
                <a:gd name="adj2" fmla="val 176731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zh-CN" altLang="en-US" sz="1200" dirty="0" smtClean="0"/>
                <a:t>用</a:t>
              </a:r>
              <a:r>
                <a:rPr lang="en-US" sz="1200" dirty="0" smtClean="0"/>
                <a:t>USD </a:t>
              </a:r>
              <a:r>
                <a:rPr lang="en-US" sz="1200" dirty="0"/>
                <a:t/>
              </a:r>
              <a:br>
                <a:rPr lang="en-US" sz="1200" dirty="0"/>
              </a:br>
              <a:r>
                <a:rPr lang="en-US" sz="1200" dirty="0" smtClean="0"/>
                <a:t>(</a:t>
              </a:r>
              <a:r>
                <a:rPr lang="zh-CN" altLang="en-US" sz="1200" dirty="0" smtClean="0"/>
                <a:t>本位</a:t>
              </a:r>
              <a:r>
                <a:rPr lang="en-US" sz="1200" dirty="0" smtClean="0"/>
                <a:t>)</a:t>
              </a:r>
              <a:endParaRPr lang="en-US" sz="1200" dirty="0"/>
            </a:p>
          </p:txBody>
        </p:sp>
        <p:sp>
          <p:nvSpPr>
            <p:cNvPr id="7" name="AutoShape 9"/>
            <p:cNvSpPr>
              <a:spLocks noChangeArrowheads="1"/>
            </p:cNvSpPr>
            <p:nvPr/>
          </p:nvSpPr>
          <p:spPr bwMode="auto">
            <a:xfrm>
              <a:off x="7462838" y="3752850"/>
              <a:ext cx="1339850" cy="504825"/>
            </a:xfrm>
            <a:prstGeom prst="wedgeRectCallout">
              <a:avLst>
                <a:gd name="adj1" fmla="val -50236"/>
                <a:gd name="adj2" fmla="val 1710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lang="zh-CN" altLang="en-US" sz="1200" dirty="0" smtClean="0"/>
                <a:t>用</a:t>
              </a:r>
              <a:r>
                <a:rPr lang="en-US" sz="1200" dirty="0" smtClean="0"/>
                <a:t> </a:t>
              </a:r>
              <a:r>
                <a:rPr lang="en-US" sz="1200" dirty="0"/>
                <a:t>MXN </a:t>
              </a:r>
              <a:br>
                <a:rPr lang="en-US" sz="1200" dirty="0"/>
              </a:br>
              <a:r>
                <a:rPr lang="en-US" sz="1200" dirty="0" smtClean="0"/>
                <a:t>(</a:t>
              </a:r>
              <a:r>
                <a:rPr lang="zh-CN" altLang="en-US" sz="1200" dirty="0" smtClean="0"/>
                <a:t>法定</a:t>
              </a:r>
              <a:r>
                <a:rPr lang="en-US" sz="1200" dirty="0" smtClean="0"/>
                <a:t>)</a:t>
              </a:r>
              <a:endParaRPr lang="en-US" sz="1200" dirty="0"/>
            </a:p>
          </p:txBody>
        </p:sp>
        <p:sp>
          <p:nvSpPr>
            <p:cNvPr id="8" name="AutoShape 10"/>
            <p:cNvSpPr>
              <a:spLocks noChangeArrowheads="1"/>
            </p:cNvSpPr>
            <p:nvPr/>
          </p:nvSpPr>
          <p:spPr bwMode="auto">
            <a:xfrm>
              <a:off x="541338" y="3749675"/>
              <a:ext cx="1512887" cy="504825"/>
            </a:xfrm>
            <a:prstGeom prst="wedgeRectCallout">
              <a:avLst>
                <a:gd name="adj1" fmla="val 3199"/>
                <a:gd name="adj2" fmla="val 23269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/>
              <a:r>
                <a:rPr lang="zh-CN" altLang="en-US" sz="1200" dirty="0" smtClean="0"/>
                <a:t>供应商发票实例</a:t>
              </a:r>
              <a:endParaRPr lang="en-US" sz="1200" dirty="0"/>
            </a:p>
          </p:txBody>
        </p:sp>
        <p:pic>
          <p:nvPicPr>
            <p:cNvPr id="9" name="Picture 11" descr="View-Heade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7200" y="4938713"/>
              <a:ext cx="7981950" cy="6572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</p:pic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事务货币</a:t>
            </a:r>
            <a:r>
              <a:rPr lang="en-US" dirty="0" smtClean="0"/>
              <a:t>: </a:t>
            </a:r>
          </a:p>
          <a:p>
            <a:pPr lvl="1"/>
            <a:r>
              <a:rPr lang="zh-CN" altLang="en-US" dirty="0" smtClean="0"/>
              <a:t>记录事务的职能货币</a:t>
            </a:r>
            <a:endParaRPr lang="en-US" dirty="0" smtClean="0"/>
          </a:p>
          <a:p>
            <a:endParaRPr lang="en-US" dirty="0" smtClean="0"/>
          </a:p>
          <a:p>
            <a:r>
              <a:rPr lang="zh-CN" altLang="en-US" dirty="0" smtClean="0"/>
              <a:t>本位币</a:t>
            </a:r>
            <a:r>
              <a:rPr lang="en-US" dirty="0" smtClean="0"/>
              <a:t>: </a:t>
            </a:r>
          </a:p>
          <a:p>
            <a:pPr lvl="1"/>
            <a:r>
              <a:rPr lang="zh-CN" altLang="en-US" dirty="0" smtClean="0"/>
              <a:t>记录事务在会计单位中的职能货币</a:t>
            </a:r>
            <a:endParaRPr lang="en-US" dirty="0" smtClean="0"/>
          </a:p>
          <a:p>
            <a:endParaRPr lang="en-US" dirty="0" smtClean="0"/>
          </a:p>
          <a:p>
            <a:r>
              <a:rPr lang="zh-CN" altLang="en-US" dirty="0" smtClean="0"/>
              <a:t>法定货币</a:t>
            </a:r>
            <a:r>
              <a:rPr lang="en-US" dirty="0" smtClean="0"/>
              <a:t>: </a:t>
            </a:r>
          </a:p>
          <a:p>
            <a:pPr lvl="1"/>
            <a:r>
              <a:rPr lang="zh-CN" altLang="en-US" dirty="0" smtClean="0"/>
              <a:t>公司必须出示本地货币的声明和报告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定义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EF-QAD-410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美国公司在墨西哥</a:t>
            </a:r>
            <a:endParaRPr lang="en-US" dirty="0" smtClean="0"/>
          </a:p>
          <a:p>
            <a:pPr lvl="1"/>
            <a:r>
              <a:rPr lang="zh-CN" altLang="en-US" dirty="0" smtClean="0"/>
              <a:t>以美元记录会计事务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提交给墨西哥政府墨西哥比索的报表</a:t>
            </a:r>
            <a:endParaRPr lang="en-US" dirty="0" smtClean="0"/>
          </a:p>
          <a:p>
            <a:pPr lvl="1"/>
            <a:r>
              <a:rPr lang="zh-CN" altLang="en-US" dirty="0" smtClean="0"/>
              <a:t>接收英国供应商英镑发票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EF-QAD-420</a:t>
            </a:r>
            <a:endParaRPr lang="en-US" dirty="0"/>
          </a:p>
        </p:txBody>
      </p:sp>
      <p:grpSp>
        <p:nvGrpSpPr>
          <p:cNvPr id="11" name="Group 10"/>
          <p:cNvGrpSpPr/>
          <p:nvPr/>
        </p:nvGrpSpPr>
        <p:grpSpPr>
          <a:xfrm>
            <a:off x="1243953" y="3811120"/>
            <a:ext cx="6650037" cy="1865313"/>
            <a:chOff x="188913" y="3911600"/>
            <a:chExt cx="6650037" cy="1865313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747838" y="4527550"/>
              <a:ext cx="5091112" cy="5683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747838" y="5094288"/>
              <a:ext cx="5091112" cy="568325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7" name="Rectangle 4"/>
            <p:cNvSpPr>
              <a:spLocks noChangeArrowheads="1"/>
            </p:cNvSpPr>
            <p:nvPr/>
          </p:nvSpPr>
          <p:spPr bwMode="auto">
            <a:xfrm>
              <a:off x="1743075" y="3954463"/>
              <a:ext cx="5091113" cy="5683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8" name="Picture 7" descr="GBP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22313" y="3911600"/>
              <a:ext cx="1006475" cy="601663"/>
            </a:xfrm>
            <a:prstGeom prst="rect">
              <a:avLst/>
            </a:prstGeom>
            <a:noFill/>
          </p:spPr>
        </p:pic>
        <p:pic>
          <p:nvPicPr>
            <p:cNvPr id="9" name="Picture 8" descr="dollar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5588" y="4498975"/>
              <a:ext cx="1477962" cy="609600"/>
            </a:xfrm>
            <a:prstGeom prst="rect">
              <a:avLst/>
            </a:prstGeom>
            <a:noFill/>
          </p:spPr>
        </p:pic>
        <p:pic>
          <p:nvPicPr>
            <p:cNvPr id="10" name="Picture 12" descr="Mexican_Peso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8913" y="5119688"/>
              <a:ext cx="1543050" cy="65722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企业版财务概念</a:t>
            </a:r>
            <a:endParaRPr lang="en-US" dirty="0" smtClean="0"/>
          </a:p>
          <a:p>
            <a:pPr lvl="1"/>
            <a:r>
              <a:rPr lang="zh-CN" altLang="en-US" dirty="0" smtClean="0"/>
              <a:t>业务数据模型</a:t>
            </a:r>
            <a:endParaRPr lang="en-US" dirty="0" smtClean="0"/>
          </a:p>
          <a:p>
            <a:pPr lvl="1"/>
            <a:r>
              <a:rPr lang="zh-CN" altLang="en-US" dirty="0" smtClean="0"/>
              <a:t>共享集</a:t>
            </a:r>
            <a:endParaRPr lang="en-US" altLang="zh-CN" dirty="0" smtClean="0"/>
          </a:p>
          <a:p>
            <a:pPr lvl="1"/>
            <a:r>
              <a:rPr lang="zh-CN" altLang="en-US" smtClean="0"/>
              <a:t>配置文件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业务关系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会计层</a:t>
            </a:r>
            <a:endParaRPr lang="en-US" dirty="0" smtClean="0"/>
          </a:p>
          <a:p>
            <a:pPr lvl="1"/>
            <a:r>
              <a:rPr lang="zh-CN" altLang="en-US" dirty="0" smtClean="0"/>
              <a:t>日记账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总账分析代码段</a:t>
            </a:r>
            <a:r>
              <a:rPr lang="en-US" dirty="0" smtClean="0"/>
              <a:t> (</a:t>
            </a:r>
            <a:r>
              <a:rPr lang="zh-CN" altLang="en-US" dirty="0" smtClean="0"/>
              <a:t>包括</a:t>
            </a:r>
            <a:r>
              <a:rPr lang="en-US" dirty="0" smtClean="0"/>
              <a:t> SAF)</a:t>
            </a:r>
          </a:p>
          <a:p>
            <a:pPr lvl="1"/>
            <a:r>
              <a:rPr lang="zh-CN" altLang="en-US" dirty="0" smtClean="0"/>
              <a:t>替换</a:t>
            </a:r>
            <a:r>
              <a:rPr lang="en-US" dirty="0" smtClean="0"/>
              <a:t> COA</a:t>
            </a:r>
          </a:p>
          <a:p>
            <a:pPr lvl="1"/>
            <a:r>
              <a:rPr lang="zh-CN" altLang="en-US" dirty="0" smtClean="0"/>
              <a:t>双基本货币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918101" y="6638544"/>
            <a:ext cx="1225899" cy="219456"/>
          </a:xfrm>
        </p:spPr>
        <p:txBody>
          <a:bodyPr/>
          <a:lstStyle/>
          <a:p>
            <a:r>
              <a:rPr lang="en-US" smtClean="0"/>
              <a:t>EF-QAD-020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业务数据模型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EF-QAD-250</a:t>
            </a:r>
            <a:endParaRPr lang="en-US" dirty="0"/>
          </a:p>
        </p:txBody>
      </p:sp>
      <p:grpSp>
        <p:nvGrpSpPr>
          <p:cNvPr id="33" name="Group 32"/>
          <p:cNvGrpSpPr/>
          <p:nvPr/>
        </p:nvGrpSpPr>
        <p:grpSpPr>
          <a:xfrm>
            <a:off x="1327076" y="911896"/>
            <a:ext cx="6477000" cy="5159375"/>
            <a:chOff x="1206500" y="1143000"/>
            <a:chExt cx="6477000" cy="5159375"/>
          </a:xfrm>
        </p:grpSpPr>
        <p:sp>
          <p:nvSpPr>
            <p:cNvPr id="4" name="AutoShape 19"/>
            <p:cNvSpPr>
              <a:spLocks noChangeArrowheads="1"/>
            </p:cNvSpPr>
            <p:nvPr/>
          </p:nvSpPr>
          <p:spPr bwMode="auto">
            <a:xfrm>
              <a:off x="1206500" y="1143000"/>
              <a:ext cx="6477000" cy="5159375"/>
            </a:xfrm>
            <a:prstGeom prst="can">
              <a:avLst>
                <a:gd name="adj" fmla="val 14856"/>
              </a:avLst>
            </a:prstGeom>
            <a:solidFill>
              <a:srgbClr val="E5E1DA"/>
            </a:solidFill>
            <a:ln w="57150">
              <a:solidFill>
                <a:srgbClr val="6287C6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lIns="228600" tIns="228600" rIns="228600" bIns="228600" anchor="ctr" anchorCtr="1"/>
            <a:lstStyle/>
            <a:p>
              <a:pPr eaLnBrk="0" hangingPunct="0"/>
              <a:endParaRPr lang="en-GB" sz="1100">
                <a:latin typeface="+mj-lt"/>
              </a:endParaRPr>
            </a:p>
          </p:txBody>
        </p:sp>
        <p:sp>
          <p:nvSpPr>
            <p:cNvPr id="5" name="Text Box 20"/>
            <p:cNvSpPr txBox="1">
              <a:spLocks noChangeArrowheads="1"/>
            </p:cNvSpPr>
            <p:nvPr/>
          </p:nvSpPr>
          <p:spPr bwMode="auto">
            <a:xfrm>
              <a:off x="3098800" y="1873250"/>
              <a:ext cx="2749550" cy="33855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/>
              <a:r>
                <a:rPr lang="en-US" sz="1600" b="1" dirty="0">
                  <a:latin typeface="+mj-lt"/>
                </a:rPr>
                <a:t>QAD </a:t>
              </a:r>
              <a:r>
                <a:rPr lang="zh-CN" altLang="en-US" sz="1600" b="1" dirty="0" smtClean="0">
                  <a:latin typeface="+mj-lt"/>
                </a:rPr>
                <a:t>应</a:t>
              </a:r>
              <a:r>
                <a:rPr lang="zh-CN" altLang="en-US" sz="1600" b="1" dirty="0" smtClean="0">
                  <a:latin typeface="+mj-lt"/>
                </a:rPr>
                <a:t>用数据库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6" name="Rectangle 21"/>
            <p:cNvSpPr>
              <a:spLocks noChangeArrowheads="1"/>
            </p:cNvSpPr>
            <p:nvPr/>
          </p:nvSpPr>
          <p:spPr bwMode="auto">
            <a:xfrm>
              <a:off x="3733800" y="3422650"/>
              <a:ext cx="14097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zh-CN" altLang="en-US" sz="1100" dirty="0" smtClean="0">
                  <a:latin typeface="+mj-lt"/>
                </a:rPr>
                <a:t>域</a:t>
              </a:r>
              <a:r>
                <a:rPr lang="en-US" sz="1100" dirty="0" smtClean="0">
                  <a:latin typeface="+mj-lt"/>
                </a:rPr>
                <a:t> </a:t>
              </a:r>
              <a:r>
                <a:rPr lang="en-US" sz="1100" dirty="0">
                  <a:latin typeface="+mj-lt"/>
                </a:rPr>
                <a:t>2</a:t>
              </a:r>
            </a:p>
          </p:txBody>
        </p:sp>
        <p:sp>
          <p:nvSpPr>
            <p:cNvPr id="7" name="Rectangle 22"/>
            <p:cNvSpPr>
              <a:spLocks noChangeArrowheads="1"/>
            </p:cNvSpPr>
            <p:nvPr/>
          </p:nvSpPr>
          <p:spPr bwMode="auto">
            <a:xfrm>
              <a:off x="5410200" y="3448050"/>
              <a:ext cx="876300" cy="17192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zh-CN" altLang="en-US" sz="1100" dirty="0" smtClean="0">
                  <a:latin typeface="+mj-lt"/>
                </a:rPr>
                <a:t>域</a:t>
              </a:r>
              <a:r>
                <a:rPr lang="en-US" sz="1100" dirty="0" smtClean="0">
                  <a:latin typeface="+mj-lt"/>
                </a:rPr>
                <a:t> </a:t>
              </a:r>
              <a:r>
                <a:rPr lang="en-US" sz="1100" dirty="0">
                  <a:latin typeface="+mj-lt"/>
                </a:rPr>
                <a:t>3</a:t>
              </a:r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6502400" y="3448050"/>
              <a:ext cx="876300" cy="169386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zh-CN" altLang="en-US" sz="1100" dirty="0" smtClean="0">
                  <a:latin typeface="+mj-lt"/>
                </a:rPr>
                <a:t>域</a:t>
              </a:r>
              <a:r>
                <a:rPr lang="en-US" sz="1100" dirty="0" smtClean="0">
                  <a:latin typeface="+mj-lt"/>
                </a:rPr>
                <a:t> </a:t>
              </a:r>
              <a:r>
                <a:rPr lang="en-US" sz="1100" dirty="0">
                  <a:latin typeface="+mj-lt"/>
                </a:rPr>
                <a:t>4</a:t>
              </a:r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5021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5848350" y="2754313"/>
              <a:ext cx="0" cy="5699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" name="Line 26"/>
            <p:cNvSpPr>
              <a:spLocks noChangeShapeType="1"/>
            </p:cNvSpPr>
            <p:nvPr/>
          </p:nvSpPr>
          <p:spPr bwMode="auto">
            <a:xfrm>
              <a:off x="6877050" y="2744788"/>
              <a:ext cx="0" cy="5445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" name="Rectangle 27"/>
            <p:cNvSpPr>
              <a:spLocks noChangeArrowheads="1"/>
            </p:cNvSpPr>
            <p:nvPr/>
          </p:nvSpPr>
          <p:spPr bwMode="auto">
            <a:xfrm>
              <a:off x="1371600" y="3422650"/>
              <a:ext cx="2082800" cy="1712913"/>
            </a:xfrm>
            <a:prstGeom prst="rect">
              <a:avLst/>
            </a:prstGeom>
            <a:solidFill>
              <a:srgbClr val="B5C5CF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b" anchorCtr="1"/>
            <a:lstStyle/>
            <a:p>
              <a:pPr algn="l" eaLnBrk="0" hangingPunct="0"/>
              <a:r>
                <a:rPr lang="zh-CN" altLang="en-US" sz="1100" dirty="0" smtClean="0">
                  <a:latin typeface="+mj-lt"/>
                </a:rPr>
                <a:t>域</a:t>
              </a:r>
              <a:r>
                <a:rPr lang="en-US" sz="1100" dirty="0" smtClean="0">
                  <a:latin typeface="+mj-lt"/>
                </a:rPr>
                <a:t> </a:t>
              </a:r>
              <a:r>
                <a:rPr lang="en-US" sz="1100" dirty="0">
                  <a:latin typeface="+mj-lt"/>
                </a:rPr>
                <a:t>1</a:t>
              </a:r>
            </a:p>
          </p:txBody>
        </p:sp>
        <p:sp>
          <p:nvSpPr>
            <p:cNvPr id="13" name="Line 28"/>
            <p:cNvSpPr>
              <a:spLocks noChangeShapeType="1"/>
            </p:cNvSpPr>
            <p:nvPr/>
          </p:nvSpPr>
          <p:spPr bwMode="auto">
            <a:xfrm>
              <a:off x="2419350" y="2728913"/>
              <a:ext cx="0" cy="6302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" name="Rectangle 29"/>
            <p:cNvSpPr>
              <a:spLocks noChangeArrowheads="1"/>
            </p:cNvSpPr>
            <p:nvPr/>
          </p:nvSpPr>
          <p:spPr bwMode="auto">
            <a:xfrm>
              <a:off x="1401763" y="2619375"/>
              <a:ext cx="5957887" cy="306388"/>
            </a:xfrm>
            <a:prstGeom prst="rect">
              <a:avLst/>
            </a:prstGeom>
            <a:solidFill>
              <a:srgbClr val="EAF1E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系统范围数据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15" name="Rectangle 30"/>
            <p:cNvSpPr>
              <a:spLocks noChangeArrowheads="1"/>
            </p:cNvSpPr>
            <p:nvPr/>
          </p:nvSpPr>
          <p:spPr bwMode="auto">
            <a:xfrm>
              <a:off x="1668463" y="3495675"/>
              <a:ext cx="15509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900" dirty="0" smtClean="0">
                  <a:latin typeface="+mj-lt"/>
                </a:rPr>
                <a:t>域范围数据</a:t>
              </a:r>
              <a:endParaRPr lang="en-US" sz="900" dirty="0">
                <a:latin typeface="+mj-lt"/>
              </a:endParaRPr>
            </a:p>
          </p:txBody>
        </p:sp>
        <p:sp>
          <p:nvSpPr>
            <p:cNvPr id="16" name="Rectangle 31"/>
            <p:cNvSpPr>
              <a:spLocks noChangeArrowheads="1"/>
            </p:cNvSpPr>
            <p:nvPr/>
          </p:nvSpPr>
          <p:spPr bwMode="auto">
            <a:xfrm>
              <a:off x="3852863" y="3495675"/>
              <a:ext cx="1220787" cy="3063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900" dirty="0" smtClean="0"/>
                <a:t>域范围数据</a:t>
              </a:r>
              <a:endParaRPr lang="en-US" sz="900" dirty="0"/>
            </a:p>
          </p:txBody>
        </p:sp>
        <p:sp>
          <p:nvSpPr>
            <p:cNvPr id="17" name="Rectangle 32"/>
            <p:cNvSpPr>
              <a:spLocks noChangeArrowheads="1"/>
            </p:cNvSpPr>
            <p:nvPr/>
          </p:nvSpPr>
          <p:spPr bwMode="auto">
            <a:xfrm>
              <a:off x="6557963" y="35083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900" dirty="0" smtClean="0"/>
                <a:t>域范围数据</a:t>
              </a:r>
              <a:endParaRPr lang="en-US" sz="900" dirty="0"/>
            </a:p>
          </p:txBody>
        </p:sp>
        <p:sp>
          <p:nvSpPr>
            <p:cNvPr id="18" name="Rectangle 33"/>
            <p:cNvSpPr>
              <a:spLocks noChangeArrowheads="1"/>
            </p:cNvSpPr>
            <p:nvPr/>
          </p:nvSpPr>
          <p:spPr bwMode="auto">
            <a:xfrm>
              <a:off x="5465763" y="3533775"/>
              <a:ext cx="788987" cy="319088"/>
            </a:xfrm>
            <a:prstGeom prst="rect">
              <a:avLst/>
            </a:prstGeom>
            <a:solidFill>
              <a:srgbClr val="CFD9D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 anchor="ctr" anchorCtr="1"/>
            <a:lstStyle/>
            <a:p>
              <a:pPr eaLnBrk="0" hangingPunct="0"/>
              <a:r>
                <a:rPr lang="zh-CN" altLang="en-US" sz="900" dirty="0" smtClean="0"/>
                <a:t>域范围数据</a:t>
              </a:r>
              <a:endParaRPr lang="en-US" sz="900" dirty="0"/>
            </a:p>
          </p:txBody>
        </p:sp>
        <p:sp>
          <p:nvSpPr>
            <p:cNvPr id="19" name="Rectangle 34"/>
            <p:cNvSpPr>
              <a:spLocks noChangeArrowheads="1"/>
            </p:cNvSpPr>
            <p:nvPr/>
          </p:nvSpPr>
          <p:spPr bwMode="auto">
            <a:xfrm>
              <a:off x="1579563" y="5133975"/>
              <a:ext cx="5719762" cy="290513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配置文件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0" name="AutoShape 35"/>
            <p:cNvSpPr>
              <a:spLocks noChangeArrowheads="1"/>
            </p:cNvSpPr>
            <p:nvPr/>
          </p:nvSpPr>
          <p:spPr bwMode="auto">
            <a:xfrm>
              <a:off x="38862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D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1" name="AutoShape 36"/>
            <p:cNvSpPr>
              <a:spLocks noChangeArrowheads="1"/>
            </p:cNvSpPr>
            <p:nvPr/>
          </p:nvSpPr>
          <p:spPr bwMode="auto">
            <a:xfrm>
              <a:off x="4533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E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2" name="AutoShape 37"/>
            <p:cNvSpPr>
              <a:spLocks noChangeArrowheads="1"/>
            </p:cNvSpPr>
            <p:nvPr/>
          </p:nvSpPr>
          <p:spPr bwMode="auto">
            <a:xfrm>
              <a:off x="21971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/>
                <a:t>会</a:t>
              </a:r>
              <a:r>
                <a:rPr lang="zh-CN" altLang="en-US" sz="1100" dirty="0" smtClean="0"/>
                <a:t>计</a:t>
              </a:r>
              <a:endParaRPr lang="en-US" altLang="zh-CN" sz="1100" dirty="0" smtClean="0"/>
            </a:p>
            <a:p>
              <a:pPr eaLnBrk="0" hangingPunct="0"/>
              <a:r>
                <a:rPr lang="zh-CN" altLang="en-US" sz="1100" dirty="0" smtClean="0"/>
                <a:t>单</a:t>
              </a:r>
              <a:r>
                <a:rPr lang="zh-CN" altLang="en-US" sz="1100" dirty="0" smtClean="0"/>
                <a:t>位</a:t>
              </a:r>
              <a:r>
                <a:rPr lang="en-US" sz="1100" dirty="0" smtClean="0">
                  <a:latin typeface="+mj-lt"/>
                </a:rPr>
                <a:t>B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3" name="AutoShape 38"/>
            <p:cNvSpPr>
              <a:spLocks noChangeArrowheads="1"/>
            </p:cNvSpPr>
            <p:nvPr/>
          </p:nvSpPr>
          <p:spPr bwMode="auto">
            <a:xfrm>
              <a:off x="28448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</a:t>
              </a:r>
              <a:r>
                <a:rPr lang="zh-CN" altLang="en-US" sz="1100" dirty="0" smtClean="0">
                  <a:latin typeface="+mj-lt"/>
                </a:rPr>
                <a:t>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C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4" name="AutoShape 39"/>
            <p:cNvSpPr>
              <a:spLocks noChangeArrowheads="1"/>
            </p:cNvSpPr>
            <p:nvPr/>
          </p:nvSpPr>
          <p:spPr bwMode="auto">
            <a:xfrm>
              <a:off x="1536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050" dirty="0" smtClean="0">
                  <a:latin typeface="+mj-lt"/>
                </a:rPr>
                <a:t>会计</a:t>
              </a:r>
              <a:endParaRPr lang="en-US" altLang="zh-CN" sz="1050" dirty="0" smtClean="0">
                <a:latin typeface="+mj-lt"/>
              </a:endParaRPr>
            </a:p>
            <a:p>
              <a:pPr eaLnBrk="0" hangingPunct="0"/>
              <a:r>
                <a:rPr lang="zh-CN" altLang="en-US" sz="105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A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5" name="AutoShape 40"/>
            <p:cNvSpPr>
              <a:spLocks noChangeArrowheads="1"/>
            </p:cNvSpPr>
            <p:nvPr/>
          </p:nvSpPr>
          <p:spPr bwMode="auto">
            <a:xfrm>
              <a:off x="56007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F</a:t>
              </a:r>
              <a:r>
                <a:rPr lang="en-US" sz="1100" dirty="0">
                  <a:latin typeface="+mj-lt"/>
                </a:rPr>
                <a:t/>
              </a:r>
              <a:br>
                <a:rPr lang="en-US" sz="1100" dirty="0">
                  <a:latin typeface="+mj-lt"/>
                </a:rPr>
              </a:br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6" name="AutoShape 41"/>
            <p:cNvSpPr>
              <a:spLocks noChangeArrowheads="1"/>
            </p:cNvSpPr>
            <p:nvPr/>
          </p:nvSpPr>
          <p:spPr bwMode="auto">
            <a:xfrm>
              <a:off x="6692900" y="4044950"/>
              <a:ext cx="495300" cy="635000"/>
            </a:xfrm>
            <a:prstGeom prst="can">
              <a:avLst>
                <a:gd name="adj" fmla="val 26264"/>
              </a:avLst>
            </a:prstGeom>
            <a:solidFill>
              <a:srgbClr val="FAF6EB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会计</a:t>
              </a:r>
              <a:endParaRPr lang="en-US" altLang="zh-CN" sz="1100" dirty="0" smtClean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单位</a:t>
              </a:r>
              <a:r>
                <a:rPr lang="en-US" sz="1100" dirty="0" smtClean="0">
                  <a:latin typeface="+mj-lt"/>
                </a:rPr>
                <a:t>G</a:t>
              </a:r>
              <a:endParaRPr lang="en-US" sz="1100" dirty="0">
                <a:latin typeface="+mj-lt"/>
              </a:endParaRPr>
            </a:p>
            <a:p>
              <a:pPr eaLnBrk="0" hangingPunct="0"/>
              <a:r>
                <a:rPr lang="zh-CN" altLang="en-US" sz="1100" dirty="0" smtClean="0">
                  <a:latin typeface="+mj-lt"/>
                </a:rPr>
                <a:t>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7" name="Rectangle 42"/>
            <p:cNvSpPr>
              <a:spLocks noChangeArrowheads="1"/>
            </p:cNvSpPr>
            <p:nvPr/>
          </p:nvSpPr>
          <p:spPr bwMode="auto">
            <a:xfrm>
              <a:off x="1579563" y="5410200"/>
              <a:ext cx="34718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>
                  <a:latin typeface="+mj-lt"/>
                </a:rPr>
                <a:t>共享集数据</a:t>
              </a:r>
              <a:endParaRPr lang="en-US" sz="1100" dirty="0">
                <a:latin typeface="+mj-lt"/>
              </a:endParaRPr>
            </a:p>
          </p:txBody>
        </p:sp>
        <p:sp>
          <p:nvSpPr>
            <p:cNvPr id="28" name="Rectangle 43"/>
            <p:cNvSpPr>
              <a:spLocks noChangeArrowheads="1"/>
            </p:cNvSpPr>
            <p:nvPr/>
          </p:nvSpPr>
          <p:spPr bwMode="auto">
            <a:xfrm>
              <a:off x="5541963" y="5410200"/>
              <a:ext cx="1782762" cy="290513"/>
            </a:xfrm>
            <a:prstGeom prst="rect">
              <a:avLst/>
            </a:prstGeom>
            <a:solidFill>
              <a:srgbClr val="DFAE97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lIns="228600" tIns="228600" rIns="228600" bIns="228600" anchor="ctr" anchorCtr="1"/>
            <a:lstStyle/>
            <a:p>
              <a:pPr eaLnBrk="0" hangingPunct="0"/>
              <a:r>
                <a:rPr lang="zh-CN" altLang="en-US" sz="1100" dirty="0" smtClean="0"/>
                <a:t>共享集数据</a:t>
              </a:r>
              <a:endParaRPr lang="en-US" sz="1100" dirty="0"/>
            </a:p>
          </p:txBody>
        </p:sp>
        <p:sp>
          <p:nvSpPr>
            <p:cNvPr id="29" name="Line 44"/>
            <p:cNvSpPr>
              <a:spLocks noChangeShapeType="1"/>
            </p:cNvSpPr>
            <p:nvPr/>
          </p:nvSpPr>
          <p:spPr bwMode="auto">
            <a:xfrm>
              <a:off x="26098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" name="Line 45"/>
            <p:cNvSpPr>
              <a:spLocks noChangeShapeType="1"/>
            </p:cNvSpPr>
            <p:nvPr/>
          </p:nvSpPr>
          <p:spPr bwMode="auto">
            <a:xfrm>
              <a:off x="57594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1" name="Line 46"/>
            <p:cNvSpPr>
              <a:spLocks noChangeShapeType="1"/>
            </p:cNvSpPr>
            <p:nvPr/>
          </p:nvSpPr>
          <p:spPr bwMode="auto">
            <a:xfrm>
              <a:off x="7131050" y="51419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2" name="Line 47"/>
            <p:cNvSpPr>
              <a:spLocks noChangeShapeType="1"/>
            </p:cNvSpPr>
            <p:nvPr/>
          </p:nvSpPr>
          <p:spPr bwMode="auto">
            <a:xfrm>
              <a:off x="4819650" y="5129213"/>
              <a:ext cx="0" cy="40163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系统范围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国家代码</a:t>
            </a:r>
            <a:r>
              <a:rPr lang="en-US" dirty="0" smtClean="0"/>
              <a:t>, </a:t>
            </a:r>
            <a:r>
              <a:rPr lang="zh-CN" altLang="en-US" dirty="0" smtClean="0"/>
              <a:t>货币</a:t>
            </a:r>
            <a:r>
              <a:rPr lang="en-US" dirty="0" smtClean="0"/>
              <a:t>, </a:t>
            </a:r>
            <a:r>
              <a:rPr lang="zh-CN" altLang="en-US" dirty="0" smtClean="0"/>
              <a:t>税区域</a:t>
            </a:r>
            <a:r>
              <a:rPr lang="en-US" dirty="0" smtClean="0"/>
              <a:t>, </a:t>
            </a:r>
            <a:r>
              <a:rPr lang="zh-CN" altLang="en-US" dirty="0" smtClean="0"/>
              <a:t>替换</a:t>
            </a:r>
            <a:r>
              <a:rPr lang="en-US" dirty="0" smtClean="0"/>
              <a:t> COA.</a:t>
            </a:r>
          </a:p>
          <a:p>
            <a:r>
              <a:rPr lang="zh-CN" altLang="en-US" dirty="0" smtClean="0"/>
              <a:t>共享集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GL </a:t>
            </a:r>
            <a:r>
              <a:rPr lang="zh-CN" altLang="en-US" dirty="0" smtClean="0"/>
              <a:t>账户</a:t>
            </a:r>
            <a:r>
              <a:rPr lang="en-US" dirty="0" smtClean="0"/>
              <a:t>, </a:t>
            </a:r>
            <a:r>
              <a:rPr lang="zh-CN" altLang="en-US" dirty="0" smtClean="0"/>
              <a:t>子账户</a:t>
            </a:r>
            <a:r>
              <a:rPr lang="en-US" dirty="0" smtClean="0"/>
              <a:t>,</a:t>
            </a:r>
            <a:r>
              <a:rPr lang="zh-CN" altLang="en-US" dirty="0" smtClean="0"/>
              <a:t>子账户掩码</a:t>
            </a:r>
            <a:r>
              <a:rPr lang="en-US" dirty="0" smtClean="0"/>
              <a:t>, </a:t>
            </a:r>
            <a:r>
              <a:rPr lang="zh-CN" altLang="en-US" dirty="0" smtClean="0"/>
              <a:t>成本中心</a:t>
            </a:r>
            <a:r>
              <a:rPr lang="en-US" dirty="0" smtClean="0"/>
              <a:t>,</a:t>
            </a:r>
            <a:r>
              <a:rPr lang="zh-CN" altLang="en-US" dirty="0" smtClean="0"/>
              <a:t>成本中心掩码</a:t>
            </a:r>
            <a:r>
              <a:rPr lang="en-US" dirty="0" smtClean="0"/>
              <a:t>, </a:t>
            </a:r>
            <a:r>
              <a:rPr lang="zh-CN" altLang="en-US" dirty="0" smtClean="0"/>
              <a:t>项目</a:t>
            </a:r>
            <a:r>
              <a:rPr lang="en-US" dirty="0" smtClean="0"/>
              <a:t>, </a:t>
            </a:r>
            <a:r>
              <a:rPr lang="zh-CN" altLang="en-US" dirty="0" smtClean="0"/>
              <a:t>项目掩码</a:t>
            </a:r>
            <a:r>
              <a:rPr lang="en-US" dirty="0" smtClean="0"/>
              <a:t>, </a:t>
            </a:r>
            <a:r>
              <a:rPr lang="zh-CN" altLang="en-US" dirty="0" smtClean="0"/>
              <a:t>供应商</a:t>
            </a:r>
            <a:r>
              <a:rPr lang="en-US" dirty="0" smtClean="0"/>
              <a:t>, </a:t>
            </a:r>
            <a:r>
              <a:rPr lang="zh-CN" altLang="en-US" dirty="0" smtClean="0"/>
              <a:t>客户</a:t>
            </a:r>
            <a:r>
              <a:rPr lang="en-US" dirty="0" smtClean="0"/>
              <a:t>, </a:t>
            </a:r>
            <a:r>
              <a:rPr lang="zh-CN" altLang="en-US" dirty="0" smtClean="0"/>
              <a:t>日记账</a:t>
            </a:r>
            <a:r>
              <a:rPr lang="en-US" dirty="0" smtClean="0"/>
              <a:t>, </a:t>
            </a:r>
            <a:r>
              <a:rPr lang="zh-CN" altLang="en-US" dirty="0" smtClean="0"/>
              <a:t>汇率</a:t>
            </a:r>
            <a:r>
              <a:rPr lang="en-US" dirty="0" smtClean="0"/>
              <a:t>.</a:t>
            </a:r>
          </a:p>
          <a:p>
            <a:r>
              <a:rPr lang="en-US" dirty="0" smtClean="0"/>
              <a:t> </a:t>
            </a:r>
            <a:r>
              <a:rPr lang="zh-CN" altLang="en-US" dirty="0" smtClean="0"/>
              <a:t>域</a:t>
            </a:r>
            <a:endParaRPr lang="en-US" dirty="0" smtClean="0"/>
          </a:p>
          <a:p>
            <a:pPr lvl="1"/>
            <a:r>
              <a:rPr lang="zh-CN" altLang="en-US" dirty="0" smtClean="0"/>
              <a:t>本位币</a:t>
            </a:r>
            <a:r>
              <a:rPr lang="en-US" dirty="0" smtClean="0"/>
              <a:t>, </a:t>
            </a:r>
            <a:r>
              <a:rPr lang="zh-CN" altLang="en-US" dirty="0" smtClean="0"/>
              <a:t>法定货币</a:t>
            </a:r>
            <a:r>
              <a:rPr lang="en-US" dirty="0" smtClean="0"/>
              <a:t>, </a:t>
            </a:r>
            <a:r>
              <a:rPr lang="zh-CN" altLang="en-US" dirty="0" smtClean="0"/>
              <a:t>总账日历</a:t>
            </a:r>
            <a:r>
              <a:rPr lang="en-US" dirty="0" smtClean="0"/>
              <a:t>, </a:t>
            </a:r>
            <a:r>
              <a:rPr lang="zh-CN" altLang="en-US" dirty="0" smtClean="0"/>
              <a:t>共享集组合</a:t>
            </a:r>
            <a:r>
              <a:rPr lang="en-US" dirty="0" smtClean="0"/>
              <a:t>.</a:t>
            </a:r>
          </a:p>
          <a:p>
            <a:r>
              <a:rPr lang="zh-CN" altLang="en-US" dirty="0" smtClean="0"/>
              <a:t>会计单位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事务</a:t>
            </a:r>
            <a:r>
              <a:rPr lang="en-US" dirty="0" smtClean="0"/>
              <a:t>, </a:t>
            </a:r>
            <a:r>
              <a:rPr lang="zh-CN" altLang="en-US" dirty="0" smtClean="0"/>
              <a:t>自有银行账户号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四个数据层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18585" y="6638544"/>
            <a:ext cx="1125415" cy="219456"/>
          </a:xfrm>
        </p:spPr>
        <p:txBody>
          <a:bodyPr/>
          <a:lstStyle/>
          <a:p>
            <a:r>
              <a:rPr lang="en-US" smtClean="0"/>
              <a:t>EF-QAD-260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dirty="0" smtClean="0"/>
              <a:t>域根据类型指向一组共享集</a:t>
            </a:r>
            <a:endParaRPr lang="en-GB" dirty="0" smtClean="0"/>
          </a:p>
          <a:p>
            <a:pPr marL="338138" indent="-338138" defTabSz="449263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dirty="0" smtClean="0"/>
              <a:t>多个域能用同一共享集</a:t>
            </a:r>
            <a:endParaRPr lang="en-GB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共享集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3536" y="6638544"/>
            <a:ext cx="1110464" cy="219456"/>
          </a:xfrm>
        </p:spPr>
        <p:txBody>
          <a:bodyPr/>
          <a:lstStyle/>
          <a:p>
            <a:r>
              <a:rPr lang="en-US" smtClean="0"/>
              <a:t>EF-QAD-270</a:t>
            </a:r>
            <a:endParaRPr lang="en-US" dirty="0"/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619510" y="5065689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 </a:t>
            </a:r>
            <a:r>
              <a:rPr lang="en-GB" sz="1600" dirty="0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7054610" y="506410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 </a:t>
            </a:r>
            <a:r>
              <a:rPr lang="en-GB" sz="1600" dirty="0">
                <a:solidFill>
                  <a:srgbClr val="000000"/>
                </a:solidFill>
              </a:rPr>
              <a:t>5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711417" y="2728015"/>
            <a:ext cx="2519603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GL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账户集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449263">
              <a:buClr>
                <a:srgbClr val="FFFFFF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1100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资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产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449263">
              <a:buClr>
                <a:srgbClr val="FFFFFF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1200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负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债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defTabSz="449263">
              <a:buClr>
                <a:srgbClr val="FFFFFF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2000 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收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入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66522" y="5056164"/>
            <a:ext cx="1296988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1</a:t>
            </a:r>
            <a:endParaRPr lang="en-GB" sz="1600" dirty="0">
              <a:solidFill>
                <a:srgbClr val="000000"/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2000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 </a:t>
            </a:r>
            <a:r>
              <a:rPr lang="en-GB" sz="16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635135" y="5057752"/>
            <a:ext cx="1296987" cy="555625"/>
          </a:xfrm>
          <a:prstGeom prst="rect">
            <a:avLst/>
          </a:prstGeom>
          <a:solidFill>
            <a:srgbClr val="BCCEE8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600" dirty="0" smtClean="0">
                <a:solidFill>
                  <a:srgbClr val="000000"/>
                </a:solidFill>
              </a:rPr>
              <a:t>域</a:t>
            </a:r>
            <a:r>
              <a:rPr lang="en-GB" sz="1600" dirty="0" smtClean="0">
                <a:solidFill>
                  <a:srgbClr val="000000"/>
                </a:solidFill>
              </a:rPr>
              <a:t> </a:t>
            </a:r>
            <a:r>
              <a:rPr lang="en-GB" sz="16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629937" y="2671425"/>
            <a:ext cx="2471474" cy="12926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square" lIns="90000" tIns="91440" rIns="90000" bIns="91440">
            <a:spAutoFit/>
          </a:bodyPr>
          <a:lstStyle/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GL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账户集</a:t>
            </a:r>
            <a:r>
              <a:rPr lang="en-GB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资产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负债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l" defTabSz="449263">
              <a:buClr>
                <a:srgbClr val="FFFFFF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300 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收入</a:t>
            </a:r>
            <a:endParaRPr lang="en-G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V="1">
            <a:off x="1391997" y="4089377"/>
            <a:ext cx="960438" cy="958850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 flipV="1">
            <a:off x="2850910" y="4054452"/>
            <a:ext cx="1587" cy="10175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 flipV="1">
            <a:off x="3539885" y="4054452"/>
            <a:ext cx="692150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V="1">
            <a:off x="6283085" y="4051277"/>
            <a:ext cx="312737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H="1" flipV="1">
            <a:off x="7343535" y="4051277"/>
            <a:ext cx="333375" cy="1004887"/>
          </a:xfrm>
          <a:prstGeom prst="line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数据设置情景 实例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48730" y="6638544"/>
            <a:ext cx="1095270" cy="219456"/>
          </a:xfrm>
        </p:spPr>
        <p:txBody>
          <a:bodyPr/>
          <a:lstStyle/>
          <a:p>
            <a:r>
              <a:rPr lang="en-US" smtClean="0"/>
              <a:t>EF-QAD-280</a:t>
            </a:r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987550" y="1762796"/>
            <a:ext cx="5151438" cy="3875088"/>
          </a:xfrm>
          <a:prstGeom prst="can">
            <a:avLst>
              <a:gd name="adj" fmla="val 20486"/>
            </a:avLst>
          </a:prstGeom>
          <a:solidFill>
            <a:schemeClr val="hlink"/>
          </a:solidFill>
          <a:ln w="57150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084966" y="3586834"/>
            <a:ext cx="979488" cy="950912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1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EUR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064453" y="3585246"/>
            <a:ext cx="979487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2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GBP</a:t>
            </a: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4043941" y="3586834"/>
            <a:ext cx="979488" cy="946150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3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023428" y="3585246"/>
            <a:ext cx="9794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4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USD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6002916" y="3585246"/>
            <a:ext cx="1055688" cy="950913"/>
          </a:xfrm>
          <a:prstGeom prst="rect">
            <a:avLst/>
          </a:prstGeom>
          <a:solidFill>
            <a:srgbClr val="BCCEE8"/>
          </a:solidFill>
          <a:ln w="936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域</a:t>
            </a:r>
            <a:r>
              <a:rPr lang="en-GB" sz="1800" dirty="0" smtClean="0"/>
              <a:t>5</a:t>
            </a:r>
            <a:endParaRPr lang="en-GB" sz="1800" dirty="0"/>
          </a:p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800" dirty="0"/>
              <a:t>CHF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003550" y="1931071"/>
            <a:ext cx="2491686" cy="49244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91440" rIns="90000" bIns="91440"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 dirty="0">
                <a:solidFill>
                  <a:schemeClr val="bg1"/>
                </a:solidFill>
              </a:rPr>
              <a:t>QAD EE 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系统</a:t>
            </a:r>
            <a:r>
              <a:rPr lang="en-GB" sz="2000" b="1" dirty="0" smtClean="0">
                <a:solidFill>
                  <a:schemeClr val="bg1"/>
                </a:solidFill>
              </a:rPr>
              <a:t> </a:t>
            </a:r>
            <a:r>
              <a:rPr lang="en-GB" sz="2000" b="1" dirty="0">
                <a:solidFill>
                  <a:schemeClr val="bg1"/>
                </a:solidFill>
              </a:rPr>
              <a:t>-  USD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144713" y="2807371"/>
            <a:ext cx="2806700" cy="550863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algn="ctr"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</a:t>
            </a:r>
            <a:r>
              <a:rPr lang="zh-CN" altLang="en-US" sz="1600" dirty="0" smtClean="0"/>
              <a:t>账户集</a:t>
            </a:r>
            <a:r>
              <a:rPr lang="en-GB" sz="1600" dirty="0" smtClean="0"/>
              <a:t>1</a:t>
            </a:r>
            <a:endParaRPr lang="en-GB" sz="1600" dirty="0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5110162" y="2816896"/>
            <a:ext cx="2028825" cy="533400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dirty="0"/>
              <a:t>GL </a:t>
            </a:r>
            <a:r>
              <a:rPr lang="zh-CN" altLang="en-US" sz="1600" dirty="0" smtClean="0"/>
              <a:t>账户集 </a:t>
            </a:r>
            <a:r>
              <a:rPr lang="en-GB" sz="1600" dirty="0" smtClean="0"/>
              <a:t>2</a:t>
            </a:r>
            <a:endParaRPr lang="en-GB" sz="1600" dirty="0"/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165350" y="4798096"/>
            <a:ext cx="4727575" cy="509588"/>
          </a:xfrm>
          <a:prstGeom prst="rect">
            <a:avLst/>
          </a:prstGeom>
          <a:solidFill>
            <a:srgbClr val="BCCEE8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91440" rIns="90000" bIns="91440" anchor="ctr"/>
          <a:lstStyle/>
          <a:p>
            <a:pPr defTabSz="449263">
              <a:buClr>
                <a:srgbClr val="000000"/>
              </a:buClr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sz="1800" dirty="0" smtClean="0"/>
              <a:t>客户集</a:t>
            </a:r>
            <a:r>
              <a:rPr lang="en-GB" sz="1800" dirty="0" smtClean="0"/>
              <a:t>1</a:t>
            </a:r>
            <a:endParaRPr lang="en-GB" sz="1800" dirty="0"/>
          </a:p>
        </p:txBody>
      </p:sp>
      <p:sp>
        <p:nvSpPr>
          <p:cNvPr id="14" name="Line 15"/>
          <p:cNvSpPr>
            <a:spLocks noChangeShapeType="1"/>
          </p:cNvSpPr>
          <p:nvPr/>
        </p:nvSpPr>
        <p:spPr bwMode="auto">
          <a:xfrm flipH="1" flipV="1">
            <a:off x="2549525" y="3334421"/>
            <a:ext cx="12700" cy="258763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5" name="Line 16"/>
          <p:cNvSpPr>
            <a:spLocks noChangeShapeType="1"/>
          </p:cNvSpPr>
          <p:nvPr/>
        </p:nvSpPr>
        <p:spPr bwMode="auto">
          <a:xfrm flipV="1">
            <a:off x="3543300" y="334553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6" name="Line 17"/>
          <p:cNvSpPr>
            <a:spLocks noChangeShapeType="1"/>
          </p:cNvSpPr>
          <p:nvPr/>
        </p:nvSpPr>
        <p:spPr bwMode="auto">
          <a:xfrm flipV="1">
            <a:off x="4508500" y="3351884"/>
            <a:ext cx="1588" cy="23971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V="1">
            <a:off x="550545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8" name="Line 19"/>
          <p:cNvSpPr>
            <a:spLocks noChangeShapeType="1"/>
          </p:cNvSpPr>
          <p:nvPr/>
        </p:nvSpPr>
        <p:spPr bwMode="auto">
          <a:xfrm flipV="1">
            <a:off x="6464300" y="3345534"/>
            <a:ext cx="1588" cy="246062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>
            <a:off x="2578100" y="4537746"/>
            <a:ext cx="1588" cy="25558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354965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>
            <a:off x="4508500" y="4532984"/>
            <a:ext cx="1588" cy="2603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/>
        </p:nvSpPr>
        <p:spPr bwMode="auto">
          <a:xfrm>
            <a:off x="5505450" y="4526634"/>
            <a:ext cx="1588" cy="273050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6457950" y="4537746"/>
            <a:ext cx="1588" cy="261938"/>
          </a:xfrm>
          <a:prstGeom prst="line">
            <a:avLst/>
          </a:prstGeom>
          <a:noFill/>
          <a:ln w="381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配置文件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EF-QAD-290</a:t>
            </a:r>
            <a:endParaRPr lang="en-US" dirty="0"/>
          </a:p>
        </p:txBody>
      </p:sp>
      <p:grpSp>
        <p:nvGrpSpPr>
          <p:cNvPr id="29" name="Group 28"/>
          <p:cNvGrpSpPr/>
          <p:nvPr/>
        </p:nvGrpSpPr>
        <p:grpSpPr>
          <a:xfrm>
            <a:off x="1503432" y="847799"/>
            <a:ext cx="6119812" cy="5251450"/>
            <a:chOff x="1503432" y="847799"/>
            <a:chExt cx="6119812" cy="5251450"/>
          </a:xfrm>
        </p:grpSpPr>
        <p:sp>
          <p:nvSpPr>
            <p:cNvPr id="4" name="Rectangle 15"/>
            <p:cNvSpPr>
              <a:spLocks noChangeArrowheads="1"/>
            </p:cNvSpPr>
            <p:nvPr/>
          </p:nvSpPr>
          <p:spPr bwMode="auto">
            <a:xfrm>
              <a:off x="1503432" y="847799"/>
              <a:ext cx="3252787" cy="1909763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/>
            </a:p>
          </p:txBody>
        </p:sp>
        <p:sp>
          <p:nvSpPr>
            <p:cNvPr id="5" name="Text Box 16"/>
            <p:cNvSpPr txBox="1">
              <a:spLocks noChangeArrowheads="1"/>
            </p:cNvSpPr>
            <p:nvPr/>
          </p:nvSpPr>
          <p:spPr bwMode="auto">
            <a:xfrm>
              <a:off x="1573282" y="912887"/>
              <a:ext cx="495649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altLang="en-US" sz="1200" dirty="0" smtClean="0"/>
                <a:t>域</a:t>
              </a:r>
              <a:r>
                <a:rPr lang="en-US" sz="1200" dirty="0" smtClean="0"/>
                <a:t> </a:t>
              </a:r>
              <a:r>
                <a:rPr lang="en-US" sz="1200" dirty="0"/>
                <a:t>A</a:t>
              </a:r>
            </a:p>
          </p:txBody>
        </p:sp>
        <p:sp>
          <p:nvSpPr>
            <p:cNvPr id="6" name="Rectangle 17"/>
            <p:cNvSpPr>
              <a:spLocks noChangeArrowheads="1"/>
            </p:cNvSpPr>
            <p:nvPr/>
          </p:nvSpPr>
          <p:spPr bwMode="auto">
            <a:xfrm>
              <a:off x="5018157" y="857324"/>
              <a:ext cx="2605087" cy="1890713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/>
            </a:p>
          </p:txBody>
        </p:sp>
        <p:sp>
          <p:nvSpPr>
            <p:cNvPr id="7" name="Text Box 18"/>
            <p:cNvSpPr txBox="1">
              <a:spLocks noChangeArrowheads="1"/>
            </p:cNvSpPr>
            <p:nvPr/>
          </p:nvSpPr>
          <p:spPr bwMode="auto">
            <a:xfrm>
              <a:off x="6697732" y="922412"/>
              <a:ext cx="470000" cy="27699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zh-CN" altLang="en-US" sz="1200" dirty="0" smtClean="0"/>
                <a:t>域</a:t>
              </a:r>
              <a:r>
                <a:rPr lang="en-US" sz="1200" dirty="0" smtClean="0"/>
                <a:t> </a:t>
              </a:r>
              <a:r>
                <a:rPr lang="en-US" sz="1200" dirty="0"/>
                <a:t>B</a:t>
              </a:r>
            </a:p>
          </p:txBody>
        </p:sp>
        <p:sp>
          <p:nvSpPr>
            <p:cNvPr id="8" name="Rectangle 19"/>
            <p:cNvSpPr>
              <a:spLocks noChangeArrowheads="1"/>
            </p:cNvSpPr>
            <p:nvPr/>
          </p:nvSpPr>
          <p:spPr bwMode="auto">
            <a:xfrm>
              <a:off x="2886741" y="5421387"/>
              <a:ext cx="1869478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r>
                <a:rPr lang="zh-CN" altLang="en-US" sz="1200" dirty="0" smtClean="0"/>
                <a:t>账户共享集</a:t>
              </a:r>
              <a:r>
                <a:rPr lang="en-US" sz="1200" dirty="0" smtClean="0"/>
                <a:t>1</a:t>
              </a:r>
              <a:endParaRPr lang="en-US" sz="1200" dirty="0"/>
            </a:p>
          </p:txBody>
        </p:sp>
        <p:sp>
          <p:nvSpPr>
            <p:cNvPr id="9" name="Rectangle 20"/>
            <p:cNvSpPr>
              <a:spLocks noChangeArrowheads="1"/>
            </p:cNvSpPr>
            <p:nvPr/>
          </p:nvSpPr>
          <p:spPr bwMode="auto">
            <a:xfrm>
              <a:off x="2936981" y="5497587"/>
              <a:ext cx="1734541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dirty="0" smtClean="0"/>
                <a:t>控制账户 </a:t>
              </a:r>
              <a:r>
                <a:rPr lang="en-US" sz="1000" dirty="0" smtClean="0"/>
                <a:t>407100</a:t>
              </a:r>
              <a:endParaRPr lang="en-US" sz="1000" dirty="0"/>
            </a:p>
          </p:txBody>
        </p:sp>
        <p:sp>
          <p:nvSpPr>
            <p:cNvPr id="10" name="Rectangle 21"/>
            <p:cNvSpPr>
              <a:spLocks noChangeArrowheads="1"/>
            </p:cNvSpPr>
            <p:nvPr/>
          </p:nvSpPr>
          <p:spPr bwMode="auto">
            <a:xfrm>
              <a:off x="3589407" y="4352999"/>
              <a:ext cx="2109787" cy="576263"/>
            </a:xfrm>
            <a:prstGeom prst="rect">
              <a:avLst/>
            </a:prstGeom>
            <a:solidFill>
              <a:srgbClr val="EDD1C5"/>
            </a:soli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/>
              <a:r>
                <a:rPr lang="zh-CN" altLang="en-US" sz="1200" dirty="0" smtClean="0"/>
                <a:t>客户控制</a:t>
              </a:r>
              <a:endParaRPr lang="en-US" altLang="zh-CN" sz="1200" dirty="0" smtClean="0"/>
            </a:p>
            <a:p>
              <a:pPr algn="ctr" defTabSz="739775" eaLnBrk="0" hangingPunct="0"/>
              <a:r>
                <a:rPr lang="zh-CN" altLang="en-US" sz="1200" dirty="0" smtClean="0"/>
                <a:t>账户配置文件</a:t>
              </a:r>
              <a:endParaRPr lang="en-US" sz="1200" dirty="0"/>
            </a:p>
          </p:txBody>
        </p:sp>
        <p:sp>
          <p:nvSpPr>
            <p:cNvPr id="11" name="Rectangle 22"/>
            <p:cNvSpPr>
              <a:spLocks noChangeArrowheads="1"/>
            </p:cNvSpPr>
            <p:nvPr/>
          </p:nvSpPr>
          <p:spPr bwMode="auto">
            <a:xfrm>
              <a:off x="5002859" y="5421387"/>
              <a:ext cx="1930503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endParaRPr lang="en-US" sz="1200" b="1" dirty="0"/>
            </a:p>
            <a:p>
              <a:pPr defTabSz="739775" eaLnBrk="0" hangingPunct="0"/>
              <a:r>
                <a:rPr lang="zh-CN" altLang="en-US" sz="1200" dirty="0" smtClean="0"/>
                <a:t>账户共享集</a:t>
              </a:r>
              <a:r>
                <a:rPr lang="en-US" sz="1200" dirty="0" smtClean="0"/>
                <a:t>2</a:t>
              </a:r>
              <a:endParaRPr lang="en-US" sz="1200" dirty="0"/>
            </a:p>
          </p:txBody>
        </p:sp>
        <p:sp>
          <p:nvSpPr>
            <p:cNvPr id="12" name="Rectangle 23"/>
            <p:cNvSpPr>
              <a:spLocks noChangeArrowheads="1"/>
            </p:cNvSpPr>
            <p:nvPr/>
          </p:nvSpPr>
          <p:spPr bwMode="auto">
            <a:xfrm>
              <a:off x="5093292" y="5497587"/>
              <a:ext cx="1694872" cy="306387"/>
            </a:xfrm>
            <a:prstGeom prst="rect">
              <a:avLst/>
            </a:prstGeom>
            <a:solidFill>
              <a:srgbClr val="EDD1C5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dirty="0" smtClean="0"/>
                <a:t>控制账户 </a:t>
              </a:r>
              <a:r>
                <a:rPr lang="en-US" sz="1000" dirty="0" smtClean="0"/>
                <a:t>407120</a:t>
              </a:r>
              <a:endParaRPr lang="en-US" sz="1000" dirty="0"/>
            </a:p>
          </p:txBody>
        </p:sp>
        <p:sp>
          <p:nvSpPr>
            <p:cNvPr id="13" name="Rectangle 24"/>
            <p:cNvSpPr>
              <a:spLocks noChangeArrowheads="1"/>
            </p:cNvSpPr>
            <p:nvPr/>
          </p:nvSpPr>
          <p:spPr bwMode="auto">
            <a:xfrm>
              <a:off x="2940119" y="3192537"/>
              <a:ext cx="3309938" cy="677862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6287C6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algn="ctr" defTabSz="739775" eaLnBrk="0" hangingPunct="0"/>
              <a:r>
                <a:rPr lang="zh-CN" altLang="en-US" sz="1200" dirty="0" smtClean="0"/>
                <a:t>客户共享集</a:t>
              </a:r>
              <a:endParaRPr lang="en-US" sz="1200" dirty="0"/>
            </a:p>
          </p:txBody>
        </p:sp>
        <p:sp>
          <p:nvSpPr>
            <p:cNvPr id="14" name="Rectangle 25"/>
            <p:cNvSpPr>
              <a:spLocks noChangeArrowheads="1"/>
            </p:cNvSpPr>
            <p:nvPr/>
          </p:nvSpPr>
          <p:spPr bwMode="auto">
            <a:xfrm>
              <a:off x="1616144" y="1257374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200" dirty="0" smtClean="0"/>
                <a:t>会计单位</a:t>
              </a:r>
              <a:r>
                <a:rPr lang="en-US" sz="1200" dirty="0" smtClean="0"/>
                <a:t> </a:t>
              </a:r>
              <a:r>
                <a:rPr lang="en-US" sz="1200" dirty="0"/>
                <a:t>1 - US</a:t>
              </a:r>
            </a:p>
          </p:txBody>
        </p:sp>
        <p:sp>
          <p:nvSpPr>
            <p:cNvPr id="15" name="Rectangle 26"/>
            <p:cNvSpPr>
              <a:spLocks noChangeArrowheads="1"/>
            </p:cNvSpPr>
            <p:nvPr/>
          </p:nvSpPr>
          <p:spPr bwMode="auto">
            <a:xfrm>
              <a:off x="2568644" y="1666949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200" dirty="0" smtClean="0"/>
                <a:t>会计单位</a:t>
              </a:r>
              <a:r>
                <a:rPr lang="en-US" sz="1200" dirty="0" smtClean="0"/>
                <a:t>2 </a:t>
              </a:r>
              <a:r>
                <a:rPr lang="en-US" sz="1200" dirty="0"/>
                <a:t>- UK</a:t>
              </a:r>
            </a:p>
          </p:txBody>
        </p:sp>
        <p:sp>
          <p:nvSpPr>
            <p:cNvPr id="16" name="Rectangle 27"/>
            <p:cNvSpPr>
              <a:spLocks noChangeArrowheads="1"/>
            </p:cNvSpPr>
            <p:nvPr/>
          </p:nvSpPr>
          <p:spPr bwMode="auto">
            <a:xfrm>
              <a:off x="3511619" y="2071762"/>
              <a:ext cx="1109663" cy="592137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100" dirty="0" smtClean="0"/>
                <a:t>会计单位</a:t>
              </a:r>
              <a:r>
                <a:rPr lang="en-US" sz="1100" dirty="0" smtClean="0"/>
                <a:t>3 </a:t>
              </a:r>
              <a:r>
                <a:rPr lang="en-US" sz="1100" dirty="0"/>
                <a:t>- JPN</a:t>
              </a:r>
            </a:p>
          </p:txBody>
        </p:sp>
        <p:sp>
          <p:nvSpPr>
            <p:cNvPr id="17" name="Rectangle 28"/>
            <p:cNvSpPr>
              <a:spLocks noChangeArrowheads="1"/>
            </p:cNvSpPr>
            <p:nvPr/>
          </p:nvSpPr>
          <p:spPr bwMode="auto">
            <a:xfrm>
              <a:off x="5168969" y="1666949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200" dirty="0" smtClean="0"/>
                <a:t>会计单位</a:t>
              </a:r>
              <a:r>
                <a:rPr lang="en-US" sz="1200" dirty="0" smtClean="0"/>
                <a:t>4 </a:t>
              </a:r>
              <a:r>
                <a:rPr lang="en-US" sz="1200" dirty="0"/>
                <a:t>- DE</a:t>
              </a:r>
            </a:p>
          </p:txBody>
        </p:sp>
        <p:sp>
          <p:nvSpPr>
            <p:cNvPr id="18" name="Rectangle 29"/>
            <p:cNvSpPr>
              <a:spLocks noChangeArrowheads="1"/>
            </p:cNvSpPr>
            <p:nvPr/>
          </p:nvSpPr>
          <p:spPr bwMode="auto">
            <a:xfrm>
              <a:off x="6111944" y="1257374"/>
              <a:ext cx="1109663" cy="592138"/>
            </a:xfrm>
            <a:prstGeom prst="rect">
              <a:avLst/>
            </a:prstGeom>
            <a:solidFill>
              <a:srgbClr val="FAF6EB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200" dirty="0" smtClean="0"/>
                <a:t>会计单位</a:t>
              </a:r>
              <a:r>
                <a:rPr lang="en-US" sz="1200" dirty="0" smtClean="0"/>
                <a:t>5 </a:t>
              </a:r>
              <a:r>
                <a:rPr lang="en-US" sz="1200" dirty="0"/>
                <a:t>- FR</a:t>
              </a: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auto">
            <a:xfrm>
              <a:off x="5041969" y="4927674"/>
              <a:ext cx="793750" cy="48577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auto">
            <a:xfrm flipH="1">
              <a:off x="3784669" y="4932437"/>
              <a:ext cx="546100" cy="4826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auto">
            <a:xfrm>
              <a:off x="2173357" y="1844749"/>
              <a:ext cx="949325" cy="133985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auto">
            <a:xfrm>
              <a:off x="3138557" y="2263849"/>
              <a:ext cx="274637" cy="9191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auto">
            <a:xfrm flipH="1">
              <a:off x="3818007" y="2660724"/>
              <a:ext cx="174625" cy="5207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auto">
            <a:xfrm flipH="1">
              <a:off x="5481707" y="2260674"/>
              <a:ext cx="250825" cy="915988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Line 36"/>
            <p:cNvSpPr>
              <a:spLocks noChangeShapeType="1"/>
            </p:cNvSpPr>
            <p:nvPr/>
          </p:nvSpPr>
          <p:spPr bwMode="auto">
            <a:xfrm flipH="1">
              <a:off x="6030982" y="1851099"/>
              <a:ext cx="635000" cy="133667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Line 37"/>
            <p:cNvSpPr>
              <a:spLocks noChangeShapeType="1"/>
            </p:cNvSpPr>
            <p:nvPr/>
          </p:nvSpPr>
          <p:spPr bwMode="auto">
            <a:xfrm flipH="1" flipV="1">
              <a:off x="3484632" y="3875162"/>
              <a:ext cx="650875" cy="4699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Line 38"/>
            <p:cNvSpPr>
              <a:spLocks noChangeShapeType="1"/>
            </p:cNvSpPr>
            <p:nvPr/>
          </p:nvSpPr>
          <p:spPr bwMode="auto">
            <a:xfrm flipV="1">
              <a:off x="4987994" y="3867224"/>
              <a:ext cx="765175" cy="47625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每一个客户，供应商，会计单位和员工被连接到业务关系代码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在数据库或域级别定义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当创建一个新的客户或供应商可以创建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业务关系有不同的地址类型：</a:t>
            </a:r>
            <a:endParaRPr lang="en-GB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业务关系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smtClean="0"/>
              <a:t>EF-QAD-300</a:t>
            </a:r>
            <a:endParaRPr lang="en-US" dirty="0"/>
          </a:p>
        </p:txBody>
      </p:sp>
      <p:graphicFrame>
        <p:nvGraphicFramePr>
          <p:cNvPr id="5" name="Group 18"/>
          <p:cNvGraphicFramePr>
            <a:graphicFrameLocks/>
          </p:cNvGraphicFramePr>
          <p:nvPr/>
        </p:nvGraphicFramePr>
        <p:xfrm>
          <a:off x="1244077" y="4196341"/>
          <a:ext cx="6642100" cy="1257300"/>
        </p:xfrm>
        <a:graphic>
          <a:graphicData uri="http://schemas.openxmlformats.org/drawingml/2006/table">
            <a:tbl>
              <a:tblPr/>
              <a:tblGrid>
                <a:gridCol w="3321050"/>
                <a:gridCol w="3321050"/>
              </a:tblGrid>
              <a:tr h="125730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公司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发货到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lang="zh-CN" altLang="en-US" sz="2000" dirty="0" smtClean="0"/>
                        <a:t>催缴单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lang="zh-CN" altLang="en-US" sz="2000" dirty="0" smtClean="0"/>
                        <a:t>汇款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码头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最终用户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业务共享架构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05203" y="6638544"/>
            <a:ext cx="1138797" cy="219456"/>
          </a:xfrm>
        </p:spPr>
        <p:txBody>
          <a:bodyPr/>
          <a:lstStyle/>
          <a:p>
            <a:r>
              <a:rPr lang="en-US" smtClean="0"/>
              <a:t>EF-QAD-310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145615" y="26372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客户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139265" y="3329376"/>
            <a:ext cx="958850" cy="596900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/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供应商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23690" y="29801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3523690" y="45803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3523690" y="53423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3523690" y="13418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523690" y="21038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523690" y="3665926"/>
            <a:ext cx="152400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>
            <a:spAutoFit/>
          </a:bodyPr>
          <a:lstStyle/>
          <a:p>
            <a:r>
              <a:rPr lang="zh-CN" altLang="en-US" sz="1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业务关系</a:t>
            </a: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6605028" y="1913326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公司组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1145615" y="1684726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客户</a:t>
            </a:r>
            <a:endParaRPr lang="en-US" sz="1200" b="1" dirty="0" smtClean="0">
              <a:solidFill>
                <a:schemeClr val="bg1"/>
              </a:solidFill>
            </a:endParaRPr>
          </a:p>
          <a:p>
            <a:r>
              <a:rPr lang="en-US" sz="1200" b="1" dirty="0">
                <a:solidFill>
                  <a:schemeClr val="bg1"/>
                </a:solidFill>
              </a:rPr>
              <a:t/>
            </a:r>
            <a:br>
              <a:rPr lang="en-US" sz="1200" b="1" dirty="0">
                <a:solidFill>
                  <a:schemeClr val="bg1"/>
                </a:solidFill>
              </a:rPr>
            </a:b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1024930" y="4560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公司间</a:t>
            </a:r>
            <a:r>
              <a:rPr lang="en-US" sz="1200" b="1" dirty="0" smtClean="0">
                <a:solidFill>
                  <a:schemeClr val="bg1"/>
                </a:solidFill>
              </a:rPr>
              <a:t>1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1024930" y="5322230"/>
            <a:ext cx="1154111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公司间</a:t>
            </a:r>
            <a:r>
              <a:rPr lang="en-US" sz="1200" b="1" dirty="0" smtClean="0">
                <a:solidFill>
                  <a:schemeClr val="bg1"/>
                </a:solidFill>
              </a:rPr>
              <a:t>2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1142440" y="987814"/>
            <a:ext cx="944563" cy="606425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tIns="91440" bIns="91440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客户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17" name="Rectangle 27"/>
          <p:cNvSpPr>
            <a:spLocks noChangeArrowheads="1"/>
          </p:cNvSpPr>
          <p:nvPr/>
        </p:nvSpPr>
        <p:spPr bwMode="auto">
          <a:xfrm>
            <a:off x="6605028" y="3885001"/>
            <a:ext cx="1400175" cy="996950"/>
          </a:xfrm>
          <a:prstGeom prst="rect">
            <a:avLst/>
          </a:prstGeom>
          <a:solidFill>
            <a:schemeClr val="folHlink"/>
          </a:solidFill>
          <a:ln w="57150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tIns="91440" bIns="91440" anchor="ctr" anchorCtr="1"/>
          <a:lstStyle/>
          <a:p>
            <a:r>
              <a:rPr lang="zh-CN" altLang="en-US" sz="1200" b="1" dirty="0" smtClean="0">
                <a:solidFill>
                  <a:schemeClr val="bg1"/>
                </a:solidFill>
              </a:rPr>
              <a:t>公司组</a:t>
            </a:r>
            <a:endParaRPr lang="en-US" sz="1200" b="1" dirty="0">
              <a:solidFill>
                <a:schemeClr val="bg1"/>
              </a:solidFill>
            </a:endParaRPr>
          </a:p>
        </p:txBody>
      </p:sp>
      <p:cxnSp>
        <p:nvCxnSpPr>
          <p:cNvPr id="18" name="AutoShape 31"/>
          <p:cNvCxnSpPr>
            <a:cxnSpLocks noChangeShapeType="1"/>
            <a:stCxn id="13" idx="3"/>
            <a:endCxn id="9" idx="1"/>
          </p:cNvCxnSpPr>
          <p:nvPr/>
        </p:nvCxnSpPr>
        <p:spPr bwMode="auto">
          <a:xfrm flipV="1">
            <a:off x="2090178" y="1526492"/>
            <a:ext cx="1433512" cy="46144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" name="AutoShape 32"/>
          <p:cNvCxnSpPr>
            <a:cxnSpLocks noChangeShapeType="1"/>
            <a:stCxn id="16" idx="3"/>
            <a:endCxn id="9" idx="1"/>
          </p:cNvCxnSpPr>
          <p:nvPr/>
        </p:nvCxnSpPr>
        <p:spPr bwMode="auto">
          <a:xfrm>
            <a:off x="2087003" y="1291027"/>
            <a:ext cx="1436687" cy="23546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" name="AutoShape 33"/>
          <p:cNvCxnSpPr>
            <a:cxnSpLocks noChangeShapeType="1"/>
            <a:stCxn id="4" idx="3"/>
            <a:endCxn id="6" idx="1"/>
          </p:cNvCxnSpPr>
          <p:nvPr/>
        </p:nvCxnSpPr>
        <p:spPr bwMode="auto">
          <a:xfrm>
            <a:off x="2090178" y="2940439"/>
            <a:ext cx="1433512" cy="22435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1" name="AutoShape 34"/>
          <p:cNvCxnSpPr>
            <a:cxnSpLocks noChangeShapeType="1"/>
            <a:stCxn id="5" idx="3"/>
            <a:endCxn id="6" idx="1"/>
          </p:cNvCxnSpPr>
          <p:nvPr/>
        </p:nvCxnSpPr>
        <p:spPr bwMode="auto">
          <a:xfrm flipV="1">
            <a:off x="2098115" y="3164792"/>
            <a:ext cx="1425575" cy="46303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" name="AutoShape 35"/>
          <p:cNvCxnSpPr>
            <a:cxnSpLocks noChangeShapeType="1"/>
            <a:stCxn id="14" idx="3"/>
            <a:endCxn id="7" idx="1"/>
          </p:cNvCxnSpPr>
          <p:nvPr/>
        </p:nvCxnSpPr>
        <p:spPr bwMode="auto">
          <a:xfrm flipV="1">
            <a:off x="2179041" y="4764992"/>
            <a:ext cx="1344649" cy="98451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AutoShape 36"/>
          <p:cNvCxnSpPr>
            <a:cxnSpLocks noChangeShapeType="1"/>
            <a:stCxn id="15" idx="3"/>
            <a:endCxn id="8" idx="1"/>
          </p:cNvCxnSpPr>
          <p:nvPr/>
        </p:nvCxnSpPr>
        <p:spPr bwMode="auto">
          <a:xfrm flipV="1">
            <a:off x="2179041" y="5526992"/>
            <a:ext cx="1344649" cy="98451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4" name="AutoShape 37"/>
          <p:cNvCxnSpPr>
            <a:cxnSpLocks noChangeShapeType="1"/>
            <a:stCxn id="10" idx="3"/>
            <a:endCxn id="12" idx="1"/>
          </p:cNvCxnSpPr>
          <p:nvPr/>
        </p:nvCxnSpPr>
        <p:spPr bwMode="auto">
          <a:xfrm>
            <a:off x="5047690" y="2288492"/>
            <a:ext cx="1557338" cy="123309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5" name="AutoShape 38"/>
          <p:cNvCxnSpPr>
            <a:cxnSpLocks noChangeShapeType="1"/>
            <a:stCxn id="6" idx="3"/>
            <a:endCxn id="12" idx="1"/>
          </p:cNvCxnSpPr>
          <p:nvPr/>
        </p:nvCxnSpPr>
        <p:spPr bwMode="auto">
          <a:xfrm flipV="1">
            <a:off x="5047690" y="2411801"/>
            <a:ext cx="1557338" cy="75299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6" name="AutoShape 40"/>
          <p:cNvCxnSpPr>
            <a:cxnSpLocks noChangeShapeType="1"/>
            <a:stCxn id="7" idx="3"/>
            <a:endCxn id="17" idx="1"/>
          </p:cNvCxnSpPr>
          <p:nvPr/>
        </p:nvCxnSpPr>
        <p:spPr bwMode="auto">
          <a:xfrm flipV="1">
            <a:off x="5047690" y="4383476"/>
            <a:ext cx="1557338" cy="38151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7" name="AutoShape 41"/>
          <p:cNvCxnSpPr>
            <a:cxnSpLocks noChangeShapeType="1"/>
            <a:stCxn id="8" idx="3"/>
            <a:endCxn id="17" idx="1"/>
          </p:cNvCxnSpPr>
          <p:nvPr/>
        </p:nvCxnSpPr>
        <p:spPr bwMode="auto">
          <a:xfrm flipV="1">
            <a:off x="5047690" y="4383476"/>
            <a:ext cx="1557338" cy="114351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999</TotalTime>
  <Words>1214</Words>
  <Application>Microsoft Office PowerPoint</Application>
  <PresentationFormat>On-screen Show (4:3)</PresentationFormat>
  <Paragraphs>258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 QAD 财务概念</vt:lpstr>
      <vt:lpstr>概述</vt:lpstr>
      <vt:lpstr>业务数据模型</vt:lpstr>
      <vt:lpstr>四个数据层</vt:lpstr>
      <vt:lpstr>共享集</vt:lpstr>
      <vt:lpstr>数据设置情景 实例</vt:lpstr>
      <vt:lpstr>配置文件</vt:lpstr>
      <vt:lpstr>业务关系</vt:lpstr>
      <vt:lpstr>业务共享架构</vt:lpstr>
      <vt:lpstr>会计层</vt:lpstr>
      <vt:lpstr>会计层和报表</vt:lpstr>
      <vt:lpstr>日记账</vt:lpstr>
      <vt:lpstr>GL 账户创建</vt:lpstr>
      <vt:lpstr>GL 分析代码段</vt:lpstr>
      <vt:lpstr>在总账中附加代码维度</vt:lpstr>
      <vt:lpstr>替换会计科目</vt:lpstr>
      <vt:lpstr>双本位币</vt:lpstr>
      <vt:lpstr>定义</vt:lpstr>
      <vt:lpstr>实例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xcm</cp:lastModifiedBy>
  <cp:revision>73</cp:revision>
  <dcterms:created xsi:type="dcterms:W3CDTF">2010-10-05T00:44:07Z</dcterms:created>
  <dcterms:modified xsi:type="dcterms:W3CDTF">2011-11-29T07:55:58Z</dcterms:modified>
</cp:coreProperties>
</file>