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3"/>
  </p:notesMasterIdLst>
  <p:handoutMasterIdLst>
    <p:handoutMasterId r:id="rId14"/>
  </p:handoutMasterIdLst>
  <p:sldIdLst>
    <p:sldId id="264" r:id="rId2"/>
    <p:sldId id="301" r:id="rId3"/>
    <p:sldId id="289" r:id="rId4"/>
    <p:sldId id="311" r:id="rId5"/>
    <p:sldId id="312" r:id="rId6"/>
    <p:sldId id="287" r:id="rId7"/>
    <p:sldId id="310" r:id="rId8"/>
    <p:sldId id="313" r:id="rId9"/>
    <p:sldId id="314" r:id="rId10"/>
    <p:sldId id="302" r:id="rId11"/>
    <p:sldId id="309" r:id="rId12"/>
  </p:sldIdLst>
  <p:sldSz cx="9144000" cy="6858000" type="screen4x3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000066"/>
    <a:srgbClr val="E7F7FF"/>
    <a:srgbClr val="C9EDFF"/>
    <a:srgbClr val="0033CC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95" autoAdjust="0"/>
    <p:restoredTop sz="92461" autoAdjust="0"/>
  </p:normalViewPr>
  <p:slideViewPr>
    <p:cSldViewPr snapToGrid="0">
      <p:cViewPr varScale="1">
        <p:scale>
          <a:sx n="84" d="100"/>
          <a:sy n="84" d="100"/>
        </p:scale>
        <p:origin x="-10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BBE3A0EC-BFEB-4D20-A0BA-E238884080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smtClean="0">
                <a:latin typeface="Arial" charset="0"/>
              </a:defRPr>
            </a:lvl1pPr>
          </a:lstStyle>
          <a:p>
            <a:pPr>
              <a:defRPr/>
            </a:pPr>
            <a:fld id="{8724E284-EB97-48E5-B012-50F44992C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D75272-A9D6-4045-A71B-921BBD8F62A7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应付账款处理流程</a:t>
            </a:r>
            <a:endParaRPr lang="en-US" sz="2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z="180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电子转</a:t>
            </a:r>
            <a:r>
              <a:rPr lang="zh-CN" altLang="en-US" sz="2400" dirty="0" smtClean="0"/>
              <a:t>账</a:t>
            </a:r>
            <a:endParaRPr lang="en-US" sz="2400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/>
              <a:t>选用支付选择执行</a:t>
            </a: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sz="2000" dirty="0" smtClean="0"/>
              <a:t>选用</a:t>
            </a:r>
            <a:r>
              <a:rPr lang="en-US" sz="2000" dirty="0" smtClean="0"/>
              <a:t>EDI </a:t>
            </a:r>
            <a:r>
              <a:rPr lang="zh-CN" altLang="en-US" sz="2000" dirty="0" smtClean="0"/>
              <a:t>作为支付格式转换</a:t>
            </a: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支票付款</a:t>
            </a:r>
            <a:endParaRPr lang="en-US" sz="2400" dirty="0" smtClean="0"/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使用供应商支票打印</a:t>
            </a: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用</a:t>
            </a:r>
            <a:r>
              <a:rPr lang="en-US" sz="2000" dirty="0" smtClean="0"/>
              <a:t> </a:t>
            </a:r>
            <a:r>
              <a:rPr lang="zh-CN" altLang="en-US" sz="2000" dirty="0" smtClean="0"/>
              <a:t>或</a:t>
            </a:r>
            <a:r>
              <a:rPr lang="zh-CN" altLang="en-US" sz="2000" dirty="0" smtClean="0"/>
              <a:t>不用</a:t>
            </a:r>
            <a:r>
              <a:rPr lang="en-US" sz="2000" dirty="0" smtClean="0"/>
              <a:t>PIP </a:t>
            </a:r>
            <a:r>
              <a:rPr lang="zh-CN" altLang="en-US" sz="2000" dirty="0" smtClean="0"/>
              <a:t>账户</a:t>
            </a:r>
            <a:r>
              <a:rPr lang="en-US" sz="2000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推荐用</a:t>
            </a:r>
            <a:r>
              <a:rPr lang="en-US" sz="2000" dirty="0" smtClean="0"/>
              <a:t>PIP </a:t>
            </a:r>
            <a:r>
              <a:rPr lang="zh-CN" altLang="en-US" sz="2000" dirty="0" smtClean="0"/>
              <a:t>账</a:t>
            </a:r>
            <a:r>
              <a:rPr lang="zh-CN" altLang="en-US" sz="2000" dirty="0" smtClean="0"/>
              <a:t>户</a:t>
            </a:r>
            <a:r>
              <a:rPr lang="en-US" sz="2000" dirty="0" smtClean="0"/>
              <a:t>)</a:t>
            </a: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zh-CN" altLang="en-US" sz="2400" dirty="0" smtClean="0"/>
              <a:t>其他支付凭证</a:t>
            </a:r>
            <a:endParaRPr lang="en-US" sz="2400" dirty="0" smtClean="0"/>
          </a:p>
          <a:p>
            <a:pPr lvl="1">
              <a:lnSpc>
                <a:spcPct val="80000"/>
              </a:lnSpc>
            </a:pPr>
            <a:r>
              <a:rPr lang="zh-CN" altLang="en-US" sz="2100" dirty="0" smtClean="0"/>
              <a:t>汇</a:t>
            </a:r>
            <a:r>
              <a:rPr lang="zh-CN" altLang="en-US" sz="2100" dirty="0" smtClean="0"/>
              <a:t>票，类似于支票</a:t>
            </a:r>
            <a:endParaRPr lang="en-US" sz="2100" dirty="0" smtClean="0"/>
          </a:p>
          <a:p>
            <a:pPr lvl="1">
              <a:lnSpc>
                <a:spcPct val="80000"/>
              </a:lnSpc>
            </a:pPr>
            <a:r>
              <a:rPr lang="zh-CN" altLang="en-US" sz="2100" dirty="0" smtClean="0"/>
              <a:t>书面转账，类似于电子转账</a:t>
            </a:r>
            <a:endParaRPr lang="en-US" sz="2100" dirty="0" smtClean="0"/>
          </a:p>
          <a:p>
            <a:pPr lvl="1">
              <a:lnSpc>
                <a:spcPct val="80000"/>
              </a:lnSpc>
            </a:pPr>
            <a:r>
              <a:rPr lang="zh-CN" altLang="en-US" sz="2100" dirty="0" smtClean="0"/>
              <a:t>本票</a:t>
            </a:r>
            <a:r>
              <a:rPr lang="en-US" sz="2100" dirty="0" smtClean="0"/>
              <a:t>, </a:t>
            </a:r>
            <a:r>
              <a:rPr lang="zh-CN" altLang="en-US" sz="2100" dirty="0" smtClean="0"/>
              <a:t>汇总表，类似于支票和汇票</a:t>
            </a:r>
            <a:endParaRPr lang="en-US" sz="2100" dirty="0" smtClean="0"/>
          </a:p>
          <a:p>
            <a:pPr lvl="1">
              <a:lnSpc>
                <a:spcPct val="80000"/>
              </a:lnSpc>
            </a:pPr>
            <a:r>
              <a:rPr lang="zh-CN" altLang="en-US" sz="2100" dirty="0" smtClean="0"/>
              <a:t>现金，直接在银行，现金对账单处理</a:t>
            </a:r>
            <a:endParaRPr lang="en-US" sz="2100" dirty="0" smtClean="0"/>
          </a:p>
          <a:p>
            <a:pPr lvl="1" eaLnBrk="1" hangingPunct="1">
              <a:lnSpc>
                <a:spcPct val="80000"/>
              </a:lnSpc>
            </a:pPr>
            <a:endParaRPr lang="en-US" sz="1800" dirty="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AP </a:t>
            </a:r>
            <a:r>
              <a:rPr lang="zh-CN" altLang="en-US" dirty="0" smtClean="0"/>
              <a:t>支付凭证</a:t>
            </a:r>
            <a:endParaRPr lang="en-US" dirty="0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6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4875" y="2097290"/>
            <a:ext cx="7315200" cy="2760663"/>
          </a:xfrm>
          <a:noFill/>
          <a:ln w="3175">
            <a:solidFill>
              <a:srgbClr val="000000"/>
            </a:solidFill>
          </a:ln>
        </p:spPr>
      </p:pic>
      <p:sp>
        <p:nvSpPr>
          <p:cNvPr id="13316" name="Rectangle 8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动手练习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EF-AP-160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快速处理演示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功</a:t>
            </a:r>
            <a:r>
              <a:rPr lang="zh-CN" altLang="en-US" dirty="0" smtClean="0"/>
              <a:t>能概述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从采购单到支付</a:t>
            </a:r>
            <a:r>
              <a:rPr lang="en-US" dirty="0" smtClean="0"/>
              <a:t> </a:t>
            </a:r>
            <a:r>
              <a:rPr lang="en-US" dirty="0" smtClean="0"/>
              <a:t>– </a:t>
            </a:r>
            <a:r>
              <a:rPr lang="zh-CN" altLang="en-US" dirty="0" smtClean="0"/>
              <a:t>处理流程</a:t>
            </a:r>
            <a:endParaRPr lang="en-US" dirty="0" smtClean="0"/>
          </a:p>
          <a:p>
            <a:pPr lvl="1" eaLnBrk="1" hangingPunct="1"/>
            <a:r>
              <a:rPr lang="en-US" dirty="0" smtClean="0"/>
              <a:t>AP </a:t>
            </a:r>
            <a:r>
              <a:rPr lang="zh-CN" altLang="en-US" dirty="0" smtClean="0"/>
              <a:t>付款凭证和处理流程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动手练习</a:t>
            </a:r>
            <a:endParaRPr lang="en-US" dirty="0" smtClean="0"/>
          </a:p>
        </p:txBody>
      </p:sp>
      <p:sp>
        <p:nvSpPr>
          <p:cNvPr id="4100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400" dirty="0" smtClean="0"/>
              <a:t>运行</a:t>
            </a: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r>
              <a:rPr lang="zh-CN" altLang="en-US" sz="2000" dirty="0" smtClean="0"/>
              <a:t>采购单维护</a:t>
            </a:r>
            <a:endParaRPr lang="en-US" altLang="zh-CN" sz="2000" dirty="0" smtClean="0"/>
          </a:p>
          <a:p>
            <a:pPr lvl="1" eaLnBrk="1" hangingPunct="1">
              <a:lnSpc>
                <a:spcPct val="90000"/>
              </a:lnSpc>
            </a:pPr>
            <a:r>
              <a:rPr lang="zh-CN" altLang="en-US" sz="2000" dirty="0" smtClean="0"/>
              <a:t>采购</a:t>
            </a:r>
            <a:r>
              <a:rPr lang="zh-CN" altLang="en-US" sz="2000" dirty="0" smtClean="0"/>
              <a:t>单收货</a:t>
            </a: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 smtClean="0"/>
              <a:t>财务</a:t>
            </a: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AP </a:t>
            </a:r>
            <a:r>
              <a:rPr lang="zh-CN" altLang="en-US" sz="2000" dirty="0" smtClean="0"/>
              <a:t>发票</a:t>
            </a:r>
            <a:endParaRPr lang="en-US" sz="2000" dirty="0" smtClean="0"/>
          </a:p>
          <a:p>
            <a:pPr lvl="2" eaLnBrk="1" hangingPunct="1">
              <a:lnSpc>
                <a:spcPct val="90000"/>
              </a:lnSpc>
            </a:pPr>
            <a:r>
              <a:rPr lang="zh-CN" altLang="en-US" sz="1800" dirty="0" smtClean="0"/>
              <a:t>供应商发票创建</a:t>
            </a:r>
            <a:endParaRPr lang="en-US" sz="1800" dirty="0" smtClean="0"/>
          </a:p>
          <a:p>
            <a:pPr lvl="2" eaLnBrk="1" hangingPunct="1">
              <a:lnSpc>
                <a:spcPct val="90000"/>
              </a:lnSpc>
            </a:pPr>
            <a:r>
              <a:rPr lang="zh-CN" altLang="en-US" sz="1800" dirty="0" smtClean="0"/>
              <a:t>收料单匹配</a:t>
            </a:r>
            <a:endParaRPr lang="en-US" sz="18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AP </a:t>
            </a:r>
            <a:r>
              <a:rPr lang="zh-CN" altLang="en-US" sz="2000" dirty="0" smtClean="0"/>
              <a:t>支付</a:t>
            </a:r>
            <a:endParaRPr lang="en-US" sz="2000" dirty="0" smtClean="0"/>
          </a:p>
          <a:p>
            <a:pPr lvl="2" eaLnBrk="1" hangingPunct="1">
              <a:lnSpc>
                <a:spcPct val="90000"/>
              </a:lnSpc>
            </a:pPr>
            <a:r>
              <a:rPr lang="zh-CN" altLang="en-US" sz="1800" dirty="0" smtClean="0"/>
              <a:t>供应商支付选择</a:t>
            </a:r>
            <a:endParaRPr lang="en-US" sz="1800" dirty="0" smtClean="0"/>
          </a:p>
          <a:p>
            <a:pPr lvl="3" eaLnBrk="1" hangingPunct="1">
              <a:lnSpc>
                <a:spcPct val="90000"/>
              </a:lnSpc>
            </a:pPr>
            <a:r>
              <a:rPr lang="zh-CN" altLang="en-US" sz="1600" dirty="0" smtClean="0"/>
              <a:t>创建</a:t>
            </a:r>
            <a:endParaRPr lang="en-US" sz="1600" dirty="0" smtClean="0"/>
          </a:p>
          <a:p>
            <a:pPr lvl="3" eaLnBrk="1" hangingPunct="1">
              <a:lnSpc>
                <a:spcPct val="90000"/>
              </a:lnSpc>
            </a:pPr>
            <a:r>
              <a:rPr lang="zh-CN" altLang="en-US" sz="1600" dirty="0" smtClean="0"/>
              <a:t>登记</a:t>
            </a:r>
            <a:endParaRPr lang="en-US" sz="1600" dirty="0" smtClean="0"/>
          </a:p>
          <a:p>
            <a:pPr lvl="3" eaLnBrk="1" hangingPunct="1">
              <a:lnSpc>
                <a:spcPct val="90000"/>
              </a:lnSpc>
            </a:pPr>
            <a:r>
              <a:rPr lang="zh-CN" altLang="en-US" sz="1600" dirty="0" smtClean="0"/>
              <a:t>执行和供应商支票打印</a:t>
            </a:r>
            <a:endParaRPr lang="en-US" sz="1600" dirty="0" smtClean="0"/>
          </a:p>
          <a:p>
            <a:pPr lvl="2" eaLnBrk="1" hangingPunct="1">
              <a:lnSpc>
                <a:spcPct val="90000"/>
              </a:lnSpc>
            </a:pPr>
            <a:r>
              <a:rPr lang="zh-CN" altLang="en-US" sz="1800" dirty="0" smtClean="0"/>
              <a:t>银行对账单创建或供应商支付状态改变</a:t>
            </a:r>
            <a:endParaRPr lang="en-US" sz="1600" dirty="0" smtClean="0"/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Processing Functional 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采购单处理流程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EF-AP-060</a:t>
            </a:r>
          </a:p>
        </p:txBody>
      </p:sp>
      <p:pic>
        <p:nvPicPr>
          <p:cNvPr id="6147" name="Picture 5" descr="PO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624" y="716735"/>
            <a:ext cx="5781675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采购单收货处理流程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EF-AP-065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76079" y="1009942"/>
            <a:ext cx="7381875" cy="4905375"/>
            <a:chOff x="1554163" y="1441450"/>
            <a:chExt cx="7381875" cy="4905375"/>
          </a:xfrm>
        </p:grpSpPr>
        <p:pic>
          <p:nvPicPr>
            <p:cNvPr id="7171" name="Picture 4" descr="PO_Receipt Proces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54163" y="1441450"/>
              <a:ext cx="5572125" cy="4905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3" name="AutoShape 6"/>
            <p:cNvSpPr>
              <a:spLocks noChangeArrowheads="1"/>
            </p:cNvSpPr>
            <p:nvPr/>
          </p:nvSpPr>
          <p:spPr bwMode="auto">
            <a:xfrm>
              <a:off x="6650038" y="4256088"/>
              <a:ext cx="2286000" cy="1371600"/>
            </a:xfrm>
            <a:prstGeom prst="flowChartAlternateProcess">
              <a:avLst/>
            </a:prstGeom>
            <a:solidFill>
              <a:srgbClr val="E7F7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rgbClr val="000066"/>
                  </a:solidFill>
                  <a:latin typeface="+mj-lt"/>
                </a:rPr>
                <a:t>运行事务过账</a:t>
              </a:r>
              <a:endParaRPr lang="en-US" sz="2000" b="1" dirty="0">
                <a:solidFill>
                  <a:srgbClr val="000066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400" dirty="0" smtClean="0"/>
              <a:t>采购单发票</a:t>
            </a:r>
            <a:r>
              <a:rPr lang="en-US" sz="2400" dirty="0" smtClean="0"/>
              <a:t>(</a:t>
            </a:r>
            <a:r>
              <a:rPr lang="zh-CN" altLang="en-US" sz="2400" dirty="0" smtClean="0"/>
              <a:t>库存或非库存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 lvl="1" eaLnBrk="1" hangingPunct="1"/>
            <a:r>
              <a:rPr lang="zh-CN" altLang="en-US" sz="2000" dirty="0" smtClean="0"/>
              <a:t>采购单收货</a:t>
            </a:r>
            <a:endParaRPr lang="en-US" sz="2000" dirty="0" smtClean="0"/>
          </a:p>
          <a:p>
            <a:pPr lvl="1" eaLnBrk="1" hangingPunct="1"/>
            <a:r>
              <a:rPr lang="zh-CN" altLang="en-US" sz="2000" dirty="0" smtClean="0"/>
              <a:t>收料单匹配</a:t>
            </a:r>
            <a:endParaRPr lang="en-US" sz="2000" dirty="0" smtClean="0"/>
          </a:p>
          <a:p>
            <a:pPr eaLnBrk="1" hangingPunct="1"/>
            <a:r>
              <a:rPr lang="zh-CN" altLang="en-US" sz="2400" dirty="0" smtClean="0"/>
              <a:t>费用发票</a:t>
            </a:r>
            <a:r>
              <a:rPr lang="en-US" sz="2400" dirty="0" smtClean="0"/>
              <a:t> (</a:t>
            </a:r>
            <a:r>
              <a:rPr lang="zh-CN" altLang="en-US" sz="2400" dirty="0" smtClean="0"/>
              <a:t>没有</a:t>
            </a:r>
            <a:r>
              <a:rPr lang="zh-CN" altLang="en-US" sz="2400" dirty="0" smtClean="0"/>
              <a:t>采购单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 lvl="1" eaLnBrk="1" hangingPunct="1"/>
            <a:r>
              <a:rPr lang="zh-CN" altLang="en-US" sz="2000" dirty="0" smtClean="0"/>
              <a:t>没有采购单收货</a:t>
            </a:r>
            <a:endParaRPr lang="en-US" altLang="zh-CN" sz="2000" dirty="0" smtClean="0"/>
          </a:p>
          <a:p>
            <a:pPr lvl="1" eaLnBrk="1" hangingPunct="1"/>
            <a:r>
              <a:rPr lang="zh-CN" altLang="en-US" sz="2000" dirty="0" smtClean="0"/>
              <a:t>手工分配</a:t>
            </a:r>
            <a:endParaRPr lang="en-US" altLang="zh-CN" sz="2000" dirty="0" smtClean="0"/>
          </a:p>
          <a:p>
            <a:pPr lvl="1" eaLnBrk="1" hangingPunct="1"/>
            <a:r>
              <a:rPr lang="zh-CN" altLang="en-US" sz="2000" dirty="0" smtClean="0"/>
              <a:t>模</a:t>
            </a:r>
            <a:r>
              <a:rPr lang="zh-CN" altLang="en-US" sz="2000" dirty="0" smtClean="0"/>
              <a:t>板</a:t>
            </a:r>
            <a:r>
              <a:rPr lang="en-US" sz="2000" dirty="0" smtClean="0"/>
              <a:t> (</a:t>
            </a:r>
            <a:r>
              <a:rPr lang="zh-CN" altLang="en-US" sz="2000" dirty="0" smtClean="0"/>
              <a:t>可选</a:t>
            </a:r>
            <a:r>
              <a:rPr lang="en-US" sz="2000" dirty="0" smtClean="0"/>
              <a:t>)</a:t>
            </a:r>
            <a:endParaRPr lang="en-US" sz="2000" dirty="0" smtClean="0"/>
          </a:p>
          <a:p>
            <a:pPr lvl="1" eaLnBrk="1" hangingPunct="1"/>
            <a:endParaRPr lang="en-US" sz="2000" dirty="0" smtClean="0"/>
          </a:p>
          <a:p>
            <a:r>
              <a:rPr lang="zh-CN" altLang="en-US" sz="2400" dirty="0" smtClean="0"/>
              <a:t>评估收货结算</a:t>
            </a:r>
            <a:endParaRPr lang="en-US" sz="2400" dirty="0" smtClean="0"/>
          </a:p>
          <a:p>
            <a:pPr lvl="1" eaLnBrk="1" hangingPunct="1"/>
            <a:r>
              <a:rPr lang="zh-CN" altLang="en-US" sz="2000" dirty="0" smtClean="0"/>
              <a:t>产生供应商发票和收料单匹配</a:t>
            </a:r>
            <a:endParaRPr lang="en-US" altLang="zh-CN" sz="2000" dirty="0" smtClean="0"/>
          </a:p>
          <a:p>
            <a:pPr lvl="1" eaLnBrk="1" hangingPunct="1"/>
            <a:r>
              <a:rPr lang="zh-CN" altLang="en-US" sz="2000" dirty="0" smtClean="0"/>
              <a:t>根</a:t>
            </a:r>
            <a:r>
              <a:rPr lang="zh-CN" altLang="en-US" sz="2000" dirty="0" smtClean="0"/>
              <a:t>据完成的采购单收货</a:t>
            </a:r>
            <a:endParaRPr lang="en-US" sz="2000" dirty="0" smtClean="0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供应商发票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供应商发票处理流程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EF-AP-080</a:t>
            </a:r>
          </a:p>
        </p:txBody>
      </p:sp>
      <p:pic>
        <p:nvPicPr>
          <p:cNvPr id="9220" name="Picture 8" descr="AP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999" y="1023302"/>
            <a:ext cx="6657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可选功能</a:t>
            </a:r>
          </a:p>
          <a:p>
            <a:r>
              <a:rPr lang="zh-CN" altLang="en-US" dirty="0" smtClean="0"/>
              <a:t>生成</a:t>
            </a:r>
          </a:p>
          <a:p>
            <a:pPr lvl="1"/>
            <a:r>
              <a:rPr lang="zh-CN" altLang="en-US" dirty="0" smtClean="0"/>
              <a:t>供应商发票</a:t>
            </a:r>
            <a:r>
              <a:rPr lang="en-US" altLang="zh-CN" dirty="0" smtClean="0"/>
              <a:t>/</a:t>
            </a:r>
            <a:r>
              <a:rPr lang="zh-CN" altLang="en-US" dirty="0" smtClean="0"/>
              <a:t>贷记单</a:t>
            </a:r>
          </a:p>
          <a:p>
            <a:pPr lvl="1"/>
            <a:r>
              <a:rPr lang="zh-CN" altLang="en-US" dirty="0" smtClean="0"/>
              <a:t>收料单匹配记录</a:t>
            </a:r>
          </a:p>
          <a:p>
            <a:r>
              <a:rPr lang="zh-CN" altLang="en-US" dirty="0" smtClean="0"/>
              <a:t>根据已完成的采购订单收货</a:t>
            </a:r>
          </a:p>
          <a:p>
            <a:r>
              <a:rPr lang="zh-CN" altLang="en-US" dirty="0" smtClean="0"/>
              <a:t>供应商发票可以是：</a:t>
            </a:r>
          </a:p>
          <a:p>
            <a:pPr lvl="1"/>
            <a:r>
              <a:rPr lang="zh-CN" altLang="en-US" dirty="0" smtClean="0"/>
              <a:t>初始</a:t>
            </a:r>
          </a:p>
          <a:p>
            <a:pPr lvl="1"/>
            <a:r>
              <a:rPr lang="zh-CN" altLang="en-US" dirty="0" smtClean="0"/>
              <a:t>已确认</a:t>
            </a:r>
          </a:p>
          <a:p>
            <a:r>
              <a:rPr lang="zh-CN" altLang="en-US" dirty="0" smtClean="0"/>
              <a:t>收货可在多个会计单位和域内地点</a:t>
            </a:r>
            <a:endParaRPr lang="en-US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评估收货结算</a:t>
            </a:r>
            <a:r>
              <a:rPr lang="en-US" dirty="0" smtClean="0"/>
              <a:t>(</a:t>
            </a:r>
            <a:r>
              <a:rPr lang="en-US" dirty="0" smtClean="0"/>
              <a:t>ERS) 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EF-AP-082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ERS </a:t>
            </a:r>
            <a:r>
              <a:rPr lang="zh-CN" altLang="en-US" dirty="0" smtClean="0"/>
              <a:t>流程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EF-AP-084</a:t>
            </a:r>
          </a:p>
        </p:txBody>
      </p:sp>
      <p:pic>
        <p:nvPicPr>
          <p:cNvPr id="11268" name="Picture 4" descr="ERS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6525" y="939522"/>
            <a:ext cx="37052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Content Placeholder 2"/>
          <p:cNvSpPr>
            <a:spLocks/>
          </p:cNvSpPr>
          <p:nvPr/>
        </p:nvSpPr>
        <p:spPr bwMode="auto">
          <a:xfrm>
            <a:off x="313364" y="924844"/>
            <a:ext cx="4510088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400" dirty="0" smtClean="0"/>
              <a:t>简化业务处理</a:t>
            </a:r>
            <a:endParaRPr lang="en-US" sz="2400" dirty="0"/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000" dirty="0" smtClean="0"/>
              <a:t>降低成本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000" dirty="0" smtClean="0"/>
              <a:t>减少错误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000" dirty="0" smtClean="0"/>
              <a:t>消除非增值活动</a:t>
            </a:r>
            <a:endParaRPr lang="en-US" sz="2000" dirty="0" smtClean="0"/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400" dirty="0" smtClean="0"/>
              <a:t>改善与供应商的关系</a:t>
            </a:r>
            <a:endParaRPr lang="en-US" sz="2400" dirty="0" smtClean="0"/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000" dirty="0" smtClean="0"/>
              <a:t>更及时付款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000" dirty="0" smtClean="0"/>
              <a:t>最大化的折扣</a:t>
            </a:r>
          </a:p>
          <a:p>
            <a:pPr marL="742950" lvl="1" indent="-28575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000" dirty="0" smtClean="0"/>
              <a:t>从供应商得到较低的价格</a:t>
            </a:r>
            <a:endParaRPr lang="en-US" sz="2000" dirty="0"/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2400" dirty="0" smtClean="0"/>
              <a:t>汽车行业为必须的</a:t>
            </a:r>
            <a:r>
              <a:rPr lang="zh-CN" altLang="en-US" sz="2400" dirty="0" smtClean="0"/>
              <a:t>，也有</a:t>
            </a:r>
            <a:r>
              <a:rPr lang="zh-CN" altLang="en-US" sz="2400" dirty="0" smtClean="0"/>
              <a:t>利于其他行业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2506</TotalTime>
  <Words>508</Words>
  <Application>Microsoft Office PowerPoint</Application>
  <PresentationFormat>On-screen Show (4:3)</PresentationFormat>
  <Paragraphs>84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应付账款处理流程</vt:lpstr>
      <vt:lpstr>概述</vt:lpstr>
      <vt:lpstr>AP Processing Functional Overview</vt:lpstr>
      <vt:lpstr>采购单处理流程</vt:lpstr>
      <vt:lpstr>采购单收货处理流程</vt:lpstr>
      <vt:lpstr>供应商发票</vt:lpstr>
      <vt:lpstr>供应商发票处理流程</vt:lpstr>
      <vt:lpstr>评估收货结算(ERS) </vt:lpstr>
      <vt:lpstr>ERS 流程</vt:lpstr>
      <vt:lpstr>AP 支付凭证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131</cp:revision>
  <dcterms:created xsi:type="dcterms:W3CDTF">2006-05-18T22:11:08Z</dcterms:created>
  <dcterms:modified xsi:type="dcterms:W3CDTF">2011-12-13T08:15:10Z</dcterms:modified>
</cp:coreProperties>
</file>