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317" r:id="rId26"/>
    <p:sldId id="318" r:id="rId27"/>
    <p:sldId id="319" r:id="rId28"/>
    <p:sldId id="320" r:id="rId29"/>
    <p:sldId id="321" r:id="rId30"/>
    <p:sldId id="322" r:id="rId31"/>
    <p:sldId id="323" r:id="rId32"/>
    <p:sldId id="287" r:id="rId33"/>
    <p:sldId id="324" r:id="rId34"/>
    <p:sldId id="289" r:id="rId35"/>
    <p:sldId id="325" r:id="rId36"/>
    <p:sldId id="326" r:id="rId37"/>
    <p:sldId id="327" r:id="rId38"/>
    <p:sldId id="293" r:id="rId39"/>
    <p:sldId id="328" r:id="rId40"/>
    <p:sldId id="329" r:id="rId41"/>
    <p:sldId id="313" r:id="rId42"/>
    <p:sldId id="314" r:id="rId43"/>
    <p:sldId id="315" r:id="rId44"/>
    <p:sldId id="316" r:id="rId4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500" autoAdjust="0"/>
    <p:restoredTop sz="94660"/>
  </p:normalViewPr>
  <p:slideViewPr>
    <p:cSldViewPr snapToGrid="0" snapToObjects="1">
      <p:cViewPr>
        <p:scale>
          <a:sx n="100" d="100"/>
          <a:sy n="100" d="100"/>
        </p:scale>
        <p:origin x="-834" y="204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665D8-C10E-9C46-8783-A12B3CD6100C}" type="datetimeFigureOut">
              <a:rPr lang="en-US" smtClean="0"/>
              <a:pPr/>
              <a:t>12/13/2011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FA14F0-1295-094D-9000-E461C7564E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909497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4BC101-12CB-45ED-A75F-B426B780A662}" type="datetimeFigureOut">
              <a:rPr lang="en-US" smtClean="0"/>
              <a:pPr/>
              <a:t>12/13/2011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F40EC-4A45-4BA0-88E8-AEAD7F9080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26032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 userDrawn="1"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6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组成和概念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5633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</a:t>
            </a:r>
            <a:r>
              <a:rPr lang="zh-CN" altLang="en-US" dirty="0" smtClean="0"/>
              <a:t>分配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EF-QAD-100</a:t>
            </a:r>
            <a:endParaRPr lang="en-US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36144" y="927452"/>
            <a:ext cx="8153400" cy="50530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Webdings" pitchFamily="18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Tahoma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Tahoma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17094" y="1081439"/>
            <a:ext cx="4052888" cy="358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zh-CN" altLang="en-US" sz="1600" dirty="0" smtClean="0">
                <a:latin typeface="Arial" charset="0"/>
              </a:rPr>
              <a:t>分配成本和收入到适当的帐户，子帐户，成本中心和项目</a:t>
            </a:r>
          </a:p>
          <a:p>
            <a:pPr marL="342900" indent="-342900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zh-CN" altLang="en-US" sz="1600" dirty="0" smtClean="0">
                <a:latin typeface="Arial" charset="0"/>
              </a:rPr>
              <a:t>支持递归分配</a:t>
            </a:r>
          </a:p>
          <a:p>
            <a:pPr marL="800100" lvl="1" indent="-342900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zh-CN" altLang="en-US" sz="1600" dirty="0" smtClean="0">
                <a:latin typeface="Arial" charset="0"/>
              </a:rPr>
              <a:t>重用以前的分配运行结果作为下次的输入</a:t>
            </a:r>
          </a:p>
          <a:p>
            <a:pPr marL="342900" indent="-342900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zh-CN" altLang="en-US" sz="1600" dirty="0" smtClean="0">
                <a:latin typeface="Arial" charset="0"/>
              </a:rPr>
              <a:t>最终过账之前验证分配的运行结果</a:t>
            </a:r>
          </a:p>
          <a:p>
            <a:pPr marL="342900" indent="-342900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zh-CN" altLang="en-US" sz="1600" dirty="0" smtClean="0">
                <a:latin typeface="Arial" charset="0"/>
              </a:rPr>
              <a:t>支持不同的分配方法，包括基于使用</a:t>
            </a:r>
            <a:r>
              <a:rPr lang="en-US" altLang="zh-CN" sz="1600" dirty="0" smtClean="0">
                <a:latin typeface="Arial" charset="0"/>
              </a:rPr>
              <a:t>/</a:t>
            </a:r>
            <a:r>
              <a:rPr lang="zh-CN" altLang="en-US" sz="1600" dirty="0" smtClean="0">
                <a:latin typeface="Arial" charset="0"/>
              </a:rPr>
              <a:t>活动的按比例分配</a:t>
            </a:r>
          </a:p>
          <a:p>
            <a:pPr marL="800100" lvl="1" indent="-342900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zh-CN" altLang="en-US" sz="1600" dirty="0" smtClean="0">
                <a:latin typeface="Arial" charset="0"/>
              </a:rPr>
              <a:t>例如基于千瓦时分配电力成本到生产单元</a:t>
            </a:r>
            <a:endParaRPr lang="en-US" sz="1400" b="0" dirty="0">
              <a:latin typeface="Arial" charset="0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692257" y="1032227"/>
            <a:ext cx="4032250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zh-CN" altLang="en-US" sz="2000" dirty="0" smtClean="0">
                <a:solidFill>
                  <a:srgbClr val="5A87C6"/>
                </a:solidFill>
                <a:latin typeface="+mj-lt"/>
              </a:rPr>
              <a:t>强有力的控制</a:t>
            </a:r>
            <a:endParaRPr lang="en-US" sz="2000" dirty="0">
              <a:solidFill>
                <a:srgbClr val="5A87C6"/>
              </a:solidFill>
              <a:latin typeface="+mj-lt"/>
            </a:endParaRPr>
          </a:p>
        </p:txBody>
      </p:sp>
      <p:grpSp>
        <p:nvGrpSpPr>
          <p:cNvPr id="7" name="Group 24"/>
          <p:cNvGrpSpPr>
            <a:grpSpLocks/>
          </p:cNvGrpSpPr>
          <p:nvPr/>
        </p:nvGrpSpPr>
        <p:grpSpPr bwMode="auto">
          <a:xfrm>
            <a:off x="217094" y="5118452"/>
            <a:ext cx="8447088" cy="860425"/>
            <a:chOff x="438150" y="5758498"/>
            <a:chExt cx="8447088" cy="859790"/>
          </a:xfrm>
        </p:grpSpPr>
        <p:sp>
          <p:nvSpPr>
            <p:cNvPr id="8" name="Rectangle 100"/>
            <p:cNvSpPr>
              <a:spLocks noChangeArrowheads="1"/>
            </p:cNvSpPr>
            <p:nvPr/>
          </p:nvSpPr>
          <p:spPr bwMode="auto">
            <a:xfrm>
              <a:off x="438150" y="5758498"/>
              <a:ext cx="8447088" cy="859790"/>
            </a:xfrm>
            <a:prstGeom prst="rect">
              <a:avLst/>
            </a:prstGeom>
            <a:solidFill>
              <a:srgbClr val="BCCEE8"/>
            </a:solidFill>
            <a:ln w="158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>
                <a:lnSpc>
                  <a:spcPct val="90000"/>
                </a:lnSpc>
              </a:pPr>
              <a:r>
                <a:rPr lang="en-US" sz="800">
                  <a:latin typeface="+mj-lt"/>
                </a:rPr>
                <a:t>Enterprise</a:t>
              </a:r>
            </a:p>
            <a:p>
              <a:pPr algn="l">
                <a:lnSpc>
                  <a:spcPct val="90000"/>
                </a:lnSpc>
              </a:pPr>
              <a:r>
                <a:rPr lang="en-US" sz="800">
                  <a:latin typeface="+mj-lt"/>
                </a:rPr>
                <a:t>Financials</a:t>
              </a:r>
            </a:p>
          </p:txBody>
        </p:sp>
        <p:sp>
          <p:nvSpPr>
            <p:cNvPr id="9" name="Text Box 156"/>
            <p:cNvSpPr txBox="1">
              <a:spLocks noChangeArrowheads="1"/>
            </p:cNvSpPr>
            <p:nvPr/>
          </p:nvSpPr>
          <p:spPr bwMode="auto">
            <a:xfrm>
              <a:off x="3795591" y="6309359"/>
              <a:ext cx="1252538" cy="242253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Accounts Receivable</a:t>
              </a:r>
            </a:p>
          </p:txBody>
        </p:sp>
        <p:sp>
          <p:nvSpPr>
            <p:cNvPr id="10" name="Text Box 103"/>
            <p:cNvSpPr txBox="1">
              <a:spLocks noChangeArrowheads="1"/>
            </p:cNvSpPr>
            <p:nvPr/>
          </p:nvSpPr>
          <p:spPr bwMode="auto">
            <a:xfrm>
              <a:off x="1290516" y="6304597"/>
              <a:ext cx="1252538" cy="247016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General Ledger</a:t>
              </a:r>
            </a:p>
          </p:txBody>
        </p:sp>
        <p:sp>
          <p:nvSpPr>
            <p:cNvPr id="11" name="Text Box 104"/>
            <p:cNvSpPr txBox="1">
              <a:spLocks noChangeArrowheads="1"/>
            </p:cNvSpPr>
            <p:nvPr/>
          </p:nvSpPr>
          <p:spPr bwMode="auto">
            <a:xfrm>
              <a:off x="5048129" y="6304597"/>
              <a:ext cx="1252537" cy="247016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Accounts Payable</a:t>
              </a:r>
            </a:p>
          </p:txBody>
        </p:sp>
        <p:sp>
          <p:nvSpPr>
            <p:cNvPr id="12" name="Text Box 105"/>
            <p:cNvSpPr txBox="1">
              <a:spLocks noChangeArrowheads="1"/>
            </p:cNvSpPr>
            <p:nvPr/>
          </p:nvSpPr>
          <p:spPr bwMode="auto">
            <a:xfrm>
              <a:off x="2543054" y="6304597"/>
              <a:ext cx="1254125" cy="247016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Multi Currency</a:t>
              </a:r>
            </a:p>
          </p:txBody>
        </p:sp>
        <p:sp>
          <p:nvSpPr>
            <p:cNvPr id="13" name="Text Box 106"/>
            <p:cNvSpPr txBox="1">
              <a:spLocks noChangeArrowheads="1"/>
            </p:cNvSpPr>
            <p:nvPr/>
          </p:nvSpPr>
          <p:spPr bwMode="auto">
            <a:xfrm>
              <a:off x="6300666" y="6304597"/>
              <a:ext cx="1254125" cy="247016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Banking / Cash Management</a:t>
              </a:r>
            </a:p>
          </p:txBody>
        </p:sp>
        <p:sp>
          <p:nvSpPr>
            <p:cNvPr id="14" name="Text Box 107"/>
            <p:cNvSpPr txBox="1">
              <a:spLocks noChangeArrowheads="1"/>
            </p:cNvSpPr>
            <p:nvPr/>
          </p:nvSpPr>
          <p:spPr bwMode="auto">
            <a:xfrm>
              <a:off x="7553204" y="6304597"/>
              <a:ext cx="1252537" cy="247016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Cost Management</a:t>
              </a:r>
            </a:p>
          </p:txBody>
        </p:sp>
        <p:sp>
          <p:nvSpPr>
            <p:cNvPr id="15" name="Text Box 140"/>
            <p:cNvSpPr txBox="1">
              <a:spLocks noChangeArrowheads="1"/>
            </p:cNvSpPr>
            <p:nvPr/>
          </p:nvSpPr>
          <p:spPr bwMode="auto">
            <a:xfrm>
              <a:off x="1290516" y="6064885"/>
              <a:ext cx="1508125" cy="247650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Consolidations</a:t>
              </a:r>
            </a:p>
          </p:txBody>
        </p:sp>
        <p:sp>
          <p:nvSpPr>
            <p:cNvPr id="16" name="Text Box 141"/>
            <p:cNvSpPr txBox="1">
              <a:spLocks noChangeArrowheads="1"/>
            </p:cNvSpPr>
            <p:nvPr/>
          </p:nvSpPr>
          <p:spPr bwMode="auto">
            <a:xfrm>
              <a:off x="4300416" y="6064885"/>
              <a:ext cx="1498600" cy="247650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Financial Shared Services</a:t>
              </a:r>
            </a:p>
          </p:txBody>
        </p:sp>
        <p:sp>
          <p:nvSpPr>
            <p:cNvPr id="17" name="Text Box 142"/>
            <p:cNvSpPr txBox="1">
              <a:spLocks noChangeArrowheads="1"/>
            </p:cNvSpPr>
            <p:nvPr/>
          </p:nvSpPr>
          <p:spPr bwMode="auto">
            <a:xfrm>
              <a:off x="2798641" y="6064885"/>
              <a:ext cx="1500188" cy="247650"/>
            </a:xfrm>
            <a:prstGeom prst="rect">
              <a:avLst/>
            </a:prstGeom>
            <a:solidFill>
              <a:srgbClr val="FF9900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Allocations</a:t>
              </a:r>
            </a:p>
          </p:txBody>
        </p:sp>
        <p:sp>
          <p:nvSpPr>
            <p:cNvPr id="18" name="Text Box 144"/>
            <p:cNvSpPr txBox="1">
              <a:spLocks noChangeArrowheads="1"/>
            </p:cNvSpPr>
            <p:nvPr/>
          </p:nvSpPr>
          <p:spPr bwMode="auto">
            <a:xfrm>
              <a:off x="5797429" y="6064885"/>
              <a:ext cx="1500187" cy="247650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Credit Management</a:t>
              </a:r>
            </a:p>
          </p:txBody>
        </p:sp>
        <p:sp>
          <p:nvSpPr>
            <p:cNvPr id="19" name="Text Box 145"/>
            <p:cNvSpPr txBox="1">
              <a:spLocks noChangeArrowheads="1"/>
            </p:cNvSpPr>
            <p:nvPr/>
          </p:nvSpPr>
          <p:spPr bwMode="auto">
            <a:xfrm>
              <a:off x="7297616" y="6064885"/>
              <a:ext cx="1508125" cy="247650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Tax Management</a:t>
              </a:r>
            </a:p>
          </p:txBody>
        </p:sp>
        <p:sp>
          <p:nvSpPr>
            <p:cNvPr id="20" name="Text Box 140"/>
            <p:cNvSpPr txBox="1">
              <a:spLocks noChangeArrowheads="1"/>
            </p:cNvSpPr>
            <p:nvPr/>
          </p:nvSpPr>
          <p:spPr bwMode="auto">
            <a:xfrm>
              <a:off x="1290516" y="5823585"/>
              <a:ext cx="1508125" cy="247650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Financial Analytics</a:t>
              </a:r>
            </a:p>
          </p:txBody>
        </p:sp>
        <p:sp>
          <p:nvSpPr>
            <p:cNvPr id="21" name="Text Box 141"/>
            <p:cNvSpPr txBox="1">
              <a:spLocks noChangeArrowheads="1"/>
            </p:cNvSpPr>
            <p:nvPr/>
          </p:nvSpPr>
          <p:spPr bwMode="auto">
            <a:xfrm>
              <a:off x="4300416" y="5823585"/>
              <a:ext cx="1498600" cy="247650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Multi-GAAP</a:t>
              </a:r>
            </a:p>
          </p:txBody>
        </p:sp>
        <p:sp>
          <p:nvSpPr>
            <p:cNvPr id="22" name="Text Box 142"/>
            <p:cNvSpPr txBox="1">
              <a:spLocks noChangeArrowheads="1"/>
            </p:cNvSpPr>
            <p:nvPr/>
          </p:nvSpPr>
          <p:spPr bwMode="auto">
            <a:xfrm>
              <a:off x="2800229" y="5823585"/>
              <a:ext cx="1501775" cy="247650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Management Reporting</a:t>
              </a:r>
            </a:p>
          </p:txBody>
        </p:sp>
        <p:sp>
          <p:nvSpPr>
            <p:cNvPr id="23" name="Text Box 144"/>
            <p:cNvSpPr txBox="1">
              <a:spLocks noChangeArrowheads="1"/>
            </p:cNvSpPr>
            <p:nvPr/>
          </p:nvSpPr>
          <p:spPr bwMode="auto">
            <a:xfrm>
              <a:off x="5797429" y="5823585"/>
              <a:ext cx="1500187" cy="247650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Budgeting</a:t>
              </a:r>
            </a:p>
          </p:txBody>
        </p:sp>
        <p:sp>
          <p:nvSpPr>
            <p:cNvPr id="24" name="Text Box 145"/>
            <p:cNvSpPr txBox="1">
              <a:spLocks noChangeArrowheads="1"/>
            </p:cNvSpPr>
            <p:nvPr/>
          </p:nvSpPr>
          <p:spPr bwMode="auto">
            <a:xfrm>
              <a:off x="7297616" y="5823585"/>
              <a:ext cx="1508125" cy="247650"/>
            </a:xfrm>
            <a:prstGeom prst="rect">
              <a:avLst/>
            </a:prstGeom>
            <a:solidFill>
              <a:srgbClr val="43699C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0" tIns="18288" rIns="0" bIns="0" anchor="ctr"/>
            <a:lstStyle/>
            <a:p>
              <a:pPr>
                <a:lnSpc>
                  <a:spcPct val="75000"/>
                </a:lnSpc>
              </a:pPr>
              <a:r>
                <a:rPr lang="en-US" sz="800">
                  <a:solidFill>
                    <a:schemeClr val="bg1"/>
                  </a:solidFill>
                  <a:latin typeface="+mj-lt"/>
                </a:rPr>
                <a:t>Governance, Risk and Compliance</a:t>
              </a:r>
            </a:p>
          </p:txBody>
        </p:sp>
      </p:grpSp>
      <p:pic>
        <p:nvPicPr>
          <p:cNvPr id="25" name="Picture 25" descr="GL_Alloc_cre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4119" y="1440214"/>
            <a:ext cx="4568825" cy="205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Rectangle 100"/>
          <p:cNvSpPr>
            <a:spLocks noChangeArrowheads="1"/>
          </p:cNvSpPr>
          <p:nvPr/>
        </p:nvSpPr>
        <p:spPr bwMode="auto">
          <a:xfrm>
            <a:off x="256516" y="5122843"/>
            <a:ext cx="8447088" cy="860425"/>
          </a:xfrm>
          <a:prstGeom prst="rect">
            <a:avLst/>
          </a:prstGeom>
          <a:solidFill>
            <a:srgbClr val="BCCEE8"/>
          </a:solidFill>
          <a:ln w="1587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r>
              <a:rPr lang="zh-CN" altLang="en-US" sz="1100" dirty="0" smtClean="0"/>
              <a:t>企业版</a:t>
            </a:r>
            <a:endParaRPr lang="en-US" altLang="zh-CN" sz="1100" dirty="0" smtClean="0"/>
          </a:p>
          <a:p>
            <a:r>
              <a:rPr lang="zh-CN" altLang="en-US" sz="1100" dirty="0" smtClean="0"/>
              <a:t>财务</a:t>
            </a:r>
            <a:endParaRPr lang="en-US" sz="1100" dirty="0">
              <a:latin typeface="+mj-lt"/>
            </a:endParaRPr>
          </a:p>
        </p:txBody>
      </p:sp>
      <p:sp>
        <p:nvSpPr>
          <p:cNvPr id="27" name="Text Box 156"/>
          <p:cNvSpPr txBox="1">
            <a:spLocks noChangeArrowheads="1"/>
          </p:cNvSpPr>
          <p:nvPr/>
        </p:nvSpPr>
        <p:spPr bwMode="auto">
          <a:xfrm>
            <a:off x="3613957" y="5674111"/>
            <a:ext cx="1252538" cy="242432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应收账款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28" name="Text Box 103"/>
          <p:cNvSpPr txBox="1">
            <a:spLocks noChangeArrowheads="1"/>
          </p:cNvSpPr>
          <p:nvPr/>
        </p:nvSpPr>
        <p:spPr bwMode="auto">
          <a:xfrm>
            <a:off x="1108882" y="5669345"/>
            <a:ext cx="1252538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总账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29" name="Text Box 104"/>
          <p:cNvSpPr txBox="1">
            <a:spLocks noChangeArrowheads="1"/>
          </p:cNvSpPr>
          <p:nvPr/>
        </p:nvSpPr>
        <p:spPr bwMode="auto">
          <a:xfrm>
            <a:off x="4866495" y="5669345"/>
            <a:ext cx="1252537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应付账款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0" name="Text Box 105"/>
          <p:cNvSpPr txBox="1">
            <a:spLocks noChangeArrowheads="1"/>
          </p:cNvSpPr>
          <p:nvPr/>
        </p:nvSpPr>
        <p:spPr bwMode="auto">
          <a:xfrm>
            <a:off x="2361420" y="5669345"/>
            <a:ext cx="1254125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多货币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1" name="Text Box 106"/>
          <p:cNvSpPr txBox="1">
            <a:spLocks noChangeArrowheads="1"/>
          </p:cNvSpPr>
          <p:nvPr/>
        </p:nvSpPr>
        <p:spPr bwMode="auto">
          <a:xfrm>
            <a:off x="6119032" y="5669345"/>
            <a:ext cx="1254125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银行</a:t>
            </a:r>
            <a:r>
              <a:rPr lang="en-US" sz="800" dirty="0" smtClean="0">
                <a:solidFill>
                  <a:schemeClr val="bg1"/>
                </a:solidFill>
              </a:rPr>
              <a:t>/</a:t>
            </a:r>
            <a:r>
              <a:rPr lang="zh-CN" altLang="en-US" sz="800" dirty="0" smtClean="0">
                <a:solidFill>
                  <a:schemeClr val="bg1"/>
                </a:solidFill>
              </a:rPr>
              <a:t>现金管理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2" name="Text Box 107"/>
          <p:cNvSpPr txBox="1">
            <a:spLocks noChangeArrowheads="1"/>
          </p:cNvSpPr>
          <p:nvPr/>
        </p:nvSpPr>
        <p:spPr bwMode="auto">
          <a:xfrm>
            <a:off x="7371570" y="5669345"/>
            <a:ext cx="1252537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成本管理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3" name="Text Box 140"/>
          <p:cNvSpPr txBox="1">
            <a:spLocks noChangeArrowheads="1"/>
          </p:cNvSpPr>
          <p:nvPr/>
        </p:nvSpPr>
        <p:spPr bwMode="auto">
          <a:xfrm>
            <a:off x="1108882" y="5429456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报表合并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34" name="Text Box 141"/>
          <p:cNvSpPr txBox="1">
            <a:spLocks noChangeArrowheads="1"/>
          </p:cNvSpPr>
          <p:nvPr/>
        </p:nvSpPr>
        <p:spPr bwMode="auto">
          <a:xfrm>
            <a:off x="4118782" y="5429456"/>
            <a:ext cx="1498600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财务共享服务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5" name="Text Box 142"/>
          <p:cNvSpPr txBox="1">
            <a:spLocks noChangeArrowheads="1"/>
          </p:cNvSpPr>
          <p:nvPr/>
        </p:nvSpPr>
        <p:spPr bwMode="auto">
          <a:xfrm>
            <a:off x="2617007" y="5429456"/>
            <a:ext cx="1500188" cy="247833"/>
          </a:xfrm>
          <a:prstGeom prst="rect">
            <a:avLst/>
          </a:prstGeom>
          <a:solidFill>
            <a:schemeClr val="accent6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分配</a:t>
            </a:r>
            <a:endParaRPr lang="en-US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36" name="Text Box 144"/>
          <p:cNvSpPr txBox="1">
            <a:spLocks noChangeArrowheads="1"/>
          </p:cNvSpPr>
          <p:nvPr/>
        </p:nvSpPr>
        <p:spPr bwMode="auto">
          <a:xfrm>
            <a:off x="5615795" y="5429456"/>
            <a:ext cx="1500187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信贷管理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7" name="Text Box 145"/>
          <p:cNvSpPr txBox="1">
            <a:spLocks noChangeArrowheads="1"/>
          </p:cNvSpPr>
          <p:nvPr/>
        </p:nvSpPr>
        <p:spPr bwMode="auto">
          <a:xfrm>
            <a:off x="7115982" y="5429456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税管理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8" name="Text Box 140"/>
          <p:cNvSpPr txBox="1">
            <a:spLocks noChangeArrowheads="1"/>
          </p:cNvSpPr>
          <p:nvPr/>
        </p:nvSpPr>
        <p:spPr bwMode="auto">
          <a:xfrm>
            <a:off x="1108882" y="5187978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财务分析</a:t>
            </a:r>
            <a:endParaRPr lang="en-US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39" name="Text Box 141"/>
          <p:cNvSpPr txBox="1">
            <a:spLocks noChangeArrowheads="1"/>
          </p:cNvSpPr>
          <p:nvPr/>
        </p:nvSpPr>
        <p:spPr bwMode="auto">
          <a:xfrm>
            <a:off x="4118782" y="5187978"/>
            <a:ext cx="1498600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多</a:t>
            </a:r>
            <a:r>
              <a:rPr lang="en-US" sz="800" dirty="0" smtClean="0">
                <a:solidFill>
                  <a:schemeClr val="bg1"/>
                </a:solidFill>
              </a:rPr>
              <a:t>-</a:t>
            </a:r>
            <a:r>
              <a:rPr lang="zh-CN" altLang="en-US" sz="800" dirty="0" smtClean="0">
                <a:solidFill>
                  <a:schemeClr val="bg1"/>
                </a:solidFill>
              </a:rPr>
              <a:t>会计准则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40" name="Text Box 142"/>
          <p:cNvSpPr txBox="1">
            <a:spLocks noChangeArrowheads="1"/>
          </p:cNvSpPr>
          <p:nvPr/>
        </p:nvSpPr>
        <p:spPr bwMode="auto">
          <a:xfrm>
            <a:off x="2618595" y="5187978"/>
            <a:ext cx="150177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管理报表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41" name="Text Box 144"/>
          <p:cNvSpPr txBox="1">
            <a:spLocks noChangeArrowheads="1"/>
          </p:cNvSpPr>
          <p:nvPr/>
        </p:nvSpPr>
        <p:spPr bwMode="auto">
          <a:xfrm>
            <a:off x="5615795" y="5187978"/>
            <a:ext cx="1500187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预算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42" name="Text Box 145"/>
          <p:cNvSpPr txBox="1">
            <a:spLocks noChangeArrowheads="1"/>
          </p:cNvSpPr>
          <p:nvPr/>
        </p:nvSpPr>
        <p:spPr bwMode="auto">
          <a:xfrm>
            <a:off x="7115982" y="5187979"/>
            <a:ext cx="1508125" cy="24147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治理</a:t>
            </a:r>
            <a:r>
              <a:rPr lang="en-US" sz="800" dirty="0" smtClean="0">
                <a:solidFill>
                  <a:schemeClr val="bg1"/>
                </a:solidFill>
              </a:rPr>
              <a:t>, </a:t>
            </a:r>
            <a:r>
              <a:rPr lang="zh-CN" altLang="en-US" sz="800" dirty="0" smtClean="0">
                <a:solidFill>
                  <a:schemeClr val="bg1"/>
                </a:solidFill>
              </a:rPr>
              <a:t>风险</a:t>
            </a:r>
            <a:r>
              <a:rPr lang="en-US" sz="800" dirty="0" smtClean="0">
                <a:solidFill>
                  <a:schemeClr val="bg1"/>
                </a:solidFill>
              </a:rPr>
              <a:t>&amp; </a:t>
            </a:r>
            <a:r>
              <a:rPr lang="zh-CN" altLang="en-US" sz="800" dirty="0" smtClean="0">
                <a:solidFill>
                  <a:schemeClr val="bg1"/>
                </a:solidFill>
              </a:rPr>
              <a:t>合规</a:t>
            </a:r>
            <a:endParaRPr lang="en-US" sz="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</a:t>
            </a:r>
            <a:r>
              <a:rPr lang="zh-CN" altLang="en-US" dirty="0" smtClean="0"/>
              <a:t>财务共享服务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EF-QAD-110</a:t>
            </a:r>
            <a:endParaRPr lang="en-US" dirty="0"/>
          </a:p>
        </p:txBody>
      </p:sp>
      <p:grpSp>
        <p:nvGrpSpPr>
          <p:cNvPr id="27" name="Group 26"/>
          <p:cNvGrpSpPr/>
          <p:nvPr/>
        </p:nvGrpSpPr>
        <p:grpSpPr>
          <a:xfrm>
            <a:off x="347718" y="911743"/>
            <a:ext cx="8447088" cy="4946558"/>
            <a:chOff x="438150" y="1605055"/>
            <a:chExt cx="8447088" cy="4946558"/>
          </a:xfrm>
        </p:grpSpPr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438150" y="1755775"/>
              <a:ext cx="3802063" cy="3744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600" dirty="0" smtClean="0">
                  <a:latin typeface="+mj-lt"/>
                </a:rPr>
                <a:t>共享会计帐目和其他关键主数据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600" dirty="0" smtClean="0">
                  <a:latin typeface="+mj-lt"/>
                </a:rPr>
                <a:t>各业务部门之间共享客户和供应商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600" dirty="0" smtClean="0">
                  <a:latin typeface="+mj-lt"/>
                </a:rPr>
                <a:t>工作流程在业务实体之间移动文件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600" dirty="0" smtClean="0">
                  <a:latin typeface="+mj-lt"/>
                </a:rPr>
                <a:t>链接到文件管理以存储如发票等纸质文件的电子版本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600" dirty="0" smtClean="0">
                  <a:latin typeface="+mj-lt"/>
                </a:rPr>
                <a:t>跨公司应收和应付支付</a:t>
              </a:r>
              <a:endParaRPr lang="en-US" sz="1600" b="0" dirty="0">
                <a:latin typeface="+mj-lt"/>
              </a:endParaRPr>
            </a:p>
          </p:txBody>
        </p:sp>
        <p:sp>
          <p:nvSpPr>
            <p:cNvPr id="5" name="Text Box 4"/>
            <p:cNvSpPr txBox="1">
              <a:spLocks noChangeArrowheads="1"/>
            </p:cNvSpPr>
            <p:nvPr/>
          </p:nvSpPr>
          <p:spPr bwMode="auto">
            <a:xfrm>
              <a:off x="4567238" y="1605055"/>
              <a:ext cx="4318000" cy="6832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</a:pPr>
              <a:r>
                <a:rPr lang="zh-CN" altLang="en-US" dirty="0" smtClean="0">
                  <a:solidFill>
                    <a:srgbClr val="5A87C6"/>
                  </a:solidFill>
                  <a:latin typeface="+mj-lt"/>
                </a:rPr>
                <a:t>以规模经济来节省事务部门成本和支持增长</a:t>
              </a:r>
              <a:endParaRPr lang="en-US" sz="2000" dirty="0">
                <a:solidFill>
                  <a:srgbClr val="5A87C6"/>
                </a:solidFill>
                <a:latin typeface="+mj-lt"/>
              </a:endParaRPr>
            </a:p>
          </p:txBody>
        </p:sp>
        <p:pic>
          <p:nvPicPr>
            <p:cNvPr id="6" name="Picture 28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543550" y="2971800"/>
              <a:ext cx="3341688" cy="1760538"/>
            </a:xfrm>
            <a:prstGeom prst="rect">
              <a:avLst/>
            </a:prstGeom>
            <a:noFill/>
            <a:ln w="9525" algn="ctr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</p:pic>
        <p:pic>
          <p:nvPicPr>
            <p:cNvPr id="7" name="Picture 2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657725" y="2530475"/>
              <a:ext cx="1987550" cy="857250"/>
            </a:xfrm>
            <a:prstGeom prst="rect">
              <a:avLst/>
            </a:prstGeom>
            <a:noFill/>
            <a:ln w="9525" algn="ctr">
              <a:solidFill>
                <a:schemeClr val="tx2"/>
              </a:solidFill>
              <a:miter lim="800000"/>
              <a:headEnd/>
              <a:tailEnd/>
            </a:ln>
          </p:spPr>
        </p:pic>
        <p:sp>
          <p:nvSpPr>
            <p:cNvPr id="8" name="Line 26"/>
            <p:cNvSpPr>
              <a:spLocks noChangeShapeType="1"/>
            </p:cNvSpPr>
            <p:nvPr/>
          </p:nvSpPr>
          <p:spPr bwMode="auto">
            <a:xfrm>
              <a:off x="5157788" y="3208338"/>
              <a:ext cx="469900" cy="519112"/>
            </a:xfrm>
            <a:prstGeom prst="line">
              <a:avLst/>
            </a:prstGeom>
            <a:noFill/>
            <a:ln w="28575">
              <a:solidFill>
                <a:srgbClr val="FF9933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9" name="Group 25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10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Financials</a:t>
                </a:r>
              </a:p>
            </p:txBody>
          </p:sp>
          <p:sp>
            <p:nvSpPr>
              <p:cNvPr id="11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12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13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14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15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16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17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18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6064885"/>
                <a:ext cx="1495303" cy="247650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19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5072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20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21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22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23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58235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24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3484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25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26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</p:grpSp>
      <p:sp>
        <p:nvSpPr>
          <p:cNvPr id="28" name="Rectangle 100"/>
          <p:cNvSpPr>
            <a:spLocks noChangeArrowheads="1"/>
          </p:cNvSpPr>
          <p:nvPr/>
        </p:nvSpPr>
        <p:spPr bwMode="auto">
          <a:xfrm>
            <a:off x="366686" y="5012673"/>
            <a:ext cx="8447088" cy="860425"/>
          </a:xfrm>
          <a:prstGeom prst="rect">
            <a:avLst/>
          </a:prstGeom>
          <a:solidFill>
            <a:srgbClr val="BCCEE8"/>
          </a:solidFill>
          <a:ln w="1587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r>
              <a:rPr lang="zh-CN" altLang="en-US" sz="1100" dirty="0" smtClean="0"/>
              <a:t>企业版</a:t>
            </a:r>
            <a:endParaRPr lang="en-US" altLang="zh-CN" sz="1100" dirty="0" smtClean="0"/>
          </a:p>
          <a:p>
            <a:r>
              <a:rPr lang="zh-CN" altLang="en-US" sz="1100" dirty="0" smtClean="0"/>
              <a:t>财务</a:t>
            </a:r>
            <a:endParaRPr lang="en-US" sz="1100" dirty="0">
              <a:latin typeface="+mj-lt"/>
            </a:endParaRPr>
          </a:p>
        </p:txBody>
      </p:sp>
      <p:sp>
        <p:nvSpPr>
          <p:cNvPr id="29" name="Text Box 156"/>
          <p:cNvSpPr txBox="1">
            <a:spLocks noChangeArrowheads="1"/>
          </p:cNvSpPr>
          <p:nvPr/>
        </p:nvSpPr>
        <p:spPr bwMode="auto">
          <a:xfrm>
            <a:off x="3724127" y="5574958"/>
            <a:ext cx="1252538" cy="242432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应收账款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0" name="Text Box 103"/>
          <p:cNvSpPr txBox="1">
            <a:spLocks noChangeArrowheads="1"/>
          </p:cNvSpPr>
          <p:nvPr/>
        </p:nvSpPr>
        <p:spPr bwMode="auto">
          <a:xfrm>
            <a:off x="1219052" y="5570192"/>
            <a:ext cx="1252538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总账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1" name="Text Box 104"/>
          <p:cNvSpPr txBox="1">
            <a:spLocks noChangeArrowheads="1"/>
          </p:cNvSpPr>
          <p:nvPr/>
        </p:nvSpPr>
        <p:spPr bwMode="auto">
          <a:xfrm>
            <a:off x="4976665" y="5570192"/>
            <a:ext cx="1252537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应付账款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2" name="Text Box 105"/>
          <p:cNvSpPr txBox="1">
            <a:spLocks noChangeArrowheads="1"/>
          </p:cNvSpPr>
          <p:nvPr/>
        </p:nvSpPr>
        <p:spPr bwMode="auto">
          <a:xfrm>
            <a:off x="2471590" y="5570192"/>
            <a:ext cx="1254125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多货币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3" name="Text Box 106"/>
          <p:cNvSpPr txBox="1">
            <a:spLocks noChangeArrowheads="1"/>
          </p:cNvSpPr>
          <p:nvPr/>
        </p:nvSpPr>
        <p:spPr bwMode="auto">
          <a:xfrm>
            <a:off x="6229202" y="5570192"/>
            <a:ext cx="1254125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银行</a:t>
            </a:r>
            <a:r>
              <a:rPr lang="en-US" sz="800" dirty="0" smtClean="0">
                <a:solidFill>
                  <a:schemeClr val="bg1"/>
                </a:solidFill>
              </a:rPr>
              <a:t>/</a:t>
            </a:r>
            <a:r>
              <a:rPr lang="zh-CN" altLang="en-US" sz="800" dirty="0" smtClean="0">
                <a:solidFill>
                  <a:schemeClr val="bg1"/>
                </a:solidFill>
              </a:rPr>
              <a:t>现金管理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4" name="Text Box 107"/>
          <p:cNvSpPr txBox="1">
            <a:spLocks noChangeArrowheads="1"/>
          </p:cNvSpPr>
          <p:nvPr/>
        </p:nvSpPr>
        <p:spPr bwMode="auto">
          <a:xfrm>
            <a:off x="7481740" y="5570192"/>
            <a:ext cx="1252537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成本管理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5" name="Text Box 140"/>
          <p:cNvSpPr txBox="1">
            <a:spLocks noChangeArrowheads="1"/>
          </p:cNvSpPr>
          <p:nvPr/>
        </p:nvSpPr>
        <p:spPr bwMode="auto">
          <a:xfrm>
            <a:off x="1219052" y="5330303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报表合并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36" name="Text Box 141"/>
          <p:cNvSpPr txBox="1">
            <a:spLocks noChangeArrowheads="1"/>
          </p:cNvSpPr>
          <p:nvPr/>
        </p:nvSpPr>
        <p:spPr bwMode="auto">
          <a:xfrm>
            <a:off x="4228952" y="5330303"/>
            <a:ext cx="1498600" cy="247833"/>
          </a:xfrm>
          <a:prstGeom prst="rect">
            <a:avLst/>
          </a:prstGeom>
          <a:solidFill>
            <a:schemeClr val="accent6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财务共享服务</a:t>
            </a:r>
            <a:endParaRPr lang="en-US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37" name="Text Box 142"/>
          <p:cNvSpPr txBox="1">
            <a:spLocks noChangeArrowheads="1"/>
          </p:cNvSpPr>
          <p:nvPr/>
        </p:nvSpPr>
        <p:spPr bwMode="auto">
          <a:xfrm>
            <a:off x="2727177" y="5330303"/>
            <a:ext cx="1500188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分配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38" name="Text Box 144"/>
          <p:cNvSpPr txBox="1">
            <a:spLocks noChangeArrowheads="1"/>
          </p:cNvSpPr>
          <p:nvPr/>
        </p:nvSpPr>
        <p:spPr bwMode="auto">
          <a:xfrm>
            <a:off x="5725965" y="5330303"/>
            <a:ext cx="1500187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信贷管理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9" name="Text Box 145"/>
          <p:cNvSpPr txBox="1">
            <a:spLocks noChangeArrowheads="1"/>
          </p:cNvSpPr>
          <p:nvPr/>
        </p:nvSpPr>
        <p:spPr bwMode="auto">
          <a:xfrm>
            <a:off x="7226152" y="5330303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税管理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40" name="Text Box 140"/>
          <p:cNvSpPr txBox="1">
            <a:spLocks noChangeArrowheads="1"/>
          </p:cNvSpPr>
          <p:nvPr/>
        </p:nvSpPr>
        <p:spPr bwMode="auto">
          <a:xfrm>
            <a:off x="1219052" y="5088825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财务分析</a:t>
            </a:r>
            <a:endParaRPr lang="en-US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41" name="Text Box 141"/>
          <p:cNvSpPr txBox="1">
            <a:spLocks noChangeArrowheads="1"/>
          </p:cNvSpPr>
          <p:nvPr/>
        </p:nvSpPr>
        <p:spPr bwMode="auto">
          <a:xfrm>
            <a:off x="4228952" y="5088825"/>
            <a:ext cx="1498600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多</a:t>
            </a:r>
            <a:r>
              <a:rPr lang="en-US" sz="800" dirty="0" smtClean="0">
                <a:solidFill>
                  <a:schemeClr val="bg1"/>
                </a:solidFill>
              </a:rPr>
              <a:t>-</a:t>
            </a:r>
            <a:r>
              <a:rPr lang="zh-CN" altLang="en-US" sz="800" dirty="0" smtClean="0">
                <a:solidFill>
                  <a:schemeClr val="bg1"/>
                </a:solidFill>
              </a:rPr>
              <a:t>会计准则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42" name="Text Box 142"/>
          <p:cNvSpPr txBox="1">
            <a:spLocks noChangeArrowheads="1"/>
          </p:cNvSpPr>
          <p:nvPr/>
        </p:nvSpPr>
        <p:spPr bwMode="auto">
          <a:xfrm>
            <a:off x="2728765" y="5088825"/>
            <a:ext cx="150177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管理报表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43" name="Text Box 144"/>
          <p:cNvSpPr txBox="1">
            <a:spLocks noChangeArrowheads="1"/>
          </p:cNvSpPr>
          <p:nvPr/>
        </p:nvSpPr>
        <p:spPr bwMode="auto">
          <a:xfrm>
            <a:off x="5725965" y="5088825"/>
            <a:ext cx="1500187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预算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44" name="Text Box 145"/>
          <p:cNvSpPr txBox="1">
            <a:spLocks noChangeArrowheads="1"/>
          </p:cNvSpPr>
          <p:nvPr/>
        </p:nvSpPr>
        <p:spPr bwMode="auto">
          <a:xfrm>
            <a:off x="7226152" y="5088826"/>
            <a:ext cx="1508125" cy="24147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治理</a:t>
            </a:r>
            <a:r>
              <a:rPr lang="en-US" sz="800" dirty="0" smtClean="0">
                <a:solidFill>
                  <a:schemeClr val="bg1"/>
                </a:solidFill>
              </a:rPr>
              <a:t>, </a:t>
            </a:r>
            <a:r>
              <a:rPr lang="zh-CN" altLang="en-US" sz="800" dirty="0" smtClean="0">
                <a:solidFill>
                  <a:schemeClr val="bg1"/>
                </a:solidFill>
              </a:rPr>
              <a:t>风险</a:t>
            </a:r>
            <a:r>
              <a:rPr lang="en-US" sz="800" dirty="0" smtClean="0">
                <a:solidFill>
                  <a:schemeClr val="bg1"/>
                </a:solidFill>
              </a:rPr>
              <a:t>&amp; </a:t>
            </a:r>
            <a:r>
              <a:rPr lang="zh-CN" altLang="en-US" sz="800" dirty="0" smtClean="0">
                <a:solidFill>
                  <a:schemeClr val="bg1"/>
                </a:solidFill>
              </a:rPr>
              <a:t>合规</a:t>
            </a:r>
            <a:endParaRPr lang="en-US" sz="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</a:t>
            </a:r>
            <a:r>
              <a:rPr lang="zh-CN" altLang="en-US" dirty="0" smtClean="0"/>
              <a:t>信贷管理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EF-QAD-120</a:t>
            </a:r>
            <a:endParaRPr lang="en-US" dirty="0"/>
          </a:p>
        </p:txBody>
      </p:sp>
      <p:grpSp>
        <p:nvGrpSpPr>
          <p:cNvPr id="26" name="Group 25"/>
          <p:cNvGrpSpPr/>
          <p:nvPr/>
        </p:nvGrpSpPr>
        <p:grpSpPr>
          <a:xfrm>
            <a:off x="247238" y="907356"/>
            <a:ext cx="8629650" cy="5053012"/>
            <a:chOff x="438150" y="1500188"/>
            <a:chExt cx="8629650" cy="5053012"/>
          </a:xfrm>
        </p:grpSpPr>
        <p:sp>
          <p:nvSpPr>
            <p:cNvPr id="4" name="Rectangle 3"/>
            <p:cNvSpPr txBox="1">
              <a:spLocks noChangeArrowheads="1"/>
            </p:cNvSpPr>
            <p:nvPr/>
          </p:nvSpPr>
          <p:spPr>
            <a:xfrm>
              <a:off x="457200" y="1500188"/>
              <a:ext cx="8153400" cy="505301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Webdings" pitchFamily="18" charset="2"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Arial"/>
                <a:buChar char="•"/>
                <a:tabLst/>
                <a:defRPr/>
              </a:pPr>
              <a:endPara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</p:txBody>
        </p:sp>
        <p:sp>
          <p:nvSpPr>
            <p:cNvPr id="5" name="Text Box 4"/>
            <p:cNvSpPr txBox="1">
              <a:spLocks noChangeArrowheads="1"/>
            </p:cNvSpPr>
            <p:nvPr/>
          </p:nvSpPr>
          <p:spPr bwMode="auto">
            <a:xfrm>
              <a:off x="4252913" y="1593850"/>
              <a:ext cx="4814887" cy="7334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</a:pPr>
              <a:r>
                <a:rPr lang="zh-CN" altLang="en-US" sz="2000" dirty="0" smtClean="0">
                  <a:solidFill>
                    <a:srgbClr val="5A87C6"/>
                  </a:solidFill>
                  <a:latin typeface="+mj-lt"/>
                </a:rPr>
                <a:t>确保客户信用问题的可见性以服务于财务经理</a:t>
              </a:r>
              <a:endParaRPr lang="en-US" sz="1800" dirty="0">
                <a:latin typeface="+mj-lt"/>
              </a:endParaRPr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438150" y="1593850"/>
              <a:ext cx="3865563" cy="4044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dirty="0" smtClean="0">
                  <a:latin typeface="+mj-lt"/>
                </a:rPr>
                <a:t>丰富的和灵活的信贷检查</a:t>
              </a:r>
            </a:p>
            <a:p>
              <a:pPr marL="800100" lvl="1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dirty="0" smtClean="0">
                  <a:latin typeface="+mj-lt"/>
                </a:rPr>
                <a:t>根据营业额的百分比</a:t>
              </a:r>
            </a:p>
            <a:p>
              <a:pPr marL="800100" lvl="1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dirty="0" smtClean="0">
                  <a:latin typeface="+mj-lt"/>
                </a:rPr>
                <a:t>固定的信用额度</a:t>
              </a:r>
            </a:p>
            <a:p>
              <a:pPr marL="800100" lvl="1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dirty="0" smtClean="0">
                  <a:latin typeface="+mj-lt"/>
                </a:rPr>
                <a:t>逾期的最大天</a:t>
              </a:r>
            </a:p>
            <a:p>
              <a:pPr marL="800100" lvl="1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dirty="0" smtClean="0">
                  <a:latin typeface="+mj-lt"/>
                </a:rPr>
                <a:t>越轨的选项</a:t>
              </a:r>
            </a:p>
            <a:p>
              <a:pPr marL="800100" lvl="1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dirty="0" smtClean="0">
                  <a:latin typeface="+mj-lt"/>
                </a:rPr>
                <a:t>公司之间共享被共享客户的信用额度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dirty="0" smtClean="0">
                  <a:latin typeface="+mj-lt"/>
                </a:rPr>
                <a:t>可配置的警告级别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dirty="0" smtClean="0">
                  <a:latin typeface="+mj-lt"/>
                </a:rPr>
                <a:t>客户活动和信用信息的控制板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dirty="0" smtClean="0">
                  <a:latin typeface="+mj-lt"/>
                </a:rPr>
                <a:t>多层次的催款函</a:t>
              </a:r>
              <a:endParaRPr lang="en-US" sz="1800" b="0" dirty="0">
                <a:latin typeface="+mj-lt"/>
              </a:endParaRPr>
            </a:p>
            <a:p>
              <a:pPr marL="342900" indent="-342900" algn="l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endParaRPr lang="en-US" sz="1800" b="0" dirty="0">
                <a:latin typeface="+mj-lt"/>
              </a:endParaRPr>
            </a:p>
          </p:txBody>
        </p:sp>
        <p:grpSp>
          <p:nvGrpSpPr>
            <p:cNvPr id="7" name="Group 24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8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Financials</a:t>
                </a:r>
              </a:p>
            </p:txBody>
          </p:sp>
          <p:sp>
            <p:nvSpPr>
              <p:cNvPr id="9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10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11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12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13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14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15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16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60648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17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5072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18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19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20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21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58235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22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3484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23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24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  <p:pic>
          <p:nvPicPr>
            <p:cNvPr id="25" name="Picture 25" descr="Cust_Act_Dash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359275" y="2333625"/>
              <a:ext cx="4298950" cy="3160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7" name="Rectangle 100"/>
          <p:cNvSpPr>
            <a:spLocks noChangeArrowheads="1"/>
          </p:cNvSpPr>
          <p:nvPr/>
        </p:nvSpPr>
        <p:spPr bwMode="auto">
          <a:xfrm>
            <a:off x="256516" y="5078775"/>
            <a:ext cx="8447088" cy="860425"/>
          </a:xfrm>
          <a:prstGeom prst="rect">
            <a:avLst/>
          </a:prstGeom>
          <a:solidFill>
            <a:srgbClr val="BCCEE8"/>
          </a:solidFill>
          <a:ln w="1587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r>
              <a:rPr lang="zh-CN" altLang="en-US" sz="1100" dirty="0" smtClean="0"/>
              <a:t>企业版</a:t>
            </a:r>
            <a:endParaRPr lang="en-US" altLang="zh-CN" sz="1100" dirty="0" smtClean="0"/>
          </a:p>
          <a:p>
            <a:r>
              <a:rPr lang="zh-CN" altLang="en-US" sz="1100" dirty="0" smtClean="0"/>
              <a:t>财务</a:t>
            </a:r>
            <a:endParaRPr lang="en-US" sz="1100" dirty="0">
              <a:latin typeface="+mj-lt"/>
            </a:endParaRPr>
          </a:p>
        </p:txBody>
      </p:sp>
      <p:sp>
        <p:nvSpPr>
          <p:cNvPr id="28" name="Text Box 156"/>
          <p:cNvSpPr txBox="1">
            <a:spLocks noChangeArrowheads="1"/>
          </p:cNvSpPr>
          <p:nvPr/>
        </p:nvSpPr>
        <p:spPr bwMode="auto">
          <a:xfrm>
            <a:off x="3613957" y="5630043"/>
            <a:ext cx="1252538" cy="242432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应收账款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29" name="Text Box 103"/>
          <p:cNvSpPr txBox="1">
            <a:spLocks noChangeArrowheads="1"/>
          </p:cNvSpPr>
          <p:nvPr/>
        </p:nvSpPr>
        <p:spPr bwMode="auto">
          <a:xfrm>
            <a:off x="1108882" y="5625277"/>
            <a:ext cx="1252538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总账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0" name="Text Box 104"/>
          <p:cNvSpPr txBox="1">
            <a:spLocks noChangeArrowheads="1"/>
          </p:cNvSpPr>
          <p:nvPr/>
        </p:nvSpPr>
        <p:spPr bwMode="auto">
          <a:xfrm>
            <a:off x="4866495" y="5625277"/>
            <a:ext cx="1252537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应付账款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1" name="Text Box 105"/>
          <p:cNvSpPr txBox="1">
            <a:spLocks noChangeArrowheads="1"/>
          </p:cNvSpPr>
          <p:nvPr/>
        </p:nvSpPr>
        <p:spPr bwMode="auto">
          <a:xfrm>
            <a:off x="2361420" y="5625277"/>
            <a:ext cx="1254125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多货币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2" name="Text Box 106"/>
          <p:cNvSpPr txBox="1">
            <a:spLocks noChangeArrowheads="1"/>
          </p:cNvSpPr>
          <p:nvPr/>
        </p:nvSpPr>
        <p:spPr bwMode="auto">
          <a:xfrm>
            <a:off x="6119032" y="5625277"/>
            <a:ext cx="1254125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银行</a:t>
            </a:r>
            <a:r>
              <a:rPr lang="en-US" sz="800" dirty="0" smtClean="0">
                <a:solidFill>
                  <a:schemeClr val="bg1"/>
                </a:solidFill>
              </a:rPr>
              <a:t>/</a:t>
            </a:r>
            <a:r>
              <a:rPr lang="zh-CN" altLang="en-US" sz="800" dirty="0" smtClean="0">
                <a:solidFill>
                  <a:schemeClr val="bg1"/>
                </a:solidFill>
              </a:rPr>
              <a:t>现金管理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3" name="Text Box 107"/>
          <p:cNvSpPr txBox="1">
            <a:spLocks noChangeArrowheads="1"/>
          </p:cNvSpPr>
          <p:nvPr/>
        </p:nvSpPr>
        <p:spPr bwMode="auto">
          <a:xfrm>
            <a:off x="7371570" y="5625277"/>
            <a:ext cx="1252537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成本管理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4" name="Text Box 140"/>
          <p:cNvSpPr txBox="1">
            <a:spLocks noChangeArrowheads="1"/>
          </p:cNvSpPr>
          <p:nvPr/>
        </p:nvSpPr>
        <p:spPr bwMode="auto">
          <a:xfrm>
            <a:off x="1108882" y="5385388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报表合并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35" name="Text Box 141"/>
          <p:cNvSpPr txBox="1">
            <a:spLocks noChangeArrowheads="1"/>
          </p:cNvSpPr>
          <p:nvPr/>
        </p:nvSpPr>
        <p:spPr bwMode="auto">
          <a:xfrm>
            <a:off x="4118782" y="5385388"/>
            <a:ext cx="1498600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财务共享服务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6" name="Text Box 142"/>
          <p:cNvSpPr txBox="1">
            <a:spLocks noChangeArrowheads="1"/>
          </p:cNvSpPr>
          <p:nvPr/>
        </p:nvSpPr>
        <p:spPr bwMode="auto">
          <a:xfrm>
            <a:off x="2617007" y="5385388"/>
            <a:ext cx="1500188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分配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37" name="Text Box 144"/>
          <p:cNvSpPr txBox="1">
            <a:spLocks noChangeArrowheads="1"/>
          </p:cNvSpPr>
          <p:nvPr/>
        </p:nvSpPr>
        <p:spPr bwMode="auto">
          <a:xfrm>
            <a:off x="5615795" y="5385388"/>
            <a:ext cx="1500187" cy="247833"/>
          </a:xfrm>
          <a:prstGeom prst="rect">
            <a:avLst/>
          </a:prstGeom>
          <a:solidFill>
            <a:schemeClr val="accent6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信贷管理</a:t>
            </a:r>
            <a:endParaRPr lang="en-US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38" name="Text Box 145"/>
          <p:cNvSpPr txBox="1">
            <a:spLocks noChangeArrowheads="1"/>
          </p:cNvSpPr>
          <p:nvPr/>
        </p:nvSpPr>
        <p:spPr bwMode="auto">
          <a:xfrm>
            <a:off x="7115982" y="5385388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税管理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9" name="Text Box 140"/>
          <p:cNvSpPr txBox="1">
            <a:spLocks noChangeArrowheads="1"/>
          </p:cNvSpPr>
          <p:nvPr/>
        </p:nvSpPr>
        <p:spPr bwMode="auto">
          <a:xfrm>
            <a:off x="1108882" y="5143910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财务分析</a:t>
            </a:r>
            <a:endParaRPr lang="en-US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40" name="Text Box 141"/>
          <p:cNvSpPr txBox="1">
            <a:spLocks noChangeArrowheads="1"/>
          </p:cNvSpPr>
          <p:nvPr/>
        </p:nvSpPr>
        <p:spPr bwMode="auto">
          <a:xfrm>
            <a:off x="4118782" y="5143910"/>
            <a:ext cx="1498600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多</a:t>
            </a:r>
            <a:r>
              <a:rPr lang="en-US" sz="800" dirty="0" smtClean="0">
                <a:solidFill>
                  <a:schemeClr val="bg1"/>
                </a:solidFill>
              </a:rPr>
              <a:t>-</a:t>
            </a:r>
            <a:r>
              <a:rPr lang="zh-CN" altLang="en-US" sz="800" dirty="0" smtClean="0">
                <a:solidFill>
                  <a:schemeClr val="bg1"/>
                </a:solidFill>
              </a:rPr>
              <a:t>会计准则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41" name="Text Box 142"/>
          <p:cNvSpPr txBox="1">
            <a:spLocks noChangeArrowheads="1"/>
          </p:cNvSpPr>
          <p:nvPr/>
        </p:nvSpPr>
        <p:spPr bwMode="auto">
          <a:xfrm>
            <a:off x="2618595" y="5143910"/>
            <a:ext cx="150177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管理报表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42" name="Text Box 144"/>
          <p:cNvSpPr txBox="1">
            <a:spLocks noChangeArrowheads="1"/>
          </p:cNvSpPr>
          <p:nvPr/>
        </p:nvSpPr>
        <p:spPr bwMode="auto">
          <a:xfrm>
            <a:off x="5615795" y="5143910"/>
            <a:ext cx="1500187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预算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43" name="Text Box 145"/>
          <p:cNvSpPr txBox="1">
            <a:spLocks noChangeArrowheads="1"/>
          </p:cNvSpPr>
          <p:nvPr/>
        </p:nvSpPr>
        <p:spPr bwMode="auto">
          <a:xfrm>
            <a:off x="7115982" y="5143911"/>
            <a:ext cx="1508125" cy="24147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治理</a:t>
            </a:r>
            <a:r>
              <a:rPr lang="en-US" sz="800" dirty="0" smtClean="0">
                <a:solidFill>
                  <a:schemeClr val="bg1"/>
                </a:solidFill>
              </a:rPr>
              <a:t>, </a:t>
            </a:r>
            <a:r>
              <a:rPr lang="zh-CN" altLang="en-US" sz="800" dirty="0" smtClean="0">
                <a:solidFill>
                  <a:schemeClr val="bg1"/>
                </a:solidFill>
              </a:rPr>
              <a:t>风险</a:t>
            </a:r>
            <a:r>
              <a:rPr lang="en-US" sz="800" dirty="0" smtClean="0">
                <a:solidFill>
                  <a:schemeClr val="bg1"/>
                </a:solidFill>
              </a:rPr>
              <a:t>&amp; </a:t>
            </a:r>
            <a:r>
              <a:rPr lang="zh-CN" altLang="en-US" sz="800" dirty="0" smtClean="0">
                <a:solidFill>
                  <a:schemeClr val="bg1"/>
                </a:solidFill>
              </a:rPr>
              <a:t>合规</a:t>
            </a:r>
            <a:endParaRPr lang="en-US" sz="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</a:t>
            </a:r>
            <a:r>
              <a:rPr lang="zh-CN" altLang="en-US" dirty="0" smtClean="0"/>
              <a:t>税管理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EF-QAD-130</a:t>
            </a:r>
            <a:endParaRPr lang="en-US" dirty="0"/>
          </a:p>
        </p:txBody>
      </p:sp>
      <p:grpSp>
        <p:nvGrpSpPr>
          <p:cNvPr id="30" name="Group 29"/>
          <p:cNvGrpSpPr/>
          <p:nvPr/>
        </p:nvGrpSpPr>
        <p:grpSpPr>
          <a:xfrm>
            <a:off x="337670" y="936435"/>
            <a:ext cx="8458200" cy="5064125"/>
            <a:chOff x="438150" y="1489075"/>
            <a:chExt cx="8458200" cy="5064125"/>
          </a:xfrm>
        </p:grpSpPr>
        <p:sp>
          <p:nvSpPr>
            <p:cNvPr id="4" name="Rectangle 3"/>
            <p:cNvSpPr txBox="1">
              <a:spLocks noChangeArrowheads="1"/>
            </p:cNvSpPr>
            <p:nvPr/>
          </p:nvSpPr>
          <p:spPr>
            <a:xfrm>
              <a:off x="457200" y="1500188"/>
              <a:ext cx="8153400" cy="505301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Webdings" pitchFamily="18" charset="2"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Arial"/>
                <a:buChar char="•"/>
                <a:tabLst/>
                <a:defRPr/>
              </a:pPr>
              <a:endPara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</p:txBody>
        </p:sp>
        <p:sp>
          <p:nvSpPr>
            <p:cNvPr id="5" name="Text Box 24"/>
            <p:cNvSpPr txBox="1">
              <a:spLocks noChangeArrowheads="1"/>
            </p:cNvSpPr>
            <p:nvPr/>
          </p:nvSpPr>
          <p:spPr bwMode="auto">
            <a:xfrm>
              <a:off x="4567238" y="1755775"/>
              <a:ext cx="4329112" cy="10156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</a:pPr>
              <a:r>
                <a:rPr lang="zh-CN" altLang="en-US" dirty="0" smtClean="0">
                  <a:solidFill>
                    <a:srgbClr val="5A87C6"/>
                  </a:solidFill>
                  <a:latin typeface="+mj-lt"/>
                </a:rPr>
                <a:t>服务于不同的销售，使用和全球的增值税税收</a:t>
              </a:r>
            </a:p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</a:pPr>
              <a:r>
                <a:rPr lang="zh-CN" altLang="en-US" dirty="0" smtClean="0">
                  <a:solidFill>
                    <a:srgbClr val="5A87C6"/>
                  </a:solidFill>
                  <a:latin typeface="+mj-lt"/>
                </a:rPr>
                <a:t>确保正确的税务登记及纳税申报平滑</a:t>
              </a:r>
              <a:endParaRPr lang="en-US" sz="1800" dirty="0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6" name="Rectangle 25"/>
            <p:cNvSpPr>
              <a:spLocks noChangeArrowheads="1"/>
            </p:cNvSpPr>
            <p:nvPr/>
          </p:nvSpPr>
          <p:spPr bwMode="auto">
            <a:xfrm>
              <a:off x="590550" y="1489075"/>
              <a:ext cx="3970338" cy="431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dirty="0" smtClean="0">
                  <a:latin typeface="+mj-lt"/>
                </a:rPr>
                <a:t>允许在同一个数据库的多个税收环境的全球税务处理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dirty="0" smtClean="0">
                  <a:latin typeface="+mj-lt"/>
                </a:rPr>
                <a:t>无限量的税类型和税率</a:t>
              </a:r>
            </a:p>
            <a:p>
              <a:pPr marL="800100" lvl="1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dirty="0" smtClean="0">
                  <a:latin typeface="+mj-lt"/>
                </a:rPr>
                <a:t>增值税，奢侈品，设限，非抵扣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dirty="0" smtClean="0">
                  <a:latin typeface="+mj-lt"/>
                </a:rPr>
                <a:t>考虑</a:t>
              </a:r>
            </a:p>
            <a:p>
              <a:pPr marL="800100" lvl="1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dirty="0" smtClean="0">
                  <a:latin typeface="+mj-lt"/>
                </a:rPr>
                <a:t>地理</a:t>
              </a:r>
            </a:p>
            <a:p>
              <a:pPr marL="800100" lvl="1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dirty="0" smtClean="0">
                  <a:latin typeface="+mj-lt"/>
                </a:rPr>
                <a:t>物料的状态（应课税，非应税）</a:t>
              </a:r>
            </a:p>
            <a:p>
              <a:pPr marL="800100" lvl="1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dirty="0" smtClean="0">
                  <a:latin typeface="+mj-lt"/>
                </a:rPr>
                <a:t>客户</a:t>
              </a:r>
              <a:r>
                <a:rPr lang="en-US" altLang="zh-CN" dirty="0" smtClean="0">
                  <a:latin typeface="+mj-lt"/>
                </a:rPr>
                <a:t>/</a:t>
              </a:r>
              <a:r>
                <a:rPr lang="zh-CN" altLang="en-US" dirty="0" smtClean="0">
                  <a:latin typeface="+mj-lt"/>
                </a:rPr>
                <a:t>供应商的状态</a:t>
              </a:r>
            </a:p>
            <a:p>
              <a:pPr marL="800100" lvl="1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dirty="0" smtClean="0">
                  <a:latin typeface="+mj-lt"/>
                </a:rPr>
                <a:t>生效日期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dirty="0" smtClean="0">
                  <a:latin typeface="+mj-lt"/>
                </a:rPr>
                <a:t>包括灵活的报告</a:t>
              </a:r>
              <a:endParaRPr lang="en-US" sz="1800" b="0" dirty="0">
                <a:latin typeface="+mj-lt"/>
              </a:endParaRPr>
            </a:p>
          </p:txBody>
        </p:sp>
        <p:grpSp>
          <p:nvGrpSpPr>
            <p:cNvPr id="7" name="Group 26"/>
            <p:cNvGrpSpPr>
              <a:grpSpLocks/>
            </p:cNvGrpSpPr>
            <p:nvPr/>
          </p:nvGrpSpPr>
          <p:grpSpPr bwMode="auto">
            <a:xfrm>
              <a:off x="4648200" y="3170238"/>
              <a:ext cx="4060825" cy="2087562"/>
              <a:chOff x="2995" y="2684"/>
              <a:chExt cx="2717" cy="1396"/>
            </a:xfrm>
          </p:grpSpPr>
          <p:pic>
            <p:nvPicPr>
              <p:cNvPr id="8" name="Picture 27" descr="istockphoto_705924_chinese_currency_3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812" y="3422"/>
                <a:ext cx="988" cy="6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" name="Picture 28" descr="DD200_4_I004i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995" y="3424"/>
                <a:ext cx="941" cy="656"/>
              </a:xfrm>
              <a:prstGeom prst="rect">
                <a:avLst/>
              </a:prstGeom>
              <a:noFill/>
              <a:ln w="28575" algn="ctr">
                <a:solidFill>
                  <a:schemeClr val="bg1"/>
                </a:solidFill>
                <a:miter lim="800000"/>
                <a:headEnd/>
                <a:tailEnd/>
              </a:ln>
            </p:spPr>
          </p:pic>
          <p:pic>
            <p:nvPicPr>
              <p:cNvPr id="10" name="Singleimageplaceholdercontrol1_PresentationModeControlsContainer_PresentationImage" descr="Photograph of U.S. currency.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4800" y="3428"/>
                <a:ext cx="912" cy="652"/>
              </a:xfrm>
              <a:prstGeom prst="rect">
                <a:avLst/>
              </a:prstGeom>
              <a:noFill/>
              <a:ln w="28575" algn="ctr">
                <a:solidFill>
                  <a:schemeClr val="bg1"/>
                </a:solidFill>
                <a:miter lim="800000"/>
                <a:headEnd/>
                <a:tailEnd/>
              </a:ln>
            </p:spPr>
          </p:pic>
          <p:graphicFrame>
            <p:nvGraphicFramePr>
              <p:cNvPr id="11" name="Object 30"/>
              <p:cNvGraphicFramePr>
                <a:graphicFrameLocks noChangeAspect="1"/>
              </p:cNvGraphicFramePr>
              <p:nvPr/>
            </p:nvGraphicFramePr>
            <p:xfrm>
              <a:off x="3583" y="2684"/>
              <a:ext cx="1536" cy="873"/>
            </p:xfrm>
            <a:graphic>
              <a:graphicData uri="http://schemas.openxmlformats.org/presentationml/2006/ole">
                <p:oleObj spid="_x0000_s1026" name="Image" r:id="rId6" imgW="4787302" imgH="3365079" progId="">
                  <p:embed/>
                </p:oleObj>
              </a:graphicData>
            </a:graphic>
          </p:graphicFrame>
        </p:grpSp>
        <p:grpSp>
          <p:nvGrpSpPr>
            <p:cNvPr id="12" name="Group 50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13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Financials</a:t>
                </a:r>
              </a:p>
            </p:txBody>
          </p:sp>
          <p:sp>
            <p:nvSpPr>
              <p:cNvPr id="14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15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16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17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18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19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20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21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60648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22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5072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23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24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25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26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58235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27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3484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 dirty="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28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29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</p:grpSp>
      <p:sp>
        <p:nvSpPr>
          <p:cNvPr id="31" name="Rectangle 100"/>
          <p:cNvSpPr>
            <a:spLocks noChangeArrowheads="1"/>
          </p:cNvSpPr>
          <p:nvPr/>
        </p:nvSpPr>
        <p:spPr bwMode="auto">
          <a:xfrm>
            <a:off x="355669" y="5133860"/>
            <a:ext cx="8447088" cy="860425"/>
          </a:xfrm>
          <a:prstGeom prst="rect">
            <a:avLst/>
          </a:prstGeom>
          <a:solidFill>
            <a:srgbClr val="BCCEE8"/>
          </a:solidFill>
          <a:ln w="1587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r>
              <a:rPr lang="zh-CN" altLang="en-US" sz="1100" dirty="0" smtClean="0"/>
              <a:t>企业版</a:t>
            </a:r>
            <a:endParaRPr lang="en-US" altLang="zh-CN" sz="1100" dirty="0" smtClean="0"/>
          </a:p>
          <a:p>
            <a:r>
              <a:rPr lang="zh-CN" altLang="en-US" sz="1100" dirty="0" smtClean="0"/>
              <a:t>财务</a:t>
            </a:r>
            <a:endParaRPr lang="en-US" sz="1100" dirty="0">
              <a:latin typeface="+mj-lt"/>
            </a:endParaRPr>
          </a:p>
        </p:txBody>
      </p:sp>
      <p:sp>
        <p:nvSpPr>
          <p:cNvPr id="32" name="Text Box 156"/>
          <p:cNvSpPr txBox="1">
            <a:spLocks noChangeArrowheads="1"/>
          </p:cNvSpPr>
          <p:nvPr/>
        </p:nvSpPr>
        <p:spPr bwMode="auto">
          <a:xfrm>
            <a:off x="3713110" y="5685128"/>
            <a:ext cx="1252538" cy="242432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应收账款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3" name="Text Box 103"/>
          <p:cNvSpPr txBox="1">
            <a:spLocks noChangeArrowheads="1"/>
          </p:cNvSpPr>
          <p:nvPr/>
        </p:nvSpPr>
        <p:spPr bwMode="auto">
          <a:xfrm>
            <a:off x="1208035" y="5680362"/>
            <a:ext cx="1252538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总账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4" name="Text Box 104"/>
          <p:cNvSpPr txBox="1">
            <a:spLocks noChangeArrowheads="1"/>
          </p:cNvSpPr>
          <p:nvPr/>
        </p:nvSpPr>
        <p:spPr bwMode="auto">
          <a:xfrm>
            <a:off x="4965648" y="5680362"/>
            <a:ext cx="1252537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应付账款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5" name="Text Box 105"/>
          <p:cNvSpPr txBox="1">
            <a:spLocks noChangeArrowheads="1"/>
          </p:cNvSpPr>
          <p:nvPr/>
        </p:nvSpPr>
        <p:spPr bwMode="auto">
          <a:xfrm>
            <a:off x="2460573" y="5680362"/>
            <a:ext cx="1254125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多货币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6" name="Text Box 106"/>
          <p:cNvSpPr txBox="1">
            <a:spLocks noChangeArrowheads="1"/>
          </p:cNvSpPr>
          <p:nvPr/>
        </p:nvSpPr>
        <p:spPr bwMode="auto">
          <a:xfrm>
            <a:off x="6218185" y="5680362"/>
            <a:ext cx="1254125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银行</a:t>
            </a:r>
            <a:r>
              <a:rPr lang="en-US" sz="800" dirty="0" smtClean="0">
                <a:solidFill>
                  <a:schemeClr val="bg1"/>
                </a:solidFill>
              </a:rPr>
              <a:t>/</a:t>
            </a:r>
            <a:r>
              <a:rPr lang="zh-CN" altLang="en-US" sz="800" dirty="0" smtClean="0">
                <a:solidFill>
                  <a:schemeClr val="bg1"/>
                </a:solidFill>
              </a:rPr>
              <a:t>现金管理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7" name="Text Box 107"/>
          <p:cNvSpPr txBox="1">
            <a:spLocks noChangeArrowheads="1"/>
          </p:cNvSpPr>
          <p:nvPr/>
        </p:nvSpPr>
        <p:spPr bwMode="auto">
          <a:xfrm>
            <a:off x="7470723" y="5680362"/>
            <a:ext cx="1252537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成本管理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8" name="Text Box 140"/>
          <p:cNvSpPr txBox="1">
            <a:spLocks noChangeArrowheads="1"/>
          </p:cNvSpPr>
          <p:nvPr/>
        </p:nvSpPr>
        <p:spPr bwMode="auto">
          <a:xfrm>
            <a:off x="1208035" y="5440473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报表合并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39" name="Text Box 141"/>
          <p:cNvSpPr txBox="1">
            <a:spLocks noChangeArrowheads="1"/>
          </p:cNvSpPr>
          <p:nvPr/>
        </p:nvSpPr>
        <p:spPr bwMode="auto">
          <a:xfrm>
            <a:off x="4217935" y="5440473"/>
            <a:ext cx="1498600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财务共享服务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40" name="Text Box 142"/>
          <p:cNvSpPr txBox="1">
            <a:spLocks noChangeArrowheads="1"/>
          </p:cNvSpPr>
          <p:nvPr/>
        </p:nvSpPr>
        <p:spPr bwMode="auto">
          <a:xfrm>
            <a:off x="2716160" y="5440473"/>
            <a:ext cx="1500188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分配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41" name="Text Box 144"/>
          <p:cNvSpPr txBox="1">
            <a:spLocks noChangeArrowheads="1"/>
          </p:cNvSpPr>
          <p:nvPr/>
        </p:nvSpPr>
        <p:spPr bwMode="auto">
          <a:xfrm>
            <a:off x="5714948" y="5440473"/>
            <a:ext cx="1500187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信贷管理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42" name="Text Box 145"/>
          <p:cNvSpPr txBox="1">
            <a:spLocks noChangeArrowheads="1"/>
          </p:cNvSpPr>
          <p:nvPr/>
        </p:nvSpPr>
        <p:spPr bwMode="auto">
          <a:xfrm>
            <a:off x="7215135" y="5440473"/>
            <a:ext cx="1508125" cy="247833"/>
          </a:xfrm>
          <a:prstGeom prst="rect">
            <a:avLst/>
          </a:prstGeom>
          <a:solidFill>
            <a:schemeClr val="accent6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税管理</a:t>
            </a:r>
            <a:endParaRPr lang="en-US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43" name="Text Box 140"/>
          <p:cNvSpPr txBox="1">
            <a:spLocks noChangeArrowheads="1"/>
          </p:cNvSpPr>
          <p:nvPr/>
        </p:nvSpPr>
        <p:spPr bwMode="auto">
          <a:xfrm>
            <a:off x="1208035" y="5198995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财务分析</a:t>
            </a:r>
            <a:endParaRPr lang="en-US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44" name="Text Box 141"/>
          <p:cNvSpPr txBox="1">
            <a:spLocks noChangeArrowheads="1"/>
          </p:cNvSpPr>
          <p:nvPr/>
        </p:nvSpPr>
        <p:spPr bwMode="auto">
          <a:xfrm>
            <a:off x="4217935" y="5198995"/>
            <a:ext cx="1498600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多</a:t>
            </a:r>
            <a:r>
              <a:rPr lang="en-US" sz="800" dirty="0" smtClean="0">
                <a:solidFill>
                  <a:schemeClr val="bg1"/>
                </a:solidFill>
              </a:rPr>
              <a:t>-</a:t>
            </a:r>
            <a:r>
              <a:rPr lang="zh-CN" altLang="en-US" sz="800" dirty="0" smtClean="0">
                <a:solidFill>
                  <a:schemeClr val="bg1"/>
                </a:solidFill>
              </a:rPr>
              <a:t>会计准则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45" name="Text Box 142"/>
          <p:cNvSpPr txBox="1">
            <a:spLocks noChangeArrowheads="1"/>
          </p:cNvSpPr>
          <p:nvPr/>
        </p:nvSpPr>
        <p:spPr bwMode="auto">
          <a:xfrm>
            <a:off x="2717748" y="5198995"/>
            <a:ext cx="150177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管理报表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46" name="Text Box 144"/>
          <p:cNvSpPr txBox="1">
            <a:spLocks noChangeArrowheads="1"/>
          </p:cNvSpPr>
          <p:nvPr/>
        </p:nvSpPr>
        <p:spPr bwMode="auto">
          <a:xfrm>
            <a:off x="5714948" y="5198995"/>
            <a:ext cx="1500187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预算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47" name="Text Box 145"/>
          <p:cNvSpPr txBox="1">
            <a:spLocks noChangeArrowheads="1"/>
          </p:cNvSpPr>
          <p:nvPr/>
        </p:nvSpPr>
        <p:spPr bwMode="auto">
          <a:xfrm>
            <a:off x="7215135" y="5198996"/>
            <a:ext cx="1508125" cy="24147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治理</a:t>
            </a:r>
            <a:r>
              <a:rPr lang="en-US" sz="800" dirty="0" smtClean="0">
                <a:solidFill>
                  <a:schemeClr val="bg1"/>
                </a:solidFill>
              </a:rPr>
              <a:t>, </a:t>
            </a:r>
            <a:r>
              <a:rPr lang="zh-CN" altLang="en-US" sz="800" dirty="0" smtClean="0">
                <a:solidFill>
                  <a:schemeClr val="bg1"/>
                </a:solidFill>
              </a:rPr>
              <a:t>风险</a:t>
            </a:r>
            <a:r>
              <a:rPr lang="en-US" sz="800" dirty="0" smtClean="0">
                <a:solidFill>
                  <a:schemeClr val="bg1"/>
                </a:solidFill>
              </a:rPr>
              <a:t>&amp; </a:t>
            </a:r>
            <a:r>
              <a:rPr lang="zh-CN" altLang="en-US" sz="800" dirty="0" smtClean="0">
                <a:solidFill>
                  <a:schemeClr val="bg1"/>
                </a:solidFill>
              </a:rPr>
              <a:t>合规</a:t>
            </a:r>
            <a:endParaRPr lang="en-US" sz="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</a:t>
            </a:r>
            <a:r>
              <a:rPr lang="zh-CN" altLang="en-US" dirty="0" smtClean="0"/>
              <a:t>总账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EF-QAD-140</a:t>
            </a:r>
            <a:endParaRPr lang="en-US" dirty="0"/>
          </a:p>
        </p:txBody>
      </p:sp>
      <p:grpSp>
        <p:nvGrpSpPr>
          <p:cNvPr id="26" name="Group 25"/>
          <p:cNvGrpSpPr/>
          <p:nvPr/>
        </p:nvGrpSpPr>
        <p:grpSpPr>
          <a:xfrm>
            <a:off x="280520" y="937500"/>
            <a:ext cx="8574088" cy="5053012"/>
            <a:chOff x="381000" y="1500188"/>
            <a:chExt cx="8574088" cy="5053012"/>
          </a:xfrm>
        </p:grpSpPr>
        <p:sp>
          <p:nvSpPr>
            <p:cNvPr id="4" name="Rectangle 3"/>
            <p:cNvSpPr txBox="1">
              <a:spLocks noChangeArrowheads="1"/>
            </p:cNvSpPr>
            <p:nvPr/>
          </p:nvSpPr>
          <p:spPr>
            <a:xfrm>
              <a:off x="457200" y="1500188"/>
              <a:ext cx="8153400" cy="505301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Webdings" pitchFamily="18" charset="2"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Arial"/>
                <a:buChar char="•"/>
                <a:tabLst/>
                <a:defRPr/>
              </a:pPr>
              <a:endPara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381000" y="1670050"/>
              <a:ext cx="4219575" cy="4021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500" dirty="0" smtClean="0">
                  <a:latin typeface="+mj-lt"/>
                </a:rPr>
                <a:t>多会计单位，多币种，多层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500" dirty="0" smtClean="0">
                  <a:latin typeface="+mj-lt"/>
                </a:rPr>
                <a:t>支持周期性</a:t>
              </a:r>
              <a:r>
                <a:rPr lang="en-US" altLang="zh-CN" sz="1500" dirty="0" smtClean="0">
                  <a:latin typeface="+mj-lt"/>
                </a:rPr>
                <a:t>/</a:t>
              </a:r>
              <a:r>
                <a:rPr lang="zh-CN" altLang="en-US" sz="1500" dirty="0" smtClean="0">
                  <a:latin typeface="+mj-lt"/>
                </a:rPr>
                <a:t>冲销分录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500" dirty="0" smtClean="0">
                  <a:latin typeface="+mj-lt"/>
                </a:rPr>
                <a:t>丰富的下拉菜单功能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500" dirty="0" smtClean="0">
                  <a:latin typeface="+mj-lt"/>
                </a:rPr>
                <a:t>灵活的账户结构中每帐户组合多达五个可选的补充分析字段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500" dirty="0" smtClean="0">
                  <a:latin typeface="+mj-lt"/>
                </a:rPr>
                <a:t>过账模板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500" dirty="0" smtClean="0">
                  <a:latin typeface="+mj-lt"/>
                </a:rPr>
                <a:t>多阶段期间关闭处理包括期间标志，关闭验证和报告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500" dirty="0" smtClean="0">
                  <a:latin typeface="+mj-lt"/>
                </a:rPr>
                <a:t>用于年终修正独立期间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500" dirty="0" smtClean="0">
                  <a:latin typeface="+mj-lt"/>
                </a:rPr>
                <a:t>双向的</a:t>
              </a:r>
              <a:r>
                <a:rPr lang="en-US" altLang="zh-CN" sz="1500" dirty="0" smtClean="0">
                  <a:latin typeface="+mj-lt"/>
                </a:rPr>
                <a:t>Excel®</a:t>
              </a:r>
              <a:r>
                <a:rPr lang="zh-CN" altLang="en-US" sz="1500" dirty="0" smtClean="0">
                  <a:latin typeface="+mj-lt"/>
                </a:rPr>
                <a:t>集成日记账分录以及帐户设置</a:t>
              </a:r>
              <a:endParaRPr lang="en-US" sz="1500" b="0" dirty="0">
                <a:latin typeface="+mj-lt"/>
              </a:endParaRPr>
            </a:p>
          </p:txBody>
        </p:sp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4567238" y="1574800"/>
              <a:ext cx="4318000" cy="6832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</a:pPr>
              <a:r>
                <a:rPr lang="zh-CN" altLang="en-US" dirty="0" smtClean="0">
                  <a:solidFill>
                    <a:srgbClr val="5A87C6"/>
                  </a:solidFill>
                  <a:latin typeface="+mj-lt"/>
                </a:rPr>
                <a:t>确保所有的财务数据通过下拉菜单和公司报表快速访问</a:t>
              </a:r>
              <a:endParaRPr lang="en-US" sz="1800" dirty="0">
                <a:solidFill>
                  <a:srgbClr val="5A87C6"/>
                </a:solidFill>
                <a:latin typeface="+mj-lt"/>
              </a:endParaRPr>
            </a:p>
          </p:txBody>
        </p:sp>
        <p:grpSp>
          <p:nvGrpSpPr>
            <p:cNvPr id="7" name="Group 24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8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Financials</a:t>
                </a:r>
              </a:p>
            </p:txBody>
          </p:sp>
          <p:sp>
            <p:nvSpPr>
              <p:cNvPr id="9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10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11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12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13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14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15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16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60648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17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5072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18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19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20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21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58235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22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3484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23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24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  <p:pic>
          <p:nvPicPr>
            <p:cNvPr id="25" name="Picture 25" descr="GL_Trans_Browse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611688" y="2490788"/>
              <a:ext cx="4343400" cy="2360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7" name="Rectangle 100"/>
          <p:cNvSpPr>
            <a:spLocks noChangeArrowheads="1"/>
          </p:cNvSpPr>
          <p:nvPr/>
        </p:nvSpPr>
        <p:spPr bwMode="auto">
          <a:xfrm>
            <a:off x="355669" y="5122843"/>
            <a:ext cx="8447088" cy="860425"/>
          </a:xfrm>
          <a:prstGeom prst="rect">
            <a:avLst/>
          </a:prstGeom>
          <a:solidFill>
            <a:srgbClr val="BCCEE8"/>
          </a:solidFill>
          <a:ln w="1587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r>
              <a:rPr lang="zh-CN" altLang="en-US" sz="1100" dirty="0" smtClean="0"/>
              <a:t>企业版</a:t>
            </a:r>
            <a:endParaRPr lang="en-US" altLang="zh-CN" sz="1100" dirty="0" smtClean="0"/>
          </a:p>
          <a:p>
            <a:r>
              <a:rPr lang="zh-CN" altLang="en-US" sz="1100" dirty="0" smtClean="0"/>
              <a:t>财务</a:t>
            </a:r>
            <a:endParaRPr lang="en-US" sz="1100" dirty="0">
              <a:latin typeface="+mj-lt"/>
            </a:endParaRPr>
          </a:p>
        </p:txBody>
      </p:sp>
      <p:sp>
        <p:nvSpPr>
          <p:cNvPr id="28" name="Text Box 156"/>
          <p:cNvSpPr txBox="1">
            <a:spLocks noChangeArrowheads="1"/>
          </p:cNvSpPr>
          <p:nvPr/>
        </p:nvSpPr>
        <p:spPr bwMode="auto">
          <a:xfrm>
            <a:off x="3713110" y="5674111"/>
            <a:ext cx="1252538" cy="242432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应收账款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29" name="Text Box 103"/>
          <p:cNvSpPr txBox="1">
            <a:spLocks noChangeArrowheads="1"/>
          </p:cNvSpPr>
          <p:nvPr/>
        </p:nvSpPr>
        <p:spPr bwMode="auto">
          <a:xfrm>
            <a:off x="1208035" y="5669345"/>
            <a:ext cx="1252538" cy="247198"/>
          </a:xfrm>
          <a:prstGeom prst="rect">
            <a:avLst/>
          </a:prstGeom>
          <a:solidFill>
            <a:schemeClr val="accent6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总账</a:t>
            </a:r>
            <a:endParaRPr lang="en-US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30" name="Text Box 104"/>
          <p:cNvSpPr txBox="1">
            <a:spLocks noChangeArrowheads="1"/>
          </p:cNvSpPr>
          <p:nvPr/>
        </p:nvSpPr>
        <p:spPr bwMode="auto">
          <a:xfrm>
            <a:off x="4965648" y="5669345"/>
            <a:ext cx="1252537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应付账款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1" name="Text Box 105"/>
          <p:cNvSpPr txBox="1">
            <a:spLocks noChangeArrowheads="1"/>
          </p:cNvSpPr>
          <p:nvPr/>
        </p:nvSpPr>
        <p:spPr bwMode="auto">
          <a:xfrm>
            <a:off x="2460573" y="5669345"/>
            <a:ext cx="1254125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多货币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2" name="Text Box 106"/>
          <p:cNvSpPr txBox="1">
            <a:spLocks noChangeArrowheads="1"/>
          </p:cNvSpPr>
          <p:nvPr/>
        </p:nvSpPr>
        <p:spPr bwMode="auto">
          <a:xfrm>
            <a:off x="6218185" y="5669345"/>
            <a:ext cx="1254125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银行</a:t>
            </a:r>
            <a:r>
              <a:rPr lang="en-US" sz="800" dirty="0" smtClean="0">
                <a:solidFill>
                  <a:schemeClr val="bg1"/>
                </a:solidFill>
              </a:rPr>
              <a:t>/</a:t>
            </a:r>
            <a:r>
              <a:rPr lang="zh-CN" altLang="en-US" sz="800" dirty="0" smtClean="0">
                <a:solidFill>
                  <a:schemeClr val="bg1"/>
                </a:solidFill>
              </a:rPr>
              <a:t>现金管理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3" name="Text Box 107"/>
          <p:cNvSpPr txBox="1">
            <a:spLocks noChangeArrowheads="1"/>
          </p:cNvSpPr>
          <p:nvPr/>
        </p:nvSpPr>
        <p:spPr bwMode="auto">
          <a:xfrm>
            <a:off x="7470723" y="5669345"/>
            <a:ext cx="1252537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成本管理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4" name="Text Box 140"/>
          <p:cNvSpPr txBox="1">
            <a:spLocks noChangeArrowheads="1"/>
          </p:cNvSpPr>
          <p:nvPr/>
        </p:nvSpPr>
        <p:spPr bwMode="auto">
          <a:xfrm>
            <a:off x="1208035" y="5429456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报表合并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35" name="Text Box 141"/>
          <p:cNvSpPr txBox="1">
            <a:spLocks noChangeArrowheads="1"/>
          </p:cNvSpPr>
          <p:nvPr/>
        </p:nvSpPr>
        <p:spPr bwMode="auto">
          <a:xfrm>
            <a:off x="4217935" y="5429456"/>
            <a:ext cx="1498600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财务共享服务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6" name="Text Box 142"/>
          <p:cNvSpPr txBox="1">
            <a:spLocks noChangeArrowheads="1"/>
          </p:cNvSpPr>
          <p:nvPr/>
        </p:nvSpPr>
        <p:spPr bwMode="auto">
          <a:xfrm>
            <a:off x="2716160" y="5429456"/>
            <a:ext cx="1500188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分配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37" name="Text Box 144"/>
          <p:cNvSpPr txBox="1">
            <a:spLocks noChangeArrowheads="1"/>
          </p:cNvSpPr>
          <p:nvPr/>
        </p:nvSpPr>
        <p:spPr bwMode="auto">
          <a:xfrm>
            <a:off x="5714948" y="5429456"/>
            <a:ext cx="1500187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信贷管理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8" name="Text Box 145"/>
          <p:cNvSpPr txBox="1">
            <a:spLocks noChangeArrowheads="1"/>
          </p:cNvSpPr>
          <p:nvPr/>
        </p:nvSpPr>
        <p:spPr bwMode="auto">
          <a:xfrm>
            <a:off x="7215135" y="5429456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税管理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9" name="Text Box 140"/>
          <p:cNvSpPr txBox="1">
            <a:spLocks noChangeArrowheads="1"/>
          </p:cNvSpPr>
          <p:nvPr/>
        </p:nvSpPr>
        <p:spPr bwMode="auto">
          <a:xfrm>
            <a:off x="1208035" y="5187978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财务分析</a:t>
            </a:r>
            <a:endParaRPr lang="en-US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40" name="Text Box 141"/>
          <p:cNvSpPr txBox="1">
            <a:spLocks noChangeArrowheads="1"/>
          </p:cNvSpPr>
          <p:nvPr/>
        </p:nvSpPr>
        <p:spPr bwMode="auto">
          <a:xfrm>
            <a:off x="4217935" y="5187978"/>
            <a:ext cx="1498600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多</a:t>
            </a:r>
            <a:r>
              <a:rPr lang="en-US" sz="800" dirty="0" smtClean="0">
                <a:solidFill>
                  <a:schemeClr val="bg1"/>
                </a:solidFill>
              </a:rPr>
              <a:t>-</a:t>
            </a:r>
            <a:r>
              <a:rPr lang="zh-CN" altLang="en-US" sz="800" dirty="0" smtClean="0">
                <a:solidFill>
                  <a:schemeClr val="bg1"/>
                </a:solidFill>
              </a:rPr>
              <a:t>会计准则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41" name="Text Box 142"/>
          <p:cNvSpPr txBox="1">
            <a:spLocks noChangeArrowheads="1"/>
          </p:cNvSpPr>
          <p:nvPr/>
        </p:nvSpPr>
        <p:spPr bwMode="auto">
          <a:xfrm>
            <a:off x="2717748" y="5187978"/>
            <a:ext cx="150177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管理报表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42" name="Text Box 144"/>
          <p:cNvSpPr txBox="1">
            <a:spLocks noChangeArrowheads="1"/>
          </p:cNvSpPr>
          <p:nvPr/>
        </p:nvSpPr>
        <p:spPr bwMode="auto">
          <a:xfrm>
            <a:off x="5714948" y="5187978"/>
            <a:ext cx="1500187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预算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43" name="Text Box 145"/>
          <p:cNvSpPr txBox="1">
            <a:spLocks noChangeArrowheads="1"/>
          </p:cNvSpPr>
          <p:nvPr/>
        </p:nvSpPr>
        <p:spPr bwMode="auto">
          <a:xfrm>
            <a:off x="7215135" y="5187979"/>
            <a:ext cx="1508125" cy="24147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治理</a:t>
            </a:r>
            <a:r>
              <a:rPr lang="en-US" sz="800" dirty="0" smtClean="0">
                <a:solidFill>
                  <a:schemeClr val="bg1"/>
                </a:solidFill>
              </a:rPr>
              <a:t>, </a:t>
            </a:r>
            <a:r>
              <a:rPr lang="zh-CN" altLang="en-US" sz="800" dirty="0" smtClean="0">
                <a:solidFill>
                  <a:schemeClr val="bg1"/>
                </a:solidFill>
              </a:rPr>
              <a:t>风险</a:t>
            </a:r>
            <a:r>
              <a:rPr lang="en-US" sz="800" dirty="0" smtClean="0">
                <a:solidFill>
                  <a:schemeClr val="bg1"/>
                </a:solidFill>
              </a:rPr>
              <a:t>&amp; </a:t>
            </a:r>
            <a:r>
              <a:rPr lang="zh-CN" altLang="en-US" sz="800" dirty="0" smtClean="0">
                <a:solidFill>
                  <a:schemeClr val="bg1"/>
                </a:solidFill>
              </a:rPr>
              <a:t>合规</a:t>
            </a:r>
            <a:endParaRPr lang="en-US" sz="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</a:t>
            </a:r>
            <a:r>
              <a:rPr lang="zh-CN" altLang="en-US" dirty="0" smtClean="0"/>
              <a:t>多货币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EF-QAD-150</a:t>
            </a:r>
            <a:endParaRPr lang="en-US" dirty="0"/>
          </a:p>
        </p:txBody>
      </p:sp>
      <p:grpSp>
        <p:nvGrpSpPr>
          <p:cNvPr id="26" name="Group 25"/>
          <p:cNvGrpSpPr/>
          <p:nvPr/>
        </p:nvGrpSpPr>
        <p:grpSpPr>
          <a:xfrm>
            <a:off x="279474" y="977692"/>
            <a:ext cx="8564563" cy="5053012"/>
            <a:chOff x="400050" y="1500188"/>
            <a:chExt cx="8564563" cy="5053012"/>
          </a:xfrm>
        </p:grpSpPr>
        <p:sp>
          <p:nvSpPr>
            <p:cNvPr id="4" name="Rectangle 3"/>
            <p:cNvSpPr txBox="1">
              <a:spLocks noChangeArrowheads="1"/>
            </p:cNvSpPr>
            <p:nvPr/>
          </p:nvSpPr>
          <p:spPr>
            <a:xfrm>
              <a:off x="457200" y="1500188"/>
              <a:ext cx="8153400" cy="505301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Webdings" pitchFamily="18" charset="2"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Arial"/>
                <a:buChar char="•"/>
                <a:tabLst/>
                <a:defRPr/>
              </a:pPr>
              <a:endPara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</p:txBody>
        </p:sp>
        <p:sp>
          <p:nvSpPr>
            <p:cNvPr id="5" name="Text Box 4"/>
            <p:cNvSpPr txBox="1">
              <a:spLocks noChangeArrowheads="1"/>
            </p:cNvSpPr>
            <p:nvPr/>
          </p:nvSpPr>
          <p:spPr bwMode="auto">
            <a:xfrm>
              <a:off x="4567238" y="1974850"/>
              <a:ext cx="403225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</a:pPr>
              <a:r>
                <a:rPr lang="zh-CN" altLang="en-US" sz="2000" dirty="0" smtClean="0"/>
                <a:t>任何货币的业务</a:t>
              </a:r>
              <a:endParaRPr lang="en-US" sz="2000" dirty="0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400050" y="1670050"/>
              <a:ext cx="4122738" cy="4021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500" dirty="0" smtClean="0">
                  <a:latin typeface="+mj-lt"/>
                </a:rPr>
                <a:t>处理，支付和接收任何货币的钱款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500" dirty="0" smtClean="0">
                  <a:latin typeface="+mj-lt"/>
                </a:rPr>
                <a:t>按业务单位设置功能货币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500" dirty="0" smtClean="0">
                  <a:latin typeface="+mj-lt"/>
                </a:rPr>
                <a:t>双本位币</a:t>
              </a:r>
            </a:p>
            <a:p>
              <a:pPr marL="800100" lvl="1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500" dirty="0" smtClean="0">
                  <a:latin typeface="+mj-lt"/>
                </a:rPr>
                <a:t>事务金额始终以事务货币，本位币和法定货币存储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500" dirty="0" smtClean="0">
                  <a:latin typeface="+mj-lt"/>
                </a:rPr>
                <a:t>丰富的重估选项，功能和管理货币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500" dirty="0" smtClean="0">
                  <a:latin typeface="+mj-lt"/>
                </a:rPr>
                <a:t>允许全球性组织开展业务所需的货币，并在规定的货币产生的合并和管理的报告</a:t>
              </a:r>
              <a:endParaRPr lang="en-US" sz="1500" b="0" dirty="0">
                <a:latin typeface="+mj-lt"/>
              </a:endParaRPr>
            </a:p>
          </p:txBody>
        </p:sp>
        <p:grpSp>
          <p:nvGrpSpPr>
            <p:cNvPr id="7" name="Group 24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8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Financials</a:t>
                </a:r>
              </a:p>
            </p:txBody>
          </p:sp>
          <p:sp>
            <p:nvSpPr>
              <p:cNvPr id="9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10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11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12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13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14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15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16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60648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17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5072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18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19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20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21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58235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22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3484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23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24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  <p:pic>
          <p:nvPicPr>
            <p:cNvPr id="25" name="Picture 25" descr="Revaluations_Rep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637088" y="2420938"/>
              <a:ext cx="4327525" cy="2192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7" name="Rectangle 100"/>
          <p:cNvSpPr>
            <a:spLocks noChangeArrowheads="1"/>
          </p:cNvSpPr>
          <p:nvPr/>
        </p:nvSpPr>
        <p:spPr bwMode="auto">
          <a:xfrm>
            <a:off x="344652" y="5177928"/>
            <a:ext cx="8447088" cy="860425"/>
          </a:xfrm>
          <a:prstGeom prst="rect">
            <a:avLst/>
          </a:prstGeom>
          <a:solidFill>
            <a:srgbClr val="BCCEE8"/>
          </a:solidFill>
          <a:ln w="1587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r>
              <a:rPr lang="zh-CN" altLang="en-US" sz="1100" dirty="0" smtClean="0"/>
              <a:t>企业版</a:t>
            </a:r>
            <a:endParaRPr lang="en-US" altLang="zh-CN" sz="1100" dirty="0" smtClean="0"/>
          </a:p>
          <a:p>
            <a:r>
              <a:rPr lang="zh-CN" altLang="en-US" sz="1100" dirty="0" smtClean="0"/>
              <a:t>财务</a:t>
            </a:r>
            <a:endParaRPr lang="en-US" sz="1100" dirty="0">
              <a:latin typeface="+mj-lt"/>
            </a:endParaRPr>
          </a:p>
        </p:txBody>
      </p:sp>
      <p:sp>
        <p:nvSpPr>
          <p:cNvPr id="28" name="Text Box 156"/>
          <p:cNvSpPr txBox="1">
            <a:spLocks noChangeArrowheads="1"/>
          </p:cNvSpPr>
          <p:nvPr/>
        </p:nvSpPr>
        <p:spPr bwMode="auto">
          <a:xfrm>
            <a:off x="3702093" y="5729196"/>
            <a:ext cx="1252538" cy="242432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应收账款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29" name="Text Box 103"/>
          <p:cNvSpPr txBox="1">
            <a:spLocks noChangeArrowheads="1"/>
          </p:cNvSpPr>
          <p:nvPr/>
        </p:nvSpPr>
        <p:spPr bwMode="auto">
          <a:xfrm>
            <a:off x="1197018" y="5724430"/>
            <a:ext cx="1252538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总账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0" name="Text Box 104"/>
          <p:cNvSpPr txBox="1">
            <a:spLocks noChangeArrowheads="1"/>
          </p:cNvSpPr>
          <p:nvPr/>
        </p:nvSpPr>
        <p:spPr bwMode="auto">
          <a:xfrm>
            <a:off x="4954631" y="5724430"/>
            <a:ext cx="1252537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应付账款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1" name="Text Box 105"/>
          <p:cNvSpPr txBox="1">
            <a:spLocks noChangeArrowheads="1"/>
          </p:cNvSpPr>
          <p:nvPr/>
        </p:nvSpPr>
        <p:spPr bwMode="auto">
          <a:xfrm>
            <a:off x="2449556" y="5724430"/>
            <a:ext cx="1254125" cy="247198"/>
          </a:xfrm>
          <a:prstGeom prst="rect">
            <a:avLst/>
          </a:prstGeom>
          <a:solidFill>
            <a:schemeClr val="accent6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多货币</a:t>
            </a:r>
            <a:endParaRPr lang="en-US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32" name="Text Box 106"/>
          <p:cNvSpPr txBox="1">
            <a:spLocks noChangeArrowheads="1"/>
          </p:cNvSpPr>
          <p:nvPr/>
        </p:nvSpPr>
        <p:spPr bwMode="auto">
          <a:xfrm>
            <a:off x="6207168" y="5724430"/>
            <a:ext cx="1254125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银行</a:t>
            </a:r>
            <a:r>
              <a:rPr lang="en-US" sz="800" dirty="0" smtClean="0">
                <a:solidFill>
                  <a:schemeClr val="bg1"/>
                </a:solidFill>
              </a:rPr>
              <a:t>/</a:t>
            </a:r>
            <a:r>
              <a:rPr lang="zh-CN" altLang="en-US" sz="800" dirty="0" smtClean="0">
                <a:solidFill>
                  <a:schemeClr val="bg1"/>
                </a:solidFill>
              </a:rPr>
              <a:t>现金管理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3" name="Text Box 107"/>
          <p:cNvSpPr txBox="1">
            <a:spLocks noChangeArrowheads="1"/>
          </p:cNvSpPr>
          <p:nvPr/>
        </p:nvSpPr>
        <p:spPr bwMode="auto">
          <a:xfrm>
            <a:off x="7459706" y="5724430"/>
            <a:ext cx="1252537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成本管理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4" name="Text Box 140"/>
          <p:cNvSpPr txBox="1">
            <a:spLocks noChangeArrowheads="1"/>
          </p:cNvSpPr>
          <p:nvPr/>
        </p:nvSpPr>
        <p:spPr bwMode="auto">
          <a:xfrm>
            <a:off x="1197018" y="5484541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报表合并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35" name="Text Box 141"/>
          <p:cNvSpPr txBox="1">
            <a:spLocks noChangeArrowheads="1"/>
          </p:cNvSpPr>
          <p:nvPr/>
        </p:nvSpPr>
        <p:spPr bwMode="auto">
          <a:xfrm>
            <a:off x="4206918" y="5484541"/>
            <a:ext cx="1498600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财务共享服务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6" name="Text Box 142"/>
          <p:cNvSpPr txBox="1">
            <a:spLocks noChangeArrowheads="1"/>
          </p:cNvSpPr>
          <p:nvPr/>
        </p:nvSpPr>
        <p:spPr bwMode="auto">
          <a:xfrm>
            <a:off x="2705143" y="5484541"/>
            <a:ext cx="1500188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分配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37" name="Text Box 144"/>
          <p:cNvSpPr txBox="1">
            <a:spLocks noChangeArrowheads="1"/>
          </p:cNvSpPr>
          <p:nvPr/>
        </p:nvSpPr>
        <p:spPr bwMode="auto">
          <a:xfrm>
            <a:off x="5703931" y="5484541"/>
            <a:ext cx="1500187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信贷管理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8" name="Text Box 145"/>
          <p:cNvSpPr txBox="1">
            <a:spLocks noChangeArrowheads="1"/>
          </p:cNvSpPr>
          <p:nvPr/>
        </p:nvSpPr>
        <p:spPr bwMode="auto">
          <a:xfrm>
            <a:off x="7204118" y="5484541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税管理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9" name="Text Box 140"/>
          <p:cNvSpPr txBox="1">
            <a:spLocks noChangeArrowheads="1"/>
          </p:cNvSpPr>
          <p:nvPr/>
        </p:nvSpPr>
        <p:spPr bwMode="auto">
          <a:xfrm>
            <a:off x="1197018" y="5243063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财务分析</a:t>
            </a:r>
            <a:endParaRPr lang="en-US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40" name="Text Box 141"/>
          <p:cNvSpPr txBox="1">
            <a:spLocks noChangeArrowheads="1"/>
          </p:cNvSpPr>
          <p:nvPr/>
        </p:nvSpPr>
        <p:spPr bwMode="auto">
          <a:xfrm>
            <a:off x="4206918" y="5243063"/>
            <a:ext cx="1498600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多</a:t>
            </a:r>
            <a:r>
              <a:rPr lang="en-US" sz="800" dirty="0" smtClean="0">
                <a:solidFill>
                  <a:schemeClr val="bg1"/>
                </a:solidFill>
              </a:rPr>
              <a:t>-</a:t>
            </a:r>
            <a:r>
              <a:rPr lang="zh-CN" altLang="en-US" sz="800" dirty="0" smtClean="0">
                <a:solidFill>
                  <a:schemeClr val="bg1"/>
                </a:solidFill>
              </a:rPr>
              <a:t>会计准则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41" name="Text Box 142"/>
          <p:cNvSpPr txBox="1">
            <a:spLocks noChangeArrowheads="1"/>
          </p:cNvSpPr>
          <p:nvPr/>
        </p:nvSpPr>
        <p:spPr bwMode="auto">
          <a:xfrm>
            <a:off x="2706731" y="5243063"/>
            <a:ext cx="150177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管理报表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42" name="Text Box 144"/>
          <p:cNvSpPr txBox="1">
            <a:spLocks noChangeArrowheads="1"/>
          </p:cNvSpPr>
          <p:nvPr/>
        </p:nvSpPr>
        <p:spPr bwMode="auto">
          <a:xfrm>
            <a:off x="5703931" y="5243063"/>
            <a:ext cx="1500187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预算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43" name="Text Box 145"/>
          <p:cNvSpPr txBox="1">
            <a:spLocks noChangeArrowheads="1"/>
          </p:cNvSpPr>
          <p:nvPr/>
        </p:nvSpPr>
        <p:spPr bwMode="auto">
          <a:xfrm>
            <a:off x="7204118" y="5243064"/>
            <a:ext cx="1508125" cy="24147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治理</a:t>
            </a:r>
            <a:r>
              <a:rPr lang="en-US" sz="800" dirty="0" smtClean="0">
                <a:solidFill>
                  <a:schemeClr val="bg1"/>
                </a:solidFill>
              </a:rPr>
              <a:t>, </a:t>
            </a:r>
            <a:r>
              <a:rPr lang="zh-CN" altLang="en-US" sz="800" dirty="0" smtClean="0">
                <a:solidFill>
                  <a:schemeClr val="bg1"/>
                </a:solidFill>
              </a:rPr>
              <a:t>风险</a:t>
            </a:r>
            <a:r>
              <a:rPr lang="en-US" sz="800" dirty="0" smtClean="0">
                <a:solidFill>
                  <a:schemeClr val="bg1"/>
                </a:solidFill>
              </a:rPr>
              <a:t>&amp; </a:t>
            </a:r>
            <a:r>
              <a:rPr lang="zh-CN" altLang="en-US" sz="800" dirty="0" smtClean="0">
                <a:solidFill>
                  <a:schemeClr val="bg1"/>
                </a:solidFill>
              </a:rPr>
              <a:t>合规</a:t>
            </a:r>
            <a:endParaRPr lang="en-US" sz="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</a:t>
            </a:r>
            <a:r>
              <a:rPr lang="zh-CN" altLang="en-US" dirty="0" smtClean="0"/>
              <a:t>应收账款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EF-QAD-160</a:t>
            </a:r>
            <a:endParaRPr lang="en-US" dirty="0"/>
          </a:p>
        </p:txBody>
      </p:sp>
      <p:grpSp>
        <p:nvGrpSpPr>
          <p:cNvPr id="26" name="Group 25"/>
          <p:cNvGrpSpPr/>
          <p:nvPr/>
        </p:nvGrpSpPr>
        <p:grpSpPr>
          <a:xfrm>
            <a:off x="328668" y="997788"/>
            <a:ext cx="8466138" cy="5053012"/>
            <a:chOff x="419100" y="1500188"/>
            <a:chExt cx="8466138" cy="5053012"/>
          </a:xfrm>
        </p:grpSpPr>
        <p:sp>
          <p:nvSpPr>
            <p:cNvPr id="4" name="Rectangle 3"/>
            <p:cNvSpPr txBox="1">
              <a:spLocks noChangeArrowheads="1"/>
            </p:cNvSpPr>
            <p:nvPr/>
          </p:nvSpPr>
          <p:spPr>
            <a:xfrm>
              <a:off x="457200" y="1500188"/>
              <a:ext cx="8153400" cy="505301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Webdings" pitchFamily="18" charset="2"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Arial"/>
                <a:buChar char="•"/>
                <a:tabLst/>
                <a:defRPr/>
              </a:pPr>
              <a:endPara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419100" y="1670050"/>
              <a:ext cx="4129088" cy="4025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500" dirty="0" smtClean="0">
                  <a:latin typeface="+mj-lt"/>
                </a:rPr>
                <a:t>灵活的账龄报表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500" dirty="0" smtClean="0">
                  <a:latin typeface="+mj-lt"/>
                </a:rPr>
                <a:t>支持自开发票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500" dirty="0" smtClean="0">
                  <a:latin typeface="+mj-lt"/>
                </a:rPr>
                <a:t>重估帐单允许物料在发运并发票开出后变动价格（汽车行业）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500" dirty="0" smtClean="0">
                  <a:latin typeface="+mj-lt"/>
                </a:rPr>
                <a:t>业务部门之间共享客户和信用额度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500" dirty="0" smtClean="0">
                  <a:latin typeface="+mj-lt"/>
                </a:rPr>
                <a:t>发票和贷记单自动净额结算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500" dirty="0" smtClean="0">
                  <a:latin typeface="+mj-lt"/>
                </a:rPr>
                <a:t>在客户和供应商之间的净额结算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500" dirty="0" smtClean="0">
                  <a:latin typeface="+mj-lt"/>
                </a:rPr>
                <a:t>注销和未结项目调整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500" dirty="0" smtClean="0">
                  <a:latin typeface="+mj-lt"/>
                </a:rPr>
                <a:t>自动生成催款函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500" dirty="0" smtClean="0">
                  <a:latin typeface="+mj-lt"/>
                </a:rPr>
                <a:t>客户活动控制板</a:t>
              </a:r>
              <a:endParaRPr lang="en-US" sz="1600" b="0" dirty="0">
                <a:latin typeface="+mj-lt"/>
              </a:endParaRPr>
            </a:p>
          </p:txBody>
        </p:sp>
        <p:sp>
          <p:nvSpPr>
            <p:cNvPr id="6" name="Rectangle 26"/>
            <p:cNvSpPr>
              <a:spLocks noChangeArrowheads="1"/>
            </p:cNvSpPr>
            <p:nvPr/>
          </p:nvSpPr>
          <p:spPr bwMode="auto">
            <a:xfrm>
              <a:off x="4567238" y="1755775"/>
              <a:ext cx="4038600" cy="4339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zh-CN" altLang="en-US" dirty="0" smtClean="0">
                  <a:solidFill>
                    <a:srgbClr val="5A87C6"/>
                  </a:solidFill>
                  <a:latin typeface="+mj-lt"/>
                </a:rPr>
                <a:t>账单和收款之间的全过程的全面控制</a:t>
              </a:r>
              <a:endParaRPr lang="en-US" sz="1800" dirty="0">
                <a:solidFill>
                  <a:srgbClr val="5A87C6"/>
                </a:solidFill>
                <a:latin typeface="+mj-lt"/>
              </a:endParaRPr>
            </a:p>
          </p:txBody>
        </p:sp>
        <p:grpSp>
          <p:nvGrpSpPr>
            <p:cNvPr id="7" name="Group 24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8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Financials</a:t>
                </a:r>
              </a:p>
            </p:txBody>
          </p:sp>
          <p:sp>
            <p:nvSpPr>
              <p:cNvPr id="9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10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11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12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13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14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15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16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60648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17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5072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18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19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20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21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58235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22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3484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23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24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  <p:pic>
          <p:nvPicPr>
            <p:cNvPr id="25" name="Picture 25" descr="Customer_Agi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556125" y="2436813"/>
              <a:ext cx="4213225" cy="2668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7" name="Rectangle 100"/>
          <p:cNvSpPr>
            <a:spLocks noChangeArrowheads="1"/>
          </p:cNvSpPr>
          <p:nvPr/>
        </p:nvSpPr>
        <p:spPr bwMode="auto">
          <a:xfrm>
            <a:off x="366686" y="5166911"/>
            <a:ext cx="8447088" cy="860425"/>
          </a:xfrm>
          <a:prstGeom prst="rect">
            <a:avLst/>
          </a:prstGeom>
          <a:solidFill>
            <a:srgbClr val="BCCEE8"/>
          </a:solidFill>
          <a:ln w="1587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r>
              <a:rPr lang="zh-CN" altLang="en-US" sz="1100" dirty="0" smtClean="0"/>
              <a:t>企业版</a:t>
            </a:r>
            <a:endParaRPr lang="en-US" altLang="zh-CN" sz="1100" dirty="0" smtClean="0"/>
          </a:p>
          <a:p>
            <a:r>
              <a:rPr lang="zh-CN" altLang="en-US" sz="1100" dirty="0" smtClean="0"/>
              <a:t>财务</a:t>
            </a:r>
            <a:endParaRPr lang="en-US" sz="1100" dirty="0">
              <a:latin typeface="+mj-lt"/>
            </a:endParaRPr>
          </a:p>
        </p:txBody>
      </p:sp>
      <p:sp>
        <p:nvSpPr>
          <p:cNvPr id="28" name="Text Box 156"/>
          <p:cNvSpPr txBox="1">
            <a:spLocks noChangeArrowheads="1"/>
          </p:cNvSpPr>
          <p:nvPr/>
        </p:nvSpPr>
        <p:spPr bwMode="auto">
          <a:xfrm>
            <a:off x="3724127" y="5718179"/>
            <a:ext cx="1252538" cy="242432"/>
          </a:xfrm>
          <a:prstGeom prst="rect">
            <a:avLst/>
          </a:prstGeom>
          <a:solidFill>
            <a:schemeClr val="accent6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应收账款</a:t>
            </a:r>
            <a:endParaRPr lang="en-US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29" name="Text Box 103"/>
          <p:cNvSpPr txBox="1">
            <a:spLocks noChangeArrowheads="1"/>
          </p:cNvSpPr>
          <p:nvPr/>
        </p:nvSpPr>
        <p:spPr bwMode="auto">
          <a:xfrm>
            <a:off x="1219052" y="5713413"/>
            <a:ext cx="1252538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总账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0" name="Text Box 104"/>
          <p:cNvSpPr txBox="1">
            <a:spLocks noChangeArrowheads="1"/>
          </p:cNvSpPr>
          <p:nvPr/>
        </p:nvSpPr>
        <p:spPr bwMode="auto">
          <a:xfrm>
            <a:off x="4976665" y="5713413"/>
            <a:ext cx="1252537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应付账款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1" name="Text Box 105"/>
          <p:cNvSpPr txBox="1">
            <a:spLocks noChangeArrowheads="1"/>
          </p:cNvSpPr>
          <p:nvPr/>
        </p:nvSpPr>
        <p:spPr bwMode="auto">
          <a:xfrm>
            <a:off x="2471590" y="5713413"/>
            <a:ext cx="1254125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多货币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2" name="Text Box 106"/>
          <p:cNvSpPr txBox="1">
            <a:spLocks noChangeArrowheads="1"/>
          </p:cNvSpPr>
          <p:nvPr/>
        </p:nvSpPr>
        <p:spPr bwMode="auto">
          <a:xfrm>
            <a:off x="6229202" y="5713413"/>
            <a:ext cx="1254125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银行</a:t>
            </a:r>
            <a:r>
              <a:rPr lang="en-US" sz="800" dirty="0" smtClean="0">
                <a:solidFill>
                  <a:schemeClr val="bg1"/>
                </a:solidFill>
              </a:rPr>
              <a:t>/</a:t>
            </a:r>
            <a:r>
              <a:rPr lang="zh-CN" altLang="en-US" sz="800" dirty="0" smtClean="0">
                <a:solidFill>
                  <a:schemeClr val="bg1"/>
                </a:solidFill>
              </a:rPr>
              <a:t>现金管理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3" name="Text Box 107"/>
          <p:cNvSpPr txBox="1">
            <a:spLocks noChangeArrowheads="1"/>
          </p:cNvSpPr>
          <p:nvPr/>
        </p:nvSpPr>
        <p:spPr bwMode="auto">
          <a:xfrm>
            <a:off x="7481740" y="5713413"/>
            <a:ext cx="1252537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成本管理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4" name="Text Box 140"/>
          <p:cNvSpPr txBox="1">
            <a:spLocks noChangeArrowheads="1"/>
          </p:cNvSpPr>
          <p:nvPr/>
        </p:nvSpPr>
        <p:spPr bwMode="auto">
          <a:xfrm>
            <a:off x="1219052" y="5473524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报表合并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35" name="Text Box 141"/>
          <p:cNvSpPr txBox="1">
            <a:spLocks noChangeArrowheads="1"/>
          </p:cNvSpPr>
          <p:nvPr/>
        </p:nvSpPr>
        <p:spPr bwMode="auto">
          <a:xfrm>
            <a:off x="4228952" y="5473524"/>
            <a:ext cx="1498600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财务共享服务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6" name="Text Box 142"/>
          <p:cNvSpPr txBox="1">
            <a:spLocks noChangeArrowheads="1"/>
          </p:cNvSpPr>
          <p:nvPr/>
        </p:nvSpPr>
        <p:spPr bwMode="auto">
          <a:xfrm>
            <a:off x="2727177" y="5473524"/>
            <a:ext cx="1500188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分配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37" name="Text Box 144"/>
          <p:cNvSpPr txBox="1">
            <a:spLocks noChangeArrowheads="1"/>
          </p:cNvSpPr>
          <p:nvPr/>
        </p:nvSpPr>
        <p:spPr bwMode="auto">
          <a:xfrm>
            <a:off x="5725965" y="5473524"/>
            <a:ext cx="1500187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信贷管理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8" name="Text Box 145"/>
          <p:cNvSpPr txBox="1">
            <a:spLocks noChangeArrowheads="1"/>
          </p:cNvSpPr>
          <p:nvPr/>
        </p:nvSpPr>
        <p:spPr bwMode="auto">
          <a:xfrm>
            <a:off x="7226152" y="5473524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税管理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9" name="Text Box 140"/>
          <p:cNvSpPr txBox="1">
            <a:spLocks noChangeArrowheads="1"/>
          </p:cNvSpPr>
          <p:nvPr/>
        </p:nvSpPr>
        <p:spPr bwMode="auto">
          <a:xfrm>
            <a:off x="1219052" y="5232046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财务分析</a:t>
            </a:r>
            <a:endParaRPr lang="en-US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40" name="Text Box 141"/>
          <p:cNvSpPr txBox="1">
            <a:spLocks noChangeArrowheads="1"/>
          </p:cNvSpPr>
          <p:nvPr/>
        </p:nvSpPr>
        <p:spPr bwMode="auto">
          <a:xfrm>
            <a:off x="4228952" y="5232046"/>
            <a:ext cx="1498600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多</a:t>
            </a:r>
            <a:r>
              <a:rPr lang="en-US" sz="800" dirty="0" smtClean="0">
                <a:solidFill>
                  <a:schemeClr val="bg1"/>
                </a:solidFill>
              </a:rPr>
              <a:t>-</a:t>
            </a:r>
            <a:r>
              <a:rPr lang="zh-CN" altLang="en-US" sz="800" dirty="0" smtClean="0">
                <a:solidFill>
                  <a:schemeClr val="bg1"/>
                </a:solidFill>
              </a:rPr>
              <a:t>会计准则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41" name="Text Box 142"/>
          <p:cNvSpPr txBox="1">
            <a:spLocks noChangeArrowheads="1"/>
          </p:cNvSpPr>
          <p:nvPr/>
        </p:nvSpPr>
        <p:spPr bwMode="auto">
          <a:xfrm>
            <a:off x="2728765" y="5232046"/>
            <a:ext cx="150177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管理报表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42" name="Text Box 144"/>
          <p:cNvSpPr txBox="1">
            <a:spLocks noChangeArrowheads="1"/>
          </p:cNvSpPr>
          <p:nvPr/>
        </p:nvSpPr>
        <p:spPr bwMode="auto">
          <a:xfrm>
            <a:off x="5725965" y="5232046"/>
            <a:ext cx="1500187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预算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43" name="Text Box 145"/>
          <p:cNvSpPr txBox="1">
            <a:spLocks noChangeArrowheads="1"/>
          </p:cNvSpPr>
          <p:nvPr/>
        </p:nvSpPr>
        <p:spPr bwMode="auto">
          <a:xfrm>
            <a:off x="7226152" y="5232047"/>
            <a:ext cx="1508125" cy="24147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治理</a:t>
            </a:r>
            <a:r>
              <a:rPr lang="en-US" sz="800" dirty="0" smtClean="0">
                <a:solidFill>
                  <a:schemeClr val="bg1"/>
                </a:solidFill>
              </a:rPr>
              <a:t>, </a:t>
            </a:r>
            <a:r>
              <a:rPr lang="zh-CN" altLang="en-US" sz="800" dirty="0" smtClean="0">
                <a:solidFill>
                  <a:schemeClr val="bg1"/>
                </a:solidFill>
              </a:rPr>
              <a:t>风险</a:t>
            </a:r>
            <a:r>
              <a:rPr lang="en-US" sz="800" dirty="0" smtClean="0">
                <a:solidFill>
                  <a:schemeClr val="bg1"/>
                </a:solidFill>
              </a:rPr>
              <a:t>&amp; </a:t>
            </a:r>
            <a:r>
              <a:rPr lang="zh-CN" altLang="en-US" sz="800" dirty="0" smtClean="0">
                <a:solidFill>
                  <a:schemeClr val="bg1"/>
                </a:solidFill>
              </a:rPr>
              <a:t>合规</a:t>
            </a:r>
            <a:endParaRPr lang="en-US" sz="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</a:t>
            </a:r>
            <a:r>
              <a:rPr lang="zh-CN" altLang="en-US" dirty="0" smtClean="0"/>
              <a:t>应付账款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EF-QAD-170</a:t>
            </a:r>
            <a:endParaRPr lang="en-US" dirty="0"/>
          </a:p>
        </p:txBody>
      </p:sp>
      <p:grpSp>
        <p:nvGrpSpPr>
          <p:cNvPr id="27" name="Group 26"/>
          <p:cNvGrpSpPr/>
          <p:nvPr/>
        </p:nvGrpSpPr>
        <p:grpSpPr>
          <a:xfrm>
            <a:off x="337670" y="977692"/>
            <a:ext cx="8447088" cy="5053012"/>
            <a:chOff x="438150" y="1500188"/>
            <a:chExt cx="8447088" cy="5053012"/>
          </a:xfrm>
        </p:grpSpPr>
        <p:sp>
          <p:nvSpPr>
            <p:cNvPr id="4" name="Rectangle 3"/>
            <p:cNvSpPr txBox="1">
              <a:spLocks noChangeArrowheads="1"/>
            </p:cNvSpPr>
            <p:nvPr/>
          </p:nvSpPr>
          <p:spPr>
            <a:xfrm>
              <a:off x="457200" y="1500188"/>
              <a:ext cx="8153400" cy="505301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Webdings" pitchFamily="18" charset="2"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Arial"/>
                <a:buChar char="•"/>
                <a:tabLst/>
                <a:defRPr/>
              </a:pPr>
              <a:endPara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438150" y="1755775"/>
              <a:ext cx="4129088" cy="3730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500" dirty="0" smtClean="0">
                  <a:latin typeface="+mj-lt"/>
                </a:rPr>
                <a:t>基于采购单，收货和发票的三单匹配产生差异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500" dirty="0" smtClean="0">
                  <a:latin typeface="+mj-lt"/>
                </a:rPr>
                <a:t>灵活的匹配和审批程序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500" dirty="0" smtClean="0">
                  <a:latin typeface="+mj-lt"/>
                </a:rPr>
                <a:t>使用扫描后台程序，文档管理和工作流路由对输入和批准的供应商发票自动处理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500" dirty="0" smtClean="0">
                  <a:latin typeface="+mj-lt"/>
                </a:rPr>
                <a:t>评估收货结算（</a:t>
              </a:r>
              <a:r>
                <a:rPr lang="en-US" altLang="zh-CN" sz="1500" dirty="0" smtClean="0">
                  <a:latin typeface="+mj-lt"/>
                </a:rPr>
                <a:t>ERS</a:t>
              </a:r>
              <a:r>
                <a:rPr lang="zh-CN" altLang="en-US" sz="1500" dirty="0" smtClean="0">
                  <a:latin typeface="+mj-lt"/>
                </a:rPr>
                <a:t>），无需输入供应商发票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500" dirty="0" smtClean="0">
                  <a:latin typeface="+mj-lt"/>
                </a:rPr>
                <a:t>在客户和供应商之间的净额结算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500" dirty="0" smtClean="0">
                  <a:latin typeface="+mj-lt"/>
                </a:rPr>
                <a:t>注销和未结项目调整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500" dirty="0" smtClean="0">
                  <a:latin typeface="+mj-lt"/>
                </a:rPr>
                <a:t>供应商活动控制板</a:t>
              </a:r>
              <a:endParaRPr lang="en-US" sz="1500" b="0" dirty="0">
                <a:latin typeface="+mj-lt"/>
              </a:endParaRPr>
            </a:p>
          </p:txBody>
        </p:sp>
        <p:sp>
          <p:nvSpPr>
            <p:cNvPr id="6" name="Rectangle 26"/>
            <p:cNvSpPr>
              <a:spLocks noChangeArrowheads="1"/>
            </p:cNvSpPr>
            <p:nvPr/>
          </p:nvSpPr>
          <p:spPr bwMode="auto">
            <a:xfrm>
              <a:off x="4567238" y="1755775"/>
              <a:ext cx="4318000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r>
                <a:rPr lang="zh-CN" altLang="en-US" dirty="0" smtClean="0"/>
                <a:t>简化从采购订单到供应商付款的处理</a:t>
              </a:r>
              <a:endParaRPr lang="en-US" sz="1800" dirty="0">
                <a:solidFill>
                  <a:srgbClr val="5A87C6"/>
                </a:solidFill>
                <a:latin typeface="+mj-lt"/>
              </a:endParaRPr>
            </a:p>
          </p:txBody>
        </p:sp>
        <p:grpSp>
          <p:nvGrpSpPr>
            <p:cNvPr id="7" name="Group 25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8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Financials</a:t>
                </a:r>
              </a:p>
            </p:txBody>
          </p:sp>
          <p:sp>
            <p:nvSpPr>
              <p:cNvPr id="9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10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11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12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13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14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15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16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60648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17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5072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18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19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20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21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58235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22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3484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23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24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  <p:pic>
          <p:nvPicPr>
            <p:cNvPr id="25" name="Picture 26" descr="Suppl_Inv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730750" y="2619375"/>
              <a:ext cx="3990975" cy="2719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27" descr="Invoice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016625" y="3295650"/>
              <a:ext cx="2828925" cy="2312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8" name="Rectangle 100"/>
          <p:cNvSpPr>
            <a:spLocks noChangeArrowheads="1"/>
          </p:cNvSpPr>
          <p:nvPr/>
        </p:nvSpPr>
        <p:spPr bwMode="auto">
          <a:xfrm>
            <a:off x="344652" y="5155894"/>
            <a:ext cx="8447088" cy="860425"/>
          </a:xfrm>
          <a:prstGeom prst="rect">
            <a:avLst/>
          </a:prstGeom>
          <a:solidFill>
            <a:srgbClr val="BCCEE8"/>
          </a:solidFill>
          <a:ln w="1587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r>
              <a:rPr lang="zh-CN" altLang="en-US" sz="1100" dirty="0" smtClean="0"/>
              <a:t>企业版</a:t>
            </a:r>
            <a:endParaRPr lang="en-US" altLang="zh-CN" sz="1100" dirty="0" smtClean="0"/>
          </a:p>
          <a:p>
            <a:r>
              <a:rPr lang="zh-CN" altLang="en-US" sz="1100" dirty="0" smtClean="0"/>
              <a:t>财务</a:t>
            </a:r>
            <a:endParaRPr lang="en-US" sz="1100" dirty="0">
              <a:latin typeface="+mj-lt"/>
            </a:endParaRPr>
          </a:p>
        </p:txBody>
      </p:sp>
      <p:sp>
        <p:nvSpPr>
          <p:cNvPr id="29" name="Text Box 156"/>
          <p:cNvSpPr txBox="1">
            <a:spLocks noChangeArrowheads="1"/>
          </p:cNvSpPr>
          <p:nvPr/>
        </p:nvSpPr>
        <p:spPr bwMode="auto">
          <a:xfrm>
            <a:off x="3702093" y="5707162"/>
            <a:ext cx="1252538" cy="242432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应收账款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0" name="Text Box 103"/>
          <p:cNvSpPr txBox="1">
            <a:spLocks noChangeArrowheads="1"/>
          </p:cNvSpPr>
          <p:nvPr/>
        </p:nvSpPr>
        <p:spPr bwMode="auto">
          <a:xfrm>
            <a:off x="1197018" y="5702396"/>
            <a:ext cx="1252538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总账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1" name="Text Box 104"/>
          <p:cNvSpPr txBox="1">
            <a:spLocks noChangeArrowheads="1"/>
          </p:cNvSpPr>
          <p:nvPr/>
        </p:nvSpPr>
        <p:spPr bwMode="auto">
          <a:xfrm>
            <a:off x="4954631" y="5702396"/>
            <a:ext cx="1252537" cy="247198"/>
          </a:xfrm>
          <a:prstGeom prst="rect">
            <a:avLst/>
          </a:prstGeom>
          <a:solidFill>
            <a:schemeClr val="accent6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应付账款</a:t>
            </a:r>
            <a:endParaRPr lang="en-US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32" name="Text Box 105"/>
          <p:cNvSpPr txBox="1">
            <a:spLocks noChangeArrowheads="1"/>
          </p:cNvSpPr>
          <p:nvPr/>
        </p:nvSpPr>
        <p:spPr bwMode="auto">
          <a:xfrm>
            <a:off x="2449556" y="5702396"/>
            <a:ext cx="1254125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多货币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3" name="Text Box 106"/>
          <p:cNvSpPr txBox="1">
            <a:spLocks noChangeArrowheads="1"/>
          </p:cNvSpPr>
          <p:nvPr/>
        </p:nvSpPr>
        <p:spPr bwMode="auto">
          <a:xfrm>
            <a:off x="6207168" y="5702396"/>
            <a:ext cx="1254125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银行</a:t>
            </a:r>
            <a:r>
              <a:rPr lang="en-US" sz="800" dirty="0" smtClean="0">
                <a:solidFill>
                  <a:schemeClr val="bg1"/>
                </a:solidFill>
              </a:rPr>
              <a:t>/</a:t>
            </a:r>
            <a:r>
              <a:rPr lang="zh-CN" altLang="en-US" sz="800" dirty="0" smtClean="0">
                <a:solidFill>
                  <a:schemeClr val="bg1"/>
                </a:solidFill>
              </a:rPr>
              <a:t>现金管理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4" name="Text Box 107"/>
          <p:cNvSpPr txBox="1">
            <a:spLocks noChangeArrowheads="1"/>
          </p:cNvSpPr>
          <p:nvPr/>
        </p:nvSpPr>
        <p:spPr bwMode="auto">
          <a:xfrm>
            <a:off x="7459706" y="5702396"/>
            <a:ext cx="1252537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成本管理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5" name="Text Box 140"/>
          <p:cNvSpPr txBox="1">
            <a:spLocks noChangeArrowheads="1"/>
          </p:cNvSpPr>
          <p:nvPr/>
        </p:nvSpPr>
        <p:spPr bwMode="auto">
          <a:xfrm>
            <a:off x="1197018" y="5462507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报表合并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36" name="Text Box 141"/>
          <p:cNvSpPr txBox="1">
            <a:spLocks noChangeArrowheads="1"/>
          </p:cNvSpPr>
          <p:nvPr/>
        </p:nvSpPr>
        <p:spPr bwMode="auto">
          <a:xfrm>
            <a:off x="4206918" y="5462507"/>
            <a:ext cx="1498600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财务共享服务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7" name="Text Box 142"/>
          <p:cNvSpPr txBox="1">
            <a:spLocks noChangeArrowheads="1"/>
          </p:cNvSpPr>
          <p:nvPr/>
        </p:nvSpPr>
        <p:spPr bwMode="auto">
          <a:xfrm>
            <a:off x="2705143" y="5462507"/>
            <a:ext cx="1500188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分配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38" name="Text Box 144"/>
          <p:cNvSpPr txBox="1">
            <a:spLocks noChangeArrowheads="1"/>
          </p:cNvSpPr>
          <p:nvPr/>
        </p:nvSpPr>
        <p:spPr bwMode="auto">
          <a:xfrm>
            <a:off x="5703931" y="5462507"/>
            <a:ext cx="1500187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信贷管理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9" name="Text Box 145"/>
          <p:cNvSpPr txBox="1">
            <a:spLocks noChangeArrowheads="1"/>
          </p:cNvSpPr>
          <p:nvPr/>
        </p:nvSpPr>
        <p:spPr bwMode="auto">
          <a:xfrm>
            <a:off x="7204118" y="5462507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税管理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40" name="Text Box 140"/>
          <p:cNvSpPr txBox="1">
            <a:spLocks noChangeArrowheads="1"/>
          </p:cNvSpPr>
          <p:nvPr/>
        </p:nvSpPr>
        <p:spPr bwMode="auto">
          <a:xfrm>
            <a:off x="1197018" y="5221029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财务分析</a:t>
            </a:r>
            <a:endParaRPr lang="en-US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41" name="Text Box 141"/>
          <p:cNvSpPr txBox="1">
            <a:spLocks noChangeArrowheads="1"/>
          </p:cNvSpPr>
          <p:nvPr/>
        </p:nvSpPr>
        <p:spPr bwMode="auto">
          <a:xfrm>
            <a:off x="4206918" y="5221029"/>
            <a:ext cx="1498600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多</a:t>
            </a:r>
            <a:r>
              <a:rPr lang="en-US" sz="800" dirty="0" smtClean="0">
                <a:solidFill>
                  <a:schemeClr val="bg1"/>
                </a:solidFill>
              </a:rPr>
              <a:t>-</a:t>
            </a:r>
            <a:r>
              <a:rPr lang="zh-CN" altLang="en-US" sz="800" dirty="0" smtClean="0">
                <a:solidFill>
                  <a:schemeClr val="bg1"/>
                </a:solidFill>
              </a:rPr>
              <a:t>会计准则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42" name="Text Box 142"/>
          <p:cNvSpPr txBox="1">
            <a:spLocks noChangeArrowheads="1"/>
          </p:cNvSpPr>
          <p:nvPr/>
        </p:nvSpPr>
        <p:spPr bwMode="auto">
          <a:xfrm>
            <a:off x="2706731" y="5221029"/>
            <a:ext cx="150177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管理报表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43" name="Text Box 144"/>
          <p:cNvSpPr txBox="1">
            <a:spLocks noChangeArrowheads="1"/>
          </p:cNvSpPr>
          <p:nvPr/>
        </p:nvSpPr>
        <p:spPr bwMode="auto">
          <a:xfrm>
            <a:off x="5703931" y="5221029"/>
            <a:ext cx="1500187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预算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44" name="Text Box 145"/>
          <p:cNvSpPr txBox="1">
            <a:spLocks noChangeArrowheads="1"/>
          </p:cNvSpPr>
          <p:nvPr/>
        </p:nvSpPr>
        <p:spPr bwMode="auto">
          <a:xfrm>
            <a:off x="7204118" y="5221030"/>
            <a:ext cx="1508125" cy="24147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治理</a:t>
            </a:r>
            <a:r>
              <a:rPr lang="en-US" sz="800" dirty="0" smtClean="0">
                <a:solidFill>
                  <a:schemeClr val="bg1"/>
                </a:solidFill>
              </a:rPr>
              <a:t>, </a:t>
            </a:r>
            <a:r>
              <a:rPr lang="zh-CN" altLang="en-US" sz="800" dirty="0" smtClean="0">
                <a:solidFill>
                  <a:schemeClr val="bg1"/>
                </a:solidFill>
              </a:rPr>
              <a:t>风险</a:t>
            </a:r>
            <a:r>
              <a:rPr lang="en-US" sz="800" dirty="0" smtClean="0">
                <a:solidFill>
                  <a:schemeClr val="bg1"/>
                </a:solidFill>
              </a:rPr>
              <a:t>&amp; </a:t>
            </a:r>
            <a:r>
              <a:rPr lang="zh-CN" altLang="en-US" sz="800" dirty="0" smtClean="0">
                <a:solidFill>
                  <a:schemeClr val="bg1"/>
                </a:solidFill>
              </a:rPr>
              <a:t>合规</a:t>
            </a:r>
            <a:endParaRPr lang="en-US" sz="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</a:t>
            </a:r>
            <a:r>
              <a:rPr lang="zh-CN" altLang="en-US" dirty="0" smtClean="0"/>
              <a:t>银行</a:t>
            </a:r>
            <a:r>
              <a:rPr lang="en-US" dirty="0" smtClean="0"/>
              <a:t>/</a:t>
            </a:r>
            <a:r>
              <a:rPr lang="zh-CN" altLang="en-US" dirty="0" smtClean="0"/>
              <a:t>现金管理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EF-QAD-180</a:t>
            </a:r>
            <a:endParaRPr lang="en-US" dirty="0"/>
          </a:p>
        </p:txBody>
      </p:sp>
      <p:grpSp>
        <p:nvGrpSpPr>
          <p:cNvPr id="25" name="Group 24"/>
          <p:cNvGrpSpPr/>
          <p:nvPr/>
        </p:nvGrpSpPr>
        <p:grpSpPr>
          <a:xfrm>
            <a:off x="337670" y="1183039"/>
            <a:ext cx="8462963" cy="4795838"/>
            <a:chOff x="438150" y="1755775"/>
            <a:chExt cx="8462963" cy="4795838"/>
          </a:xfrm>
        </p:grpSpPr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438150" y="1755775"/>
              <a:ext cx="4129088" cy="3578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500" dirty="0" smtClean="0">
                  <a:latin typeface="+mj-lt"/>
                </a:rPr>
                <a:t>强大的现金流预测报告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500" dirty="0" smtClean="0">
                  <a:latin typeface="+mj-lt"/>
                </a:rPr>
                <a:t>电子银行文件导入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500" dirty="0" smtClean="0">
                  <a:latin typeface="+mj-lt"/>
                </a:rPr>
                <a:t>支持美国的</a:t>
              </a:r>
              <a:r>
                <a:rPr lang="en-US" altLang="zh-CN" sz="1500" dirty="0" smtClean="0">
                  <a:latin typeface="+mj-lt"/>
                </a:rPr>
                <a:t>Lockbox</a:t>
              </a:r>
              <a:r>
                <a:rPr lang="zh-CN" altLang="en-US" sz="1500" dirty="0" smtClean="0">
                  <a:latin typeface="+mj-lt"/>
                </a:rPr>
                <a:t>处理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500" dirty="0" smtClean="0">
                  <a:latin typeface="+mj-lt"/>
                </a:rPr>
                <a:t>自动付款的广泛支持，包括汇票和直接借记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500" dirty="0" smtClean="0">
                  <a:latin typeface="+mj-lt"/>
                </a:rPr>
                <a:t>本地支付和使用</a:t>
              </a:r>
              <a:r>
                <a:rPr lang="en-US" altLang="zh-CN" sz="1500" dirty="0" smtClean="0">
                  <a:latin typeface="+mj-lt"/>
                </a:rPr>
                <a:t>QAD</a:t>
              </a:r>
              <a:r>
                <a:rPr lang="zh-CN" altLang="en-US" sz="1500" dirty="0" smtClean="0">
                  <a:latin typeface="+mj-lt"/>
                </a:rPr>
                <a:t>的国际化文件格式的支持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500" dirty="0" smtClean="0">
                  <a:latin typeface="+mj-lt"/>
                </a:rPr>
                <a:t>使用电子数据交换的电子商务灵活支付格式的映射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500" dirty="0" smtClean="0">
                  <a:latin typeface="+mj-lt"/>
                </a:rPr>
                <a:t>小额现金处理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500" dirty="0" smtClean="0">
                  <a:latin typeface="+mj-lt"/>
                </a:rPr>
                <a:t>根据当地的格式，包括</a:t>
              </a:r>
              <a:r>
                <a:rPr lang="en-US" altLang="zh-CN" sz="1500" dirty="0" smtClean="0">
                  <a:latin typeface="+mj-lt"/>
                </a:rPr>
                <a:t>IBAN</a:t>
              </a:r>
              <a:r>
                <a:rPr lang="zh-CN" altLang="en-US" sz="1500" dirty="0" smtClean="0">
                  <a:latin typeface="+mj-lt"/>
                </a:rPr>
                <a:t>的银行帐户验证</a:t>
              </a:r>
              <a:endParaRPr lang="en-US" sz="1500" b="0" dirty="0">
                <a:latin typeface="+mj-lt"/>
              </a:endParaRPr>
            </a:p>
          </p:txBody>
        </p:sp>
        <p:sp>
          <p:nvSpPr>
            <p:cNvPr id="5" name="Rectangle 25"/>
            <p:cNvSpPr>
              <a:spLocks noChangeArrowheads="1"/>
            </p:cNvSpPr>
            <p:nvPr/>
          </p:nvSpPr>
          <p:spPr bwMode="auto">
            <a:xfrm>
              <a:off x="4557713" y="1755775"/>
              <a:ext cx="4343400" cy="6832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</a:pPr>
              <a:r>
                <a:rPr lang="zh-CN" altLang="en-US" dirty="0" smtClean="0">
                  <a:solidFill>
                    <a:srgbClr val="5A87C6"/>
                  </a:solidFill>
                  <a:latin typeface="+mj-lt"/>
                </a:rPr>
                <a:t>现金流量自动监测以迅速做出基于业务的现金状况的关键决定</a:t>
              </a:r>
              <a:endParaRPr lang="en-US" sz="1800" dirty="0">
                <a:solidFill>
                  <a:srgbClr val="5A87C6"/>
                </a:solidFill>
                <a:latin typeface="+mj-lt"/>
              </a:endParaRPr>
            </a:p>
          </p:txBody>
        </p:sp>
        <p:grpSp>
          <p:nvGrpSpPr>
            <p:cNvPr id="6" name="Group 24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7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Financials</a:t>
                </a:r>
              </a:p>
            </p:txBody>
          </p:sp>
          <p:sp>
            <p:nvSpPr>
              <p:cNvPr id="8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9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10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11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12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13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14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15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60648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16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5072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17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18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19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20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58235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21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3484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22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23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  <p:pic>
          <p:nvPicPr>
            <p:cNvPr id="24" name="Picture 24" descr="Process_Incomi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594225" y="2767013"/>
              <a:ext cx="4303713" cy="157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6" name="Rectangle 100"/>
          <p:cNvSpPr>
            <a:spLocks noChangeArrowheads="1"/>
          </p:cNvSpPr>
          <p:nvPr/>
        </p:nvSpPr>
        <p:spPr bwMode="auto">
          <a:xfrm>
            <a:off x="344652" y="5111826"/>
            <a:ext cx="8447088" cy="860425"/>
          </a:xfrm>
          <a:prstGeom prst="rect">
            <a:avLst/>
          </a:prstGeom>
          <a:solidFill>
            <a:srgbClr val="BCCEE8"/>
          </a:solidFill>
          <a:ln w="1587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r>
              <a:rPr lang="zh-CN" altLang="en-US" sz="1100" dirty="0" smtClean="0"/>
              <a:t>企业版</a:t>
            </a:r>
            <a:endParaRPr lang="en-US" altLang="zh-CN" sz="1100" dirty="0" smtClean="0"/>
          </a:p>
          <a:p>
            <a:r>
              <a:rPr lang="zh-CN" altLang="en-US" sz="1100" dirty="0" smtClean="0"/>
              <a:t>财务</a:t>
            </a:r>
            <a:endParaRPr lang="en-US" sz="1100" dirty="0">
              <a:latin typeface="+mj-lt"/>
            </a:endParaRPr>
          </a:p>
        </p:txBody>
      </p:sp>
      <p:sp>
        <p:nvSpPr>
          <p:cNvPr id="27" name="Text Box 156"/>
          <p:cNvSpPr txBox="1">
            <a:spLocks noChangeArrowheads="1"/>
          </p:cNvSpPr>
          <p:nvPr/>
        </p:nvSpPr>
        <p:spPr bwMode="auto">
          <a:xfrm>
            <a:off x="3724127" y="5663094"/>
            <a:ext cx="1252538" cy="242432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应收账款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28" name="Text Box 103"/>
          <p:cNvSpPr txBox="1">
            <a:spLocks noChangeArrowheads="1"/>
          </p:cNvSpPr>
          <p:nvPr/>
        </p:nvSpPr>
        <p:spPr bwMode="auto">
          <a:xfrm>
            <a:off x="1219052" y="5658328"/>
            <a:ext cx="1252538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总账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29" name="Text Box 104"/>
          <p:cNvSpPr txBox="1">
            <a:spLocks noChangeArrowheads="1"/>
          </p:cNvSpPr>
          <p:nvPr/>
        </p:nvSpPr>
        <p:spPr bwMode="auto">
          <a:xfrm>
            <a:off x="4976665" y="5658328"/>
            <a:ext cx="1252537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应付账款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0" name="Text Box 105"/>
          <p:cNvSpPr txBox="1">
            <a:spLocks noChangeArrowheads="1"/>
          </p:cNvSpPr>
          <p:nvPr/>
        </p:nvSpPr>
        <p:spPr bwMode="auto">
          <a:xfrm>
            <a:off x="2471590" y="5658328"/>
            <a:ext cx="1254125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多货币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1" name="Text Box 106"/>
          <p:cNvSpPr txBox="1">
            <a:spLocks noChangeArrowheads="1"/>
          </p:cNvSpPr>
          <p:nvPr/>
        </p:nvSpPr>
        <p:spPr bwMode="auto">
          <a:xfrm>
            <a:off x="6229202" y="5658328"/>
            <a:ext cx="1254125" cy="247198"/>
          </a:xfrm>
          <a:prstGeom prst="rect">
            <a:avLst/>
          </a:prstGeom>
          <a:solidFill>
            <a:schemeClr val="accent6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银行</a:t>
            </a:r>
            <a:r>
              <a:rPr lang="en-US" altLang="en-US" sz="800" dirty="0" smtClean="0">
                <a:solidFill>
                  <a:schemeClr val="bg1"/>
                </a:solidFill>
              </a:rPr>
              <a:t>/</a:t>
            </a:r>
            <a:r>
              <a:rPr lang="zh-CN" altLang="en-US" sz="800" dirty="0" smtClean="0">
                <a:solidFill>
                  <a:schemeClr val="bg1"/>
                </a:solidFill>
              </a:rPr>
              <a:t>现金管理</a:t>
            </a:r>
            <a:endParaRPr lang="en-US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32" name="Text Box 107"/>
          <p:cNvSpPr txBox="1">
            <a:spLocks noChangeArrowheads="1"/>
          </p:cNvSpPr>
          <p:nvPr/>
        </p:nvSpPr>
        <p:spPr bwMode="auto">
          <a:xfrm>
            <a:off x="7481740" y="5658328"/>
            <a:ext cx="1252537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成本管理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3" name="Text Box 140"/>
          <p:cNvSpPr txBox="1">
            <a:spLocks noChangeArrowheads="1"/>
          </p:cNvSpPr>
          <p:nvPr/>
        </p:nvSpPr>
        <p:spPr bwMode="auto">
          <a:xfrm>
            <a:off x="1219052" y="5418439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报表合并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34" name="Text Box 141"/>
          <p:cNvSpPr txBox="1">
            <a:spLocks noChangeArrowheads="1"/>
          </p:cNvSpPr>
          <p:nvPr/>
        </p:nvSpPr>
        <p:spPr bwMode="auto">
          <a:xfrm>
            <a:off x="4228952" y="5418439"/>
            <a:ext cx="1498600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财务共享服务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5" name="Text Box 142"/>
          <p:cNvSpPr txBox="1">
            <a:spLocks noChangeArrowheads="1"/>
          </p:cNvSpPr>
          <p:nvPr/>
        </p:nvSpPr>
        <p:spPr bwMode="auto">
          <a:xfrm>
            <a:off x="2727177" y="5418439"/>
            <a:ext cx="1500188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分配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36" name="Text Box 144"/>
          <p:cNvSpPr txBox="1">
            <a:spLocks noChangeArrowheads="1"/>
          </p:cNvSpPr>
          <p:nvPr/>
        </p:nvSpPr>
        <p:spPr bwMode="auto">
          <a:xfrm>
            <a:off x="5725965" y="5418439"/>
            <a:ext cx="1500187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信贷管理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7" name="Text Box 145"/>
          <p:cNvSpPr txBox="1">
            <a:spLocks noChangeArrowheads="1"/>
          </p:cNvSpPr>
          <p:nvPr/>
        </p:nvSpPr>
        <p:spPr bwMode="auto">
          <a:xfrm>
            <a:off x="7226152" y="5418439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税管理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8" name="Text Box 140"/>
          <p:cNvSpPr txBox="1">
            <a:spLocks noChangeArrowheads="1"/>
          </p:cNvSpPr>
          <p:nvPr/>
        </p:nvSpPr>
        <p:spPr bwMode="auto">
          <a:xfrm>
            <a:off x="1219052" y="5176961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财务分析</a:t>
            </a:r>
            <a:endParaRPr lang="en-US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39" name="Text Box 141"/>
          <p:cNvSpPr txBox="1">
            <a:spLocks noChangeArrowheads="1"/>
          </p:cNvSpPr>
          <p:nvPr/>
        </p:nvSpPr>
        <p:spPr bwMode="auto">
          <a:xfrm>
            <a:off x="4228952" y="5176961"/>
            <a:ext cx="1498600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多</a:t>
            </a:r>
            <a:r>
              <a:rPr lang="en-US" sz="800" dirty="0" smtClean="0">
                <a:solidFill>
                  <a:schemeClr val="bg1"/>
                </a:solidFill>
              </a:rPr>
              <a:t>-</a:t>
            </a:r>
            <a:r>
              <a:rPr lang="zh-CN" altLang="en-US" sz="800" dirty="0" smtClean="0">
                <a:solidFill>
                  <a:schemeClr val="bg1"/>
                </a:solidFill>
              </a:rPr>
              <a:t>会计准则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40" name="Text Box 142"/>
          <p:cNvSpPr txBox="1">
            <a:spLocks noChangeArrowheads="1"/>
          </p:cNvSpPr>
          <p:nvPr/>
        </p:nvSpPr>
        <p:spPr bwMode="auto">
          <a:xfrm>
            <a:off x="2728765" y="5176961"/>
            <a:ext cx="150177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管理报表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41" name="Text Box 144"/>
          <p:cNvSpPr txBox="1">
            <a:spLocks noChangeArrowheads="1"/>
          </p:cNvSpPr>
          <p:nvPr/>
        </p:nvSpPr>
        <p:spPr bwMode="auto">
          <a:xfrm>
            <a:off x="5725965" y="5176961"/>
            <a:ext cx="1500187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预算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42" name="Text Box 145"/>
          <p:cNvSpPr txBox="1">
            <a:spLocks noChangeArrowheads="1"/>
          </p:cNvSpPr>
          <p:nvPr/>
        </p:nvSpPr>
        <p:spPr bwMode="auto">
          <a:xfrm>
            <a:off x="7226152" y="5176962"/>
            <a:ext cx="1508125" cy="24147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治理</a:t>
            </a:r>
            <a:r>
              <a:rPr lang="en-US" sz="800" dirty="0" smtClean="0">
                <a:solidFill>
                  <a:schemeClr val="bg1"/>
                </a:solidFill>
              </a:rPr>
              <a:t>, </a:t>
            </a:r>
            <a:r>
              <a:rPr lang="zh-CN" altLang="en-US" sz="800" dirty="0" smtClean="0">
                <a:solidFill>
                  <a:schemeClr val="bg1"/>
                </a:solidFill>
              </a:rPr>
              <a:t>风险</a:t>
            </a:r>
            <a:r>
              <a:rPr lang="en-US" sz="800" dirty="0" smtClean="0">
                <a:solidFill>
                  <a:schemeClr val="bg1"/>
                </a:solidFill>
              </a:rPr>
              <a:t>&amp; </a:t>
            </a:r>
            <a:r>
              <a:rPr lang="zh-CN" altLang="en-US" sz="800" dirty="0" smtClean="0">
                <a:solidFill>
                  <a:schemeClr val="bg1"/>
                </a:solidFill>
              </a:rPr>
              <a:t>合规</a:t>
            </a:r>
            <a:endParaRPr lang="en-US" sz="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</a:t>
            </a:r>
            <a:r>
              <a:rPr lang="zh-CN" altLang="en-US" dirty="0" smtClean="0"/>
              <a:t>成本管理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EF-QAD-190</a:t>
            </a:r>
            <a:endParaRPr lang="en-US" dirty="0"/>
          </a:p>
        </p:txBody>
      </p:sp>
      <p:grpSp>
        <p:nvGrpSpPr>
          <p:cNvPr id="26" name="Group 25"/>
          <p:cNvGrpSpPr/>
          <p:nvPr/>
        </p:nvGrpSpPr>
        <p:grpSpPr>
          <a:xfrm>
            <a:off x="277382" y="1007836"/>
            <a:ext cx="8580438" cy="5053012"/>
            <a:chOff x="438150" y="1500188"/>
            <a:chExt cx="8580438" cy="5053012"/>
          </a:xfrm>
        </p:grpSpPr>
        <p:sp>
          <p:nvSpPr>
            <p:cNvPr id="4" name="Rectangle 3"/>
            <p:cNvSpPr txBox="1">
              <a:spLocks noChangeArrowheads="1"/>
            </p:cNvSpPr>
            <p:nvPr/>
          </p:nvSpPr>
          <p:spPr>
            <a:xfrm>
              <a:off x="457200" y="1500188"/>
              <a:ext cx="8153400" cy="505301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Webdings" pitchFamily="18" charset="2"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Arial"/>
                <a:buChar char="•"/>
                <a:tabLst/>
                <a:defRPr/>
              </a:pPr>
              <a:endPara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</p:txBody>
        </p:sp>
        <p:sp>
          <p:nvSpPr>
            <p:cNvPr id="5" name="Text Box 4"/>
            <p:cNvSpPr txBox="1">
              <a:spLocks noChangeArrowheads="1"/>
            </p:cNvSpPr>
            <p:nvPr/>
          </p:nvSpPr>
          <p:spPr bwMode="auto">
            <a:xfrm>
              <a:off x="4538663" y="1755775"/>
              <a:ext cx="4233862" cy="7386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</a:pPr>
              <a:r>
                <a:rPr lang="zh-CN" altLang="en-US" sz="2000" dirty="0" smtClean="0">
                  <a:solidFill>
                    <a:srgbClr val="5A87C6"/>
                  </a:solidFill>
                  <a:latin typeface="+mj-lt"/>
                </a:rPr>
                <a:t>准确地计算部件成本和基于灵活的成本组成跟踪对标准成本的差异</a:t>
              </a:r>
              <a:endParaRPr lang="en-US" sz="2000" dirty="0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438150" y="1755775"/>
              <a:ext cx="3979863" cy="3295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600" dirty="0" smtClean="0">
                  <a:latin typeface="+mj-lt"/>
                </a:rPr>
                <a:t>对标准成本模块的补充进行实际成本分析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600" dirty="0" smtClean="0">
                  <a:latin typeface="+mj-lt"/>
                </a:rPr>
                <a:t>强大的工具用于建模和实施对标准的成本变化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600" dirty="0" smtClean="0">
                  <a:latin typeface="+mj-lt"/>
                </a:rPr>
                <a:t>建立公司所需的成本结构，或利用无限的成本集，多种成本方法和成本要素按工厂使他们使用独特成本结构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600" dirty="0" smtClean="0">
                  <a:latin typeface="+mj-lt"/>
                </a:rPr>
                <a:t>支持使用平均或</a:t>
              </a:r>
              <a:r>
                <a:rPr lang="en-US" altLang="zh-CN" sz="1600" dirty="0" smtClean="0">
                  <a:latin typeface="+mj-lt"/>
                </a:rPr>
                <a:t>FIFO</a:t>
              </a:r>
              <a:r>
                <a:rPr lang="zh-CN" altLang="en-US" sz="1600" dirty="0" smtClean="0">
                  <a:latin typeface="+mj-lt"/>
                </a:rPr>
                <a:t>的周期性估值</a:t>
              </a:r>
              <a:endParaRPr lang="en-US" sz="1600" b="0" dirty="0">
                <a:latin typeface="+mj-lt"/>
              </a:endParaRPr>
            </a:p>
          </p:txBody>
        </p:sp>
        <p:pic>
          <p:nvPicPr>
            <p:cNvPr id="7" name="Picture 26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324350" y="2881313"/>
              <a:ext cx="4694238" cy="21796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grpSp>
          <p:nvGrpSpPr>
            <p:cNvPr id="8" name="Group 24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9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Financials</a:t>
                </a:r>
              </a:p>
            </p:txBody>
          </p:sp>
          <p:sp>
            <p:nvSpPr>
              <p:cNvPr id="10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11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12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13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14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15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16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17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60648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18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5072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19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20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21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22" name="Text Box 141"/>
              <p:cNvSpPr txBox="1">
                <a:spLocks noChangeArrowheads="1"/>
              </p:cNvSpPr>
              <p:nvPr/>
            </p:nvSpPr>
            <p:spPr bwMode="auto">
              <a:xfrm>
                <a:off x="4303712" y="5823585"/>
                <a:ext cx="1495303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23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3484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24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25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</p:grpSp>
      <p:sp>
        <p:nvSpPr>
          <p:cNvPr id="27" name="Rectangle 100"/>
          <p:cNvSpPr>
            <a:spLocks noChangeArrowheads="1"/>
          </p:cNvSpPr>
          <p:nvPr/>
        </p:nvSpPr>
        <p:spPr bwMode="auto">
          <a:xfrm>
            <a:off x="289567" y="5188945"/>
            <a:ext cx="8447088" cy="860425"/>
          </a:xfrm>
          <a:prstGeom prst="rect">
            <a:avLst/>
          </a:prstGeom>
          <a:solidFill>
            <a:srgbClr val="BCCEE8"/>
          </a:solidFill>
          <a:ln w="1587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r>
              <a:rPr lang="zh-CN" altLang="en-US" sz="1100" dirty="0" smtClean="0"/>
              <a:t>企业版</a:t>
            </a:r>
            <a:endParaRPr lang="en-US" altLang="zh-CN" sz="1100" dirty="0" smtClean="0"/>
          </a:p>
          <a:p>
            <a:r>
              <a:rPr lang="zh-CN" altLang="en-US" sz="1100" dirty="0" smtClean="0"/>
              <a:t>财务</a:t>
            </a:r>
            <a:endParaRPr lang="en-US" sz="1100" dirty="0">
              <a:latin typeface="+mj-lt"/>
            </a:endParaRPr>
          </a:p>
        </p:txBody>
      </p:sp>
      <p:sp>
        <p:nvSpPr>
          <p:cNvPr id="28" name="Text Box 156"/>
          <p:cNvSpPr txBox="1">
            <a:spLocks noChangeArrowheads="1"/>
          </p:cNvSpPr>
          <p:nvPr/>
        </p:nvSpPr>
        <p:spPr bwMode="auto">
          <a:xfrm>
            <a:off x="3647008" y="5740213"/>
            <a:ext cx="1252538" cy="242432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应收账款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29" name="Text Box 103"/>
          <p:cNvSpPr txBox="1">
            <a:spLocks noChangeArrowheads="1"/>
          </p:cNvSpPr>
          <p:nvPr/>
        </p:nvSpPr>
        <p:spPr bwMode="auto">
          <a:xfrm>
            <a:off x="1141933" y="5735447"/>
            <a:ext cx="1252538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总账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0" name="Text Box 104"/>
          <p:cNvSpPr txBox="1">
            <a:spLocks noChangeArrowheads="1"/>
          </p:cNvSpPr>
          <p:nvPr/>
        </p:nvSpPr>
        <p:spPr bwMode="auto">
          <a:xfrm>
            <a:off x="4899546" y="5735447"/>
            <a:ext cx="1252537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应付账款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1" name="Text Box 105"/>
          <p:cNvSpPr txBox="1">
            <a:spLocks noChangeArrowheads="1"/>
          </p:cNvSpPr>
          <p:nvPr/>
        </p:nvSpPr>
        <p:spPr bwMode="auto">
          <a:xfrm>
            <a:off x="2394471" y="5735447"/>
            <a:ext cx="1254125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多货币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2" name="Text Box 106"/>
          <p:cNvSpPr txBox="1">
            <a:spLocks noChangeArrowheads="1"/>
          </p:cNvSpPr>
          <p:nvPr/>
        </p:nvSpPr>
        <p:spPr bwMode="auto">
          <a:xfrm>
            <a:off x="6152083" y="5735447"/>
            <a:ext cx="1254125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银行</a:t>
            </a:r>
            <a:r>
              <a:rPr lang="en-US" sz="800" dirty="0" smtClean="0">
                <a:solidFill>
                  <a:schemeClr val="bg1"/>
                </a:solidFill>
              </a:rPr>
              <a:t>/</a:t>
            </a:r>
            <a:r>
              <a:rPr lang="zh-CN" altLang="en-US" sz="800" dirty="0" smtClean="0">
                <a:solidFill>
                  <a:schemeClr val="bg1"/>
                </a:solidFill>
              </a:rPr>
              <a:t>现金管理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3" name="Text Box 107"/>
          <p:cNvSpPr txBox="1">
            <a:spLocks noChangeArrowheads="1"/>
          </p:cNvSpPr>
          <p:nvPr/>
        </p:nvSpPr>
        <p:spPr bwMode="auto">
          <a:xfrm>
            <a:off x="7404621" y="5735447"/>
            <a:ext cx="1252537" cy="247198"/>
          </a:xfrm>
          <a:prstGeom prst="rect">
            <a:avLst/>
          </a:prstGeom>
          <a:solidFill>
            <a:schemeClr val="accent6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成本管理</a:t>
            </a:r>
            <a:endParaRPr lang="en-US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34" name="Text Box 140"/>
          <p:cNvSpPr txBox="1">
            <a:spLocks noChangeArrowheads="1"/>
          </p:cNvSpPr>
          <p:nvPr/>
        </p:nvSpPr>
        <p:spPr bwMode="auto">
          <a:xfrm>
            <a:off x="1141933" y="5495558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报表合并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35" name="Text Box 141"/>
          <p:cNvSpPr txBox="1">
            <a:spLocks noChangeArrowheads="1"/>
          </p:cNvSpPr>
          <p:nvPr/>
        </p:nvSpPr>
        <p:spPr bwMode="auto">
          <a:xfrm>
            <a:off x="4151833" y="5495558"/>
            <a:ext cx="1498600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财务共享服务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6" name="Text Box 142"/>
          <p:cNvSpPr txBox="1">
            <a:spLocks noChangeArrowheads="1"/>
          </p:cNvSpPr>
          <p:nvPr/>
        </p:nvSpPr>
        <p:spPr bwMode="auto">
          <a:xfrm>
            <a:off x="2650058" y="5495558"/>
            <a:ext cx="1500188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分配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37" name="Text Box 144"/>
          <p:cNvSpPr txBox="1">
            <a:spLocks noChangeArrowheads="1"/>
          </p:cNvSpPr>
          <p:nvPr/>
        </p:nvSpPr>
        <p:spPr bwMode="auto">
          <a:xfrm>
            <a:off x="5648846" y="5495558"/>
            <a:ext cx="1500187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信贷管理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8" name="Text Box 145"/>
          <p:cNvSpPr txBox="1">
            <a:spLocks noChangeArrowheads="1"/>
          </p:cNvSpPr>
          <p:nvPr/>
        </p:nvSpPr>
        <p:spPr bwMode="auto">
          <a:xfrm>
            <a:off x="7149033" y="5495558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税管理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9" name="Text Box 140"/>
          <p:cNvSpPr txBox="1">
            <a:spLocks noChangeArrowheads="1"/>
          </p:cNvSpPr>
          <p:nvPr/>
        </p:nvSpPr>
        <p:spPr bwMode="auto">
          <a:xfrm>
            <a:off x="1141933" y="5254080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财务分析</a:t>
            </a:r>
            <a:endParaRPr lang="en-US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40" name="Text Box 141"/>
          <p:cNvSpPr txBox="1">
            <a:spLocks noChangeArrowheads="1"/>
          </p:cNvSpPr>
          <p:nvPr/>
        </p:nvSpPr>
        <p:spPr bwMode="auto">
          <a:xfrm>
            <a:off x="4151833" y="5254080"/>
            <a:ext cx="1498600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多</a:t>
            </a:r>
            <a:r>
              <a:rPr lang="en-US" sz="800" dirty="0" smtClean="0">
                <a:solidFill>
                  <a:schemeClr val="bg1"/>
                </a:solidFill>
              </a:rPr>
              <a:t>-</a:t>
            </a:r>
            <a:r>
              <a:rPr lang="zh-CN" altLang="en-US" sz="800" dirty="0" smtClean="0">
                <a:solidFill>
                  <a:schemeClr val="bg1"/>
                </a:solidFill>
              </a:rPr>
              <a:t>会计准则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41" name="Text Box 142"/>
          <p:cNvSpPr txBox="1">
            <a:spLocks noChangeArrowheads="1"/>
          </p:cNvSpPr>
          <p:nvPr/>
        </p:nvSpPr>
        <p:spPr bwMode="auto">
          <a:xfrm>
            <a:off x="2651646" y="5254080"/>
            <a:ext cx="150177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管理报表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42" name="Text Box 144"/>
          <p:cNvSpPr txBox="1">
            <a:spLocks noChangeArrowheads="1"/>
          </p:cNvSpPr>
          <p:nvPr/>
        </p:nvSpPr>
        <p:spPr bwMode="auto">
          <a:xfrm>
            <a:off x="5648846" y="5254080"/>
            <a:ext cx="1500187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预算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43" name="Text Box 145"/>
          <p:cNvSpPr txBox="1">
            <a:spLocks noChangeArrowheads="1"/>
          </p:cNvSpPr>
          <p:nvPr/>
        </p:nvSpPr>
        <p:spPr bwMode="auto">
          <a:xfrm>
            <a:off x="7149033" y="5254081"/>
            <a:ext cx="1508125" cy="24147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治理</a:t>
            </a:r>
            <a:r>
              <a:rPr lang="en-US" sz="800" dirty="0" smtClean="0">
                <a:solidFill>
                  <a:schemeClr val="bg1"/>
                </a:solidFill>
              </a:rPr>
              <a:t>, </a:t>
            </a:r>
            <a:r>
              <a:rPr lang="zh-CN" altLang="en-US" sz="800" dirty="0" smtClean="0">
                <a:solidFill>
                  <a:schemeClr val="bg1"/>
                </a:solidFill>
              </a:rPr>
              <a:t>风险</a:t>
            </a:r>
            <a:r>
              <a:rPr lang="en-US" sz="800" dirty="0" smtClean="0">
                <a:solidFill>
                  <a:schemeClr val="bg1"/>
                </a:solidFill>
              </a:rPr>
              <a:t>&amp; </a:t>
            </a:r>
            <a:r>
              <a:rPr lang="zh-CN" altLang="en-US" sz="800" dirty="0" smtClean="0">
                <a:solidFill>
                  <a:schemeClr val="bg1"/>
                </a:solidFill>
              </a:rPr>
              <a:t>合规</a:t>
            </a:r>
            <a:endParaRPr lang="en-US" sz="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组成</a:t>
            </a:r>
            <a:endParaRPr lang="en-US" dirty="0" smtClean="0"/>
          </a:p>
          <a:p>
            <a:pPr lvl="1"/>
            <a:r>
              <a:rPr lang="zh-CN" altLang="en-US" dirty="0" smtClean="0"/>
              <a:t>从财务分析到后勤会计</a:t>
            </a:r>
            <a:endParaRPr lang="en-US" dirty="0" smtClean="0"/>
          </a:p>
          <a:p>
            <a:r>
              <a:rPr lang="zh-CN" altLang="en-US" dirty="0" smtClean="0"/>
              <a:t>概念</a:t>
            </a:r>
            <a:endParaRPr lang="en-US" dirty="0" smtClean="0"/>
          </a:p>
          <a:p>
            <a:pPr lvl="1"/>
            <a:r>
              <a:rPr lang="zh-CN" altLang="en-US" dirty="0" smtClean="0"/>
              <a:t>业务数据模型</a:t>
            </a:r>
          </a:p>
          <a:p>
            <a:pPr lvl="1"/>
            <a:r>
              <a:rPr lang="zh-CN" altLang="en-US" dirty="0" smtClean="0"/>
              <a:t>从共享集</a:t>
            </a:r>
          </a:p>
          <a:p>
            <a:pPr lvl="1"/>
            <a:r>
              <a:rPr lang="zh-CN" altLang="en-US" dirty="0" smtClean="0"/>
              <a:t>配置文件</a:t>
            </a:r>
          </a:p>
          <a:p>
            <a:pPr lvl="1"/>
            <a:r>
              <a:rPr lang="zh-CN" altLang="en-US" dirty="0" smtClean="0"/>
              <a:t>业务关系</a:t>
            </a:r>
          </a:p>
          <a:p>
            <a:pPr lvl="1"/>
            <a:r>
              <a:rPr lang="zh-CN" altLang="en-US" dirty="0" smtClean="0"/>
              <a:t>会计层</a:t>
            </a:r>
          </a:p>
          <a:p>
            <a:pPr lvl="1"/>
            <a:r>
              <a:rPr lang="zh-CN" altLang="en-US" dirty="0" smtClean="0"/>
              <a:t>日记账</a:t>
            </a:r>
          </a:p>
          <a:p>
            <a:pPr lvl="1"/>
            <a:r>
              <a:rPr lang="en-US" altLang="zh-CN" dirty="0" smtClean="0"/>
              <a:t>GL</a:t>
            </a:r>
            <a:r>
              <a:rPr lang="zh-CN" altLang="en-US" dirty="0" smtClean="0"/>
              <a:t>分析代码段（包括</a:t>
            </a:r>
            <a:r>
              <a:rPr lang="en-US" altLang="zh-CN" dirty="0" smtClean="0"/>
              <a:t>SAF</a:t>
            </a:r>
            <a:r>
              <a:rPr lang="zh-CN" altLang="en-US" dirty="0" smtClean="0"/>
              <a:t>）</a:t>
            </a:r>
          </a:p>
          <a:p>
            <a:pPr lvl="1"/>
            <a:r>
              <a:rPr lang="zh-CN" altLang="en-US" dirty="0" smtClean="0"/>
              <a:t>替代会计科目</a:t>
            </a:r>
          </a:p>
          <a:p>
            <a:pPr lvl="1"/>
            <a:r>
              <a:rPr lang="zh-CN" altLang="en-US" dirty="0" smtClean="0"/>
              <a:t>双本位币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概述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000" dirty="0" smtClean="0"/>
              <a:t>多个和用户定义的折旧方法</a:t>
            </a:r>
          </a:p>
          <a:p>
            <a:r>
              <a:rPr lang="zh-CN" altLang="en-US" sz="2000" dirty="0" smtClean="0"/>
              <a:t>能够分割和合并资产</a:t>
            </a:r>
          </a:p>
          <a:p>
            <a:r>
              <a:rPr lang="zh-CN" altLang="en-US" sz="2000" dirty="0" smtClean="0"/>
              <a:t>支持转移和报废</a:t>
            </a:r>
          </a:p>
          <a:p>
            <a:r>
              <a:rPr lang="zh-CN" altLang="en-US" sz="2000" dirty="0" smtClean="0"/>
              <a:t>多个并发的折旧以支持不同的通用会计准则的要求</a:t>
            </a:r>
          </a:p>
          <a:p>
            <a:r>
              <a:rPr lang="zh-CN" altLang="en-US" sz="2000" dirty="0" smtClean="0"/>
              <a:t>帮助支持的法规如</a:t>
            </a:r>
            <a:r>
              <a:rPr lang="en-US" altLang="zh-CN" sz="2000" dirty="0" smtClean="0"/>
              <a:t>Sarbanes-Oxley</a:t>
            </a:r>
            <a:endParaRPr lang="en-US" sz="2000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</a:t>
            </a:r>
            <a:r>
              <a:rPr lang="zh-CN" altLang="en-US" dirty="0" smtClean="0"/>
              <a:t>固定资产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EF-QAD-200</a:t>
            </a:r>
            <a:endParaRPr lang="en-US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348500" y="3082111"/>
            <a:ext cx="4443412" cy="62786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</a:pPr>
            <a:r>
              <a:rPr lang="zh-CN" altLang="en-US" dirty="0" smtClean="0">
                <a:solidFill>
                  <a:srgbClr val="5A87C6"/>
                </a:solidFill>
                <a:latin typeface="+mj-lt"/>
              </a:rPr>
              <a:t>精确地管理和跟踪固定资产的整个生命周期：从收购资产到报废处置</a:t>
            </a:r>
            <a:endParaRPr lang="en-US" dirty="0">
              <a:solidFill>
                <a:srgbClr val="5A87C6"/>
              </a:solidFill>
              <a:latin typeface="+mj-lt"/>
            </a:endParaRPr>
          </a:p>
        </p:txBody>
      </p:sp>
      <p:pic>
        <p:nvPicPr>
          <p:cNvPr id="6" name="Picture 8" descr="Frye%20Phase%202%20Pics%20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34475" y="3764884"/>
            <a:ext cx="2201862" cy="18002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" name="Picture 9" descr="FANUC_Mennies_LR100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5662" y="3764884"/>
            <a:ext cx="1789113" cy="18002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1" name="Rectangle 100"/>
          <p:cNvSpPr>
            <a:spLocks noChangeArrowheads="1"/>
          </p:cNvSpPr>
          <p:nvPr/>
        </p:nvSpPr>
        <p:spPr bwMode="auto">
          <a:xfrm>
            <a:off x="337670" y="5747028"/>
            <a:ext cx="8447088" cy="352425"/>
          </a:xfrm>
          <a:prstGeom prst="rect">
            <a:avLst/>
          </a:prstGeom>
          <a:solidFill>
            <a:srgbClr val="BCCEE8"/>
          </a:solidFill>
          <a:ln w="1587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pPr algn="l">
              <a:lnSpc>
                <a:spcPct val="90000"/>
              </a:lnSpc>
            </a:pPr>
            <a:r>
              <a:rPr lang="zh-CN" altLang="en-US" sz="800" dirty="0" smtClean="0">
                <a:latin typeface="Arial" charset="0"/>
              </a:rPr>
              <a:t>企业版</a:t>
            </a:r>
            <a:endParaRPr lang="en-US" altLang="zh-CN" sz="800" dirty="0" smtClean="0">
              <a:latin typeface="Arial" charset="0"/>
            </a:endParaRPr>
          </a:p>
          <a:p>
            <a:pPr algn="l">
              <a:lnSpc>
                <a:spcPct val="90000"/>
              </a:lnSpc>
            </a:pPr>
            <a:r>
              <a:rPr lang="zh-CN" altLang="en-US" sz="800" dirty="0" smtClean="0">
                <a:latin typeface="Arial" charset="0"/>
              </a:rPr>
              <a:t>财务</a:t>
            </a:r>
            <a:endParaRPr lang="en-US" sz="800" dirty="0">
              <a:latin typeface="Arial" charset="0"/>
            </a:endParaRPr>
          </a:p>
        </p:txBody>
      </p:sp>
      <p:sp>
        <p:nvSpPr>
          <p:cNvPr id="22" name="Text Box 102"/>
          <p:cNvSpPr txBox="1">
            <a:spLocks noChangeArrowheads="1"/>
          </p:cNvSpPr>
          <p:nvPr/>
        </p:nvSpPr>
        <p:spPr bwMode="auto">
          <a:xfrm>
            <a:off x="4198788" y="5800167"/>
            <a:ext cx="1492250" cy="248079"/>
          </a:xfrm>
          <a:prstGeom prst="rect">
            <a:avLst/>
          </a:prstGeom>
          <a:solidFill>
            <a:srgbClr val="5A87C5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增强的控制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23" name="Text Box 148"/>
          <p:cNvSpPr txBox="1">
            <a:spLocks noChangeArrowheads="1"/>
          </p:cNvSpPr>
          <p:nvPr/>
        </p:nvSpPr>
        <p:spPr bwMode="auto">
          <a:xfrm>
            <a:off x="7184875" y="5800167"/>
            <a:ext cx="1508125" cy="248079"/>
          </a:xfrm>
          <a:prstGeom prst="rect">
            <a:avLst/>
          </a:prstGeom>
          <a:solidFill>
            <a:srgbClr val="5A87C5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后勤会计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24" name="Text Box 147"/>
          <p:cNvSpPr txBox="1">
            <a:spLocks noChangeArrowheads="1"/>
          </p:cNvSpPr>
          <p:nvPr/>
        </p:nvSpPr>
        <p:spPr bwMode="auto">
          <a:xfrm>
            <a:off x="5689450" y="5800167"/>
            <a:ext cx="1501775" cy="248079"/>
          </a:xfrm>
          <a:prstGeom prst="rect">
            <a:avLst/>
          </a:prstGeom>
          <a:solidFill>
            <a:srgbClr val="5A87C5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en-US" sz="800" dirty="0" smtClean="0">
                <a:solidFill>
                  <a:schemeClr val="bg1"/>
                </a:solidFill>
              </a:rPr>
              <a:t>Vertex </a:t>
            </a:r>
            <a:r>
              <a:rPr lang="zh-CN" altLang="en-US" sz="800" dirty="0" smtClean="0">
                <a:solidFill>
                  <a:schemeClr val="bg1"/>
                </a:solidFill>
              </a:rPr>
              <a:t>销售和使用税接口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25" name="Text Box 101"/>
          <p:cNvSpPr txBox="1">
            <a:spLocks noChangeArrowheads="1"/>
          </p:cNvSpPr>
          <p:nvPr/>
        </p:nvSpPr>
        <p:spPr bwMode="auto">
          <a:xfrm>
            <a:off x="1180950" y="5800167"/>
            <a:ext cx="1512888" cy="248079"/>
          </a:xfrm>
          <a:prstGeom prst="rect">
            <a:avLst/>
          </a:prstGeom>
          <a:solidFill>
            <a:srgbClr val="FF9900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固定资产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26" name="Text Box 101"/>
          <p:cNvSpPr txBox="1">
            <a:spLocks noChangeArrowheads="1"/>
          </p:cNvSpPr>
          <p:nvPr/>
        </p:nvSpPr>
        <p:spPr bwMode="auto">
          <a:xfrm>
            <a:off x="2693838" y="5800167"/>
            <a:ext cx="1504950" cy="248079"/>
          </a:xfrm>
          <a:prstGeom prst="rect">
            <a:avLst/>
          </a:prstGeom>
          <a:solidFill>
            <a:srgbClr val="5A87C5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国际化</a:t>
            </a:r>
            <a:endParaRPr lang="en-US" sz="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1800" dirty="0" smtClean="0"/>
              <a:t>支持世界各地常见的地方法定业务惯例</a:t>
            </a:r>
          </a:p>
          <a:p>
            <a:pPr lvl="1"/>
            <a:r>
              <a:rPr lang="zh-CN" altLang="en-US" sz="1400" dirty="0" smtClean="0"/>
              <a:t>支持本地语言</a:t>
            </a:r>
          </a:p>
          <a:p>
            <a:pPr lvl="1"/>
            <a:r>
              <a:rPr lang="zh-CN" altLang="en-US" sz="1400" dirty="0" smtClean="0"/>
              <a:t>标准化的解决方案，而不是每个国家的独特的解决方案</a:t>
            </a:r>
          </a:p>
          <a:p>
            <a:r>
              <a:rPr lang="zh-CN" altLang="en-US" sz="1800" dirty="0" smtClean="0"/>
              <a:t>单个代码库：核心模块的开发更容易</a:t>
            </a:r>
          </a:p>
          <a:p>
            <a:r>
              <a:rPr lang="zh-CN" altLang="en-US" sz="1800" dirty="0" smtClean="0"/>
              <a:t>从单一的系统支持到共享服务</a:t>
            </a:r>
          </a:p>
          <a:p>
            <a:r>
              <a:rPr lang="zh-CN" altLang="en-US" sz="1800" dirty="0" smtClean="0"/>
              <a:t>从新的和不断变化的当地要求中不断更新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</a:t>
            </a:r>
            <a:r>
              <a:rPr lang="zh-CN" altLang="en-US" dirty="0" smtClean="0"/>
              <a:t>国际化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EF-QAD-210</a:t>
            </a:r>
            <a:endParaRPr lang="en-US" dirty="0"/>
          </a:p>
        </p:txBody>
      </p:sp>
      <p:pic>
        <p:nvPicPr>
          <p:cNvPr id="5" name="Picture 17" descr="FLAGS%20AROUND%20GLOB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3739" y="3118003"/>
            <a:ext cx="3660775" cy="251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2738502" y="2800767"/>
            <a:ext cx="3648075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5A87C6"/>
                </a:solidFill>
              </a:rPr>
              <a:t>在全球各地</a:t>
            </a:r>
            <a:r>
              <a:rPr lang="zh-CN" altLang="en-US" dirty="0" smtClean="0">
                <a:solidFill>
                  <a:srgbClr val="5A87C6"/>
                </a:solidFill>
                <a:latin typeface="+mj-lt"/>
              </a:rPr>
              <a:t>运行</a:t>
            </a:r>
            <a:r>
              <a:rPr lang="en-US" altLang="zh-CN" dirty="0" smtClean="0">
                <a:solidFill>
                  <a:srgbClr val="5A87C6"/>
                </a:solidFill>
                <a:latin typeface="+mj-lt"/>
              </a:rPr>
              <a:t>QAD</a:t>
            </a:r>
            <a:endParaRPr lang="en-US" sz="1800" dirty="0">
              <a:solidFill>
                <a:srgbClr val="5A87C6"/>
              </a:solidFill>
              <a:latin typeface="+mj-lt"/>
            </a:endParaRPr>
          </a:p>
        </p:txBody>
      </p:sp>
      <p:sp>
        <p:nvSpPr>
          <p:cNvPr id="14" name="Rectangle 100"/>
          <p:cNvSpPr>
            <a:spLocks noChangeArrowheads="1"/>
          </p:cNvSpPr>
          <p:nvPr/>
        </p:nvSpPr>
        <p:spPr bwMode="auto">
          <a:xfrm>
            <a:off x="337670" y="5747028"/>
            <a:ext cx="8447088" cy="352425"/>
          </a:xfrm>
          <a:prstGeom prst="rect">
            <a:avLst/>
          </a:prstGeom>
          <a:solidFill>
            <a:srgbClr val="BCCEE8"/>
          </a:solidFill>
          <a:ln w="1587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pPr algn="l">
              <a:lnSpc>
                <a:spcPct val="90000"/>
              </a:lnSpc>
            </a:pPr>
            <a:r>
              <a:rPr lang="zh-CN" altLang="en-US" sz="800" dirty="0" smtClean="0">
                <a:latin typeface="Arial" charset="0"/>
              </a:rPr>
              <a:t>企业版</a:t>
            </a:r>
            <a:endParaRPr lang="en-US" altLang="zh-CN" sz="800" dirty="0" smtClean="0">
              <a:latin typeface="Arial" charset="0"/>
            </a:endParaRPr>
          </a:p>
          <a:p>
            <a:pPr algn="l">
              <a:lnSpc>
                <a:spcPct val="90000"/>
              </a:lnSpc>
            </a:pPr>
            <a:r>
              <a:rPr lang="zh-CN" altLang="en-US" sz="800" dirty="0" smtClean="0">
                <a:latin typeface="Arial" charset="0"/>
              </a:rPr>
              <a:t>财务</a:t>
            </a:r>
            <a:endParaRPr lang="en-US" sz="800" dirty="0">
              <a:latin typeface="Arial" charset="0"/>
            </a:endParaRPr>
          </a:p>
        </p:txBody>
      </p:sp>
      <p:sp>
        <p:nvSpPr>
          <p:cNvPr id="15" name="Text Box 102"/>
          <p:cNvSpPr txBox="1">
            <a:spLocks noChangeArrowheads="1"/>
          </p:cNvSpPr>
          <p:nvPr/>
        </p:nvSpPr>
        <p:spPr bwMode="auto">
          <a:xfrm>
            <a:off x="4198788" y="5800167"/>
            <a:ext cx="1492250" cy="248079"/>
          </a:xfrm>
          <a:prstGeom prst="rect">
            <a:avLst/>
          </a:prstGeom>
          <a:solidFill>
            <a:srgbClr val="5A87C5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增强的控制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16" name="Text Box 148"/>
          <p:cNvSpPr txBox="1">
            <a:spLocks noChangeArrowheads="1"/>
          </p:cNvSpPr>
          <p:nvPr/>
        </p:nvSpPr>
        <p:spPr bwMode="auto">
          <a:xfrm>
            <a:off x="7184875" y="5800167"/>
            <a:ext cx="1508125" cy="248079"/>
          </a:xfrm>
          <a:prstGeom prst="rect">
            <a:avLst/>
          </a:prstGeom>
          <a:solidFill>
            <a:srgbClr val="5A87C5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后勤会计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17" name="Text Box 147"/>
          <p:cNvSpPr txBox="1">
            <a:spLocks noChangeArrowheads="1"/>
          </p:cNvSpPr>
          <p:nvPr/>
        </p:nvSpPr>
        <p:spPr bwMode="auto">
          <a:xfrm>
            <a:off x="5689450" y="5800167"/>
            <a:ext cx="1501775" cy="248079"/>
          </a:xfrm>
          <a:prstGeom prst="rect">
            <a:avLst/>
          </a:prstGeom>
          <a:solidFill>
            <a:srgbClr val="5A87C5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en-US" sz="800" dirty="0" smtClean="0">
                <a:solidFill>
                  <a:schemeClr val="bg1"/>
                </a:solidFill>
              </a:rPr>
              <a:t>Vertex </a:t>
            </a:r>
            <a:r>
              <a:rPr lang="zh-CN" altLang="en-US" sz="800" dirty="0" smtClean="0">
                <a:solidFill>
                  <a:schemeClr val="bg1"/>
                </a:solidFill>
              </a:rPr>
              <a:t>销售和使用税接口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18" name="Text Box 101"/>
          <p:cNvSpPr txBox="1">
            <a:spLocks noChangeArrowheads="1"/>
          </p:cNvSpPr>
          <p:nvPr/>
        </p:nvSpPr>
        <p:spPr bwMode="auto">
          <a:xfrm>
            <a:off x="1180950" y="5800167"/>
            <a:ext cx="1512888" cy="248079"/>
          </a:xfrm>
          <a:prstGeom prst="rect">
            <a:avLst/>
          </a:prstGeom>
          <a:solidFill>
            <a:srgbClr val="5A87C5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固定资产</a:t>
            </a:r>
            <a:endParaRPr lang="en-US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19" name="Text Box 101"/>
          <p:cNvSpPr txBox="1">
            <a:spLocks noChangeArrowheads="1"/>
          </p:cNvSpPr>
          <p:nvPr/>
        </p:nvSpPr>
        <p:spPr bwMode="auto">
          <a:xfrm>
            <a:off x="2693838" y="5800167"/>
            <a:ext cx="1504950" cy="248079"/>
          </a:xfrm>
          <a:prstGeom prst="rect">
            <a:avLst/>
          </a:prstGeom>
          <a:solidFill>
            <a:srgbClr val="FF9900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国际化</a:t>
            </a:r>
            <a:endParaRPr lang="en-US" altLang="en-US" sz="8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</a:t>
            </a:r>
            <a:r>
              <a:rPr lang="zh-CN" altLang="en-US" dirty="0" smtClean="0"/>
              <a:t>增强的控制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EF-QAD-220</a:t>
            </a:r>
            <a:endParaRPr lang="en-US" dirty="0"/>
          </a:p>
        </p:txBody>
      </p:sp>
      <p:grpSp>
        <p:nvGrpSpPr>
          <p:cNvPr id="19" name="Group 18"/>
          <p:cNvGrpSpPr/>
          <p:nvPr/>
        </p:nvGrpSpPr>
        <p:grpSpPr>
          <a:xfrm>
            <a:off x="110528" y="927452"/>
            <a:ext cx="8910638" cy="5053012"/>
            <a:chOff x="0" y="1500188"/>
            <a:chExt cx="8910638" cy="5053012"/>
          </a:xfrm>
        </p:grpSpPr>
        <p:sp>
          <p:nvSpPr>
            <p:cNvPr id="5" name="Rectangle 3"/>
            <p:cNvSpPr txBox="1">
              <a:spLocks noChangeArrowheads="1"/>
            </p:cNvSpPr>
            <p:nvPr/>
          </p:nvSpPr>
          <p:spPr>
            <a:xfrm>
              <a:off x="457200" y="1500188"/>
              <a:ext cx="8153400" cy="505301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Webdings" pitchFamily="18" charset="2"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Arial"/>
                <a:buChar char="•"/>
                <a:tabLst/>
                <a:defRPr/>
              </a:pPr>
              <a:endPara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457200" y="1752600"/>
              <a:ext cx="4114800" cy="327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 algn="l">
                <a:spcBef>
                  <a:spcPct val="20000"/>
                </a:spcBef>
                <a:buClr>
                  <a:srgbClr val="890C4C"/>
                </a:buClr>
                <a:buFont typeface="Webdings" pitchFamily="18" charset="2"/>
                <a:buChar char="5"/>
              </a:pPr>
              <a:endParaRPr lang="nl-NL" sz="1800" b="0">
                <a:latin typeface="+mj-lt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0" y="2245668"/>
              <a:ext cx="184731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>
              <a:spAutoFit/>
            </a:bodyPr>
            <a:lstStyle/>
            <a:p>
              <a:endParaRPr lang="nl-NL" b="0">
                <a:latin typeface="+mj-lt"/>
              </a:endParaRPr>
            </a:p>
          </p:txBody>
        </p:sp>
        <p:sp>
          <p:nvSpPr>
            <p:cNvPr id="9" name="Rectangle 18"/>
            <p:cNvSpPr>
              <a:spLocks noChangeArrowheads="1"/>
            </p:cNvSpPr>
            <p:nvPr/>
          </p:nvSpPr>
          <p:spPr bwMode="auto">
            <a:xfrm>
              <a:off x="438150" y="1755775"/>
              <a:ext cx="3722688" cy="40940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dirty="0" smtClean="0">
                  <a:latin typeface="+mj-lt"/>
                </a:rPr>
                <a:t>增强的审计跟踪</a:t>
              </a:r>
            </a:p>
            <a:p>
              <a:pPr marL="800100" lvl="1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dirty="0" smtClean="0">
                  <a:latin typeface="+mj-lt"/>
                </a:rPr>
                <a:t>数据的变化有充分的审计跟踪的能力</a:t>
              </a:r>
            </a:p>
            <a:p>
              <a:pPr marL="800100" lvl="1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dirty="0" smtClean="0">
                  <a:latin typeface="+mj-lt"/>
                </a:rPr>
                <a:t>跟踪谁做出了改变，什么时候做的改变和改变了什么以及先前和新的值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dirty="0" smtClean="0">
                  <a:latin typeface="+mj-lt"/>
                </a:rPr>
                <a:t>支持对医疗行业在</a:t>
              </a:r>
              <a:r>
                <a:rPr lang="en-US" altLang="zh-CN" dirty="0" smtClean="0">
                  <a:latin typeface="+mj-lt"/>
                </a:rPr>
                <a:t>FDA</a:t>
              </a:r>
              <a:r>
                <a:rPr lang="zh-CN" altLang="en-US" dirty="0" smtClean="0">
                  <a:latin typeface="+mj-lt"/>
                </a:rPr>
                <a:t>的</a:t>
              </a:r>
              <a:r>
                <a:rPr lang="en-US" altLang="zh-CN" dirty="0" smtClean="0">
                  <a:latin typeface="+mj-lt"/>
                </a:rPr>
                <a:t>21 CFR PT11</a:t>
              </a:r>
              <a:r>
                <a:rPr lang="zh-CN" altLang="en-US" dirty="0" smtClean="0">
                  <a:latin typeface="+mj-lt"/>
                </a:rPr>
                <a:t>法规要求，</a:t>
              </a:r>
              <a:endParaRPr lang="en-US" b="0" dirty="0">
                <a:latin typeface="+mj-lt"/>
              </a:endParaRPr>
            </a:p>
          </p:txBody>
        </p:sp>
        <p:sp>
          <p:nvSpPr>
            <p:cNvPr id="10" name="Rectangle 34"/>
            <p:cNvSpPr>
              <a:spLocks noChangeArrowheads="1"/>
            </p:cNvSpPr>
            <p:nvPr/>
          </p:nvSpPr>
          <p:spPr bwMode="auto">
            <a:xfrm>
              <a:off x="4567238" y="1593850"/>
              <a:ext cx="4343400" cy="7386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/>
              <a:r>
                <a:rPr lang="zh-CN" altLang="en-US" sz="1800" dirty="0" smtClean="0">
                  <a:solidFill>
                    <a:srgbClr val="5A87C6"/>
                  </a:solidFill>
                  <a:latin typeface="+mj-lt"/>
                </a:rPr>
                <a:t>跟踪改变和帮助在</a:t>
              </a:r>
              <a:r>
                <a:rPr lang="en-US" sz="1800" dirty="0" smtClean="0">
                  <a:solidFill>
                    <a:srgbClr val="5A87C6"/>
                  </a:solidFill>
                  <a:latin typeface="+mj-lt"/>
                </a:rPr>
                <a:t>FDA </a:t>
              </a:r>
              <a:r>
                <a:rPr lang="en-US" sz="1800" dirty="0">
                  <a:solidFill>
                    <a:srgbClr val="5A87C6"/>
                  </a:solidFill>
                  <a:latin typeface="+mj-lt"/>
                </a:rPr>
                <a:t>Part </a:t>
              </a:r>
              <a:r>
                <a:rPr lang="en-US" sz="1800" dirty="0" smtClean="0">
                  <a:solidFill>
                    <a:srgbClr val="5A87C6"/>
                  </a:solidFill>
                  <a:latin typeface="+mj-lt"/>
                </a:rPr>
                <a:t>11</a:t>
              </a:r>
              <a:r>
                <a:rPr lang="zh-CN" altLang="en-US" sz="1800" dirty="0" smtClean="0">
                  <a:solidFill>
                    <a:srgbClr val="5A87C6"/>
                  </a:solidFill>
                  <a:latin typeface="+mj-lt"/>
                </a:rPr>
                <a:t>和</a:t>
              </a:r>
              <a:r>
                <a:rPr lang="en-US" sz="1800" dirty="0" smtClean="0">
                  <a:solidFill>
                    <a:srgbClr val="5A87C6"/>
                  </a:solidFill>
                  <a:latin typeface="+mj-lt"/>
                </a:rPr>
                <a:t>Sarbanes-Oxley </a:t>
              </a:r>
              <a:r>
                <a:rPr lang="zh-CN" altLang="en-US" sz="1800" dirty="0" smtClean="0">
                  <a:solidFill>
                    <a:srgbClr val="5A87C6"/>
                  </a:solidFill>
                  <a:latin typeface="+mj-lt"/>
                </a:rPr>
                <a:t>的合规</a:t>
              </a:r>
              <a:endParaRPr lang="en-US" sz="1800" dirty="0">
                <a:solidFill>
                  <a:srgbClr val="5A87C6"/>
                </a:solidFill>
                <a:latin typeface="+mj-lt"/>
              </a:endParaRPr>
            </a:p>
          </p:txBody>
        </p:sp>
        <p:pic>
          <p:nvPicPr>
            <p:cNvPr id="11" name="Picture 35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657725" y="2605088"/>
              <a:ext cx="3675063" cy="34559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sp>
        <p:nvSpPr>
          <p:cNvPr id="26" name="Rectangle 100"/>
          <p:cNvSpPr>
            <a:spLocks noChangeArrowheads="1"/>
          </p:cNvSpPr>
          <p:nvPr/>
        </p:nvSpPr>
        <p:spPr bwMode="auto">
          <a:xfrm>
            <a:off x="337670" y="5747028"/>
            <a:ext cx="8447088" cy="352425"/>
          </a:xfrm>
          <a:prstGeom prst="rect">
            <a:avLst/>
          </a:prstGeom>
          <a:solidFill>
            <a:srgbClr val="BCCEE8"/>
          </a:solidFill>
          <a:ln w="1587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pPr algn="l">
              <a:lnSpc>
                <a:spcPct val="90000"/>
              </a:lnSpc>
            </a:pPr>
            <a:r>
              <a:rPr lang="zh-CN" altLang="en-US" sz="800" dirty="0" smtClean="0">
                <a:latin typeface="Arial" charset="0"/>
              </a:rPr>
              <a:t>企业版</a:t>
            </a:r>
            <a:endParaRPr lang="en-US" altLang="zh-CN" sz="800" dirty="0" smtClean="0">
              <a:latin typeface="Arial" charset="0"/>
            </a:endParaRPr>
          </a:p>
          <a:p>
            <a:pPr algn="l">
              <a:lnSpc>
                <a:spcPct val="90000"/>
              </a:lnSpc>
            </a:pPr>
            <a:r>
              <a:rPr lang="zh-CN" altLang="en-US" sz="800" dirty="0" smtClean="0">
                <a:latin typeface="Arial" charset="0"/>
              </a:rPr>
              <a:t>财务</a:t>
            </a:r>
            <a:endParaRPr lang="en-US" sz="800" dirty="0">
              <a:latin typeface="Arial" charset="0"/>
            </a:endParaRPr>
          </a:p>
        </p:txBody>
      </p:sp>
      <p:sp>
        <p:nvSpPr>
          <p:cNvPr id="27" name="Text Box 102"/>
          <p:cNvSpPr txBox="1">
            <a:spLocks noChangeArrowheads="1"/>
          </p:cNvSpPr>
          <p:nvPr/>
        </p:nvSpPr>
        <p:spPr bwMode="auto">
          <a:xfrm>
            <a:off x="4198788" y="5800167"/>
            <a:ext cx="1492250" cy="248079"/>
          </a:xfrm>
          <a:prstGeom prst="rect">
            <a:avLst/>
          </a:prstGeom>
          <a:solidFill>
            <a:srgbClr val="FF9900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增强的控制</a:t>
            </a:r>
            <a:endParaRPr lang="en-US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28" name="Text Box 148"/>
          <p:cNvSpPr txBox="1">
            <a:spLocks noChangeArrowheads="1"/>
          </p:cNvSpPr>
          <p:nvPr/>
        </p:nvSpPr>
        <p:spPr bwMode="auto">
          <a:xfrm>
            <a:off x="7184875" y="5800167"/>
            <a:ext cx="1508125" cy="248079"/>
          </a:xfrm>
          <a:prstGeom prst="rect">
            <a:avLst/>
          </a:prstGeom>
          <a:solidFill>
            <a:srgbClr val="5A87C5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后勤会计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29" name="Text Box 147"/>
          <p:cNvSpPr txBox="1">
            <a:spLocks noChangeArrowheads="1"/>
          </p:cNvSpPr>
          <p:nvPr/>
        </p:nvSpPr>
        <p:spPr bwMode="auto">
          <a:xfrm>
            <a:off x="5689450" y="5800167"/>
            <a:ext cx="1501775" cy="248079"/>
          </a:xfrm>
          <a:prstGeom prst="rect">
            <a:avLst/>
          </a:prstGeom>
          <a:solidFill>
            <a:srgbClr val="5A87C5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en-US" sz="800" dirty="0" smtClean="0">
                <a:solidFill>
                  <a:schemeClr val="bg1"/>
                </a:solidFill>
              </a:rPr>
              <a:t>Vertex </a:t>
            </a:r>
            <a:r>
              <a:rPr lang="zh-CN" altLang="en-US" sz="800" dirty="0" smtClean="0">
                <a:solidFill>
                  <a:schemeClr val="bg1"/>
                </a:solidFill>
              </a:rPr>
              <a:t>销售和使用税接口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0" name="Text Box 101"/>
          <p:cNvSpPr txBox="1">
            <a:spLocks noChangeArrowheads="1"/>
          </p:cNvSpPr>
          <p:nvPr/>
        </p:nvSpPr>
        <p:spPr bwMode="auto">
          <a:xfrm>
            <a:off x="1180950" y="5800167"/>
            <a:ext cx="1512888" cy="248079"/>
          </a:xfrm>
          <a:prstGeom prst="rect">
            <a:avLst/>
          </a:prstGeom>
          <a:solidFill>
            <a:srgbClr val="5A87C5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固定资产</a:t>
            </a:r>
            <a:endParaRPr lang="en-US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31" name="Text Box 101"/>
          <p:cNvSpPr txBox="1">
            <a:spLocks noChangeArrowheads="1"/>
          </p:cNvSpPr>
          <p:nvPr/>
        </p:nvSpPr>
        <p:spPr bwMode="auto">
          <a:xfrm>
            <a:off x="2693838" y="5800167"/>
            <a:ext cx="1504950" cy="248079"/>
          </a:xfrm>
          <a:prstGeom prst="rect">
            <a:avLst/>
          </a:prstGeom>
          <a:solidFill>
            <a:srgbClr val="5A87C5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国际化</a:t>
            </a:r>
            <a:endParaRPr lang="en-US" sz="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Vertex </a:t>
            </a:r>
            <a:r>
              <a:rPr lang="zh-CN" altLang="en-US" dirty="0" smtClean="0"/>
              <a:t>销售和使用税接口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EF-QAD-230</a:t>
            </a:r>
            <a:endParaRPr lang="en-US" dirty="0"/>
          </a:p>
        </p:txBody>
      </p:sp>
      <p:grpSp>
        <p:nvGrpSpPr>
          <p:cNvPr id="14" name="Group 13"/>
          <p:cNvGrpSpPr/>
          <p:nvPr/>
        </p:nvGrpSpPr>
        <p:grpSpPr>
          <a:xfrm>
            <a:off x="376293" y="1031162"/>
            <a:ext cx="8313738" cy="4318000"/>
            <a:chOff x="466725" y="1593850"/>
            <a:chExt cx="8313738" cy="4318000"/>
          </a:xfrm>
        </p:grpSpPr>
        <p:sp>
          <p:nvSpPr>
            <p:cNvPr id="4" name="Text Box 4"/>
            <p:cNvSpPr txBox="1">
              <a:spLocks noChangeArrowheads="1"/>
            </p:cNvSpPr>
            <p:nvPr/>
          </p:nvSpPr>
          <p:spPr bwMode="auto">
            <a:xfrm>
              <a:off x="5127625" y="1841500"/>
              <a:ext cx="3652838" cy="118186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</a:pPr>
              <a:r>
                <a:rPr lang="zh-CN" altLang="en-US" dirty="0" smtClean="0">
                  <a:solidFill>
                    <a:srgbClr val="5A87C6"/>
                  </a:solidFill>
                  <a:latin typeface="+mj-lt"/>
                </a:rPr>
                <a:t>降低销售和使用税务稽查风险和责任</a:t>
              </a:r>
              <a:br>
                <a:rPr lang="zh-CN" altLang="en-US" dirty="0" smtClean="0">
                  <a:solidFill>
                    <a:srgbClr val="5A87C6"/>
                  </a:solidFill>
                  <a:latin typeface="+mj-lt"/>
                </a:rPr>
              </a:br>
              <a:r>
                <a:rPr lang="zh-CN" altLang="en-US" dirty="0" smtClean="0">
                  <a:solidFill>
                    <a:srgbClr val="5A87C6"/>
                  </a:solidFill>
                  <a:latin typeface="+mj-lt"/>
                </a:rPr>
                <a:t>消除非生产性的和重复性的销售和使用税税率及监管研究</a:t>
              </a:r>
              <a:endParaRPr lang="en-US" sz="1800" dirty="0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466725" y="1593850"/>
              <a:ext cx="4570413" cy="431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altLang="zh-CN" sz="1600" dirty="0" smtClean="0">
                  <a:latin typeface="+mj-lt"/>
                </a:rPr>
                <a:t>Vertex</a:t>
              </a:r>
              <a:r>
                <a:rPr lang="zh-CN" altLang="en-US" sz="1600" dirty="0" smtClean="0">
                  <a:latin typeface="+mj-lt"/>
                </a:rPr>
                <a:t>销售税</a:t>
              </a:r>
              <a:r>
                <a:rPr lang="en-US" altLang="zh-CN" sz="1600" dirty="0" smtClean="0">
                  <a:latin typeface="+mj-lt"/>
                </a:rPr>
                <a:t>Q</a:t>
              </a:r>
              <a:r>
                <a:rPr lang="zh-CN" altLang="en-US" sz="1600" dirty="0" smtClean="0">
                  <a:latin typeface="+mj-lt"/>
                </a:rPr>
                <a:t>系列</a:t>
              </a:r>
              <a:r>
                <a:rPr lang="en-US" altLang="zh-CN" sz="1600" dirty="0" smtClean="0">
                  <a:latin typeface="+mj-lt"/>
                </a:rPr>
                <a:t>®</a:t>
              </a:r>
              <a:r>
                <a:rPr lang="zh-CN" altLang="en-US" sz="1600" dirty="0" smtClean="0">
                  <a:latin typeface="+mj-lt"/>
                </a:rPr>
                <a:t>和</a:t>
              </a:r>
              <a:r>
                <a:rPr lang="en-US" altLang="zh-CN" sz="1600" dirty="0" smtClean="0">
                  <a:latin typeface="+mj-lt"/>
                </a:rPr>
                <a:t>QAD</a:t>
              </a:r>
              <a:r>
                <a:rPr lang="zh-CN" altLang="en-US" sz="1600" dirty="0" smtClean="0">
                  <a:latin typeface="+mj-lt"/>
                </a:rPr>
                <a:t>企业应用系统之间的</a:t>
              </a:r>
              <a:r>
                <a:rPr lang="en-US" altLang="zh-CN" sz="1600" dirty="0" smtClean="0">
                  <a:latin typeface="+mj-lt"/>
                </a:rPr>
                <a:t>API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600" dirty="0" smtClean="0">
                  <a:latin typeface="+mj-lt"/>
                </a:rPr>
                <a:t>让</a:t>
              </a:r>
              <a:r>
                <a:rPr lang="en-US" altLang="zh-CN" sz="1600" dirty="0" smtClean="0">
                  <a:latin typeface="+mj-lt"/>
                </a:rPr>
                <a:t>Vertex</a:t>
              </a:r>
              <a:r>
                <a:rPr lang="zh-CN" altLang="en-US" sz="1600" dirty="0" smtClean="0">
                  <a:latin typeface="+mj-lt"/>
                </a:rPr>
                <a:t>可以为</a:t>
              </a:r>
              <a:r>
                <a:rPr lang="en-US" altLang="zh-CN" sz="1600" dirty="0" smtClean="0">
                  <a:latin typeface="+mj-lt"/>
                </a:rPr>
                <a:t>QAD</a:t>
              </a:r>
              <a:r>
                <a:rPr lang="zh-CN" altLang="en-US" sz="1600" dirty="0" smtClean="0">
                  <a:latin typeface="+mj-lt"/>
                </a:rPr>
                <a:t>企业应用系统来计算美国和加拿大销售税金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en-US" altLang="zh-CN" sz="1600" dirty="0" smtClean="0">
                  <a:latin typeface="+mj-lt"/>
                </a:rPr>
                <a:t>Vertex</a:t>
              </a:r>
              <a:r>
                <a:rPr lang="zh-CN" altLang="en-US" sz="1600" dirty="0" smtClean="0">
                  <a:latin typeface="+mj-lt"/>
                </a:rPr>
                <a:t>销售税</a:t>
              </a:r>
              <a:r>
                <a:rPr lang="en-US" altLang="zh-CN" sz="1600" dirty="0" smtClean="0">
                  <a:latin typeface="+mj-lt"/>
                </a:rPr>
                <a:t>Q</a:t>
              </a:r>
              <a:r>
                <a:rPr lang="zh-CN" altLang="en-US" sz="1600" dirty="0" smtClean="0">
                  <a:latin typeface="+mj-lt"/>
                </a:rPr>
                <a:t>系列</a:t>
              </a:r>
              <a:r>
                <a:rPr lang="en-US" altLang="zh-CN" sz="1600" dirty="0" smtClean="0">
                  <a:latin typeface="+mj-lt"/>
                </a:rPr>
                <a:t>®</a:t>
              </a:r>
              <a:r>
                <a:rPr lang="zh-CN" altLang="en-US" sz="1600" dirty="0" smtClean="0">
                  <a:latin typeface="+mj-lt"/>
                </a:rPr>
                <a:t>包含每一个在美国和加拿大的税区（</a:t>
              </a:r>
              <a:r>
                <a:rPr lang="en-US" altLang="zh-CN" sz="1600" dirty="0" smtClean="0">
                  <a:latin typeface="+mj-lt"/>
                </a:rPr>
                <a:t>7000</a:t>
              </a:r>
              <a:r>
                <a:rPr lang="zh-CN" altLang="en-US" sz="1600" dirty="0" smtClean="0">
                  <a:latin typeface="+mj-lt"/>
                </a:rPr>
                <a:t>多地点）的销售和使用税率，加上超过</a:t>
              </a:r>
              <a:r>
                <a:rPr lang="en-US" altLang="zh-CN" sz="1600" dirty="0" smtClean="0">
                  <a:latin typeface="+mj-lt"/>
                </a:rPr>
                <a:t>60,000</a:t>
              </a:r>
              <a:r>
                <a:rPr lang="zh-CN" altLang="en-US" sz="1600" dirty="0" smtClean="0">
                  <a:latin typeface="+mj-lt"/>
                </a:rPr>
                <a:t>潜在的税区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600" dirty="0" smtClean="0">
                  <a:latin typeface="+mj-lt"/>
                </a:rPr>
                <a:t>防止不准确的客户账单和供应商采购及相关问题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600" dirty="0" smtClean="0">
                  <a:latin typeface="+mj-lt"/>
                </a:rPr>
                <a:t>显著减少准备纳税申报时间花费</a:t>
              </a:r>
              <a:endParaRPr lang="en-US" sz="1600" b="0" dirty="0">
                <a:latin typeface="+mj-lt"/>
              </a:endParaRPr>
            </a:p>
          </p:txBody>
        </p:sp>
        <p:pic>
          <p:nvPicPr>
            <p:cNvPr id="6" name="Picture 18" descr="http://emj.icbdr.com/ProfileImages/GF/I8B3CS6KSQZF5LTJVGF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995988" y="3378200"/>
              <a:ext cx="1905000" cy="819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" name="Rectangle 100"/>
          <p:cNvSpPr>
            <a:spLocks noChangeArrowheads="1"/>
          </p:cNvSpPr>
          <p:nvPr/>
        </p:nvSpPr>
        <p:spPr bwMode="auto">
          <a:xfrm>
            <a:off x="337670" y="5747028"/>
            <a:ext cx="8447088" cy="352425"/>
          </a:xfrm>
          <a:prstGeom prst="rect">
            <a:avLst/>
          </a:prstGeom>
          <a:solidFill>
            <a:srgbClr val="BCCEE8"/>
          </a:solidFill>
          <a:ln w="1587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pPr algn="l">
              <a:lnSpc>
                <a:spcPct val="90000"/>
              </a:lnSpc>
            </a:pPr>
            <a:r>
              <a:rPr lang="zh-CN" altLang="en-US" sz="800" dirty="0" smtClean="0">
                <a:latin typeface="Arial" charset="0"/>
              </a:rPr>
              <a:t>企业版</a:t>
            </a:r>
            <a:endParaRPr lang="en-US" altLang="zh-CN" sz="800" dirty="0" smtClean="0">
              <a:latin typeface="Arial" charset="0"/>
            </a:endParaRPr>
          </a:p>
          <a:p>
            <a:pPr algn="l">
              <a:lnSpc>
                <a:spcPct val="90000"/>
              </a:lnSpc>
            </a:pPr>
            <a:r>
              <a:rPr lang="zh-CN" altLang="en-US" sz="800" dirty="0" smtClean="0">
                <a:latin typeface="Arial" charset="0"/>
              </a:rPr>
              <a:t>财务</a:t>
            </a:r>
            <a:endParaRPr lang="en-US" sz="800" dirty="0">
              <a:latin typeface="Arial" charset="0"/>
            </a:endParaRPr>
          </a:p>
        </p:txBody>
      </p:sp>
      <p:sp>
        <p:nvSpPr>
          <p:cNvPr id="16" name="Text Box 102"/>
          <p:cNvSpPr txBox="1">
            <a:spLocks noChangeArrowheads="1"/>
          </p:cNvSpPr>
          <p:nvPr/>
        </p:nvSpPr>
        <p:spPr bwMode="auto">
          <a:xfrm>
            <a:off x="4198788" y="5800167"/>
            <a:ext cx="1492250" cy="248079"/>
          </a:xfrm>
          <a:prstGeom prst="rect">
            <a:avLst/>
          </a:prstGeom>
          <a:solidFill>
            <a:srgbClr val="5A87C5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增强的控制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17" name="Text Box 148"/>
          <p:cNvSpPr txBox="1">
            <a:spLocks noChangeArrowheads="1"/>
          </p:cNvSpPr>
          <p:nvPr/>
        </p:nvSpPr>
        <p:spPr bwMode="auto">
          <a:xfrm>
            <a:off x="7184875" y="5800167"/>
            <a:ext cx="1508125" cy="248079"/>
          </a:xfrm>
          <a:prstGeom prst="rect">
            <a:avLst/>
          </a:prstGeom>
          <a:solidFill>
            <a:srgbClr val="5A87C5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后勤会计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18" name="Text Box 147"/>
          <p:cNvSpPr txBox="1">
            <a:spLocks noChangeArrowheads="1"/>
          </p:cNvSpPr>
          <p:nvPr/>
        </p:nvSpPr>
        <p:spPr bwMode="auto">
          <a:xfrm>
            <a:off x="5689450" y="5800167"/>
            <a:ext cx="1501775" cy="248079"/>
          </a:xfrm>
          <a:prstGeom prst="rect">
            <a:avLst/>
          </a:prstGeom>
          <a:solidFill>
            <a:srgbClr val="FF9900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en-US" altLang="en-US" sz="800" dirty="0" smtClean="0">
                <a:solidFill>
                  <a:schemeClr val="bg1"/>
                </a:solidFill>
              </a:rPr>
              <a:t>Vertex </a:t>
            </a:r>
            <a:r>
              <a:rPr lang="zh-CN" altLang="en-US" sz="800" dirty="0" smtClean="0">
                <a:solidFill>
                  <a:schemeClr val="bg1"/>
                </a:solidFill>
              </a:rPr>
              <a:t>销售和使用税接口</a:t>
            </a:r>
            <a:endParaRPr lang="en-US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19" name="Text Box 101"/>
          <p:cNvSpPr txBox="1">
            <a:spLocks noChangeArrowheads="1"/>
          </p:cNvSpPr>
          <p:nvPr/>
        </p:nvSpPr>
        <p:spPr bwMode="auto">
          <a:xfrm>
            <a:off x="1180950" y="5800167"/>
            <a:ext cx="1512888" cy="248079"/>
          </a:xfrm>
          <a:prstGeom prst="rect">
            <a:avLst/>
          </a:prstGeom>
          <a:solidFill>
            <a:srgbClr val="5A87C5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固定资产</a:t>
            </a:r>
            <a:endParaRPr lang="en-US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20" name="Text Box 101"/>
          <p:cNvSpPr txBox="1">
            <a:spLocks noChangeArrowheads="1"/>
          </p:cNvSpPr>
          <p:nvPr/>
        </p:nvSpPr>
        <p:spPr bwMode="auto">
          <a:xfrm>
            <a:off x="2693838" y="5800167"/>
            <a:ext cx="1504950" cy="248079"/>
          </a:xfrm>
          <a:prstGeom prst="rect">
            <a:avLst/>
          </a:prstGeom>
          <a:solidFill>
            <a:srgbClr val="5A87C5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国际化</a:t>
            </a:r>
            <a:endParaRPr lang="en-US" sz="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000" dirty="0" smtClean="0"/>
              <a:t>通过运费计提与发票的匹配来确保向承运人准确付款</a:t>
            </a:r>
          </a:p>
          <a:p>
            <a:r>
              <a:rPr lang="zh-CN" altLang="en-US" sz="2000" dirty="0" smtClean="0"/>
              <a:t>允许递延成本，如运费和发货开销被安置在被跟踪的标准成本和差异</a:t>
            </a:r>
          </a:p>
          <a:p>
            <a:r>
              <a:rPr lang="zh-CN" altLang="en-US" sz="2000" dirty="0" smtClean="0"/>
              <a:t>源自</a:t>
            </a:r>
            <a:r>
              <a:rPr lang="en-US" altLang="zh-CN" sz="2000" dirty="0" smtClean="0"/>
              <a:t>QAD</a:t>
            </a:r>
            <a:r>
              <a:rPr lang="zh-CN" altLang="en-US" sz="2000" dirty="0" smtClean="0"/>
              <a:t>运输管理系统（</a:t>
            </a:r>
            <a:r>
              <a:rPr lang="en-US" altLang="zh-CN" sz="2000" dirty="0" smtClean="0"/>
              <a:t>TMS</a:t>
            </a:r>
            <a:r>
              <a:rPr lang="zh-CN" altLang="en-US" sz="2000" dirty="0" smtClean="0"/>
              <a:t>）的运费接口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</a:t>
            </a:r>
            <a:r>
              <a:rPr lang="zh-CN" altLang="en-US" dirty="0" smtClean="0"/>
              <a:t>后勤会计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EF-QAD-240</a:t>
            </a:r>
            <a:endParaRPr lang="en-US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547590" y="3222783"/>
            <a:ext cx="4032250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</a:pPr>
            <a:r>
              <a:rPr lang="zh-CN" altLang="en-US" sz="2000" dirty="0" smtClean="0">
                <a:solidFill>
                  <a:srgbClr val="5A87C6"/>
                </a:solidFill>
                <a:latin typeface="Arial" charset="0"/>
              </a:rPr>
              <a:t>提高可视性和控制成本及运输支付</a:t>
            </a:r>
            <a:endParaRPr lang="en-US" sz="2000" dirty="0">
              <a:solidFill>
                <a:srgbClr val="5A87C6"/>
              </a:solidFill>
              <a:latin typeface="Arial" charset="0"/>
            </a:endParaRP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47165" y="3769462"/>
            <a:ext cx="4227513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00"/>
          <p:cNvSpPr>
            <a:spLocks noChangeArrowheads="1"/>
          </p:cNvSpPr>
          <p:nvPr/>
        </p:nvSpPr>
        <p:spPr bwMode="auto">
          <a:xfrm>
            <a:off x="337670" y="5747028"/>
            <a:ext cx="8447088" cy="352425"/>
          </a:xfrm>
          <a:prstGeom prst="rect">
            <a:avLst/>
          </a:prstGeom>
          <a:solidFill>
            <a:srgbClr val="BCCEE8"/>
          </a:solidFill>
          <a:ln w="1587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pPr algn="l">
              <a:lnSpc>
                <a:spcPct val="90000"/>
              </a:lnSpc>
            </a:pPr>
            <a:r>
              <a:rPr lang="zh-CN" altLang="en-US" sz="800" dirty="0" smtClean="0">
                <a:latin typeface="Arial" charset="0"/>
              </a:rPr>
              <a:t>企业版</a:t>
            </a:r>
            <a:endParaRPr lang="en-US" altLang="zh-CN" sz="800" dirty="0" smtClean="0">
              <a:latin typeface="Arial" charset="0"/>
            </a:endParaRPr>
          </a:p>
          <a:p>
            <a:pPr algn="l">
              <a:lnSpc>
                <a:spcPct val="90000"/>
              </a:lnSpc>
            </a:pPr>
            <a:r>
              <a:rPr lang="zh-CN" altLang="en-US" sz="800" dirty="0" smtClean="0">
                <a:latin typeface="Arial" charset="0"/>
              </a:rPr>
              <a:t>财务</a:t>
            </a:r>
            <a:endParaRPr lang="en-US" sz="800" dirty="0">
              <a:latin typeface="Arial" charset="0"/>
            </a:endParaRPr>
          </a:p>
        </p:txBody>
      </p:sp>
      <p:sp>
        <p:nvSpPr>
          <p:cNvPr id="15" name="Text Box 102"/>
          <p:cNvSpPr txBox="1">
            <a:spLocks noChangeArrowheads="1"/>
          </p:cNvSpPr>
          <p:nvPr/>
        </p:nvSpPr>
        <p:spPr bwMode="auto">
          <a:xfrm>
            <a:off x="4198788" y="5800167"/>
            <a:ext cx="1492250" cy="248079"/>
          </a:xfrm>
          <a:prstGeom prst="rect">
            <a:avLst/>
          </a:prstGeom>
          <a:solidFill>
            <a:srgbClr val="5A87C5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增强的控制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16" name="Text Box 148"/>
          <p:cNvSpPr txBox="1">
            <a:spLocks noChangeArrowheads="1"/>
          </p:cNvSpPr>
          <p:nvPr/>
        </p:nvSpPr>
        <p:spPr bwMode="auto">
          <a:xfrm>
            <a:off x="7184875" y="5800167"/>
            <a:ext cx="1508125" cy="248079"/>
          </a:xfrm>
          <a:prstGeom prst="rect">
            <a:avLst/>
          </a:prstGeom>
          <a:solidFill>
            <a:srgbClr val="FF9900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后勤会计</a:t>
            </a:r>
            <a:endParaRPr lang="en-US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17" name="Text Box 147"/>
          <p:cNvSpPr txBox="1">
            <a:spLocks noChangeArrowheads="1"/>
          </p:cNvSpPr>
          <p:nvPr/>
        </p:nvSpPr>
        <p:spPr bwMode="auto">
          <a:xfrm>
            <a:off x="5689450" y="5800167"/>
            <a:ext cx="1501775" cy="248079"/>
          </a:xfrm>
          <a:prstGeom prst="rect">
            <a:avLst/>
          </a:prstGeom>
          <a:solidFill>
            <a:srgbClr val="5A87C5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en-US" sz="800" dirty="0" smtClean="0">
                <a:solidFill>
                  <a:schemeClr val="bg1"/>
                </a:solidFill>
              </a:rPr>
              <a:t>Vertex </a:t>
            </a:r>
            <a:r>
              <a:rPr lang="zh-CN" altLang="en-US" sz="800" dirty="0" smtClean="0">
                <a:solidFill>
                  <a:schemeClr val="bg1"/>
                </a:solidFill>
              </a:rPr>
              <a:t>销售和使用税接口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18" name="Text Box 101"/>
          <p:cNvSpPr txBox="1">
            <a:spLocks noChangeArrowheads="1"/>
          </p:cNvSpPr>
          <p:nvPr/>
        </p:nvSpPr>
        <p:spPr bwMode="auto">
          <a:xfrm>
            <a:off x="1180950" y="5800167"/>
            <a:ext cx="1512888" cy="248079"/>
          </a:xfrm>
          <a:prstGeom prst="rect">
            <a:avLst/>
          </a:prstGeom>
          <a:solidFill>
            <a:srgbClr val="5A87C5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固定资产</a:t>
            </a:r>
            <a:endParaRPr lang="en-US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19" name="Text Box 101"/>
          <p:cNvSpPr txBox="1">
            <a:spLocks noChangeArrowheads="1"/>
          </p:cNvSpPr>
          <p:nvPr/>
        </p:nvSpPr>
        <p:spPr bwMode="auto">
          <a:xfrm>
            <a:off x="2693838" y="5800167"/>
            <a:ext cx="1504950" cy="248079"/>
          </a:xfrm>
          <a:prstGeom prst="rect">
            <a:avLst/>
          </a:prstGeom>
          <a:solidFill>
            <a:srgbClr val="5A87C5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国际化</a:t>
            </a:r>
            <a:endParaRPr lang="en-US" sz="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业务数据模型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48730" y="6638544"/>
            <a:ext cx="1095270" cy="219456"/>
          </a:xfrm>
        </p:spPr>
        <p:txBody>
          <a:bodyPr/>
          <a:lstStyle/>
          <a:p>
            <a:r>
              <a:rPr lang="en-US" smtClean="0"/>
              <a:t>EF-QAD-250</a:t>
            </a:r>
            <a:endParaRPr lang="en-US" dirty="0"/>
          </a:p>
        </p:txBody>
      </p:sp>
      <p:grpSp>
        <p:nvGrpSpPr>
          <p:cNvPr id="33" name="Group 32"/>
          <p:cNvGrpSpPr/>
          <p:nvPr/>
        </p:nvGrpSpPr>
        <p:grpSpPr>
          <a:xfrm>
            <a:off x="1327076" y="911896"/>
            <a:ext cx="6477000" cy="5159375"/>
            <a:chOff x="1206500" y="1143000"/>
            <a:chExt cx="6477000" cy="5159375"/>
          </a:xfrm>
        </p:grpSpPr>
        <p:sp>
          <p:nvSpPr>
            <p:cNvPr id="4" name="AutoShape 19"/>
            <p:cNvSpPr>
              <a:spLocks noChangeArrowheads="1"/>
            </p:cNvSpPr>
            <p:nvPr/>
          </p:nvSpPr>
          <p:spPr bwMode="auto">
            <a:xfrm>
              <a:off x="1206500" y="1143000"/>
              <a:ext cx="6477000" cy="5159375"/>
            </a:xfrm>
            <a:prstGeom prst="can">
              <a:avLst>
                <a:gd name="adj" fmla="val 14856"/>
              </a:avLst>
            </a:prstGeom>
            <a:solidFill>
              <a:srgbClr val="E5E1DA"/>
            </a:solidFill>
            <a:ln w="57150">
              <a:solidFill>
                <a:srgbClr val="6287C6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wrap="none" lIns="228600" tIns="228600" rIns="228600" bIns="228600" anchor="ctr" anchorCtr="1"/>
            <a:lstStyle/>
            <a:p>
              <a:pPr eaLnBrk="0" hangingPunct="0"/>
              <a:endParaRPr lang="en-GB" sz="1100">
                <a:latin typeface="+mj-lt"/>
              </a:endParaRPr>
            </a:p>
          </p:txBody>
        </p:sp>
        <p:sp>
          <p:nvSpPr>
            <p:cNvPr id="5" name="Text Box 20"/>
            <p:cNvSpPr txBox="1">
              <a:spLocks noChangeArrowheads="1"/>
            </p:cNvSpPr>
            <p:nvPr/>
          </p:nvSpPr>
          <p:spPr bwMode="auto">
            <a:xfrm>
              <a:off x="3098800" y="1873250"/>
              <a:ext cx="2749550" cy="33855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en-US" sz="1600" b="1" dirty="0">
                  <a:latin typeface="+mj-lt"/>
                </a:rPr>
                <a:t>QAD </a:t>
              </a:r>
              <a:r>
                <a:rPr lang="zh-CN" altLang="en-US" sz="1600" b="1" dirty="0" smtClean="0">
                  <a:latin typeface="+mj-lt"/>
                </a:rPr>
                <a:t>应用数据库</a:t>
              </a:r>
              <a:endParaRPr lang="en-US" sz="1600" b="1" dirty="0">
                <a:latin typeface="+mj-lt"/>
              </a:endParaRPr>
            </a:p>
          </p:txBody>
        </p:sp>
        <p:sp>
          <p:nvSpPr>
            <p:cNvPr id="6" name="Rectangle 21"/>
            <p:cNvSpPr>
              <a:spLocks noChangeArrowheads="1"/>
            </p:cNvSpPr>
            <p:nvPr/>
          </p:nvSpPr>
          <p:spPr bwMode="auto">
            <a:xfrm>
              <a:off x="3733800" y="3422650"/>
              <a:ext cx="1409700" cy="1712913"/>
            </a:xfrm>
            <a:prstGeom prst="rect">
              <a:avLst/>
            </a:prstGeom>
            <a:solidFill>
              <a:srgbClr val="B5C5CF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b" anchorCtr="1"/>
            <a:lstStyle/>
            <a:p>
              <a:pPr algn="l" eaLnBrk="0" hangingPunct="0"/>
              <a:r>
                <a:rPr lang="zh-CN" altLang="en-US" sz="1100" dirty="0" smtClean="0">
                  <a:latin typeface="+mj-lt"/>
                </a:rPr>
                <a:t>域</a:t>
              </a:r>
              <a:r>
                <a:rPr lang="en-US" sz="1100" dirty="0" smtClean="0">
                  <a:latin typeface="+mj-lt"/>
                </a:rPr>
                <a:t> </a:t>
              </a:r>
              <a:r>
                <a:rPr lang="en-US" sz="1100" dirty="0">
                  <a:latin typeface="+mj-lt"/>
                </a:rPr>
                <a:t>2</a:t>
              </a:r>
            </a:p>
          </p:txBody>
        </p:sp>
        <p:sp>
          <p:nvSpPr>
            <p:cNvPr id="7" name="Rectangle 22"/>
            <p:cNvSpPr>
              <a:spLocks noChangeArrowheads="1"/>
            </p:cNvSpPr>
            <p:nvPr/>
          </p:nvSpPr>
          <p:spPr bwMode="auto">
            <a:xfrm>
              <a:off x="5410200" y="3448050"/>
              <a:ext cx="876300" cy="1719263"/>
            </a:xfrm>
            <a:prstGeom prst="rect">
              <a:avLst/>
            </a:prstGeom>
            <a:solidFill>
              <a:srgbClr val="B5C5CF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b" anchorCtr="1"/>
            <a:lstStyle/>
            <a:p>
              <a:pPr algn="l" eaLnBrk="0" hangingPunct="0"/>
              <a:r>
                <a:rPr lang="zh-CN" altLang="en-US" sz="1100" dirty="0" smtClean="0">
                  <a:latin typeface="+mj-lt"/>
                </a:rPr>
                <a:t>域</a:t>
              </a:r>
              <a:r>
                <a:rPr lang="en-US" sz="1100" dirty="0" smtClean="0">
                  <a:latin typeface="+mj-lt"/>
                </a:rPr>
                <a:t> </a:t>
              </a:r>
              <a:r>
                <a:rPr lang="en-US" sz="1100" dirty="0">
                  <a:latin typeface="+mj-lt"/>
                </a:rPr>
                <a:t>3</a:t>
              </a:r>
            </a:p>
          </p:txBody>
        </p:sp>
        <p:sp>
          <p:nvSpPr>
            <p:cNvPr id="8" name="Rectangle 23"/>
            <p:cNvSpPr>
              <a:spLocks noChangeArrowheads="1"/>
            </p:cNvSpPr>
            <p:nvPr/>
          </p:nvSpPr>
          <p:spPr bwMode="auto">
            <a:xfrm>
              <a:off x="6502400" y="3448050"/>
              <a:ext cx="876300" cy="1693863"/>
            </a:xfrm>
            <a:prstGeom prst="rect">
              <a:avLst/>
            </a:prstGeom>
            <a:solidFill>
              <a:srgbClr val="B5C5CF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b" anchorCtr="1"/>
            <a:lstStyle/>
            <a:p>
              <a:pPr algn="l" eaLnBrk="0" hangingPunct="0"/>
              <a:r>
                <a:rPr lang="zh-CN" altLang="en-US" sz="1100" dirty="0" smtClean="0">
                  <a:latin typeface="+mj-lt"/>
                </a:rPr>
                <a:t>域</a:t>
              </a:r>
              <a:r>
                <a:rPr lang="en-US" sz="1100" dirty="0" smtClean="0">
                  <a:latin typeface="+mj-lt"/>
                </a:rPr>
                <a:t> </a:t>
              </a:r>
              <a:r>
                <a:rPr lang="en-US" sz="1100" dirty="0">
                  <a:latin typeface="+mj-lt"/>
                </a:rPr>
                <a:t>4</a:t>
              </a:r>
            </a:p>
          </p:txBody>
        </p:sp>
        <p:sp>
          <p:nvSpPr>
            <p:cNvPr id="9" name="Line 24"/>
            <p:cNvSpPr>
              <a:spLocks noChangeShapeType="1"/>
            </p:cNvSpPr>
            <p:nvPr/>
          </p:nvSpPr>
          <p:spPr bwMode="auto">
            <a:xfrm>
              <a:off x="4502150" y="2728913"/>
              <a:ext cx="0" cy="6302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" name="Line 25"/>
            <p:cNvSpPr>
              <a:spLocks noChangeShapeType="1"/>
            </p:cNvSpPr>
            <p:nvPr/>
          </p:nvSpPr>
          <p:spPr bwMode="auto">
            <a:xfrm>
              <a:off x="5848350" y="2754313"/>
              <a:ext cx="0" cy="5699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" name="Line 26"/>
            <p:cNvSpPr>
              <a:spLocks noChangeShapeType="1"/>
            </p:cNvSpPr>
            <p:nvPr/>
          </p:nvSpPr>
          <p:spPr bwMode="auto">
            <a:xfrm>
              <a:off x="6877050" y="2744788"/>
              <a:ext cx="0" cy="5445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" name="Rectangle 27"/>
            <p:cNvSpPr>
              <a:spLocks noChangeArrowheads="1"/>
            </p:cNvSpPr>
            <p:nvPr/>
          </p:nvSpPr>
          <p:spPr bwMode="auto">
            <a:xfrm>
              <a:off x="1371600" y="3422650"/>
              <a:ext cx="2082800" cy="1712913"/>
            </a:xfrm>
            <a:prstGeom prst="rect">
              <a:avLst/>
            </a:prstGeom>
            <a:solidFill>
              <a:srgbClr val="B5C5CF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b" anchorCtr="1"/>
            <a:lstStyle/>
            <a:p>
              <a:pPr algn="l" eaLnBrk="0" hangingPunct="0"/>
              <a:r>
                <a:rPr lang="zh-CN" altLang="en-US" sz="1100" dirty="0" smtClean="0">
                  <a:latin typeface="+mj-lt"/>
                </a:rPr>
                <a:t>域</a:t>
              </a:r>
              <a:r>
                <a:rPr lang="en-US" sz="1100" dirty="0" smtClean="0">
                  <a:latin typeface="+mj-lt"/>
                </a:rPr>
                <a:t> </a:t>
              </a:r>
              <a:r>
                <a:rPr lang="en-US" sz="1100" dirty="0">
                  <a:latin typeface="+mj-lt"/>
                </a:rPr>
                <a:t>1</a:t>
              </a:r>
            </a:p>
          </p:txBody>
        </p:sp>
        <p:sp>
          <p:nvSpPr>
            <p:cNvPr id="13" name="Line 28"/>
            <p:cNvSpPr>
              <a:spLocks noChangeShapeType="1"/>
            </p:cNvSpPr>
            <p:nvPr/>
          </p:nvSpPr>
          <p:spPr bwMode="auto">
            <a:xfrm>
              <a:off x="2419350" y="2728913"/>
              <a:ext cx="0" cy="6302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" name="Rectangle 29"/>
            <p:cNvSpPr>
              <a:spLocks noChangeArrowheads="1"/>
            </p:cNvSpPr>
            <p:nvPr/>
          </p:nvSpPr>
          <p:spPr bwMode="auto">
            <a:xfrm>
              <a:off x="1401763" y="2619375"/>
              <a:ext cx="5957887" cy="306388"/>
            </a:xfrm>
            <a:prstGeom prst="rect">
              <a:avLst/>
            </a:prstGeom>
            <a:solidFill>
              <a:srgbClr val="EAF1E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ctr" anchorCtr="1"/>
            <a:lstStyle/>
            <a:p>
              <a:pPr eaLnBrk="0" hangingPunct="0"/>
              <a:r>
                <a:rPr lang="zh-CN" altLang="en-US" sz="1100" dirty="0" smtClean="0">
                  <a:latin typeface="+mj-lt"/>
                </a:rPr>
                <a:t>系统范围数据</a:t>
              </a:r>
              <a:endParaRPr lang="en-US" sz="1100" dirty="0">
                <a:latin typeface="+mj-lt"/>
              </a:endParaRPr>
            </a:p>
          </p:txBody>
        </p:sp>
        <p:sp>
          <p:nvSpPr>
            <p:cNvPr id="15" name="Rectangle 30"/>
            <p:cNvSpPr>
              <a:spLocks noChangeArrowheads="1"/>
            </p:cNvSpPr>
            <p:nvPr/>
          </p:nvSpPr>
          <p:spPr bwMode="auto">
            <a:xfrm>
              <a:off x="1668463" y="3495675"/>
              <a:ext cx="1550987" cy="306388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ctr" anchorCtr="1"/>
            <a:lstStyle/>
            <a:p>
              <a:pPr eaLnBrk="0" hangingPunct="0"/>
              <a:r>
                <a:rPr lang="zh-CN" altLang="en-US" sz="900" dirty="0" smtClean="0">
                  <a:latin typeface="+mj-lt"/>
                </a:rPr>
                <a:t>域范围数据</a:t>
              </a:r>
              <a:endParaRPr lang="en-US" sz="900" dirty="0">
                <a:latin typeface="+mj-lt"/>
              </a:endParaRPr>
            </a:p>
          </p:txBody>
        </p:sp>
        <p:sp>
          <p:nvSpPr>
            <p:cNvPr id="16" name="Rectangle 31"/>
            <p:cNvSpPr>
              <a:spLocks noChangeArrowheads="1"/>
            </p:cNvSpPr>
            <p:nvPr/>
          </p:nvSpPr>
          <p:spPr bwMode="auto">
            <a:xfrm>
              <a:off x="3852863" y="3495675"/>
              <a:ext cx="1220787" cy="306388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ctr" anchorCtr="1"/>
            <a:lstStyle/>
            <a:p>
              <a:pPr eaLnBrk="0" hangingPunct="0"/>
              <a:r>
                <a:rPr lang="zh-CN" altLang="en-US" sz="900" dirty="0" smtClean="0"/>
                <a:t>域范围数据</a:t>
              </a:r>
              <a:endParaRPr lang="en-US" sz="900" dirty="0"/>
            </a:p>
          </p:txBody>
        </p:sp>
        <p:sp>
          <p:nvSpPr>
            <p:cNvPr id="17" name="Rectangle 32"/>
            <p:cNvSpPr>
              <a:spLocks noChangeArrowheads="1"/>
            </p:cNvSpPr>
            <p:nvPr/>
          </p:nvSpPr>
          <p:spPr bwMode="auto">
            <a:xfrm>
              <a:off x="6557963" y="3508375"/>
              <a:ext cx="788987" cy="319088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ctr" anchorCtr="1"/>
            <a:lstStyle/>
            <a:p>
              <a:pPr eaLnBrk="0" hangingPunct="0"/>
              <a:r>
                <a:rPr lang="zh-CN" altLang="en-US" sz="900" dirty="0" smtClean="0"/>
                <a:t>域范围数据</a:t>
              </a:r>
              <a:endParaRPr lang="en-US" sz="900" dirty="0"/>
            </a:p>
          </p:txBody>
        </p:sp>
        <p:sp>
          <p:nvSpPr>
            <p:cNvPr id="18" name="Rectangle 33"/>
            <p:cNvSpPr>
              <a:spLocks noChangeArrowheads="1"/>
            </p:cNvSpPr>
            <p:nvPr/>
          </p:nvSpPr>
          <p:spPr bwMode="auto">
            <a:xfrm>
              <a:off x="5465763" y="3533775"/>
              <a:ext cx="788987" cy="319088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ctr" anchorCtr="1"/>
            <a:lstStyle/>
            <a:p>
              <a:pPr eaLnBrk="0" hangingPunct="0"/>
              <a:r>
                <a:rPr lang="zh-CN" altLang="en-US" sz="900" dirty="0" smtClean="0"/>
                <a:t>域范围数据</a:t>
              </a:r>
              <a:endParaRPr lang="en-US" sz="900" dirty="0"/>
            </a:p>
          </p:txBody>
        </p:sp>
        <p:sp>
          <p:nvSpPr>
            <p:cNvPr id="19" name="Rectangle 34"/>
            <p:cNvSpPr>
              <a:spLocks noChangeArrowheads="1"/>
            </p:cNvSpPr>
            <p:nvPr/>
          </p:nvSpPr>
          <p:spPr bwMode="auto">
            <a:xfrm>
              <a:off x="1579563" y="5133975"/>
              <a:ext cx="5719762" cy="290513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zh-CN" altLang="en-US" sz="1100" dirty="0" smtClean="0">
                  <a:latin typeface="+mj-lt"/>
                </a:rPr>
                <a:t>配置文件</a:t>
              </a:r>
              <a:endParaRPr lang="en-US" sz="1100" dirty="0">
                <a:latin typeface="+mj-lt"/>
              </a:endParaRPr>
            </a:p>
          </p:txBody>
        </p:sp>
        <p:sp>
          <p:nvSpPr>
            <p:cNvPr id="20" name="AutoShape 35"/>
            <p:cNvSpPr>
              <a:spLocks noChangeArrowheads="1"/>
            </p:cNvSpPr>
            <p:nvPr/>
          </p:nvSpPr>
          <p:spPr bwMode="auto">
            <a:xfrm>
              <a:off x="38862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zh-CN" altLang="en-US" sz="1100" dirty="0" smtClean="0">
                  <a:latin typeface="+mj-lt"/>
                </a:rPr>
                <a:t>会计</a:t>
              </a:r>
              <a:endParaRPr lang="en-US" altLang="zh-CN" sz="1100" dirty="0" smtClean="0">
                <a:latin typeface="+mj-lt"/>
              </a:endParaRPr>
            </a:p>
            <a:p>
              <a:pPr eaLnBrk="0" hangingPunct="0"/>
              <a:r>
                <a:rPr lang="zh-CN" altLang="en-US" sz="1100" dirty="0" smtClean="0">
                  <a:latin typeface="+mj-lt"/>
                </a:rPr>
                <a:t>单位</a:t>
              </a:r>
              <a:r>
                <a:rPr lang="en-US" sz="1100" dirty="0" smtClean="0">
                  <a:latin typeface="+mj-lt"/>
                </a:rPr>
                <a:t>D</a:t>
              </a:r>
              <a:endParaRPr lang="en-US" sz="1100" dirty="0">
                <a:latin typeface="+mj-lt"/>
              </a:endParaRPr>
            </a:p>
            <a:p>
              <a:pPr eaLnBrk="0" hangingPunct="0"/>
              <a:r>
                <a:rPr lang="zh-CN" altLang="en-US" sz="1100" dirty="0" smtClean="0">
                  <a:latin typeface="+mj-lt"/>
                </a:rPr>
                <a:t>数据</a:t>
              </a:r>
              <a:endParaRPr lang="en-US" sz="1100" dirty="0">
                <a:latin typeface="+mj-lt"/>
              </a:endParaRPr>
            </a:p>
          </p:txBody>
        </p:sp>
        <p:sp>
          <p:nvSpPr>
            <p:cNvPr id="21" name="AutoShape 36"/>
            <p:cNvSpPr>
              <a:spLocks noChangeArrowheads="1"/>
            </p:cNvSpPr>
            <p:nvPr/>
          </p:nvSpPr>
          <p:spPr bwMode="auto">
            <a:xfrm>
              <a:off x="45339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zh-CN" altLang="en-US" sz="1100" dirty="0" smtClean="0">
                  <a:latin typeface="+mj-lt"/>
                </a:rPr>
                <a:t>会计</a:t>
              </a:r>
              <a:endParaRPr lang="en-US" altLang="zh-CN" sz="1100" dirty="0" smtClean="0">
                <a:latin typeface="+mj-lt"/>
              </a:endParaRPr>
            </a:p>
            <a:p>
              <a:pPr eaLnBrk="0" hangingPunct="0"/>
              <a:r>
                <a:rPr lang="zh-CN" altLang="en-US" sz="1100" dirty="0" smtClean="0">
                  <a:latin typeface="+mj-lt"/>
                </a:rPr>
                <a:t>单位</a:t>
              </a:r>
              <a:r>
                <a:rPr lang="en-US" sz="1100" dirty="0" smtClean="0">
                  <a:latin typeface="+mj-lt"/>
                </a:rPr>
                <a:t>E</a:t>
              </a:r>
              <a:endParaRPr lang="en-US" sz="1100" dirty="0">
                <a:latin typeface="+mj-lt"/>
              </a:endParaRPr>
            </a:p>
            <a:p>
              <a:pPr eaLnBrk="0" hangingPunct="0"/>
              <a:r>
                <a:rPr lang="zh-CN" altLang="en-US" sz="1100" dirty="0" smtClean="0">
                  <a:latin typeface="+mj-lt"/>
                </a:rPr>
                <a:t>数据</a:t>
              </a:r>
              <a:endParaRPr lang="en-US" sz="1100" dirty="0">
                <a:latin typeface="+mj-lt"/>
              </a:endParaRPr>
            </a:p>
          </p:txBody>
        </p:sp>
        <p:sp>
          <p:nvSpPr>
            <p:cNvPr id="22" name="AutoShape 37"/>
            <p:cNvSpPr>
              <a:spLocks noChangeArrowheads="1"/>
            </p:cNvSpPr>
            <p:nvPr/>
          </p:nvSpPr>
          <p:spPr bwMode="auto">
            <a:xfrm>
              <a:off x="21971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zh-CN" altLang="en-US" sz="1100" dirty="0" smtClean="0"/>
                <a:t>会计</a:t>
              </a:r>
              <a:endParaRPr lang="en-US" altLang="zh-CN" sz="1100" dirty="0" smtClean="0"/>
            </a:p>
            <a:p>
              <a:pPr eaLnBrk="0" hangingPunct="0"/>
              <a:r>
                <a:rPr lang="zh-CN" altLang="en-US" sz="1100" dirty="0" smtClean="0"/>
                <a:t>单位</a:t>
              </a:r>
              <a:r>
                <a:rPr lang="en-US" sz="1100" dirty="0" smtClean="0">
                  <a:latin typeface="+mj-lt"/>
                </a:rPr>
                <a:t>B</a:t>
              </a:r>
              <a:endParaRPr lang="en-US" sz="1100" dirty="0">
                <a:latin typeface="+mj-lt"/>
              </a:endParaRPr>
            </a:p>
            <a:p>
              <a:pPr eaLnBrk="0" hangingPunct="0"/>
              <a:r>
                <a:rPr lang="zh-CN" altLang="en-US" sz="1100" dirty="0" smtClean="0">
                  <a:latin typeface="+mj-lt"/>
                </a:rPr>
                <a:t>数据</a:t>
              </a:r>
              <a:endParaRPr lang="en-US" sz="1100" dirty="0">
                <a:latin typeface="+mj-lt"/>
              </a:endParaRPr>
            </a:p>
          </p:txBody>
        </p:sp>
        <p:sp>
          <p:nvSpPr>
            <p:cNvPr id="23" name="AutoShape 38"/>
            <p:cNvSpPr>
              <a:spLocks noChangeArrowheads="1"/>
            </p:cNvSpPr>
            <p:nvPr/>
          </p:nvSpPr>
          <p:spPr bwMode="auto">
            <a:xfrm>
              <a:off x="28448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zh-CN" altLang="en-US" sz="1100" dirty="0" smtClean="0">
                  <a:latin typeface="+mj-lt"/>
                </a:rPr>
                <a:t>会计</a:t>
              </a:r>
              <a:endParaRPr lang="en-US" altLang="zh-CN" sz="1100" dirty="0" smtClean="0">
                <a:latin typeface="+mj-lt"/>
              </a:endParaRPr>
            </a:p>
            <a:p>
              <a:pPr eaLnBrk="0" hangingPunct="0"/>
              <a:r>
                <a:rPr lang="zh-CN" altLang="en-US" sz="1100" dirty="0" smtClean="0">
                  <a:latin typeface="+mj-lt"/>
                </a:rPr>
                <a:t>单位</a:t>
              </a:r>
              <a:r>
                <a:rPr lang="en-US" sz="1100" dirty="0" smtClean="0">
                  <a:latin typeface="+mj-lt"/>
                </a:rPr>
                <a:t>C</a:t>
              </a:r>
              <a:endParaRPr lang="en-US" sz="1100" dirty="0">
                <a:latin typeface="+mj-lt"/>
              </a:endParaRPr>
            </a:p>
            <a:p>
              <a:pPr eaLnBrk="0" hangingPunct="0"/>
              <a:r>
                <a:rPr lang="zh-CN" altLang="en-US" sz="1100" dirty="0" smtClean="0">
                  <a:latin typeface="+mj-lt"/>
                </a:rPr>
                <a:t>数据</a:t>
              </a:r>
              <a:endParaRPr lang="en-US" sz="1100" dirty="0">
                <a:latin typeface="+mj-lt"/>
              </a:endParaRPr>
            </a:p>
          </p:txBody>
        </p:sp>
        <p:sp>
          <p:nvSpPr>
            <p:cNvPr id="24" name="AutoShape 39"/>
            <p:cNvSpPr>
              <a:spLocks noChangeArrowheads="1"/>
            </p:cNvSpPr>
            <p:nvPr/>
          </p:nvSpPr>
          <p:spPr bwMode="auto">
            <a:xfrm>
              <a:off x="15367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zh-CN" altLang="en-US" sz="1050" dirty="0" smtClean="0">
                  <a:latin typeface="+mj-lt"/>
                </a:rPr>
                <a:t>会计</a:t>
              </a:r>
              <a:endParaRPr lang="en-US" altLang="zh-CN" sz="1050" dirty="0" smtClean="0">
                <a:latin typeface="+mj-lt"/>
              </a:endParaRPr>
            </a:p>
            <a:p>
              <a:pPr eaLnBrk="0" hangingPunct="0"/>
              <a:r>
                <a:rPr lang="zh-CN" altLang="en-US" sz="1050" dirty="0" smtClean="0">
                  <a:latin typeface="+mj-lt"/>
                </a:rPr>
                <a:t>单位</a:t>
              </a:r>
              <a:r>
                <a:rPr lang="en-US" sz="1100" dirty="0" smtClean="0">
                  <a:latin typeface="+mj-lt"/>
                </a:rPr>
                <a:t>A</a:t>
              </a:r>
              <a:endParaRPr lang="en-US" sz="1100" dirty="0">
                <a:latin typeface="+mj-lt"/>
              </a:endParaRPr>
            </a:p>
            <a:p>
              <a:pPr eaLnBrk="0" hangingPunct="0"/>
              <a:r>
                <a:rPr lang="zh-CN" altLang="en-US" sz="1100" dirty="0" smtClean="0">
                  <a:latin typeface="+mj-lt"/>
                </a:rPr>
                <a:t>数据</a:t>
              </a:r>
              <a:endParaRPr lang="en-US" sz="1100" dirty="0">
                <a:latin typeface="+mj-lt"/>
              </a:endParaRPr>
            </a:p>
          </p:txBody>
        </p:sp>
        <p:sp>
          <p:nvSpPr>
            <p:cNvPr id="25" name="AutoShape 40"/>
            <p:cNvSpPr>
              <a:spLocks noChangeArrowheads="1"/>
            </p:cNvSpPr>
            <p:nvPr/>
          </p:nvSpPr>
          <p:spPr bwMode="auto">
            <a:xfrm>
              <a:off x="56007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zh-CN" altLang="en-US" sz="1100" dirty="0" smtClean="0">
                  <a:latin typeface="+mj-lt"/>
                </a:rPr>
                <a:t>会计</a:t>
              </a:r>
              <a:endParaRPr lang="en-US" altLang="zh-CN" sz="1100" dirty="0" smtClean="0">
                <a:latin typeface="+mj-lt"/>
              </a:endParaRPr>
            </a:p>
            <a:p>
              <a:pPr eaLnBrk="0" hangingPunct="0"/>
              <a:r>
                <a:rPr lang="zh-CN" altLang="en-US" sz="1100" dirty="0" smtClean="0">
                  <a:latin typeface="+mj-lt"/>
                </a:rPr>
                <a:t>单位</a:t>
              </a:r>
              <a:r>
                <a:rPr lang="en-US" sz="1100" dirty="0" smtClean="0">
                  <a:latin typeface="+mj-lt"/>
                </a:rPr>
                <a:t>F</a:t>
              </a:r>
              <a:r>
                <a:rPr lang="en-US" sz="1100" dirty="0">
                  <a:latin typeface="+mj-lt"/>
                </a:rPr>
                <a:t/>
              </a:r>
              <a:br>
                <a:rPr lang="en-US" sz="1100" dirty="0">
                  <a:latin typeface="+mj-lt"/>
                </a:rPr>
              </a:br>
              <a:r>
                <a:rPr lang="zh-CN" altLang="en-US" sz="1100" dirty="0" smtClean="0">
                  <a:latin typeface="+mj-lt"/>
                </a:rPr>
                <a:t>数据</a:t>
              </a:r>
              <a:endParaRPr lang="en-US" sz="1100" dirty="0">
                <a:latin typeface="+mj-lt"/>
              </a:endParaRPr>
            </a:p>
          </p:txBody>
        </p:sp>
        <p:sp>
          <p:nvSpPr>
            <p:cNvPr id="26" name="AutoShape 41"/>
            <p:cNvSpPr>
              <a:spLocks noChangeArrowheads="1"/>
            </p:cNvSpPr>
            <p:nvPr/>
          </p:nvSpPr>
          <p:spPr bwMode="auto">
            <a:xfrm>
              <a:off x="66929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zh-CN" altLang="en-US" sz="1100" dirty="0" smtClean="0">
                  <a:latin typeface="+mj-lt"/>
                </a:rPr>
                <a:t>会计</a:t>
              </a:r>
              <a:endParaRPr lang="en-US" altLang="zh-CN" sz="1100" dirty="0" smtClean="0">
                <a:latin typeface="+mj-lt"/>
              </a:endParaRPr>
            </a:p>
            <a:p>
              <a:pPr eaLnBrk="0" hangingPunct="0"/>
              <a:r>
                <a:rPr lang="zh-CN" altLang="en-US" sz="1100" dirty="0" smtClean="0">
                  <a:latin typeface="+mj-lt"/>
                </a:rPr>
                <a:t>单位</a:t>
              </a:r>
              <a:r>
                <a:rPr lang="en-US" sz="1100" dirty="0" smtClean="0">
                  <a:latin typeface="+mj-lt"/>
                </a:rPr>
                <a:t>G</a:t>
              </a:r>
              <a:endParaRPr lang="en-US" sz="1100" dirty="0">
                <a:latin typeface="+mj-lt"/>
              </a:endParaRPr>
            </a:p>
            <a:p>
              <a:pPr eaLnBrk="0" hangingPunct="0"/>
              <a:r>
                <a:rPr lang="zh-CN" altLang="en-US" sz="1100" dirty="0" smtClean="0">
                  <a:latin typeface="+mj-lt"/>
                </a:rPr>
                <a:t>数据</a:t>
              </a:r>
              <a:endParaRPr lang="en-US" sz="1100" dirty="0">
                <a:latin typeface="+mj-lt"/>
              </a:endParaRPr>
            </a:p>
          </p:txBody>
        </p:sp>
        <p:sp>
          <p:nvSpPr>
            <p:cNvPr id="27" name="Rectangle 42"/>
            <p:cNvSpPr>
              <a:spLocks noChangeArrowheads="1"/>
            </p:cNvSpPr>
            <p:nvPr/>
          </p:nvSpPr>
          <p:spPr bwMode="auto">
            <a:xfrm>
              <a:off x="1579563" y="5410200"/>
              <a:ext cx="3471862" cy="290513"/>
            </a:xfrm>
            <a:prstGeom prst="rect">
              <a:avLst/>
            </a:prstGeom>
            <a:solidFill>
              <a:srgbClr val="DFAE9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zh-CN" altLang="en-US" sz="1100" dirty="0" smtClean="0">
                  <a:latin typeface="+mj-lt"/>
                </a:rPr>
                <a:t>共享集数据</a:t>
              </a:r>
              <a:endParaRPr lang="en-US" sz="1100" dirty="0">
                <a:latin typeface="+mj-lt"/>
              </a:endParaRPr>
            </a:p>
          </p:txBody>
        </p:sp>
        <p:sp>
          <p:nvSpPr>
            <p:cNvPr id="28" name="Rectangle 43"/>
            <p:cNvSpPr>
              <a:spLocks noChangeArrowheads="1"/>
            </p:cNvSpPr>
            <p:nvPr/>
          </p:nvSpPr>
          <p:spPr bwMode="auto">
            <a:xfrm>
              <a:off x="5541963" y="5410200"/>
              <a:ext cx="1782762" cy="290513"/>
            </a:xfrm>
            <a:prstGeom prst="rect">
              <a:avLst/>
            </a:prstGeom>
            <a:solidFill>
              <a:srgbClr val="DFAE9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zh-CN" altLang="en-US" sz="1100" dirty="0" smtClean="0"/>
                <a:t>共享集数据</a:t>
              </a:r>
              <a:endParaRPr lang="en-US" sz="1100" dirty="0"/>
            </a:p>
          </p:txBody>
        </p:sp>
        <p:sp>
          <p:nvSpPr>
            <p:cNvPr id="29" name="Line 44"/>
            <p:cNvSpPr>
              <a:spLocks noChangeShapeType="1"/>
            </p:cNvSpPr>
            <p:nvPr/>
          </p:nvSpPr>
          <p:spPr bwMode="auto">
            <a:xfrm>
              <a:off x="2609850" y="5129213"/>
              <a:ext cx="0" cy="4016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" name="Line 45"/>
            <p:cNvSpPr>
              <a:spLocks noChangeShapeType="1"/>
            </p:cNvSpPr>
            <p:nvPr/>
          </p:nvSpPr>
          <p:spPr bwMode="auto">
            <a:xfrm>
              <a:off x="5759450" y="5141913"/>
              <a:ext cx="0" cy="4016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1" name="Line 46"/>
            <p:cNvSpPr>
              <a:spLocks noChangeShapeType="1"/>
            </p:cNvSpPr>
            <p:nvPr/>
          </p:nvSpPr>
          <p:spPr bwMode="auto">
            <a:xfrm>
              <a:off x="7131050" y="5141913"/>
              <a:ext cx="0" cy="4016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2" name="Line 47"/>
            <p:cNvSpPr>
              <a:spLocks noChangeShapeType="1"/>
            </p:cNvSpPr>
            <p:nvPr/>
          </p:nvSpPr>
          <p:spPr bwMode="auto">
            <a:xfrm>
              <a:off x="4819650" y="5129213"/>
              <a:ext cx="0" cy="4016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系统范围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国家代码</a:t>
            </a:r>
            <a:r>
              <a:rPr lang="en-US" dirty="0" smtClean="0"/>
              <a:t>, </a:t>
            </a:r>
            <a:r>
              <a:rPr lang="zh-CN" altLang="en-US" dirty="0" smtClean="0"/>
              <a:t>货币</a:t>
            </a:r>
            <a:r>
              <a:rPr lang="en-US" dirty="0" smtClean="0"/>
              <a:t>, </a:t>
            </a:r>
            <a:r>
              <a:rPr lang="zh-CN" altLang="en-US" dirty="0" smtClean="0"/>
              <a:t>税区域</a:t>
            </a:r>
            <a:r>
              <a:rPr lang="en-US" dirty="0" smtClean="0"/>
              <a:t>, </a:t>
            </a:r>
            <a:r>
              <a:rPr lang="zh-CN" altLang="en-US" dirty="0" smtClean="0"/>
              <a:t>替换</a:t>
            </a:r>
            <a:r>
              <a:rPr lang="en-US" dirty="0" smtClean="0"/>
              <a:t> COA.</a:t>
            </a:r>
          </a:p>
          <a:p>
            <a:r>
              <a:rPr lang="zh-CN" altLang="en-US" dirty="0" smtClean="0"/>
              <a:t>共享集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GL </a:t>
            </a:r>
            <a:r>
              <a:rPr lang="zh-CN" altLang="en-US" dirty="0" smtClean="0"/>
              <a:t>账户</a:t>
            </a:r>
            <a:r>
              <a:rPr lang="en-US" dirty="0" smtClean="0"/>
              <a:t>, </a:t>
            </a:r>
            <a:r>
              <a:rPr lang="zh-CN" altLang="en-US" dirty="0" smtClean="0"/>
              <a:t>子账户</a:t>
            </a:r>
            <a:r>
              <a:rPr lang="en-US" dirty="0" smtClean="0"/>
              <a:t>,</a:t>
            </a:r>
            <a:r>
              <a:rPr lang="zh-CN" altLang="en-US" dirty="0" smtClean="0"/>
              <a:t>子账户掩码</a:t>
            </a:r>
            <a:r>
              <a:rPr lang="en-US" dirty="0" smtClean="0"/>
              <a:t>, </a:t>
            </a:r>
            <a:r>
              <a:rPr lang="zh-CN" altLang="en-US" dirty="0" smtClean="0"/>
              <a:t>成本中心</a:t>
            </a:r>
            <a:r>
              <a:rPr lang="en-US" dirty="0" smtClean="0"/>
              <a:t>,</a:t>
            </a:r>
            <a:r>
              <a:rPr lang="zh-CN" altLang="en-US" dirty="0" smtClean="0"/>
              <a:t>成本中心掩码</a:t>
            </a:r>
            <a:r>
              <a:rPr lang="en-US" dirty="0" smtClean="0"/>
              <a:t>, </a:t>
            </a:r>
            <a:r>
              <a:rPr lang="zh-CN" altLang="en-US" dirty="0" smtClean="0"/>
              <a:t>项目</a:t>
            </a:r>
            <a:r>
              <a:rPr lang="en-US" dirty="0" smtClean="0"/>
              <a:t>, </a:t>
            </a:r>
            <a:r>
              <a:rPr lang="zh-CN" altLang="en-US" dirty="0" smtClean="0"/>
              <a:t>项目掩码</a:t>
            </a:r>
            <a:r>
              <a:rPr lang="en-US" dirty="0" smtClean="0"/>
              <a:t>, </a:t>
            </a:r>
            <a:r>
              <a:rPr lang="zh-CN" altLang="en-US" dirty="0" smtClean="0"/>
              <a:t>供应商</a:t>
            </a:r>
            <a:r>
              <a:rPr lang="en-US" dirty="0" smtClean="0"/>
              <a:t>, </a:t>
            </a:r>
            <a:r>
              <a:rPr lang="zh-CN" altLang="en-US" dirty="0" smtClean="0"/>
              <a:t>客户</a:t>
            </a:r>
            <a:r>
              <a:rPr lang="en-US" dirty="0" smtClean="0"/>
              <a:t>, </a:t>
            </a:r>
            <a:r>
              <a:rPr lang="zh-CN" altLang="en-US" dirty="0" smtClean="0"/>
              <a:t>日记账</a:t>
            </a:r>
            <a:r>
              <a:rPr lang="en-US" dirty="0" smtClean="0"/>
              <a:t>, </a:t>
            </a:r>
            <a:r>
              <a:rPr lang="zh-CN" altLang="en-US" dirty="0" smtClean="0"/>
              <a:t>汇率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zh-CN" altLang="en-US" dirty="0" smtClean="0"/>
              <a:t>域</a:t>
            </a:r>
            <a:endParaRPr lang="en-US" dirty="0" smtClean="0"/>
          </a:p>
          <a:p>
            <a:pPr lvl="1"/>
            <a:r>
              <a:rPr lang="zh-CN" altLang="en-US" dirty="0" smtClean="0"/>
              <a:t>本位币</a:t>
            </a:r>
            <a:r>
              <a:rPr lang="en-US" dirty="0" smtClean="0"/>
              <a:t>, </a:t>
            </a:r>
            <a:r>
              <a:rPr lang="zh-CN" altLang="en-US" dirty="0" smtClean="0"/>
              <a:t>法定货币</a:t>
            </a:r>
            <a:r>
              <a:rPr lang="en-US" dirty="0" smtClean="0"/>
              <a:t>, </a:t>
            </a:r>
            <a:r>
              <a:rPr lang="zh-CN" altLang="en-US" dirty="0" smtClean="0"/>
              <a:t>总账日历</a:t>
            </a:r>
            <a:r>
              <a:rPr lang="en-US" dirty="0" smtClean="0"/>
              <a:t>, </a:t>
            </a:r>
            <a:r>
              <a:rPr lang="zh-CN" altLang="en-US" dirty="0" smtClean="0"/>
              <a:t>共享集组合</a:t>
            </a:r>
            <a:r>
              <a:rPr lang="en-US" dirty="0" smtClean="0"/>
              <a:t>.</a:t>
            </a:r>
          </a:p>
          <a:p>
            <a:r>
              <a:rPr lang="zh-CN" altLang="en-US" dirty="0" smtClean="0"/>
              <a:t>会计单位</a:t>
            </a:r>
            <a:r>
              <a:rPr lang="en-US" dirty="0" smtClean="0"/>
              <a:t> </a:t>
            </a:r>
          </a:p>
          <a:p>
            <a:pPr lvl="1"/>
            <a:r>
              <a:rPr lang="zh-CN" altLang="en-US" dirty="0" smtClean="0"/>
              <a:t>事务</a:t>
            </a:r>
            <a:r>
              <a:rPr lang="en-US" dirty="0" smtClean="0"/>
              <a:t>, </a:t>
            </a:r>
            <a:r>
              <a:rPr lang="zh-CN" altLang="en-US" dirty="0" smtClean="0"/>
              <a:t>自有银行账户号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四个数据层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18585" y="6638544"/>
            <a:ext cx="1125415" cy="219456"/>
          </a:xfrm>
        </p:spPr>
        <p:txBody>
          <a:bodyPr/>
          <a:lstStyle/>
          <a:p>
            <a:r>
              <a:rPr lang="en-US" smtClean="0"/>
              <a:t>EF-QAD-260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38138" indent="-338138" defTabSz="449263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zh-CN" altLang="en-US" dirty="0" smtClean="0"/>
              <a:t>域根据类型指向一组共享集</a:t>
            </a:r>
            <a:endParaRPr lang="en-GB" dirty="0" smtClean="0"/>
          </a:p>
          <a:p>
            <a:pPr marL="338138" indent="-338138" defTabSz="449263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zh-CN" altLang="en-US" dirty="0" smtClean="0"/>
              <a:t>多个域能用同一共享集</a:t>
            </a:r>
            <a:endParaRPr lang="en-GB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共享集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33536" y="6638544"/>
            <a:ext cx="1110464" cy="219456"/>
          </a:xfrm>
        </p:spPr>
        <p:txBody>
          <a:bodyPr/>
          <a:lstStyle/>
          <a:p>
            <a:r>
              <a:rPr lang="en-US" smtClean="0"/>
              <a:t>EF-QAD-270</a:t>
            </a:r>
            <a:endParaRPr lang="en-US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5619510" y="5065689"/>
            <a:ext cx="1296987" cy="555625"/>
          </a:xfrm>
          <a:prstGeom prst="rect">
            <a:avLst/>
          </a:prstGeom>
          <a:solidFill>
            <a:srgbClr val="BCCEE8"/>
          </a:solidFill>
          <a:ln w="28575">
            <a:solidFill>
              <a:srgbClr val="6287C6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1600" dirty="0" smtClean="0">
                <a:solidFill>
                  <a:srgbClr val="000000"/>
                </a:solidFill>
              </a:rPr>
              <a:t>域</a:t>
            </a:r>
            <a:r>
              <a:rPr lang="en-GB" sz="1600" dirty="0" smtClean="0">
                <a:solidFill>
                  <a:srgbClr val="000000"/>
                </a:solidFill>
              </a:rPr>
              <a:t> </a:t>
            </a:r>
            <a:r>
              <a:rPr lang="en-GB" sz="1600" dirty="0">
                <a:solidFill>
                  <a:srgbClr val="000000"/>
                </a:solidFill>
              </a:rPr>
              <a:t>4</a:t>
            </a: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7054610" y="5064102"/>
            <a:ext cx="1296987" cy="555625"/>
          </a:xfrm>
          <a:prstGeom prst="rect">
            <a:avLst/>
          </a:prstGeom>
          <a:solidFill>
            <a:srgbClr val="BCCEE8"/>
          </a:solidFill>
          <a:ln w="28575">
            <a:solidFill>
              <a:srgbClr val="6287C6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1600" dirty="0" smtClean="0">
                <a:solidFill>
                  <a:srgbClr val="000000"/>
                </a:solidFill>
              </a:rPr>
              <a:t>域</a:t>
            </a:r>
            <a:r>
              <a:rPr lang="en-GB" sz="1600" dirty="0" smtClean="0">
                <a:solidFill>
                  <a:srgbClr val="000000"/>
                </a:solidFill>
              </a:rPr>
              <a:t> </a:t>
            </a:r>
            <a:r>
              <a:rPr lang="en-GB" sz="1600" dirty="0">
                <a:solidFill>
                  <a:srgbClr val="000000"/>
                </a:solidFill>
              </a:rPr>
              <a:t>5</a:t>
            </a: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5711417" y="2728015"/>
            <a:ext cx="2519603" cy="12926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square" lIns="90000" tIns="91440" rIns="90000" bIns="91440">
            <a:spAutoFit/>
          </a:bodyPr>
          <a:lstStyle/>
          <a:p>
            <a:pPr algn="l" defTabSz="449263"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GL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账户集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defTabSz="449263">
              <a:buClr>
                <a:srgbClr val="FFFFFF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1100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资产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defTabSz="449263">
              <a:buClr>
                <a:srgbClr val="FFFFFF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1200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负债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defTabSz="449263">
              <a:buClr>
                <a:srgbClr val="FFFFFF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2000 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收入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766522" y="5056164"/>
            <a:ext cx="1296988" cy="555625"/>
          </a:xfrm>
          <a:prstGeom prst="rect">
            <a:avLst/>
          </a:prstGeom>
          <a:solidFill>
            <a:srgbClr val="BCCEE8"/>
          </a:solidFill>
          <a:ln w="28575">
            <a:solidFill>
              <a:srgbClr val="6287C6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1600" dirty="0" smtClean="0">
                <a:solidFill>
                  <a:srgbClr val="000000"/>
                </a:solidFill>
              </a:rPr>
              <a:t>域</a:t>
            </a:r>
            <a:r>
              <a:rPr lang="en-GB" sz="1600" dirty="0" smtClean="0">
                <a:solidFill>
                  <a:srgbClr val="000000"/>
                </a:solidFill>
              </a:rPr>
              <a:t>1</a:t>
            </a:r>
            <a:endParaRPr lang="en-GB" sz="1600" dirty="0">
              <a:solidFill>
                <a:srgbClr val="000000"/>
              </a:solidFill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200035" y="5057752"/>
            <a:ext cx="1296987" cy="555625"/>
          </a:xfrm>
          <a:prstGeom prst="rect">
            <a:avLst/>
          </a:prstGeom>
          <a:solidFill>
            <a:srgbClr val="BCCEE8"/>
          </a:solidFill>
          <a:ln w="28575">
            <a:solidFill>
              <a:srgbClr val="6287C6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1600" dirty="0" smtClean="0">
                <a:solidFill>
                  <a:srgbClr val="000000"/>
                </a:solidFill>
              </a:rPr>
              <a:t>域</a:t>
            </a:r>
            <a:r>
              <a:rPr lang="en-GB" sz="1600" dirty="0" smtClean="0">
                <a:solidFill>
                  <a:srgbClr val="000000"/>
                </a:solidFill>
              </a:rPr>
              <a:t> </a:t>
            </a:r>
            <a:r>
              <a:rPr lang="en-GB" sz="1600" dirty="0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3635135" y="5057752"/>
            <a:ext cx="1296987" cy="555625"/>
          </a:xfrm>
          <a:prstGeom prst="rect">
            <a:avLst/>
          </a:prstGeom>
          <a:solidFill>
            <a:srgbClr val="BCCEE8"/>
          </a:solidFill>
          <a:ln w="28575">
            <a:solidFill>
              <a:srgbClr val="6287C6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1600" dirty="0" smtClean="0">
                <a:solidFill>
                  <a:srgbClr val="000000"/>
                </a:solidFill>
              </a:rPr>
              <a:t>域</a:t>
            </a:r>
            <a:r>
              <a:rPr lang="en-GB" sz="1600" dirty="0" smtClean="0">
                <a:solidFill>
                  <a:srgbClr val="000000"/>
                </a:solidFill>
              </a:rPr>
              <a:t> </a:t>
            </a:r>
            <a:r>
              <a:rPr lang="en-GB" sz="1600" dirty="0">
                <a:solidFill>
                  <a:srgbClr val="000000"/>
                </a:solidFill>
              </a:rPr>
              <a:t>3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1629937" y="2671425"/>
            <a:ext cx="2471474" cy="12926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square" lIns="90000" tIns="91440" rIns="90000" bIns="91440">
            <a:spAutoFit/>
          </a:bodyPr>
          <a:lstStyle/>
          <a:p>
            <a:pPr algn="l" defTabSz="449263"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GL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账户集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l" defTabSz="449263"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100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资产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l" defTabSz="449263"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200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负债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l" defTabSz="449263"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300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收入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 flipV="1">
            <a:off x="1391997" y="4089377"/>
            <a:ext cx="960438" cy="958850"/>
          </a:xfrm>
          <a:prstGeom prst="line">
            <a:avLst/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 flipV="1">
            <a:off x="2850910" y="4054452"/>
            <a:ext cx="1587" cy="1017587"/>
          </a:xfrm>
          <a:prstGeom prst="line">
            <a:avLst/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" name="Line 13"/>
          <p:cNvSpPr>
            <a:spLocks noChangeShapeType="1"/>
          </p:cNvSpPr>
          <p:nvPr/>
        </p:nvSpPr>
        <p:spPr bwMode="auto">
          <a:xfrm flipH="1" flipV="1">
            <a:off x="3539885" y="4054452"/>
            <a:ext cx="692150" cy="1004887"/>
          </a:xfrm>
          <a:prstGeom prst="line">
            <a:avLst/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" name="Line 14"/>
          <p:cNvSpPr>
            <a:spLocks noChangeShapeType="1"/>
          </p:cNvSpPr>
          <p:nvPr/>
        </p:nvSpPr>
        <p:spPr bwMode="auto">
          <a:xfrm flipV="1">
            <a:off x="6283085" y="4051277"/>
            <a:ext cx="312737" cy="1004887"/>
          </a:xfrm>
          <a:prstGeom prst="line">
            <a:avLst/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 flipH="1" flipV="1">
            <a:off x="7343535" y="4051277"/>
            <a:ext cx="333375" cy="1004887"/>
          </a:xfrm>
          <a:prstGeom prst="line">
            <a:avLst/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共享集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48730" y="6638544"/>
            <a:ext cx="1095270" cy="219456"/>
          </a:xfrm>
        </p:spPr>
        <p:txBody>
          <a:bodyPr/>
          <a:lstStyle/>
          <a:p>
            <a:r>
              <a:rPr lang="en-US" smtClean="0"/>
              <a:t>EF-QAD-280</a:t>
            </a:r>
            <a:endParaRPr lang="en-US" dirty="0"/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1987550" y="2315246"/>
            <a:ext cx="5151438" cy="3875088"/>
          </a:xfrm>
          <a:prstGeom prst="can">
            <a:avLst>
              <a:gd name="adj" fmla="val 20486"/>
            </a:avLst>
          </a:prstGeom>
          <a:solidFill>
            <a:schemeClr val="hlink"/>
          </a:solidFill>
          <a:ln w="57150">
            <a:solidFill>
              <a:srgbClr val="62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084966" y="3891634"/>
            <a:ext cx="979488" cy="950912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1800" dirty="0" smtClean="0"/>
              <a:t>域</a:t>
            </a:r>
            <a:r>
              <a:rPr lang="en-GB" sz="1800" dirty="0" smtClean="0"/>
              <a:t>1</a:t>
            </a:r>
            <a:endParaRPr lang="en-GB" sz="1800" dirty="0"/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EUR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064453" y="3890046"/>
            <a:ext cx="979487" cy="950913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1800" dirty="0" smtClean="0"/>
              <a:t>域</a:t>
            </a:r>
            <a:r>
              <a:rPr lang="en-GB" sz="1800" dirty="0" smtClean="0"/>
              <a:t>2</a:t>
            </a:r>
            <a:endParaRPr lang="en-GB" sz="1800" dirty="0"/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GBP</a:t>
            </a: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4043941" y="3891634"/>
            <a:ext cx="979488" cy="946150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1800" dirty="0" smtClean="0"/>
              <a:t>域</a:t>
            </a:r>
            <a:r>
              <a:rPr lang="en-GB" sz="1800" dirty="0" smtClean="0"/>
              <a:t>3</a:t>
            </a:r>
            <a:endParaRPr lang="en-GB" sz="1800" dirty="0"/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USD</a:t>
            </a: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5023428" y="3890046"/>
            <a:ext cx="979488" cy="950913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1800" dirty="0" smtClean="0"/>
              <a:t>域</a:t>
            </a:r>
            <a:r>
              <a:rPr lang="en-GB" sz="1800" dirty="0" smtClean="0"/>
              <a:t>4</a:t>
            </a:r>
            <a:endParaRPr lang="en-GB" sz="1800" dirty="0"/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USD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6002916" y="3890046"/>
            <a:ext cx="1055688" cy="950913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1800" dirty="0" smtClean="0"/>
              <a:t>域</a:t>
            </a:r>
            <a:r>
              <a:rPr lang="en-GB" sz="1800" dirty="0" smtClean="0"/>
              <a:t>5</a:t>
            </a:r>
            <a:endParaRPr lang="en-GB" sz="1800" dirty="0"/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CHF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3262657" y="2482092"/>
            <a:ext cx="2491686" cy="49244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91440" rIns="90000" bIns="91440">
            <a:spAutoFit/>
          </a:bodyPr>
          <a:lstStyle/>
          <a:p>
            <a:pPr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000" b="1" dirty="0">
                <a:solidFill>
                  <a:schemeClr val="bg1"/>
                </a:solidFill>
              </a:rPr>
              <a:t>QAD EE 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系统</a:t>
            </a:r>
            <a:r>
              <a:rPr lang="en-GB" sz="2000" b="1" dirty="0" smtClean="0">
                <a:solidFill>
                  <a:schemeClr val="bg1"/>
                </a:solidFill>
              </a:rPr>
              <a:t> </a:t>
            </a:r>
            <a:r>
              <a:rPr lang="en-GB" sz="2000" b="1" dirty="0">
                <a:solidFill>
                  <a:schemeClr val="bg1"/>
                </a:solidFill>
              </a:rPr>
              <a:t>-  USD</a:t>
            </a: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144713" y="3112171"/>
            <a:ext cx="2806700" cy="550863"/>
          </a:xfrm>
          <a:prstGeom prst="rect">
            <a:avLst/>
          </a:prstGeom>
          <a:solidFill>
            <a:srgbClr val="BCCEE8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 dirty="0"/>
              <a:t>GL </a:t>
            </a:r>
            <a:r>
              <a:rPr lang="zh-CN" altLang="en-US" sz="1600" dirty="0" smtClean="0"/>
              <a:t>账户集</a:t>
            </a:r>
            <a:r>
              <a:rPr lang="en-GB" sz="1600" dirty="0" smtClean="0"/>
              <a:t>1</a:t>
            </a:r>
            <a:endParaRPr lang="en-GB" sz="1600" dirty="0"/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5110162" y="3121696"/>
            <a:ext cx="2028825" cy="533400"/>
          </a:xfrm>
          <a:prstGeom prst="rect">
            <a:avLst/>
          </a:prstGeom>
          <a:solidFill>
            <a:srgbClr val="BCCEE8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 dirty="0"/>
              <a:t>GL </a:t>
            </a:r>
            <a:r>
              <a:rPr lang="zh-CN" altLang="en-US" sz="1600" dirty="0" smtClean="0"/>
              <a:t>账户集 </a:t>
            </a:r>
            <a:r>
              <a:rPr lang="en-GB" sz="1600" dirty="0" smtClean="0"/>
              <a:t>2</a:t>
            </a:r>
            <a:endParaRPr lang="en-GB" sz="1600" dirty="0"/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2165350" y="5102896"/>
            <a:ext cx="4727575" cy="509588"/>
          </a:xfrm>
          <a:prstGeom prst="rect">
            <a:avLst/>
          </a:prstGeom>
          <a:solidFill>
            <a:srgbClr val="BCCEE8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1800" dirty="0" smtClean="0"/>
              <a:t>客户集</a:t>
            </a:r>
            <a:r>
              <a:rPr lang="en-GB" sz="1800" dirty="0" smtClean="0"/>
              <a:t>1</a:t>
            </a:r>
            <a:endParaRPr lang="en-GB" sz="1800" dirty="0"/>
          </a:p>
        </p:txBody>
      </p:sp>
      <p:sp>
        <p:nvSpPr>
          <p:cNvPr id="14" name="Line 15"/>
          <p:cNvSpPr>
            <a:spLocks noChangeShapeType="1"/>
          </p:cNvSpPr>
          <p:nvPr/>
        </p:nvSpPr>
        <p:spPr bwMode="auto">
          <a:xfrm flipH="1" flipV="1">
            <a:off x="2549525" y="3639221"/>
            <a:ext cx="12700" cy="258763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" name="Line 16"/>
          <p:cNvSpPr>
            <a:spLocks noChangeShapeType="1"/>
          </p:cNvSpPr>
          <p:nvPr/>
        </p:nvSpPr>
        <p:spPr bwMode="auto">
          <a:xfrm flipV="1">
            <a:off x="3543300" y="3650334"/>
            <a:ext cx="1588" cy="239712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" name="Line 17"/>
          <p:cNvSpPr>
            <a:spLocks noChangeShapeType="1"/>
          </p:cNvSpPr>
          <p:nvPr/>
        </p:nvSpPr>
        <p:spPr bwMode="auto">
          <a:xfrm flipV="1">
            <a:off x="4508500" y="3656684"/>
            <a:ext cx="1588" cy="239712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" name="Line 18"/>
          <p:cNvSpPr>
            <a:spLocks noChangeShapeType="1"/>
          </p:cNvSpPr>
          <p:nvPr/>
        </p:nvSpPr>
        <p:spPr bwMode="auto">
          <a:xfrm flipV="1">
            <a:off x="5505450" y="3650334"/>
            <a:ext cx="1588" cy="246062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" name="Line 19"/>
          <p:cNvSpPr>
            <a:spLocks noChangeShapeType="1"/>
          </p:cNvSpPr>
          <p:nvPr/>
        </p:nvSpPr>
        <p:spPr bwMode="auto">
          <a:xfrm flipV="1">
            <a:off x="6464300" y="3650334"/>
            <a:ext cx="1588" cy="246062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" name="Line 20"/>
          <p:cNvSpPr>
            <a:spLocks noChangeShapeType="1"/>
          </p:cNvSpPr>
          <p:nvPr/>
        </p:nvSpPr>
        <p:spPr bwMode="auto">
          <a:xfrm>
            <a:off x="2578100" y="4842546"/>
            <a:ext cx="1588" cy="255588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" name="Line 21"/>
          <p:cNvSpPr>
            <a:spLocks noChangeShapeType="1"/>
          </p:cNvSpPr>
          <p:nvPr/>
        </p:nvSpPr>
        <p:spPr bwMode="auto">
          <a:xfrm>
            <a:off x="3549650" y="4837784"/>
            <a:ext cx="1588" cy="260350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" name="Line 22"/>
          <p:cNvSpPr>
            <a:spLocks noChangeShapeType="1"/>
          </p:cNvSpPr>
          <p:nvPr/>
        </p:nvSpPr>
        <p:spPr bwMode="auto">
          <a:xfrm>
            <a:off x="4508500" y="4837784"/>
            <a:ext cx="1588" cy="260350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" name="Line 23"/>
          <p:cNvSpPr>
            <a:spLocks noChangeShapeType="1"/>
          </p:cNvSpPr>
          <p:nvPr/>
        </p:nvSpPr>
        <p:spPr bwMode="auto">
          <a:xfrm>
            <a:off x="5505450" y="4831434"/>
            <a:ext cx="1588" cy="273050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" name="Line 24"/>
          <p:cNvSpPr>
            <a:spLocks noChangeShapeType="1"/>
          </p:cNvSpPr>
          <p:nvPr/>
        </p:nvSpPr>
        <p:spPr bwMode="auto">
          <a:xfrm>
            <a:off x="6457950" y="4842546"/>
            <a:ext cx="1588" cy="261938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" name="Content Placeholder 1"/>
          <p:cNvSpPr txBox="1">
            <a:spLocks/>
          </p:cNvSpPr>
          <p:nvPr/>
        </p:nvSpPr>
        <p:spPr>
          <a:xfrm>
            <a:off x="457200" y="891610"/>
            <a:ext cx="8229600" cy="542452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实例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: </a:t>
            </a:r>
            <a:r>
              <a:rPr kumimoji="0" lang="zh-CN" alt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客户涉及到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AR</a:t>
            </a:r>
            <a:r>
              <a:rPr kumimoji="0" lang="zh-CN" alt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账户</a:t>
            </a:r>
            <a:endParaRPr kumimoji="0" lang="en-US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如果同一客户集被几个域使用但他们又指向不同的</a:t>
            </a:r>
            <a:r>
              <a:rPr kumimoji="0" lang="en-US" altLang="zh-CN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GL</a:t>
            </a:r>
            <a:r>
              <a:rPr kumimoji="0" lang="zh-CN" alt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账户集会怎么样呢？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配置文件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68826" y="6638544"/>
            <a:ext cx="1075174" cy="219456"/>
          </a:xfrm>
        </p:spPr>
        <p:txBody>
          <a:bodyPr/>
          <a:lstStyle/>
          <a:p>
            <a:r>
              <a:rPr lang="en-US" smtClean="0"/>
              <a:t>EF-QAD-290</a:t>
            </a:r>
            <a:endParaRPr lang="en-US" dirty="0"/>
          </a:p>
        </p:txBody>
      </p:sp>
      <p:grpSp>
        <p:nvGrpSpPr>
          <p:cNvPr id="28" name="Group 28"/>
          <p:cNvGrpSpPr/>
          <p:nvPr/>
        </p:nvGrpSpPr>
        <p:grpSpPr>
          <a:xfrm>
            <a:off x="1503432" y="847799"/>
            <a:ext cx="6119812" cy="5251450"/>
            <a:chOff x="1503432" y="847799"/>
            <a:chExt cx="6119812" cy="5251450"/>
          </a:xfrm>
        </p:grpSpPr>
        <p:sp>
          <p:nvSpPr>
            <p:cNvPr id="4" name="Rectangle 15"/>
            <p:cNvSpPr>
              <a:spLocks noChangeArrowheads="1"/>
            </p:cNvSpPr>
            <p:nvPr/>
          </p:nvSpPr>
          <p:spPr bwMode="auto">
            <a:xfrm>
              <a:off x="1503432" y="847799"/>
              <a:ext cx="3252787" cy="1909763"/>
            </a:xfrm>
            <a:prstGeom prst="rect">
              <a:avLst/>
            </a:prstGeom>
            <a:solidFill>
              <a:srgbClr val="C0D3CE"/>
            </a:solidFill>
            <a:ln w="28575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 wrap="none" lIns="82550" tIns="41275" rIns="82550" bIns="41275" anchor="ctr"/>
            <a:lstStyle/>
            <a:p>
              <a:pPr defTabSz="739775" eaLnBrk="0" hangingPunct="0"/>
              <a:endParaRPr lang="en-US" sz="1200"/>
            </a:p>
          </p:txBody>
        </p:sp>
        <p:sp>
          <p:nvSpPr>
            <p:cNvPr id="5" name="Text Box 16"/>
            <p:cNvSpPr txBox="1">
              <a:spLocks noChangeArrowheads="1"/>
            </p:cNvSpPr>
            <p:nvPr/>
          </p:nvSpPr>
          <p:spPr bwMode="auto">
            <a:xfrm>
              <a:off x="1573282" y="912887"/>
              <a:ext cx="495649" cy="27699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zh-CN" altLang="en-US" sz="1200" dirty="0" smtClean="0"/>
                <a:t>域</a:t>
              </a:r>
              <a:r>
                <a:rPr lang="en-US" sz="1200" dirty="0" smtClean="0"/>
                <a:t> </a:t>
              </a:r>
              <a:r>
                <a:rPr lang="en-US" sz="1200" dirty="0"/>
                <a:t>A</a:t>
              </a:r>
            </a:p>
          </p:txBody>
        </p:sp>
        <p:sp>
          <p:nvSpPr>
            <p:cNvPr id="6" name="Rectangle 17"/>
            <p:cNvSpPr>
              <a:spLocks noChangeArrowheads="1"/>
            </p:cNvSpPr>
            <p:nvPr/>
          </p:nvSpPr>
          <p:spPr bwMode="auto">
            <a:xfrm>
              <a:off x="5018157" y="857324"/>
              <a:ext cx="2605087" cy="1890713"/>
            </a:xfrm>
            <a:prstGeom prst="rect">
              <a:avLst/>
            </a:prstGeom>
            <a:solidFill>
              <a:srgbClr val="C0D3CE"/>
            </a:solidFill>
            <a:ln w="28575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 wrap="none" lIns="82550" tIns="41275" rIns="82550" bIns="41275" anchor="ctr"/>
            <a:lstStyle/>
            <a:p>
              <a:pPr defTabSz="739775" eaLnBrk="0" hangingPunct="0"/>
              <a:endParaRPr lang="en-US" sz="1200"/>
            </a:p>
          </p:txBody>
        </p:sp>
        <p:sp>
          <p:nvSpPr>
            <p:cNvPr id="7" name="Text Box 18"/>
            <p:cNvSpPr txBox="1">
              <a:spLocks noChangeArrowheads="1"/>
            </p:cNvSpPr>
            <p:nvPr/>
          </p:nvSpPr>
          <p:spPr bwMode="auto">
            <a:xfrm>
              <a:off x="6697732" y="922412"/>
              <a:ext cx="470000" cy="27699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zh-CN" altLang="en-US" sz="1200" dirty="0" smtClean="0"/>
                <a:t>域</a:t>
              </a:r>
              <a:r>
                <a:rPr lang="en-US" sz="1200" dirty="0" smtClean="0"/>
                <a:t> </a:t>
              </a:r>
              <a:r>
                <a:rPr lang="en-US" sz="1200" dirty="0"/>
                <a:t>B</a:t>
              </a:r>
            </a:p>
          </p:txBody>
        </p:sp>
        <p:sp>
          <p:nvSpPr>
            <p:cNvPr id="8" name="Rectangle 19"/>
            <p:cNvSpPr>
              <a:spLocks noChangeArrowheads="1"/>
            </p:cNvSpPr>
            <p:nvPr/>
          </p:nvSpPr>
          <p:spPr bwMode="auto">
            <a:xfrm>
              <a:off x="2886741" y="5421387"/>
              <a:ext cx="1869478" cy="677862"/>
            </a:xfrm>
            <a:prstGeom prst="rect">
              <a:avLst/>
            </a:prstGeom>
            <a:solidFill>
              <a:srgbClr val="C0C0C0"/>
            </a:solidFill>
            <a:ln w="28575">
              <a:solidFill>
                <a:srgbClr val="6287C6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endParaRPr lang="en-US" sz="1200" b="1" dirty="0"/>
            </a:p>
            <a:p>
              <a:pPr defTabSz="739775" eaLnBrk="0" hangingPunct="0"/>
              <a:endParaRPr lang="en-US" sz="1200" b="1" dirty="0"/>
            </a:p>
            <a:p>
              <a:pPr defTabSz="739775" eaLnBrk="0" hangingPunct="0"/>
              <a:r>
                <a:rPr lang="zh-CN" altLang="en-US" sz="1200" dirty="0" smtClean="0"/>
                <a:t>账户共享集</a:t>
              </a:r>
              <a:r>
                <a:rPr lang="en-US" sz="1200" dirty="0" smtClean="0"/>
                <a:t>1</a:t>
              </a:r>
              <a:endParaRPr lang="en-US" sz="1200" dirty="0"/>
            </a:p>
          </p:txBody>
        </p:sp>
        <p:sp>
          <p:nvSpPr>
            <p:cNvPr id="9" name="Rectangle 20"/>
            <p:cNvSpPr>
              <a:spLocks noChangeArrowheads="1"/>
            </p:cNvSpPr>
            <p:nvPr/>
          </p:nvSpPr>
          <p:spPr bwMode="auto">
            <a:xfrm>
              <a:off x="2936981" y="5497587"/>
              <a:ext cx="1734541" cy="306387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zh-CN" altLang="en-US" sz="1000" dirty="0" smtClean="0"/>
                <a:t>控制账户 </a:t>
              </a:r>
              <a:r>
                <a:rPr lang="en-US" sz="1000" dirty="0" smtClean="0"/>
                <a:t>407100</a:t>
              </a:r>
              <a:endParaRPr lang="en-US" sz="1000" dirty="0"/>
            </a:p>
          </p:txBody>
        </p:sp>
        <p:sp>
          <p:nvSpPr>
            <p:cNvPr id="10" name="Rectangle 21"/>
            <p:cNvSpPr>
              <a:spLocks noChangeArrowheads="1"/>
            </p:cNvSpPr>
            <p:nvPr/>
          </p:nvSpPr>
          <p:spPr bwMode="auto">
            <a:xfrm>
              <a:off x="3589407" y="4352999"/>
              <a:ext cx="2109787" cy="576263"/>
            </a:xfrm>
            <a:prstGeom prst="rect">
              <a:avLst/>
            </a:prstGeom>
            <a:solidFill>
              <a:srgbClr val="EDD1C5"/>
            </a:solidFill>
            <a:ln w="28575" algn="ctr">
              <a:solidFill>
                <a:srgbClr val="6287C6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/>
              <a:r>
                <a:rPr lang="zh-CN" altLang="en-US" sz="1200" dirty="0" smtClean="0"/>
                <a:t>客户控制</a:t>
              </a:r>
              <a:endParaRPr lang="en-US" altLang="zh-CN" sz="1200" dirty="0" smtClean="0"/>
            </a:p>
            <a:p>
              <a:pPr algn="ctr" defTabSz="739775" eaLnBrk="0" hangingPunct="0"/>
              <a:r>
                <a:rPr lang="zh-CN" altLang="en-US" sz="1200" dirty="0" smtClean="0"/>
                <a:t>账户配置文件</a:t>
              </a:r>
              <a:endParaRPr lang="en-US" sz="1200" dirty="0"/>
            </a:p>
          </p:txBody>
        </p:sp>
        <p:sp>
          <p:nvSpPr>
            <p:cNvPr id="11" name="Rectangle 22"/>
            <p:cNvSpPr>
              <a:spLocks noChangeArrowheads="1"/>
            </p:cNvSpPr>
            <p:nvPr/>
          </p:nvSpPr>
          <p:spPr bwMode="auto">
            <a:xfrm>
              <a:off x="5002859" y="5421387"/>
              <a:ext cx="1930503" cy="677862"/>
            </a:xfrm>
            <a:prstGeom prst="rect">
              <a:avLst/>
            </a:prstGeom>
            <a:solidFill>
              <a:srgbClr val="C0C0C0"/>
            </a:solidFill>
            <a:ln w="28575">
              <a:solidFill>
                <a:srgbClr val="6287C6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endParaRPr lang="en-US" sz="1200" b="1" dirty="0"/>
            </a:p>
            <a:p>
              <a:pPr defTabSz="739775" eaLnBrk="0" hangingPunct="0"/>
              <a:endParaRPr lang="en-US" sz="1200" b="1" dirty="0"/>
            </a:p>
            <a:p>
              <a:pPr defTabSz="739775" eaLnBrk="0" hangingPunct="0"/>
              <a:r>
                <a:rPr lang="zh-CN" altLang="en-US" sz="1200" dirty="0" smtClean="0"/>
                <a:t>账户共享集</a:t>
              </a:r>
              <a:r>
                <a:rPr lang="en-US" sz="1200" dirty="0" smtClean="0"/>
                <a:t>2</a:t>
              </a:r>
              <a:endParaRPr lang="en-US" sz="1200" dirty="0"/>
            </a:p>
          </p:txBody>
        </p:sp>
        <p:sp>
          <p:nvSpPr>
            <p:cNvPr id="12" name="Rectangle 23"/>
            <p:cNvSpPr>
              <a:spLocks noChangeArrowheads="1"/>
            </p:cNvSpPr>
            <p:nvPr/>
          </p:nvSpPr>
          <p:spPr bwMode="auto">
            <a:xfrm>
              <a:off x="5093292" y="5497587"/>
              <a:ext cx="1694872" cy="306387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zh-CN" altLang="en-US" sz="1000" dirty="0" smtClean="0"/>
                <a:t>控制账户 </a:t>
              </a:r>
              <a:r>
                <a:rPr lang="en-US" sz="1000" dirty="0" smtClean="0"/>
                <a:t>407120</a:t>
              </a:r>
              <a:endParaRPr lang="en-US" sz="1000" dirty="0"/>
            </a:p>
          </p:txBody>
        </p:sp>
        <p:sp>
          <p:nvSpPr>
            <p:cNvPr id="13" name="Rectangle 24"/>
            <p:cNvSpPr>
              <a:spLocks noChangeArrowheads="1"/>
            </p:cNvSpPr>
            <p:nvPr/>
          </p:nvSpPr>
          <p:spPr bwMode="auto">
            <a:xfrm>
              <a:off x="2940119" y="3192537"/>
              <a:ext cx="3309938" cy="677862"/>
            </a:xfrm>
            <a:prstGeom prst="rect">
              <a:avLst/>
            </a:prstGeom>
            <a:solidFill>
              <a:srgbClr val="C0C0C0"/>
            </a:solidFill>
            <a:ln w="28575">
              <a:solidFill>
                <a:srgbClr val="6287C6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/>
              <a:r>
                <a:rPr lang="zh-CN" altLang="en-US" sz="1200" dirty="0" smtClean="0"/>
                <a:t>客户共享集</a:t>
              </a:r>
              <a:endParaRPr lang="en-US" sz="1200" dirty="0"/>
            </a:p>
          </p:txBody>
        </p:sp>
        <p:sp>
          <p:nvSpPr>
            <p:cNvPr id="14" name="Rectangle 25"/>
            <p:cNvSpPr>
              <a:spLocks noChangeArrowheads="1"/>
            </p:cNvSpPr>
            <p:nvPr/>
          </p:nvSpPr>
          <p:spPr bwMode="auto">
            <a:xfrm>
              <a:off x="1616144" y="1257374"/>
              <a:ext cx="1109663" cy="5921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zh-CN" altLang="en-US" sz="1200" dirty="0" smtClean="0"/>
                <a:t>会计单位</a:t>
              </a:r>
              <a:r>
                <a:rPr lang="en-US" sz="1200" dirty="0" smtClean="0"/>
                <a:t> </a:t>
              </a:r>
              <a:r>
                <a:rPr lang="en-US" sz="1200" dirty="0"/>
                <a:t>1 - US</a:t>
              </a:r>
            </a:p>
          </p:txBody>
        </p:sp>
        <p:sp>
          <p:nvSpPr>
            <p:cNvPr id="15" name="Rectangle 26"/>
            <p:cNvSpPr>
              <a:spLocks noChangeArrowheads="1"/>
            </p:cNvSpPr>
            <p:nvPr/>
          </p:nvSpPr>
          <p:spPr bwMode="auto">
            <a:xfrm>
              <a:off x="2568644" y="1666949"/>
              <a:ext cx="1109663" cy="5921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zh-CN" altLang="en-US" sz="1200" dirty="0" smtClean="0"/>
                <a:t>会计单位</a:t>
              </a:r>
              <a:r>
                <a:rPr lang="en-US" sz="1200" dirty="0" smtClean="0"/>
                <a:t>2 </a:t>
              </a:r>
              <a:r>
                <a:rPr lang="en-US" sz="1200" dirty="0"/>
                <a:t>- UK</a:t>
              </a:r>
            </a:p>
          </p:txBody>
        </p:sp>
        <p:sp>
          <p:nvSpPr>
            <p:cNvPr id="16" name="Rectangle 27"/>
            <p:cNvSpPr>
              <a:spLocks noChangeArrowheads="1"/>
            </p:cNvSpPr>
            <p:nvPr/>
          </p:nvSpPr>
          <p:spPr bwMode="auto">
            <a:xfrm>
              <a:off x="3511619" y="2071762"/>
              <a:ext cx="1109663" cy="5921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zh-CN" altLang="en-US" sz="1100" dirty="0" smtClean="0"/>
                <a:t>会计单位</a:t>
              </a:r>
              <a:r>
                <a:rPr lang="en-US" sz="1100" dirty="0" smtClean="0"/>
                <a:t>3 </a:t>
              </a:r>
              <a:r>
                <a:rPr lang="en-US" sz="1100" dirty="0"/>
                <a:t>- JPN</a:t>
              </a:r>
            </a:p>
          </p:txBody>
        </p:sp>
        <p:sp>
          <p:nvSpPr>
            <p:cNvPr id="17" name="Rectangle 28"/>
            <p:cNvSpPr>
              <a:spLocks noChangeArrowheads="1"/>
            </p:cNvSpPr>
            <p:nvPr/>
          </p:nvSpPr>
          <p:spPr bwMode="auto">
            <a:xfrm>
              <a:off x="5168969" y="1666949"/>
              <a:ext cx="1109663" cy="5921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zh-CN" altLang="en-US" sz="1200" dirty="0" smtClean="0"/>
                <a:t>会计单位</a:t>
              </a:r>
              <a:r>
                <a:rPr lang="en-US" sz="1200" dirty="0" smtClean="0"/>
                <a:t>4 </a:t>
              </a:r>
              <a:r>
                <a:rPr lang="en-US" sz="1200" dirty="0"/>
                <a:t>- DE</a:t>
              </a:r>
            </a:p>
          </p:txBody>
        </p:sp>
        <p:sp>
          <p:nvSpPr>
            <p:cNvPr id="18" name="Rectangle 29"/>
            <p:cNvSpPr>
              <a:spLocks noChangeArrowheads="1"/>
            </p:cNvSpPr>
            <p:nvPr/>
          </p:nvSpPr>
          <p:spPr bwMode="auto">
            <a:xfrm>
              <a:off x="6111944" y="1257374"/>
              <a:ext cx="1109663" cy="5921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zh-CN" altLang="en-US" sz="1200" dirty="0" smtClean="0"/>
                <a:t>会计单位</a:t>
              </a:r>
              <a:r>
                <a:rPr lang="en-US" sz="1200" dirty="0" smtClean="0"/>
                <a:t>5 </a:t>
              </a:r>
              <a:r>
                <a:rPr lang="en-US" sz="1200" dirty="0"/>
                <a:t>- FR</a:t>
              </a:r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auto">
            <a:xfrm>
              <a:off x="5041969" y="4927674"/>
              <a:ext cx="793750" cy="485775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Line 31"/>
            <p:cNvSpPr>
              <a:spLocks noChangeShapeType="1"/>
            </p:cNvSpPr>
            <p:nvPr/>
          </p:nvSpPr>
          <p:spPr bwMode="auto">
            <a:xfrm flipH="1">
              <a:off x="3784669" y="4932437"/>
              <a:ext cx="546100" cy="482600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Line 32"/>
            <p:cNvSpPr>
              <a:spLocks noChangeShapeType="1"/>
            </p:cNvSpPr>
            <p:nvPr/>
          </p:nvSpPr>
          <p:spPr bwMode="auto">
            <a:xfrm>
              <a:off x="2173357" y="1844749"/>
              <a:ext cx="949325" cy="1339850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Line 33"/>
            <p:cNvSpPr>
              <a:spLocks noChangeShapeType="1"/>
            </p:cNvSpPr>
            <p:nvPr/>
          </p:nvSpPr>
          <p:spPr bwMode="auto">
            <a:xfrm>
              <a:off x="3138557" y="2263849"/>
              <a:ext cx="274637" cy="919163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Line 34"/>
            <p:cNvSpPr>
              <a:spLocks noChangeShapeType="1"/>
            </p:cNvSpPr>
            <p:nvPr/>
          </p:nvSpPr>
          <p:spPr bwMode="auto">
            <a:xfrm flipH="1">
              <a:off x="3818007" y="2660724"/>
              <a:ext cx="174625" cy="520700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Line 35"/>
            <p:cNvSpPr>
              <a:spLocks noChangeShapeType="1"/>
            </p:cNvSpPr>
            <p:nvPr/>
          </p:nvSpPr>
          <p:spPr bwMode="auto">
            <a:xfrm flipH="1">
              <a:off x="5481707" y="2260674"/>
              <a:ext cx="250825" cy="915988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Line 36"/>
            <p:cNvSpPr>
              <a:spLocks noChangeShapeType="1"/>
            </p:cNvSpPr>
            <p:nvPr/>
          </p:nvSpPr>
          <p:spPr bwMode="auto">
            <a:xfrm flipH="1">
              <a:off x="6030982" y="1851099"/>
              <a:ext cx="635000" cy="1336675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Line 37"/>
            <p:cNvSpPr>
              <a:spLocks noChangeShapeType="1"/>
            </p:cNvSpPr>
            <p:nvPr/>
          </p:nvSpPr>
          <p:spPr bwMode="auto">
            <a:xfrm flipH="1" flipV="1">
              <a:off x="3484632" y="3875162"/>
              <a:ext cx="650875" cy="469900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Line 38"/>
            <p:cNvSpPr>
              <a:spLocks noChangeShapeType="1"/>
            </p:cNvSpPr>
            <p:nvPr/>
          </p:nvSpPr>
          <p:spPr bwMode="auto">
            <a:xfrm flipV="1">
              <a:off x="4987994" y="3867224"/>
              <a:ext cx="765175" cy="476250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企业版财务组成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EF-QAD-030</a:t>
            </a:r>
            <a:endParaRPr lang="en-US" dirty="0"/>
          </a:p>
        </p:txBody>
      </p:sp>
      <p:grpSp>
        <p:nvGrpSpPr>
          <p:cNvPr id="4" name="Group 43"/>
          <p:cNvGrpSpPr>
            <a:grpSpLocks/>
          </p:cNvGrpSpPr>
          <p:nvPr/>
        </p:nvGrpSpPr>
        <p:grpSpPr bwMode="auto">
          <a:xfrm>
            <a:off x="661988" y="2282432"/>
            <a:ext cx="7805737" cy="2362200"/>
            <a:chOff x="96" y="1584"/>
            <a:chExt cx="4917" cy="1488"/>
          </a:xfrm>
        </p:grpSpPr>
        <p:sp>
          <p:nvSpPr>
            <p:cNvPr id="5" name="Rectangle 19"/>
            <p:cNvSpPr>
              <a:spLocks noChangeAspect="1" noChangeArrowheads="1"/>
            </p:cNvSpPr>
            <p:nvPr/>
          </p:nvSpPr>
          <p:spPr bwMode="auto">
            <a:xfrm>
              <a:off x="96" y="1584"/>
              <a:ext cx="4917" cy="1488"/>
            </a:xfrm>
            <a:prstGeom prst="rect">
              <a:avLst/>
            </a:prstGeom>
            <a:solidFill>
              <a:schemeClr val="accent1"/>
            </a:solidFill>
            <a:ln w="285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algn="l"/>
              <a:r>
                <a:rPr lang="zh-CN" altLang="en-US" sz="1600" dirty="0" smtClean="0">
                  <a:latin typeface="+mj-lt"/>
                </a:rPr>
                <a:t>企业版</a:t>
              </a:r>
              <a:endParaRPr lang="en-US" altLang="zh-CN" sz="1600" dirty="0" smtClean="0">
                <a:latin typeface="+mj-lt"/>
              </a:endParaRPr>
            </a:p>
            <a:p>
              <a:pPr algn="l"/>
              <a:r>
                <a:rPr lang="zh-CN" altLang="en-US" sz="1600" dirty="0" smtClean="0">
                  <a:latin typeface="+mj-lt"/>
                </a:rPr>
                <a:t>财务</a:t>
              </a:r>
              <a:endParaRPr lang="en-US" sz="1600" dirty="0">
                <a:latin typeface="+mj-lt"/>
              </a:endParaRPr>
            </a:p>
          </p:txBody>
        </p:sp>
        <p:sp>
          <p:nvSpPr>
            <p:cNvPr id="6" name="Text Box 20"/>
            <p:cNvSpPr txBox="1">
              <a:spLocks noChangeAspect="1" noChangeArrowheads="1"/>
            </p:cNvSpPr>
            <p:nvPr/>
          </p:nvSpPr>
          <p:spPr bwMode="auto">
            <a:xfrm>
              <a:off x="816" y="2688"/>
              <a:ext cx="758" cy="336"/>
            </a:xfrm>
            <a:prstGeom prst="rect">
              <a:avLst/>
            </a:prstGeom>
            <a:solidFill>
              <a:srgbClr val="85A5D5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1200" dirty="0" smtClean="0">
                  <a:solidFill>
                    <a:schemeClr val="bg1"/>
                  </a:solidFill>
                  <a:latin typeface="+mj-lt"/>
                </a:rPr>
                <a:t>固定资产</a:t>
              </a:r>
              <a:endParaRPr lang="en-US" sz="12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" name="Text Box 21"/>
            <p:cNvSpPr txBox="1">
              <a:spLocks noChangeAspect="1" noChangeArrowheads="1"/>
            </p:cNvSpPr>
            <p:nvPr/>
          </p:nvSpPr>
          <p:spPr bwMode="auto">
            <a:xfrm>
              <a:off x="4224" y="2688"/>
              <a:ext cx="748" cy="336"/>
            </a:xfrm>
            <a:prstGeom prst="rect">
              <a:avLst/>
            </a:prstGeom>
            <a:solidFill>
              <a:srgbClr val="85A5D5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1200" dirty="0" smtClean="0">
                  <a:solidFill>
                    <a:schemeClr val="bg1"/>
                  </a:solidFill>
                  <a:latin typeface="+mj-lt"/>
                </a:rPr>
                <a:t>后勤会计</a:t>
              </a:r>
              <a:endParaRPr lang="en-US" sz="12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8" name="Text Box 22"/>
            <p:cNvSpPr txBox="1">
              <a:spLocks noChangeAspect="1" noChangeArrowheads="1"/>
            </p:cNvSpPr>
            <p:nvPr/>
          </p:nvSpPr>
          <p:spPr bwMode="auto">
            <a:xfrm>
              <a:off x="3209" y="2688"/>
              <a:ext cx="1015" cy="336"/>
            </a:xfrm>
            <a:prstGeom prst="rect">
              <a:avLst/>
            </a:prstGeom>
            <a:solidFill>
              <a:srgbClr val="85A5D5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en-US" sz="1200" dirty="0" smtClean="0">
                  <a:solidFill>
                    <a:schemeClr val="bg1"/>
                  </a:solidFill>
                  <a:latin typeface="+mj-lt"/>
                </a:rPr>
                <a:t>Vertex 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+mj-lt"/>
                </a:rPr>
                <a:t>销售和使用税接口</a:t>
              </a:r>
              <a:endParaRPr lang="en-US" sz="12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9" name="Text Box 23"/>
            <p:cNvSpPr txBox="1">
              <a:spLocks noChangeAspect="1" noChangeArrowheads="1"/>
            </p:cNvSpPr>
            <p:nvPr/>
          </p:nvSpPr>
          <p:spPr bwMode="auto">
            <a:xfrm>
              <a:off x="2592" y="2688"/>
              <a:ext cx="624" cy="336"/>
            </a:xfrm>
            <a:prstGeom prst="rect">
              <a:avLst/>
            </a:prstGeom>
            <a:solidFill>
              <a:srgbClr val="85A5D5"/>
            </a:solidFill>
            <a:ln w="2857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1200" dirty="0" smtClean="0">
                  <a:solidFill>
                    <a:schemeClr val="bg1"/>
                  </a:solidFill>
                  <a:latin typeface="+mj-lt"/>
                </a:rPr>
                <a:t>增强的控制</a:t>
              </a:r>
              <a:endParaRPr lang="en-US" sz="12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0" name="Text Box 24"/>
            <p:cNvSpPr txBox="1">
              <a:spLocks noChangeAspect="1" noChangeArrowheads="1"/>
            </p:cNvSpPr>
            <p:nvPr/>
          </p:nvSpPr>
          <p:spPr bwMode="auto">
            <a:xfrm>
              <a:off x="3868" y="1632"/>
              <a:ext cx="1104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1200" dirty="0" smtClean="0">
                  <a:solidFill>
                    <a:schemeClr val="bg1"/>
                  </a:solidFill>
                  <a:latin typeface="+mj-lt"/>
                </a:rPr>
                <a:t>治理</a:t>
              </a:r>
              <a:r>
                <a:rPr lang="en-US" sz="1200" dirty="0" smtClean="0">
                  <a:solidFill>
                    <a:schemeClr val="bg1"/>
                  </a:solidFill>
                  <a:latin typeface="+mj-lt"/>
                </a:rPr>
                <a:t>, </a:t>
              </a:r>
              <a:r>
                <a:rPr lang="en-US" sz="1200" dirty="0">
                  <a:solidFill>
                    <a:schemeClr val="bg1"/>
                  </a:solidFill>
                  <a:latin typeface="+mj-lt"/>
                </a:rPr>
                <a:t/>
              </a:r>
              <a:br>
                <a:rPr lang="en-US" sz="1200" dirty="0">
                  <a:solidFill>
                    <a:schemeClr val="bg1"/>
                  </a:solidFill>
                  <a:latin typeface="+mj-lt"/>
                </a:rPr>
              </a:br>
              <a:r>
                <a:rPr lang="zh-CN" altLang="en-US" sz="1200" dirty="0" smtClean="0">
                  <a:solidFill>
                    <a:schemeClr val="bg1"/>
                  </a:solidFill>
                  <a:latin typeface="+mj-lt"/>
                </a:rPr>
                <a:t>风险</a:t>
              </a:r>
              <a:r>
                <a:rPr lang="en-US" sz="1200" dirty="0" smtClean="0">
                  <a:solidFill>
                    <a:schemeClr val="bg1"/>
                  </a:solidFill>
                  <a:latin typeface="+mj-lt"/>
                </a:rPr>
                <a:t>&amp; 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+mj-lt"/>
                </a:rPr>
                <a:t>合规</a:t>
              </a:r>
              <a:endParaRPr lang="en-US" sz="12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1" name="Text Box 25"/>
            <p:cNvSpPr txBox="1">
              <a:spLocks noChangeAspect="1" noChangeArrowheads="1"/>
            </p:cNvSpPr>
            <p:nvPr/>
          </p:nvSpPr>
          <p:spPr bwMode="auto">
            <a:xfrm>
              <a:off x="1680" y="1968"/>
              <a:ext cx="685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1200" dirty="0" smtClean="0">
                  <a:solidFill>
                    <a:schemeClr val="bg1"/>
                  </a:solidFill>
                  <a:latin typeface="+mj-lt"/>
                </a:rPr>
                <a:t>分配</a:t>
              </a:r>
              <a:endParaRPr lang="en-US" sz="12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2" name="Text Box 26"/>
            <p:cNvSpPr txBox="1">
              <a:spLocks noChangeAspect="1" noChangeArrowheads="1"/>
            </p:cNvSpPr>
            <p:nvPr/>
          </p:nvSpPr>
          <p:spPr bwMode="auto">
            <a:xfrm>
              <a:off x="3168" y="1632"/>
              <a:ext cx="720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1200" dirty="0" smtClean="0">
                  <a:solidFill>
                    <a:schemeClr val="bg1"/>
                  </a:solidFill>
                  <a:latin typeface="+mj-lt"/>
                </a:rPr>
                <a:t>预算</a:t>
              </a:r>
              <a:endParaRPr lang="en-US" sz="12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3" name="Text Box 27"/>
            <p:cNvSpPr txBox="1">
              <a:spLocks noChangeAspect="1" noChangeArrowheads="1"/>
            </p:cNvSpPr>
            <p:nvPr/>
          </p:nvSpPr>
          <p:spPr bwMode="auto">
            <a:xfrm>
              <a:off x="2496" y="1632"/>
              <a:ext cx="661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1200" dirty="0" smtClean="0">
                  <a:solidFill>
                    <a:schemeClr val="bg1"/>
                  </a:solidFill>
                  <a:latin typeface="+mj-lt"/>
                </a:rPr>
                <a:t>多</a:t>
              </a:r>
              <a:r>
                <a:rPr lang="en-US" sz="1200" dirty="0" smtClean="0">
                  <a:solidFill>
                    <a:schemeClr val="bg1"/>
                  </a:solidFill>
                  <a:latin typeface="+mj-lt"/>
                </a:rPr>
                <a:t>-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+mj-lt"/>
                </a:rPr>
                <a:t>会计准则</a:t>
              </a:r>
              <a:endParaRPr lang="en-US" sz="12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4" name="Text Box 28"/>
            <p:cNvSpPr txBox="1">
              <a:spLocks noChangeAspect="1" noChangeArrowheads="1"/>
            </p:cNvSpPr>
            <p:nvPr/>
          </p:nvSpPr>
          <p:spPr bwMode="auto">
            <a:xfrm>
              <a:off x="4197" y="1968"/>
              <a:ext cx="775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1200" dirty="0" smtClean="0">
                  <a:solidFill>
                    <a:schemeClr val="bg1"/>
                  </a:solidFill>
                  <a:latin typeface="+mj-lt"/>
                </a:rPr>
                <a:t>税管理</a:t>
              </a:r>
              <a:endParaRPr lang="en-US" sz="12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5" name="Text Box 31"/>
            <p:cNvSpPr txBox="1">
              <a:spLocks noChangeAspect="1" noChangeArrowheads="1"/>
            </p:cNvSpPr>
            <p:nvPr/>
          </p:nvSpPr>
          <p:spPr bwMode="auto">
            <a:xfrm>
              <a:off x="817" y="2304"/>
              <a:ext cx="575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1200" dirty="0" smtClean="0">
                  <a:solidFill>
                    <a:schemeClr val="bg1"/>
                  </a:solidFill>
                  <a:latin typeface="+mj-lt"/>
                </a:rPr>
                <a:t>总账</a:t>
              </a:r>
              <a:endParaRPr lang="en-US" sz="12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6" name="Text Box 32"/>
            <p:cNvSpPr txBox="1">
              <a:spLocks noChangeAspect="1" noChangeArrowheads="1"/>
            </p:cNvSpPr>
            <p:nvPr/>
          </p:nvSpPr>
          <p:spPr bwMode="auto">
            <a:xfrm>
              <a:off x="2690" y="2304"/>
              <a:ext cx="685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1200" dirty="0" smtClean="0">
                  <a:solidFill>
                    <a:schemeClr val="bg1"/>
                  </a:solidFill>
                  <a:latin typeface="+mj-lt"/>
                </a:rPr>
                <a:t>应付账款</a:t>
              </a:r>
              <a:endParaRPr lang="en-US" sz="12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7" name="Text Box 33"/>
            <p:cNvSpPr txBox="1">
              <a:spLocks noChangeAspect="1" noChangeArrowheads="1"/>
            </p:cNvSpPr>
            <p:nvPr/>
          </p:nvSpPr>
          <p:spPr bwMode="auto">
            <a:xfrm>
              <a:off x="2016" y="2304"/>
              <a:ext cx="661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1200" dirty="0" smtClean="0">
                  <a:solidFill>
                    <a:schemeClr val="bg1"/>
                  </a:solidFill>
                  <a:latin typeface="+mj-lt"/>
                </a:rPr>
                <a:t>应收账款</a:t>
              </a:r>
              <a:endParaRPr lang="en-US" sz="12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8" name="Text Box 34"/>
            <p:cNvSpPr txBox="1">
              <a:spLocks noChangeAspect="1" noChangeArrowheads="1"/>
            </p:cNvSpPr>
            <p:nvPr/>
          </p:nvSpPr>
          <p:spPr bwMode="auto">
            <a:xfrm>
              <a:off x="1392" y="2304"/>
              <a:ext cx="612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1200" dirty="0" smtClean="0">
                  <a:solidFill>
                    <a:schemeClr val="bg1"/>
                  </a:solidFill>
                  <a:latin typeface="+mj-lt"/>
                </a:rPr>
                <a:t>多货币</a:t>
              </a:r>
              <a:endParaRPr lang="en-US" sz="12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9" name="Text Box 35"/>
            <p:cNvSpPr txBox="1">
              <a:spLocks noChangeAspect="1" noChangeArrowheads="1"/>
            </p:cNvSpPr>
            <p:nvPr/>
          </p:nvSpPr>
          <p:spPr bwMode="auto">
            <a:xfrm>
              <a:off x="3360" y="2304"/>
              <a:ext cx="912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1200" dirty="0" smtClean="0">
                  <a:solidFill>
                    <a:schemeClr val="bg1"/>
                  </a:solidFill>
                  <a:latin typeface="+mj-lt"/>
                </a:rPr>
                <a:t>银行</a:t>
              </a:r>
              <a:r>
                <a:rPr lang="en-US" sz="1200" dirty="0" smtClean="0">
                  <a:solidFill>
                    <a:schemeClr val="bg1"/>
                  </a:solidFill>
                  <a:latin typeface="+mj-lt"/>
                </a:rPr>
                <a:t>/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+mj-lt"/>
                </a:rPr>
                <a:t>现金</a:t>
              </a:r>
              <a:r>
                <a:rPr lang="en-US" sz="1200" dirty="0">
                  <a:solidFill>
                    <a:schemeClr val="bg1"/>
                  </a:solidFill>
                  <a:latin typeface="+mj-lt"/>
                </a:rPr>
                <a:t/>
              </a:r>
              <a:br>
                <a:rPr lang="en-US" sz="1200" dirty="0">
                  <a:solidFill>
                    <a:schemeClr val="bg1"/>
                  </a:solidFill>
                  <a:latin typeface="+mj-lt"/>
                </a:rPr>
              </a:br>
              <a:r>
                <a:rPr lang="zh-CN" altLang="en-US" sz="1200" dirty="0" smtClean="0">
                  <a:solidFill>
                    <a:schemeClr val="bg1"/>
                  </a:solidFill>
                  <a:latin typeface="+mj-lt"/>
                </a:rPr>
                <a:t>管理</a:t>
              </a:r>
              <a:endParaRPr lang="en-US" sz="12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0" name="Text Box 36"/>
            <p:cNvSpPr txBox="1">
              <a:spLocks noChangeAspect="1" noChangeArrowheads="1"/>
            </p:cNvSpPr>
            <p:nvPr/>
          </p:nvSpPr>
          <p:spPr bwMode="auto">
            <a:xfrm>
              <a:off x="4224" y="2304"/>
              <a:ext cx="748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1200" dirty="0" smtClean="0">
                  <a:solidFill>
                    <a:schemeClr val="bg1"/>
                  </a:solidFill>
                  <a:latin typeface="+mj-lt"/>
                </a:rPr>
                <a:t>成本管理</a:t>
              </a:r>
              <a:endParaRPr lang="en-US" sz="12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1" name="Text Box 37"/>
            <p:cNvSpPr txBox="1">
              <a:spLocks noChangeAspect="1" noChangeArrowheads="1"/>
            </p:cNvSpPr>
            <p:nvPr/>
          </p:nvSpPr>
          <p:spPr bwMode="auto">
            <a:xfrm>
              <a:off x="2365" y="1968"/>
              <a:ext cx="960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1200" dirty="0" smtClean="0">
                  <a:solidFill>
                    <a:schemeClr val="bg1"/>
                  </a:solidFill>
                  <a:latin typeface="+mj-lt"/>
                </a:rPr>
                <a:t>财务共享服务</a:t>
              </a:r>
              <a:endParaRPr lang="en-US" sz="12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2" name="Text Box 38"/>
            <p:cNvSpPr txBox="1">
              <a:spLocks noChangeAspect="1" noChangeArrowheads="1"/>
            </p:cNvSpPr>
            <p:nvPr/>
          </p:nvSpPr>
          <p:spPr bwMode="auto">
            <a:xfrm>
              <a:off x="1632" y="1632"/>
              <a:ext cx="864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1200" dirty="0" smtClean="0">
                  <a:solidFill>
                    <a:schemeClr val="bg1"/>
                  </a:solidFill>
                  <a:latin typeface="+mj-lt"/>
                </a:rPr>
                <a:t>管理报表</a:t>
              </a:r>
              <a:endParaRPr lang="en-US" sz="12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3" name="Text Box 39"/>
            <p:cNvSpPr txBox="1">
              <a:spLocks noChangeAspect="1" noChangeArrowheads="1"/>
            </p:cNvSpPr>
            <p:nvPr/>
          </p:nvSpPr>
          <p:spPr bwMode="auto">
            <a:xfrm>
              <a:off x="816" y="1632"/>
              <a:ext cx="816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1200" dirty="0" smtClean="0">
                  <a:solidFill>
                    <a:schemeClr val="bg1"/>
                  </a:solidFill>
                  <a:latin typeface="+mj-lt"/>
                </a:rPr>
                <a:t>财务</a:t>
              </a:r>
              <a:endParaRPr lang="en-US" altLang="zh-CN" sz="1200" dirty="0" smtClean="0">
                <a:solidFill>
                  <a:schemeClr val="bg1"/>
                </a:solidFill>
                <a:latin typeface="+mj-lt"/>
              </a:endParaRPr>
            </a:p>
            <a:p>
              <a:pPr algn="ctr">
                <a:spcBef>
                  <a:spcPct val="50000"/>
                </a:spcBef>
              </a:pPr>
              <a:r>
                <a:rPr lang="zh-CN" altLang="en-US" sz="1200" dirty="0" smtClean="0">
                  <a:solidFill>
                    <a:schemeClr val="bg1"/>
                  </a:solidFill>
                  <a:latin typeface="+mj-lt"/>
                </a:rPr>
                <a:t>分析</a:t>
              </a:r>
              <a:endParaRPr lang="en-US" sz="12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4" name="Text Box 40"/>
            <p:cNvSpPr txBox="1">
              <a:spLocks noChangeAspect="1" noChangeArrowheads="1"/>
            </p:cNvSpPr>
            <p:nvPr/>
          </p:nvSpPr>
          <p:spPr bwMode="auto">
            <a:xfrm>
              <a:off x="816" y="1968"/>
              <a:ext cx="864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1200" dirty="0" smtClean="0">
                  <a:solidFill>
                    <a:schemeClr val="bg1"/>
                  </a:solidFill>
                  <a:latin typeface="+mj-lt"/>
                </a:rPr>
                <a:t>报表合并</a:t>
              </a:r>
              <a:endParaRPr lang="en-US" sz="12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5" name="Text Box 41"/>
            <p:cNvSpPr txBox="1">
              <a:spLocks noChangeAspect="1" noChangeArrowheads="1"/>
            </p:cNvSpPr>
            <p:nvPr/>
          </p:nvSpPr>
          <p:spPr bwMode="auto">
            <a:xfrm>
              <a:off x="3333" y="1968"/>
              <a:ext cx="856" cy="336"/>
            </a:xfrm>
            <a:prstGeom prst="rect">
              <a:avLst/>
            </a:prstGeom>
            <a:solidFill>
              <a:srgbClr val="46699B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1200" dirty="0" smtClean="0">
                  <a:solidFill>
                    <a:schemeClr val="bg1"/>
                  </a:solidFill>
                  <a:latin typeface="+mj-lt"/>
                </a:rPr>
                <a:t>信贷管理</a:t>
              </a:r>
              <a:endParaRPr lang="en-US" sz="12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6" name="Text Box 42"/>
            <p:cNvSpPr txBox="1">
              <a:spLocks noChangeAspect="1" noChangeArrowheads="1"/>
            </p:cNvSpPr>
            <p:nvPr/>
          </p:nvSpPr>
          <p:spPr bwMode="auto">
            <a:xfrm>
              <a:off x="1536" y="2688"/>
              <a:ext cx="1056" cy="336"/>
            </a:xfrm>
            <a:prstGeom prst="rect">
              <a:avLst/>
            </a:prstGeom>
            <a:solidFill>
              <a:srgbClr val="85A5D5"/>
            </a:solidFill>
            <a:ln w="3175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1200" dirty="0" smtClean="0">
                  <a:solidFill>
                    <a:schemeClr val="bg1"/>
                  </a:solidFill>
                  <a:latin typeface="+mj-lt"/>
                </a:rPr>
                <a:t>国际化</a:t>
              </a:r>
              <a:endParaRPr lang="en-US" sz="1200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38138" indent="-338138" defTabSz="449263">
              <a:spcBef>
                <a:spcPts val="9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zh-CN" altLang="en-US" sz="2400" dirty="0" smtClean="0"/>
              <a:t>每一个客户，供应商，会计单位和员工被连接到业务关系代码</a:t>
            </a:r>
          </a:p>
          <a:p>
            <a:pPr marL="338138" indent="-338138" defTabSz="449263">
              <a:spcBef>
                <a:spcPts val="9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zh-CN" altLang="en-US" sz="2400" dirty="0" smtClean="0"/>
              <a:t>在数据库或域级别定义</a:t>
            </a:r>
          </a:p>
          <a:p>
            <a:pPr marL="338138" indent="-338138" defTabSz="449263">
              <a:spcBef>
                <a:spcPts val="9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zh-CN" altLang="en-US" sz="2400" dirty="0" smtClean="0"/>
              <a:t>当创建一个新的客户或供应商可以创建</a:t>
            </a:r>
          </a:p>
          <a:p>
            <a:pPr marL="338138" indent="-338138" defTabSz="449263">
              <a:spcBef>
                <a:spcPts val="9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zh-CN" altLang="en-US" sz="2400" dirty="0" smtClean="0"/>
              <a:t>业务关系有不同的地址类型：</a:t>
            </a:r>
            <a:endParaRPr lang="en-GB" sz="2000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业务关系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08536" y="6638544"/>
            <a:ext cx="1135464" cy="219456"/>
          </a:xfrm>
        </p:spPr>
        <p:txBody>
          <a:bodyPr/>
          <a:lstStyle/>
          <a:p>
            <a:r>
              <a:rPr lang="en-US" smtClean="0"/>
              <a:t>EF-QAD-300</a:t>
            </a:r>
            <a:endParaRPr lang="en-US" dirty="0"/>
          </a:p>
        </p:txBody>
      </p:sp>
      <p:graphicFrame>
        <p:nvGraphicFramePr>
          <p:cNvPr id="5" name="Group 18"/>
          <p:cNvGraphicFramePr>
            <a:graphicFrameLocks/>
          </p:cNvGraphicFramePr>
          <p:nvPr/>
        </p:nvGraphicFramePr>
        <p:xfrm>
          <a:off x="1244077" y="4196341"/>
          <a:ext cx="6642100" cy="1257300"/>
        </p:xfrm>
        <a:graphic>
          <a:graphicData uri="http://schemas.openxmlformats.org/drawingml/2006/table">
            <a:tbl>
              <a:tblPr/>
              <a:tblGrid>
                <a:gridCol w="3321050"/>
                <a:gridCol w="3321050"/>
              </a:tblGrid>
              <a:tr h="1257300"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公司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发货到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</a:t>
                      </a:r>
                      <a:r>
                        <a:rPr lang="zh-CN" altLang="en-US" sz="2000" dirty="0" smtClean="0"/>
                        <a:t>催缴单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</a:t>
                      </a:r>
                      <a:r>
                        <a:rPr lang="zh-CN" altLang="en-US" sz="2000" dirty="0" smtClean="0"/>
                        <a:t>汇款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码头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最终用户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业务共享架构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05203" y="6638544"/>
            <a:ext cx="1138797" cy="219456"/>
          </a:xfrm>
        </p:spPr>
        <p:txBody>
          <a:bodyPr/>
          <a:lstStyle/>
          <a:p>
            <a:r>
              <a:rPr lang="en-US" smtClean="0"/>
              <a:t>EF-QAD-310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145615" y="2637226"/>
            <a:ext cx="944563" cy="606425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tIns="91440" bIns="91440"/>
          <a:lstStyle/>
          <a:p>
            <a:r>
              <a:rPr lang="zh-CN" altLang="en-US" sz="1200" b="1" dirty="0" smtClean="0">
                <a:solidFill>
                  <a:schemeClr val="bg1"/>
                </a:solidFill>
              </a:rPr>
              <a:t>客户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139265" y="3329376"/>
            <a:ext cx="958850" cy="596900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/>
        </p:spPr>
        <p:txBody>
          <a:bodyPr wrap="none" tIns="91440" bIns="91440"/>
          <a:lstStyle/>
          <a:p>
            <a:r>
              <a:rPr lang="zh-CN" altLang="en-US" sz="1200" b="1" dirty="0" smtClean="0">
                <a:solidFill>
                  <a:schemeClr val="bg1"/>
                </a:solidFill>
              </a:rPr>
              <a:t>供应商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523690" y="2980126"/>
            <a:ext cx="15240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tIns="91440" bIns="9144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业务关系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523690" y="4580326"/>
            <a:ext cx="15240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tIns="91440" bIns="9144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业务关系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3523690" y="5342326"/>
            <a:ext cx="15240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tIns="91440" bIns="9144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业务关系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3523690" y="1341826"/>
            <a:ext cx="15240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tIns="91440" bIns="9144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业务关系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3523690" y="2103826"/>
            <a:ext cx="15240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tIns="91440" bIns="9144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业务关系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3523690" y="3665926"/>
            <a:ext cx="15240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tIns="91440" bIns="9144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业务关系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6605028" y="1913326"/>
            <a:ext cx="1400175" cy="996950"/>
          </a:xfrm>
          <a:prstGeom prst="rect">
            <a:avLst/>
          </a:prstGeom>
          <a:solidFill>
            <a:schemeClr val="folHlink"/>
          </a:solidFill>
          <a:ln w="57150" algn="ctr">
            <a:solidFill>
              <a:schemeClr val="tx2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tIns="91440" bIns="91440" anchor="ctr" anchorCtr="1"/>
          <a:lstStyle/>
          <a:p>
            <a:r>
              <a:rPr lang="zh-CN" altLang="en-US" sz="1200" b="1" dirty="0" smtClean="0">
                <a:solidFill>
                  <a:schemeClr val="bg1"/>
                </a:solidFill>
              </a:rPr>
              <a:t>公司组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1145615" y="1684726"/>
            <a:ext cx="944563" cy="606425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tIns="91440" bIns="91440"/>
          <a:lstStyle/>
          <a:p>
            <a:r>
              <a:rPr lang="zh-CN" altLang="en-US" sz="1200" b="1" dirty="0" smtClean="0">
                <a:solidFill>
                  <a:schemeClr val="bg1"/>
                </a:solidFill>
              </a:rPr>
              <a:t>客户</a:t>
            </a:r>
            <a:endParaRPr lang="en-US" sz="1200" b="1" dirty="0" smtClean="0">
              <a:solidFill>
                <a:schemeClr val="bg1"/>
              </a:solidFill>
            </a:endParaRPr>
          </a:p>
          <a:p>
            <a:r>
              <a:rPr lang="en-US" sz="1200" b="1" dirty="0">
                <a:solidFill>
                  <a:schemeClr val="bg1"/>
                </a:solidFill>
              </a:rPr>
              <a:t/>
            </a:r>
            <a:br>
              <a:rPr lang="en-US" sz="1200" b="1" dirty="0">
                <a:solidFill>
                  <a:schemeClr val="bg1"/>
                </a:solidFill>
              </a:rPr>
            </a:b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4" name="Rectangle 23"/>
          <p:cNvSpPr>
            <a:spLocks noChangeArrowheads="1"/>
          </p:cNvSpPr>
          <p:nvPr/>
        </p:nvSpPr>
        <p:spPr bwMode="auto">
          <a:xfrm>
            <a:off x="1024930" y="4560230"/>
            <a:ext cx="1154111" cy="606425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tIns="91440" bIns="91440"/>
          <a:lstStyle/>
          <a:p>
            <a:r>
              <a:rPr lang="zh-CN" altLang="en-US" sz="1200" b="1" dirty="0" smtClean="0">
                <a:solidFill>
                  <a:schemeClr val="bg1"/>
                </a:solidFill>
              </a:rPr>
              <a:t>公司间</a:t>
            </a:r>
            <a:r>
              <a:rPr lang="en-US" sz="1200" b="1" dirty="0" smtClean="0">
                <a:solidFill>
                  <a:schemeClr val="bg1"/>
                </a:solidFill>
              </a:rPr>
              <a:t>1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5" name="Rectangle 24"/>
          <p:cNvSpPr>
            <a:spLocks noChangeArrowheads="1"/>
          </p:cNvSpPr>
          <p:nvPr/>
        </p:nvSpPr>
        <p:spPr bwMode="auto">
          <a:xfrm>
            <a:off x="1024930" y="5322230"/>
            <a:ext cx="1154111" cy="606425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tIns="91440" bIns="91440"/>
          <a:lstStyle/>
          <a:p>
            <a:r>
              <a:rPr lang="zh-CN" altLang="en-US" sz="1200" b="1" dirty="0" smtClean="0">
                <a:solidFill>
                  <a:schemeClr val="bg1"/>
                </a:solidFill>
              </a:rPr>
              <a:t>公司间</a:t>
            </a:r>
            <a:r>
              <a:rPr lang="en-US" sz="1200" b="1" dirty="0" smtClean="0">
                <a:solidFill>
                  <a:schemeClr val="bg1"/>
                </a:solidFill>
              </a:rPr>
              <a:t>2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6" name="Rectangle 26"/>
          <p:cNvSpPr>
            <a:spLocks noChangeArrowheads="1"/>
          </p:cNvSpPr>
          <p:nvPr/>
        </p:nvSpPr>
        <p:spPr bwMode="auto">
          <a:xfrm>
            <a:off x="1142440" y="987814"/>
            <a:ext cx="944563" cy="606425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tIns="91440" bIns="91440"/>
          <a:lstStyle/>
          <a:p>
            <a:r>
              <a:rPr lang="zh-CN" altLang="en-US" sz="1200" b="1" dirty="0" smtClean="0">
                <a:solidFill>
                  <a:schemeClr val="bg1"/>
                </a:solidFill>
              </a:rPr>
              <a:t>客户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7" name="Rectangle 27"/>
          <p:cNvSpPr>
            <a:spLocks noChangeArrowheads="1"/>
          </p:cNvSpPr>
          <p:nvPr/>
        </p:nvSpPr>
        <p:spPr bwMode="auto">
          <a:xfrm>
            <a:off x="6605028" y="3885001"/>
            <a:ext cx="1400175" cy="996950"/>
          </a:xfrm>
          <a:prstGeom prst="rect">
            <a:avLst/>
          </a:prstGeom>
          <a:solidFill>
            <a:schemeClr val="folHlink"/>
          </a:solidFill>
          <a:ln w="57150" algn="ctr">
            <a:solidFill>
              <a:schemeClr val="tx2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tIns="91440" bIns="91440" anchor="ctr" anchorCtr="1"/>
          <a:lstStyle/>
          <a:p>
            <a:r>
              <a:rPr lang="zh-CN" altLang="en-US" sz="1200" b="1" dirty="0" smtClean="0">
                <a:solidFill>
                  <a:schemeClr val="bg1"/>
                </a:solidFill>
              </a:rPr>
              <a:t>公司组</a:t>
            </a:r>
            <a:endParaRPr lang="en-US" sz="1200" b="1" dirty="0">
              <a:solidFill>
                <a:schemeClr val="bg1"/>
              </a:solidFill>
            </a:endParaRPr>
          </a:p>
        </p:txBody>
      </p:sp>
      <p:cxnSp>
        <p:nvCxnSpPr>
          <p:cNvPr id="18" name="AutoShape 31"/>
          <p:cNvCxnSpPr>
            <a:cxnSpLocks noChangeShapeType="1"/>
            <a:stCxn id="13" idx="3"/>
            <a:endCxn id="9" idx="1"/>
          </p:cNvCxnSpPr>
          <p:nvPr/>
        </p:nvCxnSpPr>
        <p:spPr bwMode="auto">
          <a:xfrm flipV="1">
            <a:off x="2090178" y="1526492"/>
            <a:ext cx="1433512" cy="461447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9" name="AutoShape 32"/>
          <p:cNvCxnSpPr>
            <a:cxnSpLocks noChangeShapeType="1"/>
            <a:stCxn id="16" idx="3"/>
            <a:endCxn id="9" idx="1"/>
          </p:cNvCxnSpPr>
          <p:nvPr/>
        </p:nvCxnSpPr>
        <p:spPr bwMode="auto">
          <a:xfrm>
            <a:off x="2087003" y="1291027"/>
            <a:ext cx="1436687" cy="23546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" name="AutoShape 33"/>
          <p:cNvCxnSpPr>
            <a:cxnSpLocks noChangeShapeType="1"/>
            <a:stCxn id="4" idx="3"/>
            <a:endCxn id="6" idx="1"/>
          </p:cNvCxnSpPr>
          <p:nvPr/>
        </p:nvCxnSpPr>
        <p:spPr bwMode="auto">
          <a:xfrm>
            <a:off x="2090178" y="2940439"/>
            <a:ext cx="1433512" cy="224353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1" name="AutoShape 34"/>
          <p:cNvCxnSpPr>
            <a:cxnSpLocks noChangeShapeType="1"/>
            <a:stCxn id="5" idx="3"/>
            <a:endCxn id="6" idx="1"/>
          </p:cNvCxnSpPr>
          <p:nvPr/>
        </p:nvCxnSpPr>
        <p:spPr bwMode="auto">
          <a:xfrm flipV="1">
            <a:off x="2098115" y="3164792"/>
            <a:ext cx="1425575" cy="463034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2" name="AutoShape 35"/>
          <p:cNvCxnSpPr>
            <a:cxnSpLocks noChangeShapeType="1"/>
            <a:stCxn id="14" idx="3"/>
            <a:endCxn id="7" idx="1"/>
          </p:cNvCxnSpPr>
          <p:nvPr/>
        </p:nvCxnSpPr>
        <p:spPr bwMode="auto">
          <a:xfrm flipV="1">
            <a:off x="2179041" y="4764992"/>
            <a:ext cx="1344649" cy="98451"/>
          </a:xfrm>
          <a:prstGeom prst="straightConnector1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  <a:effectLst/>
        </p:spPr>
      </p:cxnSp>
      <p:cxnSp>
        <p:nvCxnSpPr>
          <p:cNvPr id="23" name="AutoShape 36"/>
          <p:cNvCxnSpPr>
            <a:cxnSpLocks noChangeShapeType="1"/>
            <a:stCxn id="15" idx="3"/>
            <a:endCxn id="8" idx="1"/>
          </p:cNvCxnSpPr>
          <p:nvPr/>
        </p:nvCxnSpPr>
        <p:spPr bwMode="auto">
          <a:xfrm flipV="1">
            <a:off x="2179041" y="5526992"/>
            <a:ext cx="1344649" cy="98451"/>
          </a:xfrm>
          <a:prstGeom prst="straightConnector1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  <a:effectLst/>
        </p:spPr>
      </p:cxnSp>
      <p:cxnSp>
        <p:nvCxnSpPr>
          <p:cNvPr id="24" name="AutoShape 37"/>
          <p:cNvCxnSpPr>
            <a:cxnSpLocks noChangeShapeType="1"/>
            <a:stCxn id="10" idx="3"/>
            <a:endCxn id="12" idx="1"/>
          </p:cNvCxnSpPr>
          <p:nvPr/>
        </p:nvCxnSpPr>
        <p:spPr bwMode="auto">
          <a:xfrm>
            <a:off x="5047690" y="2288492"/>
            <a:ext cx="1557338" cy="123309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5" name="AutoShape 38"/>
          <p:cNvCxnSpPr>
            <a:cxnSpLocks noChangeShapeType="1"/>
            <a:stCxn id="6" idx="3"/>
            <a:endCxn id="12" idx="1"/>
          </p:cNvCxnSpPr>
          <p:nvPr/>
        </p:nvCxnSpPr>
        <p:spPr bwMode="auto">
          <a:xfrm flipV="1">
            <a:off x="5047690" y="2411801"/>
            <a:ext cx="1557338" cy="752991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6" name="AutoShape 40"/>
          <p:cNvCxnSpPr>
            <a:cxnSpLocks noChangeShapeType="1"/>
            <a:stCxn id="7" idx="3"/>
            <a:endCxn id="17" idx="1"/>
          </p:cNvCxnSpPr>
          <p:nvPr/>
        </p:nvCxnSpPr>
        <p:spPr bwMode="auto">
          <a:xfrm flipV="1">
            <a:off x="5047690" y="4383476"/>
            <a:ext cx="1557338" cy="381516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" name="AutoShape 41"/>
          <p:cNvCxnSpPr>
            <a:cxnSpLocks noChangeShapeType="1"/>
            <a:stCxn id="8" idx="3"/>
            <a:endCxn id="17" idx="1"/>
          </p:cNvCxnSpPr>
          <p:nvPr/>
        </p:nvCxnSpPr>
        <p:spPr bwMode="auto">
          <a:xfrm flipV="1">
            <a:off x="5047690" y="4383476"/>
            <a:ext cx="1557338" cy="1143516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组合多个借</a:t>
            </a:r>
            <a:r>
              <a:rPr lang="en-US" dirty="0" smtClean="0"/>
              <a:t>/</a:t>
            </a:r>
            <a:r>
              <a:rPr lang="zh-CN" altLang="en-US" dirty="0" smtClean="0"/>
              <a:t>贷位置</a:t>
            </a:r>
            <a:endParaRPr lang="en-US" dirty="0" smtClean="0"/>
          </a:p>
          <a:p>
            <a:r>
              <a:rPr lang="zh-CN" altLang="en-US" dirty="0" smtClean="0"/>
              <a:t>允许</a:t>
            </a:r>
            <a:r>
              <a:rPr lang="en-US" dirty="0" smtClean="0"/>
              <a:t>AR/AP </a:t>
            </a:r>
            <a:r>
              <a:rPr lang="zh-CN" altLang="en-US" dirty="0" smtClean="0"/>
              <a:t>净额结算和公司往来事务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业务关系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EF-QAD-320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635542" y="2478254"/>
            <a:ext cx="7854950" cy="3617913"/>
            <a:chOff x="655638" y="2749550"/>
            <a:chExt cx="7854950" cy="3617913"/>
          </a:xfrm>
        </p:grpSpPr>
        <p:pic>
          <p:nvPicPr>
            <p:cNvPr id="5" name="Picture 7" descr="Business Relation Create-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55638" y="2749550"/>
              <a:ext cx="7854950" cy="3617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8"/>
            <p:cNvSpPr>
              <a:spLocks noChangeArrowheads="1"/>
            </p:cNvSpPr>
            <p:nvPr/>
          </p:nvSpPr>
          <p:spPr bwMode="auto">
            <a:xfrm>
              <a:off x="2314575" y="4486275"/>
              <a:ext cx="295275" cy="571500"/>
            </a:xfrm>
            <a:prstGeom prst="rect">
              <a:avLst/>
            </a:prstGeom>
            <a:noFill/>
            <a:ln w="381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三个会计层</a:t>
            </a:r>
            <a:r>
              <a:rPr lang="en-US" dirty="0" smtClean="0"/>
              <a:t>:</a:t>
            </a:r>
          </a:p>
          <a:p>
            <a:pPr lvl="1"/>
            <a:r>
              <a:rPr lang="zh-CN" altLang="en-US" dirty="0" smtClean="0"/>
              <a:t>主层</a:t>
            </a:r>
            <a:r>
              <a:rPr lang="en-US" dirty="0" smtClean="0"/>
              <a:t> </a:t>
            </a:r>
          </a:p>
          <a:p>
            <a:pPr lvl="2"/>
            <a:r>
              <a:rPr lang="zh-CN" altLang="en-US" dirty="0" smtClean="0"/>
              <a:t>用于日常事务过账</a:t>
            </a:r>
            <a:endParaRPr lang="en-US" dirty="0" smtClean="0"/>
          </a:p>
          <a:p>
            <a:pPr lvl="1"/>
            <a:r>
              <a:rPr lang="zh-CN" altLang="en-US" dirty="0" smtClean="0"/>
              <a:t>辅层</a:t>
            </a:r>
            <a:endParaRPr lang="en-US" dirty="0" smtClean="0"/>
          </a:p>
          <a:p>
            <a:pPr lvl="2"/>
            <a:r>
              <a:rPr lang="zh-CN" altLang="en-US" dirty="0" smtClean="0"/>
              <a:t>用于调整</a:t>
            </a:r>
            <a:r>
              <a:rPr lang="en-US" dirty="0" smtClean="0"/>
              <a:t>(GAAP, IFRS </a:t>
            </a:r>
            <a:r>
              <a:rPr lang="zh-CN" altLang="en-US" dirty="0" smtClean="0"/>
              <a:t>遵循</a:t>
            </a:r>
            <a:r>
              <a:rPr lang="en-US" dirty="0" smtClean="0"/>
              <a:t>, </a:t>
            </a:r>
            <a:r>
              <a:rPr lang="zh-CN" altLang="en-US" dirty="0" smtClean="0"/>
              <a:t>或管理报表调整</a:t>
            </a:r>
            <a:r>
              <a:rPr lang="en-US" dirty="0" smtClean="0"/>
              <a:t>)</a:t>
            </a:r>
          </a:p>
          <a:p>
            <a:pPr lvl="1"/>
            <a:r>
              <a:rPr lang="zh-CN" altLang="en-US" dirty="0" smtClean="0"/>
              <a:t>临时层</a:t>
            </a:r>
            <a:endParaRPr lang="en-US" altLang="zh-CN" dirty="0" smtClean="0"/>
          </a:p>
          <a:p>
            <a:pPr lvl="2"/>
            <a:r>
              <a:rPr lang="zh-CN" altLang="en-US" dirty="0" smtClean="0"/>
              <a:t>用于临时过账</a:t>
            </a:r>
            <a:r>
              <a:rPr lang="en-US" dirty="0" smtClean="0"/>
              <a:t> </a:t>
            </a:r>
          </a:p>
          <a:p>
            <a:pPr lvl="2"/>
            <a:r>
              <a:rPr lang="zh-CN" altLang="en-US" dirty="0" smtClean="0"/>
              <a:t>用于因果模拟</a:t>
            </a:r>
            <a:endParaRPr lang="en-US" altLang="zh-CN" dirty="0" smtClean="0"/>
          </a:p>
          <a:p>
            <a:pPr lvl="2"/>
            <a:r>
              <a:rPr lang="zh-CN" altLang="en-US" dirty="0" smtClean="0"/>
              <a:t>或在批准前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会计层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48730" y="6638544"/>
            <a:ext cx="1095270" cy="219456"/>
          </a:xfrm>
        </p:spPr>
        <p:txBody>
          <a:bodyPr/>
          <a:lstStyle/>
          <a:p>
            <a:r>
              <a:rPr lang="en-US" smtClean="0"/>
              <a:t>EF-QAD-330</a:t>
            </a:r>
            <a:endParaRPr 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日记账连接到会计层</a:t>
            </a:r>
          </a:p>
          <a:p>
            <a:r>
              <a:rPr lang="en-US" altLang="zh-CN" dirty="0" smtClean="0"/>
              <a:t>GL</a:t>
            </a:r>
            <a:r>
              <a:rPr lang="zh-CN" altLang="en-US" dirty="0" smtClean="0"/>
              <a:t>分录可通过改变日记账移动层</a:t>
            </a:r>
          </a:p>
          <a:p>
            <a:r>
              <a:rPr lang="zh-CN" altLang="en-US" dirty="0" smtClean="0"/>
              <a:t>使用集体层转移批量修改事务</a:t>
            </a:r>
          </a:p>
          <a:p>
            <a:r>
              <a:rPr lang="zh-CN" altLang="en-US" dirty="0" smtClean="0"/>
              <a:t>在报表中，可以选择多层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会计层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EF-QAD-340</a:t>
            </a:r>
            <a:endParaRPr lang="en-US" dirty="0"/>
          </a:p>
        </p:txBody>
      </p:sp>
      <p:pic>
        <p:nvPicPr>
          <p:cNvPr id="5" name="Picture 6" descr="Accounting Layer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0923" y="3888667"/>
            <a:ext cx="4799013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会计层和报表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68826" y="6638544"/>
            <a:ext cx="1075174" cy="219456"/>
          </a:xfrm>
        </p:spPr>
        <p:txBody>
          <a:bodyPr/>
          <a:lstStyle/>
          <a:p>
            <a:r>
              <a:rPr lang="en-US" smtClean="0"/>
              <a:t>EF-QAD-350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720" y="1038632"/>
            <a:ext cx="5819775" cy="48307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6016551" y="860814"/>
            <a:ext cx="3027363" cy="50530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91440" rIns="90000" bIns="91440"/>
          <a:lstStyle/>
          <a:p>
            <a:pPr marL="908050" lvl="1" indent="-284163" algn="l" defTabSz="449263">
              <a:lnSpc>
                <a:spcPct val="90000"/>
              </a:lnSpc>
              <a:spcBef>
                <a:spcPts val="750"/>
              </a:spcBef>
              <a:buClr>
                <a:srgbClr val="2461AA"/>
              </a:buClr>
              <a:buSzPct val="100000"/>
              <a:buFont typeface="Times New Roman" pitchFamily="18" charset="0"/>
              <a:buNone/>
              <a:tabLst>
                <a:tab pos="908050" algn="l"/>
                <a:tab pos="1355725" algn="l"/>
                <a:tab pos="1804988" algn="l"/>
                <a:tab pos="2254250" algn="l"/>
                <a:tab pos="2703513" algn="l"/>
                <a:tab pos="3152775" algn="l"/>
                <a:tab pos="3602038" algn="l"/>
                <a:tab pos="4051300" algn="l"/>
                <a:tab pos="4500563" algn="l"/>
                <a:tab pos="4949825" algn="l"/>
                <a:tab pos="5399088" algn="l"/>
                <a:tab pos="5848350" algn="l"/>
                <a:tab pos="6297613" algn="l"/>
                <a:tab pos="6746875" algn="l"/>
                <a:tab pos="7196138" algn="l"/>
                <a:tab pos="7645400" algn="l"/>
                <a:tab pos="8094663" algn="l"/>
                <a:tab pos="8543925" algn="l"/>
                <a:tab pos="8993188" algn="l"/>
                <a:tab pos="9442450" algn="l"/>
                <a:tab pos="9891713" algn="l"/>
              </a:tabLst>
            </a:pPr>
            <a:endParaRPr lang="en-GB" sz="2400" dirty="0">
              <a:solidFill>
                <a:srgbClr val="000000"/>
              </a:solidFill>
            </a:endParaRPr>
          </a:p>
          <a:p>
            <a:pPr marL="442913" indent="-442913" algn="l" defTabSz="449263">
              <a:lnSpc>
                <a:spcPct val="90000"/>
              </a:lnSpc>
              <a:spcBef>
                <a:spcPts val="750"/>
              </a:spcBef>
              <a:buClr>
                <a:schemeClr val="accent6"/>
              </a:buClr>
              <a:buSzPct val="100000"/>
              <a:buFont typeface="Arial" pitchFamily="34" charset="0"/>
              <a:buChar char="•"/>
              <a:tabLst>
                <a:tab pos="908050" algn="l"/>
                <a:tab pos="1355725" algn="l"/>
                <a:tab pos="1804988" algn="l"/>
                <a:tab pos="2254250" algn="l"/>
                <a:tab pos="2703513" algn="l"/>
                <a:tab pos="3152775" algn="l"/>
                <a:tab pos="3602038" algn="l"/>
                <a:tab pos="4051300" algn="l"/>
                <a:tab pos="4500563" algn="l"/>
                <a:tab pos="4949825" algn="l"/>
                <a:tab pos="5399088" algn="l"/>
                <a:tab pos="5848350" algn="l"/>
                <a:tab pos="6297613" algn="l"/>
                <a:tab pos="6746875" algn="l"/>
                <a:tab pos="7196138" algn="l"/>
                <a:tab pos="7645400" algn="l"/>
                <a:tab pos="8094663" algn="l"/>
                <a:tab pos="8543925" algn="l"/>
                <a:tab pos="8993188" algn="l"/>
                <a:tab pos="9442450" algn="l"/>
                <a:tab pos="9891713" algn="l"/>
              </a:tabLst>
            </a:pPr>
            <a:r>
              <a:rPr lang="zh-CN" altLang="en-US" sz="2000" dirty="0" smtClean="0">
                <a:solidFill>
                  <a:srgbClr val="000000"/>
                </a:solidFill>
              </a:rPr>
              <a:t>报表能基于</a:t>
            </a:r>
            <a:r>
              <a:rPr lang="en-GB" sz="2000" dirty="0" smtClean="0">
                <a:solidFill>
                  <a:srgbClr val="000000"/>
                </a:solidFill>
              </a:rPr>
              <a:t>:</a:t>
            </a:r>
            <a:endParaRPr lang="en-GB" sz="2000" dirty="0">
              <a:solidFill>
                <a:srgbClr val="000000"/>
              </a:solidFill>
            </a:endParaRPr>
          </a:p>
          <a:p>
            <a:pPr marL="908050" lvl="1" indent="-284163" algn="l" defTabSz="449263">
              <a:lnSpc>
                <a:spcPct val="90000"/>
              </a:lnSpc>
              <a:spcBef>
                <a:spcPts val="563"/>
              </a:spcBef>
              <a:buClr>
                <a:schemeClr val="accent6"/>
              </a:buClr>
              <a:buSzPct val="100000"/>
              <a:buFont typeface="Arial" pitchFamily="34" charset="0"/>
              <a:buChar char="•"/>
              <a:tabLst>
                <a:tab pos="908050" algn="l"/>
                <a:tab pos="1355725" algn="l"/>
                <a:tab pos="1804988" algn="l"/>
                <a:tab pos="2254250" algn="l"/>
                <a:tab pos="2703513" algn="l"/>
                <a:tab pos="3152775" algn="l"/>
                <a:tab pos="3602038" algn="l"/>
                <a:tab pos="4051300" algn="l"/>
                <a:tab pos="4500563" algn="l"/>
                <a:tab pos="4949825" algn="l"/>
                <a:tab pos="5399088" algn="l"/>
                <a:tab pos="5848350" algn="l"/>
                <a:tab pos="6297613" algn="l"/>
                <a:tab pos="6746875" algn="l"/>
                <a:tab pos="7196138" algn="l"/>
                <a:tab pos="7645400" algn="l"/>
                <a:tab pos="8094663" algn="l"/>
                <a:tab pos="8543925" algn="l"/>
                <a:tab pos="8993188" algn="l"/>
                <a:tab pos="9442450" algn="l"/>
                <a:tab pos="9891713" algn="l"/>
              </a:tabLst>
            </a:pPr>
            <a:r>
              <a:rPr lang="zh-CN" altLang="en-US" sz="1800" dirty="0" smtClean="0">
                <a:solidFill>
                  <a:srgbClr val="000000"/>
                </a:solidFill>
              </a:rPr>
              <a:t>单个层</a:t>
            </a:r>
            <a:endParaRPr lang="en-GB" sz="1800" dirty="0">
              <a:solidFill>
                <a:srgbClr val="000000"/>
              </a:solidFill>
            </a:endParaRPr>
          </a:p>
          <a:p>
            <a:pPr marL="908050" lvl="1" indent="-284163" algn="l" defTabSz="449263">
              <a:lnSpc>
                <a:spcPct val="90000"/>
              </a:lnSpc>
              <a:spcBef>
                <a:spcPts val="563"/>
              </a:spcBef>
              <a:buClr>
                <a:schemeClr val="accent6"/>
              </a:buClr>
              <a:buSzPct val="100000"/>
              <a:buFont typeface="Arial" pitchFamily="34" charset="0"/>
              <a:buChar char="•"/>
              <a:tabLst>
                <a:tab pos="908050" algn="l"/>
                <a:tab pos="1355725" algn="l"/>
                <a:tab pos="1804988" algn="l"/>
                <a:tab pos="2254250" algn="l"/>
                <a:tab pos="2703513" algn="l"/>
                <a:tab pos="3152775" algn="l"/>
                <a:tab pos="3602038" algn="l"/>
                <a:tab pos="4051300" algn="l"/>
                <a:tab pos="4500563" algn="l"/>
                <a:tab pos="4949825" algn="l"/>
                <a:tab pos="5399088" algn="l"/>
                <a:tab pos="5848350" algn="l"/>
                <a:tab pos="6297613" algn="l"/>
                <a:tab pos="6746875" algn="l"/>
                <a:tab pos="7196138" algn="l"/>
                <a:tab pos="7645400" algn="l"/>
                <a:tab pos="8094663" algn="l"/>
                <a:tab pos="8543925" algn="l"/>
                <a:tab pos="8993188" algn="l"/>
                <a:tab pos="9442450" algn="l"/>
                <a:tab pos="9891713" algn="l"/>
              </a:tabLst>
            </a:pPr>
            <a:r>
              <a:rPr lang="zh-CN" altLang="en-US" sz="1800" dirty="0" smtClean="0">
                <a:solidFill>
                  <a:srgbClr val="000000"/>
                </a:solidFill>
              </a:rPr>
              <a:t>组合层</a:t>
            </a:r>
            <a:endParaRPr lang="en-GB" sz="1800" dirty="0" smtClean="0">
              <a:solidFill>
                <a:srgbClr val="000000"/>
              </a:solidFill>
            </a:endParaRPr>
          </a:p>
          <a:p>
            <a:pPr marL="442913" indent="-442913" algn="l" defTabSz="449263">
              <a:lnSpc>
                <a:spcPct val="90000"/>
              </a:lnSpc>
              <a:spcBef>
                <a:spcPts val="750"/>
              </a:spcBef>
              <a:buClr>
                <a:schemeClr val="accent6"/>
              </a:buClr>
              <a:buSzPct val="100000"/>
              <a:buFont typeface="Arial" pitchFamily="34" charset="0"/>
              <a:buChar char="•"/>
              <a:tabLst>
                <a:tab pos="908050" algn="l"/>
                <a:tab pos="1355725" algn="l"/>
                <a:tab pos="1804988" algn="l"/>
                <a:tab pos="2254250" algn="l"/>
                <a:tab pos="2703513" algn="l"/>
                <a:tab pos="3152775" algn="l"/>
                <a:tab pos="3602038" algn="l"/>
                <a:tab pos="4051300" algn="l"/>
                <a:tab pos="4500563" algn="l"/>
                <a:tab pos="4949825" algn="l"/>
                <a:tab pos="5399088" algn="l"/>
                <a:tab pos="5848350" algn="l"/>
                <a:tab pos="6297613" algn="l"/>
                <a:tab pos="6746875" algn="l"/>
                <a:tab pos="7196138" algn="l"/>
                <a:tab pos="7645400" algn="l"/>
                <a:tab pos="8094663" algn="l"/>
                <a:tab pos="8543925" algn="l"/>
                <a:tab pos="8993188" algn="l"/>
                <a:tab pos="9442450" algn="l"/>
                <a:tab pos="9891713" algn="l"/>
              </a:tabLst>
            </a:pPr>
            <a:r>
              <a:rPr lang="zh-CN" altLang="en-US" sz="2000" dirty="0" smtClean="0">
                <a:solidFill>
                  <a:srgbClr val="000000"/>
                </a:solidFill>
              </a:rPr>
              <a:t>用于报表的层组合可存成用户的偏好</a:t>
            </a:r>
            <a:endParaRPr lang="en-GB" sz="2000" dirty="0">
              <a:solidFill>
                <a:srgbClr val="000000"/>
              </a:solidFill>
            </a:endParaRPr>
          </a:p>
          <a:p>
            <a:pPr marL="442913" indent="-442913" algn="l" defTabSz="449263">
              <a:lnSpc>
                <a:spcPct val="90000"/>
              </a:lnSpc>
              <a:spcBef>
                <a:spcPts val="750"/>
              </a:spcBef>
              <a:buClr>
                <a:schemeClr val="accent6"/>
              </a:buClr>
              <a:buSzPct val="100000"/>
              <a:buFont typeface="Arial" pitchFamily="34" charset="0"/>
              <a:buChar char="•"/>
              <a:tabLst>
                <a:tab pos="908050" algn="l"/>
                <a:tab pos="1355725" algn="l"/>
                <a:tab pos="1804988" algn="l"/>
                <a:tab pos="2254250" algn="l"/>
                <a:tab pos="2703513" algn="l"/>
                <a:tab pos="3152775" algn="l"/>
                <a:tab pos="3602038" algn="l"/>
                <a:tab pos="4051300" algn="l"/>
                <a:tab pos="4500563" algn="l"/>
                <a:tab pos="4949825" algn="l"/>
                <a:tab pos="5399088" algn="l"/>
                <a:tab pos="5848350" algn="l"/>
                <a:tab pos="6297613" algn="l"/>
                <a:tab pos="6746875" algn="l"/>
                <a:tab pos="7196138" algn="l"/>
                <a:tab pos="7645400" algn="l"/>
                <a:tab pos="8094663" algn="l"/>
                <a:tab pos="8543925" algn="l"/>
                <a:tab pos="8993188" algn="l"/>
                <a:tab pos="9442450" algn="l"/>
                <a:tab pos="9891713" algn="l"/>
              </a:tabLst>
            </a:pPr>
            <a:r>
              <a:rPr lang="zh-CN" altLang="en-US" sz="2000" dirty="0" smtClean="0">
                <a:solidFill>
                  <a:srgbClr val="000000"/>
                </a:solidFill>
              </a:rPr>
              <a:t>对每一层账户都可有余额</a:t>
            </a:r>
            <a:endParaRPr lang="en-GB" sz="20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强制的</a:t>
            </a:r>
            <a:endParaRPr lang="en-US" dirty="0" smtClean="0"/>
          </a:p>
          <a:p>
            <a:pPr lvl="1"/>
            <a:r>
              <a:rPr lang="zh-CN" altLang="en-US" dirty="0" smtClean="0"/>
              <a:t>能有多个日记账</a:t>
            </a:r>
            <a:r>
              <a:rPr lang="en-US" dirty="0" smtClean="0"/>
              <a:t> (</a:t>
            </a:r>
            <a:r>
              <a:rPr lang="zh-CN" altLang="en-US" dirty="0" smtClean="0"/>
              <a:t>推荐的</a:t>
            </a:r>
            <a:r>
              <a:rPr lang="en-US" dirty="0" smtClean="0"/>
              <a:t>)</a:t>
            </a:r>
          </a:p>
          <a:p>
            <a:pPr lvl="1"/>
            <a:r>
              <a:rPr lang="zh-CN" altLang="en-US" dirty="0" smtClean="0"/>
              <a:t>当每类型单个日记账时即为缺省</a:t>
            </a:r>
            <a:endParaRPr lang="en-US" dirty="0" smtClean="0"/>
          </a:p>
          <a:p>
            <a:r>
              <a:rPr lang="zh-CN" altLang="en-US" dirty="0" smtClean="0"/>
              <a:t>控制文档号</a:t>
            </a:r>
            <a:endParaRPr lang="en-US" dirty="0" smtClean="0"/>
          </a:p>
          <a:p>
            <a:r>
              <a:rPr lang="zh-CN" altLang="en-US" dirty="0" smtClean="0"/>
              <a:t>连接到会计层</a:t>
            </a:r>
            <a:endParaRPr lang="en-US" dirty="0" smtClean="0"/>
          </a:p>
          <a:p>
            <a:r>
              <a:rPr lang="zh-CN" altLang="en-US" dirty="0" smtClean="0"/>
              <a:t>被控制于</a:t>
            </a:r>
            <a:r>
              <a:rPr lang="en-US" dirty="0" smtClean="0"/>
              <a:t> </a:t>
            </a:r>
          </a:p>
          <a:p>
            <a:pPr lvl="1"/>
            <a:r>
              <a:rPr lang="zh-CN" altLang="en-US" dirty="0" smtClean="0"/>
              <a:t>财务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运行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外部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日记账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98488" y="6638544"/>
            <a:ext cx="1145512" cy="219456"/>
          </a:xfrm>
        </p:spPr>
        <p:txBody>
          <a:bodyPr/>
          <a:lstStyle/>
          <a:p>
            <a:r>
              <a:rPr lang="en-US" smtClean="0"/>
              <a:t>EF-QAD-360</a:t>
            </a:r>
            <a:endParaRPr 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200" dirty="0" smtClean="0"/>
              <a:t>GL </a:t>
            </a:r>
            <a:r>
              <a:rPr lang="zh-CN" altLang="en-US" sz="2200" dirty="0" smtClean="0"/>
              <a:t>类型</a:t>
            </a:r>
            <a:endParaRPr lang="en-US" sz="2200" dirty="0" smtClean="0"/>
          </a:p>
          <a:p>
            <a:pPr lvl="1"/>
            <a:r>
              <a:rPr lang="zh-CN" altLang="en-US" sz="1800" dirty="0" smtClean="0"/>
              <a:t>标准</a:t>
            </a:r>
          </a:p>
          <a:p>
            <a:pPr lvl="1"/>
            <a:r>
              <a:rPr lang="zh-CN" altLang="en-US" sz="1800" dirty="0" smtClean="0"/>
              <a:t>银行</a:t>
            </a:r>
          </a:p>
          <a:p>
            <a:pPr lvl="1"/>
            <a:r>
              <a:rPr lang="zh-CN" altLang="en-US" sz="1800" dirty="0" smtClean="0"/>
              <a:t>客户和供应商控制</a:t>
            </a:r>
          </a:p>
          <a:p>
            <a:pPr lvl="1"/>
            <a:r>
              <a:rPr lang="zh-CN" altLang="en-US" sz="1800" dirty="0" smtClean="0"/>
              <a:t>系统</a:t>
            </a:r>
          </a:p>
          <a:p>
            <a:pPr lvl="2"/>
            <a:r>
              <a:rPr lang="zh-CN" altLang="en-US" sz="1400" dirty="0" smtClean="0"/>
              <a:t>类型 </a:t>
            </a:r>
            <a:r>
              <a:rPr lang="en-US" altLang="zh-CN" sz="1400" dirty="0" smtClean="0"/>
              <a:t>- </a:t>
            </a:r>
            <a:r>
              <a:rPr lang="zh-CN" altLang="en-US" sz="1400" dirty="0" smtClean="0"/>
              <a:t>收益及亏损</a:t>
            </a:r>
            <a:endParaRPr lang="en-US" sz="1200" dirty="0" smtClean="0"/>
          </a:p>
          <a:p>
            <a:r>
              <a:rPr lang="zh-CN" altLang="en-US" sz="2200" dirty="0" smtClean="0"/>
              <a:t>过账控制</a:t>
            </a:r>
            <a:endParaRPr lang="en-US" altLang="zh-CN" sz="2200" dirty="0" smtClean="0"/>
          </a:p>
          <a:p>
            <a:pPr lvl="1"/>
            <a:r>
              <a:rPr lang="zh-CN" altLang="en-US" sz="1800" dirty="0" smtClean="0"/>
              <a:t>借，贷</a:t>
            </a:r>
          </a:p>
          <a:p>
            <a:pPr lvl="1"/>
            <a:r>
              <a:rPr lang="zh-CN" altLang="en-US" sz="1800" dirty="0" smtClean="0"/>
              <a:t>资产负债表，</a:t>
            </a:r>
            <a:r>
              <a:rPr lang="en-US" altLang="zh-CN" sz="1800" dirty="0" smtClean="0"/>
              <a:t>P</a:t>
            </a:r>
            <a:r>
              <a:rPr lang="zh-CN" altLang="en-US" sz="1800" dirty="0" smtClean="0"/>
              <a:t>＆</a:t>
            </a:r>
            <a:r>
              <a:rPr lang="en-US" altLang="zh-CN" sz="1800" dirty="0" smtClean="0"/>
              <a:t>L</a:t>
            </a:r>
          </a:p>
          <a:p>
            <a:pPr lvl="1"/>
            <a:r>
              <a:rPr lang="zh-CN" altLang="en-US" sz="1800" dirty="0" smtClean="0"/>
              <a:t>公司间</a:t>
            </a:r>
          </a:p>
          <a:p>
            <a:pPr lvl="1"/>
            <a:r>
              <a:rPr lang="zh-CN" altLang="en-US" sz="1800" dirty="0" smtClean="0"/>
              <a:t>数量</a:t>
            </a:r>
            <a:endParaRPr lang="en-US" sz="1800" dirty="0" smtClean="0"/>
          </a:p>
          <a:p>
            <a:r>
              <a:rPr lang="zh-CN" altLang="en-US" sz="2200" dirty="0" smtClean="0"/>
              <a:t>分析</a:t>
            </a:r>
            <a:endParaRPr lang="en-US" altLang="zh-CN" sz="2200" dirty="0" smtClean="0"/>
          </a:p>
          <a:p>
            <a:pPr lvl="1"/>
            <a:r>
              <a:rPr lang="zh-CN" altLang="en-US" sz="1800" dirty="0" smtClean="0"/>
              <a:t>成本中心</a:t>
            </a:r>
            <a:r>
              <a:rPr lang="en-US" sz="1800" dirty="0" smtClean="0"/>
              <a:t>, SAF, </a:t>
            </a:r>
            <a:r>
              <a:rPr lang="zh-CN" altLang="en-US" sz="1800" dirty="0" smtClean="0"/>
              <a:t>子账户</a:t>
            </a:r>
            <a:r>
              <a:rPr lang="en-US" sz="1800" dirty="0" smtClean="0"/>
              <a:t>, (</a:t>
            </a:r>
            <a:r>
              <a:rPr lang="zh-CN" altLang="en-US" sz="1800" dirty="0" smtClean="0"/>
              <a:t>缺省值</a:t>
            </a:r>
            <a:r>
              <a:rPr lang="en-US" dirty="0" smtClean="0"/>
              <a:t>)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 </a:t>
            </a:r>
            <a:r>
              <a:rPr lang="zh-CN" altLang="en-US" dirty="0" smtClean="0"/>
              <a:t>账户创建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EF-QAD-370</a:t>
            </a:r>
            <a:endParaRPr lang="en-US" dirty="0"/>
          </a:p>
        </p:txBody>
      </p:sp>
      <p:pic>
        <p:nvPicPr>
          <p:cNvPr id="5" name="Picture 4" descr="GL Account Cre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50870" y="2233255"/>
            <a:ext cx="5473700" cy="29543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 </a:t>
            </a:r>
            <a:r>
              <a:rPr lang="zh-CN" altLang="en-US" dirty="0" smtClean="0"/>
              <a:t>账户创建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EF-QAD-375</a:t>
            </a:r>
            <a:endParaRPr lang="en-US" dirty="0"/>
          </a:p>
        </p:txBody>
      </p:sp>
      <p:pic>
        <p:nvPicPr>
          <p:cNvPr id="4" name="Picture 4" descr="GL Account Cre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1094" y="1540639"/>
            <a:ext cx="7180262" cy="387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 </a:t>
            </a:r>
            <a:r>
              <a:rPr lang="zh-CN" altLang="en-US" dirty="0" smtClean="0"/>
              <a:t>分析代码段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958295" y="6638544"/>
            <a:ext cx="1185705" cy="219456"/>
          </a:xfrm>
        </p:spPr>
        <p:txBody>
          <a:bodyPr/>
          <a:lstStyle/>
          <a:p>
            <a:r>
              <a:rPr lang="en-US" smtClean="0"/>
              <a:t>EF-QAD-380</a:t>
            </a:r>
            <a:endParaRPr lang="en-US" dirty="0"/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292568" y="1643919"/>
            <a:ext cx="800219" cy="36933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zh-CN" altLang="en-US" sz="1200" dirty="0" smtClean="0">
                <a:solidFill>
                  <a:schemeClr val="bg1"/>
                </a:solidFill>
              </a:rPr>
              <a:t>会计单位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258937" y="1643919"/>
            <a:ext cx="713657" cy="36933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zh-CN" altLang="en-US" sz="1200" dirty="0" smtClean="0">
                <a:solidFill>
                  <a:schemeClr val="bg1"/>
                </a:solidFill>
              </a:rPr>
              <a:t>年</a:t>
            </a:r>
            <a:r>
              <a:rPr lang="en-US" sz="1200" dirty="0" smtClean="0">
                <a:solidFill>
                  <a:schemeClr val="bg1"/>
                </a:solidFill>
              </a:rPr>
              <a:t>/</a:t>
            </a:r>
            <a:r>
              <a:rPr lang="zh-CN" altLang="en-US" sz="1200" dirty="0" smtClean="0">
                <a:solidFill>
                  <a:schemeClr val="bg1"/>
                </a:solidFill>
              </a:rPr>
              <a:t>期间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2641178" y="1675649"/>
            <a:ext cx="960632" cy="36933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zh-CN" altLang="en-US" sz="1200" dirty="0" smtClean="0">
                <a:solidFill>
                  <a:schemeClr val="bg1"/>
                </a:solidFill>
              </a:rPr>
              <a:t>日记账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1453030" y="5028469"/>
            <a:ext cx="1973458" cy="36933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zh-CN" altLang="en-US" sz="1200" dirty="0" smtClean="0">
                <a:solidFill>
                  <a:schemeClr val="bg1"/>
                </a:solidFill>
              </a:rPr>
              <a:t>其他</a:t>
            </a:r>
            <a:r>
              <a:rPr lang="en-US" sz="1200" dirty="0" smtClean="0">
                <a:solidFill>
                  <a:schemeClr val="bg1"/>
                </a:solidFill>
              </a:rPr>
              <a:t> GAAP</a:t>
            </a:r>
            <a:r>
              <a:rPr lang="zh-CN" altLang="en-US" sz="1200" dirty="0" smtClean="0">
                <a:solidFill>
                  <a:schemeClr val="bg1"/>
                </a:solidFill>
              </a:rPr>
              <a:t>账户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8" name="Text Box 18"/>
          <p:cNvSpPr txBox="1">
            <a:spLocks noChangeArrowheads="1"/>
          </p:cNvSpPr>
          <p:nvPr/>
        </p:nvSpPr>
        <p:spPr bwMode="auto">
          <a:xfrm>
            <a:off x="1451442" y="4464906"/>
            <a:ext cx="1975045" cy="36933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zh-CN" altLang="en-US" sz="1200" dirty="0" smtClean="0">
                <a:solidFill>
                  <a:schemeClr val="bg1"/>
                </a:solidFill>
              </a:rPr>
              <a:t>其他</a:t>
            </a:r>
            <a:r>
              <a:rPr lang="en-US" sz="1200" dirty="0" smtClean="0">
                <a:solidFill>
                  <a:schemeClr val="bg1"/>
                </a:solidFill>
              </a:rPr>
              <a:t> GAAP</a:t>
            </a:r>
            <a:r>
              <a:rPr lang="zh-CN" altLang="en-US" sz="1200" dirty="0" smtClean="0">
                <a:solidFill>
                  <a:schemeClr val="bg1"/>
                </a:solidFill>
              </a:rPr>
              <a:t>账户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9" name="Text Box 19"/>
          <p:cNvSpPr txBox="1">
            <a:spLocks noChangeArrowheads="1"/>
          </p:cNvSpPr>
          <p:nvPr/>
        </p:nvSpPr>
        <p:spPr bwMode="auto">
          <a:xfrm>
            <a:off x="1454618" y="3258406"/>
            <a:ext cx="1666876" cy="36933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zh-CN" altLang="en-US" sz="1200" dirty="0" smtClean="0">
                <a:solidFill>
                  <a:schemeClr val="bg1"/>
                </a:solidFill>
              </a:rPr>
              <a:t>公司间键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0" name="Text Box 20"/>
          <p:cNvSpPr txBox="1">
            <a:spLocks noChangeArrowheads="1"/>
          </p:cNvSpPr>
          <p:nvPr/>
        </p:nvSpPr>
        <p:spPr bwMode="auto">
          <a:xfrm>
            <a:off x="1462554" y="3861656"/>
            <a:ext cx="1658939" cy="36933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zh-CN" altLang="en-US" sz="1200" dirty="0" smtClean="0">
                <a:solidFill>
                  <a:schemeClr val="bg1"/>
                </a:solidFill>
              </a:rPr>
              <a:t>未结项键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1" name="Text Box 21"/>
          <p:cNvSpPr txBox="1">
            <a:spLocks noChangeArrowheads="1"/>
          </p:cNvSpPr>
          <p:nvPr/>
        </p:nvSpPr>
        <p:spPr bwMode="auto">
          <a:xfrm>
            <a:off x="2108691" y="1645506"/>
            <a:ext cx="338554" cy="36933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zh-CN" altLang="en-US" sz="1200" dirty="0" smtClean="0">
                <a:solidFill>
                  <a:schemeClr val="bg1"/>
                </a:solidFill>
              </a:rPr>
              <a:t>层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961485" y="2421794"/>
            <a:ext cx="1160009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zh-CN" altLang="en-US" sz="1200" dirty="0" smtClean="0">
                <a:solidFill>
                  <a:schemeClr val="bg1"/>
                </a:solidFill>
              </a:rPr>
              <a:t>子账户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3160792" y="2421794"/>
            <a:ext cx="1097351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zh-CN" altLang="en-US" sz="1200" dirty="0" smtClean="0">
                <a:solidFill>
                  <a:schemeClr val="bg1"/>
                </a:solidFill>
              </a:rPr>
              <a:t>成本中心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4307717" y="2421794"/>
            <a:ext cx="958489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zh-CN" altLang="en-US" sz="1200" dirty="0" smtClean="0">
                <a:solidFill>
                  <a:schemeClr val="bg1"/>
                </a:solidFill>
              </a:rPr>
              <a:t>项目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5335908" y="2421794"/>
            <a:ext cx="636735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SAF’s</a:t>
            </a:r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6053352" y="2421794"/>
            <a:ext cx="638429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SAF’s</a:t>
            </a:r>
          </a:p>
        </p:txBody>
      </p:sp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6772703" y="2421794"/>
            <a:ext cx="635042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SAF’s</a:t>
            </a:r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7493428" y="2421794"/>
            <a:ext cx="635042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SAF’s</a:t>
            </a:r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8206108" y="2421794"/>
            <a:ext cx="636735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SAF’s</a:t>
            </a:r>
          </a:p>
        </p:txBody>
      </p:sp>
      <p:sp>
        <p:nvSpPr>
          <p:cNvPr id="21" name="Text Box 24"/>
          <p:cNvSpPr txBox="1">
            <a:spLocks noChangeArrowheads="1"/>
          </p:cNvSpPr>
          <p:nvPr/>
        </p:nvSpPr>
        <p:spPr bwMode="auto">
          <a:xfrm>
            <a:off x="292568" y="2422317"/>
            <a:ext cx="1624013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zh-CN" altLang="en-US" sz="1200" dirty="0" smtClean="0">
                <a:solidFill>
                  <a:schemeClr val="bg1"/>
                </a:solidFill>
              </a:rPr>
              <a:t>主</a:t>
            </a:r>
            <a:r>
              <a:rPr lang="en-US" sz="1200" dirty="0" smtClean="0">
                <a:solidFill>
                  <a:schemeClr val="bg1"/>
                </a:solidFill>
              </a:rPr>
              <a:t> </a:t>
            </a:r>
            <a:r>
              <a:rPr lang="en-US" sz="1200" dirty="0">
                <a:solidFill>
                  <a:schemeClr val="bg1"/>
                </a:solidFill>
              </a:rPr>
              <a:t>GAAP </a:t>
            </a:r>
            <a:r>
              <a:rPr lang="zh-CN" altLang="en-US" sz="1200" dirty="0" smtClean="0">
                <a:solidFill>
                  <a:schemeClr val="bg1"/>
                </a:solidFill>
              </a:rPr>
              <a:t>账户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2" name="AutoShape 23"/>
          <p:cNvSpPr>
            <a:spLocks/>
          </p:cNvSpPr>
          <p:nvPr/>
        </p:nvSpPr>
        <p:spPr bwMode="auto">
          <a:xfrm rot="5400000">
            <a:off x="6956425" y="1206926"/>
            <a:ext cx="306388" cy="3516312"/>
          </a:xfrm>
          <a:prstGeom prst="rightBrace">
            <a:avLst>
              <a:gd name="adj1" fmla="val 44472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rot="10800000" vert="eaVert" wrap="none" tIns="91440" bIns="91440" anchor="ctr"/>
          <a:lstStyle/>
          <a:p>
            <a:endParaRPr lang="nl-NL" b="0"/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5432425" y="3742163"/>
            <a:ext cx="3505200" cy="184665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r>
              <a:rPr lang="zh-CN" altLang="en-US" sz="1200" b="0" dirty="0" smtClean="0"/>
              <a:t>能够自动从运行事务中抽取</a:t>
            </a:r>
            <a:r>
              <a:rPr lang="en-US" sz="1200" b="0" dirty="0" smtClean="0"/>
              <a:t>SAF</a:t>
            </a:r>
            <a:r>
              <a:rPr lang="zh-CN" altLang="en-US" sz="1200" b="0" dirty="0" smtClean="0"/>
              <a:t>数据</a:t>
            </a:r>
            <a:endParaRPr lang="en-US" sz="1200" b="0" dirty="0"/>
          </a:p>
          <a:p>
            <a:pPr marL="114300" lvl="1"/>
            <a:endParaRPr lang="en-GB" sz="1200" b="0" dirty="0"/>
          </a:p>
          <a:p>
            <a:pPr marL="114300" lvl="1"/>
            <a:r>
              <a:rPr lang="zh-CN" altLang="en-US" sz="1200" b="0" dirty="0" smtClean="0"/>
              <a:t>地点</a:t>
            </a:r>
            <a:endParaRPr lang="en-GB" sz="1200" b="0" dirty="0"/>
          </a:p>
          <a:p>
            <a:pPr marL="114300" lvl="1"/>
            <a:r>
              <a:rPr lang="zh-CN" altLang="en-US" sz="1200" b="0" dirty="0" smtClean="0"/>
              <a:t>产品类</a:t>
            </a:r>
            <a:endParaRPr lang="en-GB" sz="1200" b="0" dirty="0"/>
          </a:p>
          <a:p>
            <a:pPr marL="114300" lvl="1"/>
            <a:r>
              <a:rPr lang="zh-CN" altLang="en-US" sz="1200" b="0" dirty="0" smtClean="0"/>
              <a:t>地区</a:t>
            </a:r>
            <a:r>
              <a:rPr lang="en-GB" sz="1200" b="0" dirty="0" smtClean="0"/>
              <a:t> (</a:t>
            </a:r>
            <a:r>
              <a:rPr lang="zh-CN" altLang="en-US" sz="1200" b="0" dirty="0" smtClean="0"/>
              <a:t>客户</a:t>
            </a:r>
            <a:r>
              <a:rPr lang="en-GB" sz="1200" b="0" dirty="0" smtClean="0"/>
              <a:t>)</a:t>
            </a:r>
            <a:endParaRPr lang="en-GB" sz="1200" b="0" dirty="0"/>
          </a:p>
          <a:p>
            <a:pPr marL="114300" lvl="1"/>
            <a:r>
              <a:rPr lang="zh-CN" altLang="en-US" sz="1200" b="0" dirty="0" smtClean="0"/>
              <a:t>客户类型</a:t>
            </a:r>
            <a:endParaRPr lang="en-GB" sz="1200" b="0" dirty="0"/>
          </a:p>
          <a:p>
            <a:pPr marL="114300" lvl="1"/>
            <a:r>
              <a:rPr lang="zh-CN" altLang="en-US" sz="1200" b="0" dirty="0" smtClean="0"/>
              <a:t>供应商类型</a:t>
            </a:r>
            <a:endParaRPr lang="en-GB" sz="1200" b="0" dirty="0"/>
          </a:p>
          <a:p>
            <a:pPr marL="114300" lvl="1"/>
            <a:r>
              <a:rPr lang="zh-CN" altLang="en-US" sz="1200" b="0" dirty="0" smtClean="0"/>
              <a:t>物料类型</a:t>
            </a:r>
            <a:endParaRPr lang="en-GB" sz="1200" b="0" dirty="0"/>
          </a:p>
          <a:p>
            <a:pPr marL="114300" lvl="1"/>
            <a:r>
              <a:rPr lang="zh-CN" altLang="en-US" sz="1200" b="0" dirty="0" smtClean="0"/>
              <a:t>物料组</a:t>
            </a:r>
            <a:endParaRPr lang="en-GB" sz="1200" b="0" dirty="0"/>
          </a:p>
        </p:txBody>
      </p:sp>
      <p:sp>
        <p:nvSpPr>
          <p:cNvPr id="24" name="Text Box 22"/>
          <p:cNvSpPr txBox="1">
            <a:spLocks noChangeArrowheads="1"/>
          </p:cNvSpPr>
          <p:nvPr/>
        </p:nvSpPr>
        <p:spPr bwMode="auto">
          <a:xfrm>
            <a:off x="5427663" y="3103988"/>
            <a:ext cx="3506787" cy="673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/>
          <a:lstStyle/>
          <a:p>
            <a:r>
              <a:rPr lang="zh-CN" altLang="en-US" sz="1600" b="0" dirty="0" smtClean="0"/>
              <a:t>在一个过账行上最多达</a:t>
            </a:r>
            <a:r>
              <a:rPr lang="en-US" altLang="zh-CN" sz="1600" b="0" dirty="0" smtClean="0"/>
              <a:t>5</a:t>
            </a:r>
            <a:r>
              <a:rPr lang="zh-CN" altLang="en-US" sz="1600" b="0" dirty="0" smtClean="0"/>
              <a:t>个附加分析字段</a:t>
            </a:r>
            <a:endParaRPr lang="en-US" sz="1600" b="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</a:t>
            </a:r>
            <a:r>
              <a:rPr lang="zh-CN" altLang="en-US" dirty="0" smtClean="0"/>
              <a:t>财务分析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EF-QAD-040</a:t>
            </a:r>
            <a:endParaRPr lang="en-US" dirty="0"/>
          </a:p>
        </p:txBody>
      </p:sp>
      <p:grpSp>
        <p:nvGrpSpPr>
          <p:cNvPr id="25" name="Group 24"/>
          <p:cNvGrpSpPr/>
          <p:nvPr/>
        </p:nvGrpSpPr>
        <p:grpSpPr>
          <a:xfrm>
            <a:off x="297478" y="1169816"/>
            <a:ext cx="8540750" cy="4799013"/>
            <a:chOff x="438150" y="1752600"/>
            <a:chExt cx="8540750" cy="4799013"/>
          </a:xfrm>
        </p:grpSpPr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438150" y="1752600"/>
              <a:ext cx="3795713" cy="381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600" dirty="0" smtClean="0"/>
                <a:t>使得业务部门的执行和公司总的目标一致</a:t>
              </a:r>
              <a:endParaRPr lang="en-US" sz="1600" b="0" dirty="0">
                <a:latin typeface="+mj-lt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600" dirty="0" smtClean="0"/>
                <a:t>分析和报告用于从最高级别的执行人员到业务部门经理</a:t>
              </a:r>
              <a:endParaRPr lang="en-US" sz="1600" b="0" dirty="0">
                <a:latin typeface="+mj-lt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600" dirty="0" smtClean="0">
                  <a:latin typeface="+mj-lt"/>
                </a:rPr>
                <a:t>多层会计支持模拟和假设分析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600" dirty="0" smtClean="0">
                  <a:latin typeface="+mj-lt"/>
                </a:rPr>
                <a:t>丰富的的下拉和分析能力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600" dirty="0" smtClean="0">
                  <a:latin typeface="+mj-lt"/>
                </a:rPr>
                <a:t>集合客户和供应商信息的控制板</a:t>
              </a:r>
              <a:endParaRPr lang="en-US" sz="1600" b="0" dirty="0">
                <a:latin typeface="+mj-lt"/>
              </a:endParaRPr>
            </a:p>
            <a:p>
              <a:pPr marL="342900" indent="-342900" algn="l">
                <a:spcBef>
                  <a:spcPct val="20000"/>
                </a:spcBef>
                <a:buClr>
                  <a:srgbClr val="890C4C"/>
                </a:buClr>
                <a:buFont typeface="Webdings" pitchFamily="18" charset="2"/>
                <a:buChar char="5"/>
              </a:pPr>
              <a:endParaRPr lang="en-US" sz="1600" b="0" dirty="0">
                <a:latin typeface="+mj-lt"/>
              </a:endParaRPr>
            </a:p>
          </p:txBody>
        </p:sp>
        <p:sp>
          <p:nvSpPr>
            <p:cNvPr id="5" name="Text Box 4"/>
            <p:cNvSpPr txBox="1">
              <a:spLocks noChangeArrowheads="1"/>
            </p:cNvSpPr>
            <p:nvPr/>
          </p:nvSpPr>
          <p:spPr bwMode="auto">
            <a:xfrm>
              <a:off x="4646613" y="1825625"/>
              <a:ext cx="4238625" cy="7386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</a:pPr>
              <a:r>
                <a:rPr lang="zh-CN" altLang="en-US" sz="2000" dirty="0" smtClean="0">
                  <a:solidFill>
                    <a:srgbClr val="5A87C6"/>
                  </a:solidFill>
                  <a:latin typeface="+mj-lt"/>
                </a:rPr>
                <a:t>确保业务分析的整体状态能作为</a:t>
              </a:r>
              <a:r>
                <a:rPr lang="en-US" altLang="zh-CN" sz="2000" dirty="0" smtClean="0">
                  <a:solidFill>
                    <a:srgbClr val="5A87C6"/>
                  </a:solidFill>
                  <a:latin typeface="+mj-lt"/>
                </a:rPr>
                <a:t>CFO</a:t>
              </a:r>
              <a:r>
                <a:rPr lang="zh-CN" altLang="en-US" sz="2000" dirty="0" smtClean="0">
                  <a:solidFill>
                    <a:srgbClr val="5A87C6"/>
                  </a:solidFill>
                  <a:latin typeface="+mj-lt"/>
                </a:rPr>
                <a:t>分析的战略选择</a:t>
              </a:r>
              <a:endParaRPr lang="en-US" sz="2000" dirty="0">
                <a:solidFill>
                  <a:srgbClr val="5A87C6"/>
                </a:solidFill>
                <a:latin typeface="+mj-lt"/>
              </a:endParaRPr>
            </a:p>
          </p:txBody>
        </p:sp>
        <p:pic>
          <p:nvPicPr>
            <p:cNvPr id="6" name="Picture 24"/>
            <p:cNvPicPr>
              <a:picLocks noChangeAspect="1" noChangeArrowheads="1"/>
            </p:cNvPicPr>
            <p:nvPr/>
          </p:nvPicPr>
          <p:blipFill>
            <a:blip r:embed="rId2"/>
            <a:srcRect l="8571" t="28648" r="8382" b="16800"/>
            <a:stretch>
              <a:fillRect/>
            </a:stretch>
          </p:blipFill>
          <p:spPr bwMode="auto">
            <a:xfrm>
              <a:off x="4148138" y="2816225"/>
              <a:ext cx="4830762" cy="19843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grpSp>
          <p:nvGrpSpPr>
            <p:cNvPr id="7" name="Group 42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8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1100" dirty="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1100" dirty="0">
                    <a:latin typeface="+mj-lt"/>
                  </a:rPr>
                  <a:t>Financials</a:t>
                </a:r>
              </a:p>
            </p:txBody>
          </p:sp>
          <p:sp>
            <p:nvSpPr>
              <p:cNvPr id="9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10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11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12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13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14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15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16" name="Text Box 141"/>
              <p:cNvSpPr txBox="1">
                <a:spLocks noChangeArrowheads="1"/>
              </p:cNvSpPr>
              <p:nvPr/>
            </p:nvSpPr>
            <p:spPr bwMode="auto">
              <a:xfrm>
                <a:off x="4300416" y="6064885"/>
                <a:ext cx="1498600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17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0188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18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19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20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chemeClr val="accent6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21" name="Text Box 141"/>
              <p:cNvSpPr txBox="1">
                <a:spLocks noChangeArrowheads="1"/>
              </p:cNvSpPr>
              <p:nvPr/>
            </p:nvSpPr>
            <p:spPr bwMode="auto">
              <a:xfrm>
                <a:off x="4300416" y="5823585"/>
                <a:ext cx="1498600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22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177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23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24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</p:grpSp>
      <p:sp>
        <p:nvSpPr>
          <p:cNvPr id="26" name="Rectangle 100"/>
          <p:cNvSpPr>
            <a:spLocks noChangeArrowheads="1"/>
          </p:cNvSpPr>
          <p:nvPr/>
        </p:nvSpPr>
        <p:spPr bwMode="auto">
          <a:xfrm>
            <a:off x="322618" y="5122843"/>
            <a:ext cx="8447088" cy="860425"/>
          </a:xfrm>
          <a:prstGeom prst="rect">
            <a:avLst/>
          </a:prstGeom>
          <a:solidFill>
            <a:srgbClr val="BCCEE8"/>
          </a:solidFill>
          <a:ln w="1587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r>
              <a:rPr lang="zh-CN" altLang="en-US" sz="1100" dirty="0" smtClean="0"/>
              <a:t>企业版</a:t>
            </a:r>
            <a:endParaRPr lang="en-US" altLang="zh-CN" sz="1100" dirty="0" smtClean="0"/>
          </a:p>
          <a:p>
            <a:r>
              <a:rPr lang="zh-CN" altLang="en-US" sz="1100" dirty="0" smtClean="0"/>
              <a:t>财务</a:t>
            </a:r>
            <a:endParaRPr lang="en-US" sz="1100" dirty="0">
              <a:latin typeface="+mj-lt"/>
            </a:endParaRPr>
          </a:p>
        </p:txBody>
      </p:sp>
      <p:sp>
        <p:nvSpPr>
          <p:cNvPr id="27" name="Text Box 156"/>
          <p:cNvSpPr txBox="1">
            <a:spLocks noChangeArrowheads="1"/>
          </p:cNvSpPr>
          <p:nvPr/>
        </p:nvSpPr>
        <p:spPr bwMode="auto">
          <a:xfrm>
            <a:off x="3680059" y="5674111"/>
            <a:ext cx="1252538" cy="242432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应收账款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28" name="Text Box 103"/>
          <p:cNvSpPr txBox="1">
            <a:spLocks noChangeArrowheads="1"/>
          </p:cNvSpPr>
          <p:nvPr/>
        </p:nvSpPr>
        <p:spPr bwMode="auto">
          <a:xfrm>
            <a:off x="1174984" y="5669345"/>
            <a:ext cx="1252538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总账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29" name="Text Box 104"/>
          <p:cNvSpPr txBox="1">
            <a:spLocks noChangeArrowheads="1"/>
          </p:cNvSpPr>
          <p:nvPr/>
        </p:nvSpPr>
        <p:spPr bwMode="auto">
          <a:xfrm>
            <a:off x="4932597" y="5669345"/>
            <a:ext cx="1252537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应付账款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0" name="Text Box 105"/>
          <p:cNvSpPr txBox="1">
            <a:spLocks noChangeArrowheads="1"/>
          </p:cNvSpPr>
          <p:nvPr/>
        </p:nvSpPr>
        <p:spPr bwMode="auto">
          <a:xfrm>
            <a:off x="2427522" y="5669345"/>
            <a:ext cx="1254125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多货币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1" name="Text Box 106"/>
          <p:cNvSpPr txBox="1">
            <a:spLocks noChangeArrowheads="1"/>
          </p:cNvSpPr>
          <p:nvPr/>
        </p:nvSpPr>
        <p:spPr bwMode="auto">
          <a:xfrm>
            <a:off x="6185134" y="5669345"/>
            <a:ext cx="1254125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银行</a:t>
            </a:r>
            <a:r>
              <a:rPr lang="en-US" sz="800" dirty="0" smtClean="0">
                <a:solidFill>
                  <a:schemeClr val="bg1"/>
                </a:solidFill>
              </a:rPr>
              <a:t>/</a:t>
            </a:r>
            <a:r>
              <a:rPr lang="zh-CN" altLang="en-US" sz="800" dirty="0" smtClean="0">
                <a:solidFill>
                  <a:schemeClr val="bg1"/>
                </a:solidFill>
              </a:rPr>
              <a:t>现金管理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2" name="Text Box 107"/>
          <p:cNvSpPr txBox="1">
            <a:spLocks noChangeArrowheads="1"/>
          </p:cNvSpPr>
          <p:nvPr/>
        </p:nvSpPr>
        <p:spPr bwMode="auto">
          <a:xfrm>
            <a:off x="7437672" y="5669345"/>
            <a:ext cx="1252537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成本管理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3" name="Text Box 140"/>
          <p:cNvSpPr txBox="1">
            <a:spLocks noChangeArrowheads="1"/>
          </p:cNvSpPr>
          <p:nvPr/>
        </p:nvSpPr>
        <p:spPr bwMode="auto">
          <a:xfrm>
            <a:off x="1174984" y="5429456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报表合并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34" name="Text Box 141"/>
          <p:cNvSpPr txBox="1">
            <a:spLocks noChangeArrowheads="1"/>
          </p:cNvSpPr>
          <p:nvPr/>
        </p:nvSpPr>
        <p:spPr bwMode="auto">
          <a:xfrm>
            <a:off x="4184884" y="5429456"/>
            <a:ext cx="1498600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财务共享服务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5" name="Text Box 142"/>
          <p:cNvSpPr txBox="1">
            <a:spLocks noChangeArrowheads="1"/>
          </p:cNvSpPr>
          <p:nvPr/>
        </p:nvSpPr>
        <p:spPr bwMode="auto">
          <a:xfrm>
            <a:off x="2683109" y="5429456"/>
            <a:ext cx="1500188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分配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36" name="Text Box 144"/>
          <p:cNvSpPr txBox="1">
            <a:spLocks noChangeArrowheads="1"/>
          </p:cNvSpPr>
          <p:nvPr/>
        </p:nvSpPr>
        <p:spPr bwMode="auto">
          <a:xfrm>
            <a:off x="5681897" y="5429456"/>
            <a:ext cx="1500187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信贷管理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7" name="Text Box 145"/>
          <p:cNvSpPr txBox="1">
            <a:spLocks noChangeArrowheads="1"/>
          </p:cNvSpPr>
          <p:nvPr/>
        </p:nvSpPr>
        <p:spPr bwMode="auto">
          <a:xfrm>
            <a:off x="7182084" y="5429456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税管理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8" name="Text Box 140"/>
          <p:cNvSpPr txBox="1">
            <a:spLocks noChangeArrowheads="1"/>
          </p:cNvSpPr>
          <p:nvPr/>
        </p:nvSpPr>
        <p:spPr bwMode="auto">
          <a:xfrm>
            <a:off x="1174984" y="5187978"/>
            <a:ext cx="1508125" cy="247833"/>
          </a:xfrm>
          <a:prstGeom prst="rect">
            <a:avLst/>
          </a:prstGeom>
          <a:solidFill>
            <a:schemeClr val="accent6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财务分析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9" name="Text Box 141"/>
          <p:cNvSpPr txBox="1">
            <a:spLocks noChangeArrowheads="1"/>
          </p:cNvSpPr>
          <p:nvPr/>
        </p:nvSpPr>
        <p:spPr bwMode="auto">
          <a:xfrm>
            <a:off x="4184884" y="5187978"/>
            <a:ext cx="1498600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多</a:t>
            </a:r>
            <a:r>
              <a:rPr lang="en-US" sz="800" dirty="0" smtClean="0">
                <a:solidFill>
                  <a:schemeClr val="bg1"/>
                </a:solidFill>
              </a:rPr>
              <a:t>-</a:t>
            </a:r>
            <a:r>
              <a:rPr lang="zh-CN" altLang="en-US" sz="800" dirty="0" smtClean="0">
                <a:solidFill>
                  <a:schemeClr val="bg1"/>
                </a:solidFill>
              </a:rPr>
              <a:t>会计准则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40" name="Text Box 142"/>
          <p:cNvSpPr txBox="1">
            <a:spLocks noChangeArrowheads="1"/>
          </p:cNvSpPr>
          <p:nvPr/>
        </p:nvSpPr>
        <p:spPr bwMode="auto">
          <a:xfrm>
            <a:off x="2684697" y="5187978"/>
            <a:ext cx="150177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管理报表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41" name="Text Box 144"/>
          <p:cNvSpPr txBox="1">
            <a:spLocks noChangeArrowheads="1"/>
          </p:cNvSpPr>
          <p:nvPr/>
        </p:nvSpPr>
        <p:spPr bwMode="auto">
          <a:xfrm>
            <a:off x="5681897" y="5187978"/>
            <a:ext cx="1500187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预算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42" name="Text Box 145"/>
          <p:cNvSpPr txBox="1">
            <a:spLocks noChangeArrowheads="1"/>
          </p:cNvSpPr>
          <p:nvPr/>
        </p:nvSpPr>
        <p:spPr bwMode="auto">
          <a:xfrm>
            <a:off x="7182084" y="5187979"/>
            <a:ext cx="1508125" cy="24147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治理</a:t>
            </a:r>
            <a:r>
              <a:rPr lang="en-US" sz="800" dirty="0" smtClean="0">
                <a:solidFill>
                  <a:schemeClr val="bg1"/>
                </a:solidFill>
              </a:rPr>
              <a:t>, </a:t>
            </a:r>
            <a:r>
              <a:rPr lang="zh-CN" altLang="en-US" sz="800" dirty="0" smtClean="0">
                <a:solidFill>
                  <a:schemeClr val="bg1"/>
                </a:solidFill>
              </a:rPr>
              <a:t>风险</a:t>
            </a:r>
            <a:r>
              <a:rPr lang="en-US" sz="800" dirty="0" smtClean="0">
                <a:solidFill>
                  <a:schemeClr val="bg1"/>
                </a:solidFill>
              </a:rPr>
              <a:t>&amp; </a:t>
            </a:r>
            <a:r>
              <a:rPr lang="zh-CN" altLang="en-US" sz="800" dirty="0" smtClean="0">
                <a:solidFill>
                  <a:schemeClr val="bg1"/>
                </a:solidFill>
              </a:rPr>
              <a:t>合规</a:t>
            </a:r>
            <a:endParaRPr lang="en-US" sz="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 smtClean="0"/>
              <a:t>SAF</a:t>
            </a:r>
            <a:r>
              <a:rPr lang="zh-CN" altLang="en-US" sz="2000" dirty="0" smtClean="0"/>
              <a:t>：补充分析字段</a:t>
            </a:r>
          </a:p>
          <a:p>
            <a:r>
              <a:rPr lang="zh-CN" altLang="en-US" sz="2000" dirty="0" smtClean="0"/>
              <a:t>附加信息链接到</a:t>
            </a:r>
            <a:r>
              <a:rPr lang="en-US" altLang="zh-CN" sz="2000" dirty="0" smtClean="0"/>
              <a:t>GL</a:t>
            </a:r>
            <a:r>
              <a:rPr lang="zh-CN" altLang="en-US" sz="2000" dirty="0" smtClean="0"/>
              <a:t>事务特定帐户，子帐户，成本中心和项目组合</a:t>
            </a:r>
          </a:p>
          <a:p>
            <a:r>
              <a:rPr lang="zh-CN" altLang="en-US" sz="2000" dirty="0" smtClean="0"/>
              <a:t>一个过账行最大五个</a:t>
            </a:r>
            <a:r>
              <a:rPr lang="en-US" altLang="zh-CN" sz="2000" dirty="0" smtClean="0"/>
              <a:t>SAF</a:t>
            </a:r>
          </a:p>
          <a:p>
            <a:r>
              <a:rPr lang="zh-CN" altLang="en-US" sz="2000" dirty="0" smtClean="0"/>
              <a:t>自动缺省</a:t>
            </a:r>
          </a:p>
          <a:p>
            <a:r>
              <a:rPr lang="zh-CN" altLang="en-US" sz="2000" dirty="0" smtClean="0"/>
              <a:t>可以定义从操作事务或自定义的分析数据来的</a:t>
            </a:r>
            <a:r>
              <a:rPr lang="en-US" altLang="zh-CN" sz="2000" dirty="0" smtClean="0"/>
              <a:t>SAF</a:t>
            </a:r>
            <a:r>
              <a:rPr lang="zh-CN" altLang="en-US" sz="2000" dirty="0" smtClean="0"/>
              <a:t>数据</a:t>
            </a:r>
            <a:endParaRPr lang="en-US" sz="2000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在总账中附加代码维度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48730" y="6638544"/>
            <a:ext cx="1095270" cy="219456"/>
          </a:xfrm>
        </p:spPr>
        <p:txBody>
          <a:bodyPr/>
          <a:lstStyle/>
          <a:p>
            <a:r>
              <a:rPr lang="en-US" smtClean="0"/>
              <a:t>EF-QAD-390</a:t>
            </a:r>
            <a:endParaRPr lang="en-US" dirty="0"/>
          </a:p>
        </p:txBody>
      </p:sp>
      <p:pic>
        <p:nvPicPr>
          <p:cNvPr id="23" name="Picture 2" descr="SA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23825" y="2790825"/>
            <a:ext cx="5138737" cy="2257425"/>
          </a:xfrm>
          <a:prstGeom prst="rect">
            <a:avLst/>
          </a:prstGeom>
          <a:noFill/>
        </p:spPr>
      </p:pic>
      <p:pic>
        <p:nvPicPr>
          <p:cNvPr id="6" name="Picture 6" descr="JE_SA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3867" y="3230033"/>
            <a:ext cx="4429125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01658"/>
            <a:ext cx="8229600" cy="5424523"/>
          </a:xfrm>
        </p:spPr>
        <p:txBody>
          <a:bodyPr/>
          <a:lstStyle/>
          <a:p>
            <a:r>
              <a:rPr lang="zh-CN" altLang="en-US" dirty="0" smtClean="0"/>
              <a:t>二次分组的帐户</a:t>
            </a:r>
          </a:p>
          <a:p>
            <a:r>
              <a:rPr lang="zh-CN" altLang="en-US" dirty="0" smtClean="0"/>
              <a:t>跨域</a:t>
            </a:r>
          </a:p>
          <a:p>
            <a:pPr lvl="1"/>
            <a:r>
              <a:rPr lang="zh-CN" altLang="en-US" dirty="0" smtClean="0"/>
              <a:t>维护在系统层</a:t>
            </a:r>
          </a:p>
          <a:p>
            <a:r>
              <a:rPr lang="zh-CN" altLang="en-US" dirty="0" smtClean="0"/>
              <a:t>多种结构</a:t>
            </a:r>
          </a:p>
          <a:p>
            <a:r>
              <a:rPr lang="zh-CN" altLang="en-US" dirty="0" smtClean="0"/>
              <a:t>通过交叉引用映射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替换会计科目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77908" y="6638544"/>
            <a:ext cx="1266092" cy="219456"/>
          </a:xfrm>
        </p:spPr>
        <p:txBody>
          <a:bodyPr/>
          <a:lstStyle/>
          <a:p>
            <a:r>
              <a:rPr lang="en-US" smtClean="0"/>
              <a:t>EF-QAD-395</a:t>
            </a:r>
            <a:endParaRPr lang="en-US" dirty="0"/>
          </a:p>
        </p:txBody>
      </p:sp>
      <p:pic>
        <p:nvPicPr>
          <p:cNvPr id="6" name="Picture 4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3200" y="3949307"/>
            <a:ext cx="2009775" cy="179546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2465480" y="4641457"/>
            <a:ext cx="1845266" cy="13525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zh-CN" altLang="en-US" sz="1400" dirty="0" smtClean="0"/>
              <a:t>通用交叉参考</a:t>
            </a:r>
            <a:endParaRPr lang="en-US" altLang="zh-CN" sz="1400" dirty="0" smtClean="0"/>
          </a:p>
          <a:p>
            <a:pPr algn="ctr">
              <a:defRPr/>
            </a:pPr>
            <a:r>
              <a:rPr lang="zh-CN" altLang="en-US" sz="1400" dirty="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>源</a:t>
            </a:r>
            <a:r>
              <a:rPr lang="en-US" sz="1400" dirty="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> </a:t>
            </a:r>
            <a:r>
              <a:rPr lang="en-US" sz="14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>=&gt; </a:t>
            </a:r>
            <a:r>
              <a:rPr lang="zh-CN" altLang="en-US" sz="1400" dirty="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>目标</a:t>
            </a:r>
            <a:endParaRPr lang="en-US" sz="1400" dirty="0">
              <a:solidFill>
                <a:schemeClr val="accent5">
                  <a:lumMod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03853" y="4660507"/>
            <a:ext cx="1685925" cy="123666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zh-CN" altLang="en-US" sz="1400" dirty="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>运行图</a:t>
            </a:r>
            <a:r>
              <a:rPr lang="en-US" sz="1400" dirty="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>&amp;</a:t>
            </a:r>
            <a:r>
              <a:rPr lang="en-US" sz="14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/>
            </a:r>
            <a:br>
              <a:rPr lang="en-US" sz="14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</a:br>
            <a:r>
              <a:rPr lang="zh-CN" altLang="en-US" sz="1400" dirty="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>事务</a:t>
            </a:r>
            <a:endParaRPr lang="en-US" sz="1400" dirty="0">
              <a:solidFill>
                <a:schemeClr val="accent5">
                  <a:lumMod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4583113" y="4741469"/>
            <a:ext cx="1571625" cy="12144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zh-CN" altLang="en-US" sz="1400" dirty="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>替代</a:t>
            </a:r>
            <a:r>
              <a:rPr lang="en-US" sz="1400" dirty="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> </a:t>
            </a:r>
            <a:r>
              <a:rPr lang="en-US" sz="14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>COA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6921500" y="4770044"/>
            <a:ext cx="1571625" cy="12144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zh-CN" altLang="en-US" sz="1400" dirty="0" smtClean="0">
                <a:solidFill>
                  <a:srgbClr val="1E3355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报表</a:t>
            </a:r>
            <a:endParaRPr lang="en-US" altLang="zh-CN" sz="1400" dirty="0">
              <a:solidFill>
                <a:srgbClr val="1E3355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1" name="Right Arrow 10"/>
          <p:cNvSpPr/>
          <p:nvPr/>
        </p:nvSpPr>
        <p:spPr bwMode="auto">
          <a:xfrm>
            <a:off x="2016759" y="5089132"/>
            <a:ext cx="563563" cy="40322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2" name="Right Arrow 35"/>
          <p:cNvSpPr/>
          <p:nvPr/>
        </p:nvSpPr>
        <p:spPr bwMode="auto">
          <a:xfrm>
            <a:off x="4156075" y="5095482"/>
            <a:ext cx="563563" cy="40322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3" name="Right Arrow 12"/>
          <p:cNvSpPr/>
          <p:nvPr/>
        </p:nvSpPr>
        <p:spPr bwMode="auto">
          <a:xfrm>
            <a:off x="6353175" y="5154219"/>
            <a:ext cx="565150" cy="40322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endParaRPr lang="zh-CN" altLang="en-US">
              <a:ea typeface="宋体" pitchFamily="2" charset="-122"/>
            </a:endParaRPr>
          </a:p>
        </p:txBody>
      </p:sp>
      <p:grpSp>
        <p:nvGrpSpPr>
          <p:cNvPr id="5" name="Group 24"/>
          <p:cNvGrpSpPr>
            <a:grpSpLocks/>
          </p:cNvGrpSpPr>
          <p:nvPr/>
        </p:nvGrpSpPr>
        <p:grpSpPr bwMode="auto">
          <a:xfrm>
            <a:off x="815975" y="3874683"/>
            <a:ext cx="4600575" cy="695323"/>
            <a:chOff x="1381124" y="2657474"/>
            <a:chExt cx="3859213" cy="466725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3419929" y="3003789"/>
              <a:ext cx="1820408" cy="120410"/>
            </a:xfrm>
            <a:prstGeom prst="rect">
              <a:avLst/>
            </a:prstGeom>
            <a:grpFill/>
            <a:ln w="9525" algn="ctr">
              <a:solidFill>
                <a:srgbClr val="1E3355"/>
              </a:solidFill>
              <a:miter lim="800000"/>
              <a:headEnd/>
              <a:tailEnd/>
            </a:ln>
            <a:effectLst>
              <a:outerShdw dist="63500" dir="3187806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800" dirty="0" smtClean="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</a:rPr>
                <a:t>替代账户</a:t>
              </a:r>
              <a:endParaRPr lang="en-US" sz="8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endParaRPr>
            </a:p>
          </p:txBody>
        </p:sp>
        <p:sp>
          <p:nvSpPr>
            <p:cNvPr id="16" name="Rectangle 8"/>
            <p:cNvSpPr>
              <a:spLocks noChangeArrowheads="1"/>
            </p:cNvSpPr>
            <p:nvPr/>
          </p:nvSpPr>
          <p:spPr bwMode="auto">
            <a:xfrm>
              <a:off x="1381124" y="3003789"/>
              <a:ext cx="480737" cy="120410"/>
            </a:xfrm>
            <a:prstGeom prst="rect">
              <a:avLst/>
            </a:prstGeom>
            <a:grpFill/>
            <a:ln w="9525" algn="ctr">
              <a:solidFill>
                <a:srgbClr val="1E3355"/>
              </a:solidFill>
              <a:miter lim="800000"/>
              <a:headEnd/>
              <a:tailEnd/>
            </a:ln>
            <a:effectLst>
              <a:outerShdw dist="63500" dir="3187806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800" dirty="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</a:rPr>
                <a:t>GL </a:t>
              </a:r>
              <a:r>
                <a:rPr lang="zh-CN" altLang="en-US" sz="800" dirty="0" smtClean="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</a:rPr>
                <a:t>账户</a:t>
              </a:r>
              <a:endParaRPr lang="en-US" sz="8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endParaRPr>
            </a:p>
          </p:txBody>
        </p:sp>
        <p:sp>
          <p:nvSpPr>
            <p:cNvPr id="17" name="Rectangle 8"/>
            <p:cNvSpPr>
              <a:spLocks noChangeArrowheads="1"/>
            </p:cNvSpPr>
            <p:nvPr/>
          </p:nvSpPr>
          <p:spPr bwMode="auto">
            <a:xfrm>
              <a:off x="1896485" y="3003789"/>
              <a:ext cx="420811" cy="120410"/>
            </a:xfrm>
            <a:prstGeom prst="rect">
              <a:avLst/>
            </a:prstGeom>
            <a:grpFill/>
            <a:ln w="9525" algn="ctr">
              <a:solidFill>
                <a:srgbClr val="1E3355"/>
              </a:solidFill>
              <a:miter lim="800000"/>
              <a:headEnd/>
              <a:tailEnd/>
            </a:ln>
            <a:effectLst>
              <a:outerShdw dist="63500" dir="3187806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800" dirty="0" smtClean="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</a:rPr>
                <a:t>子账户</a:t>
              </a:r>
              <a:r>
                <a:rPr lang="en-US" sz="800" dirty="0" smtClean="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</a:rPr>
                <a:t>t</a:t>
              </a:r>
              <a:r>
                <a:rPr lang="en-US" sz="800" dirty="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</a:rPr>
                <a:t>.</a:t>
              </a:r>
            </a:p>
          </p:txBody>
        </p:sp>
        <p:sp>
          <p:nvSpPr>
            <p:cNvPr id="18" name="Rectangle 8"/>
            <p:cNvSpPr>
              <a:spLocks noChangeArrowheads="1"/>
            </p:cNvSpPr>
            <p:nvPr/>
          </p:nvSpPr>
          <p:spPr bwMode="auto">
            <a:xfrm>
              <a:off x="2351920" y="3003789"/>
              <a:ext cx="480737" cy="120410"/>
            </a:xfrm>
            <a:prstGeom prst="rect">
              <a:avLst/>
            </a:prstGeom>
            <a:grpFill/>
            <a:ln w="9525" algn="ctr">
              <a:solidFill>
                <a:srgbClr val="1E3355"/>
              </a:solidFill>
              <a:miter lim="800000"/>
              <a:headEnd/>
              <a:tailEnd/>
            </a:ln>
            <a:effectLst>
              <a:outerShdw dist="63500" dir="3187806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800" dirty="0" smtClean="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</a:rPr>
                <a:t>成本中心</a:t>
              </a:r>
              <a:endParaRPr lang="en-US" sz="8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2867281" y="3003789"/>
              <a:ext cx="368876" cy="120410"/>
            </a:xfrm>
            <a:prstGeom prst="rect">
              <a:avLst/>
            </a:prstGeom>
            <a:grpFill/>
            <a:ln w="9525" algn="ctr">
              <a:solidFill>
                <a:srgbClr val="1E3355"/>
              </a:solidFill>
              <a:miter lim="800000"/>
              <a:headEnd/>
              <a:tailEnd/>
            </a:ln>
            <a:effectLst>
              <a:outerShdw dist="63500" dir="3187806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800" dirty="0" smtClean="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</a:rPr>
                <a:t>项目</a:t>
              </a:r>
              <a:endParaRPr lang="en-US" sz="8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1393110" y="2866328"/>
              <a:ext cx="1820408" cy="120411"/>
            </a:xfrm>
            <a:prstGeom prst="rect">
              <a:avLst/>
            </a:prstGeom>
            <a:grpFill/>
            <a:ln w="9525" algn="ctr">
              <a:solidFill>
                <a:srgbClr val="1E3355"/>
              </a:solidFill>
              <a:miter lim="800000"/>
              <a:headEnd/>
              <a:tailEnd/>
            </a:ln>
            <a:effectLst>
              <a:outerShdw dist="12700" dir="108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800" dirty="0" smtClean="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</a:rPr>
                <a:t>源</a:t>
              </a:r>
              <a:endParaRPr lang="en-US" sz="8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419929" y="2866328"/>
              <a:ext cx="1820408" cy="120411"/>
            </a:xfrm>
            <a:prstGeom prst="rect">
              <a:avLst/>
            </a:prstGeom>
            <a:grpFill/>
            <a:ln w="9525" algn="ctr">
              <a:solidFill>
                <a:srgbClr val="1E3355"/>
              </a:solidFill>
              <a:miter lim="800000"/>
              <a:headEnd/>
              <a:tailEnd/>
            </a:ln>
            <a:effectLst>
              <a:outerShdw dist="12700" dir="108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800" dirty="0" smtClean="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</a:rPr>
                <a:t>目标</a:t>
              </a:r>
              <a:endParaRPr lang="en-US" sz="8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endParaRPr>
            </a:p>
          </p:txBody>
        </p:sp>
        <p:sp>
          <p:nvSpPr>
            <p:cNvPr id="22" name="Curved Down Arrow 23"/>
            <p:cNvSpPr>
              <a:spLocks noChangeArrowheads="1"/>
            </p:cNvSpPr>
            <p:nvPr/>
          </p:nvSpPr>
          <p:spPr bwMode="auto">
            <a:xfrm>
              <a:off x="2780241" y="2657474"/>
              <a:ext cx="1067085" cy="192181"/>
            </a:xfrm>
            <a:prstGeom prst="curvedDownArrow">
              <a:avLst>
                <a:gd name="adj1" fmla="val 25012"/>
                <a:gd name="adj2" fmla="val 49998"/>
                <a:gd name="adj3" fmla="val 25000"/>
              </a:avLst>
            </a:prstGeom>
            <a:grpFill/>
            <a:ln w="9525" algn="ctr">
              <a:solidFill>
                <a:schemeClr val="tx1"/>
              </a:solidFill>
              <a:round/>
              <a:headEnd/>
              <a:tailEnd/>
            </a:ln>
            <a:effectLst>
              <a:outerShdw dist="12700" dir="10800000" algn="ctr" rotWithShape="0">
                <a:srgbClr val="808080"/>
              </a:outerShdw>
            </a:effectLst>
          </p:spPr>
          <p:txBody>
            <a:bodyPr wrap="none" tIns="91440" bIns="91440" anchor="ctr"/>
            <a:lstStyle/>
            <a:p>
              <a:pPr algn="ctr"/>
              <a:endParaRPr lang="nl-NL" sz="800"/>
            </a:p>
          </p:txBody>
        </p:sp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事务金额总存于</a:t>
            </a:r>
            <a:r>
              <a:rPr lang="en-US" dirty="0" smtClean="0"/>
              <a:t> </a:t>
            </a:r>
          </a:p>
          <a:p>
            <a:pPr lvl="1"/>
            <a:r>
              <a:rPr lang="zh-CN" altLang="en-US" dirty="0" smtClean="0"/>
              <a:t>事务货币</a:t>
            </a:r>
            <a:endParaRPr lang="en-US" dirty="0" smtClean="0"/>
          </a:p>
          <a:p>
            <a:pPr lvl="1"/>
            <a:r>
              <a:rPr lang="zh-CN" altLang="en-US" dirty="0" smtClean="0"/>
              <a:t>本位币</a:t>
            </a:r>
            <a:r>
              <a:rPr lang="en-US" dirty="0" smtClean="0"/>
              <a:t> </a:t>
            </a:r>
          </a:p>
          <a:p>
            <a:pPr lvl="1"/>
            <a:r>
              <a:rPr lang="zh-CN" altLang="en-US" dirty="0" smtClean="0"/>
              <a:t>法定货币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双本位币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38681" y="6638544"/>
            <a:ext cx="1105319" cy="219456"/>
          </a:xfrm>
        </p:spPr>
        <p:txBody>
          <a:bodyPr/>
          <a:lstStyle/>
          <a:p>
            <a:r>
              <a:rPr lang="en-US" smtClean="0"/>
              <a:t>EF-QAD-400</a:t>
            </a: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396912" y="3468331"/>
            <a:ext cx="8345488" cy="1846263"/>
            <a:chOff x="457200" y="3749675"/>
            <a:chExt cx="8345488" cy="1846263"/>
          </a:xfrm>
        </p:grpSpPr>
        <p:sp>
          <p:nvSpPr>
            <p:cNvPr id="5" name="AutoShape 7"/>
            <p:cNvSpPr>
              <a:spLocks noChangeArrowheads="1"/>
            </p:cNvSpPr>
            <p:nvPr/>
          </p:nvSpPr>
          <p:spPr bwMode="auto">
            <a:xfrm>
              <a:off x="5748338" y="3749675"/>
              <a:ext cx="1231900" cy="504825"/>
            </a:xfrm>
            <a:prstGeom prst="wedgeRectCallout">
              <a:avLst>
                <a:gd name="adj1" fmla="val 27708"/>
                <a:gd name="adj2" fmla="val 166981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r>
                <a:rPr lang="zh-CN" altLang="en-US" sz="1200" dirty="0" smtClean="0"/>
                <a:t>用</a:t>
              </a:r>
              <a:r>
                <a:rPr lang="en-US" sz="1200" dirty="0" smtClean="0"/>
                <a:t> </a:t>
              </a:r>
              <a:r>
                <a:rPr lang="en-US" sz="1200" dirty="0"/>
                <a:t>USD </a:t>
              </a:r>
              <a:endParaRPr lang="en-US" sz="1200" dirty="0" smtClean="0"/>
            </a:p>
            <a:p>
              <a:pPr algn="ctr"/>
              <a:r>
                <a:rPr lang="en-US" sz="1200" dirty="0" smtClean="0"/>
                <a:t>(</a:t>
              </a:r>
              <a:r>
                <a:rPr lang="zh-CN" altLang="en-US" sz="1200" dirty="0" smtClean="0"/>
                <a:t>事务</a:t>
              </a:r>
              <a:r>
                <a:rPr lang="en-US" sz="1200" dirty="0" smtClean="0"/>
                <a:t>)</a:t>
              </a:r>
              <a:endParaRPr lang="en-US" sz="1200" dirty="0"/>
            </a:p>
          </p:txBody>
        </p:sp>
        <p:sp>
          <p:nvSpPr>
            <p:cNvPr id="6" name="AutoShape 8"/>
            <p:cNvSpPr>
              <a:spLocks noChangeArrowheads="1"/>
            </p:cNvSpPr>
            <p:nvPr/>
          </p:nvSpPr>
          <p:spPr bwMode="auto">
            <a:xfrm>
              <a:off x="3798888" y="3756025"/>
              <a:ext cx="1231900" cy="504825"/>
            </a:xfrm>
            <a:prstGeom prst="wedgeRectCallout">
              <a:avLst>
                <a:gd name="adj1" fmla="val 84921"/>
                <a:gd name="adj2" fmla="val 176731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r>
                <a:rPr lang="zh-CN" altLang="en-US" sz="1200" dirty="0" smtClean="0"/>
                <a:t>用</a:t>
              </a:r>
              <a:r>
                <a:rPr lang="en-US" sz="1200" dirty="0" smtClean="0"/>
                <a:t>USD </a:t>
              </a:r>
              <a:r>
                <a:rPr lang="en-US" sz="1200" dirty="0"/>
                <a:t/>
              </a:r>
              <a:br>
                <a:rPr lang="en-US" sz="1200" dirty="0"/>
              </a:br>
              <a:r>
                <a:rPr lang="en-US" sz="1200" dirty="0" smtClean="0"/>
                <a:t>(</a:t>
              </a:r>
              <a:r>
                <a:rPr lang="zh-CN" altLang="en-US" sz="1200" dirty="0" smtClean="0"/>
                <a:t>本位</a:t>
              </a:r>
              <a:r>
                <a:rPr lang="en-US" sz="1200" dirty="0" smtClean="0"/>
                <a:t>)</a:t>
              </a:r>
              <a:endParaRPr lang="en-US" sz="1200" dirty="0"/>
            </a:p>
          </p:txBody>
        </p:sp>
        <p:sp>
          <p:nvSpPr>
            <p:cNvPr id="7" name="AutoShape 9"/>
            <p:cNvSpPr>
              <a:spLocks noChangeArrowheads="1"/>
            </p:cNvSpPr>
            <p:nvPr/>
          </p:nvSpPr>
          <p:spPr bwMode="auto">
            <a:xfrm>
              <a:off x="7462838" y="3752850"/>
              <a:ext cx="1339850" cy="504825"/>
            </a:xfrm>
            <a:prstGeom prst="wedgeRectCallout">
              <a:avLst>
                <a:gd name="adj1" fmla="val -50236"/>
                <a:gd name="adj2" fmla="val 171069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r>
                <a:rPr lang="zh-CN" altLang="en-US" sz="1200" dirty="0" smtClean="0"/>
                <a:t>用</a:t>
              </a:r>
              <a:r>
                <a:rPr lang="en-US" sz="1200" dirty="0" smtClean="0"/>
                <a:t> </a:t>
              </a:r>
              <a:r>
                <a:rPr lang="en-US" sz="1200" dirty="0"/>
                <a:t>MXN </a:t>
              </a:r>
              <a:br>
                <a:rPr lang="en-US" sz="1200" dirty="0"/>
              </a:br>
              <a:r>
                <a:rPr lang="en-US" sz="1200" dirty="0" smtClean="0"/>
                <a:t>(</a:t>
              </a:r>
              <a:r>
                <a:rPr lang="zh-CN" altLang="en-US" sz="1200" dirty="0" smtClean="0"/>
                <a:t>法定</a:t>
              </a:r>
              <a:r>
                <a:rPr lang="en-US" sz="1200" dirty="0" smtClean="0"/>
                <a:t>)</a:t>
              </a:r>
              <a:endParaRPr lang="en-US" sz="1200" dirty="0"/>
            </a:p>
          </p:txBody>
        </p:sp>
        <p:sp>
          <p:nvSpPr>
            <p:cNvPr id="8" name="AutoShape 10"/>
            <p:cNvSpPr>
              <a:spLocks noChangeArrowheads="1"/>
            </p:cNvSpPr>
            <p:nvPr/>
          </p:nvSpPr>
          <p:spPr bwMode="auto">
            <a:xfrm>
              <a:off x="541338" y="3749675"/>
              <a:ext cx="1512887" cy="504825"/>
            </a:xfrm>
            <a:prstGeom prst="wedgeRectCallout">
              <a:avLst>
                <a:gd name="adj1" fmla="val 3199"/>
                <a:gd name="adj2" fmla="val 23269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rgbClr val="6287C6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/>
            <a:lstStyle/>
            <a:p>
              <a:pPr algn="ctr"/>
              <a:r>
                <a:rPr lang="zh-CN" altLang="en-US" sz="1200" dirty="0" smtClean="0"/>
                <a:t>供应商发票实例</a:t>
              </a:r>
              <a:endParaRPr lang="en-US" sz="1200" dirty="0"/>
            </a:p>
          </p:txBody>
        </p:sp>
        <p:pic>
          <p:nvPicPr>
            <p:cNvPr id="9" name="Picture 11" descr="View-Header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57200" y="4938713"/>
              <a:ext cx="7981950" cy="65722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</p:pic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事务货币</a:t>
            </a:r>
            <a:r>
              <a:rPr lang="en-US" dirty="0" smtClean="0"/>
              <a:t>: </a:t>
            </a:r>
          </a:p>
          <a:p>
            <a:pPr lvl="1"/>
            <a:r>
              <a:rPr lang="zh-CN" altLang="en-US" dirty="0" smtClean="0"/>
              <a:t>记录事务的职能货币</a:t>
            </a:r>
            <a:endParaRPr lang="en-US" dirty="0" smtClean="0"/>
          </a:p>
          <a:p>
            <a:endParaRPr lang="en-US" dirty="0" smtClean="0"/>
          </a:p>
          <a:p>
            <a:r>
              <a:rPr lang="zh-CN" altLang="en-US" dirty="0" smtClean="0"/>
              <a:t>本位币</a:t>
            </a:r>
            <a:r>
              <a:rPr lang="en-US" dirty="0" smtClean="0"/>
              <a:t>: </a:t>
            </a:r>
          </a:p>
          <a:p>
            <a:pPr lvl="1"/>
            <a:r>
              <a:rPr lang="zh-CN" altLang="en-US" dirty="0" smtClean="0"/>
              <a:t>记录事务在会计单位中的职能货币</a:t>
            </a:r>
            <a:endParaRPr lang="en-US" dirty="0" smtClean="0"/>
          </a:p>
          <a:p>
            <a:endParaRPr lang="en-US" dirty="0" smtClean="0"/>
          </a:p>
          <a:p>
            <a:r>
              <a:rPr lang="zh-CN" altLang="en-US" dirty="0" smtClean="0"/>
              <a:t>法定货币</a:t>
            </a:r>
            <a:r>
              <a:rPr lang="en-US" dirty="0" smtClean="0"/>
              <a:t>: </a:t>
            </a:r>
          </a:p>
          <a:p>
            <a:pPr lvl="1"/>
            <a:r>
              <a:rPr lang="zh-CN" altLang="en-US" dirty="0" smtClean="0"/>
              <a:t>公司必须出示本地货币的声明和报告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定义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48730" y="6638544"/>
            <a:ext cx="1095270" cy="219456"/>
          </a:xfrm>
        </p:spPr>
        <p:txBody>
          <a:bodyPr/>
          <a:lstStyle/>
          <a:p>
            <a:r>
              <a:rPr lang="en-US" smtClean="0"/>
              <a:t>EF-QAD-410</a:t>
            </a:r>
            <a:endParaRPr lang="en-US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美国公司在墨西哥</a:t>
            </a:r>
            <a:endParaRPr lang="en-US" dirty="0" smtClean="0"/>
          </a:p>
          <a:p>
            <a:pPr lvl="1"/>
            <a:r>
              <a:rPr lang="zh-CN" altLang="en-US" dirty="0" smtClean="0"/>
              <a:t>以美元记录会计事务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提交给墨西哥政府墨西哥比索的报表</a:t>
            </a:r>
            <a:endParaRPr lang="en-US" dirty="0" smtClean="0"/>
          </a:p>
          <a:p>
            <a:pPr lvl="1"/>
            <a:r>
              <a:rPr lang="zh-CN" altLang="en-US" dirty="0" smtClean="0"/>
              <a:t>接收英国供应商英镑发票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实例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48730" y="6638544"/>
            <a:ext cx="1095270" cy="219456"/>
          </a:xfrm>
        </p:spPr>
        <p:txBody>
          <a:bodyPr/>
          <a:lstStyle/>
          <a:p>
            <a:r>
              <a:rPr lang="en-US" smtClean="0"/>
              <a:t>EF-QAD-420</a:t>
            </a:r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1243953" y="3811120"/>
            <a:ext cx="6650037" cy="1865313"/>
            <a:chOff x="188913" y="3911600"/>
            <a:chExt cx="6650037" cy="1865313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1747838" y="4527550"/>
              <a:ext cx="5091112" cy="56832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747838" y="5094288"/>
              <a:ext cx="5091112" cy="56832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1743075" y="3954463"/>
              <a:ext cx="5091113" cy="56832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pic>
          <p:nvPicPr>
            <p:cNvPr id="8" name="Picture 7" descr="GBP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22313" y="3911600"/>
              <a:ext cx="1006475" cy="601663"/>
            </a:xfrm>
            <a:prstGeom prst="rect">
              <a:avLst/>
            </a:prstGeom>
            <a:noFill/>
          </p:spPr>
        </p:pic>
        <p:pic>
          <p:nvPicPr>
            <p:cNvPr id="9" name="Picture 8" descr="dollar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55588" y="4498975"/>
              <a:ext cx="1477962" cy="609600"/>
            </a:xfrm>
            <a:prstGeom prst="rect">
              <a:avLst/>
            </a:prstGeom>
            <a:noFill/>
          </p:spPr>
        </p:pic>
        <p:pic>
          <p:nvPicPr>
            <p:cNvPr id="10" name="Picture 12" descr="Mexican_Peso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88913" y="5119688"/>
              <a:ext cx="1543050" cy="657225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</a:t>
            </a:r>
            <a:r>
              <a:rPr lang="zh-CN" altLang="en-US" dirty="0" smtClean="0"/>
              <a:t>管理报表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EF-QAD-050</a:t>
            </a:r>
            <a:endParaRPr lang="en-US" dirty="0"/>
          </a:p>
        </p:txBody>
      </p:sp>
      <p:grpSp>
        <p:nvGrpSpPr>
          <p:cNvPr id="27" name="Group 26"/>
          <p:cNvGrpSpPr/>
          <p:nvPr/>
        </p:nvGrpSpPr>
        <p:grpSpPr>
          <a:xfrm>
            <a:off x="337670" y="1156593"/>
            <a:ext cx="8447088" cy="4802188"/>
            <a:chOff x="438150" y="1749425"/>
            <a:chExt cx="8447088" cy="4802188"/>
          </a:xfrm>
        </p:grpSpPr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438150" y="1752600"/>
              <a:ext cx="3795713" cy="381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600" dirty="0" smtClean="0">
                  <a:latin typeface="+mj-lt"/>
                </a:rPr>
                <a:t>丰富的报表设置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600" dirty="0" smtClean="0">
                  <a:latin typeface="+mj-lt"/>
                </a:rPr>
                <a:t>易于定制的图形输出，</a:t>
              </a:r>
            </a:p>
            <a:p>
              <a:pPr marL="800100" lvl="1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600" dirty="0" smtClean="0">
                  <a:latin typeface="+mj-lt"/>
                </a:rPr>
                <a:t>无限报告变种可以创建任何特定要求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600" dirty="0" smtClean="0">
                  <a:latin typeface="+mj-lt"/>
                </a:rPr>
                <a:t>以公司的法定货币和公司的会计科目用于业务运作比较的报表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600" dirty="0" smtClean="0">
                  <a:latin typeface="+mj-lt"/>
                </a:rPr>
                <a:t>允许详细的选择的表单样式的浏览和容易生成的一次性报表</a:t>
              </a:r>
              <a:endParaRPr lang="en-US" sz="1100" b="0" dirty="0">
                <a:latin typeface="+mj-lt"/>
              </a:endParaRPr>
            </a:p>
            <a:p>
              <a:pPr marL="342900" indent="-342900" algn="l">
                <a:spcBef>
                  <a:spcPct val="20000"/>
                </a:spcBef>
                <a:buClr>
                  <a:srgbClr val="890C4C"/>
                </a:buClr>
                <a:buFont typeface="Webdings" pitchFamily="18" charset="2"/>
                <a:buChar char="5"/>
              </a:pPr>
              <a:endParaRPr lang="en-US" sz="1100" b="0" dirty="0">
                <a:latin typeface="+mj-lt"/>
              </a:endParaRPr>
            </a:p>
          </p:txBody>
        </p:sp>
        <p:sp>
          <p:nvSpPr>
            <p:cNvPr id="5" name="Text Box 4"/>
            <p:cNvSpPr txBox="1">
              <a:spLocks noChangeArrowheads="1"/>
            </p:cNvSpPr>
            <p:nvPr/>
          </p:nvSpPr>
          <p:spPr bwMode="auto">
            <a:xfrm>
              <a:off x="4567238" y="1749425"/>
              <a:ext cx="4318000" cy="7386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</a:pPr>
              <a:r>
                <a:rPr lang="zh-CN" altLang="en-US" sz="2000" dirty="0" smtClean="0">
                  <a:solidFill>
                    <a:srgbClr val="5A87C6"/>
                  </a:solidFill>
                  <a:latin typeface="+mj-lt"/>
                </a:rPr>
                <a:t>董事会报告变得简单，决策变得清晰而灵活，图形化报表服务于财务总监</a:t>
              </a:r>
              <a:endParaRPr lang="en-US" sz="2000" dirty="0">
                <a:solidFill>
                  <a:srgbClr val="5A87C6"/>
                </a:solidFill>
                <a:latin typeface="+mj-lt"/>
              </a:endParaRPr>
            </a:p>
          </p:txBody>
        </p:sp>
        <p:grpSp>
          <p:nvGrpSpPr>
            <p:cNvPr id="6" name="Group 32"/>
            <p:cNvGrpSpPr>
              <a:grpSpLocks/>
            </p:cNvGrpSpPr>
            <p:nvPr/>
          </p:nvGrpSpPr>
          <p:grpSpPr bwMode="auto">
            <a:xfrm>
              <a:off x="4391025" y="3154363"/>
              <a:ext cx="4349750" cy="2165350"/>
              <a:chOff x="4190163" y="2846087"/>
              <a:chExt cx="4692580" cy="2457419"/>
            </a:xfrm>
          </p:grpSpPr>
          <p:pic>
            <p:nvPicPr>
              <p:cNvPr id="7" name="Picture 3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4190163" y="2846087"/>
                <a:ext cx="4692580" cy="2457419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pic>
            <p:nvPicPr>
              <p:cNvPr id="8" name="Picture 32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253859" y="3083719"/>
                <a:ext cx="594366" cy="180786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</p:grpSp>
        <p:grpSp>
          <p:nvGrpSpPr>
            <p:cNvPr id="9" name="Group 26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10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Financials</a:t>
                </a:r>
              </a:p>
            </p:txBody>
          </p:sp>
          <p:sp>
            <p:nvSpPr>
              <p:cNvPr id="11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12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13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14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15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16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17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18" name="Text Box 141"/>
              <p:cNvSpPr txBox="1">
                <a:spLocks noChangeArrowheads="1"/>
              </p:cNvSpPr>
              <p:nvPr/>
            </p:nvSpPr>
            <p:spPr bwMode="auto">
              <a:xfrm>
                <a:off x="4300416" y="6064885"/>
                <a:ext cx="1498600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19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0188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20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21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22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23" name="Text Box 141"/>
              <p:cNvSpPr txBox="1">
                <a:spLocks noChangeArrowheads="1"/>
              </p:cNvSpPr>
              <p:nvPr/>
            </p:nvSpPr>
            <p:spPr bwMode="auto">
              <a:xfrm>
                <a:off x="4300416" y="5823585"/>
                <a:ext cx="1498600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24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1775" cy="247650"/>
              </a:xfrm>
              <a:prstGeom prst="rect">
                <a:avLst/>
              </a:prstGeom>
              <a:solidFill>
                <a:schemeClr val="accent6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25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26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</p:grpSp>
      <p:sp>
        <p:nvSpPr>
          <p:cNvPr id="28" name="Rectangle 100"/>
          <p:cNvSpPr>
            <a:spLocks noChangeArrowheads="1"/>
          </p:cNvSpPr>
          <p:nvPr/>
        </p:nvSpPr>
        <p:spPr bwMode="auto">
          <a:xfrm>
            <a:off x="322618" y="5122843"/>
            <a:ext cx="8447088" cy="860425"/>
          </a:xfrm>
          <a:prstGeom prst="rect">
            <a:avLst/>
          </a:prstGeom>
          <a:solidFill>
            <a:srgbClr val="BCCEE8"/>
          </a:solidFill>
          <a:ln w="1587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r>
              <a:rPr lang="zh-CN" altLang="en-US" sz="1100" dirty="0" smtClean="0"/>
              <a:t>企业版</a:t>
            </a:r>
            <a:endParaRPr lang="en-US" altLang="zh-CN" sz="1100" dirty="0" smtClean="0"/>
          </a:p>
          <a:p>
            <a:r>
              <a:rPr lang="zh-CN" altLang="en-US" sz="1100" dirty="0" smtClean="0"/>
              <a:t>财务</a:t>
            </a:r>
            <a:endParaRPr lang="en-US" sz="1100" dirty="0">
              <a:latin typeface="+mj-lt"/>
            </a:endParaRPr>
          </a:p>
        </p:txBody>
      </p:sp>
      <p:sp>
        <p:nvSpPr>
          <p:cNvPr id="29" name="Text Box 156"/>
          <p:cNvSpPr txBox="1">
            <a:spLocks noChangeArrowheads="1"/>
          </p:cNvSpPr>
          <p:nvPr/>
        </p:nvSpPr>
        <p:spPr bwMode="auto">
          <a:xfrm>
            <a:off x="3680059" y="5674111"/>
            <a:ext cx="1252538" cy="242432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应收账款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0" name="Text Box 103"/>
          <p:cNvSpPr txBox="1">
            <a:spLocks noChangeArrowheads="1"/>
          </p:cNvSpPr>
          <p:nvPr/>
        </p:nvSpPr>
        <p:spPr bwMode="auto">
          <a:xfrm>
            <a:off x="1174984" y="5669345"/>
            <a:ext cx="1252538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总账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1" name="Text Box 104"/>
          <p:cNvSpPr txBox="1">
            <a:spLocks noChangeArrowheads="1"/>
          </p:cNvSpPr>
          <p:nvPr/>
        </p:nvSpPr>
        <p:spPr bwMode="auto">
          <a:xfrm>
            <a:off x="4932597" y="5669345"/>
            <a:ext cx="1252537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应付账款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2" name="Text Box 105"/>
          <p:cNvSpPr txBox="1">
            <a:spLocks noChangeArrowheads="1"/>
          </p:cNvSpPr>
          <p:nvPr/>
        </p:nvSpPr>
        <p:spPr bwMode="auto">
          <a:xfrm>
            <a:off x="2427522" y="5669345"/>
            <a:ext cx="1254125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多货币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3" name="Text Box 106"/>
          <p:cNvSpPr txBox="1">
            <a:spLocks noChangeArrowheads="1"/>
          </p:cNvSpPr>
          <p:nvPr/>
        </p:nvSpPr>
        <p:spPr bwMode="auto">
          <a:xfrm>
            <a:off x="6185134" y="5669345"/>
            <a:ext cx="1254125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银行</a:t>
            </a:r>
            <a:r>
              <a:rPr lang="en-US" sz="800" dirty="0" smtClean="0">
                <a:solidFill>
                  <a:schemeClr val="bg1"/>
                </a:solidFill>
              </a:rPr>
              <a:t>/</a:t>
            </a:r>
            <a:r>
              <a:rPr lang="zh-CN" altLang="en-US" sz="800" dirty="0" smtClean="0">
                <a:solidFill>
                  <a:schemeClr val="bg1"/>
                </a:solidFill>
              </a:rPr>
              <a:t>现金管理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4" name="Text Box 107"/>
          <p:cNvSpPr txBox="1">
            <a:spLocks noChangeArrowheads="1"/>
          </p:cNvSpPr>
          <p:nvPr/>
        </p:nvSpPr>
        <p:spPr bwMode="auto">
          <a:xfrm>
            <a:off x="7437672" y="5669345"/>
            <a:ext cx="1252537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成本管理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5" name="Text Box 140"/>
          <p:cNvSpPr txBox="1">
            <a:spLocks noChangeArrowheads="1"/>
          </p:cNvSpPr>
          <p:nvPr/>
        </p:nvSpPr>
        <p:spPr bwMode="auto">
          <a:xfrm>
            <a:off x="1174984" y="5429456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报表合并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36" name="Text Box 141"/>
          <p:cNvSpPr txBox="1">
            <a:spLocks noChangeArrowheads="1"/>
          </p:cNvSpPr>
          <p:nvPr/>
        </p:nvSpPr>
        <p:spPr bwMode="auto">
          <a:xfrm>
            <a:off x="4184884" y="5429456"/>
            <a:ext cx="1498600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财务共享服务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7" name="Text Box 142"/>
          <p:cNvSpPr txBox="1">
            <a:spLocks noChangeArrowheads="1"/>
          </p:cNvSpPr>
          <p:nvPr/>
        </p:nvSpPr>
        <p:spPr bwMode="auto">
          <a:xfrm>
            <a:off x="2683109" y="5429456"/>
            <a:ext cx="1500188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分配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38" name="Text Box 144"/>
          <p:cNvSpPr txBox="1">
            <a:spLocks noChangeArrowheads="1"/>
          </p:cNvSpPr>
          <p:nvPr/>
        </p:nvSpPr>
        <p:spPr bwMode="auto">
          <a:xfrm>
            <a:off x="5681897" y="5429456"/>
            <a:ext cx="1500187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信贷管理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9" name="Text Box 145"/>
          <p:cNvSpPr txBox="1">
            <a:spLocks noChangeArrowheads="1"/>
          </p:cNvSpPr>
          <p:nvPr/>
        </p:nvSpPr>
        <p:spPr bwMode="auto">
          <a:xfrm>
            <a:off x="7182084" y="5429456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税管理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40" name="Text Box 140"/>
          <p:cNvSpPr txBox="1">
            <a:spLocks noChangeArrowheads="1"/>
          </p:cNvSpPr>
          <p:nvPr/>
        </p:nvSpPr>
        <p:spPr bwMode="auto">
          <a:xfrm>
            <a:off x="1174984" y="5187978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财务分析</a:t>
            </a:r>
            <a:endParaRPr lang="en-US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41" name="Text Box 141"/>
          <p:cNvSpPr txBox="1">
            <a:spLocks noChangeArrowheads="1"/>
          </p:cNvSpPr>
          <p:nvPr/>
        </p:nvSpPr>
        <p:spPr bwMode="auto">
          <a:xfrm>
            <a:off x="4184884" y="5187978"/>
            <a:ext cx="1498600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多</a:t>
            </a:r>
            <a:r>
              <a:rPr lang="en-US" sz="800" dirty="0" smtClean="0">
                <a:solidFill>
                  <a:schemeClr val="bg1"/>
                </a:solidFill>
              </a:rPr>
              <a:t>-</a:t>
            </a:r>
            <a:r>
              <a:rPr lang="zh-CN" altLang="en-US" sz="800" dirty="0" smtClean="0">
                <a:solidFill>
                  <a:schemeClr val="bg1"/>
                </a:solidFill>
              </a:rPr>
              <a:t>会计准则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42" name="Text Box 142"/>
          <p:cNvSpPr txBox="1">
            <a:spLocks noChangeArrowheads="1"/>
          </p:cNvSpPr>
          <p:nvPr/>
        </p:nvSpPr>
        <p:spPr bwMode="auto">
          <a:xfrm>
            <a:off x="2684697" y="5187978"/>
            <a:ext cx="1501775" cy="247833"/>
          </a:xfrm>
          <a:prstGeom prst="rect">
            <a:avLst/>
          </a:prstGeom>
          <a:solidFill>
            <a:schemeClr val="accent6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管理报表</a:t>
            </a:r>
            <a:endParaRPr lang="en-US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43" name="Text Box 144"/>
          <p:cNvSpPr txBox="1">
            <a:spLocks noChangeArrowheads="1"/>
          </p:cNvSpPr>
          <p:nvPr/>
        </p:nvSpPr>
        <p:spPr bwMode="auto">
          <a:xfrm>
            <a:off x="5681897" y="5187978"/>
            <a:ext cx="1500187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预算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44" name="Text Box 145"/>
          <p:cNvSpPr txBox="1">
            <a:spLocks noChangeArrowheads="1"/>
          </p:cNvSpPr>
          <p:nvPr/>
        </p:nvSpPr>
        <p:spPr bwMode="auto">
          <a:xfrm>
            <a:off x="7182084" y="5187979"/>
            <a:ext cx="1508125" cy="24147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治理</a:t>
            </a:r>
            <a:r>
              <a:rPr lang="en-US" sz="800" dirty="0" smtClean="0">
                <a:solidFill>
                  <a:schemeClr val="bg1"/>
                </a:solidFill>
              </a:rPr>
              <a:t>, </a:t>
            </a:r>
            <a:r>
              <a:rPr lang="zh-CN" altLang="en-US" sz="800" dirty="0" smtClean="0">
                <a:solidFill>
                  <a:schemeClr val="bg1"/>
                </a:solidFill>
              </a:rPr>
              <a:t>风险</a:t>
            </a:r>
            <a:r>
              <a:rPr lang="en-US" sz="800" dirty="0" smtClean="0">
                <a:solidFill>
                  <a:schemeClr val="bg1"/>
                </a:solidFill>
              </a:rPr>
              <a:t>&amp; </a:t>
            </a:r>
            <a:r>
              <a:rPr lang="zh-CN" altLang="en-US" sz="800" dirty="0" smtClean="0">
                <a:solidFill>
                  <a:schemeClr val="bg1"/>
                </a:solidFill>
              </a:rPr>
              <a:t>合规</a:t>
            </a:r>
            <a:endParaRPr lang="en-US" sz="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</a:t>
            </a:r>
            <a:r>
              <a:rPr lang="zh-CN" altLang="en-US" dirty="0" smtClean="0"/>
              <a:t>多</a:t>
            </a:r>
            <a:r>
              <a:rPr lang="en-US" dirty="0" smtClean="0"/>
              <a:t>-</a:t>
            </a:r>
            <a:r>
              <a:rPr lang="zh-CN" altLang="en-US" dirty="0" smtClean="0"/>
              <a:t>会计准则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EF-QAD-060</a:t>
            </a:r>
            <a:endParaRPr lang="en-US" dirty="0"/>
          </a:p>
        </p:txBody>
      </p:sp>
      <p:grpSp>
        <p:nvGrpSpPr>
          <p:cNvPr id="27" name="Group 26"/>
          <p:cNvGrpSpPr/>
          <p:nvPr/>
        </p:nvGrpSpPr>
        <p:grpSpPr>
          <a:xfrm>
            <a:off x="247238" y="807417"/>
            <a:ext cx="8639175" cy="5280025"/>
            <a:chOff x="438150" y="1520825"/>
            <a:chExt cx="8639175" cy="5280025"/>
          </a:xfrm>
        </p:grpSpPr>
        <p:sp>
          <p:nvSpPr>
            <p:cNvPr id="4" name="Footer Placeholder 1"/>
            <p:cNvSpPr txBox="1">
              <a:spLocks/>
            </p:cNvSpPr>
            <p:nvPr/>
          </p:nvSpPr>
          <p:spPr>
            <a:xfrm>
              <a:off x="7235825" y="6591300"/>
              <a:ext cx="1841500" cy="20955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b"/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EF-QAD-060</a:t>
              </a:r>
              <a:endParaRPr kumimoji="0" lang="en-US" sz="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pic>
          <p:nvPicPr>
            <p:cNvPr id="5" name="Picture 26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589463" y="2536825"/>
              <a:ext cx="4238625" cy="1157288"/>
            </a:xfrm>
            <a:prstGeom prst="rect">
              <a:avLst/>
            </a:prstGeom>
            <a:noFill/>
            <a:ln w="9525" algn="ctr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</p:pic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4881563" y="1520825"/>
              <a:ext cx="3635375" cy="7386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zh-CN" altLang="en-US" sz="2000" dirty="0" smtClean="0">
                  <a:solidFill>
                    <a:srgbClr val="5A87C6"/>
                  </a:solidFill>
                  <a:latin typeface="+mj-lt"/>
                </a:rPr>
                <a:t>会计层允许从单一的账簿集到多会计准则报表</a:t>
              </a:r>
              <a:endParaRPr lang="en-US" sz="1800" dirty="0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571500" y="1663700"/>
              <a:ext cx="3681413" cy="3584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600" dirty="0" smtClean="0">
                  <a:latin typeface="+mj-lt"/>
                </a:rPr>
                <a:t>会计层的使用使得多会计准则报表成为可能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600" dirty="0" smtClean="0">
                  <a:latin typeface="+mj-lt"/>
                </a:rPr>
                <a:t>用于报表目的的多个会计科目（</a:t>
              </a:r>
              <a:r>
                <a:rPr lang="en-US" altLang="zh-CN" sz="1600" dirty="0" smtClean="0">
                  <a:latin typeface="+mj-lt"/>
                </a:rPr>
                <a:t>COA</a:t>
              </a:r>
              <a:r>
                <a:rPr lang="zh-CN" altLang="en-US" sz="1600" dirty="0" smtClean="0">
                  <a:latin typeface="+mj-lt"/>
                </a:rPr>
                <a:t>）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600" dirty="0" smtClean="0">
                  <a:latin typeface="+mj-lt"/>
                </a:rPr>
                <a:t>在报表中可以组合会计层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600" dirty="0" smtClean="0">
                  <a:latin typeface="+mj-lt"/>
                </a:rPr>
                <a:t>模拟公认会计准则转化事务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600" dirty="0" smtClean="0">
                  <a:latin typeface="+mj-lt"/>
                </a:rPr>
                <a:t>分配模块和辅助分析字段以支持国际财务报告准则报表</a:t>
              </a:r>
              <a:endParaRPr lang="en-US" sz="1600" b="0" dirty="0">
                <a:latin typeface="+mj-lt"/>
              </a:endParaRPr>
            </a:p>
          </p:txBody>
        </p:sp>
        <p:grpSp>
          <p:nvGrpSpPr>
            <p:cNvPr id="8" name="Group 25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9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Financials</a:t>
                </a:r>
              </a:p>
            </p:txBody>
          </p:sp>
          <p:sp>
            <p:nvSpPr>
              <p:cNvPr id="10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11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12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13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14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15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16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17" name="Text Box 141"/>
              <p:cNvSpPr txBox="1">
                <a:spLocks noChangeArrowheads="1"/>
              </p:cNvSpPr>
              <p:nvPr/>
            </p:nvSpPr>
            <p:spPr bwMode="auto">
              <a:xfrm>
                <a:off x="4300416" y="6064885"/>
                <a:ext cx="1498600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18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0188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19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20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21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22" name="Text Box 141"/>
              <p:cNvSpPr txBox="1">
                <a:spLocks noChangeArrowheads="1"/>
              </p:cNvSpPr>
              <p:nvPr/>
            </p:nvSpPr>
            <p:spPr bwMode="auto">
              <a:xfrm>
                <a:off x="4300416" y="5823585"/>
                <a:ext cx="1498600" cy="247650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23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177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24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25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  <p:sp>
          <p:nvSpPr>
            <p:cNvPr id="26" name="Rectangle 5"/>
            <p:cNvSpPr>
              <a:spLocks noChangeArrowheads="1"/>
            </p:cNvSpPr>
            <p:nvPr/>
          </p:nvSpPr>
          <p:spPr bwMode="auto">
            <a:xfrm>
              <a:off x="4610100" y="3843375"/>
              <a:ext cx="3681413" cy="1603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dirty="0" smtClean="0">
                  <a:latin typeface="+mj-lt"/>
                </a:rPr>
                <a:t>考虑到业务或法律上的原因，替换会计科目功能使您可以创建一个不同于运行的单独的会计科目</a:t>
              </a:r>
              <a:endParaRPr lang="en-US" sz="1800" dirty="0">
                <a:latin typeface="+mj-lt"/>
              </a:endParaRPr>
            </a:p>
          </p:txBody>
        </p:sp>
      </p:grpSp>
      <p:sp>
        <p:nvSpPr>
          <p:cNvPr id="29" name="Rectangle 100"/>
          <p:cNvSpPr>
            <a:spLocks noChangeArrowheads="1"/>
          </p:cNvSpPr>
          <p:nvPr/>
        </p:nvSpPr>
        <p:spPr bwMode="auto">
          <a:xfrm>
            <a:off x="256516" y="4979622"/>
            <a:ext cx="8447088" cy="860425"/>
          </a:xfrm>
          <a:prstGeom prst="rect">
            <a:avLst/>
          </a:prstGeom>
          <a:solidFill>
            <a:srgbClr val="BCCEE8"/>
          </a:solidFill>
          <a:ln w="1587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r>
              <a:rPr lang="zh-CN" altLang="en-US" sz="1100" dirty="0" smtClean="0"/>
              <a:t>企业版</a:t>
            </a:r>
            <a:endParaRPr lang="en-US" altLang="zh-CN" sz="1100" dirty="0" smtClean="0"/>
          </a:p>
          <a:p>
            <a:r>
              <a:rPr lang="zh-CN" altLang="en-US" sz="1100" dirty="0" smtClean="0"/>
              <a:t>财务</a:t>
            </a:r>
            <a:endParaRPr lang="en-US" sz="1100" dirty="0">
              <a:latin typeface="+mj-lt"/>
            </a:endParaRPr>
          </a:p>
        </p:txBody>
      </p:sp>
      <p:sp>
        <p:nvSpPr>
          <p:cNvPr id="30" name="Text Box 156"/>
          <p:cNvSpPr txBox="1">
            <a:spLocks noChangeArrowheads="1"/>
          </p:cNvSpPr>
          <p:nvPr/>
        </p:nvSpPr>
        <p:spPr bwMode="auto">
          <a:xfrm>
            <a:off x="3613957" y="5530890"/>
            <a:ext cx="1252538" cy="242432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应收账款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1" name="Text Box 103"/>
          <p:cNvSpPr txBox="1">
            <a:spLocks noChangeArrowheads="1"/>
          </p:cNvSpPr>
          <p:nvPr/>
        </p:nvSpPr>
        <p:spPr bwMode="auto">
          <a:xfrm>
            <a:off x="1108882" y="5526124"/>
            <a:ext cx="1252538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总账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2" name="Text Box 104"/>
          <p:cNvSpPr txBox="1">
            <a:spLocks noChangeArrowheads="1"/>
          </p:cNvSpPr>
          <p:nvPr/>
        </p:nvSpPr>
        <p:spPr bwMode="auto">
          <a:xfrm>
            <a:off x="4866495" y="5526124"/>
            <a:ext cx="1252537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应付账款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3" name="Text Box 105"/>
          <p:cNvSpPr txBox="1">
            <a:spLocks noChangeArrowheads="1"/>
          </p:cNvSpPr>
          <p:nvPr/>
        </p:nvSpPr>
        <p:spPr bwMode="auto">
          <a:xfrm>
            <a:off x="2361420" y="5526124"/>
            <a:ext cx="1254125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多货币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4" name="Text Box 106"/>
          <p:cNvSpPr txBox="1">
            <a:spLocks noChangeArrowheads="1"/>
          </p:cNvSpPr>
          <p:nvPr/>
        </p:nvSpPr>
        <p:spPr bwMode="auto">
          <a:xfrm>
            <a:off x="6119032" y="5526124"/>
            <a:ext cx="1254125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银行</a:t>
            </a:r>
            <a:r>
              <a:rPr lang="en-US" sz="800" dirty="0" smtClean="0">
                <a:solidFill>
                  <a:schemeClr val="bg1"/>
                </a:solidFill>
              </a:rPr>
              <a:t>/</a:t>
            </a:r>
            <a:r>
              <a:rPr lang="zh-CN" altLang="en-US" sz="800" dirty="0" smtClean="0">
                <a:solidFill>
                  <a:schemeClr val="bg1"/>
                </a:solidFill>
              </a:rPr>
              <a:t>现金管理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5" name="Text Box 107"/>
          <p:cNvSpPr txBox="1">
            <a:spLocks noChangeArrowheads="1"/>
          </p:cNvSpPr>
          <p:nvPr/>
        </p:nvSpPr>
        <p:spPr bwMode="auto">
          <a:xfrm>
            <a:off x="7371570" y="5526124"/>
            <a:ext cx="1252537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成本管理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6" name="Text Box 140"/>
          <p:cNvSpPr txBox="1">
            <a:spLocks noChangeArrowheads="1"/>
          </p:cNvSpPr>
          <p:nvPr/>
        </p:nvSpPr>
        <p:spPr bwMode="auto">
          <a:xfrm>
            <a:off x="1108882" y="5286235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报表合并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37" name="Text Box 141"/>
          <p:cNvSpPr txBox="1">
            <a:spLocks noChangeArrowheads="1"/>
          </p:cNvSpPr>
          <p:nvPr/>
        </p:nvSpPr>
        <p:spPr bwMode="auto">
          <a:xfrm>
            <a:off x="4118782" y="5286235"/>
            <a:ext cx="1498600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财务共享服务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8" name="Text Box 142"/>
          <p:cNvSpPr txBox="1">
            <a:spLocks noChangeArrowheads="1"/>
          </p:cNvSpPr>
          <p:nvPr/>
        </p:nvSpPr>
        <p:spPr bwMode="auto">
          <a:xfrm>
            <a:off x="2617007" y="5286235"/>
            <a:ext cx="1500188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分配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39" name="Text Box 144"/>
          <p:cNvSpPr txBox="1">
            <a:spLocks noChangeArrowheads="1"/>
          </p:cNvSpPr>
          <p:nvPr/>
        </p:nvSpPr>
        <p:spPr bwMode="auto">
          <a:xfrm>
            <a:off x="5615795" y="5286235"/>
            <a:ext cx="1500187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信贷管理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40" name="Text Box 145"/>
          <p:cNvSpPr txBox="1">
            <a:spLocks noChangeArrowheads="1"/>
          </p:cNvSpPr>
          <p:nvPr/>
        </p:nvSpPr>
        <p:spPr bwMode="auto">
          <a:xfrm>
            <a:off x="7115982" y="5286235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税管理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41" name="Text Box 140"/>
          <p:cNvSpPr txBox="1">
            <a:spLocks noChangeArrowheads="1"/>
          </p:cNvSpPr>
          <p:nvPr/>
        </p:nvSpPr>
        <p:spPr bwMode="auto">
          <a:xfrm>
            <a:off x="1108882" y="5044757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财务分析</a:t>
            </a:r>
            <a:endParaRPr lang="en-US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42" name="Text Box 141"/>
          <p:cNvSpPr txBox="1">
            <a:spLocks noChangeArrowheads="1"/>
          </p:cNvSpPr>
          <p:nvPr/>
        </p:nvSpPr>
        <p:spPr bwMode="auto">
          <a:xfrm>
            <a:off x="4118782" y="5044757"/>
            <a:ext cx="1498600" cy="247833"/>
          </a:xfrm>
          <a:prstGeom prst="rect">
            <a:avLst/>
          </a:prstGeom>
          <a:solidFill>
            <a:schemeClr val="accent6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多</a:t>
            </a:r>
            <a:r>
              <a:rPr lang="en-US" altLang="en-US" sz="800" dirty="0" smtClean="0">
                <a:solidFill>
                  <a:schemeClr val="bg1"/>
                </a:solidFill>
              </a:rPr>
              <a:t>-</a:t>
            </a:r>
            <a:r>
              <a:rPr lang="zh-CN" altLang="en-US" sz="800" dirty="0" smtClean="0">
                <a:solidFill>
                  <a:schemeClr val="bg1"/>
                </a:solidFill>
              </a:rPr>
              <a:t>会计准则</a:t>
            </a:r>
            <a:endParaRPr lang="en-US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43" name="Text Box 142"/>
          <p:cNvSpPr txBox="1">
            <a:spLocks noChangeArrowheads="1"/>
          </p:cNvSpPr>
          <p:nvPr/>
        </p:nvSpPr>
        <p:spPr bwMode="auto">
          <a:xfrm>
            <a:off x="2618595" y="5044757"/>
            <a:ext cx="150177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管理报表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44" name="Text Box 144"/>
          <p:cNvSpPr txBox="1">
            <a:spLocks noChangeArrowheads="1"/>
          </p:cNvSpPr>
          <p:nvPr/>
        </p:nvSpPr>
        <p:spPr bwMode="auto">
          <a:xfrm>
            <a:off x="5615795" y="5044757"/>
            <a:ext cx="1500187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预算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45" name="Text Box 145"/>
          <p:cNvSpPr txBox="1">
            <a:spLocks noChangeArrowheads="1"/>
          </p:cNvSpPr>
          <p:nvPr/>
        </p:nvSpPr>
        <p:spPr bwMode="auto">
          <a:xfrm>
            <a:off x="7115982" y="5044758"/>
            <a:ext cx="1508125" cy="24147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治理</a:t>
            </a:r>
            <a:r>
              <a:rPr lang="en-US" sz="800" dirty="0" smtClean="0">
                <a:solidFill>
                  <a:schemeClr val="bg1"/>
                </a:solidFill>
              </a:rPr>
              <a:t>, </a:t>
            </a:r>
            <a:r>
              <a:rPr lang="zh-CN" altLang="en-US" sz="800" dirty="0" smtClean="0">
                <a:solidFill>
                  <a:schemeClr val="bg1"/>
                </a:solidFill>
              </a:rPr>
              <a:t>风险</a:t>
            </a:r>
            <a:r>
              <a:rPr lang="en-US" sz="800" dirty="0" smtClean="0">
                <a:solidFill>
                  <a:schemeClr val="bg1"/>
                </a:solidFill>
              </a:rPr>
              <a:t>&amp; </a:t>
            </a:r>
            <a:r>
              <a:rPr lang="zh-CN" altLang="en-US" sz="800" dirty="0" smtClean="0">
                <a:solidFill>
                  <a:schemeClr val="bg1"/>
                </a:solidFill>
              </a:rPr>
              <a:t>合规</a:t>
            </a:r>
            <a:endParaRPr lang="en-US" sz="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</a:t>
            </a:r>
            <a:r>
              <a:rPr lang="zh-CN" altLang="en-US" dirty="0" smtClean="0"/>
              <a:t>预算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EF-QAD-070</a:t>
            </a:r>
            <a:endParaRPr lang="en-US" dirty="0"/>
          </a:p>
        </p:txBody>
      </p:sp>
      <p:grpSp>
        <p:nvGrpSpPr>
          <p:cNvPr id="26" name="Group 25"/>
          <p:cNvGrpSpPr/>
          <p:nvPr/>
        </p:nvGrpSpPr>
        <p:grpSpPr>
          <a:xfrm>
            <a:off x="200136" y="894077"/>
            <a:ext cx="8724900" cy="5146675"/>
            <a:chOff x="381000" y="1406525"/>
            <a:chExt cx="8724900" cy="5146675"/>
          </a:xfrm>
        </p:grpSpPr>
        <p:sp>
          <p:nvSpPr>
            <p:cNvPr id="4" name="Rectangle 3"/>
            <p:cNvSpPr txBox="1">
              <a:spLocks noChangeArrowheads="1"/>
            </p:cNvSpPr>
            <p:nvPr/>
          </p:nvSpPr>
          <p:spPr>
            <a:xfrm>
              <a:off x="457200" y="1500188"/>
              <a:ext cx="8153400" cy="505301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Webdings" pitchFamily="18" charset="2"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Arial"/>
                <a:buChar char="•"/>
                <a:tabLst/>
                <a:defRPr/>
              </a:pPr>
              <a:endPara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</p:txBody>
        </p:sp>
        <p:sp>
          <p:nvSpPr>
            <p:cNvPr id="5" name="Text Box 4"/>
            <p:cNvSpPr txBox="1">
              <a:spLocks noChangeArrowheads="1"/>
            </p:cNvSpPr>
            <p:nvPr/>
          </p:nvSpPr>
          <p:spPr bwMode="auto">
            <a:xfrm>
              <a:off x="4191000" y="1406525"/>
              <a:ext cx="4914900" cy="7386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zh-CN" altLang="en-US" sz="2000" dirty="0" smtClean="0">
                  <a:solidFill>
                    <a:srgbClr val="5A87C6"/>
                  </a:solidFill>
                  <a:latin typeface="+mj-lt"/>
                </a:rPr>
                <a:t>快速，灵活，协作的预算编制处理服务于财务经理</a:t>
              </a:r>
              <a:endParaRPr lang="en-US" sz="2000" dirty="0">
                <a:solidFill>
                  <a:srgbClr val="5A87C6"/>
                </a:solidFill>
                <a:latin typeface="+mj-lt"/>
              </a:endParaRPr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381000" y="1590675"/>
              <a:ext cx="3951288" cy="381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600" dirty="0" smtClean="0">
                  <a:latin typeface="+mj-lt"/>
                </a:rPr>
                <a:t>支持多个版本的预算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600" dirty="0" smtClean="0">
                  <a:latin typeface="+mj-lt"/>
                </a:rPr>
                <a:t>预算期间可以不同于会计期间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600" dirty="0" smtClean="0">
                  <a:latin typeface="+mj-lt"/>
                </a:rPr>
                <a:t>预测的记录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600" dirty="0" smtClean="0">
                  <a:latin typeface="+mj-lt"/>
                </a:rPr>
                <a:t>在线预算检查和警告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600" dirty="0" smtClean="0">
                  <a:latin typeface="+mj-lt"/>
                </a:rPr>
                <a:t>从</a:t>
              </a:r>
              <a:r>
                <a:rPr lang="en-US" altLang="zh-CN" sz="1600" dirty="0" smtClean="0">
                  <a:latin typeface="+mj-lt"/>
                </a:rPr>
                <a:t>Excel</a:t>
              </a:r>
              <a:r>
                <a:rPr lang="zh-CN" altLang="en-US" sz="1600" dirty="0" smtClean="0">
                  <a:latin typeface="+mj-lt"/>
                </a:rPr>
                <a:t>导入预算数据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600" dirty="0" smtClean="0">
                  <a:latin typeface="+mj-lt"/>
                </a:rPr>
                <a:t>使用</a:t>
              </a:r>
              <a:r>
                <a:rPr lang="en-US" altLang="zh-CN" sz="1600" dirty="0" smtClean="0">
                  <a:latin typeface="+mj-lt"/>
                </a:rPr>
                <a:t>Excel</a:t>
              </a:r>
              <a:r>
                <a:rPr lang="zh-CN" altLang="en-US" sz="1600" dirty="0" smtClean="0">
                  <a:latin typeface="+mj-lt"/>
                </a:rPr>
                <a:t>进行预算的实时修改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600" dirty="0" smtClean="0">
                  <a:latin typeface="+mj-lt"/>
                </a:rPr>
                <a:t>支持多级预算和来自多家公司的的实际值</a:t>
              </a:r>
              <a:endParaRPr lang="en-AU" sz="1600" b="0" dirty="0">
                <a:latin typeface="+mj-lt"/>
              </a:endParaRPr>
            </a:p>
          </p:txBody>
        </p:sp>
        <p:pic>
          <p:nvPicPr>
            <p:cNvPr id="7" name="Picture 29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267200" y="2111375"/>
              <a:ext cx="4791075" cy="34813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grpSp>
          <p:nvGrpSpPr>
            <p:cNvPr id="8" name="Group 24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9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Financials</a:t>
                </a:r>
              </a:p>
            </p:txBody>
          </p:sp>
          <p:sp>
            <p:nvSpPr>
              <p:cNvPr id="10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11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12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13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14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15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16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17" name="Text Box 141"/>
              <p:cNvSpPr txBox="1">
                <a:spLocks noChangeArrowheads="1"/>
              </p:cNvSpPr>
              <p:nvPr/>
            </p:nvSpPr>
            <p:spPr bwMode="auto">
              <a:xfrm>
                <a:off x="4300416" y="6064885"/>
                <a:ext cx="1498600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18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0188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19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20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21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22" name="Text Box 141"/>
              <p:cNvSpPr txBox="1">
                <a:spLocks noChangeArrowheads="1"/>
              </p:cNvSpPr>
              <p:nvPr/>
            </p:nvSpPr>
            <p:spPr bwMode="auto">
              <a:xfrm>
                <a:off x="4300416" y="5823585"/>
                <a:ext cx="1498600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23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177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24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25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</p:grpSp>
      <p:sp>
        <p:nvSpPr>
          <p:cNvPr id="27" name="Rectangle 100"/>
          <p:cNvSpPr>
            <a:spLocks noChangeArrowheads="1"/>
          </p:cNvSpPr>
          <p:nvPr/>
        </p:nvSpPr>
        <p:spPr bwMode="auto">
          <a:xfrm>
            <a:off x="256516" y="5166911"/>
            <a:ext cx="8447088" cy="860425"/>
          </a:xfrm>
          <a:prstGeom prst="rect">
            <a:avLst/>
          </a:prstGeom>
          <a:solidFill>
            <a:srgbClr val="BCCEE8"/>
          </a:solidFill>
          <a:ln w="1587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r>
              <a:rPr lang="zh-CN" altLang="en-US" sz="1100" dirty="0" smtClean="0"/>
              <a:t>企业版</a:t>
            </a:r>
            <a:endParaRPr lang="en-US" altLang="zh-CN" sz="1100" dirty="0" smtClean="0"/>
          </a:p>
          <a:p>
            <a:r>
              <a:rPr lang="zh-CN" altLang="en-US" sz="1100" dirty="0" smtClean="0"/>
              <a:t>财务</a:t>
            </a:r>
            <a:endParaRPr lang="en-US" sz="1100" dirty="0">
              <a:latin typeface="+mj-lt"/>
            </a:endParaRPr>
          </a:p>
        </p:txBody>
      </p:sp>
      <p:sp>
        <p:nvSpPr>
          <p:cNvPr id="28" name="Text Box 156"/>
          <p:cNvSpPr txBox="1">
            <a:spLocks noChangeArrowheads="1"/>
          </p:cNvSpPr>
          <p:nvPr/>
        </p:nvSpPr>
        <p:spPr bwMode="auto">
          <a:xfrm>
            <a:off x="3613957" y="5718179"/>
            <a:ext cx="1252538" cy="242432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应收账款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29" name="Text Box 103"/>
          <p:cNvSpPr txBox="1">
            <a:spLocks noChangeArrowheads="1"/>
          </p:cNvSpPr>
          <p:nvPr/>
        </p:nvSpPr>
        <p:spPr bwMode="auto">
          <a:xfrm>
            <a:off x="1108882" y="5713413"/>
            <a:ext cx="1252538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总账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0" name="Text Box 104"/>
          <p:cNvSpPr txBox="1">
            <a:spLocks noChangeArrowheads="1"/>
          </p:cNvSpPr>
          <p:nvPr/>
        </p:nvSpPr>
        <p:spPr bwMode="auto">
          <a:xfrm>
            <a:off x="4866495" y="5713413"/>
            <a:ext cx="1252537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应付账款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1" name="Text Box 105"/>
          <p:cNvSpPr txBox="1">
            <a:spLocks noChangeArrowheads="1"/>
          </p:cNvSpPr>
          <p:nvPr/>
        </p:nvSpPr>
        <p:spPr bwMode="auto">
          <a:xfrm>
            <a:off x="2361420" y="5713413"/>
            <a:ext cx="1254125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多货币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2" name="Text Box 106"/>
          <p:cNvSpPr txBox="1">
            <a:spLocks noChangeArrowheads="1"/>
          </p:cNvSpPr>
          <p:nvPr/>
        </p:nvSpPr>
        <p:spPr bwMode="auto">
          <a:xfrm>
            <a:off x="6119032" y="5713413"/>
            <a:ext cx="1254125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银行</a:t>
            </a:r>
            <a:r>
              <a:rPr lang="en-US" sz="800" dirty="0" smtClean="0">
                <a:solidFill>
                  <a:schemeClr val="bg1"/>
                </a:solidFill>
              </a:rPr>
              <a:t>/</a:t>
            </a:r>
            <a:r>
              <a:rPr lang="zh-CN" altLang="en-US" sz="800" dirty="0" smtClean="0">
                <a:solidFill>
                  <a:schemeClr val="bg1"/>
                </a:solidFill>
              </a:rPr>
              <a:t>现金管理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3" name="Text Box 107"/>
          <p:cNvSpPr txBox="1">
            <a:spLocks noChangeArrowheads="1"/>
          </p:cNvSpPr>
          <p:nvPr/>
        </p:nvSpPr>
        <p:spPr bwMode="auto">
          <a:xfrm>
            <a:off x="7371570" y="5713413"/>
            <a:ext cx="1252537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成本管理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4" name="Text Box 140"/>
          <p:cNvSpPr txBox="1">
            <a:spLocks noChangeArrowheads="1"/>
          </p:cNvSpPr>
          <p:nvPr/>
        </p:nvSpPr>
        <p:spPr bwMode="auto">
          <a:xfrm>
            <a:off x="1108882" y="5473524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报表合并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35" name="Text Box 141"/>
          <p:cNvSpPr txBox="1">
            <a:spLocks noChangeArrowheads="1"/>
          </p:cNvSpPr>
          <p:nvPr/>
        </p:nvSpPr>
        <p:spPr bwMode="auto">
          <a:xfrm>
            <a:off x="4118782" y="5473524"/>
            <a:ext cx="1498600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财务共享服务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6" name="Text Box 142"/>
          <p:cNvSpPr txBox="1">
            <a:spLocks noChangeArrowheads="1"/>
          </p:cNvSpPr>
          <p:nvPr/>
        </p:nvSpPr>
        <p:spPr bwMode="auto">
          <a:xfrm>
            <a:off x="2617007" y="5473524"/>
            <a:ext cx="1500188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分配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37" name="Text Box 144"/>
          <p:cNvSpPr txBox="1">
            <a:spLocks noChangeArrowheads="1"/>
          </p:cNvSpPr>
          <p:nvPr/>
        </p:nvSpPr>
        <p:spPr bwMode="auto">
          <a:xfrm>
            <a:off x="5615795" y="5473524"/>
            <a:ext cx="1500187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信贷管理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8" name="Text Box 145"/>
          <p:cNvSpPr txBox="1">
            <a:spLocks noChangeArrowheads="1"/>
          </p:cNvSpPr>
          <p:nvPr/>
        </p:nvSpPr>
        <p:spPr bwMode="auto">
          <a:xfrm>
            <a:off x="7115982" y="5473524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税管理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9" name="Text Box 140"/>
          <p:cNvSpPr txBox="1">
            <a:spLocks noChangeArrowheads="1"/>
          </p:cNvSpPr>
          <p:nvPr/>
        </p:nvSpPr>
        <p:spPr bwMode="auto">
          <a:xfrm>
            <a:off x="1108882" y="5232046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财务分析</a:t>
            </a:r>
            <a:endParaRPr lang="en-US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40" name="Text Box 141"/>
          <p:cNvSpPr txBox="1">
            <a:spLocks noChangeArrowheads="1"/>
          </p:cNvSpPr>
          <p:nvPr/>
        </p:nvSpPr>
        <p:spPr bwMode="auto">
          <a:xfrm>
            <a:off x="4118782" y="5232046"/>
            <a:ext cx="1498600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多</a:t>
            </a:r>
            <a:r>
              <a:rPr lang="en-US" sz="800" dirty="0" smtClean="0">
                <a:solidFill>
                  <a:schemeClr val="bg1"/>
                </a:solidFill>
              </a:rPr>
              <a:t>-</a:t>
            </a:r>
            <a:r>
              <a:rPr lang="zh-CN" altLang="en-US" sz="800" dirty="0" smtClean="0">
                <a:solidFill>
                  <a:schemeClr val="bg1"/>
                </a:solidFill>
              </a:rPr>
              <a:t>会计准则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41" name="Text Box 142"/>
          <p:cNvSpPr txBox="1">
            <a:spLocks noChangeArrowheads="1"/>
          </p:cNvSpPr>
          <p:nvPr/>
        </p:nvSpPr>
        <p:spPr bwMode="auto">
          <a:xfrm>
            <a:off x="2618595" y="5232046"/>
            <a:ext cx="150177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管理报表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42" name="Text Box 144"/>
          <p:cNvSpPr txBox="1">
            <a:spLocks noChangeArrowheads="1"/>
          </p:cNvSpPr>
          <p:nvPr/>
        </p:nvSpPr>
        <p:spPr bwMode="auto">
          <a:xfrm>
            <a:off x="5615795" y="5232046"/>
            <a:ext cx="1500187" cy="247833"/>
          </a:xfrm>
          <a:prstGeom prst="rect">
            <a:avLst/>
          </a:prstGeom>
          <a:solidFill>
            <a:schemeClr val="accent6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预算</a:t>
            </a:r>
            <a:endParaRPr lang="en-US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43" name="Text Box 145"/>
          <p:cNvSpPr txBox="1">
            <a:spLocks noChangeArrowheads="1"/>
          </p:cNvSpPr>
          <p:nvPr/>
        </p:nvSpPr>
        <p:spPr bwMode="auto">
          <a:xfrm>
            <a:off x="7115982" y="5232047"/>
            <a:ext cx="1508125" cy="24147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治理</a:t>
            </a:r>
            <a:r>
              <a:rPr lang="en-US" sz="800" dirty="0" smtClean="0">
                <a:solidFill>
                  <a:schemeClr val="bg1"/>
                </a:solidFill>
              </a:rPr>
              <a:t>, </a:t>
            </a:r>
            <a:r>
              <a:rPr lang="zh-CN" altLang="en-US" sz="800" dirty="0" smtClean="0">
                <a:solidFill>
                  <a:schemeClr val="bg1"/>
                </a:solidFill>
              </a:rPr>
              <a:t>风险</a:t>
            </a:r>
            <a:r>
              <a:rPr lang="en-US" sz="800" dirty="0" smtClean="0">
                <a:solidFill>
                  <a:schemeClr val="bg1"/>
                </a:solidFill>
              </a:rPr>
              <a:t>&amp; </a:t>
            </a:r>
            <a:r>
              <a:rPr lang="zh-CN" altLang="en-US" sz="800" dirty="0" smtClean="0">
                <a:solidFill>
                  <a:schemeClr val="bg1"/>
                </a:solidFill>
              </a:rPr>
              <a:t>合规</a:t>
            </a:r>
            <a:endParaRPr lang="en-US" sz="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GRC</a:t>
            </a:r>
            <a:r>
              <a:rPr lang="zh-CN" altLang="en-US" dirty="0" smtClean="0"/>
              <a:t>（治理、风险和合规）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EF-QAD-080</a:t>
            </a:r>
            <a:endParaRPr lang="en-US" dirty="0"/>
          </a:p>
        </p:txBody>
      </p:sp>
      <p:grpSp>
        <p:nvGrpSpPr>
          <p:cNvPr id="26" name="Group 25"/>
          <p:cNvGrpSpPr/>
          <p:nvPr/>
        </p:nvGrpSpPr>
        <p:grpSpPr>
          <a:xfrm>
            <a:off x="347718" y="915219"/>
            <a:ext cx="8447088" cy="5165725"/>
            <a:chOff x="438150" y="1387475"/>
            <a:chExt cx="8447088" cy="5165725"/>
          </a:xfrm>
        </p:grpSpPr>
        <p:sp>
          <p:nvSpPr>
            <p:cNvPr id="4" name="Rectangle 3"/>
            <p:cNvSpPr txBox="1">
              <a:spLocks noChangeArrowheads="1"/>
            </p:cNvSpPr>
            <p:nvPr/>
          </p:nvSpPr>
          <p:spPr>
            <a:xfrm>
              <a:off x="457200" y="1500188"/>
              <a:ext cx="8153400" cy="505301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Webdings" pitchFamily="18" charset="2"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  <a:p>
              <a:pPr marL="285750" marR="0" lvl="0" indent="-285750" algn="l" defTabSz="457200" rtl="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>
                  <a:schemeClr val="accent6"/>
                </a:buClr>
                <a:buSzTx/>
                <a:buFont typeface="Arial"/>
                <a:buChar char="•"/>
                <a:tabLst/>
                <a:defRPr/>
              </a:pPr>
              <a:endPara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+mn-ea"/>
                <a:cs typeface="Tahoma" pitchFamily="34" charset="0"/>
              </a:endParaRPr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438150" y="1749425"/>
              <a:ext cx="4103688" cy="3584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400" dirty="0" smtClean="0">
                  <a:latin typeface="+mj-lt"/>
                </a:rPr>
                <a:t>丰富的治理，风险与合规解决方案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400" dirty="0" smtClean="0">
                  <a:latin typeface="+mj-lt"/>
                </a:rPr>
                <a:t>遵守政府法规，如</a:t>
              </a:r>
              <a:r>
                <a:rPr lang="en-US" altLang="zh-CN" sz="1400" dirty="0" smtClean="0">
                  <a:latin typeface="+mj-lt"/>
                </a:rPr>
                <a:t>Sarbanes - Oxley</a:t>
              </a:r>
              <a:r>
                <a:rPr lang="zh-CN" altLang="en-US" sz="1400" dirty="0" smtClean="0">
                  <a:latin typeface="+mj-lt"/>
                </a:rPr>
                <a:t>法案，国际财务报告准则，</a:t>
              </a:r>
              <a:r>
                <a:rPr lang="en-US" altLang="zh-CN" sz="1400" dirty="0" smtClean="0">
                  <a:latin typeface="+mj-lt"/>
                </a:rPr>
                <a:t>FDA</a:t>
              </a:r>
              <a:r>
                <a:rPr lang="zh-CN" altLang="en-US" sz="1400" dirty="0" smtClean="0">
                  <a:latin typeface="+mj-lt"/>
                </a:rPr>
                <a:t>第</a:t>
              </a:r>
              <a:r>
                <a:rPr lang="en-US" altLang="zh-CN" sz="1400" dirty="0" smtClean="0">
                  <a:latin typeface="+mj-lt"/>
                </a:rPr>
                <a:t>11</a:t>
              </a:r>
              <a:r>
                <a:rPr lang="zh-CN" altLang="en-US" sz="1400" dirty="0" smtClean="0">
                  <a:latin typeface="+mj-lt"/>
                </a:rPr>
                <a:t>部分和其他治理要求的成本最小化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400" dirty="0" smtClean="0">
                  <a:latin typeface="+mj-lt"/>
                </a:rPr>
                <a:t>丰富的的自动化控制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400" dirty="0" smtClean="0">
                  <a:latin typeface="+mj-lt"/>
                </a:rPr>
                <a:t>基于角色的安全达到活动级别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400" dirty="0" smtClean="0">
                  <a:latin typeface="+mj-lt"/>
                </a:rPr>
                <a:t>强制的权责分离和相关报告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400" dirty="0" smtClean="0">
                  <a:latin typeface="+mj-lt"/>
                </a:rPr>
                <a:t>使用的</a:t>
              </a:r>
              <a:r>
                <a:rPr lang="en-US" altLang="zh-CN" sz="1400" dirty="0" smtClean="0">
                  <a:latin typeface="+mj-lt"/>
                </a:rPr>
                <a:t>QAD TMS</a:t>
              </a:r>
              <a:r>
                <a:rPr lang="zh-CN" altLang="en-US" sz="1400" dirty="0" smtClean="0">
                  <a:latin typeface="+mj-lt"/>
                </a:rPr>
                <a:t>的贸易合规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400" dirty="0" smtClean="0">
                  <a:latin typeface="+mj-lt"/>
                </a:rPr>
                <a:t>访问控制，包括强制的密码复杂性，账龄和入侵检测</a:t>
              </a:r>
              <a:endParaRPr lang="en-US" sz="1400" b="0" dirty="0">
                <a:latin typeface="+mj-lt"/>
              </a:endParaRPr>
            </a:p>
          </p:txBody>
        </p:sp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4538663" y="1387475"/>
              <a:ext cx="4251325" cy="4308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lnSpc>
                  <a:spcPct val="8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zh-CN" altLang="en-US" sz="2000" dirty="0" smtClean="0"/>
                <a:t>帮助企业保持合规状态</a:t>
              </a:r>
              <a:endParaRPr lang="en-US" sz="2000" dirty="0">
                <a:solidFill>
                  <a:srgbClr val="5A87C6"/>
                </a:solidFill>
                <a:latin typeface="+mj-lt"/>
              </a:endParaRPr>
            </a:p>
          </p:txBody>
        </p:sp>
        <p:grpSp>
          <p:nvGrpSpPr>
            <p:cNvPr id="7" name="Group 24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8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Financials</a:t>
                </a:r>
              </a:p>
            </p:txBody>
          </p:sp>
          <p:sp>
            <p:nvSpPr>
              <p:cNvPr id="9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10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11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12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13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14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15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16" name="Text Box 141"/>
              <p:cNvSpPr txBox="1">
                <a:spLocks noChangeArrowheads="1"/>
              </p:cNvSpPr>
              <p:nvPr/>
            </p:nvSpPr>
            <p:spPr bwMode="auto">
              <a:xfrm>
                <a:off x="4300416" y="6064885"/>
                <a:ext cx="1498600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17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0188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18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19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20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21" name="Text Box 141"/>
              <p:cNvSpPr txBox="1">
                <a:spLocks noChangeArrowheads="1"/>
              </p:cNvSpPr>
              <p:nvPr/>
            </p:nvSpPr>
            <p:spPr bwMode="auto">
              <a:xfrm>
                <a:off x="4300416" y="5823585"/>
                <a:ext cx="1498600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22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177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23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24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  <p:pic>
          <p:nvPicPr>
            <p:cNvPr id="25" name="Picture 28" descr="Role_Permissions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700588" y="1890713"/>
              <a:ext cx="3803650" cy="3763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7" name="Rectangle 100"/>
          <p:cNvSpPr>
            <a:spLocks noChangeArrowheads="1"/>
          </p:cNvSpPr>
          <p:nvPr/>
        </p:nvSpPr>
        <p:spPr bwMode="auto">
          <a:xfrm>
            <a:off x="366686" y="5210979"/>
            <a:ext cx="8447088" cy="860425"/>
          </a:xfrm>
          <a:prstGeom prst="rect">
            <a:avLst/>
          </a:prstGeom>
          <a:solidFill>
            <a:srgbClr val="BCCEE8"/>
          </a:solidFill>
          <a:ln w="1587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r>
              <a:rPr lang="zh-CN" altLang="en-US" sz="1100" dirty="0" smtClean="0"/>
              <a:t>企业版</a:t>
            </a:r>
            <a:endParaRPr lang="en-US" altLang="zh-CN" sz="1100" dirty="0" smtClean="0"/>
          </a:p>
          <a:p>
            <a:r>
              <a:rPr lang="zh-CN" altLang="en-US" sz="1100" dirty="0" smtClean="0"/>
              <a:t>财务</a:t>
            </a:r>
            <a:endParaRPr lang="en-US" sz="1100" dirty="0">
              <a:latin typeface="+mj-lt"/>
            </a:endParaRPr>
          </a:p>
        </p:txBody>
      </p:sp>
      <p:sp>
        <p:nvSpPr>
          <p:cNvPr id="28" name="Text Box 156"/>
          <p:cNvSpPr txBox="1">
            <a:spLocks noChangeArrowheads="1"/>
          </p:cNvSpPr>
          <p:nvPr/>
        </p:nvSpPr>
        <p:spPr bwMode="auto">
          <a:xfrm>
            <a:off x="3724127" y="5762247"/>
            <a:ext cx="1252538" cy="242432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应收账款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29" name="Text Box 103"/>
          <p:cNvSpPr txBox="1">
            <a:spLocks noChangeArrowheads="1"/>
          </p:cNvSpPr>
          <p:nvPr/>
        </p:nvSpPr>
        <p:spPr bwMode="auto">
          <a:xfrm>
            <a:off x="1219052" y="5757481"/>
            <a:ext cx="1252538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总账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0" name="Text Box 104"/>
          <p:cNvSpPr txBox="1">
            <a:spLocks noChangeArrowheads="1"/>
          </p:cNvSpPr>
          <p:nvPr/>
        </p:nvSpPr>
        <p:spPr bwMode="auto">
          <a:xfrm>
            <a:off x="4976665" y="5757481"/>
            <a:ext cx="1252537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应付账款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1" name="Text Box 105"/>
          <p:cNvSpPr txBox="1">
            <a:spLocks noChangeArrowheads="1"/>
          </p:cNvSpPr>
          <p:nvPr/>
        </p:nvSpPr>
        <p:spPr bwMode="auto">
          <a:xfrm>
            <a:off x="2471590" y="5757481"/>
            <a:ext cx="1254125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多货币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2" name="Text Box 106"/>
          <p:cNvSpPr txBox="1">
            <a:spLocks noChangeArrowheads="1"/>
          </p:cNvSpPr>
          <p:nvPr/>
        </p:nvSpPr>
        <p:spPr bwMode="auto">
          <a:xfrm>
            <a:off x="6229202" y="5757481"/>
            <a:ext cx="1254125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银行</a:t>
            </a:r>
            <a:r>
              <a:rPr lang="en-US" sz="800" dirty="0" smtClean="0">
                <a:solidFill>
                  <a:schemeClr val="bg1"/>
                </a:solidFill>
              </a:rPr>
              <a:t>/</a:t>
            </a:r>
            <a:r>
              <a:rPr lang="zh-CN" altLang="en-US" sz="800" dirty="0" smtClean="0">
                <a:solidFill>
                  <a:schemeClr val="bg1"/>
                </a:solidFill>
              </a:rPr>
              <a:t>现金管理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3" name="Text Box 107"/>
          <p:cNvSpPr txBox="1">
            <a:spLocks noChangeArrowheads="1"/>
          </p:cNvSpPr>
          <p:nvPr/>
        </p:nvSpPr>
        <p:spPr bwMode="auto">
          <a:xfrm>
            <a:off x="7481740" y="5757481"/>
            <a:ext cx="1252537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成本管理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4" name="Text Box 140"/>
          <p:cNvSpPr txBox="1">
            <a:spLocks noChangeArrowheads="1"/>
          </p:cNvSpPr>
          <p:nvPr/>
        </p:nvSpPr>
        <p:spPr bwMode="auto">
          <a:xfrm>
            <a:off x="1219052" y="5517592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报表合并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35" name="Text Box 141"/>
          <p:cNvSpPr txBox="1">
            <a:spLocks noChangeArrowheads="1"/>
          </p:cNvSpPr>
          <p:nvPr/>
        </p:nvSpPr>
        <p:spPr bwMode="auto">
          <a:xfrm>
            <a:off x="4228952" y="5517592"/>
            <a:ext cx="1498600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财务共享服务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6" name="Text Box 142"/>
          <p:cNvSpPr txBox="1">
            <a:spLocks noChangeArrowheads="1"/>
          </p:cNvSpPr>
          <p:nvPr/>
        </p:nvSpPr>
        <p:spPr bwMode="auto">
          <a:xfrm>
            <a:off x="2727177" y="5517592"/>
            <a:ext cx="1500188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分配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37" name="Text Box 144"/>
          <p:cNvSpPr txBox="1">
            <a:spLocks noChangeArrowheads="1"/>
          </p:cNvSpPr>
          <p:nvPr/>
        </p:nvSpPr>
        <p:spPr bwMode="auto">
          <a:xfrm>
            <a:off x="5725965" y="5517592"/>
            <a:ext cx="1500187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信贷管理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8" name="Text Box 145"/>
          <p:cNvSpPr txBox="1">
            <a:spLocks noChangeArrowheads="1"/>
          </p:cNvSpPr>
          <p:nvPr/>
        </p:nvSpPr>
        <p:spPr bwMode="auto">
          <a:xfrm>
            <a:off x="7226152" y="5517592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税管理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39" name="Text Box 140"/>
          <p:cNvSpPr txBox="1">
            <a:spLocks noChangeArrowheads="1"/>
          </p:cNvSpPr>
          <p:nvPr/>
        </p:nvSpPr>
        <p:spPr bwMode="auto">
          <a:xfrm>
            <a:off x="1219052" y="5276114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财务分析</a:t>
            </a:r>
            <a:endParaRPr lang="en-US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40" name="Text Box 141"/>
          <p:cNvSpPr txBox="1">
            <a:spLocks noChangeArrowheads="1"/>
          </p:cNvSpPr>
          <p:nvPr/>
        </p:nvSpPr>
        <p:spPr bwMode="auto">
          <a:xfrm>
            <a:off x="4228952" y="5276114"/>
            <a:ext cx="1498600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多</a:t>
            </a:r>
            <a:r>
              <a:rPr lang="en-US" sz="800" dirty="0" smtClean="0">
                <a:solidFill>
                  <a:schemeClr val="bg1"/>
                </a:solidFill>
              </a:rPr>
              <a:t>-</a:t>
            </a:r>
            <a:r>
              <a:rPr lang="zh-CN" altLang="en-US" sz="800" dirty="0" smtClean="0">
                <a:solidFill>
                  <a:schemeClr val="bg1"/>
                </a:solidFill>
              </a:rPr>
              <a:t>会计准则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41" name="Text Box 142"/>
          <p:cNvSpPr txBox="1">
            <a:spLocks noChangeArrowheads="1"/>
          </p:cNvSpPr>
          <p:nvPr/>
        </p:nvSpPr>
        <p:spPr bwMode="auto">
          <a:xfrm>
            <a:off x="2728765" y="5276114"/>
            <a:ext cx="150177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管理报表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42" name="Text Box 144"/>
          <p:cNvSpPr txBox="1">
            <a:spLocks noChangeArrowheads="1"/>
          </p:cNvSpPr>
          <p:nvPr/>
        </p:nvSpPr>
        <p:spPr bwMode="auto">
          <a:xfrm>
            <a:off x="5725965" y="5276114"/>
            <a:ext cx="1500187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预算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43" name="Text Box 145"/>
          <p:cNvSpPr txBox="1">
            <a:spLocks noChangeArrowheads="1"/>
          </p:cNvSpPr>
          <p:nvPr/>
        </p:nvSpPr>
        <p:spPr bwMode="auto">
          <a:xfrm>
            <a:off x="7226152" y="5276115"/>
            <a:ext cx="1508125" cy="241478"/>
          </a:xfrm>
          <a:prstGeom prst="rect">
            <a:avLst/>
          </a:prstGeom>
          <a:solidFill>
            <a:schemeClr val="accent6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治理</a:t>
            </a:r>
            <a:r>
              <a:rPr lang="en-US" altLang="en-US" sz="800" dirty="0" smtClean="0">
                <a:solidFill>
                  <a:schemeClr val="bg1"/>
                </a:solidFill>
              </a:rPr>
              <a:t>, </a:t>
            </a:r>
            <a:r>
              <a:rPr lang="zh-CN" altLang="en-US" sz="800" dirty="0" smtClean="0">
                <a:solidFill>
                  <a:schemeClr val="bg1"/>
                </a:solidFill>
              </a:rPr>
              <a:t>风险</a:t>
            </a:r>
            <a:r>
              <a:rPr lang="en-US" altLang="en-US" sz="800" dirty="0" smtClean="0">
                <a:solidFill>
                  <a:schemeClr val="bg1"/>
                </a:solidFill>
              </a:rPr>
              <a:t>&amp; </a:t>
            </a:r>
            <a:r>
              <a:rPr lang="zh-CN" altLang="en-US" sz="800" dirty="0" smtClean="0">
                <a:solidFill>
                  <a:schemeClr val="bg1"/>
                </a:solidFill>
              </a:rPr>
              <a:t>合规</a:t>
            </a:r>
            <a:endParaRPr lang="en-US" altLang="en-US" sz="8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</a:t>
            </a:r>
            <a:r>
              <a:rPr lang="zh-CN" altLang="en-US" dirty="0" smtClean="0"/>
              <a:t>报表合并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EF-QAD-090</a:t>
            </a:r>
            <a:endParaRPr lang="en-US" dirty="0"/>
          </a:p>
        </p:txBody>
      </p:sp>
      <p:grpSp>
        <p:nvGrpSpPr>
          <p:cNvPr id="46" name="Group 45"/>
          <p:cNvGrpSpPr/>
          <p:nvPr/>
        </p:nvGrpSpPr>
        <p:grpSpPr>
          <a:xfrm>
            <a:off x="297478" y="1106353"/>
            <a:ext cx="8539163" cy="4802188"/>
            <a:chOff x="438150" y="1749425"/>
            <a:chExt cx="8539163" cy="4802188"/>
          </a:xfrm>
        </p:grpSpPr>
        <p:grpSp>
          <p:nvGrpSpPr>
            <p:cNvPr id="4" name="Group 47"/>
            <p:cNvGrpSpPr>
              <a:grpSpLocks/>
            </p:cNvGrpSpPr>
            <p:nvPr/>
          </p:nvGrpSpPr>
          <p:grpSpPr bwMode="auto">
            <a:xfrm>
              <a:off x="4521200" y="2697163"/>
              <a:ext cx="4456113" cy="2481262"/>
              <a:chOff x="4510088" y="2571751"/>
              <a:chExt cx="4558030" cy="2537460"/>
            </a:xfrm>
          </p:grpSpPr>
          <p:pic>
            <p:nvPicPr>
              <p:cNvPr id="5" name="Picture 5" descr="WORLD_2718C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4510088" y="2571751"/>
                <a:ext cx="4558030" cy="25374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" name="Oval 8"/>
              <p:cNvSpPr>
                <a:spLocks noChangeArrowheads="1"/>
              </p:cNvSpPr>
              <p:nvPr/>
            </p:nvSpPr>
            <p:spPr bwMode="auto">
              <a:xfrm>
                <a:off x="5261610" y="3719635"/>
                <a:ext cx="69850" cy="65663"/>
              </a:xfrm>
              <a:prstGeom prst="ellipse">
                <a:avLst/>
              </a:prstGeom>
              <a:solidFill>
                <a:srgbClr val="1F48CD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nl-NL" b="0">
                  <a:latin typeface="+mj-lt"/>
                </a:endParaRPr>
              </a:p>
            </p:txBody>
          </p:sp>
          <p:sp>
            <p:nvSpPr>
              <p:cNvPr id="7" name="Oval 9"/>
              <p:cNvSpPr>
                <a:spLocks noChangeArrowheads="1"/>
              </p:cNvSpPr>
              <p:nvPr/>
            </p:nvSpPr>
            <p:spPr bwMode="auto">
              <a:xfrm>
                <a:off x="5247323" y="3515069"/>
                <a:ext cx="69850" cy="65663"/>
              </a:xfrm>
              <a:prstGeom prst="ellipse">
                <a:avLst/>
              </a:prstGeom>
              <a:solidFill>
                <a:srgbClr val="1F48CD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nl-NL" b="0">
                  <a:latin typeface="+mj-lt"/>
                </a:endParaRPr>
              </a:p>
            </p:txBody>
          </p:sp>
          <p:sp>
            <p:nvSpPr>
              <p:cNvPr id="8" name="Oval 10"/>
              <p:cNvSpPr>
                <a:spLocks noChangeArrowheads="1"/>
              </p:cNvSpPr>
              <p:nvPr/>
            </p:nvSpPr>
            <p:spPr bwMode="auto">
              <a:xfrm>
                <a:off x="6603048" y="3328182"/>
                <a:ext cx="69850" cy="65663"/>
              </a:xfrm>
              <a:prstGeom prst="ellipse">
                <a:avLst/>
              </a:prstGeom>
              <a:solidFill>
                <a:srgbClr val="1F48CD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nl-NL" b="0">
                  <a:latin typeface="+mj-lt"/>
                </a:endParaRPr>
              </a:p>
            </p:txBody>
          </p:sp>
          <p:sp>
            <p:nvSpPr>
              <p:cNvPr id="9" name="Oval 11"/>
              <p:cNvSpPr>
                <a:spLocks noChangeArrowheads="1"/>
              </p:cNvSpPr>
              <p:nvPr/>
            </p:nvSpPr>
            <p:spPr bwMode="auto">
              <a:xfrm>
                <a:off x="6723698" y="3434253"/>
                <a:ext cx="68262" cy="65663"/>
              </a:xfrm>
              <a:prstGeom prst="ellipse">
                <a:avLst/>
              </a:prstGeom>
              <a:solidFill>
                <a:srgbClr val="1F48CD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nl-NL" b="0">
                  <a:latin typeface="+mj-lt"/>
                </a:endParaRPr>
              </a:p>
            </p:txBody>
          </p:sp>
          <p:sp>
            <p:nvSpPr>
              <p:cNvPr id="10" name="Oval 12"/>
              <p:cNvSpPr>
                <a:spLocks noChangeArrowheads="1"/>
              </p:cNvSpPr>
              <p:nvPr/>
            </p:nvSpPr>
            <p:spPr bwMode="auto">
              <a:xfrm>
                <a:off x="6833235" y="3253680"/>
                <a:ext cx="69850" cy="65663"/>
              </a:xfrm>
              <a:prstGeom prst="ellipse">
                <a:avLst/>
              </a:prstGeom>
              <a:solidFill>
                <a:srgbClr val="1F48CD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nl-NL" b="0">
                  <a:latin typeface="+mj-lt"/>
                </a:endParaRPr>
              </a:p>
            </p:txBody>
          </p:sp>
          <p:sp>
            <p:nvSpPr>
              <p:cNvPr id="11" name="Oval 13"/>
              <p:cNvSpPr>
                <a:spLocks noChangeArrowheads="1"/>
              </p:cNvSpPr>
              <p:nvPr/>
            </p:nvSpPr>
            <p:spPr bwMode="auto">
              <a:xfrm>
                <a:off x="8112760" y="3685541"/>
                <a:ext cx="68263" cy="65663"/>
              </a:xfrm>
              <a:prstGeom prst="ellipse">
                <a:avLst/>
              </a:prstGeom>
              <a:solidFill>
                <a:srgbClr val="1F48CD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nl-NL" b="0">
                  <a:latin typeface="+mj-lt"/>
                </a:endParaRPr>
              </a:p>
            </p:txBody>
          </p:sp>
          <p:sp>
            <p:nvSpPr>
              <p:cNvPr id="12" name="Oval 8"/>
              <p:cNvSpPr>
                <a:spLocks noChangeArrowheads="1"/>
              </p:cNvSpPr>
              <p:nvPr/>
            </p:nvSpPr>
            <p:spPr bwMode="auto">
              <a:xfrm>
                <a:off x="5642610" y="3598411"/>
                <a:ext cx="69850" cy="65663"/>
              </a:xfrm>
              <a:prstGeom prst="ellipse">
                <a:avLst/>
              </a:prstGeom>
              <a:solidFill>
                <a:srgbClr val="1F48CD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nl-NL" b="0">
                  <a:latin typeface="+mj-lt"/>
                </a:endParaRPr>
              </a:p>
            </p:txBody>
          </p:sp>
          <p:sp>
            <p:nvSpPr>
              <p:cNvPr id="13" name="Oval 8"/>
              <p:cNvSpPr>
                <a:spLocks noChangeArrowheads="1"/>
              </p:cNvSpPr>
              <p:nvPr/>
            </p:nvSpPr>
            <p:spPr bwMode="auto">
              <a:xfrm>
                <a:off x="7014210" y="4507594"/>
                <a:ext cx="69850" cy="65663"/>
              </a:xfrm>
              <a:prstGeom prst="ellipse">
                <a:avLst/>
              </a:prstGeom>
              <a:solidFill>
                <a:srgbClr val="1F48CD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nl-NL" b="0">
                  <a:latin typeface="+mj-lt"/>
                </a:endParaRPr>
              </a:p>
            </p:txBody>
          </p:sp>
          <p:sp>
            <p:nvSpPr>
              <p:cNvPr id="14" name="Oval 8"/>
              <p:cNvSpPr>
                <a:spLocks noChangeArrowheads="1"/>
              </p:cNvSpPr>
              <p:nvPr/>
            </p:nvSpPr>
            <p:spPr bwMode="auto">
              <a:xfrm>
                <a:off x="8004810" y="3719635"/>
                <a:ext cx="69850" cy="65663"/>
              </a:xfrm>
              <a:prstGeom prst="ellipse">
                <a:avLst/>
              </a:prstGeom>
              <a:solidFill>
                <a:srgbClr val="1F48CD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nl-NL" b="0">
                  <a:latin typeface="+mj-lt"/>
                </a:endParaRPr>
              </a:p>
            </p:txBody>
          </p:sp>
          <p:sp>
            <p:nvSpPr>
              <p:cNvPr id="15" name="Oval 8"/>
              <p:cNvSpPr>
                <a:spLocks noChangeArrowheads="1"/>
              </p:cNvSpPr>
              <p:nvPr/>
            </p:nvSpPr>
            <p:spPr bwMode="auto">
              <a:xfrm>
                <a:off x="5402898" y="3829495"/>
                <a:ext cx="69850" cy="65663"/>
              </a:xfrm>
              <a:prstGeom prst="ellipse">
                <a:avLst/>
              </a:prstGeom>
              <a:solidFill>
                <a:srgbClr val="1F48CD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nl-NL" b="0">
                  <a:latin typeface="+mj-lt"/>
                </a:endParaRPr>
              </a:p>
            </p:txBody>
          </p:sp>
          <p:cxnSp>
            <p:nvCxnSpPr>
              <p:cNvPr id="16" name="AutoShape 53"/>
              <p:cNvCxnSpPr>
                <a:cxnSpLocks noChangeShapeType="1"/>
                <a:stCxn id="6" idx="7"/>
                <a:endCxn id="12" idx="1"/>
              </p:cNvCxnSpPr>
              <p:nvPr/>
            </p:nvCxnSpPr>
            <p:spPr bwMode="auto">
              <a:xfrm rot="-5400000">
                <a:off x="5426423" y="3504025"/>
                <a:ext cx="121224" cy="330200"/>
              </a:xfrm>
              <a:prstGeom prst="curvedConnector3">
                <a:avLst>
                  <a:gd name="adj1" fmla="val 258333"/>
                </a:avLst>
              </a:prstGeom>
              <a:noFill/>
              <a:ln w="15875">
                <a:solidFill>
                  <a:srgbClr val="FF6600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17" name="AutoShape 55"/>
              <p:cNvCxnSpPr>
                <a:cxnSpLocks noChangeShapeType="1"/>
                <a:endCxn id="12" idx="7"/>
              </p:cNvCxnSpPr>
              <p:nvPr/>
            </p:nvCxnSpPr>
            <p:spPr bwMode="auto">
              <a:xfrm rot="10800000" flipV="1">
                <a:off x="5702935" y="3477187"/>
                <a:ext cx="1082675" cy="131326"/>
              </a:xfrm>
              <a:prstGeom prst="curvedConnector2">
                <a:avLst/>
              </a:prstGeom>
              <a:noFill/>
              <a:ln w="15875">
                <a:solidFill>
                  <a:srgbClr val="FF6600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18" name="AutoShape 56"/>
              <p:cNvCxnSpPr>
                <a:cxnSpLocks noChangeShapeType="1"/>
                <a:endCxn id="12" idx="7"/>
              </p:cNvCxnSpPr>
              <p:nvPr/>
            </p:nvCxnSpPr>
            <p:spPr bwMode="auto">
              <a:xfrm rot="10800000">
                <a:off x="5702935" y="3608513"/>
                <a:ext cx="1358900" cy="921810"/>
              </a:xfrm>
              <a:prstGeom prst="curvedConnector4">
                <a:avLst>
                  <a:gd name="adj1" fmla="val 84694"/>
                  <a:gd name="adj2" fmla="val 99588"/>
                </a:avLst>
              </a:prstGeom>
              <a:noFill/>
              <a:ln w="15875">
                <a:solidFill>
                  <a:srgbClr val="FF6600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19" name="AutoShape 57"/>
              <p:cNvCxnSpPr>
                <a:cxnSpLocks noChangeShapeType="1"/>
                <a:stCxn id="8" idx="1"/>
                <a:endCxn id="12" idx="6"/>
              </p:cNvCxnSpPr>
              <p:nvPr/>
            </p:nvCxnSpPr>
            <p:spPr bwMode="auto">
              <a:xfrm rot="-5400000" flipH="1" flipV="1">
                <a:off x="6016038" y="3034706"/>
                <a:ext cx="292959" cy="900113"/>
              </a:xfrm>
              <a:prstGeom prst="curvedConnector4">
                <a:avLst>
                  <a:gd name="adj1" fmla="val 17241"/>
                  <a:gd name="adj2" fmla="val 87477"/>
                </a:avLst>
              </a:prstGeom>
              <a:noFill/>
              <a:ln w="15875">
                <a:solidFill>
                  <a:srgbClr val="FF6600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0" name="AutoShape 59"/>
              <p:cNvCxnSpPr>
                <a:cxnSpLocks noChangeShapeType="1"/>
                <a:stCxn id="14" idx="2"/>
              </p:cNvCxnSpPr>
              <p:nvPr/>
            </p:nvCxnSpPr>
            <p:spPr bwMode="auto">
              <a:xfrm rot="10800000">
                <a:off x="5795010" y="3576945"/>
                <a:ext cx="2209800" cy="175522"/>
              </a:xfrm>
              <a:prstGeom prst="curvedConnector3">
                <a:avLst>
                  <a:gd name="adj1" fmla="val 50431"/>
                </a:avLst>
              </a:prstGeom>
              <a:noFill/>
              <a:ln w="15875">
                <a:solidFill>
                  <a:srgbClr val="FF6600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1" name="AutoShape 70"/>
              <p:cNvCxnSpPr>
                <a:cxnSpLocks noChangeShapeType="1"/>
                <a:stCxn id="10" idx="2"/>
              </p:cNvCxnSpPr>
              <p:nvPr/>
            </p:nvCxnSpPr>
            <p:spPr bwMode="auto">
              <a:xfrm rot="10800000" flipV="1">
                <a:off x="5741035" y="3286511"/>
                <a:ext cx="1092200" cy="311900"/>
              </a:xfrm>
              <a:prstGeom prst="curvedConnector3">
                <a:avLst>
                  <a:gd name="adj1" fmla="val 98546"/>
                </a:avLst>
              </a:prstGeom>
              <a:noFill/>
              <a:ln w="15875">
                <a:solidFill>
                  <a:srgbClr val="FF6600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2" name="AutoShape 71"/>
              <p:cNvCxnSpPr>
                <a:cxnSpLocks noChangeShapeType="1"/>
                <a:stCxn id="11" idx="5"/>
              </p:cNvCxnSpPr>
              <p:nvPr/>
            </p:nvCxnSpPr>
            <p:spPr bwMode="auto">
              <a:xfrm rot="16200000" flipV="1">
                <a:off x="6950008" y="2519613"/>
                <a:ext cx="142692" cy="2300288"/>
              </a:xfrm>
              <a:prstGeom prst="curvedConnector4">
                <a:avLst>
                  <a:gd name="adj1" fmla="val -134514"/>
                  <a:gd name="adj2" fmla="val 77019"/>
                </a:avLst>
              </a:prstGeom>
              <a:noFill/>
              <a:ln w="15875">
                <a:solidFill>
                  <a:srgbClr val="FF6600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3" name="AutoShape 72"/>
              <p:cNvCxnSpPr>
                <a:cxnSpLocks noChangeShapeType="1"/>
              </p:cNvCxnSpPr>
              <p:nvPr/>
            </p:nvCxnSpPr>
            <p:spPr bwMode="auto">
              <a:xfrm flipV="1">
                <a:off x="5445760" y="3631243"/>
                <a:ext cx="238125" cy="219719"/>
              </a:xfrm>
              <a:prstGeom prst="curvedConnector3">
                <a:avLst>
                  <a:gd name="adj1" fmla="val -4000"/>
                </a:avLst>
              </a:prstGeom>
              <a:noFill/>
              <a:ln w="15875">
                <a:solidFill>
                  <a:srgbClr val="FF6600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24" name="AutoShape 73"/>
              <p:cNvCxnSpPr>
                <a:cxnSpLocks noChangeShapeType="1"/>
                <a:endCxn id="25" idx="0"/>
              </p:cNvCxnSpPr>
              <p:nvPr/>
            </p:nvCxnSpPr>
            <p:spPr bwMode="auto">
              <a:xfrm flipV="1">
                <a:off x="5299710" y="3477187"/>
                <a:ext cx="457200" cy="60612"/>
              </a:xfrm>
              <a:prstGeom prst="curvedConnector4">
                <a:avLst>
                  <a:gd name="adj1" fmla="val 4167"/>
                  <a:gd name="adj2" fmla="val 400000"/>
                </a:avLst>
              </a:prstGeom>
              <a:noFill/>
              <a:ln w="15875">
                <a:solidFill>
                  <a:srgbClr val="FF6600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25" name="AutoShape 74"/>
              <p:cNvSpPr>
                <a:spLocks noChangeArrowheads="1"/>
              </p:cNvSpPr>
              <p:nvPr/>
            </p:nvSpPr>
            <p:spPr bwMode="auto">
              <a:xfrm>
                <a:off x="5641883" y="3477639"/>
                <a:ext cx="228956" cy="241894"/>
              </a:xfrm>
              <a:prstGeom prst="star5">
                <a:avLst/>
              </a:prstGeom>
              <a:solidFill>
                <a:srgbClr val="4933E9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tIns="91440" bIns="91440" anchor="ctr"/>
              <a:lstStyle/>
              <a:p>
                <a:pPr>
                  <a:defRPr/>
                </a:pPr>
                <a:endParaRPr lang="nl-NL" b="0">
                  <a:latin typeface="+mj-lt"/>
                </a:endParaRPr>
              </a:p>
            </p:txBody>
          </p:sp>
        </p:grpSp>
        <p:sp>
          <p:nvSpPr>
            <p:cNvPr id="26" name="Rectangle 5"/>
            <p:cNvSpPr>
              <a:spLocks noChangeArrowheads="1"/>
            </p:cNvSpPr>
            <p:nvPr/>
          </p:nvSpPr>
          <p:spPr bwMode="auto">
            <a:xfrm>
              <a:off x="438150" y="1749425"/>
              <a:ext cx="4210050" cy="3584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91440" bIns="91440"/>
            <a:lstStyle/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600" dirty="0" smtClean="0">
                  <a:latin typeface="+mj-lt"/>
                </a:rPr>
                <a:t>一个子公司会计单位可以是多个合并会计单位的一部分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600" dirty="0" smtClean="0">
                  <a:latin typeface="+mj-lt"/>
                </a:rPr>
                <a:t>支持比例合并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600" dirty="0" smtClean="0">
                  <a:latin typeface="+mj-lt"/>
                </a:rPr>
                <a:t>您可以建立合并会计单位的层次结构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600" dirty="0" smtClean="0">
                  <a:latin typeface="+mj-lt"/>
                </a:rPr>
                <a:t>快速余额级合并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600" dirty="0" smtClean="0">
                  <a:latin typeface="+mj-lt"/>
                </a:rPr>
                <a:t>公司往来事务的自动跟踪以支持消除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600" dirty="0" smtClean="0">
                  <a:latin typeface="+mj-lt"/>
                </a:rPr>
                <a:t>分别按会计层合并</a:t>
              </a:r>
            </a:p>
            <a:p>
              <a:pPr marL="342900" indent="-342900">
                <a:spcBef>
                  <a:spcPct val="20000"/>
                </a:spcBef>
                <a:buClr>
                  <a:schemeClr val="accent6"/>
                </a:buClr>
                <a:buFont typeface="Arial" pitchFamily="34" charset="0"/>
                <a:buChar char="•"/>
              </a:pPr>
              <a:r>
                <a:rPr lang="zh-CN" altLang="en-US" sz="1600" dirty="0" smtClean="0">
                  <a:latin typeface="+mj-lt"/>
                </a:rPr>
                <a:t>支持模拟</a:t>
              </a:r>
              <a:endParaRPr lang="en-US" sz="1600" b="0" dirty="0">
                <a:latin typeface="+mj-lt"/>
              </a:endParaRPr>
            </a:p>
          </p:txBody>
        </p:sp>
        <p:sp>
          <p:nvSpPr>
            <p:cNvPr id="27" name="Text Box 4"/>
            <p:cNvSpPr txBox="1">
              <a:spLocks noChangeArrowheads="1"/>
            </p:cNvSpPr>
            <p:nvPr/>
          </p:nvSpPr>
          <p:spPr bwMode="auto">
            <a:xfrm>
              <a:off x="4567238" y="1749425"/>
              <a:ext cx="4318000" cy="7386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</a:pPr>
              <a:r>
                <a:rPr lang="zh-CN" altLang="en-US" sz="2000" dirty="0" smtClean="0">
                  <a:solidFill>
                    <a:srgbClr val="5A87C6"/>
                  </a:solidFill>
                  <a:latin typeface="+mj-lt"/>
                </a:rPr>
                <a:t>提供快速及完整的报表合并处理服务于财务经理</a:t>
              </a:r>
              <a:endParaRPr lang="en-US" sz="2000" dirty="0">
                <a:solidFill>
                  <a:srgbClr val="5A87C6"/>
                </a:solidFill>
                <a:latin typeface="+mj-lt"/>
              </a:endParaRPr>
            </a:p>
          </p:txBody>
        </p:sp>
        <p:grpSp>
          <p:nvGrpSpPr>
            <p:cNvPr id="28" name="Group 48"/>
            <p:cNvGrpSpPr>
              <a:grpSpLocks/>
            </p:cNvGrpSpPr>
            <p:nvPr/>
          </p:nvGrpSpPr>
          <p:grpSpPr bwMode="auto">
            <a:xfrm>
              <a:off x="438150" y="5691188"/>
              <a:ext cx="8447088" cy="860425"/>
              <a:chOff x="438150" y="5758498"/>
              <a:chExt cx="8447088" cy="859790"/>
            </a:xfrm>
          </p:grpSpPr>
          <p:sp>
            <p:nvSpPr>
              <p:cNvPr id="29" name="Rectangle 100"/>
              <p:cNvSpPr>
                <a:spLocks noChangeArrowheads="1"/>
              </p:cNvSpPr>
              <p:nvPr/>
            </p:nvSpPr>
            <p:spPr bwMode="auto">
              <a:xfrm>
                <a:off x="438150" y="5758498"/>
                <a:ext cx="8447088" cy="859790"/>
              </a:xfrm>
              <a:prstGeom prst="rect">
                <a:avLst/>
              </a:prstGeom>
              <a:solidFill>
                <a:srgbClr val="BCCEE8"/>
              </a:solidFill>
              <a:ln w="1587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Enterprise</a:t>
                </a:r>
              </a:p>
              <a:p>
                <a:pPr algn="l">
                  <a:lnSpc>
                    <a:spcPct val="90000"/>
                  </a:lnSpc>
                </a:pPr>
                <a:r>
                  <a:rPr lang="en-US" sz="800">
                    <a:latin typeface="+mj-lt"/>
                  </a:rPr>
                  <a:t>Financials</a:t>
                </a:r>
              </a:p>
            </p:txBody>
          </p:sp>
          <p:sp>
            <p:nvSpPr>
              <p:cNvPr id="30" name="Text Box 156"/>
              <p:cNvSpPr txBox="1">
                <a:spLocks noChangeArrowheads="1"/>
              </p:cNvSpPr>
              <p:nvPr/>
            </p:nvSpPr>
            <p:spPr bwMode="auto">
              <a:xfrm>
                <a:off x="3795591" y="6309359"/>
                <a:ext cx="1252538" cy="242253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Receivable</a:t>
                </a:r>
              </a:p>
            </p:txBody>
          </p:sp>
          <p:sp>
            <p:nvSpPr>
              <p:cNvPr id="31" name="Text Box 103"/>
              <p:cNvSpPr txBox="1">
                <a:spLocks noChangeArrowheads="1"/>
              </p:cNvSpPr>
              <p:nvPr/>
            </p:nvSpPr>
            <p:spPr bwMode="auto">
              <a:xfrm>
                <a:off x="1290516" y="6304597"/>
                <a:ext cx="1252538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General Ledger</a:t>
                </a:r>
              </a:p>
            </p:txBody>
          </p:sp>
          <p:sp>
            <p:nvSpPr>
              <p:cNvPr id="32" name="Text Box 104"/>
              <p:cNvSpPr txBox="1">
                <a:spLocks noChangeArrowheads="1"/>
              </p:cNvSpPr>
              <p:nvPr/>
            </p:nvSpPr>
            <p:spPr bwMode="auto">
              <a:xfrm>
                <a:off x="5048129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Accounts Payable</a:t>
                </a:r>
              </a:p>
            </p:txBody>
          </p:sp>
          <p:sp>
            <p:nvSpPr>
              <p:cNvPr id="33" name="Text Box 105"/>
              <p:cNvSpPr txBox="1">
                <a:spLocks noChangeArrowheads="1"/>
              </p:cNvSpPr>
              <p:nvPr/>
            </p:nvSpPr>
            <p:spPr bwMode="auto">
              <a:xfrm>
                <a:off x="2543054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 Currency</a:t>
                </a:r>
              </a:p>
            </p:txBody>
          </p:sp>
          <p:sp>
            <p:nvSpPr>
              <p:cNvPr id="34" name="Text Box 106"/>
              <p:cNvSpPr txBox="1">
                <a:spLocks noChangeArrowheads="1"/>
              </p:cNvSpPr>
              <p:nvPr/>
            </p:nvSpPr>
            <p:spPr bwMode="auto">
              <a:xfrm>
                <a:off x="6300666" y="6304597"/>
                <a:ext cx="1254125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Banking / Cash Management</a:t>
                </a:r>
              </a:p>
            </p:txBody>
          </p:sp>
          <p:sp>
            <p:nvSpPr>
              <p:cNvPr id="35" name="Text Box 107"/>
              <p:cNvSpPr txBox="1">
                <a:spLocks noChangeArrowheads="1"/>
              </p:cNvSpPr>
              <p:nvPr/>
            </p:nvSpPr>
            <p:spPr bwMode="auto">
              <a:xfrm>
                <a:off x="7553204" y="6304597"/>
                <a:ext cx="1252537" cy="247016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Cost Management</a:t>
                </a:r>
              </a:p>
            </p:txBody>
          </p:sp>
          <p:sp>
            <p:nvSpPr>
              <p:cNvPr id="36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6064885"/>
                <a:ext cx="1508125" cy="247650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Consolidations</a:t>
                </a:r>
              </a:p>
            </p:txBody>
          </p:sp>
          <p:sp>
            <p:nvSpPr>
              <p:cNvPr id="37" name="Text Box 141"/>
              <p:cNvSpPr txBox="1">
                <a:spLocks noChangeArrowheads="1"/>
              </p:cNvSpPr>
              <p:nvPr/>
            </p:nvSpPr>
            <p:spPr bwMode="auto">
              <a:xfrm>
                <a:off x="4300416" y="6064885"/>
                <a:ext cx="1498600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Shared Services</a:t>
                </a:r>
              </a:p>
            </p:txBody>
          </p:sp>
          <p:sp>
            <p:nvSpPr>
              <p:cNvPr id="38" name="Text Box 142"/>
              <p:cNvSpPr txBox="1">
                <a:spLocks noChangeArrowheads="1"/>
              </p:cNvSpPr>
              <p:nvPr/>
            </p:nvSpPr>
            <p:spPr bwMode="auto">
              <a:xfrm>
                <a:off x="2798641" y="6064885"/>
                <a:ext cx="1500188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Allocations</a:t>
                </a:r>
              </a:p>
            </p:txBody>
          </p:sp>
          <p:sp>
            <p:nvSpPr>
              <p:cNvPr id="39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60648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Credit Management</a:t>
                </a:r>
              </a:p>
            </p:txBody>
          </p:sp>
          <p:sp>
            <p:nvSpPr>
              <p:cNvPr id="40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60648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Tax Management</a:t>
                </a:r>
              </a:p>
            </p:txBody>
          </p:sp>
          <p:sp>
            <p:nvSpPr>
              <p:cNvPr id="41" name="Text Box 140"/>
              <p:cNvSpPr txBox="1">
                <a:spLocks noChangeArrowheads="1"/>
              </p:cNvSpPr>
              <p:nvPr/>
            </p:nvSpPr>
            <p:spPr bwMode="auto">
              <a:xfrm>
                <a:off x="12905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Financial Analytics</a:t>
                </a:r>
              </a:p>
            </p:txBody>
          </p:sp>
          <p:sp>
            <p:nvSpPr>
              <p:cNvPr id="42" name="Text Box 141"/>
              <p:cNvSpPr txBox="1">
                <a:spLocks noChangeArrowheads="1"/>
              </p:cNvSpPr>
              <p:nvPr/>
            </p:nvSpPr>
            <p:spPr bwMode="auto">
              <a:xfrm>
                <a:off x="4300416" y="5823585"/>
                <a:ext cx="1498600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Multi-GAAP</a:t>
                </a:r>
              </a:p>
            </p:txBody>
          </p:sp>
          <p:sp>
            <p:nvSpPr>
              <p:cNvPr id="43" name="Text Box 142"/>
              <p:cNvSpPr txBox="1">
                <a:spLocks noChangeArrowheads="1"/>
              </p:cNvSpPr>
              <p:nvPr/>
            </p:nvSpPr>
            <p:spPr bwMode="auto">
              <a:xfrm>
                <a:off x="2800229" y="5823585"/>
                <a:ext cx="150177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Management Reporting</a:t>
                </a:r>
              </a:p>
            </p:txBody>
          </p:sp>
          <p:sp>
            <p:nvSpPr>
              <p:cNvPr id="44" name="Text Box 144"/>
              <p:cNvSpPr txBox="1">
                <a:spLocks noChangeArrowheads="1"/>
              </p:cNvSpPr>
              <p:nvPr/>
            </p:nvSpPr>
            <p:spPr bwMode="auto">
              <a:xfrm>
                <a:off x="5797429" y="5823585"/>
                <a:ext cx="1500187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Budgeting</a:t>
                </a:r>
              </a:p>
            </p:txBody>
          </p:sp>
          <p:sp>
            <p:nvSpPr>
              <p:cNvPr id="45" name="Text Box 145"/>
              <p:cNvSpPr txBox="1">
                <a:spLocks noChangeArrowheads="1"/>
              </p:cNvSpPr>
              <p:nvPr/>
            </p:nvSpPr>
            <p:spPr bwMode="auto">
              <a:xfrm>
                <a:off x="7297616" y="5823585"/>
                <a:ext cx="1508125" cy="247650"/>
              </a:xfrm>
              <a:prstGeom prst="rect">
                <a:avLst/>
              </a:prstGeom>
              <a:solidFill>
                <a:srgbClr val="43699C"/>
              </a:solidFill>
              <a:ln w="9525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0" tIns="18288" rIns="0" bIns="0" anchor="ctr"/>
              <a:lstStyle/>
              <a:p>
                <a:pPr>
                  <a:lnSpc>
                    <a:spcPct val="75000"/>
                  </a:lnSpc>
                </a:pPr>
                <a:r>
                  <a:rPr lang="en-US" sz="800">
                    <a:solidFill>
                      <a:schemeClr val="bg1"/>
                    </a:solidFill>
                    <a:latin typeface="+mj-lt"/>
                  </a:rPr>
                  <a:t>Governance, Risk and Compliance</a:t>
                </a:r>
              </a:p>
            </p:txBody>
          </p:sp>
        </p:grpSp>
      </p:grpSp>
      <p:sp>
        <p:nvSpPr>
          <p:cNvPr id="47" name="Rectangle 100"/>
          <p:cNvSpPr>
            <a:spLocks noChangeArrowheads="1"/>
          </p:cNvSpPr>
          <p:nvPr/>
        </p:nvSpPr>
        <p:spPr bwMode="auto">
          <a:xfrm>
            <a:off x="311601" y="5034707"/>
            <a:ext cx="8447088" cy="860425"/>
          </a:xfrm>
          <a:prstGeom prst="rect">
            <a:avLst/>
          </a:prstGeom>
          <a:solidFill>
            <a:srgbClr val="BCCEE8"/>
          </a:solidFill>
          <a:ln w="15875" algn="ctr">
            <a:solidFill>
              <a:schemeClr val="bg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r>
              <a:rPr lang="zh-CN" altLang="en-US" sz="1100" dirty="0" smtClean="0"/>
              <a:t>企业版</a:t>
            </a:r>
            <a:endParaRPr lang="en-US" altLang="zh-CN" sz="1100" dirty="0" smtClean="0"/>
          </a:p>
          <a:p>
            <a:r>
              <a:rPr lang="zh-CN" altLang="en-US" sz="1100" dirty="0" smtClean="0"/>
              <a:t>财务</a:t>
            </a:r>
            <a:endParaRPr lang="en-US" sz="1100" dirty="0">
              <a:latin typeface="+mj-lt"/>
            </a:endParaRPr>
          </a:p>
        </p:txBody>
      </p:sp>
      <p:sp>
        <p:nvSpPr>
          <p:cNvPr id="48" name="Text Box 156"/>
          <p:cNvSpPr txBox="1">
            <a:spLocks noChangeArrowheads="1"/>
          </p:cNvSpPr>
          <p:nvPr/>
        </p:nvSpPr>
        <p:spPr bwMode="auto">
          <a:xfrm>
            <a:off x="3669042" y="5585975"/>
            <a:ext cx="1252538" cy="242432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应收账款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49" name="Text Box 103"/>
          <p:cNvSpPr txBox="1">
            <a:spLocks noChangeArrowheads="1"/>
          </p:cNvSpPr>
          <p:nvPr/>
        </p:nvSpPr>
        <p:spPr bwMode="auto">
          <a:xfrm>
            <a:off x="1163967" y="5581209"/>
            <a:ext cx="1252538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总账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50" name="Text Box 104"/>
          <p:cNvSpPr txBox="1">
            <a:spLocks noChangeArrowheads="1"/>
          </p:cNvSpPr>
          <p:nvPr/>
        </p:nvSpPr>
        <p:spPr bwMode="auto">
          <a:xfrm>
            <a:off x="4921580" y="5581209"/>
            <a:ext cx="1252537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应付账款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51" name="Text Box 105"/>
          <p:cNvSpPr txBox="1">
            <a:spLocks noChangeArrowheads="1"/>
          </p:cNvSpPr>
          <p:nvPr/>
        </p:nvSpPr>
        <p:spPr bwMode="auto">
          <a:xfrm>
            <a:off x="2416505" y="5581209"/>
            <a:ext cx="1254125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多货币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52" name="Text Box 106"/>
          <p:cNvSpPr txBox="1">
            <a:spLocks noChangeArrowheads="1"/>
          </p:cNvSpPr>
          <p:nvPr/>
        </p:nvSpPr>
        <p:spPr bwMode="auto">
          <a:xfrm>
            <a:off x="6174117" y="5581209"/>
            <a:ext cx="1254125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银行</a:t>
            </a:r>
            <a:r>
              <a:rPr lang="en-US" sz="800" dirty="0" smtClean="0">
                <a:solidFill>
                  <a:schemeClr val="bg1"/>
                </a:solidFill>
              </a:rPr>
              <a:t>/</a:t>
            </a:r>
            <a:r>
              <a:rPr lang="zh-CN" altLang="en-US" sz="800" dirty="0" smtClean="0">
                <a:solidFill>
                  <a:schemeClr val="bg1"/>
                </a:solidFill>
              </a:rPr>
              <a:t>现金管理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53" name="Text Box 107"/>
          <p:cNvSpPr txBox="1">
            <a:spLocks noChangeArrowheads="1"/>
          </p:cNvSpPr>
          <p:nvPr/>
        </p:nvSpPr>
        <p:spPr bwMode="auto">
          <a:xfrm>
            <a:off x="7426655" y="5581209"/>
            <a:ext cx="1252537" cy="24719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成本管理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54" name="Text Box 140"/>
          <p:cNvSpPr txBox="1">
            <a:spLocks noChangeArrowheads="1"/>
          </p:cNvSpPr>
          <p:nvPr/>
        </p:nvSpPr>
        <p:spPr bwMode="auto">
          <a:xfrm>
            <a:off x="1163967" y="5341320"/>
            <a:ext cx="1508125" cy="247833"/>
          </a:xfrm>
          <a:prstGeom prst="rect">
            <a:avLst/>
          </a:prstGeom>
          <a:solidFill>
            <a:schemeClr val="accent6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报表合并</a:t>
            </a:r>
            <a:endParaRPr lang="en-US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55" name="Text Box 141"/>
          <p:cNvSpPr txBox="1">
            <a:spLocks noChangeArrowheads="1"/>
          </p:cNvSpPr>
          <p:nvPr/>
        </p:nvSpPr>
        <p:spPr bwMode="auto">
          <a:xfrm>
            <a:off x="4173867" y="5341320"/>
            <a:ext cx="1498600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财务共享服务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56" name="Text Box 142"/>
          <p:cNvSpPr txBox="1">
            <a:spLocks noChangeArrowheads="1"/>
          </p:cNvSpPr>
          <p:nvPr/>
        </p:nvSpPr>
        <p:spPr bwMode="auto">
          <a:xfrm>
            <a:off x="2672092" y="5341320"/>
            <a:ext cx="1500188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分配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57" name="Text Box 144"/>
          <p:cNvSpPr txBox="1">
            <a:spLocks noChangeArrowheads="1"/>
          </p:cNvSpPr>
          <p:nvPr/>
        </p:nvSpPr>
        <p:spPr bwMode="auto">
          <a:xfrm>
            <a:off x="5670880" y="5341320"/>
            <a:ext cx="1500187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信贷管理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58" name="Text Box 145"/>
          <p:cNvSpPr txBox="1">
            <a:spLocks noChangeArrowheads="1"/>
          </p:cNvSpPr>
          <p:nvPr/>
        </p:nvSpPr>
        <p:spPr bwMode="auto">
          <a:xfrm>
            <a:off x="7171067" y="5341320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税管理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59" name="Text Box 140"/>
          <p:cNvSpPr txBox="1">
            <a:spLocks noChangeArrowheads="1"/>
          </p:cNvSpPr>
          <p:nvPr/>
        </p:nvSpPr>
        <p:spPr bwMode="auto">
          <a:xfrm>
            <a:off x="1163967" y="5099842"/>
            <a:ext cx="150812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财务分析</a:t>
            </a:r>
            <a:endParaRPr lang="en-US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60" name="Text Box 141"/>
          <p:cNvSpPr txBox="1">
            <a:spLocks noChangeArrowheads="1"/>
          </p:cNvSpPr>
          <p:nvPr/>
        </p:nvSpPr>
        <p:spPr bwMode="auto">
          <a:xfrm>
            <a:off x="4173867" y="5099842"/>
            <a:ext cx="1498600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lnSpc>
                <a:spcPct val="75000"/>
              </a:lnSpc>
            </a:pPr>
            <a:r>
              <a:rPr lang="zh-CN" altLang="en-US" sz="800" dirty="0" smtClean="0">
                <a:solidFill>
                  <a:schemeClr val="bg1"/>
                </a:solidFill>
              </a:rPr>
              <a:t>多</a:t>
            </a:r>
            <a:r>
              <a:rPr lang="en-US" sz="800" dirty="0" smtClean="0">
                <a:solidFill>
                  <a:schemeClr val="bg1"/>
                </a:solidFill>
              </a:rPr>
              <a:t>-</a:t>
            </a:r>
            <a:r>
              <a:rPr lang="zh-CN" altLang="en-US" sz="800" dirty="0" smtClean="0">
                <a:solidFill>
                  <a:schemeClr val="bg1"/>
                </a:solidFill>
              </a:rPr>
              <a:t>会计准则</a:t>
            </a:r>
            <a:endParaRPr lang="en-US" sz="800" dirty="0" smtClean="0">
              <a:solidFill>
                <a:schemeClr val="bg1"/>
              </a:solidFill>
            </a:endParaRPr>
          </a:p>
        </p:txBody>
      </p:sp>
      <p:sp>
        <p:nvSpPr>
          <p:cNvPr id="61" name="Text Box 142"/>
          <p:cNvSpPr txBox="1">
            <a:spLocks noChangeArrowheads="1"/>
          </p:cNvSpPr>
          <p:nvPr/>
        </p:nvSpPr>
        <p:spPr bwMode="auto">
          <a:xfrm>
            <a:off x="2673680" y="5099842"/>
            <a:ext cx="1501775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管理报表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62" name="Text Box 144"/>
          <p:cNvSpPr txBox="1">
            <a:spLocks noChangeArrowheads="1"/>
          </p:cNvSpPr>
          <p:nvPr/>
        </p:nvSpPr>
        <p:spPr bwMode="auto">
          <a:xfrm>
            <a:off x="5670880" y="5099842"/>
            <a:ext cx="1500187" cy="247833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预算</a:t>
            </a:r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63" name="Text Box 145"/>
          <p:cNvSpPr txBox="1">
            <a:spLocks noChangeArrowheads="1"/>
          </p:cNvSpPr>
          <p:nvPr/>
        </p:nvSpPr>
        <p:spPr bwMode="auto">
          <a:xfrm>
            <a:off x="7171067" y="5099843"/>
            <a:ext cx="1508125" cy="241478"/>
          </a:xfrm>
          <a:prstGeom prst="rect">
            <a:avLst/>
          </a:prstGeom>
          <a:solidFill>
            <a:srgbClr val="43699C"/>
          </a:solidFill>
          <a:ln w="9525" algn="ctr">
            <a:solidFill>
              <a:schemeClr val="bg1"/>
            </a:solidFill>
            <a:miter lim="800000"/>
            <a:headEnd/>
            <a:tailEnd/>
          </a:ln>
        </p:spPr>
        <p:txBody>
          <a:bodyPr lIns="0" tIns="18288" rIns="0" bIns="0" anchor="ctr"/>
          <a:lstStyle/>
          <a:p>
            <a:pPr algn="ctr">
              <a:spcBef>
                <a:spcPct val="50000"/>
              </a:spcBef>
            </a:pPr>
            <a:r>
              <a:rPr lang="zh-CN" altLang="en-US" sz="800" dirty="0" smtClean="0">
                <a:solidFill>
                  <a:schemeClr val="bg1"/>
                </a:solidFill>
              </a:rPr>
              <a:t>治理</a:t>
            </a:r>
            <a:r>
              <a:rPr lang="en-US" sz="800" dirty="0" smtClean="0">
                <a:solidFill>
                  <a:schemeClr val="bg1"/>
                </a:solidFill>
              </a:rPr>
              <a:t>, </a:t>
            </a:r>
            <a:r>
              <a:rPr lang="zh-CN" altLang="en-US" sz="800" dirty="0" smtClean="0">
                <a:solidFill>
                  <a:schemeClr val="bg1"/>
                </a:solidFill>
              </a:rPr>
              <a:t>风险</a:t>
            </a:r>
            <a:r>
              <a:rPr lang="en-US" sz="800" dirty="0" smtClean="0">
                <a:solidFill>
                  <a:schemeClr val="bg1"/>
                </a:solidFill>
              </a:rPr>
              <a:t>&amp; </a:t>
            </a:r>
            <a:r>
              <a:rPr lang="zh-CN" altLang="en-US" sz="800" dirty="0" smtClean="0">
                <a:solidFill>
                  <a:schemeClr val="bg1"/>
                </a:solidFill>
              </a:rPr>
              <a:t>合规</a:t>
            </a:r>
            <a:endParaRPr lang="en-US" sz="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2010 Template.potx</Template>
  <TotalTime>1440</TotalTime>
  <Words>5906</Words>
  <Application>Microsoft Office PowerPoint</Application>
  <PresentationFormat>On-screen Show (4:3)</PresentationFormat>
  <Paragraphs>1116</Paragraphs>
  <Slides>44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6" baseType="lpstr">
      <vt:lpstr>QAD 2010 Template</vt:lpstr>
      <vt:lpstr>Image</vt:lpstr>
      <vt:lpstr>组成和概念</vt:lpstr>
      <vt:lpstr>概述</vt:lpstr>
      <vt:lpstr>企业版财务组成</vt:lpstr>
      <vt:lpstr>QAD 财务分析</vt:lpstr>
      <vt:lpstr>QAD 管理报表</vt:lpstr>
      <vt:lpstr>QAD 多-会计准则</vt:lpstr>
      <vt:lpstr>QAD 预算</vt:lpstr>
      <vt:lpstr>QAD GRC（治理、风险和合规）</vt:lpstr>
      <vt:lpstr>QAD 报表合并</vt:lpstr>
      <vt:lpstr>QAD 分配</vt:lpstr>
      <vt:lpstr>QAD 财务共享服务</vt:lpstr>
      <vt:lpstr>QAD 信贷管理</vt:lpstr>
      <vt:lpstr>QAD 税管理</vt:lpstr>
      <vt:lpstr>QAD 总账</vt:lpstr>
      <vt:lpstr>QAD 多货币</vt:lpstr>
      <vt:lpstr>QAD 应收账款</vt:lpstr>
      <vt:lpstr>QAD 应付账款</vt:lpstr>
      <vt:lpstr>QAD 银行/现金管理</vt:lpstr>
      <vt:lpstr>QAD 成本管理</vt:lpstr>
      <vt:lpstr>QAD 固定资产</vt:lpstr>
      <vt:lpstr>QAD 国际化</vt:lpstr>
      <vt:lpstr>QAD 增强的控制</vt:lpstr>
      <vt:lpstr>QAD Vertex 销售和使用税接口</vt:lpstr>
      <vt:lpstr>QAD 后勤会计</vt:lpstr>
      <vt:lpstr>业务数据模型</vt:lpstr>
      <vt:lpstr>四个数据层</vt:lpstr>
      <vt:lpstr>共享集</vt:lpstr>
      <vt:lpstr>共享集</vt:lpstr>
      <vt:lpstr>配置文件</vt:lpstr>
      <vt:lpstr>业务关系</vt:lpstr>
      <vt:lpstr>业务共享架构</vt:lpstr>
      <vt:lpstr>业务关系</vt:lpstr>
      <vt:lpstr>会计层</vt:lpstr>
      <vt:lpstr>会计层</vt:lpstr>
      <vt:lpstr>会计层和报表</vt:lpstr>
      <vt:lpstr>日记账</vt:lpstr>
      <vt:lpstr>GL 账户创建</vt:lpstr>
      <vt:lpstr>GL 账户创建</vt:lpstr>
      <vt:lpstr>GL 分析代码段</vt:lpstr>
      <vt:lpstr>在总账中附加代码维度</vt:lpstr>
      <vt:lpstr>替换会计科目</vt:lpstr>
      <vt:lpstr>双本位币</vt:lpstr>
      <vt:lpstr>定义</vt:lpstr>
      <vt:lpstr>实例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jdk</dc:creator>
  <cp:lastModifiedBy>xcm</cp:lastModifiedBy>
  <cp:revision>108</cp:revision>
  <dcterms:created xsi:type="dcterms:W3CDTF">2010-10-05T00:44:07Z</dcterms:created>
  <dcterms:modified xsi:type="dcterms:W3CDTF">2011-12-13T02:35:51Z</dcterms:modified>
</cp:coreProperties>
</file>