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6"/>
  </p:notesMasterIdLst>
  <p:handoutMasterIdLst>
    <p:handoutMasterId r:id="rId17"/>
  </p:handoutMasterIdLst>
  <p:sldIdLst>
    <p:sldId id="383" r:id="rId2"/>
    <p:sldId id="590" r:id="rId3"/>
    <p:sldId id="627" r:id="rId4"/>
    <p:sldId id="626" r:id="rId5"/>
    <p:sldId id="637" r:id="rId6"/>
    <p:sldId id="632" r:id="rId7"/>
    <p:sldId id="633" r:id="rId8"/>
    <p:sldId id="634" r:id="rId9"/>
    <p:sldId id="638" r:id="rId10"/>
    <p:sldId id="628" r:id="rId11"/>
    <p:sldId id="617" r:id="rId12"/>
    <p:sldId id="619" r:id="rId13"/>
    <p:sldId id="624" r:id="rId14"/>
    <p:sldId id="631" r:id="rId15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0000FF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576" autoAdjust="0"/>
    <p:restoredTop sz="88137" autoAdjust="0"/>
  </p:normalViewPr>
  <p:slideViewPr>
    <p:cSldViewPr snapToGrid="0">
      <p:cViewPr>
        <p:scale>
          <a:sx n="100" d="100"/>
          <a:sy n="100" d="100"/>
        </p:scale>
        <p:origin x="-96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C92E103-2EDC-433A-8428-512E08BEF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29E5FC0-B020-4D14-8CFC-5609B6310F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E4F948-5398-484B-9049-6FABF0934DA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 carefully planned set of SAF structures avoids the need to set up separate chart of account elements for individual reporting.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2008-EF-SAF-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608013"/>
            <a:ext cx="8229600" cy="70485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SAF</a:t>
            </a:r>
            <a:r>
              <a:rPr lang="zh-CN" altLang="en-US" dirty="0" smtClean="0">
                <a:latin typeface="Century Gothic" pitchFamily="34" charset="0"/>
                <a:cs typeface="Century Gothic" pitchFamily="34" charset="0"/>
              </a:rPr>
              <a:t>分析介绍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6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7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endParaRPr lang="en-US" smtClean="0"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销售订单和加工单被创建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加工单被带有差异的收货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运行事务过账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查看过账和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分析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日记账分录查看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案例实例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EF-SAF-070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运行事务过账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76213" y="1933575"/>
            <a:ext cx="8786812" cy="3074988"/>
            <a:chOff x="357188" y="2733675"/>
            <a:chExt cx="8786812" cy="3074988"/>
          </a:xfrm>
        </p:grpSpPr>
        <p:pic>
          <p:nvPicPr>
            <p:cNvPr id="13315" name="Picture 6" descr="OperationalTPos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8" y="2733675"/>
              <a:ext cx="8786812" cy="1804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6" name="AutoShape 3"/>
            <p:cNvSpPr>
              <a:spLocks/>
            </p:cNvSpPr>
            <p:nvPr/>
          </p:nvSpPr>
          <p:spPr bwMode="auto">
            <a:xfrm>
              <a:off x="4521200" y="5046663"/>
              <a:ext cx="3394075" cy="762000"/>
            </a:xfrm>
            <a:prstGeom prst="accentBorderCallout2">
              <a:avLst>
                <a:gd name="adj1" fmla="val 15000"/>
                <a:gd name="adj2" fmla="val -2245"/>
                <a:gd name="adj3" fmla="val 15000"/>
                <a:gd name="adj4" fmla="val -17681"/>
                <a:gd name="adj5" fmla="val -139792"/>
                <a:gd name="adj6" fmla="val -32977"/>
              </a:avLst>
            </a:prstGeom>
            <a:solidFill>
              <a:srgbClr val="EAEAEA"/>
            </a:solidFill>
            <a:ln w="2222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zh-CN" altLang="en-US" sz="1400" dirty="0" smtClean="0">
                  <a:solidFill>
                    <a:srgbClr val="4F4F4F"/>
                  </a:solidFill>
                  <a:latin typeface="Century Gothic" pitchFamily="34" charset="0"/>
                  <a:cs typeface="Century Gothic" pitchFamily="34" charset="0"/>
                </a:rPr>
                <a:t>运行事务过</a:t>
              </a:r>
              <a:r>
                <a:rPr lang="zh-CN" altLang="en-US" sz="1400" dirty="0" smtClean="0">
                  <a:solidFill>
                    <a:srgbClr val="4F4F4F"/>
                  </a:solidFill>
                  <a:latin typeface="Century Gothic" pitchFamily="34" charset="0"/>
                  <a:cs typeface="Century Gothic" pitchFamily="34" charset="0"/>
                </a:rPr>
                <a:t>账</a:t>
              </a:r>
              <a:endParaRPr lang="en-US" altLang="zh-CN" sz="1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endParaRPr>
            </a:p>
            <a:p>
              <a:pPr algn="l"/>
              <a:r>
                <a:rPr lang="zh-CN" altLang="en-US" sz="1400" dirty="0" smtClean="0">
                  <a:latin typeface="+mj-lt"/>
                </a:rPr>
                <a:t>过账在财务中</a:t>
              </a:r>
              <a:r>
                <a:rPr lang="zh-CN" altLang="en-US" sz="1400" dirty="0" smtClean="0">
                  <a:latin typeface="+mj-lt"/>
                </a:rPr>
                <a:t>创建最终的过账事务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日记账分录查看</a:t>
            </a:r>
          </a:p>
        </p:txBody>
      </p:sp>
      <p:sp>
        <p:nvSpPr>
          <p:cNvPr id="14339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42938" y="1052513"/>
            <a:ext cx="7839075" cy="4868862"/>
            <a:chOff x="642938" y="1338263"/>
            <a:chExt cx="7839075" cy="4868862"/>
          </a:xfrm>
        </p:grpSpPr>
        <p:pic>
          <p:nvPicPr>
            <p:cNvPr id="14338" name="Picture 6" descr="JE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38" y="1338263"/>
              <a:ext cx="7839075" cy="341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0" name="AutoShape 3"/>
            <p:cNvSpPr>
              <a:spLocks/>
            </p:cNvSpPr>
            <p:nvPr/>
          </p:nvSpPr>
          <p:spPr bwMode="auto">
            <a:xfrm>
              <a:off x="4206875" y="5124450"/>
              <a:ext cx="4073525" cy="1082675"/>
            </a:xfrm>
            <a:prstGeom prst="accentBorderCallout2">
              <a:avLst>
                <a:gd name="adj1" fmla="val 10556"/>
                <a:gd name="adj2" fmla="val -1870"/>
                <a:gd name="adj3" fmla="val 10556"/>
                <a:gd name="adj4" fmla="val -26579"/>
                <a:gd name="adj5" fmla="val -131231"/>
                <a:gd name="adj6" fmla="val -65278"/>
              </a:avLst>
            </a:prstGeom>
            <a:solidFill>
              <a:srgbClr val="EAEAEA"/>
            </a:solidFill>
            <a:ln w="25400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zh-CN" altLang="en-US" sz="1400" dirty="0" smtClean="0">
                  <a:latin typeface="+mj-lt"/>
                </a:rPr>
                <a:t>事务能够被查看例如日记账分录查看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  <a:p>
              <a:pPr algn="l"/>
              <a:r>
                <a:rPr lang="zh-CN" altLang="en-US" sz="1400" dirty="0" smtClean="0">
                  <a:latin typeface="+mj-lt"/>
                </a:rPr>
                <a:t>这里在单个的事务上放大</a:t>
              </a:r>
              <a:r>
                <a:rPr lang="en-US" sz="1400" dirty="0" smtClean="0">
                  <a:latin typeface="+mj-lt"/>
                </a:rPr>
                <a:t>. </a:t>
              </a:r>
              <a:endParaRPr lang="en-US" sz="1400" dirty="0">
                <a:latin typeface="+mj-lt"/>
              </a:endParaRPr>
            </a:p>
            <a:p>
              <a:pPr algn="l"/>
              <a:r>
                <a:rPr lang="zh-CN" altLang="en-US" sz="1400" dirty="0" smtClean="0">
                  <a:latin typeface="+mj-lt"/>
                </a:rPr>
                <a:t>让我们现在用下拉来查看明细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日记账分录查看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EF-SAF-130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28613" y="890588"/>
            <a:ext cx="8486775" cy="5210175"/>
            <a:chOff x="328613" y="1100138"/>
            <a:chExt cx="8486775" cy="5210175"/>
          </a:xfrm>
        </p:grpSpPr>
        <p:pic>
          <p:nvPicPr>
            <p:cNvPr id="15363" name="Picture 6" descr="JE-View-SA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8613" y="1100138"/>
              <a:ext cx="8486775" cy="465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4" name="AutoShape 3"/>
            <p:cNvSpPr>
              <a:spLocks/>
            </p:cNvSpPr>
            <p:nvPr/>
          </p:nvSpPr>
          <p:spPr bwMode="auto">
            <a:xfrm>
              <a:off x="4994275" y="4868863"/>
              <a:ext cx="3436938" cy="1441450"/>
            </a:xfrm>
            <a:prstGeom prst="accentBorderCallout2">
              <a:avLst>
                <a:gd name="adj1" fmla="val 7931"/>
                <a:gd name="adj2" fmla="val -2218"/>
                <a:gd name="adj3" fmla="val 7931"/>
                <a:gd name="adj4" fmla="val -20370"/>
                <a:gd name="adj5" fmla="val -3306"/>
                <a:gd name="adj6" fmla="val -40139"/>
              </a:avLst>
            </a:prstGeom>
            <a:solidFill>
              <a:srgbClr val="EAEAEA"/>
            </a:solidFill>
            <a:ln w="285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l"/>
              <a:r>
                <a:rPr lang="en-US" altLang="zh-CN" sz="1400" dirty="0" smtClean="0">
                  <a:latin typeface="Tahoma" pitchFamily="34" charset="0"/>
                </a:rPr>
                <a:t>SAF</a:t>
              </a:r>
              <a:r>
                <a:rPr lang="zh-CN" altLang="en-US" sz="1400" dirty="0" smtClean="0">
                  <a:latin typeface="Tahoma" pitchFamily="34" charset="0"/>
                </a:rPr>
                <a:t>设置触发日记帐分录携带其他信息</a:t>
              </a:r>
            </a:p>
            <a:p>
              <a:pPr algn="l"/>
              <a:r>
                <a:rPr lang="zh-CN" altLang="en-US" sz="1400" dirty="0" smtClean="0">
                  <a:latin typeface="Tahoma" pitchFamily="34" charset="0"/>
                </a:rPr>
                <a:t>在这里，我们找到地点，产品类，项目类型，项目组和供应商类型的交易起源。</a:t>
              </a:r>
              <a:endParaRPr lang="en-US" sz="1400" dirty="0">
                <a:latin typeface="Tahoma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动手练习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SAF-AR-140</a:t>
            </a:r>
          </a:p>
        </p:txBody>
      </p:sp>
      <p:pic>
        <p:nvPicPr>
          <p:cNvPr id="16388" name="Picture 5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38363"/>
            <a:ext cx="7143750" cy="26955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重点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设置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案例实例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动手练习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Webdings" pitchFamily="18" charset="2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  <a:noFill/>
        </p:spPr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概述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提供灵活，功能强大，并详细的财务报告和分析</a:t>
            </a:r>
          </a:p>
          <a:p>
            <a:r>
              <a:rPr lang="zh-CN" altLang="en-US" sz="2400" dirty="0" smtClean="0"/>
              <a:t>消除为单个报告创建单独会计科目内容的需要。</a:t>
            </a:r>
          </a:p>
          <a:p>
            <a:r>
              <a:rPr lang="zh-CN" altLang="en-US" sz="2400" dirty="0" smtClean="0"/>
              <a:t>使用标准帐户</a:t>
            </a:r>
          </a:p>
          <a:p>
            <a:pPr lvl="1"/>
            <a:r>
              <a:rPr lang="zh-CN" altLang="en-US" sz="2000" dirty="0" smtClean="0"/>
              <a:t>例外：银行，关账和纳税账户。</a:t>
            </a:r>
          </a:p>
          <a:p>
            <a:r>
              <a:rPr lang="zh-CN" altLang="en-US" sz="2400" dirty="0" smtClean="0"/>
              <a:t>系统帐户不适用</a:t>
            </a:r>
          </a:p>
          <a:p>
            <a:pPr lvl="1"/>
            <a:r>
              <a:rPr lang="zh-CN" altLang="en-US" sz="2000" dirty="0" smtClean="0"/>
              <a:t>例外：采购</a:t>
            </a:r>
            <a:r>
              <a:rPr lang="zh-CN" altLang="en-US" sz="2000" dirty="0" smtClean="0"/>
              <a:t>单收货</a:t>
            </a:r>
            <a:endParaRPr lang="zh-CN" altLang="en-US" sz="2000" dirty="0" smtClean="0"/>
          </a:p>
          <a:p>
            <a:r>
              <a:rPr lang="zh-CN" altLang="en-US" sz="2400" dirty="0" smtClean="0"/>
              <a:t>两种类型：</a:t>
            </a:r>
          </a:p>
          <a:p>
            <a:pPr lvl="1"/>
            <a:r>
              <a:rPr lang="zh-CN" altLang="en-US" sz="2000" dirty="0" smtClean="0"/>
              <a:t>系统的</a:t>
            </a:r>
            <a:r>
              <a:rPr lang="en-US" altLang="zh-CN" sz="2000" dirty="0" smtClean="0"/>
              <a:t>SAF</a:t>
            </a:r>
          </a:p>
          <a:p>
            <a:pPr lvl="1"/>
            <a:r>
              <a:rPr lang="zh-CN" altLang="en-US" sz="2000" dirty="0" smtClean="0"/>
              <a:t>用户定义的</a:t>
            </a:r>
            <a:r>
              <a:rPr lang="en-US" altLang="zh-CN" sz="2000" dirty="0" smtClean="0"/>
              <a:t>SAF</a:t>
            </a:r>
          </a:p>
          <a:p>
            <a:r>
              <a:rPr lang="zh-CN" altLang="en-US" sz="2400" dirty="0" smtClean="0"/>
              <a:t>链接的</a:t>
            </a:r>
            <a:r>
              <a:rPr lang="en-US" altLang="zh-CN" sz="2400" dirty="0" smtClean="0"/>
              <a:t>SAF</a:t>
            </a:r>
            <a:r>
              <a:rPr lang="zh-CN" altLang="en-US" sz="2400" dirty="0" smtClean="0"/>
              <a:t>帐户，成本中心，和项目</a:t>
            </a:r>
            <a:endParaRPr lang="en-US" sz="2400" dirty="0" smtClean="0"/>
          </a:p>
        </p:txBody>
      </p:sp>
      <p:sp>
        <p:nvSpPr>
          <p:cNvPr id="512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SAF</a:t>
            </a:r>
            <a:r>
              <a:rPr lang="zh-CN" altLang="en-US" dirty="0" smtClean="0"/>
              <a:t>的重点</a:t>
            </a:r>
            <a:endParaRPr lang="en-US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EF-SAF-030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结构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概念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用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概念来简化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分析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系统的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概念</a:t>
            </a:r>
            <a:r>
              <a:rPr lang="zh-CN" altLang="en-US" b="1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自动地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从运行事务中抽取数据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代码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定义分析明细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</a:t>
            </a:r>
            <a:r>
              <a:rPr lang="zh-CN" alt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分类账账户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r>
              <a:rPr lang="zh-CN" alt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分析页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分析类型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=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结构代码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,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例如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, 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制造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,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出差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…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</a:t>
            </a:r>
            <a:r>
              <a:rPr lang="zh-CN" alt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设置概述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步骤</a:t>
            </a:r>
            <a:r>
              <a:rPr lang="en-US" dirty="0" smtClean="0"/>
              <a:t> </a:t>
            </a:r>
            <a:r>
              <a:rPr lang="en-US" dirty="0" smtClean="0"/>
              <a:t>1: </a:t>
            </a:r>
            <a:r>
              <a:rPr lang="zh-CN" altLang="en-US" dirty="0" smtClean="0"/>
              <a:t>创建</a:t>
            </a:r>
            <a:r>
              <a:rPr lang="en-US" dirty="0" smtClean="0"/>
              <a:t>SAF</a:t>
            </a:r>
            <a:r>
              <a:rPr lang="zh-CN" altLang="en-US" dirty="0" smtClean="0"/>
              <a:t>概念和代码</a:t>
            </a:r>
            <a:endParaRPr lang="en-US" dirty="0" smtClean="0"/>
          </a:p>
          <a:p>
            <a:r>
              <a:rPr lang="zh-CN" altLang="en-US" dirty="0" smtClean="0"/>
              <a:t>步</a:t>
            </a:r>
            <a:r>
              <a:rPr lang="zh-CN" altLang="en-US" dirty="0" smtClean="0"/>
              <a:t>骤 </a:t>
            </a:r>
            <a:r>
              <a:rPr lang="en-US" dirty="0" smtClean="0"/>
              <a:t>2</a:t>
            </a:r>
            <a:r>
              <a:rPr lang="en-US" dirty="0" smtClean="0"/>
              <a:t>: </a:t>
            </a:r>
            <a:r>
              <a:rPr lang="zh-CN" altLang="en-US" dirty="0" smtClean="0"/>
              <a:t>创建</a:t>
            </a:r>
            <a:r>
              <a:rPr lang="en-US" dirty="0" smtClean="0"/>
              <a:t>SAF</a:t>
            </a:r>
            <a:r>
              <a:rPr lang="zh-CN" altLang="en-US" dirty="0" smtClean="0"/>
              <a:t>结构并对它增加概念和代码</a:t>
            </a:r>
            <a:endParaRPr lang="en-US" dirty="0" smtClean="0"/>
          </a:p>
          <a:p>
            <a:r>
              <a:rPr lang="zh-CN" altLang="en-US" dirty="0" smtClean="0"/>
              <a:t>步</a:t>
            </a:r>
            <a:r>
              <a:rPr lang="zh-CN" altLang="en-US" dirty="0" smtClean="0"/>
              <a:t>骤 </a:t>
            </a:r>
            <a:r>
              <a:rPr lang="en-US" dirty="0" smtClean="0"/>
              <a:t>3</a:t>
            </a:r>
            <a:r>
              <a:rPr lang="en-US" dirty="0" smtClean="0"/>
              <a:t>: </a:t>
            </a:r>
            <a:r>
              <a:rPr lang="zh-CN" altLang="en-US" dirty="0" smtClean="0"/>
              <a:t>连接结构到</a:t>
            </a:r>
            <a:r>
              <a:rPr lang="en-US" dirty="0" smtClean="0"/>
              <a:t>GL</a:t>
            </a:r>
            <a:r>
              <a:rPr lang="zh-CN" altLang="en-US" dirty="0" smtClean="0"/>
              <a:t>账户</a:t>
            </a:r>
            <a:r>
              <a:rPr lang="en-US" dirty="0" smtClean="0"/>
              <a:t>, </a:t>
            </a:r>
            <a:r>
              <a:rPr lang="zh-CN" altLang="en-US" dirty="0" smtClean="0"/>
              <a:t>成本中心或项目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SAF </a:t>
            </a:r>
            <a:r>
              <a:rPr lang="zh-CN" altLang="en-US" dirty="0" smtClean="0"/>
              <a:t>设置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8263" y="3570288"/>
            <a:ext cx="8990012" cy="2525712"/>
            <a:chOff x="153988" y="3236913"/>
            <a:chExt cx="8990012" cy="2525712"/>
          </a:xfrm>
        </p:grpSpPr>
        <p:pic>
          <p:nvPicPr>
            <p:cNvPr id="7173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7176" name="Rectangle 9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7" name="Rectangle 10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7178" name="Rectangle 11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不需要额外的设置。</a:t>
            </a:r>
          </a:p>
          <a:p>
            <a:r>
              <a:rPr lang="zh-CN" altLang="en-US" dirty="0" smtClean="0"/>
              <a:t>制造，销售和采购订单，库存事务自动检索数据。</a:t>
            </a:r>
          </a:p>
          <a:p>
            <a:r>
              <a:rPr lang="zh-CN" altLang="en-US" dirty="0" smtClean="0"/>
              <a:t>预定义的系统</a:t>
            </a:r>
            <a:r>
              <a:rPr lang="en-US" altLang="zh-CN" dirty="0" smtClean="0"/>
              <a:t>SAF</a:t>
            </a:r>
            <a:r>
              <a:rPr lang="zh-CN" altLang="en-US" dirty="0" smtClean="0"/>
              <a:t>概念：</a:t>
            </a:r>
          </a:p>
          <a:p>
            <a:pPr lvl="1"/>
            <a:r>
              <a:rPr lang="zh-CN" altLang="en-US" dirty="0" smtClean="0"/>
              <a:t>产品类</a:t>
            </a:r>
          </a:p>
          <a:p>
            <a:pPr lvl="1"/>
            <a:r>
              <a:rPr lang="zh-CN" altLang="en-US" dirty="0" smtClean="0"/>
              <a:t>地点</a:t>
            </a:r>
          </a:p>
          <a:p>
            <a:pPr lvl="1"/>
            <a:r>
              <a:rPr lang="zh-CN" altLang="en-US" dirty="0" smtClean="0"/>
              <a:t>项目类型</a:t>
            </a:r>
          </a:p>
          <a:p>
            <a:pPr lvl="1"/>
            <a:r>
              <a:rPr lang="zh-CN" altLang="en-US" dirty="0" smtClean="0"/>
              <a:t>项目组</a:t>
            </a:r>
          </a:p>
          <a:p>
            <a:pPr lvl="1"/>
            <a:r>
              <a:rPr lang="zh-CN" altLang="en-US" dirty="0" smtClean="0"/>
              <a:t>地区</a:t>
            </a:r>
          </a:p>
          <a:p>
            <a:pPr lvl="1"/>
            <a:r>
              <a:rPr lang="zh-CN" altLang="en-US" dirty="0" smtClean="0"/>
              <a:t>客户类型</a:t>
            </a:r>
          </a:p>
          <a:p>
            <a:pPr lvl="1"/>
            <a:r>
              <a:rPr lang="zh-CN" altLang="en-US" dirty="0" smtClean="0"/>
              <a:t>供应商类型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系统的</a:t>
            </a:r>
            <a:r>
              <a:rPr lang="en-US" dirty="0" smtClean="0"/>
              <a:t>SAF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需要额外的设置。</a:t>
            </a:r>
          </a:p>
          <a:p>
            <a:r>
              <a:rPr lang="zh-CN" altLang="en-US" dirty="0" smtClean="0"/>
              <a:t>根据业务需要创建。</a:t>
            </a:r>
          </a:p>
          <a:p>
            <a:r>
              <a:rPr lang="zh-CN" altLang="en-US" dirty="0" smtClean="0"/>
              <a:t>不自动从事务中获取代码值。</a:t>
            </a:r>
          </a:p>
          <a:p>
            <a:r>
              <a:rPr lang="zh-CN" altLang="en-US" dirty="0" smtClean="0"/>
              <a:t>通常情况下，适用于财务事务和固定资产。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用户定义的</a:t>
            </a:r>
            <a:r>
              <a:rPr lang="en-US" dirty="0" smtClean="0"/>
              <a:t> SAF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创建用户定义的</a:t>
            </a:r>
            <a:r>
              <a:rPr lang="en-US" dirty="0" smtClean="0"/>
              <a:t>SAF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EF-SAF-066</a:t>
            </a:r>
          </a:p>
        </p:txBody>
      </p:sp>
      <p:pic>
        <p:nvPicPr>
          <p:cNvPr id="10244" name="Picture 5" descr="SAFs-P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6225" y="1135063"/>
            <a:ext cx="60293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用户定义的</a:t>
            </a:r>
            <a:r>
              <a:rPr lang="en-US" dirty="0" smtClean="0"/>
              <a:t> </a:t>
            </a:r>
            <a:r>
              <a:rPr lang="en-US" dirty="0" smtClean="0"/>
              <a:t>SAF </a:t>
            </a:r>
            <a:r>
              <a:rPr lang="zh-CN" altLang="en-US" dirty="0" smtClean="0"/>
              <a:t>实例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>
                <a:latin typeface="Arial" pitchFamily="34" charset="0"/>
              </a:rPr>
              <a:t>EF-SAF-068</a:t>
            </a:r>
          </a:p>
        </p:txBody>
      </p:sp>
      <p:graphicFrame>
        <p:nvGraphicFramePr>
          <p:cNvPr id="650245" name="Group 5"/>
          <p:cNvGraphicFramePr>
            <a:graphicFrameLocks noGrp="1"/>
          </p:cNvGraphicFramePr>
          <p:nvPr/>
        </p:nvGraphicFramePr>
        <p:xfrm>
          <a:off x="495300" y="938213"/>
          <a:ext cx="8153400" cy="5053013"/>
        </p:xfrm>
        <a:graphic>
          <a:graphicData uri="http://schemas.openxmlformats.org/drawingml/2006/table">
            <a:tbl>
              <a:tblPr/>
              <a:tblGrid>
                <a:gridCol w="2017713"/>
                <a:gridCol w="1484312"/>
                <a:gridCol w="1639888"/>
                <a:gridCol w="1606550"/>
                <a:gridCol w="1404937"/>
              </a:tblGrid>
              <a:tr h="89217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结构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: Travel Costs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lt"/>
                        </a:rPr>
                        <a:t>概念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代码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代码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代码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SAF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代码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 mode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Air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Train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Taxi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14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 reason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Training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Internal meeting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Customer visit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Sales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Traveler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Walter J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Carol 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Ryan 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Mary B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12857</TotalTime>
  <Words>671</Words>
  <Application>Microsoft Office PowerPoint</Application>
  <PresentationFormat>On-screen Show (4:3)</PresentationFormat>
  <Paragraphs>104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QAD 2010 Template</vt:lpstr>
      <vt:lpstr>SAF分析介绍</vt:lpstr>
      <vt:lpstr>概述</vt:lpstr>
      <vt:lpstr>SAF的重点</vt:lpstr>
      <vt:lpstr>SAF 设置概述</vt:lpstr>
      <vt:lpstr>SAF 设置</vt:lpstr>
      <vt:lpstr> 系统的SAF </vt:lpstr>
      <vt:lpstr>用户定义的 SAF</vt:lpstr>
      <vt:lpstr>创建用户定义的SAF</vt:lpstr>
      <vt:lpstr>用户定义的 SAF 实例</vt:lpstr>
      <vt:lpstr>案例实例</vt:lpstr>
      <vt:lpstr>运行事务过账</vt:lpstr>
      <vt:lpstr>日记账分录查看</vt:lpstr>
      <vt:lpstr>日记账分录查看</vt:lpstr>
      <vt:lpstr>动手练习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xcm</cp:lastModifiedBy>
  <cp:revision>349</cp:revision>
  <dcterms:created xsi:type="dcterms:W3CDTF">2002-08-30T20:17:01Z</dcterms:created>
  <dcterms:modified xsi:type="dcterms:W3CDTF">2011-12-13T07:27:20Z</dcterms:modified>
</cp:coreProperties>
</file>