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9"/>
  </p:notesMasterIdLst>
  <p:handoutMasterIdLst>
    <p:handoutMasterId r:id="rId20"/>
  </p:handoutMasterIdLst>
  <p:sldIdLst>
    <p:sldId id="264" r:id="rId2"/>
    <p:sldId id="356" r:id="rId3"/>
    <p:sldId id="273" r:id="rId4"/>
    <p:sldId id="274" r:id="rId5"/>
    <p:sldId id="275" r:id="rId6"/>
    <p:sldId id="337" r:id="rId7"/>
    <p:sldId id="338" r:id="rId8"/>
    <p:sldId id="339" r:id="rId9"/>
    <p:sldId id="340" r:id="rId10"/>
    <p:sldId id="341" r:id="rId11"/>
    <p:sldId id="359" r:id="rId12"/>
    <p:sldId id="358" r:id="rId13"/>
    <p:sldId id="343" r:id="rId14"/>
    <p:sldId id="344" r:id="rId15"/>
    <p:sldId id="353" r:id="rId16"/>
    <p:sldId id="354" r:id="rId17"/>
    <p:sldId id="355" r:id="rId18"/>
  </p:sldIdLst>
  <p:sldSz cx="9144000" cy="6858000" type="screen4x3"/>
  <p:notesSz cx="6856413" cy="908367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EAEAEA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613" autoAdjust="0"/>
    <p:restoredTop sz="78231" autoAdjust="0"/>
  </p:normalViewPr>
  <p:slideViewPr>
    <p:cSldViewPr snapToGrid="0">
      <p:cViewPr>
        <p:scale>
          <a:sx n="100" d="100"/>
          <a:sy n="100" d="100"/>
        </p:scale>
        <p:origin x="-66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FC6F7363-12F7-4587-B906-07C5BEF2D1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504B4DBA-AF99-47A9-92E3-3CE784763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A36E42-F1C7-44DF-9985-CC4434F8A068}" type="slidenum">
              <a:rPr lang="en-US"/>
              <a:pPr/>
              <a:t>1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3F5DEA-0E29-49E0-B8CD-F3683D0DF2E8}" type="slidenum">
              <a:rPr lang="en-US"/>
              <a:pPr/>
              <a:t>3</a:t>
            </a:fld>
            <a:endParaRPr 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Reports on open items, transactions, history, and summary are supported</a:t>
            </a:r>
          </a:p>
          <a:p>
            <a:pPr eaLnBrk="1" hangingPunct="1"/>
            <a:r>
              <a:rPr lang="en-US" smtClean="0"/>
              <a:t>with extensive selection criteria. Aging lists can be drawn per customer,</a:t>
            </a:r>
          </a:p>
          <a:p>
            <a:pPr eaLnBrk="1" hangingPunct="1"/>
            <a:r>
              <a:rPr lang="en-US" smtClean="0"/>
              <a:t>agent, group, or sub-account. Statements of account and different levels</a:t>
            </a:r>
          </a:p>
          <a:p>
            <a:pPr eaLnBrk="1" hangingPunct="1"/>
            <a:r>
              <a:rPr lang="en-US" smtClean="0"/>
              <a:t>of reminder letters are supported.</a:t>
            </a:r>
          </a:p>
          <a:p>
            <a:pPr eaLnBrk="1" hangingPunct="1"/>
            <a:r>
              <a:rPr lang="en-US" smtClean="0"/>
              <a:t>AP browses let you view multiple details at the same time. In this way,</a:t>
            </a:r>
          </a:p>
          <a:p>
            <a:pPr eaLnBrk="1" hangingPunct="1"/>
            <a:r>
              <a:rPr lang="en-US" smtClean="0"/>
              <a:t>you can, for example, view whether an invoice is matched, the receipt</a:t>
            </a:r>
          </a:p>
          <a:p>
            <a:pPr eaLnBrk="1" hangingPunct="1"/>
            <a:r>
              <a:rPr lang="en-US" smtClean="0"/>
              <a:t>with which it is matched, the purchase order to which it refers, and if and</a:t>
            </a:r>
          </a:p>
          <a:p>
            <a:pPr eaLnBrk="1" hangingPunct="1"/>
            <a:r>
              <a:rPr lang="en-US" smtClean="0"/>
              <a:t>how it is to be paid.</a:t>
            </a:r>
          </a:p>
          <a:p>
            <a:pPr eaLnBrk="1" hangingPunct="1"/>
            <a:r>
              <a:rPr lang="en-US" smtClean="0"/>
              <a:t>You can generate reports on open items, transactions, history, and</a:t>
            </a:r>
          </a:p>
          <a:p>
            <a:pPr eaLnBrk="1" hangingPunct="1"/>
            <a:r>
              <a:rPr lang="en-US" smtClean="0"/>
              <a:t>summary. Aging lists can be generated for supplier, group, or subaccount.</a:t>
            </a:r>
          </a:p>
          <a:p>
            <a:pPr eaLnBrk="1" hangingPunct="1"/>
            <a:r>
              <a:rPr lang="en-US" smtClean="0"/>
              <a:t>You can easily select held invoices by supplier or approval status</a:t>
            </a:r>
          </a:p>
          <a:p>
            <a:pPr eaLnBrk="1" hangingPunct="1"/>
            <a:r>
              <a:rPr lang="en-US" smtClean="0"/>
              <a:t>and due date, providing complete control of the invoice approval process</a:t>
            </a:r>
          </a:p>
          <a:p>
            <a:pPr eaLnBrk="1" hangingPunct="1"/>
            <a:r>
              <a:rPr lang="en-US" smtClean="0"/>
              <a:t>in your organization.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The system provides a variety of reports to let you analyze general ledger</a:t>
            </a:r>
          </a:p>
          <a:p>
            <a:pPr eaLnBrk="1" hangingPunct="1"/>
            <a:r>
              <a:rPr lang="en-US" smtClean="0"/>
              <a:t>transactions, supplier and customer details and activity, banking and cash</a:t>
            </a:r>
          </a:p>
          <a:p>
            <a:pPr eaLnBrk="1" hangingPunct="1"/>
            <a:r>
              <a:rPr lang="en-US" smtClean="0"/>
              <a:t>transactions, and other specialized areas:</a:t>
            </a:r>
          </a:p>
          <a:p>
            <a:pPr eaLnBrk="1" hangingPunct="1"/>
            <a:r>
              <a:rPr lang="en-US" b="1" smtClean="0"/>
              <a:t>• </a:t>
            </a:r>
            <a:r>
              <a:rPr lang="en-US" smtClean="0"/>
              <a:t>GL transaction reports</a:t>
            </a:r>
          </a:p>
          <a:p>
            <a:pPr eaLnBrk="1" hangingPunct="1"/>
            <a:r>
              <a:rPr lang="en-US" b="1" smtClean="0"/>
              <a:t>• </a:t>
            </a:r>
            <a:r>
              <a:rPr lang="en-US" smtClean="0"/>
              <a:t>Customer and supplier reports</a:t>
            </a:r>
          </a:p>
          <a:p>
            <a:pPr eaLnBrk="1" hangingPunct="1"/>
            <a:r>
              <a:rPr lang="en-US" b="1" smtClean="0"/>
              <a:t>• </a:t>
            </a:r>
            <a:r>
              <a:rPr lang="en-US" smtClean="0"/>
              <a:t>Bank and cash reports</a:t>
            </a:r>
          </a:p>
          <a:p>
            <a:pPr eaLnBrk="1" hangingPunct="1"/>
            <a:r>
              <a:rPr lang="en-US" b="1" smtClean="0"/>
              <a:t>• </a:t>
            </a:r>
            <a:r>
              <a:rPr lang="en-US" smtClean="0"/>
              <a:t>Financial reports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9F6149-050C-4293-B8AC-6F9BCB260561}" type="slidenum">
              <a:rPr lang="en-US"/>
              <a:pPr/>
              <a:t>5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000" smtClean="0"/>
              <a:t>Viewing and printing the report: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000" smtClean="0"/>
              <a:t>Each report result = new window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000" smtClean="0"/>
              <a:t>Run multiple reports simultaneously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000" smtClean="0"/>
              <a:t>Report viewed with the Crystal Reports client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Standard report layout is used by default (.rpt)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Language of user (can be changed)</a:t>
            </a:r>
          </a:p>
          <a:p>
            <a:pPr lvl="3" eaLnBrk="1" hangingPunct="1">
              <a:lnSpc>
                <a:spcPct val="80000"/>
              </a:lnSpc>
            </a:pPr>
            <a:r>
              <a:rPr lang="en-US" sz="1000" smtClean="0"/>
              <a:t>For documents in language of business relation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000" smtClean="0"/>
              <a:t> Viewing on the screen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Paging, go to page …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Search strings in the report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Table of contents, zoom in on a section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Selection criteria on separate page (begin/end)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Report template with company identity &amp; style</a:t>
            </a:r>
            <a:endParaRPr lang="nl-BE" sz="1000" smtClean="0"/>
          </a:p>
          <a:p>
            <a:pPr eaLnBrk="1" hangingPunct="1">
              <a:lnSpc>
                <a:spcPct val="80000"/>
              </a:lnSpc>
            </a:pPr>
            <a:endParaRPr lang="en-US" sz="1000" smtClean="0"/>
          </a:p>
          <a:p>
            <a:pPr eaLnBrk="1" hangingPunct="1">
              <a:lnSpc>
                <a:spcPct val="80000"/>
              </a:lnSpc>
            </a:pPr>
            <a:r>
              <a:rPr lang="en-US" sz="1000" smtClean="0"/>
              <a:t>Report Output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000" smtClean="0"/>
              <a:t>Export file formats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PDF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Excel</a:t>
            </a:r>
          </a:p>
          <a:p>
            <a:pPr lvl="3" eaLnBrk="1" hangingPunct="1">
              <a:lnSpc>
                <a:spcPct val="80000"/>
              </a:lnSpc>
            </a:pPr>
            <a:r>
              <a:rPr lang="en-US" sz="1000" smtClean="0"/>
              <a:t>data only (only rows and columns)</a:t>
            </a:r>
          </a:p>
          <a:p>
            <a:pPr lvl="3" eaLnBrk="1" hangingPunct="1">
              <a:lnSpc>
                <a:spcPct val="80000"/>
              </a:lnSpc>
            </a:pPr>
            <a:r>
              <a:rPr lang="en-US" sz="1000" smtClean="0"/>
              <a:t>Full report (including headers and footers and style)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Word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RTF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000" smtClean="0"/>
              <a:t>Printing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1000" smtClean="0"/>
              <a:t>Using standard Windows printer setup and drivers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D31841-BF0B-468F-8903-BBD41B389ED3}" type="slidenum">
              <a:rPr lang="en-US"/>
              <a:pPr/>
              <a:t>6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BD7DDE-79AD-4E2C-BC39-AFF0C6F13186}" type="slidenum">
              <a:rPr lang="en-US"/>
              <a:pPr/>
              <a:t>9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1" eaLnBrk="1" hangingPunct="1"/>
            <a:r>
              <a:rPr lang="nl-NL" smtClean="0"/>
              <a:t>No separate entries on the menu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2008-EF-BRO-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500188"/>
            <a:ext cx="4000500" cy="2449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4102100"/>
            <a:ext cx="4000500" cy="2451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3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2008-EF-BRO-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2008-EF-BRO-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zh-CN" altLang="en-US" dirty="0" smtClean="0"/>
              <a:t>报表概述</a:t>
            </a:r>
            <a:endParaRPr lang="en-US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1800" smtClean="0"/>
          </a:p>
          <a:p>
            <a:pPr eaLnBrk="1" hangingPunct="1">
              <a:lnSpc>
                <a:spcPct val="80000"/>
              </a:lnSpc>
            </a:pPr>
            <a:endParaRPr lang="en-US" sz="180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报表变种</a:t>
            </a:r>
            <a:endParaRPr lang="en-US" dirty="0" smtClean="0"/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EF-BRO-100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60375" y="1158875"/>
            <a:ext cx="8207375" cy="4679950"/>
            <a:chOff x="527050" y="1644650"/>
            <a:chExt cx="8207375" cy="4679950"/>
          </a:xfrm>
        </p:grpSpPr>
        <p:pic>
          <p:nvPicPr>
            <p:cNvPr id="12292" name="Picture 8" descr="Cost_Center_Va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27050" y="1644650"/>
              <a:ext cx="7753350" cy="4667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3" name="Picture 9" descr="Variant_SaveA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79900" y="3079750"/>
              <a:ext cx="4454525" cy="3244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4" name="Oval 10"/>
            <p:cNvSpPr>
              <a:spLocks noChangeArrowheads="1"/>
            </p:cNvSpPr>
            <p:nvPr/>
          </p:nvSpPr>
          <p:spPr bwMode="auto">
            <a:xfrm>
              <a:off x="2528888" y="1812925"/>
              <a:ext cx="914400" cy="854075"/>
            </a:xfrm>
            <a:prstGeom prst="ellipse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始于版本</a:t>
            </a:r>
            <a:r>
              <a:rPr lang="en-US" altLang="zh-CN" dirty="0" smtClean="0"/>
              <a:t>QAD2009.1</a:t>
            </a:r>
            <a:r>
              <a:rPr lang="zh-CN" altLang="en-US" dirty="0" smtClean="0"/>
              <a:t>，</a:t>
            </a:r>
            <a:r>
              <a:rPr lang="en-US" altLang="zh-CN" dirty="0" smtClean="0"/>
              <a:t>QAD</a:t>
            </a:r>
            <a:r>
              <a:rPr lang="zh-CN" altLang="en-US" dirty="0" smtClean="0"/>
              <a:t>将使用新的组件</a:t>
            </a:r>
            <a:r>
              <a:rPr lang="en-US" altLang="zh-CN" dirty="0" smtClean="0"/>
              <a:t>1</a:t>
            </a:r>
            <a:r>
              <a:rPr lang="zh-CN" altLang="en-US" dirty="0" smtClean="0"/>
              <a:t>报告框架</a:t>
            </a:r>
          </a:p>
          <a:p>
            <a:r>
              <a:rPr lang="zh-CN" altLang="en-US" dirty="0" smtClean="0"/>
              <a:t>从</a:t>
            </a:r>
            <a:r>
              <a:rPr lang="en-US" altLang="zh-CN" dirty="0" smtClean="0"/>
              <a:t>QAD2009.1 EE</a:t>
            </a:r>
            <a:r>
              <a:rPr lang="zh-CN" altLang="en-US" dirty="0" smtClean="0"/>
              <a:t>开始所有新报告创建组件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</a:p>
          <a:p>
            <a:pPr lvl="1"/>
            <a:r>
              <a:rPr lang="zh-CN" altLang="en-US" dirty="0" smtClean="0"/>
              <a:t>意大利税务登记报告</a:t>
            </a:r>
          </a:p>
          <a:p>
            <a:pPr lvl="1"/>
            <a:r>
              <a:rPr lang="zh-CN" altLang="en-US" dirty="0" smtClean="0"/>
              <a:t>区域资产负债表报告</a:t>
            </a:r>
          </a:p>
          <a:p>
            <a:pPr lvl="1"/>
            <a:r>
              <a:rPr lang="zh-CN" altLang="en-US" dirty="0" smtClean="0"/>
              <a:t>区域利润表报告</a:t>
            </a:r>
          </a:p>
          <a:p>
            <a:pPr lvl="1"/>
            <a:r>
              <a:rPr lang="zh-CN" altLang="en-US" dirty="0" smtClean="0"/>
              <a:t>报告日记账异常报告</a:t>
            </a:r>
          </a:p>
          <a:p>
            <a:pPr lvl="1"/>
            <a:r>
              <a:rPr lang="zh-CN" altLang="en-US" dirty="0" smtClean="0"/>
              <a:t>日记账集报告</a:t>
            </a:r>
          </a:p>
          <a:p>
            <a:r>
              <a:rPr lang="zh-CN" altLang="en-US" dirty="0" smtClean="0"/>
              <a:t>以后的版本中，所有新的报告将使用组件</a:t>
            </a:r>
            <a:r>
              <a:rPr lang="en-US" altLang="zh-CN" dirty="0" smtClean="0"/>
              <a:t>1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组成</a:t>
            </a:r>
            <a:r>
              <a:rPr lang="en-US" dirty="0" smtClean="0"/>
              <a:t> </a:t>
            </a:r>
            <a:r>
              <a:rPr lang="en-US" dirty="0" smtClean="0"/>
              <a:t>1 </a:t>
            </a:r>
            <a:r>
              <a:rPr lang="zh-CN" altLang="en-US" dirty="0" smtClean="0"/>
              <a:t>框架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EF-BRO-095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51768"/>
            <a:ext cx="8229600" cy="3105302"/>
          </a:xfrm>
          <a:noFill/>
        </p:spPr>
      </p:pic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动手练习</a:t>
            </a:r>
            <a:endParaRPr lang="en-US" dirty="0" smtClean="0"/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EF-BRO-105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成本中心事务汇总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案例</a:t>
            </a:r>
            <a:r>
              <a:rPr lang="en-US" dirty="0" smtClean="0"/>
              <a:t>:</a:t>
            </a:r>
            <a:endParaRPr lang="en-US" dirty="0" smtClean="0"/>
          </a:p>
          <a:p>
            <a:pPr lvl="1"/>
            <a:r>
              <a:rPr lang="zh-CN" altLang="en-US" dirty="0" smtClean="0"/>
              <a:t>重新排序，添加</a:t>
            </a:r>
            <a:r>
              <a:rPr lang="en-US" altLang="zh-CN" dirty="0" smtClean="0"/>
              <a:t>/</a:t>
            </a:r>
            <a:r>
              <a:rPr lang="zh-CN" altLang="en-US" dirty="0" smtClean="0"/>
              <a:t>删除选择标准</a:t>
            </a:r>
          </a:p>
          <a:p>
            <a:pPr lvl="1"/>
            <a:r>
              <a:rPr lang="zh-CN" altLang="en-US" dirty="0" smtClean="0"/>
              <a:t>添加初始值（检查下拉列表中的变量）</a:t>
            </a:r>
          </a:p>
          <a:p>
            <a:pPr lvl="1"/>
            <a:r>
              <a:rPr lang="zh-CN" altLang="en-US" dirty="0" smtClean="0"/>
              <a:t>储存为变种</a:t>
            </a:r>
            <a:endParaRPr lang="en-US" dirty="0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/>
              <a:t>使用客户化动手练习</a:t>
            </a:r>
            <a:endParaRPr lang="en-US" sz="2800" dirty="0" smtClean="0"/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关联到标准报告或变种</a:t>
            </a:r>
          </a:p>
          <a:p>
            <a:r>
              <a:rPr lang="zh-CN" altLang="en-US" dirty="0" smtClean="0"/>
              <a:t>需要</a:t>
            </a:r>
            <a:r>
              <a:rPr lang="en-US" altLang="zh-CN" dirty="0" smtClean="0"/>
              <a:t>Crystal</a:t>
            </a:r>
            <a:r>
              <a:rPr lang="zh-CN" altLang="en-US" dirty="0" smtClean="0"/>
              <a:t>报表设计的技能</a:t>
            </a:r>
          </a:p>
          <a:p>
            <a:r>
              <a:rPr lang="zh-CN" altLang="en-US" dirty="0" smtClean="0"/>
              <a:t>例如：</a:t>
            </a:r>
          </a:p>
          <a:p>
            <a:pPr lvl="1"/>
            <a:r>
              <a:rPr lang="zh-CN" altLang="en-US" dirty="0" smtClean="0"/>
              <a:t>更改排序顺序</a:t>
            </a:r>
          </a:p>
          <a:p>
            <a:pPr lvl="1"/>
            <a:r>
              <a:rPr lang="zh-CN" altLang="en-US" dirty="0" smtClean="0"/>
              <a:t>添加</a:t>
            </a:r>
            <a:r>
              <a:rPr lang="en-US" altLang="zh-CN" dirty="0" smtClean="0"/>
              <a:t>/</a:t>
            </a:r>
            <a:r>
              <a:rPr lang="zh-CN" altLang="en-US" dirty="0" smtClean="0"/>
              <a:t>删除列</a:t>
            </a:r>
          </a:p>
          <a:p>
            <a:pPr lvl="2"/>
            <a:r>
              <a:rPr lang="zh-CN" altLang="en-US" dirty="0" smtClean="0"/>
              <a:t>报告中的对象的其他业务领域</a:t>
            </a:r>
          </a:p>
          <a:p>
            <a:pPr lvl="2"/>
            <a:r>
              <a:rPr lang="zh-CN" altLang="en-US" dirty="0" smtClean="0"/>
              <a:t>报告中对象的用户定义字段（</a:t>
            </a:r>
            <a:r>
              <a:rPr lang="en-US" altLang="zh-CN" dirty="0" smtClean="0"/>
              <a:t>UDF</a:t>
            </a:r>
            <a:r>
              <a:rPr lang="zh-CN" altLang="en-US" dirty="0" smtClean="0"/>
              <a:t>）</a:t>
            </a:r>
          </a:p>
          <a:p>
            <a:pPr lvl="2"/>
            <a:r>
              <a:rPr lang="zh-CN" altLang="en-US" dirty="0" smtClean="0"/>
              <a:t>计算字段</a:t>
            </a:r>
          </a:p>
          <a:p>
            <a:pPr lvl="1"/>
            <a:r>
              <a:rPr lang="zh-CN" altLang="en-US" dirty="0" smtClean="0"/>
              <a:t>添加</a:t>
            </a:r>
            <a:r>
              <a:rPr lang="en-US" altLang="zh-CN" dirty="0" smtClean="0"/>
              <a:t>/</a:t>
            </a:r>
            <a:r>
              <a:rPr lang="zh-CN" altLang="en-US" dirty="0" smtClean="0"/>
              <a:t>删除中断级（小计）</a:t>
            </a:r>
          </a:p>
          <a:p>
            <a:pPr lvl="1"/>
            <a:r>
              <a:rPr lang="zh-CN" altLang="en-US" dirty="0" smtClean="0"/>
              <a:t>更改字体，标志，其他图</a:t>
            </a:r>
            <a:r>
              <a:rPr lang="zh-CN" altLang="en-US" dirty="0" smtClean="0"/>
              <a:t>形</a:t>
            </a:r>
            <a:endParaRPr lang="en-US" altLang="zh-CN" dirty="0" smtClean="0"/>
          </a:p>
          <a:p>
            <a:pPr lvl="1"/>
            <a:r>
              <a:rPr lang="en-US" dirty="0" smtClean="0"/>
              <a:t>…</a:t>
            </a:r>
            <a:endParaRPr lang="nl-BE" dirty="0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/>
              <a:t>版面客户化</a:t>
            </a:r>
            <a:r>
              <a:rPr lang="nl-NL" sz="2800" dirty="0" smtClean="0"/>
              <a:t> </a:t>
            </a:r>
            <a:r>
              <a:rPr lang="nl-NL" sz="2800" dirty="0" smtClean="0"/>
              <a:t>(Crystal </a:t>
            </a:r>
            <a:r>
              <a:rPr lang="zh-CN" altLang="en-US" sz="2800" dirty="0" smtClean="0"/>
              <a:t>报表设计器</a:t>
            </a:r>
            <a:r>
              <a:rPr lang="nl-NL" sz="2800" dirty="0" smtClean="0"/>
              <a:t>)</a:t>
            </a:r>
            <a:endParaRPr lang="en-US" sz="2800" dirty="0" smtClean="0"/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报表</a:t>
            </a:r>
            <a:r>
              <a:rPr lang="en-US" dirty="0" smtClean="0"/>
              <a:t>: </a:t>
            </a:r>
            <a:r>
              <a:rPr lang="zh-CN" altLang="en-US" dirty="0" smtClean="0"/>
              <a:t>客户对账单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案例</a:t>
            </a:r>
            <a:r>
              <a:rPr lang="en-US" dirty="0" smtClean="0"/>
              <a:t>:</a:t>
            </a:r>
            <a:endParaRPr lang="en-US" dirty="0" smtClean="0"/>
          </a:p>
          <a:p>
            <a:pPr lvl="1"/>
            <a:r>
              <a:rPr lang="zh-CN" altLang="en-US" dirty="0" smtClean="0"/>
              <a:t>建立一个可用于报表的事务类型</a:t>
            </a:r>
            <a:r>
              <a:rPr lang="en-US" altLang="zh-CN" dirty="0" smtClean="0"/>
              <a:t>UDF</a:t>
            </a:r>
            <a:r>
              <a:rPr lang="zh-CN" altLang="en-US" dirty="0" smtClean="0"/>
              <a:t>。</a:t>
            </a:r>
          </a:p>
          <a:p>
            <a:pPr lvl="1"/>
            <a:r>
              <a:rPr lang="zh-CN" altLang="en-US" dirty="0" smtClean="0"/>
              <a:t>编辑报表的版面：</a:t>
            </a:r>
          </a:p>
          <a:p>
            <a:pPr lvl="2"/>
            <a:r>
              <a:rPr lang="zh-CN" altLang="en-US" dirty="0" smtClean="0"/>
              <a:t>数据格式：抑制前导零</a:t>
            </a:r>
          </a:p>
          <a:p>
            <a:pPr lvl="2"/>
            <a:r>
              <a:rPr lang="zh-CN" altLang="en-US" dirty="0" smtClean="0"/>
              <a:t>定位地址信息</a:t>
            </a:r>
          </a:p>
          <a:p>
            <a:pPr lvl="2"/>
            <a:r>
              <a:rPr lang="zh-CN" altLang="en-US" dirty="0" smtClean="0"/>
              <a:t>添加</a:t>
            </a:r>
            <a:r>
              <a:rPr lang="en-US" altLang="zh-CN" dirty="0" smtClean="0"/>
              <a:t>UDF</a:t>
            </a:r>
            <a:r>
              <a:rPr lang="zh-CN" altLang="en-US" dirty="0" smtClean="0"/>
              <a:t>版面</a:t>
            </a:r>
          </a:p>
          <a:p>
            <a:pPr lvl="2"/>
            <a:r>
              <a:rPr lang="zh-CN" altLang="en-US" dirty="0" smtClean="0"/>
              <a:t>添加一个标志</a:t>
            </a:r>
            <a:endParaRPr lang="en-US" dirty="0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报表版面客户化实例</a:t>
            </a:r>
            <a:endParaRPr lang="en-US" dirty="0" smtClean="0"/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EF-BRO-140</a:t>
            </a:r>
          </a:p>
        </p:txBody>
      </p:sp>
      <p:pic>
        <p:nvPicPr>
          <p:cNvPr id="342018" name="Picture 2"/>
          <p:cNvPicPr>
            <a:picLocks noChangeAspect="1" noChangeArrowheads="1"/>
          </p:cNvPicPr>
          <p:nvPr/>
        </p:nvPicPr>
        <p:blipFill>
          <a:blip r:embed="rId2" cstate="print"/>
          <a:srcRect t="1018"/>
          <a:stretch>
            <a:fillRect/>
          </a:stretch>
        </p:blipFill>
        <p:spPr bwMode="auto">
          <a:xfrm>
            <a:off x="47625" y="387350"/>
            <a:ext cx="4543425" cy="5710238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342019" name="Picture 3"/>
          <p:cNvPicPr>
            <a:picLocks noChangeAspect="1" noChangeArrowheads="1"/>
          </p:cNvPicPr>
          <p:nvPr/>
        </p:nvPicPr>
        <p:blipFill>
          <a:blip r:embed="rId3" cstate="print"/>
          <a:srcRect l="2220"/>
          <a:stretch>
            <a:fillRect/>
          </a:stretch>
        </p:blipFill>
        <p:spPr bwMode="auto">
          <a:xfrm>
            <a:off x="4686300" y="388938"/>
            <a:ext cx="4333875" cy="5724525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1857168" y="41275"/>
            <a:ext cx="54374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zh-CN" altLang="en-US" sz="1400" dirty="0" smtClean="0">
                <a:solidFill>
                  <a:srgbClr val="FF9933"/>
                </a:solidFill>
                <a:latin typeface="+mj-lt"/>
              </a:rPr>
              <a:t>之前</a:t>
            </a:r>
            <a:endParaRPr lang="en-US" sz="1400" dirty="0">
              <a:solidFill>
                <a:srgbClr val="FF9933"/>
              </a:solidFill>
              <a:latin typeface="+mj-lt"/>
            </a:endParaRPr>
          </a:p>
        </p:txBody>
      </p:sp>
      <p:sp>
        <p:nvSpPr>
          <p:cNvPr id="18438" name="Text Box 5"/>
          <p:cNvSpPr txBox="1">
            <a:spLocks noChangeArrowheads="1"/>
          </p:cNvSpPr>
          <p:nvPr/>
        </p:nvSpPr>
        <p:spPr bwMode="auto">
          <a:xfrm>
            <a:off x="6581775" y="55563"/>
            <a:ext cx="54374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zh-CN" altLang="en-US" sz="1400" dirty="0" smtClean="0">
                <a:solidFill>
                  <a:srgbClr val="FF9933"/>
                </a:solidFill>
                <a:latin typeface="+mj-lt"/>
              </a:rPr>
              <a:t>然后</a:t>
            </a:r>
            <a:endParaRPr lang="en-US" sz="1400" dirty="0">
              <a:solidFill>
                <a:srgbClr val="FF9933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EF-BRO-150</a:t>
            </a:r>
          </a:p>
        </p:txBody>
      </p:sp>
      <p:pic>
        <p:nvPicPr>
          <p:cNvPr id="343042" name="Picture 2"/>
          <p:cNvPicPr>
            <a:picLocks noChangeAspect="1" noChangeArrowheads="1"/>
          </p:cNvPicPr>
          <p:nvPr/>
        </p:nvPicPr>
        <p:blipFill>
          <a:blip r:embed="rId2" cstate="print"/>
          <a:srcRect t="1018"/>
          <a:stretch>
            <a:fillRect/>
          </a:stretch>
        </p:blipFill>
        <p:spPr bwMode="auto">
          <a:xfrm>
            <a:off x="47625" y="415925"/>
            <a:ext cx="4543425" cy="5710238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343043" name="Picture 3"/>
          <p:cNvPicPr>
            <a:picLocks noChangeAspect="1" noChangeArrowheads="1"/>
          </p:cNvPicPr>
          <p:nvPr/>
        </p:nvPicPr>
        <p:blipFill>
          <a:blip r:embed="rId3" cstate="print"/>
          <a:srcRect l="2220"/>
          <a:stretch>
            <a:fillRect/>
          </a:stretch>
        </p:blipFill>
        <p:spPr bwMode="auto">
          <a:xfrm>
            <a:off x="4686300" y="417513"/>
            <a:ext cx="4333875" cy="5724525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19461" name="Text Box 4"/>
          <p:cNvSpPr txBox="1">
            <a:spLocks noChangeArrowheads="1"/>
          </p:cNvSpPr>
          <p:nvPr/>
        </p:nvSpPr>
        <p:spPr bwMode="auto">
          <a:xfrm>
            <a:off x="1857168" y="69850"/>
            <a:ext cx="54374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zh-CN" altLang="en-US" sz="1400" dirty="0" smtClean="0">
                <a:solidFill>
                  <a:srgbClr val="FF9933"/>
                </a:solidFill>
                <a:latin typeface="+mj-lt"/>
              </a:rPr>
              <a:t>之前</a:t>
            </a:r>
            <a:endParaRPr lang="en-US" sz="1400" dirty="0">
              <a:solidFill>
                <a:srgbClr val="FF9933"/>
              </a:solidFill>
              <a:latin typeface="+mj-lt"/>
            </a:endParaRPr>
          </a:p>
        </p:txBody>
      </p:sp>
      <p:sp>
        <p:nvSpPr>
          <p:cNvPr id="19462" name="Text Box 5"/>
          <p:cNvSpPr txBox="1">
            <a:spLocks noChangeArrowheads="1"/>
          </p:cNvSpPr>
          <p:nvPr/>
        </p:nvSpPr>
        <p:spPr bwMode="auto">
          <a:xfrm>
            <a:off x="6581775" y="84138"/>
            <a:ext cx="54374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zh-CN" altLang="en-US" sz="1400" dirty="0" smtClean="0">
                <a:solidFill>
                  <a:srgbClr val="FF9933"/>
                </a:solidFill>
                <a:latin typeface="+mj-lt"/>
              </a:rPr>
              <a:t>然后</a:t>
            </a:r>
            <a:endParaRPr lang="en-US" sz="1400" dirty="0">
              <a:solidFill>
                <a:srgbClr val="FF9933"/>
              </a:solidFill>
              <a:latin typeface="+mj-lt"/>
            </a:endParaRPr>
          </a:p>
        </p:txBody>
      </p:sp>
      <p:sp>
        <p:nvSpPr>
          <p:cNvPr id="19463" name="AutoShape 6"/>
          <p:cNvSpPr>
            <a:spLocks/>
          </p:cNvSpPr>
          <p:nvPr/>
        </p:nvSpPr>
        <p:spPr bwMode="auto">
          <a:xfrm>
            <a:off x="7583488" y="195263"/>
            <a:ext cx="617537" cy="344487"/>
          </a:xfrm>
          <a:prstGeom prst="borderCallout1">
            <a:avLst>
              <a:gd name="adj1" fmla="val 33181"/>
              <a:gd name="adj2" fmla="val 112338"/>
              <a:gd name="adj3" fmla="val 68204"/>
              <a:gd name="adj4" fmla="val 148329"/>
            </a:avLst>
          </a:prstGeom>
          <a:solidFill>
            <a:srgbClr val="EAEAEA"/>
          </a:solidFill>
          <a:ln w="19050" algn="ctr">
            <a:solidFill>
              <a:srgbClr val="0033CC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r>
              <a:rPr lang="zh-CN" altLang="en-US" sz="1000" dirty="0" smtClean="0">
                <a:latin typeface="+mj-lt"/>
              </a:rPr>
              <a:t>加了标志</a:t>
            </a:r>
            <a:endParaRPr lang="en-US" sz="1000" dirty="0">
              <a:latin typeface="+mj-lt"/>
            </a:endParaRPr>
          </a:p>
        </p:txBody>
      </p:sp>
      <p:sp>
        <p:nvSpPr>
          <p:cNvPr id="19464" name="AutoShape 7"/>
          <p:cNvSpPr>
            <a:spLocks/>
          </p:cNvSpPr>
          <p:nvPr/>
        </p:nvSpPr>
        <p:spPr bwMode="auto">
          <a:xfrm>
            <a:off x="6637338" y="800100"/>
            <a:ext cx="1069975" cy="571500"/>
          </a:xfrm>
          <a:prstGeom prst="borderCallout1">
            <a:avLst>
              <a:gd name="adj1" fmla="val 20000"/>
              <a:gd name="adj2" fmla="val 107120"/>
              <a:gd name="adj3" fmla="val 66944"/>
              <a:gd name="adj4" fmla="val 141245"/>
            </a:avLst>
          </a:prstGeom>
          <a:solidFill>
            <a:srgbClr val="EAEAEA"/>
          </a:solidFill>
          <a:ln w="19050" algn="ctr">
            <a:solidFill>
              <a:srgbClr val="0033CC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r>
              <a:rPr lang="zh-CN" altLang="en-US" sz="1000" dirty="0" smtClean="0">
                <a:latin typeface="+mj-lt"/>
              </a:rPr>
              <a:t>交换了地址框</a:t>
            </a:r>
            <a:endParaRPr lang="en-US" sz="1000" dirty="0">
              <a:latin typeface="+mj-lt"/>
            </a:endParaRPr>
          </a:p>
        </p:txBody>
      </p:sp>
      <p:sp>
        <p:nvSpPr>
          <p:cNvPr id="19465" name="AutoShape 8"/>
          <p:cNvSpPr>
            <a:spLocks/>
          </p:cNvSpPr>
          <p:nvPr/>
        </p:nvSpPr>
        <p:spPr bwMode="auto">
          <a:xfrm>
            <a:off x="5897563" y="2171700"/>
            <a:ext cx="1069975" cy="571500"/>
          </a:xfrm>
          <a:prstGeom prst="borderCallout1">
            <a:avLst>
              <a:gd name="adj1" fmla="val 20000"/>
              <a:gd name="adj2" fmla="val -7120"/>
              <a:gd name="adj3" fmla="val 267500"/>
              <a:gd name="adj4" fmla="val -36500"/>
            </a:avLst>
          </a:prstGeom>
          <a:solidFill>
            <a:srgbClr val="EAEAEA"/>
          </a:solidFill>
          <a:ln w="19050" algn="ctr">
            <a:solidFill>
              <a:srgbClr val="0033CC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r>
              <a:rPr lang="zh-CN" altLang="en-US" sz="1000" dirty="0" smtClean="0"/>
              <a:t>抑</a:t>
            </a:r>
            <a:r>
              <a:rPr lang="zh-CN" altLang="en-US" sz="1000" dirty="0" smtClean="0"/>
              <a:t>制了前</a:t>
            </a:r>
            <a:r>
              <a:rPr lang="zh-CN" altLang="en-US" sz="1000" dirty="0" smtClean="0"/>
              <a:t>导零</a:t>
            </a:r>
            <a:endParaRPr lang="en-US" sz="1000" dirty="0">
              <a:latin typeface="+mj-lt"/>
            </a:endParaRPr>
          </a:p>
        </p:txBody>
      </p:sp>
      <p:sp>
        <p:nvSpPr>
          <p:cNvPr id="19466" name="AutoShape 9"/>
          <p:cNvSpPr>
            <a:spLocks/>
          </p:cNvSpPr>
          <p:nvPr/>
        </p:nvSpPr>
        <p:spPr bwMode="auto">
          <a:xfrm>
            <a:off x="7935913" y="2481263"/>
            <a:ext cx="695325" cy="344487"/>
          </a:xfrm>
          <a:prstGeom prst="borderCallout1">
            <a:avLst>
              <a:gd name="adj1" fmla="val 33181"/>
              <a:gd name="adj2" fmla="val -10958"/>
              <a:gd name="adj3" fmla="val 452532"/>
              <a:gd name="adj4" fmla="val -44977"/>
            </a:avLst>
          </a:prstGeom>
          <a:solidFill>
            <a:srgbClr val="EAEAEA"/>
          </a:solidFill>
          <a:ln w="19050" algn="ctr">
            <a:solidFill>
              <a:srgbClr val="0033CC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r>
              <a:rPr lang="zh-CN" altLang="en-US" sz="1000" dirty="0" smtClean="0">
                <a:latin typeface="+mj-lt"/>
              </a:rPr>
              <a:t>加了列</a:t>
            </a:r>
            <a:endParaRPr lang="en-US" sz="1000" dirty="0">
              <a:latin typeface="+mj-lt"/>
            </a:endParaRPr>
          </a:p>
        </p:txBody>
      </p:sp>
      <p:sp>
        <p:nvSpPr>
          <p:cNvPr id="19467" name="AutoShape 10"/>
          <p:cNvSpPr>
            <a:spLocks/>
          </p:cNvSpPr>
          <p:nvPr/>
        </p:nvSpPr>
        <p:spPr bwMode="auto">
          <a:xfrm>
            <a:off x="7931150" y="2044700"/>
            <a:ext cx="695325" cy="344488"/>
          </a:xfrm>
          <a:prstGeom prst="borderCallout1">
            <a:avLst>
              <a:gd name="adj1" fmla="val 33181"/>
              <a:gd name="adj2" fmla="val -10958"/>
              <a:gd name="adj3" fmla="val 281565"/>
              <a:gd name="adj4" fmla="val -89727"/>
            </a:avLst>
          </a:prstGeom>
          <a:solidFill>
            <a:srgbClr val="EAEAEA"/>
          </a:solidFill>
          <a:ln w="19050" algn="ctr">
            <a:solidFill>
              <a:srgbClr val="0033CC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r>
              <a:rPr lang="zh-CN" altLang="en-US" sz="1000" dirty="0" smtClean="0">
                <a:latin typeface="+mj-lt"/>
              </a:rPr>
              <a:t>改变了颜色</a:t>
            </a:r>
            <a:endParaRPr lang="en-US" sz="1000" dirty="0">
              <a:latin typeface="+mj-lt"/>
            </a:endParaRPr>
          </a:p>
        </p:txBody>
      </p:sp>
      <p:sp>
        <p:nvSpPr>
          <p:cNvPr id="19468" name="Line 11"/>
          <p:cNvSpPr>
            <a:spLocks noChangeShapeType="1"/>
          </p:cNvSpPr>
          <p:nvPr/>
        </p:nvSpPr>
        <p:spPr bwMode="auto">
          <a:xfrm flipV="1">
            <a:off x="6265863" y="1014413"/>
            <a:ext cx="369887" cy="436562"/>
          </a:xfrm>
          <a:prstGeom prst="line">
            <a:avLst/>
          </a:prstGeom>
          <a:noFill/>
          <a:ln w="19050">
            <a:solidFill>
              <a:srgbClr val="0033CC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报表特性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客户化</a:t>
            </a:r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概述</a:t>
            </a:r>
            <a:endParaRPr lang="en-US" dirty="0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9" descr="op item by creditor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038" y="2876550"/>
            <a:ext cx="4811712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200" dirty="0" smtClean="0"/>
              <a:t>覆盖</a:t>
            </a:r>
            <a:r>
              <a:rPr lang="en-US" altLang="zh-CN" sz="2200" dirty="0" smtClean="0"/>
              <a:t>QAD</a:t>
            </a:r>
            <a:r>
              <a:rPr lang="zh-CN" altLang="en-US" sz="2200" dirty="0" smtClean="0"/>
              <a:t>企业财务的所有领域</a:t>
            </a:r>
          </a:p>
          <a:p>
            <a:r>
              <a:rPr lang="zh-CN" altLang="en-US" sz="2200" dirty="0" smtClean="0"/>
              <a:t>在报告创建和管理方面有丰富的功能</a:t>
            </a:r>
          </a:p>
          <a:p>
            <a:r>
              <a:rPr lang="zh-CN" altLang="en-US" sz="2200" dirty="0" smtClean="0"/>
              <a:t>访问</a:t>
            </a:r>
          </a:p>
          <a:p>
            <a:pPr lvl="1"/>
            <a:r>
              <a:rPr lang="zh-CN" altLang="en-US" sz="1800" dirty="0" smtClean="0"/>
              <a:t>从主菜单</a:t>
            </a:r>
          </a:p>
          <a:p>
            <a:pPr lvl="1"/>
            <a:r>
              <a:rPr lang="zh-CN" altLang="en-US" sz="1800" dirty="0" smtClean="0"/>
              <a:t>通过转到</a:t>
            </a:r>
            <a:endParaRPr lang="nl-BE" sz="1400" dirty="0" smtClean="0"/>
          </a:p>
        </p:txBody>
      </p:sp>
      <p:sp>
        <p:nvSpPr>
          <p:cNvPr id="5126" name="Rectangle 1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 smtClean="0"/>
              <a:t>标准报表</a:t>
            </a:r>
            <a:endParaRPr lang="nl-BE" dirty="0" smtClean="0"/>
          </a:p>
        </p:txBody>
      </p:sp>
      <p:sp>
        <p:nvSpPr>
          <p:cNvPr id="5122" name="Footer Placeholder 5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EF-BRO-030</a:t>
            </a:r>
          </a:p>
        </p:txBody>
      </p:sp>
      <p:pic>
        <p:nvPicPr>
          <p:cNvPr id="5125" name="Picture 13" descr="ReportFi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35650" y="1993900"/>
            <a:ext cx="238125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2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 smtClean="0"/>
              <a:t>标准报表的选择</a:t>
            </a:r>
            <a:endParaRPr lang="nl-BE" dirty="0" smtClean="0"/>
          </a:p>
        </p:txBody>
      </p:sp>
      <p:sp>
        <p:nvSpPr>
          <p:cNvPr id="6146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  <a:noFill/>
        </p:spPr>
        <p:txBody>
          <a:bodyPr/>
          <a:lstStyle/>
          <a:p>
            <a:r>
              <a:rPr lang="en-US" dirty="0">
                <a:latin typeface="+mj-lt"/>
              </a:rPr>
              <a:t>EF-BRO-040</a:t>
            </a:r>
          </a:p>
        </p:txBody>
      </p:sp>
      <p:pic>
        <p:nvPicPr>
          <p:cNvPr id="6147" name="Picture 24" descr="SAF_Code_repo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8" y="1057275"/>
            <a:ext cx="7612062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14"/>
          <p:cNvSpPr txBox="1">
            <a:spLocks noChangeArrowheads="1"/>
          </p:cNvSpPr>
          <p:nvPr/>
        </p:nvSpPr>
        <p:spPr bwMode="auto">
          <a:xfrm>
            <a:off x="1698625" y="5111750"/>
            <a:ext cx="1943100" cy="738664"/>
          </a:xfrm>
          <a:prstGeom prst="rect">
            <a:avLst/>
          </a:prstGeom>
          <a:solidFill>
            <a:schemeClr val="bg1"/>
          </a:solidFill>
          <a:ln w="22225" algn="ctr">
            <a:solidFill>
              <a:schemeClr val="accent1"/>
            </a:solidFill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20000"/>
              </a:spcBef>
              <a:buClr>
                <a:srgbClr val="1A7BB2"/>
              </a:buClr>
            </a:pPr>
            <a:r>
              <a:rPr lang="zh-CN" altLang="en-US" sz="1800" dirty="0" smtClean="0"/>
              <a:t>现</a:t>
            </a:r>
            <a:r>
              <a:rPr lang="zh-CN" altLang="en-US" sz="1800" dirty="0" smtClean="0"/>
              <a:t>在执行或计划在以后</a:t>
            </a:r>
            <a:endParaRPr lang="en-US" sz="1800" dirty="0"/>
          </a:p>
        </p:txBody>
      </p:sp>
      <p:sp>
        <p:nvSpPr>
          <p:cNvPr id="6149" name="Rectangle 17"/>
          <p:cNvSpPr>
            <a:spLocks noChangeArrowheads="1"/>
          </p:cNvSpPr>
          <p:nvPr/>
        </p:nvSpPr>
        <p:spPr bwMode="auto">
          <a:xfrm>
            <a:off x="6224588" y="954088"/>
            <a:ext cx="2125662" cy="981075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accent1"/>
            </a:solidFill>
            <a:miter lim="800000"/>
            <a:headEnd/>
            <a:tailEnd/>
          </a:ln>
        </p:spPr>
        <p:txBody>
          <a:bodyPr tIns="91440" bIns="91440" anchor="ctr"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1A7BB2"/>
              </a:buClr>
            </a:pPr>
            <a:r>
              <a:rPr lang="zh-CN" altLang="en-US" sz="1800" dirty="0" smtClean="0"/>
              <a:t>注意</a:t>
            </a:r>
            <a:r>
              <a:rPr lang="en-US" sz="1800" dirty="0" smtClean="0"/>
              <a:t>: </a:t>
            </a:r>
            <a:r>
              <a:rPr lang="zh-CN" altLang="en-US" sz="1800" dirty="0" smtClean="0"/>
              <a:t>包含用户定义相关的字段</a:t>
            </a:r>
            <a:endParaRPr lang="en-US" sz="1800" dirty="0"/>
          </a:p>
        </p:txBody>
      </p:sp>
      <p:sp>
        <p:nvSpPr>
          <p:cNvPr id="6151" name="Line 25"/>
          <p:cNvSpPr>
            <a:spLocks noChangeShapeType="1"/>
          </p:cNvSpPr>
          <p:nvPr/>
        </p:nvSpPr>
        <p:spPr bwMode="auto">
          <a:xfrm>
            <a:off x="3638550" y="5549900"/>
            <a:ext cx="2193925" cy="0"/>
          </a:xfrm>
          <a:prstGeom prst="line">
            <a:avLst/>
          </a:prstGeom>
          <a:noFill/>
          <a:ln w="25400">
            <a:solidFill>
              <a:srgbClr val="0033CC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z="2400" dirty="0" smtClean="0"/>
              <a:t>在新窗口查看</a:t>
            </a:r>
            <a:endParaRPr lang="en-US" sz="2400" dirty="0" smtClean="0"/>
          </a:p>
          <a:p>
            <a:pPr eaLnBrk="1" hangingPunct="1"/>
            <a:r>
              <a:rPr lang="zh-CN" altLang="en-US" sz="2400" dirty="0" smtClean="0"/>
              <a:t>打印</a:t>
            </a:r>
            <a:r>
              <a:rPr lang="en-US" sz="2400" dirty="0" smtClean="0"/>
              <a:t>, </a:t>
            </a:r>
            <a:r>
              <a:rPr lang="zh-CN" altLang="en-US" sz="2400" dirty="0" smtClean="0"/>
              <a:t>输出</a:t>
            </a:r>
            <a:r>
              <a:rPr lang="en-US" sz="2400" dirty="0" smtClean="0"/>
              <a:t>, </a:t>
            </a:r>
            <a:r>
              <a:rPr lang="zh-CN" altLang="en-US" sz="2400" dirty="0" smtClean="0"/>
              <a:t>电邮</a:t>
            </a:r>
            <a:endParaRPr lang="en-US" sz="2400" dirty="0" smtClean="0"/>
          </a:p>
        </p:txBody>
      </p:sp>
      <p:sp>
        <p:nvSpPr>
          <p:cNvPr id="7172" name="Rectangle 1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 smtClean="0"/>
              <a:t>标准报表输出</a:t>
            </a:r>
            <a:endParaRPr lang="nl-BE" dirty="0" smtClean="0"/>
          </a:p>
        </p:txBody>
      </p:sp>
      <p:sp>
        <p:nvSpPr>
          <p:cNvPr id="7170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EF-BRO-050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33388" y="1857375"/>
            <a:ext cx="8262937" cy="4078288"/>
            <a:chOff x="881063" y="2152650"/>
            <a:chExt cx="8262937" cy="4078288"/>
          </a:xfrm>
        </p:grpSpPr>
        <p:pic>
          <p:nvPicPr>
            <p:cNvPr id="7173" name="Picture 12" descr="Report_Outpu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81063" y="2152650"/>
              <a:ext cx="6392862" cy="4078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4" name="Picture 13" descr="Cost_Center_rep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94075" y="3105150"/>
              <a:ext cx="5749925" cy="3103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5" name="Oval 14"/>
            <p:cNvSpPr>
              <a:spLocks noChangeArrowheads="1"/>
            </p:cNvSpPr>
            <p:nvPr/>
          </p:nvSpPr>
          <p:spPr bwMode="auto">
            <a:xfrm>
              <a:off x="898525" y="4156075"/>
              <a:ext cx="1327150" cy="1752600"/>
            </a:xfrm>
            <a:prstGeom prst="ellipse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60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marL="533400" indent="-533400" eaLnBrk="1" hangingPunct="1"/>
            <a:r>
              <a:rPr lang="zh-CN" altLang="en-US" dirty="0" smtClean="0"/>
              <a:t>使用</a:t>
            </a:r>
            <a:endParaRPr lang="en-US" dirty="0" smtClean="0"/>
          </a:p>
          <a:p>
            <a:pPr marL="914400" lvl="1" indent="-457200" eaLnBrk="1" hangingPunct="1"/>
            <a:r>
              <a:rPr lang="zh-CN" altLang="en-US" dirty="0" smtClean="0"/>
              <a:t>过滤字段管理</a:t>
            </a:r>
            <a:r>
              <a:rPr lang="en-US" dirty="0" smtClean="0"/>
              <a:t>, </a:t>
            </a:r>
            <a:r>
              <a:rPr lang="zh-CN" altLang="en-US" dirty="0" smtClean="0"/>
              <a:t>报表选择</a:t>
            </a:r>
            <a:r>
              <a:rPr lang="en-US" dirty="0" smtClean="0"/>
              <a:t>, </a:t>
            </a:r>
            <a:r>
              <a:rPr lang="zh-CN" altLang="en-US" dirty="0" smtClean="0"/>
              <a:t>变种</a:t>
            </a:r>
            <a:endParaRPr lang="en-US" dirty="0" smtClean="0"/>
          </a:p>
          <a:p>
            <a:pPr marL="914400" lvl="1" indent="-457200" eaLnBrk="1" hangingPunct="1"/>
            <a:r>
              <a:rPr lang="zh-CN" altLang="en-US" dirty="0" smtClean="0"/>
              <a:t>用</a:t>
            </a:r>
            <a:r>
              <a:rPr lang="en-US" dirty="0" smtClean="0"/>
              <a:t> </a:t>
            </a:r>
            <a:r>
              <a:rPr lang="en-US" dirty="0" smtClean="0"/>
              <a:t>QAD </a:t>
            </a:r>
            <a:r>
              <a:rPr lang="en-US" dirty="0" err="1" smtClean="0"/>
              <a:t>.Net</a:t>
            </a:r>
            <a:r>
              <a:rPr lang="en-US" dirty="0" smtClean="0"/>
              <a:t> UI</a:t>
            </a:r>
          </a:p>
          <a:p>
            <a:pPr marL="533400" indent="-533400"/>
            <a:r>
              <a:rPr lang="zh-CN" altLang="en-US" dirty="0" smtClean="0"/>
              <a:t>版面</a:t>
            </a:r>
            <a:endParaRPr lang="en-US" dirty="0" smtClean="0"/>
          </a:p>
          <a:p>
            <a:pPr marL="914400" lvl="1" indent="-457200" eaLnBrk="1" hangingPunct="1"/>
            <a:r>
              <a:rPr lang="zh-CN" altLang="en-US" dirty="0" smtClean="0"/>
              <a:t>用</a:t>
            </a:r>
            <a:r>
              <a:rPr lang="en-US" dirty="0" smtClean="0"/>
              <a:t>Crystal</a:t>
            </a:r>
            <a:r>
              <a:rPr lang="zh-CN" altLang="en-US" dirty="0" smtClean="0"/>
              <a:t>报表设计器</a:t>
            </a:r>
            <a:endParaRPr lang="en-US" dirty="0" smtClean="0"/>
          </a:p>
          <a:p>
            <a:pPr marL="533400" indent="-533400" eaLnBrk="1" hangingPunct="1"/>
            <a:r>
              <a:rPr lang="zh-CN" altLang="en-US" dirty="0" smtClean="0"/>
              <a:t>业务逻辑</a:t>
            </a:r>
            <a:endParaRPr lang="en-US" dirty="0" smtClean="0"/>
          </a:p>
          <a:p>
            <a:pPr marL="914400" lvl="1" indent="-457200" eaLnBrk="1" hangingPunct="1"/>
            <a:r>
              <a:rPr lang="zh-CN" altLang="en-US" dirty="0" smtClean="0"/>
              <a:t>需要源代码客户化</a:t>
            </a:r>
            <a:endParaRPr lang="en-US" dirty="0" smtClean="0"/>
          </a:p>
          <a:p>
            <a:pPr marL="533400" indent="-533400" eaLnBrk="1" hangingPunct="1"/>
            <a:endParaRPr lang="en-US" dirty="0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报表客户化级别</a:t>
            </a:r>
            <a:endParaRPr lang="en-US" dirty="0" smtClean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zh-CN" altLang="en-US" sz="2400" dirty="0" smtClean="0"/>
              <a:t>用过滤字段</a:t>
            </a:r>
            <a:endParaRPr lang="en-US" sz="2400" dirty="0" smtClean="0"/>
          </a:p>
          <a:p>
            <a:pPr lvl="1" eaLnBrk="1" hangingPunct="1"/>
            <a:r>
              <a:rPr lang="zh-CN" altLang="en-US" sz="2000" dirty="0" smtClean="0"/>
              <a:t>定义数据任何被过滤</a:t>
            </a:r>
            <a:endParaRPr lang="en-US" sz="2000" dirty="0" smtClean="0"/>
          </a:p>
          <a:p>
            <a:pPr eaLnBrk="1" hangingPunct="1"/>
            <a:r>
              <a:rPr lang="zh-CN" altLang="en-US" sz="2400" dirty="0" smtClean="0"/>
              <a:t>管理过滤字段</a:t>
            </a:r>
            <a:endParaRPr lang="en-US" sz="2400" dirty="0" smtClean="0"/>
          </a:p>
          <a:p>
            <a:pPr lvl="1"/>
            <a:r>
              <a:rPr lang="zh-CN" altLang="en-US" sz="2000" dirty="0" smtClean="0"/>
              <a:t>从可用过滤器字段的列表中选择</a:t>
            </a:r>
          </a:p>
          <a:p>
            <a:pPr lvl="1"/>
            <a:r>
              <a:rPr lang="zh-CN" altLang="en-US" sz="2000" dirty="0" smtClean="0"/>
              <a:t>在</a:t>
            </a:r>
            <a:r>
              <a:rPr lang="en-US" altLang="zh-CN" sz="2000" dirty="0" smtClean="0"/>
              <a:t>UI</a:t>
            </a:r>
            <a:r>
              <a:rPr lang="zh-CN" altLang="en-US" sz="2000" dirty="0" smtClean="0"/>
              <a:t>设置字段的顺序</a:t>
            </a:r>
          </a:p>
          <a:p>
            <a:pPr lvl="1"/>
            <a:r>
              <a:rPr lang="zh-CN" altLang="en-US" sz="2000" dirty="0" smtClean="0"/>
              <a:t>设置初始值</a:t>
            </a:r>
            <a:endParaRPr lang="nl-BE" sz="2000" dirty="0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使用客户化</a:t>
            </a:r>
            <a:endParaRPr lang="en-US" dirty="0" smtClean="0"/>
          </a:p>
        </p:txBody>
      </p:sp>
      <p:sp>
        <p:nvSpPr>
          <p:cNvPr id="9218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EF-BRO-070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173788" y="3611563"/>
            <a:ext cx="2562225" cy="2647950"/>
            <a:chOff x="6126163" y="849313"/>
            <a:chExt cx="2562225" cy="2647950"/>
          </a:xfrm>
        </p:grpSpPr>
        <p:pic>
          <p:nvPicPr>
            <p:cNvPr id="9221" name="Picture 11" descr="Manage_Filter_Field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26163" y="849313"/>
              <a:ext cx="2562225" cy="2647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2" name="Oval 12"/>
            <p:cNvSpPr>
              <a:spLocks noChangeArrowheads="1"/>
            </p:cNvSpPr>
            <p:nvPr/>
          </p:nvSpPr>
          <p:spPr bwMode="auto">
            <a:xfrm>
              <a:off x="6354763" y="1371600"/>
              <a:ext cx="1295400" cy="288925"/>
            </a:xfrm>
            <a:prstGeom prst="ellipse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pic>
        <p:nvPicPr>
          <p:cNvPr id="9223" name="Picture 13" descr="Manage_Filter_Field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000" y="3214688"/>
            <a:ext cx="5532438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tabLst>
                <a:tab pos="3600450" algn="r"/>
              </a:tabLst>
            </a:pPr>
            <a:r>
              <a:rPr lang="zh-CN" altLang="en-US" sz="2400" dirty="0" smtClean="0"/>
              <a:t>报表选择</a:t>
            </a:r>
            <a:endParaRPr lang="en-US" sz="2400" dirty="0" smtClean="0"/>
          </a:p>
          <a:p>
            <a:pPr lvl="1">
              <a:tabLst>
                <a:tab pos="3600450" algn="r"/>
              </a:tabLst>
            </a:pPr>
            <a:r>
              <a:rPr lang="zh-CN" altLang="en-US" sz="2000" dirty="0" smtClean="0"/>
              <a:t>日期格式</a:t>
            </a:r>
          </a:p>
          <a:p>
            <a:pPr lvl="1">
              <a:tabLst>
                <a:tab pos="3600450" algn="r"/>
              </a:tabLst>
            </a:pPr>
            <a:r>
              <a:rPr lang="zh-CN" altLang="en-US" sz="2000" dirty="0" smtClean="0"/>
              <a:t>语言</a:t>
            </a:r>
          </a:p>
          <a:p>
            <a:pPr lvl="1">
              <a:tabLst>
                <a:tab pos="3600450" algn="r"/>
              </a:tabLst>
            </a:pPr>
            <a:r>
              <a:rPr lang="zh-CN" altLang="en-US" sz="2000" dirty="0" smtClean="0"/>
              <a:t>数字格式</a:t>
            </a:r>
          </a:p>
          <a:p>
            <a:pPr lvl="1">
              <a:tabLst>
                <a:tab pos="3600450" algn="r"/>
              </a:tabLst>
            </a:pPr>
            <a:r>
              <a:rPr lang="zh-CN" altLang="en-US" sz="2000" dirty="0" smtClean="0"/>
              <a:t>报告过滤器的数据（</a:t>
            </a:r>
            <a:r>
              <a:rPr lang="en-US" altLang="zh-CN" sz="2000" dirty="0" smtClean="0"/>
              <a:t>Y / N</a:t>
            </a:r>
            <a:r>
              <a:rPr lang="zh-CN" altLang="en-US" sz="2000" dirty="0" smtClean="0"/>
              <a:t>）</a:t>
            </a:r>
          </a:p>
          <a:p>
            <a:pPr lvl="1">
              <a:tabLst>
                <a:tab pos="3600450" algn="r"/>
              </a:tabLst>
            </a:pPr>
            <a:r>
              <a:rPr lang="zh-CN" altLang="en-US" sz="2000" dirty="0" smtClean="0"/>
              <a:t>备用阴影</a:t>
            </a:r>
          </a:p>
          <a:p>
            <a:pPr lvl="1">
              <a:tabLst>
                <a:tab pos="3600450" algn="r"/>
              </a:tabLst>
            </a:pPr>
            <a:r>
              <a:rPr lang="zh-CN" altLang="en-US" sz="2000" dirty="0" smtClean="0"/>
              <a:t>用户定义的字段</a:t>
            </a:r>
            <a:endParaRPr lang="en-US" sz="2000" dirty="0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使用客户化</a:t>
            </a:r>
            <a:endParaRPr lang="en-US" dirty="0" smtClean="0"/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EF-BRO-080</a:t>
            </a:r>
          </a:p>
        </p:txBody>
      </p:sp>
      <p:pic>
        <p:nvPicPr>
          <p:cNvPr id="10245" name="Picture 8" descr="Report_Op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75" y="1811338"/>
            <a:ext cx="5330825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可以存储特定的选择标准</a:t>
            </a:r>
          </a:p>
          <a:p>
            <a:pPr lvl="1"/>
            <a:r>
              <a:rPr lang="zh-CN" altLang="en-US" dirty="0" smtClean="0"/>
              <a:t>可用的下一次报告开始</a:t>
            </a:r>
          </a:p>
          <a:p>
            <a:pPr lvl="1"/>
            <a:r>
              <a:rPr lang="zh-CN" altLang="en-US" dirty="0" smtClean="0"/>
              <a:t>无限数量的变种</a:t>
            </a:r>
          </a:p>
          <a:p>
            <a:pPr lvl="1"/>
            <a:r>
              <a:rPr lang="zh-CN" altLang="en-US" dirty="0" smtClean="0"/>
              <a:t>保存为个人使用或与其他用户共享</a:t>
            </a:r>
            <a:endParaRPr lang="nl-NL" dirty="0" smtClean="0"/>
          </a:p>
          <a:p>
            <a:pPr eaLnBrk="1" hangingPunct="1"/>
            <a:endParaRPr lang="nl-NL" dirty="0" smtClean="0"/>
          </a:p>
          <a:p>
            <a:pPr eaLnBrk="1" hangingPunct="1"/>
            <a:r>
              <a:rPr lang="zh-CN" altLang="en-US" dirty="0" smtClean="0"/>
              <a:t>所有变种</a:t>
            </a:r>
            <a:r>
              <a:rPr lang="nl-NL" dirty="0" smtClean="0"/>
              <a:t>...</a:t>
            </a:r>
            <a:endParaRPr lang="nl-NL" dirty="0" smtClean="0"/>
          </a:p>
          <a:p>
            <a:pPr lvl="1"/>
            <a:r>
              <a:rPr lang="zh-CN" altLang="en-US" dirty="0" smtClean="0"/>
              <a:t>是基于相同的数据</a:t>
            </a:r>
          </a:p>
          <a:p>
            <a:pPr lvl="1"/>
            <a:r>
              <a:rPr lang="zh-CN" altLang="en-US" dirty="0" smtClean="0"/>
              <a:t>使用不同的筛选条件</a:t>
            </a:r>
          </a:p>
          <a:p>
            <a:pPr lvl="1"/>
            <a:r>
              <a:rPr lang="zh-CN" altLang="en-US" dirty="0" smtClean="0"/>
              <a:t>可以使用不同的报表布局</a:t>
            </a:r>
            <a:endParaRPr lang="en-US" sz="1800" dirty="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报表变种</a:t>
            </a:r>
            <a:endParaRPr lang="en-US" dirty="0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EF-BRO-090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7383</TotalTime>
  <Words>1056</Words>
  <Application>Microsoft Office PowerPoint</Application>
  <PresentationFormat>On-screen Show (4:3)</PresentationFormat>
  <Paragraphs>163</Paragraphs>
  <Slides>17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QAD 2010 Template</vt:lpstr>
      <vt:lpstr>报表概述</vt:lpstr>
      <vt:lpstr>概述</vt:lpstr>
      <vt:lpstr>标准报表</vt:lpstr>
      <vt:lpstr>标准报表的选择</vt:lpstr>
      <vt:lpstr>标准报表输出</vt:lpstr>
      <vt:lpstr>报表客户化级别</vt:lpstr>
      <vt:lpstr>使用客户化</vt:lpstr>
      <vt:lpstr>使用客户化</vt:lpstr>
      <vt:lpstr>报表变种</vt:lpstr>
      <vt:lpstr>报表变种</vt:lpstr>
      <vt:lpstr>组成 1 框架</vt:lpstr>
      <vt:lpstr>动手练习</vt:lpstr>
      <vt:lpstr>使用客户化动手练习</vt:lpstr>
      <vt:lpstr>版面客户化 (Crystal 报表设计器)</vt:lpstr>
      <vt:lpstr>报表版面客户化实例</vt:lpstr>
      <vt:lpstr>Slide 16</vt:lpstr>
      <vt:lpstr>Slide 17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xcm</cp:lastModifiedBy>
  <cp:revision>122</cp:revision>
  <dcterms:created xsi:type="dcterms:W3CDTF">2006-05-18T22:11:08Z</dcterms:created>
  <dcterms:modified xsi:type="dcterms:W3CDTF">2011-12-13T09:39:46Z</dcterms:modified>
</cp:coreProperties>
</file>