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8"/>
  </p:notesMasterIdLst>
  <p:handoutMasterIdLst>
    <p:handoutMasterId r:id="rId19"/>
  </p:handoutMasterIdLst>
  <p:sldIdLst>
    <p:sldId id="264" r:id="rId2"/>
    <p:sldId id="265" r:id="rId3"/>
    <p:sldId id="322" r:id="rId4"/>
    <p:sldId id="323" r:id="rId5"/>
    <p:sldId id="324" r:id="rId6"/>
    <p:sldId id="315" r:id="rId7"/>
    <p:sldId id="325" r:id="rId8"/>
    <p:sldId id="316" r:id="rId9"/>
    <p:sldId id="326" r:id="rId10"/>
    <p:sldId id="327" r:id="rId11"/>
    <p:sldId id="328" r:id="rId12"/>
    <p:sldId id="329" r:id="rId13"/>
    <p:sldId id="330" r:id="rId14"/>
    <p:sldId id="320" r:id="rId15"/>
    <p:sldId id="321" r:id="rId16"/>
    <p:sldId id="307" r:id="rId1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003399"/>
    <a:srgbClr val="C8D7EA"/>
    <a:srgbClr val="C1FF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98" autoAdjust="0"/>
    <p:restoredTop sz="95077" autoAdjust="0"/>
  </p:normalViewPr>
  <p:slideViewPr>
    <p:cSldViewPr snapToGrid="0"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0CB86EA-53B4-45E5-83D0-EEF2089C98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58A0FBA-A068-460D-BDAF-555F315EAE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03EA8E-6E0A-47DA-808C-0F41DB1D3E56}" type="slidenum">
              <a:rPr lang="en-US"/>
              <a:pPr/>
              <a:t>1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D20C06-E2DB-460A-A067-C785AC3067CE}" type="slidenum">
              <a:rPr lang="en-US"/>
              <a:pPr/>
              <a:t>7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Invoice numbers generated using daybooks and daybook sets</a:t>
            </a:r>
          </a:p>
          <a:p>
            <a:pPr lvl="1"/>
            <a:r>
              <a:rPr lang="en-US"/>
              <a:t>Supports separate numbering by site, similar to VAT registers in European Accounting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应收账款处理流程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en-US" smtClean="0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支票支付</a:t>
            </a:r>
            <a:r>
              <a:rPr lang="en-US" dirty="0" smtClean="0"/>
              <a:t> (</a:t>
            </a:r>
            <a:r>
              <a:rPr lang="zh-CN" altLang="en-US" dirty="0" smtClean="0"/>
              <a:t>短流程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grpSp>
        <p:nvGrpSpPr>
          <p:cNvPr id="2" name="Group 19"/>
          <p:cNvGrpSpPr/>
          <p:nvPr/>
        </p:nvGrpSpPr>
        <p:grpSpPr>
          <a:xfrm>
            <a:off x="787423" y="1187450"/>
            <a:ext cx="7746977" cy="4719638"/>
            <a:chOff x="739798" y="1568450"/>
            <a:chExt cx="7746977" cy="4719638"/>
          </a:xfrm>
        </p:grpSpPr>
        <p:sp>
          <p:nvSpPr>
            <p:cNvPr id="284688" name="AutoShape 16"/>
            <p:cNvSpPr>
              <a:spLocks noChangeArrowheads="1"/>
            </p:cNvSpPr>
            <p:nvPr/>
          </p:nvSpPr>
          <p:spPr bwMode="auto">
            <a:xfrm>
              <a:off x="6689644" y="4292600"/>
              <a:ext cx="1797131" cy="792163"/>
            </a:xfrm>
            <a:prstGeom prst="flowChartProcess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r>
                <a:rPr lang="en-US" sz="1400" b="1" dirty="0">
                  <a:latin typeface="+mj-lt"/>
                </a:rPr>
                <a:t>DR Bank </a:t>
              </a:r>
              <a:r>
                <a:rPr lang="zh-CN" altLang="en-US" sz="1400" b="1" dirty="0" smtClean="0">
                  <a:latin typeface="+mj-lt"/>
                </a:rPr>
                <a:t>账户</a:t>
              </a:r>
              <a:r>
                <a:rPr lang="en-US" sz="1400" b="1" dirty="0" smtClean="0">
                  <a:latin typeface="+mj-lt"/>
                </a:rPr>
                <a:t> </a:t>
              </a:r>
              <a:endParaRPr lang="en-US" sz="1400" b="1" dirty="0">
                <a:latin typeface="+mj-lt"/>
              </a:endParaRPr>
            </a:p>
            <a:p>
              <a:pPr algn="l"/>
              <a:r>
                <a:rPr lang="en-US" sz="1400" b="1" dirty="0">
                  <a:latin typeface="+mj-lt"/>
                </a:rPr>
                <a:t>CR PIP </a:t>
              </a:r>
              <a:r>
                <a:rPr lang="zh-CN" altLang="en-US" sz="1400" b="1" dirty="0" smtClean="0">
                  <a:latin typeface="+mj-lt"/>
                </a:rPr>
                <a:t>账户</a:t>
              </a:r>
              <a:r>
                <a:rPr lang="en-US" sz="1400" b="1" dirty="0" smtClean="0">
                  <a:latin typeface="+mj-lt"/>
                </a:rPr>
                <a:t> </a:t>
              </a:r>
              <a:endParaRPr lang="en-US" sz="1400" b="1" dirty="0">
                <a:latin typeface="+mj-lt"/>
              </a:endParaRPr>
            </a:p>
          </p:txBody>
        </p:sp>
        <p:grpSp>
          <p:nvGrpSpPr>
            <p:cNvPr id="3" name="Group 17"/>
            <p:cNvGrpSpPr/>
            <p:nvPr/>
          </p:nvGrpSpPr>
          <p:grpSpPr>
            <a:xfrm>
              <a:off x="739798" y="1568450"/>
              <a:ext cx="6057788" cy="4719638"/>
              <a:chOff x="977991" y="1568450"/>
              <a:chExt cx="6054395" cy="4719638"/>
            </a:xfrm>
          </p:grpSpPr>
          <p:sp>
            <p:nvSpPr>
              <p:cNvPr id="284674" name="AutoShape 2"/>
              <p:cNvSpPr>
                <a:spLocks noChangeArrowheads="1"/>
              </p:cNvSpPr>
              <p:nvPr/>
            </p:nvSpPr>
            <p:spPr bwMode="auto">
              <a:xfrm>
                <a:off x="977991" y="1568450"/>
                <a:ext cx="2773373" cy="1085850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创建客户付款</a:t>
                </a:r>
                <a:r>
                  <a:rPr lang="en-US" sz="1800" b="1" dirty="0">
                    <a:latin typeface="+mj-lt"/>
                  </a:rPr>
                  <a:t/>
                </a:r>
                <a:br>
                  <a:rPr lang="en-US" sz="1800" b="1" dirty="0">
                    <a:latin typeface="+mj-lt"/>
                  </a:rPr>
                </a:br>
                <a:r>
                  <a:rPr lang="zh-CN" altLang="en-US" sz="1800" b="1" dirty="0" smtClean="0">
                    <a:latin typeface="+mj-lt"/>
                  </a:rPr>
                  <a:t>状态</a:t>
                </a:r>
                <a:r>
                  <a:rPr lang="en-US" sz="1800" b="1" dirty="0" smtClean="0">
                    <a:latin typeface="+mj-lt"/>
                  </a:rPr>
                  <a:t> </a:t>
                </a:r>
                <a:r>
                  <a:rPr lang="zh-CN" altLang="en-US" sz="1800" b="1" dirty="0" smtClean="0">
                    <a:latin typeface="+mj-lt"/>
                  </a:rPr>
                  <a:t>领取</a:t>
                </a:r>
                <a:endParaRPr lang="en-US" sz="1800" b="1" i="1" dirty="0">
                  <a:latin typeface="+mj-lt"/>
                </a:endParaRPr>
              </a:p>
            </p:txBody>
          </p:sp>
          <p:sp>
            <p:nvSpPr>
              <p:cNvPr id="284675" name="AutoShape 3"/>
              <p:cNvSpPr>
                <a:spLocks noChangeArrowheads="1"/>
              </p:cNvSpPr>
              <p:nvPr/>
            </p:nvSpPr>
            <p:spPr bwMode="auto">
              <a:xfrm>
                <a:off x="4065346" y="1717675"/>
                <a:ext cx="2967040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PIP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endParaRPr lang="en-US" sz="1400" b="1" dirty="0">
                  <a:latin typeface="+mj-lt"/>
                </a:endParaRPr>
              </a:p>
              <a:p>
                <a:pPr algn="l"/>
                <a:r>
                  <a:rPr lang="en-US" sz="1400" b="1" dirty="0">
                    <a:latin typeface="+mj-lt"/>
                  </a:rPr>
                  <a:t>CR </a:t>
                </a:r>
                <a:r>
                  <a:rPr lang="zh-CN" altLang="en-US" sz="1400" b="1" dirty="0" smtClean="0">
                    <a:latin typeface="+mj-lt"/>
                  </a:rPr>
                  <a:t>分类账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zh-CN" altLang="en-US" sz="1400" b="1" dirty="0" smtClean="0">
                    <a:latin typeface="+mj-lt"/>
                  </a:rPr>
                  <a:t>和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b="1" dirty="0">
                    <a:latin typeface="+mj-lt"/>
                  </a:rPr>
                  <a:t>AR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r>
                  <a:rPr lang="en-US" sz="1400" b="1" dirty="0" smtClean="0">
                    <a:latin typeface="+mj-lt"/>
                  </a:rPr>
                  <a:t>   </a:t>
                </a:r>
                <a:endParaRPr lang="en-US" sz="1400" b="1" dirty="0">
                  <a:latin typeface="+mj-lt"/>
                </a:endParaRPr>
              </a:p>
            </p:txBody>
          </p:sp>
          <p:sp>
            <p:nvSpPr>
              <p:cNvPr id="284677" name="AutoShape 5"/>
              <p:cNvSpPr>
                <a:spLocks noChangeArrowheads="1"/>
              </p:cNvSpPr>
              <p:nvPr/>
            </p:nvSpPr>
            <p:spPr bwMode="auto">
              <a:xfrm>
                <a:off x="3916362" y="4330700"/>
                <a:ext cx="2900328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716FB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改状态为</a:t>
                </a:r>
                <a:r>
                  <a:rPr lang="zh-CN" altLang="en-US" sz="1800" b="1" i="1" dirty="0" smtClean="0">
                    <a:latin typeface="+mj-lt"/>
                  </a:rPr>
                  <a:t>已付</a:t>
                </a:r>
                <a:endParaRPr lang="en-US" sz="1800" b="1" i="1" dirty="0">
                  <a:latin typeface="+mj-lt"/>
                </a:endParaRPr>
              </a:p>
            </p:txBody>
          </p:sp>
          <p:sp>
            <p:nvSpPr>
              <p:cNvPr id="284678" name="AutoShape 6"/>
              <p:cNvSpPr>
                <a:spLocks noChangeArrowheads="1"/>
              </p:cNvSpPr>
              <p:nvPr/>
            </p:nvSpPr>
            <p:spPr bwMode="auto">
              <a:xfrm>
                <a:off x="1136650" y="3000375"/>
                <a:ext cx="2459043" cy="649288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送支票到银行</a:t>
                </a:r>
                <a:endPara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cxnSp>
            <p:nvCxnSpPr>
              <p:cNvPr id="284679" name="AutoShape 7"/>
              <p:cNvCxnSpPr>
                <a:cxnSpLocks noChangeShapeType="1"/>
                <a:stCxn id="284674" idx="2"/>
                <a:endCxn id="284678" idx="0"/>
              </p:cNvCxnSpPr>
              <p:nvPr/>
            </p:nvCxnSpPr>
            <p:spPr bwMode="auto">
              <a:xfrm rot="16200000" flipH="1">
                <a:off x="2192387" y="2826589"/>
                <a:ext cx="346075" cy="1494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1" name="Text Box 9"/>
              <p:cNvSpPr txBox="1">
                <a:spLocks noChangeArrowheads="1"/>
              </p:cNvSpPr>
              <p:nvPr/>
            </p:nvSpPr>
            <p:spPr bwMode="auto">
              <a:xfrm>
                <a:off x="3195638" y="4200525"/>
                <a:ext cx="72072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600" b="1" dirty="0" smtClean="0">
                    <a:latin typeface="+mj-lt"/>
                  </a:rPr>
                  <a:t>是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84682" name="Text Box 10"/>
              <p:cNvSpPr txBox="1">
                <a:spLocks noChangeArrowheads="1"/>
              </p:cNvSpPr>
              <p:nvPr/>
            </p:nvSpPr>
            <p:spPr bwMode="auto">
              <a:xfrm>
                <a:off x="1539875" y="5064125"/>
                <a:ext cx="720725" cy="33655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600" b="1" dirty="0" smtClean="0">
                    <a:latin typeface="+mj-lt"/>
                  </a:rPr>
                  <a:t>否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84683" name="AutoShape 11"/>
              <p:cNvSpPr>
                <a:spLocks noChangeArrowheads="1"/>
              </p:cNvSpPr>
              <p:nvPr/>
            </p:nvSpPr>
            <p:spPr bwMode="auto">
              <a:xfrm>
                <a:off x="1128713" y="5572125"/>
                <a:ext cx="2459037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改状态为</a:t>
                </a:r>
                <a:endParaRPr lang="en-US" altLang="zh-CN" sz="1800" b="1" dirty="0" smtClean="0">
                  <a:latin typeface="+mj-lt"/>
                </a:endParaRPr>
              </a:p>
              <a:p>
                <a:r>
                  <a:rPr lang="zh-CN" altLang="en-US" sz="1800" b="1" i="1" dirty="0" smtClean="0">
                    <a:latin typeface="+mj-lt"/>
                  </a:rPr>
                  <a:t>退票</a:t>
                </a:r>
                <a:endParaRPr lang="en-US" sz="1800" b="1" i="1" dirty="0">
                  <a:latin typeface="+mj-lt"/>
                </a:endParaRPr>
              </a:p>
            </p:txBody>
          </p:sp>
          <p:cxnSp>
            <p:nvCxnSpPr>
              <p:cNvPr id="284684" name="AutoShape 12"/>
              <p:cNvCxnSpPr>
                <a:cxnSpLocks noChangeShapeType="1"/>
                <a:stCxn id="284680" idx="2"/>
                <a:endCxn id="284683" idx="0"/>
              </p:cNvCxnSpPr>
              <p:nvPr/>
            </p:nvCxnSpPr>
            <p:spPr bwMode="auto">
              <a:xfrm flipH="1">
                <a:off x="2359025" y="5259388"/>
                <a:ext cx="9525" cy="298450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5" name="AutoShape 13"/>
              <p:cNvCxnSpPr>
                <a:cxnSpLocks noChangeShapeType="1"/>
                <a:stCxn id="284678" idx="2"/>
                <a:endCxn id="284680" idx="0"/>
              </p:cNvCxnSpPr>
              <p:nvPr/>
            </p:nvCxnSpPr>
            <p:spPr bwMode="auto">
              <a:xfrm rot="16200000" flipH="1">
                <a:off x="2174479" y="3841356"/>
                <a:ext cx="385762" cy="2376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6" name="AutoShape 14"/>
              <p:cNvCxnSpPr>
                <a:cxnSpLocks noChangeShapeType="1"/>
                <a:stCxn id="284680" idx="3"/>
                <a:endCxn id="284677" idx="1"/>
              </p:cNvCxnSpPr>
              <p:nvPr/>
            </p:nvCxnSpPr>
            <p:spPr bwMode="auto">
              <a:xfrm flipV="1">
                <a:off x="3629025" y="4646613"/>
                <a:ext cx="287336" cy="794"/>
              </a:xfrm>
              <a:prstGeom prst="straightConnector1">
                <a:avLst/>
              </a:prstGeom>
              <a:noFill/>
              <a:ln w="28575">
                <a:solidFill>
                  <a:srgbClr val="716FB0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7" name="AutoShape 15"/>
              <p:cNvSpPr>
                <a:spLocks noChangeArrowheads="1"/>
              </p:cNvSpPr>
              <p:nvPr/>
            </p:nvSpPr>
            <p:spPr bwMode="auto">
              <a:xfrm>
                <a:off x="3627438" y="5495925"/>
                <a:ext cx="2967037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</a:t>
                </a:r>
                <a:r>
                  <a:rPr lang="zh-CN" altLang="en-US" sz="1400" b="1" dirty="0" smtClean="0">
                    <a:latin typeface="+mj-lt"/>
                  </a:rPr>
                  <a:t>分类账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zh-CN" altLang="en-US" sz="1400" b="1" dirty="0" smtClean="0">
                    <a:latin typeface="+mj-lt"/>
                  </a:rPr>
                  <a:t>和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b="1" dirty="0">
                    <a:latin typeface="+mj-lt"/>
                  </a:rPr>
                  <a:t>AR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r>
                  <a:rPr lang="en-US" sz="1400" b="1" dirty="0">
                    <a:latin typeface="+mj-lt"/>
                  </a:rPr>
                  <a:t/>
                </a:r>
                <a:br>
                  <a:rPr lang="en-US" sz="1400" b="1" dirty="0">
                    <a:latin typeface="+mj-lt"/>
                  </a:rPr>
                </a:br>
                <a:r>
                  <a:rPr lang="en-US" sz="1400" b="1" dirty="0">
                    <a:latin typeface="+mj-lt"/>
                  </a:rPr>
                  <a:t>CR PIP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endParaRPr lang="en-US" sz="1400" b="1" dirty="0">
                  <a:latin typeface="+mj-lt"/>
                </a:endParaRPr>
              </a:p>
              <a:p>
                <a:pPr algn="l"/>
                <a:r>
                  <a:rPr lang="zh-CN" altLang="en-US" sz="1400" b="1" dirty="0" smtClean="0">
                    <a:latin typeface="+mj-lt"/>
                  </a:rPr>
                  <a:t>发票重为未结</a:t>
                </a:r>
                <a:endParaRPr lang="en-US" sz="1400" b="1" dirty="0">
                  <a:latin typeface="+mj-lt"/>
                </a:endParaRPr>
              </a:p>
            </p:txBody>
          </p:sp>
          <p:sp>
            <p:nvSpPr>
              <p:cNvPr id="284680" name="AutoShape 8"/>
              <p:cNvSpPr>
                <a:spLocks noChangeArrowheads="1"/>
              </p:cNvSpPr>
              <p:nvPr/>
            </p:nvSpPr>
            <p:spPr bwMode="auto">
              <a:xfrm>
                <a:off x="1108075" y="4035425"/>
                <a:ext cx="2520950" cy="1223963"/>
              </a:xfrm>
              <a:prstGeom prst="flowChartDecis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solidFill>
                      <a:schemeClr val="accent6">
                        <a:lumMod val="50000"/>
                      </a:schemeClr>
                    </a:solidFill>
                    <a:latin typeface="+mj-lt"/>
                  </a:rPr>
                  <a:t>银行付清支票</a:t>
                </a:r>
                <a:endParaRPr lang="en-US" sz="18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支票支付</a:t>
            </a:r>
            <a:r>
              <a:rPr lang="en-US" dirty="0" smtClean="0"/>
              <a:t>(</a:t>
            </a:r>
            <a:r>
              <a:rPr lang="zh-CN" altLang="en-US" dirty="0" smtClean="0"/>
              <a:t>多</a:t>
            </a:r>
            <a:r>
              <a:rPr lang="en-US" dirty="0" smtClean="0"/>
              <a:t> </a:t>
            </a:r>
            <a:r>
              <a:rPr lang="en-US" dirty="0"/>
              <a:t>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创建客户付款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状态已分配</a:t>
            </a:r>
            <a:endParaRPr lang="en-US" sz="1800" b="1" i="1" dirty="0">
              <a:latin typeface="+mj-lt"/>
            </a:endParaRP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   </a:t>
            </a:r>
            <a:endParaRPr lang="en-US" sz="1400" b="1" dirty="0">
              <a:latin typeface="+mj-lt"/>
            </a:endParaRP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状态为已付</a:t>
            </a:r>
            <a:endParaRPr lang="en-US" sz="1800" b="1" i="1" dirty="0">
              <a:latin typeface="+mj-lt"/>
            </a:endParaRP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PIP2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>
                    <a:lumMod val="50000"/>
                  </a:schemeClr>
                </a:solidFill>
              </a:rPr>
              <a:t>银行付清支票</a:t>
            </a:r>
            <a:endParaRPr lang="en-US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银行对账单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退票</a:t>
            </a:r>
            <a:endParaRPr lang="en-US" sz="1800" b="1" i="1" dirty="0">
              <a:latin typeface="+mj-lt"/>
            </a:endParaRP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改状态为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领取</a:t>
            </a:r>
            <a:endParaRPr lang="en-US" sz="1800" b="1" i="1" dirty="0">
              <a:latin typeface="+mj-lt"/>
            </a:endParaRP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送支票到银行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   </a:t>
            </a:r>
            <a:endParaRPr lang="en-US" sz="1400" b="1" dirty="0">
              <a:latin typeface="+mj-lt"/>
            </a:endParaRP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直接借记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创建客户付款选择</a:t>
            </a:r>
            <a:endParaRPr lang="en-US" sz="1800" b="1" dirty="0"/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状态为已付</a:t>
            </a:r>
            <a:endParaRPr lang="en-US" sz="1800" b="1" i="1" dirty="0"/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银行确认付款</a:t>
            </a:r>
            <a:endParaRPr lang="en-US" sz="18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141413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zh-CN" altLang="en-US" sz="1800" b="1" dirty="0" smtClean="0"/>
              <a:t>退票</a:t>
            </a:r>
            <a:endParaRPr lang="en-US" sz="1800" b="1" i="1" dirty="0"/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客户选择执行</a:t>
            </a:r>
            <a:endParaRPr lang="en-US" altLang="zh-CN" sz="1800" b="1" dirty="0" smtClean="0">
              <a:latin typeface="+mj-lt"/>
            </a:endParaRPr>
          </a:p>
          <a:p>
            <a:r>
              <a:rPr lang="en-US" sz="1800" b="1" dirty="0" smtClean="0">
                <a:latin typeface="+mj-lt"/>
              </a:rPr>
              <a:t> (</a:t>
            </a:r>
            <a:r>
              <a:rPr lang="zh-CN" altLang="en-US" sz="1800" b="1" dirty="0" smtClean="0">
                <a:latin typeface="+mj-lt"/>
              </a:rPr>
              <a:t>创建文件</a:t>
            </a:r>
            <a:r>
              <a:rPr lang="en-US" sz="1800" b="1" dirty="0" smtClean="0">
                <a:latin typeface="+mj-lt"/>
              </a:rPr>
              <a:t>)</a:t>
            </a:r>
            <a:endParaRPr lang="en-US" sz="1800" b="1" dirty="0">
              <a:latin typeface="+mj-lt"/>
            </a:endParaRP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送文件到银行</a:t>
            </a:r>
            <a:endParaRPr lang="en-US" sz="1800" b="1" dirty="0">
              <a:latin typeface="+mj-lt"/>
            </a:endParaRP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没有总账影响</a:t>
            </a:r>
            <a:endParaRPr lang="en-US" sz="1400" b="1" dirty="0">
              <a:latin typeface="+mj-lt"/>
            </a:endParaRP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98825" y="947738"/>
            <a:ext cx="3984625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200" b="1" dirty="0" smtClean="0">
                <a:latin typeface="+mj-lt"/>
              </a:rPr>
              <a:t>根据到期发票创建直接借记付款</a:t>
            </a:r>
            <a:r>
              <a:rPr lang="en-US" sz="1200" b="1" dirty="0" smtClean="0">
                <a:latin typeface="+mj-lt"/>
              </a:rPr>
              <a:t/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DR PIP  </a:t>
            </a:r>
            <a:r>
              <a:rPr lang="zh-CN" altLang="en-US" sz="1200" b="1" dirty="0" smtClean="0">
                <a:latin typeface="+mj-lt"/>
              </a:rPr>
              <a:t>账户</a:t>
            </a:r>
            <a:r>
              <a:rPr lang="en-US" sz="1200" b="1" dirty="0" smtClean="0">
                <a:latin typeface="+mj-lt"/>
              </a:rPr>
              <a:t/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CR </a:t>
            </a:r>
            <a:r>
              <a:rPr lang="zh-CN" altLang="en-US" sz="1200" b="1" dirty="0" smtClean="0">
                <a:latin typeface="+mj-lt"/>
              </a:rPr>
              <a:t>分类账</a:t>
            </a:r>
            <a:r>
              <a:rPr lang="en-US" sz="1200" b="1" dirty="0" smtClean="0">
                <a:latin typeface="+mj-lt"/>
              </a:rPr>
              <a:t> </a:t>
            </a:r>
            <a:r>
              <a:rPr lang="zh-CN" altLang="en-US" sz="1200" b="1" dirty="0" smtClean="0">
                <a:latin typeface="+mj-lt"/>
              </a:rPr>
              <a:t>和</a:t>
            </a:r>
            <a:r>
              <a:rPr lang="en-US" sz="1200" b="1" dirty="0" smtClean="0">
                <a:latin typeface="+mj-lt"/>
              </a:rPr>
              <a:t> AR </a:t>
            </a:r>
            <a:r>
              <a:rPr lang="zh-CN" altLang="en-US" sz="1200" b="1" dirty="0" smtClean="0">
                <a:latin typeface="+mj-lt"/>
              </a:rPr>
              <a:t>账户</a:t>
            </a:r>
            <a:r>
              <a:rPr lang="en-US" sz="1200" b="1" dirty="0" smtClean="0">
                <a:latin typeface="+mj-lt"/>
              </a:rPr>
              <a:t> </a:t>
            </a:r>
            <a:endParaRPr lang="en-US" sz="1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汇票由客户出票</a:t>
            </a:r>
            <a:endParaRPr lang="en-US" dirty="0"/>
          </a:p>
          <a:p>
            <a:pPr lvl="1"/>
            <a:r>
              <a:rPr lang="zh-CN" altLang="en-US" dirty="0" smtClean="0"/>
              <a:t>类似于支票</a:t>
            </a:r>
            <a:endParaRPr lang="en-US" altLang="zh-CN" dirty="0" smtClean="0"/>
          </a:p>
          <a:p>
            <a:r>
              <a:rPr lang="zh-CN" altLang="en-US" dirty="0" smtClean="0"/>
              <a:t>本票</a:t>
            </a:r>
            <a:r>
              <a:rPr lang="en-US" dirty="0" smtClean="0"/>
              <a:t>, </a:t>
            </a:r>
            <a:r>
              <a:rPr lang="zh-CN" altLang="en-US" dirty="0" smtClean="0"/>
              <a:t>汇总表</a:t>
            </a:r>
            <a:endParaRPr lang="en-US" dirty="0"/>
          </a:p>
          <a:p>
            <a:pPr lvl="1"/>
            <a:r>
              <a:rPr lang="zh-CN" altLang="en-US" dirty="0" smtClean="0"/>
              <a:t>类似于支票</a:t>
            </a:r>
            <a:endParaRPr lang="en-US" altLang="zh-CN" dirty="0" smtClean="0"/>
          </a:p>
          <a:p>
            <a:r>
              <a:rPr lang="zh-CN" altLang="en-US" dirty="0" smtClean="0"/>
              <a:t>现金和转账</a:t>
            </a:r>
            <a:endParaRPr lang="en-US" dirty="0"/>
          </a:p>
          <a:p>
            <a:pPr lvl="1"/>
            <a:r>
              <a:rPr lang="zh-CN" altLang="en-US" dirty="0" smtClean="0"/>
              <a:t>直接在银行，现金对账单中处理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其他支付凭证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用于处理基于客户付款文挡资料的客户发起的支付。</a:t>
            </a:r>
          </a:p>
          <a:p>
            <a:r>
              <a:rPr lang="zh-CN" altLang="en-US" dirty="0" smtClean="0"/>
              <a:t>常用于汽车行业。</a:t>
            </a:r>
          </a:p>
          <a:p>
            <a:r>
              <a:rPr lang="zh-CN" altLang="en-US" dirty="0" smtClean="0"/>
              <a:t>客户付款文档根据特定行业可以包含不同的细</a:t>
            </a:r>
            <a:r>
              <a:rPr lang="zh-CN" altLang="en-US" dirty="0" smtClean="0"/>
              <a:t>节</a:t>
            </a:r>
            <a:r>
              <a:rPr lang="en-US" dirty="0" smtClean="0"/>
              <a:t>. </a:t>
            </a:r>
          </a:p>
          <a:p>
            <a:pPr lvl="1"/>
            <a:r>
              <a:rPr lang="zh-CN" altLang="en-US" dirty="0" smtClean="0"/>
              <a:t>客户发票发送</a:t>
            </a:r>
            <a:r>
              <a:rPr lang="en-US" dirty="0" smtClean="0"/>
              <a:t>, PO</a:t>
            </a:r>
            <a:r>
              <a:rPr lang="zh-CN" altLang="en-US" dirty="0" smtClean="0"/>
              <a:t>号</a:t>
            </a:r>
            <a:r>
              <a:rPr lang="en-US" dirty="0" smtClean="0"/>
              <a:t>, </a:t>
            </a:r>
            <a:r>
              <a:rPr lang="zh-CN" altLang="en-US" dirty="0" smtClean="0"/>
              <a:t>看板号</a:t>
            </a:r>
            <a:r>
              <a:rPr lang="en-US" dirty="0" smtClean="0"/>
              <a:t>, RANs, </a:t>
            </a:r>
            <a:r>
              <a:rPr lang="zh-CN" altLang="en-US" dirty="0" smtClean="0"/>
              <a:t>货运单号</a:t>
            </a:r>
            <a:r>
              <a:rPr lang="en-US" dirty="0" smtClean="0"/>
              <a:t>, </a:t>
            </a:r>
            <a:r>
              <a:rPr lang="zh-CN" altLang="en-US" dirty="0" smtClean="0"/>
              <a:t>发票行</a:t>
            </a:r>
            <a:r>
              <a:rPr lang="en-US" dirty="0" smtClean="0"/>
              <a:t>-</a:t>
            </a:r>
            <a:r>
              <a:rPr lang="zh-CN" altLang="en-US" dirty="0" smtClean="0"/>
              <a:t>物料号</a:t>
            </a:r>
            <a:r>
              <a:rPr lang="en-US" dirty="0" smtClean="0"/>
              <a:t>, </a:t>
            </a:r>
            <a:r>
              <a:rPr lang="zh-CN" altLang="en-US" dirty="0" smtClean="0"/>
              <a:t>销售订单</a:t>
            </a:r>
            <a:r>
              <a:rPr lang="en-US" dirty="0" smtClean="0"/>
              <a:t>(SO)</a:t>
            </a:r>
            <a:r>
              <a:rPr lang="zh-CN" altLang="en-US" dirty="0" smtClean="0"/>
              <a:t>号</a:t>
            </a:r>
            <a:r>
              <a:rPr lang="en-US" dirty="0" smtClean="0"/>
              <a:t>, </a:t>
            </a:r>
            <a:r>
              <a:rPr lang="zh-CN" altLang="en-US" dirty="0" smtClean="0"/>
              <a:t>及其他</a:t>
            </a:r>
            <a:endParaRPr lang="en-US" dirty="0" smtClean="0"/>
          </a:p>
          <a:p>
            <a:r>
              <a:rPr lang="zh-CN" altLang="en-US" dirty="0" smtClean="0"/>
              <a:t>客户付款文档必须包含可支付给你即供应商的金额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自开发票介绍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EF-AR-077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自开发票处理流程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/>
              <a:t>EF-AR-065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194140" y="1069844"/>
            <a:ext cx="6740525" cy="4943475"/>
            <a:chOff x="766763" y="1606550"/>
            <a:chExt cx="6740525" cy="4943475"/>
          </a:xfrm>
        </p:grpSpPr>
        <p:pic>
          <p:nvPicPr>
            <p:cNvPr id="17412" name="Picture 5" descr="Self-Billi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59238" y="1606550"/>
              <a:ext cx="3448050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3" name="Picture 6" descr="AR_process_highle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6763" y="2132013"/>
              <a:ext cx="1598612" cy="3776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Line 8"/>
            <p:cNvSpPr>
              <a:spLocks noChangeShapeType="1"/>
            </p:cNvSpPr>
            <p:nvPr/>
          </p:nvSpPr>
          <p:spPr bwMode="auto">
            <a:xfrm flipV="1">
              <a:off x="2084388" y="3597275"/>
              <a:ext cx="1819275" cy="1812925"/>
            </a:xfrm>
            <a:prstGeom prst="line">
              <a:avLst/>
            </a:prstGeom>
            <a:noFill/>
            <a:ln w="136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5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2115453"/>
            <a:ext cx="7302500" cy="2755900"/>
          </a:xfrm>
          <a:noFill/>
          <a:ln w="3175">
            <a:solidFill>
              <a:schemeClr val="tx1"/>
            </a:solidFill>
          </a:ln>
        </p:spPr>
      </p:pic>
      <p:sp>
        <p:nvSpPr>
          <p:cNvPr id="18436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快</a:t>
            </a:r>
            <a:r>
              <a:rPr lang="zh-CN" altLang="en-US" dirty="0" smtClean="0"/>
              <a:t>速演示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功能概述</a:t>
            </a:r>
            <a:endParaRPr lang="en-US" dirty="0" smtClean="0"/>
          </a:p>
          <a:p>
            <a:pPr lvl="1" eaLnBrk="1" hangingPunct="1"/>
            <a:r>
              <a:rPr lang="en-US" dirty="0" smtClean="0"/>
              <a:t>SO </a:t>
            </a:r>
            <a:r>
              <a:rPr lang="zh-CN" altLang="en-US" dirty="0" smtClean="0"/>
              <a:t>处理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发票处理和重点</a:t>
            </a:r>
            <a:endParaRPr lang="en-US" dirty="0" smtClean="0"/>
          </a:p>
          <a:p>
            <a:pPr lvl="1" eaLnBrk="1" hangingPunct="1"/>
            <a:r>
              <a:rPr lang="en-US" dirty="0" smtClean="0"/>
              <a:t>AR </a:t>
            </a:r>
            <a:r>
              <a:rPr lang="zh-CN" altLang="en-US" dirty="0" smtClean="0"/>
              <a:t>支付处理和支付凭证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4100" name="Rectangle 9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销售订单处理流程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EF-AR-050</a:t>
            </a:r>
          </a:p>
        </p:txBody>
      </p:sp>
      <p:pic>
        <p:nvPicPr>
          <p:cNvPr id="5124" name="Picture 4" descr="Process_S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2818" y="971765"/>
            <a:ext cx="3390900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发货销售订单处理流程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EF-AR-055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05056" y="1075089"/>
            <a:ext cx="7716837" cy="4933950"/>
            <a:chOff x="585788" y="1562100"/>
            <a:chExt cx="7716837" cy="4933950"/>
          </a:xfrm>
        </p:grpSpPr>
        <p:pic>
          <p:nvPicPr>
            <p:cNvPr id="6148" name="Picture 4" descr="SHIP_SO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5788" y="1562100"/>
              <a:ext cx="5810250" cy="4933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7509" name="AutoShape 5"/>
            <p:cNvSpPr>
              <a:spLocks noChangeArrowheads="1"/>
            </p:cNvSpPr>
            <p:nvPr/>
          </p:nvSpPr>
          <p:spPr bwMode="auto">
            <a:xfrm>
              <a:off x="6016625" y="2955925"/>
              <a:ext cx="2286000" cy="1371600"/>
            </a:xfrm>
            <a:prstGeom prst="flowChartAlternate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89803" dir="2700000" algn="ctr" rotWithShape="0">
                <a:schemeClr val="accent1">
                  <a:lumMod val="20000"/>
                  <a:lumOff val="80000"/>
                </a:schemeClr>
              </a:outerShdw>
            </a:effectLst>
          </p:spPr>
          <p:txBody>
            <a:bodyPr tIns="91440" bIns="91440" anchor="ctr"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dirty="0" smtClean="0">
                  <a:solidFill>
                    <a:srgbClr val="003399"/>
                  </a:solidFill>
                </a:rPr>
                <a:t>运行事务过账</a:t>
              </a:r>
              <a:endParaRPr lang="en-US" sz="2400" dirty="0">
                <a:solidFill>
                  <a:srgbClr val="003399"/>
                </a:solidFill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发票流程</a:t>
            </a:r>
            <a:r>
              <a:rPr lang="en-US" sz="2800" dirty="0" smtClean="0"/>
              <a:t>: </a:t>
            </a:r>
            <a:r>
              <a:rPr lang="zh-CN" altLang="en-US" sz="2800" b="0" dirty="0" smtClean="0"/>
              <a:t>客户发票的来源</a:t>
            </a:r>
            <a:endParaRPr lang="en-US" sz="2800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EF-SP-100</a:t>
            </a:r>
            <a:endParaRPr lang="en-US"/>
          </a:p>
        </p:txBody>
      </p:sp>
      <p:cxnSp>
        <p:nvCxnSpPr>
          <p:cNvPr id="228356" name="AutoShape 4"/>
          <p:cNvCxnSpPr>
            <a:cxnSpLocks noChangeShapeType="1"/>
          </p:cNvCxnSpPr>
          <p:nvPr/>
        </p:nvCxnSpPr>
        <p:spPr bwMode="auto">
          <a:xfrm>
            <a:off x="5715000" y="3744913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28357" name="AutoShape 5"/>
          <p:cNvCxnSpPr>
            <a:cxnSpLocks noChangeShapeType="1"/>
          </p:cNvCxnSpPr>
          <p:nvPr/>
        </p:nvCxnSpPr>
        <p:spPr bwMode="auto">
          <a:xfrm>
            <a:off x="3378200" y="3729038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2360613" y="3127375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发票过账和打印</a:t>
            </a:r>
            <a:endParaRPr lang="en-US" sz="1800" b="1" dirty="0">
              <a:latin typeface="+mj-lt"/>
            </a:endParaRP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3000375" y="4319588"/>
            <a:ext cx="3086099" cy="806450"/>
          </a:xfrm>
          <a:prstGeom prst="rect">
            <a:avLst/>
          </a:prstGeom>
          <a:solidFill>
            <a:srgbClr val="CFD9DF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在应收的客户发票</a:t>
            </a:r>
            <a:endParaRPr lang="en-US" sz="1800" b="1" dirty="0">
              <a:latin typeface="+mj-lt"/>
            </a:endParaRP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947738" y="1941513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tIns="228600" bIns="228600" anchor="ctr" anchorCtr="1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销售订单</a:t>
            </a:r>
            <a:endParaRPr lang="en-US" sz="1800" b="1" dirty="0">
              <a:latin typeface="+mj-lt"/>
            </a:endParaRP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5505450" y="1928813"/>
            <a:ext cx="2674939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各种各样的销售事务</a:t>
            </a:r>
            <a:endParaRPr lang="en-US" sz="1800" b="1" dirty="0">
              <a:latin typeface="+mj-lt"/>
            </a:endParaRP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638676" y="3127375"/>
            <a:ext cx="2173288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直接创建发票</a:t>
            </a:r>
            <a:endParaRPr lang="en-US" sz="1800" b="1" dirty="0">
              <a:latin typeface="+mj-lt"/>
            </a:endParaRPr>
          </a:p>
        </p:txBody>
      </p:sp>
      <p:sp>
        <p:nvSpPr>
          <p:cNvPr id="228363" name="Freeform 11"/>
          <p:cNvSpPr>
            <a:spLocks/>
          </p:cNvSpPr>
          <p:nvPr/>
        </p:nvSpPr>
        <p:spPr bwMode="auto">
          <a:xfrm flipH="1" flipV="1">
            <a:off x="1962150" y="2814638"/>
            <a:ext cx="3714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8364" name="Freeform 12"/>
          <p:cNvSpPr>
            <a:spLocks/>
          </p:cNvSpPr>
          <p:nvPr/>
        </p:nvSpPr>
        <p:spPr bwMode="auto">
          <a:xfrm flipV="1">
            <a:off x="6835775" y="2801938"/>
            <a:ext cx="3333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客户发票处理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EF-AR-067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94102" y="1541671"/>
            <a:ext cx="7342188" cy="3876675"/>
            <a:chOff x="466725" y="1651000"/>
            <a:chExt cx="7342188" cy="3876675"/>
          </a:xfrm>
        </p:grpSpPr>
        <p:pic>
          <p:nvPicPr>
            <p:cNvPr id="8196" name="Picture 7" descr="AR_process_highleve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651000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7" name="Picture 8" descr="AR_Invoices_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5963" y="1870075"/>
              <a:ext cx="455295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Line 9"/>
            <p:cNvSpPr>
              <a:spLocks noChangeShapeType="1"/>
            </p:cNvSpPr>
            <p:nvPr/>
          </p:nvSpPr>
          <p:spPr bwMode="auto">
            <a:xfrm flipV="1">
              <a:off x="1993900" y="2263775"/>
              <a:ext cx="958850" cy="463550"/>
            </a:xfrm>
            <a:prstGeom prst="line">
              <a:avLst/>
            </a:prstGeom>
            <a:noFill/>
            <a:ln w="136525">
              <a:solidFill>
                <a:srgbClr val="333399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 smtClean="0"/>
              <a:t>使用日记账和日记账集产生发票号码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按地点支持单独编号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销售订单发票及财务发票用分开的日记账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合并的发票过账和打印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只有过账的发票可以打印</a:t>
            </a:r>
          </a:p>
          <a:p>
            <a:pPr lvl="2">
              <a:lnSpc>
                <a:spcPct val="90000"/>
              </a:lnSpc>
            </a:pPr>
            <a:r>
              <a:rPr lang="zh-CN" altLang="en-US" sz="1200" dirty="0" smtClean="0"/>
              <a:t>可能重新打印（发票打印或翻印）</a:t>
            </a:r>
          </a:p>
          <a:p>
            <a:pPr lvl="2">
              <a:lnSpc>
                <a:spcPct val="90000"/>
              </a:lnSpc>
            </a:pPr>
            <a:r>
              <a:rPr lang="zh-CN" altLang="en-US" sz="1200" dirty="0" smtClean="0"/>
              <a:t>预览发票打印成为可能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货运单号数据传递给财务发票记录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更正发票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保持与原始发票的关系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所有相关的细节，自动复制到新的销售订单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发货校正订单处理退货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报告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发票历史记录报告（</a:t>
            </a:r>
            <a:r>
              <a:rPr lang="en-US" altLang="zh-CN" sz="1600" dirty="0" smtClean="0"/>
              <a:t>7.13.8</a:t>
            </a:r>
            <a:r>
              <a:rPr lang="zh-CN" altLang="en-US" sz="1600" dirty="0" smtClean="0"/>
              <a:t>）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销售订单跟踪查询（</a:t>
            </a:r>
            <a:r>
              <a:rPr lang="en-US" altLang="zh-CN" sz="1600" dirty="0" smtClean="0"/>
              <a:t>7.13.10</a:t>
            </a:r>
            <a:r>
              <a:rPr lang="zh-CN" altLang="en-US" sz="1600" dirty="0" smtClean="0"/>
              <a:t>）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更正发票链接报告（</a:t>
            </a:r>
            <a:r>
              <a:rPr lang="en-US" altLang="zh-CN" sz="1600" dirty="0" smtClean="0"/>
              <a:t>7.13.6</a:t>
            </a:r>
            <a:r>
              <a:rPr lang="zh-CN" altLang="en-US" sz="1600" dirty="0" smtClean="0"/>
              <a:t>）</a:t>
            </a:r>
            <a:endParaRPr lang="en-US" sz="1400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发票流程</a:t>
            </a:r>
            <a:r>
              <a:rPr lang="en-US" dirty="0" smtClean="0"/>
              <a:t> – </a:t>
            </a:r>
            <a:r>
              <a:rPr lang="zh-CN" altLang="en-US" dirty="0" smtClean="0"/>
              <a:t>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处理支付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EF-AR-076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76054" y="1184558"/>
            <a:ext cx="7970838" cy="4665663"/>
            <a:chOff x="466725" y="1711325"/>
            <a:chExt cx="7970838" cy="4665663"/>
          </a:xfrm>
        </p:grpSpPr>
        <p:pic>
          <p:nvPicPr>
            <p:cNvPr id="10244" name="Picture 11" descr="Process_Recs_pma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4463" y="2071688"/>
              <a:ext cx="5753100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12" descr="AR_process_highle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6725" y="1711325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Line 13"/>
            <p:cNvSpPr>
              <a:spLocks noChangeShapeType="1"/>
            </p:cNvSpPr>
            <p:nvPr/>
          </p:nvSpPr>
          <p:spPr bwMode="auto">
            <a:xfrm>
              <a:off x="1873250" y="3582988"/>
              <a:ext cx="1409700" cy="0"/>
            </a:xfrm>
            <a:prstGeom prst="line">
              <a:avLst/>
            </a:prstGeom>
            <a:noFill/>
            <a:ln w="136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支票</a:t>
            </a:r>
          </a:p>
          <a:p>
            <a:r>
              <a:rPr lang="zh-CN" altLang="en-US" dirty="0" smtClean="0"/>
              <a:t>汇票</a:t>
            </a:r>
          </a:p>
          <a:p>
            <a:pPr lvl="1"/>
            <a:r>
              <a:rPr lang="zh-CN" altLang="en-US" dirty="0" smtClean="0"/>
              <a:t>由客户或供应商出票</a:t>
            </a:r>
          </a:p>
          <a:p>
            <a:r>
              <a:rPr lang="zh-CN" altLang="en-US" dirty="0" smtClean="0"/>
              <a:t>直接借记</a:t>
            </a:r>
          </a:p>
          <a:p>
            <a:r>
              <a:rPr lang="zh-CN" altLang="en-US" dirty="0" smtClean="0"/>
              <a:t>承兑汇票</a:t>
            </a:r>
          </a:p>
          <a:p>
            <a:r>
              <a:rPr lang="zh-CN" altLang="en-US" dirty="0" smtClean="0"/>
              <a:t>汇总报表</a:t>
            </a:r>
          </a:p>
          <a:p>
            <a:r>
              <a:rPr lang="zh-CN" altLang="en-US" dirty="0" smtClean="0"/>
              <a:t>转让</a:t>
            </a:r>
          </a:p>
          <a:p>
            <a:r>
              <a:rPr lang="zh-CN" altLang="en-US" dirty="0" smtClean="0"/>
              <a:t>现金</a:t>
            </a:r>
            <a:endParaRPr lang="en-US" dirty="0"/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客户支</a:t>
            </a:r>
            <a:r>
              <a:rPr lang="zh-CN" altLang="en-US" dirty="0" smtClean="0"/>
              <a:t>付</a:t>
            </a:r>
            <a:r>
              <a:rPr lang="zh-CN" altLang="en-US" dirty="0" smtClean="0"/>
              <a:t>凭证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8097</TotalTime>
  <Words>824</Words>
  <Application>Microsoft Office PowerPoint</Application>
  <PresentationFormat>On-screen Show (4:3)</PresentationFormat>
  <Paragraphs>130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QAD 2010 Template</vt:lpstr>
      <vt:lpstr>应收账款处理流程</vt:lpstr>
      <vt:lpstr>概述</vt:lpstr>
      <vt:lpstr>销售订单处理流程</vt:lpstr>
      <vt:lpstr>发货销售订单处理流程</vt:lpstr>
      <vt:lpstr>发票流程: 客户发票的来源</vt:lpstr>
      <vt:lpstr>客户发票处理</vt:lpstr>
      <vt:lpstr>发票流程 – 重点</vt:lpstr>
      <vt:lpstr>处理支付</vt:lpstr>
      <vt:lpstr>客户支付凭证</vt:lpstr>
      <vt:lpstr>支票支付 (短流程)</vt:lpstr>
      <vt:lpstr>支票支付(多 PIP)</vt:lpstr>
      <vt:lpstr>直接借记</vt:lpstr>
      <vt:lpstr>其他支付凭证</vt:lpstr>
      <vt:lpstr>自开发票介绍</vt:lpstr>
      <vt:lpstr>自开发票处理流程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118</cp:revision>
  <dcterms:created xsi:type="dcterms:W3CDTF">2006-05-18T22:11:08Z</dcterms:created>
  <dcterms:modified xsi:type="dcterms:W3CDTF">2011-12-13T06:15:28Z</dcterms:modified>
</cp:coreProperties>
</file>