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3"/>
  </p:notesMasterIdLst>
  <p:handoutMasterIdLst>
    <p:handoutMasterId r:id="rId24"/>
  </p:handoutMasterIdLst>
  <p:sldIdLst>
    <p:sldId id="383" r:id="rId2"/>
    <p:sldId id="385" r:id="rId3"/>
    <p:sldId id="427" r:id="rId4"/>
    <p:sldId id="411" r:id="rId5"/>
    <p:sldId id="426" r:id="rId6"/>
    <p:sldId id="406" r:id="rId7"/>
    <p:sldId id="428" r:id="rId8"/>
    <p:sldId id="413" r:id="rId9"/>
    <p:sldId id="407" r:id="rId10"/>
    <p:sldId id="409" r:id="rId11"/>
    <p:sldId id="425" r:id="rId12"/>
    <p:sldId id="414" r:id="rId13"/>
    <p:sldId id="429" r:id="rId14"/>
    <p:sldId id="417" r:id="rId15"/>
    <p:sldId id="415" r:id="rId16"/>
    <p:sldId id="421" r:id="rId17"/>
    <p:sldId id="430" r:id="rId18"/>
    <p:sldId id="424" r:id="rId19"/>
    <p:sldId id="420" r:id="rId20"/>
    <p:sldId id="422" r:id="rId21"/>
    <p:sldId id="423" r:id="rId22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7777"/>
    <a:srgbClr val="660066"/>
    <a:srgbClr val="000066"/>
    <a:srgbClr val="CC3300"/>
    <a:srgbClr val="003399"/>
    <a:srgbClr val="0033CC"/>
    <a:srgbClr val="EEEEEE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06" autoAdjust="0"/>
    <p:restoredTop sz="98261" autoAdjust="0"/>
  </p:normalViewPr>
  <p:slideViewPr>
    <p:cSldViewPr snapToGrid="0">
      <p:cViewPr varScale="1">
        <p:scale>
          <a:sx n="90" d="100"/>
          <a:sy n="90" d="100"/>
        </p:scale>
        <p:origin x="-99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390EF4F-3101-483B-9806-601DC7743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1D158EC-00A3-494D-88A0-0DCA7B6FC4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8FD1AB-6AD2-4845-846A-5E30C2748683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Permission: User must be assigned permission (by role or by user) to be able to access design mode</a:t>
            </a:r>
          </a:p>
          <a:p>
            <a:pPr eaLnBrk="1" hangingPunct="1"/>
            <a:r>
              <a:rPr lang="en-US" smtClean="0"/>
              <a:t>System and user settings: Checking for the existence of a screen customization before displaying</a:t>
            </a:r>
          </a:p>
          <a:p>
            <a:pPr eaLnBrk="1" hangingPunct="1"/>
            <a:r>
              <a:rPr lang="en-US" smtClean="0"/>
              <a:t>each screen requires additional system resources and processing time. If</a:t>
            </a:r>
          </a:p>
          <a:p>
            <a:pPr eaLnBrk="1" hangingPunct="1"/>
            <a:r>
              <a:rPr lang="en-US" smtClean="0"/>
              <a:t>you are not using customizations or some users are not using them, this</a:t>
            </a:r>
          </a:p>
          <a:p>
            <a:pPr eaLnBrk="1" hangingPunct="1"/>
            <a:r>
              <a:rPr lang="en-US" smtClean="0"/>
              <a:t>check can be disabled using a setting that can be defined at both the</a:t>
            </a:r>
          </a:p>
          <a:p>
            <a:pPr eaLnBrk="1" hangingPunct="1"/>
            <a:r>
              <a:rPr lang="en-US" smtClean="0"/>
              <a:t>system and user level.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Rearrange views: Ref to reports and browse. But also Maintenance programs can be modified with the design mode. See demo.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0404C8-8EAB-4334-88E8-254083C529AB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When activated, a UDF can be designated as a filter field in the Search</a:t>
            </a:r>
          </a:p>
          <a:p>
            <a:pPr eaLnBrk="1" hangingPunct="1"/>
            <a:r>
              <a:rPr lang="en-US" smtClean="0"/>
              <a:t>Criteria and can be added to the Search Criteria Result Grid. UDFs are</a:t>
            </a:r>
          </a:p>
          <a:p>
            <a:pPr eaLnBrk="1" hangingPunct="1"/>
            <a:r>
              <a:rPr lang="en-US" smtClean="0"/>
              <a:t>also available for Excel integration, if this functionality is available for</a:t>
            </a:r>
          </a:p>
          <a:p>
            <a:pPr eaLnBrk="1" hangingPunct="1"/>
            <a:r>
              <a:rPr lang="en-US" smtClean="0"/>
              <a:t>the component you have customized.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Associate value list with drop-down list UDF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EF-SCR-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820025" y="6638544"/>
            <a:ext cx="1323975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EF-SCR-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屏幕客户化</a:t>
            </a:r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Rectangle 2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增加</a:t>
            </a:r>
            <a:r>
              <a:rPr lang="en-US" dirty="0" smtClean="0"/>
              <a:t>UDF </a:t>
            </a:r>
            <a:r>
              <a:rPr lang="zh-CN" altLang="en-US" dirty="0" smtClean="0"/>
              <a:t>到</a:t>
            </a:r>
            <a:r>
              <a:rPr lang="en-US" dirty="0" smtClean="0"/>
              <a:t>UI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EF-SCR-100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33375" y="242888"/>
            <a:ext cx="8467725" cy="6134100"/>
            <a:chOff x="142875" y="509588"/>
            <a:chExt cx="8467725" cy="6134100"/>
          </a:xfrm>
        </p:grpSpPr>
        <p:pic>
          <p:nvPicPr>
            <p:cNvPr id="14339" name="Picture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03800" y="509588"/>
              <a:ext cx="3362325" cy="22479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4340" name="Line 15"/>
            <p:cNvSpPr>
              <a:spLocks noChangeShapeType="1"/>
            </p:cNvSpPr>
            <p:nvPr/>
          </p:nvSpPr>
          <p:spPr bwMode="auto">
            <a:xfrm flipV="1">
              <a:off x="5499100" y="1257300"/>
              <a:ext cx="603250" cy="496888"/>
            </a:xfrm>
            <a:prstGeom prst="line">
              <a:avLst/>
            </a:prstGeom>
            <a:noFill/>
            <a:ln w="28575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4341" name="Picture 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75" y="2794000"/>
              <a:ext cx="8467725" cy="38290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4342" name="Picture 1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0513" y="1049338"/>
              <a:ext cx="2692400" cy="15319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4343" name="Line 18"/>
            <p:cNvSpPr>
              <a:spLocks noChangeShapeType="1"/>
            </p:cNvSpPr>
            <p:nvPr/>
          </p:nvSpPr>
          <p:spPr bwMode="auto">
            <a:xfrm flipH="1" flipV="1">
              <a:off x="1941513" y="1390650"/>
              <a:ext cx="415925" cy="4763"/>
            </a:xfrm>
            <a:prstGeom prst="line">
              <a:avLst/>
            </a:prstGeom>
            <a:noFill/>
            <a:ln w="28575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4" name="Text Box 19"/>
            <p:cNvSpPr txBox="1">
              <a:spLocks noChangeArrowheads="1"/>
            </p:cNvSpPr>
            <p:nvPr/>
          </p:nvSpPr>
          <p:spPr bwMode="auto">
            <a:xfrm>
              <a:off x="4575175" y="1787525"/>
              <a:ext cx="2101850" cy="55399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2461AA"/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b="1" dirty="0" smtClean="0">
                  <a:latin typeface="+mj-lt"/>
                </a:rPr>
                <a:t>使字段对所有用户可用</a:t>
              </a:r>
              <a:r>
                <a:rPr lang="en-US" sz="1200" b="1" dirty="0" smtClean="0">
                  <a:latin typeface="+mj-lt"/>
                </a:rPr>
                <a:t>, </a:t>
              </a:r>
              <a:r>
                <a:rPr lang="zh-CN" altLang="en-US" sz="1200" b="1" dirty="0" smtClean="0">
                  <a:latin typeface="+mj-lt"/>
                </a:rPr>
                <a:t>或限于某用户或某角色可用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4345" name="Oval 20"/>
            <p:cNvSpPr>
              <a:spLocks noChangeArrowheads="1"/>
            </p:cNvSpPr>
            <p:nvPr/>
          </p:nvSpPr>
          <p:spPr bwMode="auto">
            <a:xfrm>
              <a:off x="928688" y="1158875"/>
              <a:ext cx="1001712" cy="512763"/>
            </a:xfrm>
            <a:prstGeom prst="ellipse">
              <a:avLst/>
            </a:prstGeom>
            <a:noFill/>
            <a:ln w="19050" algn="ctr">
              <a:solidFill>
                <a:srgbClr val="2461AA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6" name="Oval 21"/>
            <p:cNvSpPr>
              <a:spLocks noChangeArrowheads="1"/>
            </p:cNvSpPr>
            <p:nvPr/>
          </p:nvSpPr>
          <p:spPr bwMode="auto">
            <a:xfrm>
              <a:off x="144463" y="5876925"/>
              <a:ext cx="3327400" cy="766763"/>
            </a:xfrm>
            <a:prstGeom prst="ellipse">
              <a:avLst/>
            </a:prstGeom>
            <a:noFill/>
            <a:ln w="28575" algn="ctr">
              <a:solidFill>
                <a:srgbClr val="2461AA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8" name="Text Box 23"/>
            <p:cNvSpPr txBox="1">
              <a:spLocks noChangeArrowheads="1"/>
            </p:cNvSpPr>
            <p:nvPr/>
          </p:nvSpPr>
          <p:spPr bwMode="auto">
            <a:xfrm>
              <a:off x="2352675" y="1185863"/>
              <a:ext cx="2101850" cy="55399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2461AA"/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b="1" dirty="0" smtClean="0">
                  <a:latin typeface="+mj-lt"/>
                </a:rPr>
                <a:t>从目标菜单之内</a:t>
              </a:r>
              <a:r>
                <a:rPr lang="en-US" sz="1200" b="1" dirty="0" smtClean="0">
                  <a:latin typeface="+mj-lt"/>
                </a:rPr>
                <a:t>, </a:t>
              </a:r>
              <a:r>
                <a:rPr lang="zh-CN" altLang="en-US" sz="1200" b="1" dirty="0" smtClean="0">
                  <a:latin typeface="+mj-lt"/>
                </a:rPr>
                <a:t>访问设计模式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4349" name="Text Box 24"/>
            <p:cNvSpPr txBox="1">
              <a:spLocks noChangeArrowheads="1"/>
            </p:cNvSpPr>
            <p:nvPr/>
          </p:nvSpPr>
          <p:spPr bwMode="auto">
            <a:xfrm>
              <a:off x="3959225" y="6142038"/>
              <a:ext cx="2101850" cy="369332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2461AA"/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b="1" dirty="0" smtClean="0">
                  <a:latin typeface="+mj-lt"/>
                </a:rPr>
                <a:t>拖拉</a:t>
              </a:r>
              <a:r>
                <a:rPr lang="en-US" sz="1200" b="1" dirty="0" smtClean="0">
                  <a:latin typeface="+mj-lt"/>
                </a:rPr>
                <a:t>UDF</a:t>
              </a:r>
              <a:r>
                <a:rPr lang="zh-CN" altLang="en-US" sz="1200" b="1" dirty="0" smtClean="0">
                  <a:latin typeface="+mj-lt"/>
                </a:rPr>
                <a:t>到界面希望的区域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14350" name="AutoShape 25"/>
            <p:cNvSpPr>
              <a:spLocks noChangeArrowheads="1"/>
            </p:cNvSpPr>
            <p:nvPr/>
          </p:nvSpPr>
          <p:spPr bwMode="auto">
            <a:xfrm rot="19559658">
              <a:off x="2709863" y="5145088"/>
              <a:ext cx="1090612" cy="693737"/>
            </a:xfrm>
            <a:custGeom>
              <a:avLst/>
              <a:gdLst>
                <a:gd name="T0" fmla="*/ 41299808 w 21600"/>
                <a:gd name="T1" fmla="*/ 0 h 21600"/>
                <a:gd name="T2" fmla="*/ 0 w 21600"/>
                <a:gd name="T3" fmla="*/ 11140549 h 21600"/>
                <a:gd name="T4" fmla="*/ 41299808 w 21600"/>
                <a:gd name="T5" fmla="*/ 22281066 h 21600"/>
                <a:gd name="T6" fmla="*/ 55066419 w 21600"/>
                <a:gd name="T7" fmla="*/ 1114054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用管理过滤字段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增加到报表</a:t>
            </a:r>
            <a:r>
              <a:rPr lang="en-US" dirty="0" smtClean="0"/>
              <a:t>/</a:t>
            </a:r>
            <a:r>
              <a:rPr lang="zh-CN" altLang="en-US" dirty="0" smtClean="0"/>
              <a:t>查看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EF-SCR-110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319088" y="1646238"/>
            <a:ext cx="8496300" cy="4244975"/>
            <a:chOff x="414338" y="2379663"/>
            <a:chExt cx="8496300" cy="4244975"/>
          </a:xfrm>
        </p:grpSpPr>
        <p:pic>
          <p:nvPicPr>
            <p:cNvPr id="15365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1200" y="2379663"/>
              <a:ext cx="7315200" cy="1609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5366" name="Oval 7"/>
            <p:cNvSpPr>
              <a:spLocks noChangeArrowheads="1"/>
            </p:cNvSpPr>
            <p:nvPr/>
          </p:nvSpPr>
          <p:spPr bwMode="auto">
            <a:xfrm>
              <a:off x="5548313" y="2540000"/>
              <a:ext cx="2346325" cy="1563688"/>
            </a:xfrm>
            <a:prstGeom prst="ellipse">
              <a:avLst/>
            </a:prstGeom>
            <a:noFill/>
            <a:ln w="19050" algn="ctr">
              <a:solidFill>
                <a:srgbClr val="2461AA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5367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338" y="4191000"/>
              <a:ext cx="4876800" cy="1990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5368" name="Oval 9"/>
            <p:cNvSpPr>
              <a:spLocks noChangeArrowheads="1"/>
            </p:cNvSpPr>
            <p:nvPr/>
          </p:nvSpPr>
          <p:spPr bwMode="auto">
            <a:xfrm>
              <a:off x="1076325" y="4468813"/>
              <a:ext cx="700088" cy="1390650"/>
            </a:xfrm>
            <a:prstGeom prst="ellipse">
              <a:avLst/>
            </a:prstGeom>
            <a:noFill/>
            <a:ln w="19050" algn="ctr">
              <a:solidFill>
                <a:srgbClr val="2461AA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9" name="Text Box 10"/>
            <p:cNvSpPr txBox="1">
              <a:spLocks noChangeArrowheads="1"/>
            </p:cNvSpPr>
            <p:nvPr/>
          </p:nvSpPr>
          <p:spPr bwMode="auto">
            <a:xfrm>
              <a:off x="5448300" y="4329113"/>
              <a:ext cx="3462338" cy="750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marL="342900" indent="-34290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Char char="5"/>
              </a:pPr>
              <a:r>
                <a:rPr lang="zh-CN" altLang="en-US" sz="2000" dirty="0" smtClean="0">
                  <a:latin typeface="+mj-lt"/>
                </a:rPr>
                <a:t>增加到报表结果</a:t>
              </a:r>
              <a:r>
                <a:rPr lang="zh-CN" altLang="en-US" sz="2000" dirty="0" smtClean="0"/>
                <a:t>格</a:t>
              </a:r>
              <a:r>
                <a:rPr lang="zh-CN" altLang="en-US" sz="2000" dirty="0" smtClean="0"/>
                <a:t>栏</a:t>
              </a:r>
              <a:endParaRPr lang="en-US" sz="2000" dirty="0">
                <a:latin typeface="+mj-lt"/>
              </a:endParaRPr>
            </a:p>
            <a:p>
              <a:pPr marL="742950" lvl="1" indent="-285750" algn="l">
                <a:spcBef>
                  <a:spcPct val="2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400" dirty="0" smtClean="0">
                  <a:latin typeface="+mj-lt"/>
                </a:rPr>
                <a:t>(</a:t>
              </a:r>
              <a:r>
                <a:rPr lang="zh-CN" altLang="en-US" sz="1400" dirty="0" smtClean="0">
                  <a:latin typeface="+mj-lt"/>
                </a:rPr>
                <a:t>点击鼠标右键</a:t>
              </a:r>
              <a:r>
                <a:rPr lang="en-US" sz="1400" dirty="0" smtClean="0">
                  <a:latin typeface="+mj-lt"/>
                </a:rPr>
                <a:t> </a:t>
              </a:r>
              <a:r>
                <a:rPr lang="en-US" sz="1400" dirty="0">
                  <a:latin typeface="+mj-lt"/>
                </a:rPr>
                <a:t>– </a:t>
              </a:r>
              <a:r>
                <a:rPr lang="zh-CN" altLang="en-US" sz="1400" dirty="0" smtClean="0">
                  <a:latin typeface="+mj-lt"/>
                </a:rPr>
                <a:t>列</a:t>
              </a:r>
              <a:r>
                <a:rPr lang="en-US" sz="1400" dirty="0" smtClean="0">
                  <a:latin typeface="+mj-lt"/>
                </a:rPr>
                <a:t>)</a:t>
              </a:r>
              <a:endParaRPr lang="en-US" sz="1400" dirty="0">
                <a:latin typeface="+mj-lt"/>
              </a:endParaRPr>
            </a:p>
          </p:txBody>
        </p:sp>
        <p:pic>
          <p:nvPicPr>
            <p:cNvPr id="15370" name="Picture 1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84838" y="5291138"/>
              <a:ext cx="1857375" cy="13335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5371" name="Line 12"/>
            <p:cNvSpPr>
              <a:spLocks noChangeShapeType="1"/>
            </p:cNvSpPr>
            <p:nvPr/>
          </p:nvSpPr>
          <p:spPr bwMode="auto">
            <a:xfrm flipH="1">
              <a:off x="6818313" y="5068888"/>
              <a:ext cx="1017587" cy="904875"/>
            </a:xfrm>
            <a:prstGeom prst="line">
              <a:avLst/>
            </a:prstGeom>
            <a:noFill/>
            <a:ln w="19050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5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18418"/>
            <a:ext cx="8229600" cy="3105302"/>
          </a:xfrm>
          <a:noFill/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用户定义字段动手练习</a:t>
            </a:r>
            <a:endParaRPr lang="en-US" dirty="0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EF-SCR-120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用户定义字段创建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EF-SCR-130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23825" y="1095375"/>
            <a:ext cx="8894763" cy="4857750"/>
            <a:chOff x="123825" y="1676400"/>
            <a:chExt cx="8894763" cy="4857750"/>
          </a:xfrm>
        </p:grpSpPr>
        <p:pic>
          <p:nvPicPr>
            <p:cNvPr id="17426" name="Picture 1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3825" y="1676400"/>
              <a:ext cx="8894763" cy="4857750"/>
            </a:xfrm>
            <a:prstGeom prst="rect">
              <a:avLst/>
            </a:prstGeom>
            <a:noFill/>
          </p:spPr>
        </p:pic>
        <p:sp>
          <p:nvSpPr>
            <p:cNvPr id="488455" name="Text Box 7"/>
            <p:cNvSpPr txBox="1">
              <a:spLocks noChangeArrowheads="1"/>
            </p:cNvSpPr>
            <p:nvPr/>
          </p:nvSpPr>
          <p:spPr bwMode="auto">
            <a:xfrm>
              <a:off x="5273675" y="1765300"/>
              <a:ext cx="2884488" cy="561975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tIns="91440" bIns="91440"/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1. </a:t>
              </a:r>
              <a:r>
                <a:rPr lang="zh-CN" altLang="en-US" sz="1400" dirty="0" smtClean="0">
                  <a:latin typeface="+mj-lt"/>
                </a:rPr>
                <a:t>选择</a:t>
              </a:r>
              <a:r>
                <a:rPr lang="en-US" sz="1400" dirty="0" smtClean="0">
                  <a:latin typeface="+mj-lt"/>
                </a:rPr>
                <a:t>GL </a:t>
              </a:r>
              <a:r>
                <a:rPr lang="zh-CN" altLang="en-US" sz="1400" dirty="0" smtClean="0">
                  <a:latin typeface="+mj-lt"/>
                </a:rPr>
                <a:t>账户业务组件</a:t>
              </a:r>
              <a:r>
                <a:rPr lang="en-US" sz="1400" dirty="0" smtClean="0">
                  <a:latin typeface="+mj-lt"/>
                </a:rPr>
                <a:t>.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488457" name="Text Box 9"/>
            <p:cNvSpPr txBox="1">
              <a:spLocks noChangeArrowheads="1"/>
            </p:cNvSpPr>
            <p:nvPr/>
          </p:nvSpPr>
          <p:spPr bwMode="auto">
            <a:xfrm>
              <a:off x="5275263" y="2422525"/>
              <a:ext cx="2884487" cy="727075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tIns="91440" bIns="91440"/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2. </a:t>
              </a:r>
              <a:r>
                <a:rPr lang="zh-CN" altLang="en-US" sz="1400" dirty="0" smtClean="0">
                  <a:latin typeface="+mj-lt"/>
                </a:rPr>
                <a:t>选择激活的字段类型</a:t>
              </a:r>
              <a:r>
                <a:rPr lang="en-US" sz="1400" dirty="0" smtClean="0">
                  <a:latin typeface="+mj-lt"/>
                </a:rPr>
                <a:t>. </a:t>
              </a:r>
              <a:r>
                <a:rPr lang="zh-CN" altLang="en-US" sz="1400" dirty="0" smtClean="0">
                  <a:latin typeface="+mj-lt"/>
                </a:rPr>
                <a:t>选取类型为</a:t>
              </a:r>
              <a:r>
                <a:rPr lang="en-US" sz="1400" dirty="0" smtClean="0">
                  <a:latin typeface="+mj-lt"/>
                </a:rPr>
                <a:t>Combo</a:t>
              </a:r>
              <a:r>
                <a:rPr lang="zh-CN" altLang="en-US" sz="1400" dirty="0" smtClean="0">
                  <a:latin typeface="+mj-lt"/>
                </a:rPr>
                <a:t>的第一个可用字段</a:t>
              </a:r>
              <a:r>
                <a:rPr lang="en-US" sz="1400" dirty="0" smtClean="0">
                  <a:latin typeface="+mj-lt"/>
                </a:rPr>
                <a:t>.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488459" name="Text Box 11"/>
            <p:cNvSpPr txBox="1">
              <a:spLocks noChangeArrowheads="1"/>
            </p:cNvSpPr>
            <p:nvPr/>
          </p:nvSpPr>
          <p:spPr bwMode="auto">
            <a:xfrm>
              <a:off x="5275263" y="3251200"/>
              <a:ext cx="2884487" cy="339725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tIns="91440" bIns="91440"/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3. </a:t>
              </a:r>
              <a:r>
                <a:rPr lang="zh-CN" altLang="en-US" sz="1400" dirty="0" smtClean="0">
                  <a:latin typeface="+mj-lt"/>
                </a:rPr>
                <a:t>命名此字段以参考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488461" name="Text Box 13"/>
            <p:cNvSpPr txBox="1">
              <a:spLocks noChangeArrowheads="1"/>
            </p:cNvSpPr>
            <p:nvPr/>
          </p:nvSpPr>
          <p:spPr bwMode="auto">
            <a:xfrm>
              <a:off x="5259388" y="3697288"/>
              <a:ext cx="2884487" cy="765175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tIns="91440" bIns="91440"/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4. </a:t>
              </a:r>
              <a:r>
                <a:rPr lang="zh-CN" altLang="en-US" sz="1400" dirty="0" smtClean="0">
                  <a:latin typeface="+mj-lt"/>
                </a:rPr>
                <a:t>侧标</a:t>
              </a:r>
              <a:r>
                <a:rPr lang="zh-CN" altLang="en-US" sz="1400" dirty="0" smtClean="0">
                  <a:latin typeface="+mj-lt"/>
                </a:rPr>
                <a:t>签定义字段如何被命名在维护</a:t>
              </a:r>
              <a:r>
                <a:rPr lang="en-US" sz="1400" dirty="0" smtClean="0">
                  <a:latin typeface="+mj-lt"/>
                </a:rPr>
                <a:t>/ </a:t>
              </a:r>
              <a:r>
                <a:rPr lang="zh-CN" altLang="en-US" sz="1400" dirty="0" smtClean="0">
                  <a:latin typeface="+mj-lt"/>
                </a:rPr>
                <a:t>事务屏幕中</a:t>
              </a:r>
              <a:r>
                <a:rPr lang="en-US" sz="1400" dirty="0" smtClean="0">
                  <a:latin typeface="+mj-lt"/>
                </a:rPr>
                <a:t>.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488463" name="Text Box 15"/>
            <p:cNvSpPr txBox="1">
              <a:spLocks noChangeArrowheads="1"/>
            </p:cNvSpPr>
            <p:nvPr/>
          </p:nvSpPr>
          <p:spPr bwMode="auto">
            <a:xfrm>
              <a:off x="5259388" y="4546600"/>
              <a:ext cx="2884487" cy="1200150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tIns="91440" bIns="91440"/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5</a:t>
              </a:r>
              <a:r>
                <a:rPr lang="en-US" sz="1400" dirty="0" smtClean="0">
                  <a:latin typeface="+mj-lt"/>
                </a:rPr>
                <a:t>. </a:t>
              </a:r>
              <a:r>
                <a:rPr lang="zh-CN" altLang="en-US" sz="1400" dirty="0" smtClean="0">
                  <a:latin typeface="+mj-lt"/>
                </a:rPr>
                <a:t>列</a:t>
              </a:r>
              <a:r>
                <a:rPr lang="zh-CN" altLang="en-US" sz="1400" dirty="0" smtClean="0"/>
                <a:t>标签定</a:t>
              </a:r>
              <a:r>
                <a:rPr lang="zh-CN" altLang="en-US" sz="1400" dirty="0" smtClean="0"/>
                <a:t>义字段如何被命名</a:t>
              </a:r>
              <a:r>
                <a:rPr lang="zh-CN" altLang="en-US" sz="1400" dirty="0" smtClean="0"/>
                <a:t>在浏览中</a:t>
              </a:r>
              <a:r>
                <a:rPr lang="en-US" sz="1400" dirty="0" smtClean="0">
                  <a:latin typeface="+mj-lt"/>
                </a:rPr>
                <a:t>. </a:t>
              </a:r>
              <a:r>
                <a:rPr lang="zh-CN" altLang="en-US" sz="1400" dirty="0" smtClean="0">
                  <a:latin typeface="+mj-lt"/>
                </a:rPr>
                <a:t>为了节约在浏览中的空间</a:t>
              </a:r>
              <a:r>
                <a:rPr lang="en-US" sz="1400" dirty="0" smtClean="0">
                  <a:latin typeface="+mj-lt"/>
                </a:rPr>
                <a:t>, </a:t>
              </a:r>
              <a:r>
                <a:rPr lang="zh-CN" altLang="en-US" sz="1400" dirty="0" smtClean="0">
                  <a:latin typeface="+mj-lt"/>
                </a:rPr>
                <a:t>指定一个缩写名</a:t>
              </a:r>
              <a:r>
                <a:rPr lang="en-US" sz="1400" dirty="0" smtClean="0">
                  <a:latin typeface="+mj-lt"/>
                </a:rPr>
                <a:t>.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488468" name="Text Box 20"/>
            <p:cNvSpPr txBox="1">
              <a:spLocks noChangeArrowheads="1"/>
            </p:cNvSpPr>
            <p:nvPr/>
          </p:nvSpPr>
          <p:spPr bwMode="auto">
            <a:xfrm>
              <a:off x="5275263" y="5829300"/>
              <a:ext cx="2884487" cy="542925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tIns="91440" bIns="91440"/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6. </a:t>
              </a:r>
              <a:r>
                <a:rPr lang="zh-CN" altLang="en-US" sz="1400" dirty="0" smtClean="0">
                  <a:latin typeface="+mj-lt"/>
                </a:rPr>
                <a:t>我们可用选择此字段为强制</a:t>
              </a:r>
              <a:r>
                <a:rPr lang="en-US" sz="1400" dirty="0" smtClean="0">
                  <a:latin typeface="+mj-lt"/>
                </a:rPr>
                <a:t>.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17427" name="Rectangle 19"/>
            <p:cNvSpPr>
              <a:spLocks noChangeArrowheads="1"/>
            </p:cNvSpPr>
            <p:nvPr/>
          </p:nvSpPr>
          <p:spPr bwMode="auto">
            <a:xfrm>
              <a:off x="2062163" y="2536825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8" name="Rectangle 20"/>
            <p:cNvSpPr>
              <a:spLocks noChangeArrowheads="1"/>
            </p:cNvSpPr>
            <p:nvPr/>
          </p:nvSpPr>
          <p:spPr bwMode="auto">
            <a:xfrm>
              <a:off x="2386013" y="2794000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9" name="Rectangle 21"/>
            <p:cNvSpPr>
              <a:spLocks noChangeArrowheads="1"/>
            </p:cNvSpPr>
            <p:nvPr/>
          </p:nvSpPr>
          <p:spPr bwMode="auto">
            <a:xfrm>
              <a:off x="2290763" y="3051175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0" name="Rectangle 22"/>
            <p:cNvSpPr>
              <a:spLocks noChangeArrowheads="1"/>
            </p:cNvSpPr>
            <p:nvPr/>
          </p:nvSpPr>
          <p:spPr bwMode="auto">
            <a:xfrm>
              <a:off x="2443163" y="3698875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1" name="Rectangle 23"/>
            <p:cNvSpPr>
              <a:spLocks noChangeArrowheads="1"/>
            </p:cNvSpPr>
            <p:nvPr/>
          </p:nvSpPr>
          <p:spPr bwMode="auto">
            <a:xfrm>
              <a:off x="2100263" y="3956050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2" name="Rectangle 24"/>
            <p:cNvSpPr>
              <a:spLocks noChangeArrowheads="1"/>
            </p:cNvSpPr>
            <p:nvPr/>
          </p:nvSpPr>
          <p:spPr bwMode="auto">
            <a:xfrm>
              <a:off x="2005013" y="4213225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7433" name="AutoShape 25"/>
            <p:cNvCxnSpPr>
              <a:cxnSpLocks noChangeShapeType="1"/>
              <a:stCxn id="488455" idx="1"/>
              <a:endCxn id="17427" idx="3"/>
            </p:cNvCxnSpPr>
            <p:nvPr/>
          </p:nvCxnSpPr>
          <p:spPr bwMode="auto">
            <a:xfrm rot="10800000" flipV="1">
              <a:off x="2276475" y="2046288"/>
              <a:ext cx="2982913" cy="581025"/>
            </a:xfrm>
            <a:prstGeom prst="bentConnector3">
              <a:avLst>
                <a:gd name="adj1" fmla="val 49759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7434" name="AutoShape 26"/>
            <p:cNvCxnSpPr>
              <a:cxnSpLocks noChangeShapeType="1"/>
              <a:stCxn id="488457" idx="1"/>
              <a:endCxn id="17428" idx="3"/>
            </p:cNvCxnSpPr>
            <p:nvPr/>
          </p:nvCxnSpPr>
          <p:spPr bwMode="auto">
            <a:xfrm rot="10800000" flipV="1">
              <a:off x="2600325" y="2786063"/>
              <a:ext cx="2660650" cy="98425"/>
            </a:xfrm>
            <a:prstGeom prst="bentConnector3">
              <a:avLst>
                <a:gd name="adj1" fmla="val 49759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7435" name="AutoShape 27"/>
            <p:cNvCxnSpPr>
              <a:cxnSpLocks noChangeShapeType="1"/>
              <a:stCxn id="488459" idx="1"/>
              <a:endCxn id="17429" idx="3"/>
            </p:cNvCxnSpPr>
            <p:nvPr/>
          </p:nvCxnSpPr>
          <p:spPr bwMode="auto">
            <a:xfrm rot="10800000">
              <a:off x="2505075" y="3141663"/>
              <a:ext cx="2755900" cy="279400"/>
            </a:xfrm>
            <a:prstGeom prst="bentConnector3">
              <a:avLst>
                <a:gd name="adj1" fmla="val 49769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7436" name="AutoShape 28"/>
            <p:cNvCxnSpPr>
              <a:cxnSpLocks noChangeShapeType="1"/>
              <a:stCxn id="488461" idx="1"/>
              <a:endCxn id="17430" idx="3"/>
            </p:cNvCxnSpPr>
            <p:nvPr/>
          </p:nvCxnSpPr>
          <p:spPr bwMode="auto">
            <a:xfrm rot="10800000">
              <a:off x="2657475" y="3789363"/>
              <a:ext cx="2587625" cy="290512"/>
            </a:xfrm>
            <a:prstGeom prst="bentConnector3">
              <a:avLst>
                <a:gd name="adj1" fmla="val 49755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7437" name="AutoShape 29"/>
            <p:cNvCxnSpPr>
              <a:cxnSpLocks noChangeShapeType="1"/>
              <a:stCxn id="488463" idx="1"/>
              <a:endCxn id="17431" idx="3"/>
            </p:cNvCxnSpPr>
            <p:nvPr/>
          </p:nvCxnSpPr>
          <p:spPr bwMode="auto">
            <a:xfrm rot="10800000">
              <a:off x="2314575" y="4046538"/>
              <a:ext cx="2930525" cy="1100137"/>
            </a:xfrm>
            <a:prstGeom prst="bentConnector3">
              <a:avLst>
                <a:gd name="adj1" fmla="val 49782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17439" name="Rectangle 31"/>
            <p:cNvSpPr>
              <a:spLocks noChangeArrowheads="1"/>
            </p:cNvSpPr>
            <p:nvPr/>
          </p:nvSpPr>
          <p:spPr bwMode="auto">
            <a:xfrm>
              <a:off x="1890713" y="5003800"/>
              <a:ext cx="214312" cy="1793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7440" name="AutoShape 32"/>
            <p:cNvCxnSpPr>
              <a:cxnSpLocks noChangeShapeType="1"/>
              <a:stCxn id="488468" idx="1"/>
              <a:endCxn id="17439" idx="3"/>
            </p:cNvCxnSpPr>
            <p:nvPr/>
          </p:nvCxnSpPr>
          <p:spPr bwMode="auto">
            <a:xfrm rot="10800000">
              <a:off x="2105025" y="5094288"/>
              <a:ext cx="3155950" cy="1006475"/>
            </a:xfrm>
            <a:prstGeom prst="bentConnector3">
              <a:avLst>
                <a:gd name="adj1" fmla="val 49801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用户定义字段创建</a:t>
            </a:r>
            <a:endParaRPr lang="en-US" dirty="0" smtClean="0"/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EF-SCR-140</a:t>
            </a:r>
          </a:p>
        </p:txBody>
      </p:sp>
      <p:pic>
        <p:nvPicPr>
          <p:cNvPr id="18439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8" y="1600200"/>
            <a:ext cx="7437437" cy="3752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</a:t>
            </a:r>
            <a:r>
              <a:rPr lang="zh-CN" altLang="en-US" dirty="0" smtClean="0"/>
              <a:t>账户创建</a:t>
            </a:r>
            <a:endParaRPr lang="en-US" dirty="0" smtClean="0"/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EF-SCR-150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388" y="1196975"/>
            <a:ext cx="7239000" cy="4619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</a:t>
            </a:r>
            <a:r>
              <a:rPr lang="zh-CN" altLang="en-US" dirty="0" smtClean="0"/>
              <a:t>账户创建</a:t>
            </a:r>
            <a:endParaRPr lang="en-US" dirty="0" smtClean="0"/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smtClean="0"/>
              <a:t>EF-SCR-160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50913" y="1225550"/>
            <a:ext cx="7239000" cy="4619625"/>
            <a:chOff x="979488" y="1587500"/>
            <a:chExt cx="7239000" cy="4619625"/>
          </a:xfrm>
        </p:grpSpPr>
        <p:pic>
          <p:nvPicPr>
            <p:cNvPr id="2048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9488" y="1587500"/>
              <a:ext cx="7239000" cy="4619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0485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47925" y="1885950"/>
              <a:ext cx="1466850" cy="781050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</a:t>
            </a:r>
            <a:r>
              <a:rPr lang="zh-CN" altLang="en-US" dirty="0" smtClean="0"/>
              <a:t>账户创建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EF-SCR-170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09563" y="1065213"/>
            <a:ext cx="8524875" cy="4895850"/>
            <a:chOff x="309563" y="1665288"/>
            <a:chExt cx="8524875" cy="4895850"/>
          </a:xfrm>
        </p:grpSpPr>
        <p:pic>
          <p:nvPicPr>
            <p:cNvPr id="21508" name="Picture 5" descr="GL_Account_DesignMod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9563" y="1665288"/>
              <a:ext cx="8524875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09" name="Line 6"/>
            <p:cNvSpPr>
              <a:spLocks noChangeShapeType="1"/>
            </p:cNvSpPr>
            <p:nvPr/>
          </p:nvSpPr>
          <p:spPr bwMode="auto">
            <a:xfrm flipV="1">
              <a:off x="3825875" y="5772150"/>
              <a:ext cx="288925" cy="66675"/>
            </a:xfrm>
            <a:prstGeom prst="line">
              <a:avLst/>
            </a:prstGeom>
            <a:noFill/>
            <a:ln w="12700">
              <a:solidFill>
                <a:srgbClr val="0033CC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/>
            </a:p>
          </p:txBody>
        </p:sp>
        <p:sp>
          <p:nvSpPr>
            <p:cNvPr id="21510" name="Text Box 7"/>
            <p:cNvSpPr txBox="1">
              <a:spLocks noChangeArrowheads="1"/>
            </p:cNvSpPr>
            <p:nvPr/>
          </p:nvSpPr>
          <p:spPr bwMode="auto">
            <a:xfrm>
              <a:off x="514350" y="5457825"/>
              <a:ext cx="3303588" cy="790575"/>
            </a:xfrm>
            <a:prstGeom prst="rect">
              <a:avLst/>
            </a:prstGeom>
            <a:solidFill>
              <a:schemeClr val="bg1"/>
            </a:solidFill>
            <a:ln w="15875" algn="ctr">
              <a:solidFill>
                <a:srgbClr val="0033CC"/>
              </a:solidFill>
              <a:miter lim="800000"/>
              <a:headEnd/>
              <a:tailEnd/>
            </a:ln>
          </p:spPr>
          <p:txBody>
            <a:bodyPr tIns="91440" bIns="91440"/>
            <a:lstStyle/>
            <a:p>
              <a:pPr algn="l">
                <a:spcBef>
                  <a:spcPct val="50000"/>
                </a:spcBef>
              </a:pPr>
              <a:r>
                <a:rPr lang="en-US" sz="1400" dirty="0"/>
                <a:t>1. </a:t>
              </a:r>
              <a:r>
                <a:rPr lang="zh-CN" altLang="en-US" sz="1400" dirty="0" smtClean="0"/>
                <a:t>选择在屏幕上的任何字段</a:t>
              </a:r>
              <a:r>
                <a:rPr lang="en-US" sz="1400" dirty="0" smtClean="0"/>
                <a:t>. </a:t>
              </a:r>
              <a:r>
                <a:rPr lang="zh-CN" altLang="en-US" sz="1400" dirty="0" smtClean="0"/>
                <a:t>当聚焦在字段</a:t>
              </a:r>
              <a:r>
                <a:rPr lang="en-US" sz="1400" dirty="0" smtClean="0"/>
                <a:t>, </a:t>
              </a:r>
              <a:r>
                <a:rPr lang="zh-CN" altLang="en-US" sz="1400" dirty="0" smtClean="0"/>
                <a:t>它会有红框</a:t>
              </a:r>
              <a:r>
                <a:rPr lang="en-US" sz="1400" dirty="0" smtClean="0"/>
                <a:t>.</a:t>
              </a:r>
              <a:endParaRPr lang="en-US" sz="1400" dirty="0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字段列表</a:t>
            </a:r>
            <a:r>
              <a:rPr lang="en-US" dirty="0" smtClean="0"/>
              <a:t>/</a:t>
            </a:r>
            <a:r>
              <a:rPr lang="zh-CN" altLang="en-US" dirty="0" smtClean="0"/>
              <a:t>属性</a:t>
            </a:r>
            <a:endParaRPr lang="en-US" dirty="0" smtClean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dirty="0" smtClean="0"/>
              <a:t>EF-SCR-180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024063" y="1439863"/>
            <a:ext cx="5091112" cy="4248150"/>
            <a:chOff x="1976438" y="1639888"/>
            <a:chExt cx="5091112" cy="4248150"/>
          </a:xfrm>
        </p:grpSpPr>
        <p:sp>
          <p:nvSpPr>
            <p:cNvPr id="22532" name="Text Box 6"/>
            <p:cNvSpPr txBox="1">
              <a:spLocks noChangeArrowheads="1"/>
            </p:cNvSpPr>
            <p:nvPr/>
          </p:nvSpPr>
          <p:spPr bwMode="auto">
            <a:xfrm>
              <a:off x="5478463" y="3419475"/>
              <a:ext cx="1589087" cy="1047750"/>
            </a:xfrm>
            <a:prstGeom prst="rect">
              <a:avLst/>
            </a:prstGeom>
            <a:solidFill>
              <a:schemeClr val="bg1"/>
            </a:solidFill>
            <a:ln w="15875" algn="ctr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tIns="91440" bIns="91440"/>
            <a:lstStyle/>
            <a:p>
              <a:pPr algn="l">
                <a:spcBef>
                  <a:spcPct val="50000"/>
                </a:spcBef>
              </a:pPr>
              <a:r>
                <a:rPr lang="en-US" sz="1400" dirty="0">
                  <a:latin typeface="+mj-lt"/>
                </a:rPr>
                <a:t>2. </a:t>
              </a:r>
              <a:r>
                <a:rPr lang="zh-CN" altLang="en-US" sz="1400" dirty="0" smtClean="0"/>
                <a:t>左侧面板显示你新创建的领</a:t>
              </a:r>
              <a:r>
                <a:rPr lang="zh-CN" altLang="en-US" sz="1400" dirty="0" smtClean="0"/>
                <a:t>域。</a:t>
              </a:r>
              <a:endParaRPr lang="en-US" sz="1400" dirty="0">
                <a:latin typeface="+mj-lt"/>
              </a:endParaRPr>
            </a:p>
          </p:txBody>
        </p:sp>
        <p:pic>
          <p:nvPicPr>
            <p:cNvPr id="22533" name="Picture 8" descr="DesignMode_Prop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76438" y="1639888"/>
              <a:ext cx="3209925" cy="4248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Line 5"/>
            <p:cNvSpPr>
              <a:spLocks noChangeShapeType="1"/>
            </p:cNvSpPr>
            <p:nvPr/>
          </p:nvSpPr>
          <p:spPr bwMode="auto">
            <a:xfrm flipV="1">
              <a:off x="3756025" y="3930650"/>
              <a:ext cx="1727200" cy="1243013"/>
            </a:xfrm>
            <a:prstGeom prst="line">
              <a:avLst/>
            </a:prstGeom>
            <a:noFill/>
            <a:ln w="15875">
              <a:solidFill>
                <a:schemeClr val="accent1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</a:t>
            </a:r>
            <a:r>
              <a:rPr lang="zh-CN" altLang="en-US" dirty="0" smtClean="0"/>
              <a:t>账户创建</a:t>
            </a:r>
            <a:endParaRPr lang="en-US" dirty="0" smtClean="0"/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smtClean="0"/>
              <a:t>EF-SCR-190</a:t>
            </a:r>
          </a:p>
        </p:txBody>
      </p:sp>
      <p:pic>
        <p:nvPicPr>
          <p:cNvPr id="23555" name="Picture 8" descr="GL_Acc_New_Fie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1000125"/>
            <a:ext cx="856297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Line 7"/>
          <p:cNvSpPr>
            <a:spLocks noChangeShapeType="1"/>
          </p:cNvSpPr>
          <p:nvPr/>
        </p:nvSpPr>
        <p:spPr bwMode="auto">
          <a:xfrm flipV="1">
            <a:off x="6972300" y="2114550"/>
            <a:ext cx="19050" cy="1266825"/>
          </a:xfrm>
          <a:prstGeom prst="line">
            <a:avLst/>
          </a:prstGeom>
          <a:noFill/>
          <a:ln w="15875">
            <a:solidFill>
              <a:srgbClr val="0033CC"/>
            </a:solidFill>
            <a:round/>
            <a:headEnd/>
            <a:tailEnd/>
          </a:ln>
        </p:spPr>
        <p:txBody>
          <a:bodyPr tIns="91440" bIns="91440" anchor="ctr"/>
          <a:lstStyle/>
          <a:p>
            <a:endParaRPr lang="en-US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6126163" y="3114675"/>
            <a:ext cx="2570162" cy="836613"/>
          </a:xfrm>
          <a:prstGeom prst="rect">
            <a:avLst/>
          </a:prstGeom>
          <a:solidFill>
            <a:schemeClr val="bg1"/>
          </a:solidFill>
          <a:ln w="15875" algn="ctr">
            <a:solidFill>
              <a:schemeClr val="accent1"/>
            </a:solidFill>
            <a:miter lim="800000"/>
            <a:headEnd/>
            <a:tailEnd/>
          </a:ln>
        </p:spPr>
        <p:txBody>
          <a:bodyPr tIns="91440" bIns="91440"/>
          <a:lstStyle/>
          <a:p>
            <a:pPr algn="l">
              <a:spcBef>
                <a:spcPct val="50000"/>
              </a:spcBef>
            </a:pPr>
            <a:r>
              <a:rPr lang="zh-CN" altLang="en-US" sz="1400" dirty="0" smtClean="0">
                <a:latin typeface="+mj-lt"/>
              </a:rPr>
              <a:t>这里是放用户定义字段的合适地方</a:t>
            </a:r>
            <a:r>
              <a:rPr lang="en-US" sz="1400" dirty="0" smtClean="0">
                <a:latin typeface="+mj-lt"/>
              </a:rPr>
              <a:t>. </a:t>
            </a:r>
            <a:r>
              <a:rPr lang="zh-CN" altLang="en-US" sz="1400" dirty="0" smtClean="0">
                <a:latin typeface="+mj-lt"/>
              </a:rPr>
              <a:t>拖字段到这里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了解屏幕定制的好处</a:t>
            </a:r>
          </a:p>
          <a:p>
            <a:r>
              <a:rPr lang="zh-CN" altLang="en-US" dirty="0" smtClean="0"/>
              <a:t>了解如何为你自己的业务情况自定义屏幕</a:t>
            </a:r>
          </a:p>
          <a:p>
            <a:r>
              <a:rPr lang="zh-CN" altLang="en-US" dirty="0" smtClean="0"/>
              <a:t>了解如何创建和使用</a:t>
            </a:r>
            <a:r>
              <a:rPr lang="en-US" altLang="zh-CN" dirty="0" smtClean="0"/>
              <a:t>QAD</a:t>
            </a:r>
            <a:r>
              <a:rPr lang="zh-CN" altLang="en-US" dirty="0" smtClean="0"/>
              <a:t>企业应用用户定义的字段</a:t>
            </a:r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概述</a:t>
            </a:r>
            <a:endParaRPr lang="en-US" dirty="0" smtClean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保存客户化</a:t>
            </a:r>
            <a:endParaRPr lang="en-US" dirty="0" smtClean="0"/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smtClean="0"/>
              <a:t>EF-SCR-200</a:t>
            </a:r>
            <a:endParaRPr lang="en-US" dirty="0" smtClean="0"/>
          </a:p>
        </p:txBody>
      </p:sp>
      <p:pic>
        <p:nvPicPr>
          <p:cNvPr id="24580" name="Picture 5" descr="SaveCustomiz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3925" y="1535113"/>
            <a:ext cx="474345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</a:t>
            </a:r>
            <a:r>
              <a:rPr lang="zh-CN" altLang="en-US" dirty="0" smtClean="0"/>
              <a:t>账户创建</a:t>
            </a:r>
            <a:endParaRPr lang="en-US" dirty="0" smtClean="0"/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56575" y="6648450"/>
            <a:ext cx="987425" cy="209550"/>
          </a:xfrm>
          <a:noFill/>
        </p:spPr>
        <p:txBody>
          <a:bodyPr/>
          <a:lstStyle/>
          <a:p>
            <a:r>
              <a:rPr lang="en-US" dirty="0" smtClean="0"/>
              <a:t>EF-SCR-210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98463" y="1252538"/>
            <a:ext cx="8334375" cy="4486275"/>
            <a:chOff x="541338" y="1643063"/>
            <a:chExt cx="8334375" cy="4486275"/>
          </a:xfrm>
        </p:grpSpPr>
        <p:pic>
          <p:nvPicPr>
            <p:cNvPr id="25604" name="Picture 5" descr="GL_Acc_New_Field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1338" y="1643063"/>
              <a:ext cx="8334375" cy="448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5" name="Rectangle 6"/>
            <p:cNvSpPr>
              <a:spLocks noChangeArrowheads="1"/>
            </p:cNvSpPr>
            <p:nvPr/>
          </p:nvSpPr>
          <p:spPr bwMode="auto">
            <a:xfrm>
              <a:off x="5470525" y="2606675"/>
              <a:ext cx="3094038" cy="669925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UI </a:t>
            </a:r>
            <a:r>
              <a:rPr lang="zh-CN" altLang="en-US" dirty="0" smtClean="0"/>
              <a:t>用设计模式客户化的特性</a:t>
            </a:r>
            <a:endParaRPr lang="en-US" dirty="0" smtClean="0"/>
          </a:p>
          <a:p>
            <a:r>
              <a:rPr lang="zh-CN" altLang="en-US" dirty="0" smtClean="0"/>
              <a:t>用户定义字段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范围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EF-SCR-030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设计模式的访问限制</a:t>
            </a:r>
          </a:p>
          <a:p>
            <a:pPr lvl="1"/>
            <a:r>
              <a:rPr lang="zh-CN" altLang="en-US" sz="2000" dirty="0" smtClean="0"/>
              <a:t>权限和设置</a:t>
            </a:r>
          </a:p>
          <a:p>
            <a:r>
              <a:rPr lang="zh-CN" altLang="en-US" sz="2400" dirty="0" smtClean="0"/>
              <a:t>自定义级别</a:t>
            </a:r>
          </a:p>
          <a:p>
            <a:pPr lvl="1"/>
            <a:r>
              <a:rPr lang="zh-CN" altLang="en-US" sz="2000" dirty="0" smtClean="0"/>
              <a:t>一般，角色，用户</a:t>
            </a:r>
          </a:p>
          <a:p>
            <a:r>
              <a:rPr lang="zh-CN" altLang="en-US" sz="2400" dirty="0" smtClean="0"/>
              <a:t>修改字段属性</a:t>
            </a:r>
          </a:p>
          <a:p>
            <a:pPr lvl="1"/>
            <a:r>
              <a:rPr lang="zh-CN" altLang="en-US" sz="2000" dirty="0" smtClean="0"/>
              <a:t>定位，外观，描述，初始值，可用（</a:t>
            </a:r>
            <a:r>
              <a:rPr lang="en-US" altLang="zh-CN" sz="2000" dirty="0" smtClean="0"/>
              <a:t>Y / N</a:t>
            </a:r>
            <a:r>
              <a:rPr lang="zh-CN" altLang="en-US" sz="2000" dirty="0" smtClean="0"/>
              <a:t>），可见（</a:t>
            </a:r>
            <a:r>
              <a:rPr lang="en-US" altLang="zh-CN" sz="2000" dirty="0" smtClean="0"/>
              <a:t>Y / N</a:t>
            </a:r>
            <a:r>
              <a:rPr lang="zh-CN" altLang="en-US" sz="2000" dirty="0" smtClean="0"/>
              <a:t>）</a:t>
            </a:r>
          </a:p>
          <a:p>
            <a:r>
              <a:rPr lang="zh-CN" altLang="en-US" sz="2400" dirty="0" smtClean="0"/>
              <a:t>自定义查看</a:t>
            </a:r>
          </a:p>
          <a:p>
            <a:pPr lvl="1"/>
            <a:r>
              <a:rPr lang="zh-CN" altLang="en-US" sz="2000" dirty="0" smtClean="0"/>
              <a:t>为更快的数据录入重新排列整个屏幕</a:t>
            </a:r>
          </a:p>
          <a:p>
            <a:r>
              <a:rPr lang="zh-CN" altLang="en-US" sz="2400" dirty="0" smtClean="0"/>
              <a:t>审查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删除客户化</a:t>
            </a:r>
          </a:p>
          <a:p>
            <a:pPr lvl="1"/>
            <a:r>
              <a:rPr lang="zh-CN" altLang="en-US" sz="2000" dirty="0" smtClean="0"/>
              <a:t>客户化删除（</a:t>
            </a:r>
            <a:r>
              <a:rPr lang="en-US" altLang="zh-CN" sz="2000" dirty="0" smtClean="0"/>
              <a:t>36.4.19</a:t>
            </a:r>
            <a:r>
              <a:rPr lang="zh-CN" altLang="en-US" sz="2000" dirty="0" smtClean="0"/>
              <a:t>）</a:t>
            </a:r>
            <a:endParaRPr lang="en-US" sz="1600" dirty="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屏幕客户化重点</a:t>
            </a:r>
            <a:endParaRPr lang="en-US" dirty="0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设置</a:t>
            </a:r>
            <a:endParaRPr lang="en-US" dirty="0" smtClean="0"/>
          </a:p>
          <a:p>
            <a:pPr lvl="1"/>
            <a:r>
              <a:rPr lang="zh-CN" altLang="en-US" dirty="0" smtClean="0"/>
              <a:t>安全设置</a:t>
            </a:r>
            <a:endParaRPr lang="en-US" dirty="0" smtClean="0"/>
          </a:p>
          <a:p>
            <a:pPr lvl="2"/>
            <a:r>
              <a:rPr lang="zh-CN" altLang="en-US" dirty="0" smtClean="0"/>
              <a:t>改变系统设置</a:t>
            </a:r>
            <a:r>
              <a:rPr lang="en-US" dirty="0" smtClean="0"/>
              <a:t>(36.24.5.1)</a:t>
            </a:r>
          </a:p>
          <a:p>
            <a:pPr lvl="2"/>
            <a:r>
              <a:rPr lang="zh-CN" altLang="en-US" dirty="0" smtClean="0"/>
              <a:t>改变用户设置</a:t>
            </a:r>
            <a:r>
              <a:rPr lang="en-US" dirty="0" smtClean="0"/>
              <a:t>(36.24.5.2)</a:t>
            </a:r>
          </a:p>
          <a:p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屏幕客户化前提条件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EF-SCR-050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06425" y="2849563"/>
            <a:ext cx="7918450" cy="3028950"/>
            <a:chOff x="749300" y="3001963"/>
            <a:chExt cx="7918450" cy="3028950"/>
          </a:xfrm>
        </p:grpSpPr>
        <p:pic>
          <p:nvPicPr>
            <p:cNvPr id="9221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67300" y="3001963"/>
              <a:ext cx="3600450" cy="3028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9222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9300" y="3705225"/>
              <a:ext cx="3581400" cy="1885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9223" name="Rectangle 8"/>
            <p:cNvSpPr>
              <a:spLocks noChangeArrowheads="1"/>
            </p:cNvSpPr>
            <p:nvPr/>
          </p:nvSpPr>
          <p:spPr bwMode="auto">
            <a:xfrm>
              <a:off x="5730875" y="5089525"/>
              <a:ext cx="1625600" cy="233363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4" name="Rectangle 9"/>
            <p:cNvSpPr>
              <a:spLocks noChangeArrowheads="1"/>
            </p:cNvSpPr>
            <p:nvPr/>
          </p:nvSpPr>
          <p:spPr bwMode="auto">
            <a:xfrm>
              <a:off x="1198563" y="4722813"/>
              <a:ext cx="2528887" cy="233362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9225" name="Rectangle 10"/>
            <p:cNvSpPr>
              <a:spLocks noChangeArrowheads="1"/>
            </p:cNvSpPr>
            <p:nvPr/>
          </p:nvSpPr>
          <p:spPr bwMode="auto">
            <a:xfrm>
              <a:off x="5730875" y="5465763"/>
              <a:ext cx="2001838" cy="233362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20663" y="1420813"/>
            <a:ext cx="2633662" cy="4713287"/>
            <a:chOff x="220663" y="1773238"/>
            <a:chExt cx="2633662" cy="4713287"/>
          </a:xfrm>
        </p:grpSpPr>
        <p:pic>
          <p:nvPicPr>
            <p:cNvPr id="10248" name="Picture 17" descr="Field_Propertie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0663" y="1773238"/>
              <a:ext cx="2633662" cy="4713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9" name="Rectangle 13"/>
            <p:cNvSpPr>
              <a:spLocks noChangeArrowheads="1"/>
            </p:cNvSpPr>
            <p:nvPr/>
          </p:nvSpPr>
          <p:spPr bwMode="auto">
            <a:xfrm>
              <a:off x="371475" y="5176838"/>
              <a:ext cx="2222500" cy="538162"/>
            </a:xfrm>
            <a:prstGeom prst="rect">
              <a:avLst/>
            </a:prstGeom>
            <a:solidFill>
              <a:srgbClr val="FFFFFF"/>
            </a:solidFill>
            <a:ln w="28575" algn="ctr">
              <a:solidFill>
                <a:srgbClr val="CC33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r>
                <a:rPr lang="en-US" sz="2000">
                  <a:latin typeface="+mj-lt"/>
                </a:rPr>
                <a:t>Field Properties</a:t>
              </a:r>
            </a:p>
          </p:txBody>
        </p:sp>
        <p:sp>
          <p:nvSpPr>
            <p:cNvPr id="10250" name="Line 14"/>
            <p:cNvSpPr>
              <a:spLocks noChangeShapeType="1"/>
            </p:cNvSpPr>
            <p:nvPr/>
          </p:nvSpPr>
          <p:spPr bwMode="auto">
            <a:xfrm flipH="1" flipV="1">
              <a:off x="638175" y="3794125"/>
              <a:ext cx="746125" cy="1281113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</p:spPr>
          <p:txBody>
            <a:bodyPr tIns="91440" bIns="91440" anchor="ctr"/>
            <a:lstStyle/>
            <a:p>
              <a:endParaRPr lang="en-US"/>
            </a:p>
          </p:txBody>
        </p:sp>
      </p:grp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屏幕客户化</a:t>
            </a:r>
            <a:endParaRPr lang="en-US" sz="2800" dirty="0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05750" y="6638544"/>
            <a:ext cx="1238250" cy="219456"/>
          </a:xfrm>
          <a:noFill/>
        </p:spPr>
        <p:txBody>
          <a:bodyPr/>
          <a:lstStyle/>
          <a:p>
            <a:r>
              <a:rPr lang="en-US" smtClean="0"/>
              <a:t>EF-SCR-060</a:t>
            </a:r>
            <a:endParaRPr lang="en-US" dirty="0" smtClean="0"/>
          </a:p>
        </p:txBody>
      </p:sp>
      <p:pic>
        <p:nvPicPr>
          <p:cNvPr id="10244" name="Picture 10" descr="Designmodest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775" y="909638"/>
            <a:ext cx="43910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Oval 12"/>
          <p:cNvSpPr>
            <a:spLocks noChangeArrowheads="1"/>
          </p:cNvSpPr>
          <p:nvPr/>
        </p:nvSpPr>
        <p:spPr bwMode="auto">
          <a:xfrm>
            <a:off x="1955800" y="800100"/>
            <a:ext cx="1739900" cy="896938"/>
          </a:xfrm>
          <a:prstGeom prst="ellipse">
            <a:avLst/>
          </a:prstGeom>
          <a:noFill/>
          <a:ln w="28575" algn="ctr">
            <a:solidFill>
              <a:srgbClr val="CC33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10247" name="Picture 18" descr="GL_Account_DesignMod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20975" y="2862263"/>
            <a:ext cx="6423025" cy="343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15" descr="Custom-Leve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1119188"/>
            <a:ext cx="34671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在数据库表中的预定义字段</a:t>
            </a:r>
          </a:p>
          <a:p>
            <a:r>
              <a:rPr lang="zh-CN" altLang="en-US" dirty="0" smtClean="0"/>
              <a:t>未使用在业务逻辑</a:t>
            </a:r>
          </a:p>
          <a:p>
            <a:r>
              <a:rPr lang="zh-CN" altLang="en-US" dirty="0" smtClean="0"/>
              <a:t>可定制以存储其他信息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用户定义字段</a:t>
            </a:r>
            <a:r>
              <a:rPr lang="en-US" dirty="0" smtClean="0"/>
              <a:t>: </a:t>
            </a:r>
            <a:r>
              <a:rPr lang="zh-CN" altLang="en-US" dirty="0" smtClean="0"/>
              <a:t>定义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EF-SCR-070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/>
            <a:r>
              <a:rPr lang="en-US" dirty="0" smtClean="0"/>
              <a:t>UDF </a:t>
            </a:r>
            <a:r>
              <a:rPr lang="zh-CN" altLang="en-US" dirty="0" smtClean="0"/>
              <a:t>活动</a:t>
            </a:r>
            <a:r>
              <a:rPr lang="en-US" dirty="0" smtClean="0"/>
              <a:t> (36.4.12)</a:t>
            </a:r>
          </a:p>
          <a:p>
            <a:pPr marL="533400" indent="-533400" eaLnBrk="1" hangingPunct="1"/>
            <a:r>
              <a:rPr lang="zh-CN" altLang="en-US" dirty="0" smtClean="0"/>
              <a:t>激活</a:t>
            </a:r>
            <a:r>
              <a:rPr lang="en-US" dirty="0" smtClean="0"/>
              <a:t> UDF</a:t>
            </a:r>
          </a:p>
          <a:p>
            <a:pPr marL="914400" lvl="1" indent="-457200" eaLnBrk="1" hangingPunct="1"/>
            <a:r>
              <a:rPr lang="zh-CN" altLang="en-US" dirty="0" smtClean="0"/>
              <a:t>格式</a:t>
            </a:r>
            <a:endParaRPr lang="en-US" dirty="0" smtClean="0"/>
          </a:p>
          <a:p>
            <a:pPr marL="914400" lvl="1" indent="-457200" eaLnBrk="1" hangingPunct="1"/>
            <a:r>
              <a:rPr lang="zh-CN" altLang="en-US" dirty="0" smtClean="0"/>
              <a:t>关联查找</a:t>
            </a:r>
            <a:endParaRPr lang="en-US" dirty="0" smtClean="0"/>
          </a:p>
          <a:p>
            <a:pPr marL="914400" lvl="1" indent="-457200" eaLnBrk="1" hangingPunct="1"/>
            <a:r>
              <a:rPr lang="zh-CN" altLang="en-US" dirty="0" smtClean="0"/>
              <a:t>下拉列表</a:t>
            </a:r>
            <a:r>
              <a:rPr lang="en-US" dirty="0" smtClean="0"/>
              <a:t>UDF</a:t>
            </a:r>
          </a:p>
          <a:p>
            <a:pPr marL="533400" indent="-533400" eaLnBrk="1" hangingPunct="1"/>
            <a:r>
              <a:rPr lang="zh-CN" altLang="en-US" dirty="0" smtClean="0"/>
              <a:t>用设计模式增加到</a:t>
            </a:r>
            <a:r>
              <a:rPr lang="en-US" dirty="0" smtClean="0"/>
              <a:t>UI</a:t>
            </a:r>
          </a:p>
          <a:p>
            <a:pPr marL="533400" indent="-533400" eaLnBrk="1" hangingPunct="1"/>
            <a:r>
              <a:rPr lang="zh-CN" altLang="en-US" dirty="0" smtClean="0"/>
              <a:t>在搜索中用</a:t>
            </a:r>
            <a:r>
              <a:rPr lang="en-US" dirty="0" smtClean="0"/>
              <a:t>UDF, </a:t>
            </a:r>
            <a:r>
              <a:rPr lang="zh-CN" altLang="en-US" dirty="0" smtClean="0"/>
              <a:t>输出到</a:t>
            </a:r>
            <a:r>
              <a:rPr lang="en-US" dirty="0" smtClean="0"/>
              <a:t> Excel, </a:t>
            </a:r>
            <a:r>
              <a:rPr lang="zh-CN" altLang="en-US" dirty="0" smtClean="0"/>
              <a:t>等</a:t>
            </a:r>
            <a:r>
              <a:rPr lang="en-US" dirty="0" smtClean="0"/>
              <a:t>…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用户定义字段</a:t>
            </a:r>
            <a:r>
              <a:rPr lang="en-US" dirty="0" smtClean="0"/>
              <a:t>(UDF)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EF-SCR-080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1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zh-CN" altLang="en-US" dirty="0" smtClean="0"/>
              <a:t>创建用户定义字段</a:t>
            </a:r>
            <a:endParaRPr lang="en-US" dirty="0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  <a:noFill/>
        </p:spPr>
        <p:txBody>
          <a:bodyPr/>
          <a:lstStyle/>
          <a:p>
            <a:r>
              <a:rPr lang="en-US" smtClean="0"/>
              <a:t>EF-SCR-090</a:t>
            </a:r>
            <a:endParaRPr lang="en-US" dirty="0" smtClean="0"/>
          </a:p>
        </p:txBody>
      </p:sp>
      <p:sp>
        <p:nvSpPr>
          <p:cNvPr id="13316" name="Rectangle 17"/>
          <p:cNvSpPr>
            <a:spLocks noChangeArrowheads="1"/>
          </p:cNvSpPr>
          <p:nvPr/>
        </p:nvSpPr>
        <p:spPr bwMode="auto">
          <a:xfrm>
            <a:off x="273050" y="2373313"/>
            <a:ext cx="3138488" cy="19082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/>
            <a:r>
              <a:rPr lang="zh-CN" altLang="en-US" sz="1400" b="1" dirty="0" smtClean="0">
                <a:latin typeface="+mj-lt"/>
              </a:rPr>
              <a:t>字段名</a:t>
            </a:r>
            <a:r>
              <a:rPr lang="en-US" sz="1400" b="1" dirty="0" smtClean="0">
                <a:latin typeface="+mj-lt"/>
              </a:rPr>
              <a:t>: </a:t>
            </a:r>
            <a:r>
              <a:rPr lang="zh-CN" altLang="en-US" sz="1400" b="1" dirty="0" smtClean="0">
                <a:latin typeface="+mj-lt"/>
              </a:rPr>
              <a:t>类型和检验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dirty="0">
                <a:solidFill>
                  <a:srgbClr val="003399"/>
                </a:solidFill>
                <a:latin typeface="+mj-lt"/>
              </a:rPr>
              <a:t>Combo:</a:t>
            </a:r>
            <a:r>
              <a:rPr lang="en-US" sz="1400" dirty="0">
                <a:latin typeface="+mj-lt"/>
              </a:rPr>
              <a:t> </a:t>
            </a:r>
            <a:r>
              <a:rPr lang="zh-CN" altLang="en-US" sz="1400" dirty="0" smtClean="0">
                <a:latin typeface="+mj-lt"/>
              </a:rPr>
              <a:t>用户定义的值表</a:t>
            </a:r>
            <a:endParaRPr lang="en-US" sz="1400" dirty="0">
              <a:latin typeface="+mj-lt"/>
            </a:endParaRPr>
          </a:p>
          <a:p>
            <a:pPr algn="l"/>
            <a:r>
              <a:rPr lang="en-US" sz="1400" dirty="0">
                <a:solidFill>
                  <a:srgbClr val="003399"/>
                </a:solidFill>
                <a:latin typeface="+mj-lt"/>
              </a:rPr>
              <a:t>Date:</a:t>
            </a:r>
            <a:r>
              <a:rPr lang="en-US" sz="1400" dirty="0">
                <a:latin typeface="+mj-lt"/>
              </a:rPr>
              <a:t> </a:t>
            </a:r>
            <a:r>
              <a:rPr lang="zh-CN" altLang="en-US" sz="1400" dirty="0" smtClean="0">
                <a:latin typeface="+mj-lt"/>
              </a:rPr>
              <a:t>有效日期</a:t>
            </a:r>
            <a:endParaRPr lang="en-US" sz="1400" dirty="0">
              <a:latin typeface="+mj-lt"/>
            </a:endParaRPr>
          </a:p>
          <a:p>
            <a:pPr algn="l"/>
            <a:r>
              <a:rPr lang="en-US" sz="1400" dirty="0">
                <a:solidFill>
                  <a:srgbClr val="003399"/>
                </a:solidFill>
                <a:latin typeface="+mj-lt"/>
              </a:rPr>
              <a:t>Decimal:</a:t>
            </a:r>
            <a:r>
              <a:rPr lang="en-US" sz="1400" dirty="0">
                <a:latin typeface="+mj-lt"/>
              </a:rPr>
              <a:t> </a:t>
            </a:r>
            <a:r>
              <a:rPr lang="zh-CN" altLang="en-US" sz="1400" dirty="0" smtClean="0">
                <a:latin typeface="+mj-lt"/>
              </a:rPr>
              <a:t>有效小数</a:t>
            </a:r>
            <a:endParaRPr lang="en-US" sz="1400" dirty="0">
              <a:latin typeface="+mj-lt"/>
            </a:endParaRPr>
          </a:p>
          <a:p>
            <a:pPr algn="l"/>
            <a:r>
              <a:rPr lang="en-US" sz="1400" dirty="0">
                <a:solidFill>
                  <a:srgbClr val="003399"/>
                </a:solidFill>
                <a:latin typeface="+mj-lt"/>
              </a:rPr>
              <a:t>Integer:</a:t>
            </a:r>
            <a:r>
              <a:rPr lang="en-US" sz="1400" dirty="0">
                <a:latin typeface="+mj-lt"/>
              </a:rPr>
              <a:t> </a:t>
            </a:r>
            <a:r>
              <a:rPr lang="zh-CN" altLang="en-US" sz="1400" dirty="0" smtClean="0">
                <a:latin typeface="+mj-lt"/>
              </a:rPr>
              <a:t>有效整数</a:t>
            </a:r>
            <a:endParaRPr lang="en-US" sz="1400" dirty="0">
              <a:latin typeface="+mj-lt"/>
            </a:endParaRPr>
          </a:p>
          <a:p>
            <a:pPr algn="l"/>
            <a:r>
              <a:rPr lang="en-US" sz="1400" dirty="0">
                <a:solidFill>
                  <a:srgbClr val="003399"/>
                </a:solidFill>
                <a:latin typeface="+mj-lt"/>
              </a:rPr>
              <a:t>Short:</a:t>
            </a:r>
            <a:r>
              <a:rPr lang="en-US" sz="1400" dirty="0">
                <a:latin typeface="+mj-lt"/>
              </a:rPr>
              <a:t> </a:t>
            </a:r>
            <a:r>
              <a:rPr lang="zh-CN" altLang="en-US" sz="1400" dirty="0" smtClean="0"/>
              <a:t>自由正文</a:t>
            </a:r>
            <a:r>
              <a:rPr lang="en-US" sz="1400" dirty="0" smtClean="0">
                <a:latin typeface="+mj-lt"/>
              </a:rPr>
              <a:t>(</a:t>
            </a:r>
            <a:r>
              <a:rPr lang="zh-CN" altLang="en-US" sz="1400" dirty="0" smtClean="0">
                <a:latin typeface="+mj-lt"/>
              </a:rPr>
              <a:t>最大</a:t>
            </a:r>
            <a:r>
              <a:rPr lang="en-US" sz="1400" dirty="0" smtClean="0">
                <a:latin typeface="+mj-lt"/>
              </a:rPr>
              <a:t> </a:t>
            </a:r>
            <a:r>
              <a:rPr lang="en-US" sz="1400" dirty="0">
                <a:latin typeface="+mj-lt"/>
              </a:rPr>
              <a:t>20 </a:t>
            </a:r>
            <a:r>
              <a:rPr lang="zh-CN" altLang="en-US" sz="1400" dirty="0" smtClean="0">
                <a:latin typeface="+mj-lt"/>
              </a:rPr>
              <a:t>字符</a:t>
            </a:r>
            <a:r>
              <a:rPr lang="en-US" sz="1400" dirty="0" smtClean="0">
                <a:latin typeface="+mj-lt"/>
              </a:rPr>
              <a:t>)</a:t>
            </a:r>
            <a:endParaRPr lang="en-US" sz="1400" dirty="0">
              <a:latin typeface="+mj-lt"/>
            </a:endParaRPr>
          </a:p>
          <a:p>
            <a:pPr algn="l"/>
            <a:r>
              <a:rPr lang="en-US" sz="1400" dirty="0">
                <a:solidFill>
                  <a:srgbClr val="003399"/>
                </a:solidFill>
                <a:latin typeface="+mj-lt"/>
              </a:rPr>
              <a:t>Long:</a:t>
            </a:r>
            <a:r>
              <a:rPr lang="en-US" sz="1400" dirty="0">
                <a:latin typeface="+mj-lt"/>
              </a:rPr>
              <a:t> </a:t>
            </a:r>
            <a:r>
              <a:rPr lang="zh-CN" altLang="en-US" sz="1400" dirty="0" smtClean="0"/>
              <a:t>自由正文</a:t>
            </a:r>
            <a:r>
              <a:rPr lang="en-US" sz="1400" dirty="0" smtClean="0">
                <a:latin typeface="+mj-lt"/>
              </a:rPr>
              <a:t>(</a:t>
            </a:r>
            <a:r>
              <a:rPr lang="zh-CN" altLang="en-US" sz="1400" dirty="0" smtClean="0">
                <a:latin typeface="+mj-lt"/>
              </a:rPr>
              <a:t>最大</a:t>
            </a:r>
            <a:r>
              <a:rPr lang="en-US" sz="1400" dirty="0" smtClean="0">
                <a:latin typeface="+mj-lt"/>
              </a:rPr>
              <a:t>255</a:t>
            </a:r>
            <a:r>
              <a:rPr lang="zh-CN" altLang="en-US" sz="1400" dirty="0" smtClean="0">
                <a:latin typeface="+mj-lt"/>
              </a:rPr>
              <a:t>字符</a:t>
            </a:r>
            <a:r>
              <a:rPr lang="en-US" sz="1400" dirty="0" smtClean="0">
                <a:latin typeface="+mj-lt"/>
              </a:rPr>
              <a:t>) </a:t>
            </a:r>
            <a:endParaRPr lang="en-US" sz="1400" dirty="0">
              <a:latin typeface="+mj-lt"/>
            </a:endParaRPr>
          </a:p>
          <a:p>
            <a:pPr algn="l"/>
            <a:r>
              <a:rPr lang="en-US" sz="1400" dirty="0">
                <a:solidFill>
                  <a:srgbClr val="003399"/>
                </a:solidFill>
                <a:latin typeface="+mj-lt"/>
              </a:rPr>
              <a:t>Note:</a:t>
            </a:r>
            <a:r>
              <a:rPr lang="en-US" sz="1400" dirty="0">
                <a:latin typeface="+mj-lt"/>
              </a:rPr>
              <a:t> </a:t>
            </a:r>
            <a:r>
              <a:rPr lang="zh-CN" altLang="en-US" sz="1400" dirty="0" smtClean="0"/>
              <a:t>自由正文</a:t>
            </a:r>
            <a:r>
              <a:rPr lang="en-US" sz="1400" dirty="0" smtClean="0">
                <a:latin typeface="+mj-lt"/>
              </a:rPr>
              <a:t>(</a:t>
            </a:r>
            <a:r>
              <a:rPr lang="zh-CN" altLang="en-US" sz="1400" dirty="0" smtClean="0">
                <a:latin typeface="+mj-lt"/>
              </a:rPr>
              <a:t>最大</a:t>
            </a:r>
            <a:r>
              <a:rPr lang="en-US" sz="1400" dirty="0" smtClean="0">
                <a:latin typeface="+mj-lt"/>
              </a:rPr>
              <a:t>2000 </a:t>
            </a:r>
            <a:r>
              <a:rPr lang="zh-CN" altLang="en-US" sz="1400" dirty="0" smtClean="0">
                <a:latin typeface="+mj-lt"/>
              </a:rPr>
              <a:t>字符</a:t>
            </a:r>
            <a:r>
              <a:rPr lang="en-US" sz="1400" dirty="0" smtClean="0">
                <a:latin typeface="+mj-lt"/>
              </a:rPr>
              <a:t>)</a:t>
            </a:r>
            <a:endParaRPr lang="en-US" sz="1400" dirty="0">
              <a:latin typeface="+mj-lt"/>
            </a:endParaRPr>
          </a:p>
        </p:txBody>
      </p:sp>
      <p:sp>
        <p:nvSpPr>
          <p:cNvPr id="13317" name="Text Box 21"/>
          <p:cNvSpPr txBox="1">
            <a:spLocks noChangeArrowheads="1"/>
          </p:cNvSpPr>
          <p:nvPr/>
        </p:nvSpPr>
        <p:spPr bwMode="auto">
          <a:xfrm>
            <a:off x="6415088" y="203200"/>
            <a:ext cx="236696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buClr>
                <a:srgbClr val="003399"/>
              </a:buClr>
              <a:buFontTx/>
              <a:buChar char="•"/>
            </a:pPr>
            <a:r>
              <a:rPr lang="zh-CN" altLang="en-US" sz="1400" dirty="0" smtClean="0">
                <a:latin typeface="+mj-lt"/>
              </a:rPr>
              <a:t>值表</a:t>
            </a:r>
            <a:endParaRPr lang="en-US" altLang="zh-CN" sz="1400" dirty="0" smtClean="0">
              <a:latin typeface="+mj-lt"/>
            </a:endParaRPr>
          </a:p>
          <a:p>
            <a:pPr algn="l">
              <a:buClr>
                <a:srgbClr val="003399"/>
              </a:buClr>
              <a:buFontTx/>
              <a:buChar char="•"/>
            </a:pPr>
            <a:r>
              <a:rPr lang="en-US" sz="1400" dirty="0" smtClean="0">
                <a:latin typeface="+mj-lt"/>
              </a:rPr>
              <a:t> </a:t>
            </a:r>
            <a:r>
              <a:rPr lang="zh-CN" altLang="en-US" sz="1400" dirty="0" smtClean="0">
                <a:latin typeface="+mj-lt"/>
              </a:rPr>
              <a:t>仅用于</a:t>
            </a:r>
            <a:r>
              <a:rPr lang="en-US" sz="1400" dirty="0" smtClean="0">
                <a:latin typeface="+mj-lt"/>
              </a:rPr>
              <a:t>combo</a:t>
            </a:r>
            <a:r>
              <a:rPr lang="zh-CN" altLang="en-US" sz="1400" dirty="0" smtClean="0">
                <a:latin typeface="+mj-lt"/>
              </a:rPr>
              <a:t>类型</a:t>
            </a:r>
            <a:endParaRPr lang="en-US" sz="1400" dirty="0">
              <a:latin typeface="+mj-lt"/>
            </a:endParaRPr>
          </a:p>
          <a:p>
            <a:pPr algn="l">
              <a:buClr>
                <a:srgbClr val="003399"/>
              </a:buClr>
              <a:buFontTx/>
              <a:buChar char="•"/>
            </a:pPr>
            <a:r>
              <a:rPr lang="en-US" sz="1400" dirty="0">
                <a:latin typeface="+mj-lt"/>
              </a:rPr>
              <a:t> </a:t>
            </a:r>
            <a:r>
              <a:rPr lang="zh-CN" altLang="en-US" sz="1400" dirty="0" smtClean="0">
                <a:latin typeface="+mj-lt"/>
              </a:rPr>
              <a:t>创建自己的列表</a:t>
            </a:r>
            <a:endParaRPr lang="en-US" sz="3200" dirty="0">
              <a:latin typeface="+mj-lt"/>
            </a:endParaRPr>
          </a:p>
        </p:txBody>
      </p:sp>
      <p:pic>
        <p:nvPicPr>
          <p:cNvPr id="13318" name="Picture 24" descr="User-Defined_Fiel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4888" y="1136650"/>
            <a:ext cx="54102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Line 18"/>
          <p:cNvSpPr>
            <a:spLocks noChangeShapeType="1"/>
          </p:cNvSpPr>
          <p:nvPr/>
        </p:nvSpPr>
        <p:spPr bwMode="auto">
          <a:xfrm>
            <a:off x="3300413" y="2557463"/>
            <a:ext cx="1733550" cy="3175"/>
          </a:xfrm>
          <a:prstGeom prst="line">
            <a:avLst/>
          </a:prstGeom>
          <a:noFill/>
          <a:ln w="22225">
            <a:solidFill>
              <a:srgbClr val="003399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0" name="Rectangle 19"/>
          <p:cNvSpPr>
            <a:spLocks noChangeArrowheads="1"/>
          </p:cNvSpPr>
          <p:nvPr/>
        </p:nvSpPr>
        <p:spPr bwMode="auto">
          <a:xfrm>
            <a:off x="315913" y="4692650"/>
            <a:ext cx="2722562" cy="9171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marL="122238" indent="-122238" algn="l"/>
            <a:r>
              <a:rPr lang="zh-CN" altLang="en-US" sz="1400" dirty="0" smtClean="0">
                <a:latin typeface="+mj-lt"/>
              </a:rPr>
              <a:t>查找参考</a:t>
            </a:r>
            <a:r>
              <a:rPr lang="en-US" sz="1400" dirty="0" smtClean="0">
                <a:latin typeface="+mj-lt"/>
              </a:rPr>
              <a:t> </a:t>
            </a:r>
            <a:endParaRPr lang="en-US" sz="1400" dirty="0">
              <a:latin typeface="+mj-lt"/>
            </a:endParaRPr>
          </a:p>
          <a:p>
            <a:pPr marL="122238" indent="-122238" algn="l">
              <a:spcBef>
                <a:spcPct val="20000"/>
              </a:spcBef>
              <a:buClr>
                <a:srgbClr val="003399"/>
              </a:buClr>
              <a:buFontTx/>
              <a:buChar char="•"/>
            </a:pPr>
            <a:r>
              <a:rPr lang="zh-CN" altLang="en-US" sz="1400" dirty="0" smtClean="0">
                <a:latin typeface="+mj-lt"/>
              </a:rPr>
              <a:t>仅用于短和长类型</a:t>
            </a:r>
            <a:endParaRPr lang="en-US" altLang="zh-CN" sz="1400" dirty="0" smtClean="0">
              <a:latin typeface="+mj-lt"/>
            </a:endParaRPr>
          </a:p>
          <a:p>
            <a:pPr marL="122238" indent="-122238" algn="l">
              <a:spcBef>
                <a:spcPct val="20000"/>
              </a:spcBef>
              <a:buClr>
                <a:srgbClr val="003399"/>
              </a:buClr>
              <a:buFontTx/>
              <a:buChar char="•"/>
            </a:pPr>
            <a:r>
              <a:rPr lang="zh-CN" altLang="en-US" sz="1400" dirty="0" smtClean="0">
                <a:latin typeface="+mj-lt"/>
              </a:rPr>
              <a:t>从下拉表中选择一个查询</a:t>
            </a:r>
            <a:endParaRPr lang="en-US" sz="1400" dirty="0">
              <a:latin typeface="+mj-lt"/>
            </a:endParaRPr>
          </a:p>
        </p:txBody>
      </p:sp>
      <p:sp>
        <p:nvSpPr>
          <p:cNvPr id="13321" name="Line 20"/>
          <p:cNvSpPr>
            <a:spLocks noChangeShapeType="1"/>
          </p:cNvSpPr>
          <p:nvPr/>
        </p:nvSpPr>
        <p:spPr bwMode="auto">
          <a:xfrm>
            <a:off x="3189288" y="5138738"/>
            <a:ext cx="712787" cy="1587"/>
          </a:xfrm>
          <a:prstGeom prst="line">
            <a:avLst/>
          </a:prstGeom>
          <a:noFill/>
          <a:ln w="22225">
            <a:solidFill>
              <a:srgbClr val="003399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2" name="Rectangle 25"/>
          <p:cNvSpPr>
            <a:spLocks noChangeArrowheads="1"/>
          </p:cNvSpPr>
          <p:nvPr/>
        </p:nvSpPr>
        <p:spPr bwMode="auto">
          <a:xfrm>
            <a:off x="4206875" y="2855913"/>
            <a:ext cx="762000" cy="319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23" name="AutoShape 26"/>
          <p:cNvCxnSpPr>
            <a:cxnSpLocks noChangeShapeType="1"/>
            <a:stCxn id="13317" idx="2"/>
            <a:endCxn id="13322" idx="3"/>
          </p:cNvCxnSpPr>
          <p:nvPr/>
        </p:nvCxnSpPr>
        <p:spPr bwMode="auto">
          <a:xfrm rot="5400000">
            <a:off x="5293092" y="709980"/>
            <a:ext cx="1981260" cy="2629694"/>
          </a:xfrm>
          <a:prstGeom prst="bentConnector2">
            <a:avLst/>
          </a:prstGeom>
          <a:noFill/>
          <a:ln w="22225">
            <a:solidFill>
              <a:srgbClr val="003399"/>
            </a:solidFill>
            <a:miter lim="800000"/>
            <a:headEnd/>
            <a:tailEnd type="triangle" w="med" len="med"/>
          </a:ln>
        </p:spPr>
      </p:cxnSp>
      <p:sp>
        <p:nvSpPr>
          <p:cNvPr id="13324" name="Rectangle 27"/>
          <p:cNvSpPr>
            <a:spLocks noChangeArrowheads="1"/>
          </p:cNvSpPr>
          <p:nvPr/>
        </p:nvSpPr>
        <p:spPr bwMode="auto">
          <a:xfrm>
            <a:off x="3535363" y="1117600"/>
            <a:ext cx="5395912" cy="4984750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11287</TotalTime>
  <Words>955</Words>
  <Application>Microsoft Office PowerPoint</Application>
  <PresentationFormat>On-screen Show (4:3)</PresentationFormat>
  <Paragraphs>116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 2010 Template</vt:lpstr>
      <vt:lpstr>屏幕客户化</vt:lpstr>
      <vt:lpstr>概述</vt:lpstr>
      <vt:lpstr>范围</vt:lpstr>
      <vt:lpstr>屏幕客户化重点</vt:lpstr>
      <vt:lpstr>屏幕客户化前提条件</vt:lpstr>
      <vt:lpstr>屏幕客户化</vt:lpstr>
      <vt:lpstr>用户定义字段: 定义</vt:lpstr>
      <vt:lpstr>用户定义字段(UDF)</vt:lpstr>
      <vt:lpstr>创建用户定义字段</vt:lpstr>
      <vt:lpstr>增加UDF 到UI</vt:lpstr>
      <vt:lpstr>增加到报表/查看</vt:lpstr>
      <vt:lpstr>用户定义字段动手练习</vt:lpstr>
      <vt:lpstr>用户定义字段创建</vt:lpstr>
      <vt:lpstr>用户定义字段创建</vt:lpstr>
      <vt:lpstr>GL 账户创建</vt:lpstr>
      <vt:lpstr>GL 账户创建</vt:lpstr>
      <vt:lpstr>GL 账户创建</vt:lpstr>
      <vt:lpstr>字段列表/属性</vt:lpstr>
      <vt:lpstr>GL 账户创建</vt:lpstr>
      <vt:lpstr>保存客户化</vt:lpstr>
      <vt:lpstr>GL 账户创建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xcm</cp:lastModifiedBy>
  <cp:revision>238</cp:revision>
  <dcterms:created xsi:type="dcterms:W3CDTF">2002-08-30T20:17:01Z</dcterms:created>
  <dcterms:modified xsi:type="dcterms:W3CDTF">2011-12-15T02:22:20Z</dcterms:modified>
</cp:coreProperties>
</file>